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431" r:id="rId2"/>
    <p:sldId id="701" r:id="rId3"/>
    <p:sldId id="611" r:id="rId4"/>
    <p:sldId id="697" r:id="rId5"/>
    <p:sldId id="689" r:id="rId6"/>
    <p:sldId id="690" r:id="rId7"/>
    <p:sldId id="691" r:id="rId8"/>
    <p:sldId id="692" r:id="rId9"/>
    <p:sldId id="612" r:id="rId10"/>
    <p:sldId id="700" r:id="rId11"/>
    <p:sldId id="694" r:id="rId12"/>
    <p:sldId id="614" r:id="rId13"/>
    <p:sldId id="699" r:id="rId14"/>
    <p:sldId id="698" r:id="rId15"/>
    <p:sldId id="600" r:id="rId16"/>
    <p:sldId id="615" r:id="rId17"/>
    <p:sldId id="620" r:id="rId18"/>
    <p:sldId id="606" r:id="rId19"/>
    <p:sldId id="602" r:id="rId20"/>
    <p:sldId id="616" r:id="rId21"/>
    <p:sldId id="607" r:id="rId22"/>
    <p:sldId id="617" r:id="rId23"/>
    <p:sldId id="608" r:id="rId24"/>
    <p:sldId id="618" r:id="rId25"/>
    <p:sldId id="609" r:id="rId26"/>
    <p:sldId id="619" r:id="rId27"/>
    <p:sldId id="610" r:id="rId28"/>
    <p:sldId id="603" r:id="rId29"/>
    <p:sldId id="605" r:id="rId30"/>
    <p:sldId id="604" r:id="rId31"/>
    <p:sldId id="599" r:id="rId32"/>
    <p:sldId id="621" r:id="rId33"/>
    <p:sldId id="624" r:id="rId34"/>
    <p:sldId id="625" r:id="rId35"/>
    <p:sldId id="626" r:id="rId36"/>
    <p:sldId id="696" r:id="rId37"/>
    <p:sldId id="628" r:id="rId38"/>
    <p:sldId id="629" r:id="rId39"/>
    <p:sldId id="630" r:id="rId40"/>
    <p:sldId id="631" r:id="rId41"/>
    <p:sldId id="633" r:id="rId42"/>
    <p:sldId id="634" r:id="rId43"/>
    <p:sldId id="669" r:id="rId44"/>
    <p:sldId id="646" r:id="rId45"/>
    <p:sldId id="647" r:id="rId46"/>
    <p:sldId id="635" r:id="rId47"/>
    <p:sldId id="636" r:id="rId48"/>
    <p:sldId id="638" r:id="rId49"/>
    <p:sldId id="639" r:id="rId50"/>
    <p:sldId id="640" r:id="rId51"/>
    <p:sldId id="641" r:id="rId52"/>
    <p:sldId id="643" r:id="rId53"/>
    <p:sldId id="644" r:id="rId54"/>
    <p:sldId id="658" r:id="rId55"/>
    <p:sldId id="661" r:id="rId56"/>
    <p:sldId id="662" r:id="rId57"/>
    <p:sldId id="663" r:id="rId58"/>
    <p:sldId id="664" r:id="rId59"/>
    <p:sldId id="668" r:id="rId60"/>
    <p:sldId id="671" r:id="rId61"/>
    <p:sldId id="670" r:id="rId62"/>
    <p:sldId id="683" r:id="rId63"/>
    <p:sldId id="678" r:id="rId64"/>
    <p:sldId id="677" r:id="rId65"/>
    <p:sldId id="672" r:id="rId66"/>
    <p:sldId id="673" r:id="rId67"/>
    <p:sldId id="680" r:id="rId68"/>
    <p:sldId id="681" r:id="rId69"/>
    <p:sldId id="674" r:id="rId70"/>
    <p:sldId id="682" r:id="rId71"/>
    <p:sldId id="685" r:id="rId72"/>
    <p:sldId id="684" r:id="rId73"/>
    <p:sldId id="687" r:id="rId74"/>
    <p:sldId id="686" r:id="rId75"/>
    <p:sldId id="675" r:id="rId76"/>
    <p:sldId id="688" r:id="rId77"/>
    <p:sldId id="676" r:id="rId78"/>
    <p:sldId id="598" r:id="rId7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92" autoAdjust="0"/>
  </p:normalViewPr>
  <p:slideViewPr>
    <p:cSldViewPr>
      <p:cViewPr varScale="1">
        <p:scale>
          <a:sx n="122" d="100"/>
          <a:sy n="122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6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62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44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39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79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345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12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81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61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84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36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3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9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882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725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522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13/12/2017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13/12/2017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13/12/2017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13/12/2017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13/12/2017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13/12/2017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13/12/2017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13/12/2017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13/12/2017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13/12/2017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13/12/2017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13/12/2017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5/may/20/flickr-complaints-offensive-auto-tagging-photos" TargetMode="External"/><Relationship Id="rId2" Type="http://schemas.openxmlformats.org/officeDocument/2006/relationships/hyperlink" Target="http://www.seattletimes.com/business/microsoft/how-linkedins-search-engine-may-reflect-a-bia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log.airbnb.com/the-airbnb-community-commitment/" TargetMode="External"/><Relationship Id="rId4" Type="http://schemas.openxmlformats.org/officeDocument/2006/relationships/hyperlink" Target="http://www.debiasyourself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us-news/2016/nov/16/facebook-bias-bubble-us-election-conservative-liberal-news-feed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6/sep/29/donald-trump-attacks-biased-lester-holt-and-accuses-google-of-conspirac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guardian.com/technology/2016/dec/04/google-democracy-truth-internet-search-facebook?CMP=fb_g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Fairness, Diversity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Google+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Google+ tries</a:t>
            </a:r>
            <a:r>
              <a:rPr lang="en-GB" sz="2000" dirty="0"/>
              <a:t> </a:t>
            </a:r>
            <a:r>
              <a:rPr lang="en-GB" sz="2000" dirty="0" smtClean="0"/>
              <a:t>to classify</a:t>
            </a:r>
            <a:r>
              <a:rPr lang="en-GB" sz="2000" dirty="0"/>
              <a:t> </a:t>
            </a:r>
            <a:r>
              <a:rPr lang="en-GB" sz="2000" dirty="0" smtClean="0"/>
              <a:t>Real vs Fake names</a:t>
            </a:r>
          </a:p>
          <a:p>
            <a:endParaRPr lang="en-GB" sz="2000" dirty="0"/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Fairness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GB" sz="2000" dirty="0"/>
              <a:t>– </a:t>
            </a:r>
            <a:r>
              <a:rPr lang="en-GB" sz="2000" dirty="0" smtClean="0"/>
              <a:t>Most training</a:t>
            </a:r>
            <a:r>
              <a:rPr lang="en-GB" sz="2000" dirty="0"/>
              <a:t> </a:t>
            </a:r>
            <a:r>
              <a:rPr lang="en-GB" sz="2000" dirty="0" smtClean="0"/>
              <a:t>examples</a:t>
            </a:r>
            <a:r>
              <a:rPr lang="en-GB" sz="2000" dirty="0"/>
              <a:t> </a:t>
            </a:r>
            <a:r>
              <a:rPr lang="en-GB" sz="2000" dirty="0" smtClean="0"/>
              <a:t>standard</a:t>
            </a:r>
            <a:r>
              <a:rPr lang="en-GB" sz="2000" dirty="0"/>
              <a:t> </a:t>
            </a:r>
            <a:r>
              <a:rPr lang="en-GB" sz="2000" dirty="0" smtClean="0"/>
              <a:t>white</a:t>
            </a:r>
            <a:r>
              <a:rPr lang="en-GB" sz="2000" dirty="0"/>
              <a:t> </a:t>
            </a:r>
            <a:r>
              <a:rPr lang="en-GB" sz="2000" dirty="0" smtClean="0"/>
              <a:t>American</a:t>
            </a:r>
            <a:r>
              <a:rPr lang="en-GB" sz="2000" dirty="0"/>
              <a:t> </a:t>
            </a:r>
            <a:r>
              <a:rPr lang="en-GB" sz="2000" dirty="0" smtClean="0"/>
              <a:t>names</a:t>
            </a:r>
          </a:p>
          <a:p>
            <a:r>
              <a:rPr lang="en-GB" sz="2000" dirty="0" smtClean="0"/>
              <a:t>– Ethnic names</a:t>
            </a:r>
            <a:r>
              <a:rPr lang="en-GB" sz="2000" dirty="0"/>
              <a:t> </a:t>
            </a:r>
            <a:r>
              <a:rPr lang="en-GB" sz="2000" dirty="0" smtClean="0"/>
              <a:t>often</a:t>
            </a:r>
            <a:r>
              <a:rPr lang="en-GB" sz="2000" dirty="0"/>
              <a:t> </a:t>
            </a:r>
            <a:r>
              <a:rPr lang="en-GB" sz="2000" dirty="0" smtClean="0"/>
              <a:t>unique, much</a:t>
            </a:r>
            <a:r>
              <a:rPr lang="en-GB" sz="2000" dirty="0"/>
              <a:t> </a:t>
            </a:r>
            <a:r>
              <a:rPr lang="en-GB" sz="2000" dirty="0" smtClean="0"/>
              <a:t>fewer</a:t>
            </a:r>
            <a:r>
              <a:rPr lang="en-GB" sz="2000" dirty="0"/>
              <a:t> </a:t>
            </a:r>
            <a:r>
              <a:rPr lang="en-GB" sz="2000" dirty="0" smtClean="0"/>
              <a:t>training</a:t>
            </a:r>
            <a:r>
              <a:rPr lang="en-GB" sz="2000" dirty="0"/>
              <a:t> </a:t>
            </a:r>
            <a:r>
              <a:rPr lang="en-GB" sz="2000" dirty="0" smtClean="0"/>
              <a:t>examples</a:t>
            </a:r>
            <a:endParaRPr lang="en-GB" sz="2000" dirty="0"/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Likely outcome:</a:t>
            </a:r>
          </a:p>
          <a:p>
            <a:r>
              <a:rPr lang="en-GB" sz="2000" dirty="0" smtClean="0"/>
              <a:t>Prediction accuracy</a:t>
            </a:r>
            <a:r>
              <a:rPr lang="en-GB" sz="2000" dirty="0"/>
              <a:t> </a:t>
            </a:r>
            <a:r>
              <a:rPr lang="en-GB" sz="2000" i="1" dirty="0" smtClean="0"/>
              <a:t>worse</a:t>
            </a:r>
            <a:r>
              <a:rPr lang="en-GB" sz="2000" i="1" dirty="0"/>
              <a:t> </a:t>
            </a:r>
            <a:r>
              <a:rPr lang="en-GB" sz="2000" i="1" dirty="0" smtClean="0"/>
              <a:t>on</a:t>
            </a:r>
            <a:r>
              <a:rPr lang="en-GB" sz="2000" i="1" dirty="0"/>
              <a:t> </a:t>
            </a:r>
            <a:r>
              <a:rPr lang="en-GB" sz="2000" i="1" dirty="0" smtClean="0"/>
              <a:t>ethnic</a:t>
            </a:r>
            <a:r>
              <a:rPr lang="en-GB" sz="2000" i="1" dirty="0"/>
              <a:t> </a:t>
            </a:r>
            <a:r>
              <a:rPr lang="en-GB" sz="2000" i="1" dirty="0" smtClean="0"/>
              <a:t>names</a:t>
            </a:r>
          </a:p>
          <a:p>
            <a:endParaRPr lang="en-GB" sz="2000" i="1" dirty="0"/>
          </a:p>
          <a:p>
            <a:pPr algn="just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Katya Casio.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Due to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Google's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ethnocentricity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prevented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using my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real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last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(my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nationality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is: </a:t>
            </a:r>
            <a:r>
              <a:rPr lang="en-GB" sz="2000" i="1" dirty="0" err="1" smtClean="0">
                <a:solidFill>
                  <a:schemeClr val="accent1">
                    <a:lumMod val="75000"/>
                  </a:schemeClr>
                </a:solidFill>
              </a:rPr>
              <a:t>Tungus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 and Sami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)”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Google Product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Forums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2648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LinkedIn: </a:t>
            </a:r>
            <a:r>
              <a:rPr lang="en-US" dirty="0" smtClean="0"/>
              <a:t>female vs male names (for female prompts suggestions for male, e.g., </a:t>
            </a:r>
            <a:r>
              <a:rPr lang="en-US" dirty="0"/>
              <a:t>Andrea Jones” to “Andrew Jones,” Danielle to Daniel, Michaela to Michael and Alexa to Alex</a:t>
            </a:r>
            <a:r>
              <a:rPr lang="en-US" dirty="0" smtClean="0"/>
              <a:t>.)</a:t>
            </a:r>
          </a:p>
          <a:p>
            <a:r>
              <a:rPr lang="en-US" sz="1400" u="sng" dirty="0" smtClean="0">
                <a:hlinkClick r:id="rId2"/>
              </a:rPr>
              <a:t>http</a:t>
            </a:r>
            <a:r>
              <a:rPr lang="en-US" sz="1400" u="sng" dirty="0">
                <a:hlinkClick r:id="rId2"/>
              </a:rPr>
              <a:t>://www.seattletimes.com/business/microsoft/how-linkedins-search-engine-may-reflect-a-bias/</a:t>
            </a:r>
            <a:endParaRPr lang="en-US" sz="1400" dirty="0"/>
          </a:p>
          <a:p>
            <a:endParaRPr lang="en-US" sz="600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Flickr: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auto-tagging system labels images of black people as apes or animals and </a:t>
            </a:r>
            <a:r>
              <a:rPr lang="en-US" dirty="0" smtClean="0"/>
              <a:t>concentration camps </a:t>
            </a:r>
            <a:r>
              <a:rPr lang="en-US" dirty="0"/>
              <a:t>as sport or jungle </a:t>
            </a:r>
            <a:r>
              <a:rPr lang="en-US" dirty="0" smtClean="0"/>
              <a:t>jims. </a:t>
            </a:r>
            <a:r>
              <a:rPr lang="en-US" sz="1400" u="sng" dirty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www.theguardian.com/technology/2015/may/20/flickr-complaints-offensive-auto-tagging-photos</a:t>
            </a:r>
            <a:endParaRPr lang="en-US" sz="1400" u="sng" dirty="0" smtClean="0"/>
          </a:p>
          <a:p>
            <a:endParaRPr lang="en-US" sz="600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Airbnb:</a:t>
            </a:r>
            <a:r>
              <a:rPr lang="en-US" dirty="0" smtClean="0"/>
              <a:t> race discrimination</a:t>
            </a:r>
          </a:p>
          <a:p>
            <a:r>
              <a:rPr lang="en-US" dirty="0"/>
              <a:t>Against guest </a:t>
            </a:r>
            <a:endParaRPr lang="en-US" dirty="0" smtClean="0"/>
          </a:p>
          <a:p>
            <a:r>
              <a:rPr lang="en-US" sz="1400" dirty="0" smtClean="0">
                <a:hlinkClick r:id="rId4"/>
              </a:rPr>
              <a:t>http://www.debiasyourself.org/</a:t>
            </a:r>
            <a:endParaRPr lang="en-US" sz="1400" dirty="0" smtClean="0"/>
          </a:p>
          <a:p>
            <a:r>
              <a:rPr lang="en-US" dirty="0" smtClean="0"/>
              <a:t>Community commitment</a:t>
            </a:r>
          </a:p>
          <a:p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://blog.airbnb.com/the-airbnb-community-commitment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lvl="0"/>
            <a:r>
              <a:rPr lang="en-US" dirty="0"/>
              <a:t>Non-black hosts can charge ~12% more than black hosts </a:t>
            </a:r>
            <a:endParaRPr lang="en-US" dirty="0" smtClean="0"/>
          </a:p>
          <a:p>
            <a:pPr lvl="0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Edelman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Benjamin G. and Luca, Michael, Digital Discrimination: The Case of Airbnb.com (January 10, 2014). Harvard Business School NOM Unit Working Paper No. 14-054</a:t>
            </a:r>
            <a:r>
              <a:rPr lang="en-US" sz="1100" dirty="0" smtClean="0"/>
              <a:t>.</a:t>
            </a:r>
          </a:p>
          <a:p>
            <a:pPr marL="0" lvl="1"/>
            <a:endParaRPr lang="en-US" sz="600" dirty="0"/>
          </a:p>
          <a:p>
            <a:pPr lv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Google maps: </a:t>
            </a:r>
            <a:r>
              <a:rPr lang="en-US" dirty="0" smtClean="0"/>
              <a:t>China </a:t>
            </a:r>
            <a:r>
              <a:rPr lang="en-US" dirty="0"/>
              <a:t>is about 21% larger by pixels when shown in Google Maps for China</a:t>
            </a:r>
            <a:endParaRPr lang="el-GR" dirty="0"/>
          </a:p>
          <a:p>
            <a:pPr marL="0" lvl="1"/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Gary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Soeller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Karrie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Karahalios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Christian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Sandvig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Christo Wilson: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MapWatch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Detecting and Monitoring International Border Personalization on Online Maps. Proc. of WWW. Montreal, Quebec, Canada, April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  <a:endParaRPr lang="el-G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5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Reasons for bias/lack of fairness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 input</a:t>
            </a:r>
          </a:p>
          <a:p>
            <a:pPr algn="ctr"/>
            <a:endParaRPr lang="el-G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Data as a social mirror: Protected attributes redundantly encoded in observables</a:t>
            </a:r>
            <a:endParaRPr lang="el-GR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Correctness and completeness: Garbage in, garbage out (GIGO)</a:t>
            </a:r>
            <a:endParaRPr lang="el-GR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Sample size disparity: learn on majority (Errors concentrated in the minority class)</a:t>
            </a:r>
            <a:endParaRPr lang="el-G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Poorly selected, incomplete</a:t>
            </a:r>
            <a:r>
              <a:rPr lang="en-US" sz="2000" dirty="0"/>
              <a:t>, incorrect, or outdated</a:t>
            </a:r>
            <a:endParaRPr lang="el-GR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Selected with bias </a:t>
            </a:r>
            <a:endParaRPr lang="en-US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Perpetuating </a:t>
            </a:r>
            <a:r>
              <a:rPr lang="en-US" sz="2000" dirty="0"/>
              <a:t>and promoting historical biases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7078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Reasons for bias/lack of fairness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Algorithmic processing</a:t>
            </a:r>
          </a:p>
          <a:p>
            <a:pPr algn="ctr"/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Poorly designed matching systems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Personalization and recommendation services that narrow instead of expand user options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Decision making systems that assume correlation implies causation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Algorithms that do not compensate for datasets that disproportionately represent populations</a:t>
            </a:r>
            <a:endParaRPr lang="el-GR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Output models that are hard to understand or explain hinder detection and mitigation of </a:t>
            </a:r>
            <a:r>
              <a:rPr lang="en-US" dirty="0" smtClean="0"/>
              <a:t>bias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72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 through blindness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06084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Ignore all</a:t>
            </a:r>
            <a:r>
              <a:rPr lang="en-GB" sz="3200" dirty="0"/>
              <a:t> </a:t>
            </a:r>
            <a:r>
              <a:rPr lang="en-GB" sz="3200" dirty="0" smtClean="0"/>
              <a:t>irrelevant/protected</a:t>
            </a:r>
            <a:r>
              <a:rPr lang="en-GB" sz="3200" dirty="0"/>
              <a:t> </a:t>
            </a:r>
            <a:r>
              <a:rPr lang="en-GB" sz="3200" dirty="0" smtClean="0"/>
              <a:t>attributes</a:t>
            </a:r>
          </a:p>
          <a:p>
            <a:endParaRPr lang="en-GB" sz="3200" dirty="0"/>
          </a:p>
          <a:p>
            <a:r>
              <a:rPr lang="en-GB" sz="3200" i="1" dirty="0" smtClean="0"/>
              <a:t>Useful</a:t>
            </a:r>
            <a:r>
              <a:rPr lang="en-GB" sz="3200" i="1" dirty="0"/>
              <a:t> </a:t>
            </a:r>
            <a:r>
              <a:rPr lang="en-GB" sz="3200" i="1" dirty="0" smtClean="0"/>
              <a:t>to</a:t>
            </a:r>
            <a:r>
              <a:rPr lang="en-GB" sz="3200" i="1" dirty="0"/>
              <a:t> </a:t>
            </a:r>
            <a:r>
              <a:rPr lang="en-GB" sz="3200" i="1" dirty="0" smtClean="0"/>
              <a:t>avoid</a:t>
            </a:r>
            <a:r>
              <a:rPr lang="en-GB" sz="3200" i="1" dirty="0"/>
              <a:t> </a:t>
            </a:r>
            <a:r>
              <a:rPr lang="en-GB" sz="3200" i="1" dirty="0" smtClean="0"/>
              <a:t>formal</a:t>
            </a:r>
            <a:r>
              <a:rPr lang="en-GB" sz="3200" i="1" dirty="0"/>
              <a:t> </a:t>
            </a:r>
            <a:r>
              <a:rPr lang="en-GB" sz="3200" i="1" dirty="0" smtClean="0"/>
              <a:t>disparate</a:t>
            </a:r>
            <a:r>
              <a:rPr lang="en-GB" sz="3200" i="1" dirty="0"/>
              <a:t> </a:t>
            </a:r>
            <a:r>
              <a:rPr lang="en-GB" sz="3200" i="1" dirty="0" smtClean="0"/>
              <a:t>treatment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1527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13914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Classification/prediction for people with similar non-protected attributes should be similar</a:t>
            </a:r>
            <a:endParaRPr lang="el-GR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Differences should be mostly explainable by non-protected attributes</a:t>
            </a:r>
            <a:endParaRPr lang="el-GR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 (trusted) data owner  that holds the data of individuals, a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vendor</a:t>
            </a:r>
            <a:r>
              <a:rPr lang="en-US" sz="2800" dirty="0" smtClean="0"/>
              <a:t> that classifies the individuals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500" dirty="0" smtClean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definition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8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691680" y="1772816"/>
            <a:ext cx="1800200" cy="33123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644008" y="1772816"/>
            <a:ext cx="1800200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V: Individuals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Outcomes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148064" y="32154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384624" y="3179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2483768" y="3338332"/>
            <a:ext cx="2685387" cy="23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V -&gt; A</a:t>
            </a:r>
            <a:endParaRPr lang="el-GR" dirty="0"/>
          </a:p>
        </p:txBody>
      </p:sp>
      <p:sp>
        <p:nvSpPr>
          <p:cNvPr id="28" name="TextBox 27"/>
          <p:cNvSpPr txBox="1"/>
          <p:nvPr/>
        </p:nvSpPr>
        <p:spPr>
          <a:xfrm>
            <a:off x="5291390" y="2890463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M(x)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758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Main points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1391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5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Individual-based fairness: </a:t>
            </a:r>
            <a:r>
              <a:rPr lang="en-US" sz="3200" dirty="0" smtClean="0"/>
              <a:t>any two individuals who are 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 </a:t>
            </a:r>
            <a:r>
              <a:rPr lang="en-US" sz="3200" dirty="0" smtClean="0"/>
              <a:t>with respect to a particular task should be 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classified similarly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500" i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200" dirty="0"/>
              <a:t>construct fair classifiers that minimize the expected 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utility loss</a:t>
            </a:r>
            <a:r>
              <a:rPr lang="en-US" sz="3200" dirty="0"/>
              <a:t> of the vendor</a:t>
            </a:r>
          </a:p>
        </p:txBody>
      </p:sp>
    </p:spTree>
    <p:extLst>
      <p:ext uri="{BB962C8B-B14F-4D97-AF65-F5344CB8AC3E}">
        <p14:creationId xmlns:p14="http://schemas.microsoft.com/office/powerpoint/2010/main" val="3485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417638"/>
            <a:ext cx="81391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/>
              <a:t>: set of individuals</a:t>
            </a:r>
          </a:p>
          <a:p>
            <a:endParaRPr lang="en-US" sz="1000" dirty="0"/>
          </a:p>
          <a:p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200" dirty="0"/>
              <a:t>: set of classifier outcomes</a:t>
            </a:r>
          </a:p>
          <a:p>
            <a:r>
              <a:rPr lang="en-US" sz="3200" dirty="0" smtClean="0"/>
              <a:t>Classifier </a:t>
            </a:r>
            <a:r>
              <a:rPr lang="en-US" sz="3200" dirty="0"/>
              <a:t>maps individuals to </a:t>
            </a:r>
            <a:r>
              <a:rPr lang="en-US" sz="3200" dirty="0" smtClean="0"/>
              <a:t>outcomes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Randomized</a:t>
            </a:r>
            <a:r>
              <a:rPr lang="en-US" sz="3200" i="1" dirty="0" smtClean="0"/>
              <a:t> mapping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M: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i="1" dirty="0" smtClean="0"/>
              <a:t>-&gt;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3200" i="1" dirty="0" smtClean="0">
                <a:solidFill>
                  <a:schemeClr val="accent3">
                    <a:lumMod val="75000"/>
                  </a:schemeClr>
                </a:solidFill>
              </a:rPr>
              <a:t>Δ(Α) </a:t>
            </a:r>
            <a:r>
              <a:rPr lang="en-US" sz="3200" dirty="0" smtClean="0"/>
              <a:t>from individuals to probability distributions over outcomes</a:t>
            </a:r>
            <a:endParaRPr lang="en-US" sz="3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To classify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en-US" sz="3200" dirty="0" smtClean="0"/>
              <a:t> </a:t>
            </a:r>
            <a:r>
              <a:rPr lang="el-GR" sz="3200" dirty="0" smtClean="0"/>
              <a:t>∈</a:t>
            </a:r>
            <a:r>
              <a:rPr lang="en-US" sz="3200" dirty="0" smtClean="0"/>
              <a:t>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 smtClean="0"/>
              <a:t>, choose an outcome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200" dirty="0" smtClean="0"/>
              <a:t> according to distribution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M(x)</a:t>
            </a:r>
            <a:endParaRPr lang="en-US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7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7200" y="1339592"/>
            <a:ext cx="81391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u="sng" dirty="0" smtClean="0"/>
              <a:t>task-specific </a:t>
            </a:r>
            <a:r>
              <a:rPr lang="en-US" sz="3200" u="sng" dirty="0" smtClean="0">
                <a:solidFill>
                  <a:schemeClr val="accent3">
                    <a:lumMod val="75000"/>
                  </a:schemeClr>
                </a:solidFill>
              </a:rPr>
              <a:t>distance metric </a:t>
            </a:r>
            <a:r>
              <a:rPr lang="en-US" sz="3200" i="1" u="sng" dirty="0" smtClean="0"/>
              <a:t>d</a:t>
            </a:r>
            <a:r>
              <a:rPr lang="en-US" sz="3200" dirty="0" smtClean="0"/>
              <a:t>: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 smtClean="0"/>
              <a:t> x </a:t>
            </a:r>
            <a:r>
              <a:rPr lang="en-US" sz="3200" i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sz="3200" dirty="0" smtClean="0"/>
              <a:t> -&gt; R on individuals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Expresses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ground truth </a:t>
            </a:r>
            <a:r>
              <a:rPr lang="en-US" sz="2400" dirty="0" smtClean="0"/>
              <a:t>(or, best available approximation)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Public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Open to discussion and refinement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Externally imposed, e.g., by a regulatory body, or externally proposed, e.g., by a civil rights organization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4185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416824" cy="144016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  <a:p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Fairness (case studies, basic definitions)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Diversity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 experiment on the diversity of Facebook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9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691680" y="1772816"/>
            <a:ext cx="1800200" cy="33123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644008" y="1772816"/>
            <a:ext cx="1800200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V: Individuals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Outcomes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148064" y="32154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384624" y="3179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403802" y="3573016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M(y)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2483768" y="3338332"/>
            <a:ext cx="2685387" cy="23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V -&gt; A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698550" y="37944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18" name="Oval 17"/>
          <p:cNvSpPr/>
          <p:nvPr/>
        </p:nvSpPr>
        <p:spPr>
          <a:xfrm>
            <a:off x="2572536" y="40964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Straight Connector 24"/>
          <p:cNvCxnSpPr>
            <a:stCxn id="10" idx="4"/>
            <a:endCxn id="18" idx="0"/>
          </p:cNvCxnSpPr>
          <p:nvPr/>
        </p:nvCxnSpPr>
        <p:spPr>
          <a:xfrm>
            <a:off x="2411760" y="3645024"/>
            <a:ext cx="232784" cy="45142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9692" y="36465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d(x, y)</a:t>
            </a:r>
            <a:endParaRPr lang="el-GR" dirty="0"/>
          </a:p>
        </p:txBody>
      </p:sp>
      <p:sp>
        <p:nvSpPr>
          <p:cNvPr id="27" name="Oval 26"/>
          <p:cNvSpPr/>
          <p:nvPr/>
        </p:nvSpPr>
        <p:spPr>
          <a:xfrm>
            <a:off x="5169155" y="37591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5291390" y="2890463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M(x)</a:t>
            </a:r>
            <a:endParaRPr lang="el-GR" dirty="0"/>
          </a:p>
        </p:txBody>
      </p:sp>
      <p:cxnSp>
        <p:nvCxnSpPr>
          <p:cNvPr id="31" name="Straight Arrow Connector 30"/>
          <p:cNvCxnSpPr>
            <a:stCxn id="18" idx="6"/>
            <a:endCxn id="27" idx="2"/>
          </p:cNvCxnSpPr>
          <p:nvPr/>
        </p:nvCxnSpPr>
        <p:spPr>
          <a:xfrm flipV="1">
            <a:off x="2716552" y="3831183"/>
            <a:ext cx="2452603" cy="337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6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7704" y="3637855"/>
                <a:ext cx="44939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37855"/>
                <a:ext cx="449392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532" y="1628800"/>
                <a:ext cx="84249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Lipschtiz</a:t>
                </a:r>
                <a:r>
                  <a:rPr lang="en-US" sz="3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Mapping</a:t>
                </a:r>
                <a:r>
                  <a:rPr lang="en-US" sz="3200" dirty="0" smtClean="0"/>
                  <a:t>: a mapping M: V -&gt; </a:t>
                </a:r>
                <a:r>
                  <a:rPr lang="el-GR" sz="3200" dirty="0" smtClean="0"/>
                  <a:t>Δ(Α) </a:t>
                </a:r>
                <a:r>
                  <a:rPr lang="en-US" sz="3200" dirty="0" smtClean="0"/>
                  <a:t>satisfies the (D, d)-</a:t>
                </a:r>
                <a:r>
                  <a:rPr lang="en-US" sz="3200" dirty="0" err="1" smtClean="0"/>
                  <a:t>Lipschitz</a:t>
                </a:r>
                <a:r>
                  <a:rPr lang="en-US" sz="3200" dirty="0" smtClean="0"/>
                  <a:t> property, if for every x, 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sz="3200" dirty="0" smtClean="0"/>
                  <a:t> </a:t>
                </a:r>
                <a:r>
                  <a:rPr lang="en-US" sz="3200" dirty="0" smtClean="0"/>
                  <a:t>V, it holds</a:t>
                </a:r>
                <a:endParaRPr lang="el-GR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628800"/>
                <a:ext cx="8424936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81" t="-5039" b="-120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3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90364" y="4186091"/>
            <a:ext cx="8363272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Find a mapping from individuals </a:t>
            </a:r>
            <a:r>
              <a:rPr lang="en-US" sz="3200" dirty="0" smtClean="0"/>
              <a:t>to distributions over </a:t>
            </a:r>
            <a:r>
              <a:rPr lang="en-US" sz="3200" dirty="0"/>
              <a:t>outcomes that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minimizes expected loss </a:t>
            </a:r>
            <a:r>
              <a:rPr lang="en-US" sz="3200" dirty="0" smtClean="0"/>
              <a:t>subject </a:t>
            </a:r>
            <a:r>
              <a:rPr lang="en-US" sz="3200" dirty="0"/>
              <a:t>to the </a:t>
            </a:r>
            <a:r>
              <a:rPr lang="en-US" sz="3200" dirty="0" err="1"/>
              <a:t>Lipschitz</a:t>
            </a:r>
            <a:r>
              <a:rPr lang="en-US" sz="3200" dirty="0"/>
              <a:t> condition.</a:t>
            </a:r>
            <a:endParaRPr lang="el-G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1540" y="137503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There exists</a:t>
            </a:r>
            <a:r>
              <a:rPr lang="en-GB" sz="2400" dirty="0"/>
              <a:t> </a:t>
            </a:r>
            <a:r>
              <a:rPr lang="en-GB" sz="2400" dirty="0" smtClean="0"/>
              <a:t>a</a:t>
            </a:r>
            <a:r>
              <a:rPr lang="en-GB" sz="2400" dirty="0"/>
              <a:t> </a:t>
            </a:r>
            <a:r>
              <a:rPr lang="en-GB" sz="2400" dirty="0" smtClean="0"/>
              <a:t>classifier</a:t>
            </a:r>
            <a:r>
              <a:rPr lang="en-GB" sz="2400" dirty="0"/>
              <a:t> </a:t>
            </a:r>
            <a:r>
              <a:rPr lang="en-GB" sz="2400" dirty="0" smtClean="0"/>
              <a:t>that</a:t>
            </a:r>
            <a:r>
              <a:rPr lang="en-GB" sz="2400" dirty="0"/>
              <a:t> </a:t>
            </a:r>
            <a:r>
              <a:rPr lang="en-GB" sz="2400" dirty="0" smtClean="0"/>
              <a:t>satisfies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dirty="0" err="1" smtClean="0"/>
              <a:t>Lipschitz</a:t>
            </a:r>
            <a:r>
              <a:rPr lang="en-GB" sz="2400" dirty="0"/>
              <a:t> </a:t>
            </a:r>
            <a:r>
              <a:rPr lang="en-GB" sz="2400" dirty="0" smtClean="0"/>
              <a:t>condition</a:t>
            </a:r>
            <a:endParaRPr lang="en-GB" sz="2400" dirty="0"/>
          </a:p>
          <a:p>
            <a:r>
              <a:rPr lang="en-GB" sz="2400" dirty="0"/>
              <a:t>• </a:t>
            </a:r>
            <a:r>
              <a:rPr lang="en-GB" sz="2400" dirty="0" smtClean="0"/>
              <a:t>Map all</a:t>
            </a:r>
            <a:r>
              <a:rPr lang="en-GB" sz="2400" dirty="0"/>
              <a:t> </a:t>
            </a:r>
            <a:r>
              <a:rPr lang="en-GB" sz="2400" dirty="0" smtClean="0"/>
              <a:t>individuals</a:t>
            </a:r>
            <a:r>
              <a:rPr lang="en-GB" sz="2400" dirty="0"/>
              <a:t> </a:t>
            </a:r>
            <a:r>
              <a:rPr lang="en-GB" sz="2400" dirty="0" smtClean="0"/>
              <a:t>to</a:t>
            </a:r>
            <a:r>
              <a:rPr lang="en-GB" sz="2400" dirty="0"/>
              <a:t> </a:t>
            </a:r>
            <a:r>
              <a:rPr lang="en-GB" sz="2400" dirty="0" smtClean="0"/>
              <a:t>the</a:t>
            </a:r>
            <a:r>
              <a:rPr lang="en-GB" sz="2400" dirty="0"/>
              <a:t> </a:t>
            </a:r>
            <a:r>
              <a:rPr lang="en-GB" sz="2400" dirty="0" smtClean="0"/>
              <a:t>same</a:t>
            </a:r>
            <a:r>
              <a:rPr lang="en-GB" sz="2400" dirty="0"/>
              <a:t> </a:t>
            </a:r>
            <a:r>
              <a:rPr lang="en-GB" sz="2400" dirty="0" smtClean="0"/>
              <a:t>distribution</a:t>
            </a:r>
            <a:r>
              <a:rPr lang="en-GB" sz="2400" dirty="0"/>
              <a:t> </a:t>
            </a:r>
            <a:r>
              <a:rPr lang="en-GB" sz="2400" dirty="0" smtClean="0"/>
              <a:t>over</a:t>
            </a:r>
            <a:r>
              <a:rPr lang="en-GB" sz="2400" dirty="0"/>
              <a:t> </a:t>
            </a:r>
            <a:r>
              <a:rPr lang="en-GB" sz="2400" dirty="0" smtClean="0"/>
              <a:t>outcomes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18037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Vendors specify arbitrary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utility function</a:t>
            </a:r>
          </a:p>
          <a:p>
            <a:endParaRPr lang="en-US" sz="400" dirty="0"/>
          </a:p>
          <a:p>
            <a:pPr algn="ctr"/>
            <a:r>
              <a:rPr lang="en-US" sz="2800" dirty="0" smtClean="0"/>
              <a:t>U: V x A  -&gt; 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7089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6983192" cy="19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1680" y="1772816"/>
            <a:ext cx="1800200" cy="33123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644008" y="1772816"/>
            <a:ext cx="1800200" cy="33123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476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V: Individuals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Outcomes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2339752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148064" y="32154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5403802" y="3573016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M(y)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384624" y="317954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2483768" y="3338332"/>
            <a:ext cx="2685387" cy="23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5856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M: V -&gt; A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698550" y="37944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18" name="Oval 17"/>
          <p:cNvSpPr/>
          <p:nvPr/>
        </p:nvSpPr>
        <p:spPr>
          <a:xfrm>
            <a:off x="2572536" y="40964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Straight Connector 24"/>
          <p:cNvCxnSpPr>
            <a:stCxn id="10" idx="4"/>
            <a:endCxn id="18" idx="0"/>
          </p:cNvCxnSpPr>
          <p:nvPr/>
        </p:nvCxnSpPr>
        <p:spPr>
          <a:xfrm>
            <a:off x="2411760" y="3645024"/>
            <a:ext cx="232784" cy="45142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9692" y="36465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d(x, y)</a:t>
            </a:r>
            <a:endParaRPr lang="el-GR" dirty="0"/>
          </a:p>
        </p:txBody>
      </p:sp>
      <p:sp>
        <p:nvSpPr>
          <p:cNvPr id="27" name="Oval 26"/>
          <p:cNvSpPr/>
          <p:nvPr/>
        </p:nvSpPr>
        <p:spPr>
          <a:xfrm>
            <a:off x="5169155" y="37591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5291390" y="2890463"/>
            <a:ext cx="10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M(x)</a:t>
            </a:r>
            <a:endParaRPr lang="el-GR" dirty="0"/>
          </a:p>
        </p:txBody>
      </p:sp>
      <p:cxnSp>
        <p:nvCxnSpPr>
          <p:cNvPr id="31" name="Straight Arrow Connector 30"/>
          <p:cNvCxnSpPr>
            <a:stCxn id="18" idx="6"/>
            <a:endCxn id="27" idx="2"/>
          </p:cNvCxnSpPr>
          <p:nvPr/>
        </p:nvCxnSpPr>
        <p:spPr>
          <a:xfrm flipV="1">
            <a:off x="2716552" y="3831183"/>
            <a:ext cx="2452603" cy="337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019087" y="2810756"/>
            <a:ext cx="631655" cy="703609"/>
          </a:xfrm>
          <a:custGeom>
            <a:avLst/>
            <a:gdLst>
              <a:gd name="connsiteX0" fmla="*/ 256298 w 631655"/>
              <a:gd name="connsiteY0" fmla="*/ 34044 h 703609"/>
              <a:gd name="connsiteX1" fmla="*/ 21836 w 631655"/>
              <a:gd name="connsiteY1" fmla="*/ 284136 h 703609"/>
              <a:gd name="connsiteX2" fmla="*/ 29651 w 631655"/>
              <a:gd name="connsiteY2" fmla="*/ 643644 h 703609"/>
              <a:gd name="connsiteX3" fmla="*/ 193775 w 631655"/>
              <a:gd name="connsiteY3" fmla="*/ 698352 h 703609"/>
              <a:gd name="connsiteX4" fmla="*/ 389159 w 631655"/>
              <a:gd name="connsiteY4" fmla="*/ 588936 h 703609"/>
              <a:gd name="connsiteX5" fmla="*/ 553282 w 631655"/>
              <a:gd name="connsiteY5" fmla="*/ 581121 h 703609"/>
              <a:gd name="connsiteX6" fmla="*/ 631436 w 631655"/>
              <a:gd name="connsiteY6" fmla="*/ 432629 h 703609"/>
              <a:gd name="connsiteX7" fmla="*/ 576728 w 631655"/>
              <a:gd name="connsiteY7" fmla="*/ 159090 h 703609"/>
              <a:gd name="connsiteX8" fmla="*/ 576728 w 631655"/>
              <a:gd name="connsiteY8" fmla="*/ 104382 h 703609"/>
              <a:gd name="connsiteX9" fmla="*/ 475128 w 631655"/>
              <a:gd name="connsiteY9" fmla="*/ 10598 h 703609"/>
              <a:gd name="connsiteX10" fmla="*/ 256298 w 631655"/>
              <a:gd name="connsiteY10" fmla="*/ 34044 h 70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1655" h="703609">
                <a:moveTo>
                  <a:pt x="256298" y="34044"/>
                </a:moveTo>
                <a:cubicBezTo>
                  <a:pt x="180749" y="79634"/>
                  <a:pt x="59610" y="182536"/>
                  <a:pt x="21836" y="284136"/>
                </a:cubicBezTo>
                <a:cubicBezTo>
                  <a:pt x="-15938" y="385736"/>
                  <a:pt x="995" y="574608"/>
                  <a:pt x="29651" y="643644"/>
                </a:cubicBezTo>
                <a:cubicBezTo>
                  <a:pt x="58307" y="712680"/>
                  <a:pt x="133857" y="707470"/>
                  <a:pt x="193775" y="698352"/>
                </a:cubicBezTo>
                <a:cubicBezTo>
                  <a:pt x="253693" y="689234"/>
                  <a:pt x="329241" y="608475"/>
                  <a:pt x="389159" y="588936"/>
                </a:cubicBezTo>
                <a:cubicBezTo>
                  <a:pt x="449077" y="569398"/>
                  <a:pt x="512903" y="607172"/>
                  <a:pt x="553282" y="581121"/>
                </a:cubicBezTo>
                <a:cubicBezTo>
                  <a:pt x="593662" y="555070"/>
                  <a:pt x="627528" y="502967"/>
                  <a:pt x="631436" y="432629"/>
                </a:cubicBezTo>
                <a:cubicBezTo>
                  <a:pt x="635344" y="362291"/>
                  <a:pt x="585846" y="213798"/>
                  <a:pt x="576728" y="159090"/>
                </a:cubicBezTo>
                <a:cubicBezTo>
                  <a:pt x="567610" y="104382"/>
                  <a:pt x="593661" y="129131"/>
                  <a:pt x="576728" y="104382"/>
                </a:cubicBezTo>
                <a:cubicBezTo>
                  <a:pt x="559795" y="79633"/>
                  <a:pt x="522020" y="23623"/>
                  <a:pt x="475128" y="10598"/>
                </a:cubicBezTo>
                <a:cubicBezTo>
                  <a:pt x="428236" y="-2428"/>
                  <a:pt x="331847" y="-11546"/>
                  <a:pt x="256298" y="3404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Freeform 21"/>
          <p:cNvSpPr/>
          <p:nvPr/>
        </p:nvSpPr>
        <p:spPr>
          <a:xfrm>
            <a:off x="5012100" y="3368018"/>
            <a:ext cx="458669" cy="914894"/>
          </a:xfrm>
          <a:custGeom>
            <a:avLst/>
            <a:gdLst>
              <a:gd name="connsiteX0" fmla="*/ 458669 w 458669"/>
              <a:gd name="connsiteY0" fmla="*/ 398997 h 914894"/>
              <a:gd name="connsiteX1" fmla="*/ 333623 w 458669"/>
              <a:gd name="connsiteY1" fmla="*/ 86382 h 914894"/>
              <a:gd name="connsiteX2" fmla="*/ 200762 w 458669"/>
              <a:gd name="connsiteY2" fmla="*/ 413 h 914894"/>
              <a:gd name="connsiteX3" fmla="*/ 21008 w 458669"/>
              <a:gd name="connsiteY3" fmla="*/ 109828 h 914894"/>
              <a:gd name="connsiteX4" fmla="*/ 5377 w 458669"/>
              <a:gd name="connsiteY4" fmla="*/ 328659 h 914894"/>
              <a:gd name="connsiteX5" fmla="*/ 36638 w 458669"/>
              <a:gd name="connsiteY5" fmla="*/ 570936 h 914894"/>
              <a:gd name="connsiteX6" fmla="*/ 146054 w 458669"/>
              <a:gd name="connsiteY6" fmla="*/ 703797 h 914894"/>
              <a:gd name="connsiteX7" fmla="*/ 349254 w 458669"/>
              <a:gd name="connsiteY7" fmla="*/ 914813 h 914894"/>
              <a:gd name="connsiteX8" fmla="*/ 380515 w 458669"/>
              <a:gd name="connsiteY8" fmla="*/ 727244 h 914894"/>
              <a:gd name="connsiteX9" fmla="*/ 411777 w 458669"/>
              <a:gd name="connsiteY9" fmla="*/ 594382 h 914894"/>
              <a:gd name="connsiteX10" fmla="*/ 435223 w 458669"/>
              <a:gd name="connsiteY10" fmla="*/ 461520 h 914894"/>
              <a:gd name="connsiteX11" fmla="*/ 435223 w 458669"/>
              <a:gd name="connsiteY11" fmla="*/ 313028 h 91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669" h="914894">
                <a:moveTo>
                  <a:pt x="458669" y="398997"/>
                </a:moveTo>
                <a:cubicBezTo>
                  <a:pt x="417638" y="275905"/>
                  <a:pt x="376607" y="152813"/>
                  <a:pt x="333623" y="86382"/>
                </a:cubicBezTo>
                <a:cubicBezTo>
                  <a:pt x="290638" y="19951"/>
                  <a:pt x="252864" y="-3495"/>
                  <a:pt x="200762" y="413"/>
                </a:cubicBezTo>
                <a:cubicBezTo>
                  <a:pt x="148660" y="4321"/>
                  <a:pt x="53572" y="55120"/>
                  <a:pt x="21008" y="109828"/>
                </a:cubicBezTo>
                <a:cubicBezTo>
                  <a:pt x="-11556" y="164536"/>
                  <a:pt x="2772" y="251808"/>
                  <a:pt x="5377" y="328659"/>
                </a:cubicBezTo>
                <a:cubicBezTo>
                  <a:pt x="7982" y="405510"/>
                  <a:pt x="13192" y="508413"/>
                  <a:pt x="36638" y="570936"/>
                </a:cubicBezTo>
                <a:cubicBezTo>
                  <a:pt x="60084" y="633459"/>
                  <a:pt x="93951" y="646484"/>
                  <a:pt x="146054" y="703797"/>
                </a:cubicBezTo>
                <a:cubicBezTo>
                  <a:pt x="198157" y="761110"/>
                  <a:pt x="310177" y="910905"/>
                  <a:pt x="349254" y="914813"/>
                </a:cubicBezTo>
                <a:cubicBezTo>
                  <a:pt x="388331" y="918721"/>
                  <a:pt x="370094" y="780649"/>
                  <a:pt x="380515" y="727244"/>
                </a:cubicBezTo>
                <a:cubicBezTo>
                  <a:pt x="390936" y="673839"/>
                  <a:pt x="402659" y="638669"/>
                  <a:pt x="411777" y="594382"/>
                </a:cubicBezTo>
                <a:cubicBezTo>
                  <a:pt x="420895" y="550095"/>
                  <a:pt x="431315" y="508412"/>
                  <a:pt x="435223" y="461520"/>
                </a:cubicBezTo>
                <a:cubicBezTo>
                  <a:pt x="439131" y="414628"/>
                  <a:pt x="435223" y="313028"/>
                  <a:pt x="435223" y="313028"/>
                </a:cubicBez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78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19" y="108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13511" y="1441901"/>
            <a:ext cx="807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Statistical distance </a:t>
            </a:r>
            <a:r>
              <a:rPr lang="en-US" sz="2400" dirty="0" smtClean="0"/>
              <a:t>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local variation </a:t>
            </a:r>
            <a:r>
              <a:rPr lang="en-US" sz="2400" dirty="0" smtClean="0"/>
              <a:t>between two probability measures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en-US" sz="2400" dirty="0" smtClean="0"/>
              <a:t> on a finite domain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l-GR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9369" y="2388577"/>
                <a:ext cx="6192688" cy="782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dirty="0" smtClean="0"/>
                  <a:t>D</a:t>
                </a:r>
                <a:r>
                  <a:rPr lang="el-GR" sz="3600" baseline="-25000" dirty="0" err="1" smtClean="0"/>
                  <a:t>ιν</a:t>
                </a:r>
                <a:r>
                  <a:rPr lang="el-GR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l-GR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69" y="2388577"/>
                <a:ext cx="6192688" cy="782330"/>
              </a:xfrm>
              <a:prstGeom prst="rect">
                <a:avLst/>
              </a:prstGeom>
              <a:blipFill rotWithShape="0">
                <a:blip r:embed="rId2"/>
                <a:stretch>
                  <a:fillRect l="-4429" t="-3125" b="-20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5519" y="356267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different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0, Q(1) = 1</a:t>
            </a:r>
          </a:p>
          <a:p>
            <a:r>
              <a:rPr lang="en-US" dirty="0" smtClean="0"/>
              <a:t>D(P, Q) = 1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761783" y="356267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similar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1, Q(1) = 0</a:t>
            </a:r>
          </a:p>
          <a:p>
            <a:r>
              <a:rPr lang="en-US" dirty="0" smtClean="0"/>
              <a:t>D(P, Q) = 0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839671" y="358640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P(0) = P(1) = 1/2</a:t>
            </a:r>
          </a:p>
          <a:p>
            <a:r>
              <a:rPr lang="en-US" dirty="0" smtClean="0"/>
              <a:t>Q(0) = 1/4, Q(1) = 3/4</a:t>
            </a:r>
          </a:p>
          <a:p>
            <a:r>
              <a:rPr lang="en-US" dirty="0" smtClean="0"/>
              <a:t>D(P, Q) = 1/4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85519" y="32072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A = {0, 1}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19" y="530120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d(x, y) close to 0 for similar and close to 1 for dissimilar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18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19" y="108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0825" y="1448514"/>
                <a:ext cx="6192688" cy="1786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25" y="1448514"/>
                <a:ext cx="6192688" cy="1786066"/>
              </a:xfrm>
              <a:prstGeom prst="rect">
                <a:avLst/>
              </a:prstGeom>
              <a:blipFill rotWithShape="0">
                <a:blip r:embed="rId2"/>
                <a:stretch>
                  <a:fillRect l="-2559" r="-8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5519" y="356267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different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0, Q(1)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1783" y="356267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Most similar</a:t>
            </a:r>
            <a:endParaRPr lang="en-US" i="1" dirty="0"/>
          </a:p>
          <a:p>
            <a:r>
              <a:rPr lang="en-US" dirty="0" smtClean="0"/>
              <a:t>P(0) = 1, P(1) = 0</a:t>
            </a:r>
          </a:p>
          <a:p>
            <a:r>
              <a:rPr lang="en-US" dirty="0" smtClean="0"/>
              <a:t>Q(0) = 1, Q(1)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9671" y="358640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P(0) </a:t>
            </a:r>
            <a:r>
              <a:rPr lang="en-US" dirty="0" smtClean="0"/>
              <a:t>= 1/2,  P(1</a:t>
            </a:r>
            <a:r>
              <a:rPr lang="en-US" dirty="0" smtClean="0"/>
              <a:t>) = 1/2</a:t>
            </a:r>
          </a:p>
          <a:p>
            <a:r>
              <a:rPr lang="en-US" dirty="0" smtClean="0"/>
              <a:t>Q(0) = 1/4, Q(1) = 3/4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519" y="32072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A = {0, 1}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461" y="515041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</a:t>
            </a:r>
            <a:r>
              <a:rPr lang="en-US" dirty="0"/>
              <a:t>d(x, y)</a:t>
            </a:r>
            <a:r>
              <a:rPr lang="en-US" dirty="0" smtClean="0"/>
              <a:t> &lt;&lt; 1</a:t>
            </a:r>
          </a:p>
          <a:p>
            <a:r>
              <a:rPr lang="en-US" dirty="0" smtClean="0"/>
              <a:t>Dissimilar d(x, y) &gt;&gt;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4541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Statistical parity (group fairness)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169" y="2908409"/>
                <a:ext cx="835292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69" y="2908409"/>
                <a:ext cx="835292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696" y="5375769"/>
                <a:ext cx="79771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l-G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⁡{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}|≤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6" y="5375769"/>
                <a:ext cx="797712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1361" y="174316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M satisfies statistical parity, then members of S are equally likely to observe a set of outcomes O as are not members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4700" y="388899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M satisfies statistical parity, the fact that an individual observed a particular outcome provides no information as to whether the individual is a member of S or not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8932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61864" y="1556792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1. Blatant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explicit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discrimination: </a:t>
            </a:r>
          </a:p>
          <a:p>
            <a:r>
              <a:rPr lang="en-US" sz="2800" dirty="0" smtClean="0"/>
              <a:t>membership </a:t>
            </a:r>
            <a:r>
              <a:rPr lang="en-US" sz="2800" dirty="0"/>
              <a:t>in 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explicitly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tested</a:t>
            </a:r>
            <a:r>
              <a:rPr lang="en-US" sz="2800" i="1" dirty="0"/>
              <a:t> </a:t>
            </a:r>
            <a:r>
              <a:rPr lang="en-US" sz="2800" dirty="0"/>
              <a:t>for and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worse outcome </a:t>
            </a:r>
            <a:r>
              <a:rPr lang="en-US" sz="2800" dirty="0" smtClean="0"/>
              <a:t>is </a:t>
            </a:r>
            <a:r>
              <a:rPr lang="en-US" sz="2800" dirty="0"/>
              <a:t>given to members of </a:t>
            </a:r>
            <a:r>
              <a:rPr lang="en-US" sz="2800" i="1" dirty="0"/>
              <a:t>S</a:t>
            </a:r>
            <a:r>
              <a:rPr lang="en-US" sz="2800" dirty="0"/>
              <a:t> than to members of </a:t>
            </a:r>
            <a:r>
              <a:rPr lang="en-US" sz="2800" i="1" dirty="0" err="1" smtClean="0"/>
              <a:t>S</a:t>
            </a:r>
            <a:r>
              <a:rPr lang="en-US" sz="2800" i="1" baseline="30000" dirty="0" err="1" smtClean="0"/>
              <a:t>c</a:t>
            </a:r>
            <a:endParaRPr lang="en-US" sz="3200" i="1" dirty="0"/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2. Discrimination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Based on Redundant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Encoding: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xplicit </a:t>
            </a:r>
            <a:r>
              <a:rPr lang="en-US" sz="2800" dirty="0"/>
              <a:t>test for membership in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replaced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essentially equivalent test</a:t>
            </a:r>
            <a:endParaRPr lang="en-US" sz="2800" dirty="0" smtClean="0"/>
          </a:p>
          <a:p>
            <a:r>
              <a:rPr lang="en-US" sz="2800" dirty="0" smtClean="0"/>
              <a:t>successful </a:t>
            </a:r>
            <a:r>
              <a:rPr lang="en-US" sz="2800" dirty="0"/>
              <a:t>attack against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“fairness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through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blindness”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of evils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3. Redlining: </a:t>
            </a:r>
          </a:p>
          <a:p>
            <a:r>
              <a:rPr lang="en-US" sz="2800" dirty="0" smtClean="0"/>
              <a:t>well-known </a:t>
            </a:r>
            <a:r>
              <a:rPr lang="en-US" sz="2800" dirty="0"/>
              <a:t>form of discrimination </a:t>
            </a:r>
            <a:r>
              <a:rPr lang="en-US" sz="2800" dirty="0" smtClean="0"/>
              <a:t>based on redundant </a:t>
            </a:r>
            <a:r>
              <a:rPr lang="en-US" sz="2800" dirty="0"/>
              <a:t>encoding. </a:t>
            </a:r>
            <a:endParaRPr lang="en-US" sz="2800" dirty="0" smtClean="0"/>
          </a:p>
          <a:p>
            <a:r>
              <a:rPr lang="en-US" sz="2400" i="1" dirty="0" smtClean="0"/>
              <a:t>Definition [Hun05]:</a:t>
            </a:r>
            <a:r>
              <a:rPr lang="en-US" sz="2400" i="1" dirty="0"/>
              <a:t> </a:t>
            </a:r>
            <a:r>
              <a:rPr lang="en-US" sz="2400" i="1" dirty="0" smtClean="0"/>
              <a:t>“the </a:t>
            </a:r>
            <a:r>
              <a:rPr lang="en-US" sz="2400" i="1" dirty="0"/>
              <a:t>practice of arbitrarily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denying or limiting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</a:t>
            </a:r>
            <a:r>
              <a:rPr lang="en-US" sz="2400" i="1" dirty="0" smtClean="0"/>
              <a:t> </a:t>
            </a:r>
            <a:r>
              <a:rPr lang="en-US" sz="2400" i="1" dirty="0"/>
              <a:t>to </a:t>
            </a:r>
            <a:r>
              <a:rPr lang="en-US" sz="2400" i="1" dirty="0" smtClean="0"/>
              <a:t>specific </a:t>
            </a:r>
            <a:r>
              <a:rPr lang="en-US" sz="2400" i="1" dirty="0"/>
              <a:t>neighborhoods, generally because </a:t>
            </a:r>
            <a:r>
              <a:rPr lang="en-US" sz="2400" i="1" dirty="0" smtClean="0"/>
              <a:t>its residents </a:t>
            </a:r>
            <a:r>
              <a:rPr lang="en-US" sz="2400" i="1" dirty="0"/>
              <a:t>are people of color or are poor</a:t>
            </a:r>
            <a:r>
              <a:rPr lang="en-US" sz="2400" i="1" dirty="0" smtClean="0"/>
              <a:t>.“</a:t>
            </a:r>
          </a:p>
          <a:p>
            <a:endParaRPr lang="en-US" sz="800" i="1" dirty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4. Cutting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off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business with a segment of the population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 which membership in the protected set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is disproportionately high:</a:t>
            </a:r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generalization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redlining</a:t>
            </a:r>
            <a:r>
              <a:rPr lang="en-US" sz="2800" dirty="0"/>
              <a:t>, in </a:t>
            </a:r>
            <a:r>
              <a:rPr lang="en-US" sz="2800" dirty="0" smtClean="0"/>
              <a:t>which members </a:t>
            </a:r>
            <a:r>
              <a:rPr lang="en-US" sz="2800" dirty="0"/>
              <a:t>of </a:t>
            </a:r>
            <a:r>
              <a:rPr lang="en-US" sz="2800" i="1" dirty="0"/>
              <a:t>S</a:t>
            </a:r>
            <a:r>
              <a:rPr lang="en-US" sz="2800" dirty="0"/>
              <a:t> need not be a </a:t>
            </a:r>
            <a:r>
              <a:rPr lang="en-US" sz="2800" dirty="0" smtClean="0"/>
              <a:t>majority; </a:t>
            </a:r>
            <a:r>
              <a:rPr lang="en-US" sz="2800" dirty="0"/>
              <a:t>instead, the fraction of the redlined </a:t>
            </a:r>
            <a:r>
              <a:rPr lang="en-US" sz="2800" dirty="0" smtClean="0"/>
              <a:t>population </a:t>
            </a:r>
            <a:r>
              <a:rPr lang="en-US" sz="2800" dirty="0"/>
              <a:t>belonging to </a:t>
            </a:r>
            <a:r>
              <a:rPr lang="en-US" sz="2800" i="1" dirty="0"/>
              <a:t>S</a:t>
            </a:r>
            <a:r>
              <a:rPr lang="en-US" sz="2800" dirty="0"/>
              <a:t> may simply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exceed</a:t>
            </a:r>
            <a:r>
              <a:rPr lang="en-US" sz="2800" dirty="0"/>
              <a:t> the fraction </a:t>
            </a:r>
            <a:r>
              <a:rPr lang="en-US" sz="2800" dirty="0" smtClean="0"/>
              <a:t>of 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in the population as a whole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of evils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Fairness, Non-discrimination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" y="1628800"/>
            <a:ext cx="7139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/>
              <a:t>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discriminate</a:t>
            </a:r>
            <a:r>
              <a:rPr lang="en-US" sz="2400" dirty="0"/>
              <a:t> is to treat someone differently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Unfair) discrimination </a:t>
            </a:r>
            <a:r>
              <a:rPr lang="en-US" sz="2400" dirty="0"/>
              <a:t>is based on </a:t>
            </a:r>
            <a:r>
              <a:rPr lang="en-US" sz="2400" i="1" dirty="0"/>
              <a:t>group membership</a:t>
            </a:r>
            <a:r>
              <a:rPr lang="en-US" sz="2400" dirty="0"/>
              <a:t>, </a:t>
            </a:r>
            <a:r>
              <a:rPr lang="en-US" sz="2400" i="1" dirty="0"/>
              <a:t>not individual merit</a:t>
            </a:r>
          </a:p>
          <a:p>
            <a:endParaRPr lang="en-US" sz="2400" dirty="0"/>
          </a:p>
          <a:p>
            <a:r>
              <a:rPr lang="en-US" sz="2400" dirty="0" smtClean="0"/>
              <a:t>Some attributes should be irrelevant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(protected)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27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of evils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514768"/>
            <a:ext cx="8139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Self-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fullfilling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prophecy: </a:t>
            </a:r>
          </a:p>
          <a:p>
            <a:r>
              <a:rPr lang="en-US" sz="2800" dirty="0" smtClean="0"/>
              <a:t>Deliberately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choosing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“wrong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members of S </a:t>
            </a:r>
            <a:r>
              <a:rPr lang="en-US" sz="2800" dirty="0"/>
              <a:t>in order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 a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bad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“track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record" </a:t>
            </a:r>
            <a:r>
              <a:rPr lang="en-US" sz="2800" dirty="0"/>
              <a:t>for </a:t>
            </a:r>
            <a:r>
              <a:rPr lang="en-US" sz="2800" dirty="0" smtClean="0"/>
              <a:t>S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less malicious </a:t>
            </a:r>
            <a:r>
              <a:rPr lang="en-US" sz="2800" dirty="0" smtClean="0"/>
              <a:t>vendor simply selects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random members of S</a:t>
            </a:r>
            <a:r>
              <a:rPr lang="en-US" sz="2800" dirty="0"/>
              <a:t> rather </a:t>
            </a:r>
            <a:r>
              <a:rPr lang="en-US" sz="2800" dirty="0" smtClean="0"/>
              <a:t>than qualified members</a:t>
            </a:r>
          </a:p>
          <a:p>
            <a:r>
              <a:rPr lang="en-US" sz="2800" dirty="0" smtClean="0"/>
              <a:t>(problem with parity)</a:t>
            </a:r>
            <a:endParaRPr lang="en-US" sz="2800" dirty="0" smtClean="0"/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Reverse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tokenism: </a:t>
            </a:r>
          </a:p>
          <a:p>
            <a:r>
              <a:rPr lang="en-US" sz="2800" dirty="0" smtClean="0"/>
              <a:t>Goal is to create convincing refutations </a:t>
            </a:r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Deny access to a qualified member of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2800" i="1" baseline="30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c </a:t>
            </a:r>
            <a:r>
              <a:rPr lang="en-US" sz="2800" dirty="0"/>
              <a:t>is a token </a:t>
            </a:r>
            <a:r>
              <a:rPr lang="en-US" sz="2800" dirty="0" err="1" smtClean="0"/>
              <a:t>rejectee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814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2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Cynthia </a:t>
            </a:r>
            <a:r>
              <a:rPr lang="en-GB" dirty="0" err="1"/>
              <a:t>Dwork</a:t>
            </a:r>
            <a:r>
              <a:rPr lang="en-GB" dirty="0"/>
              <a:t>, Moritz Hardt, </a:t>
            </a:r>
            <a:r>
              <a:rPr lang="en-GB" dirty="0" err="1"/>
              <a:t>Toniann</a:t>
            </a:r>
            <a:r>
              <a:rPr lang="en-GB" dirty="0"/>
              <a:t> Pitassi, Omer Reingold, Richard S. </a:t>
            </a:r>
            <a:r>
              <a:rPr lang="en-GB" dirty="0" err="1"/>
              <a:t>Zemel</a:t>
            </a:r>
            <a:r>
              <a:rPr lang="en-GB" dirty="0"/>
              <a:t>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 through awareness</a:t>
            </a:r>
            <a:r>
              <a:rPr lang="en-GB" dirty="0"/>
              <a:t>. ITCS 2012: 214-226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25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68" y="2204864"/>
            <a:ext cx="8037263" cy="157120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Diversity: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W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hy,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hat, </a:t>
            </a:r>
            <a:r>
              <a:rPr lang="en-US" sz="6000" dirty="0" smtClean="0">
                <a:solidFill>
                  <a:srgbClr val="7438B6"/>
                </a:solidFill>
              </a:rPr>
              <a:t>H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ow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03318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at </a:t>
            </a:r>
            <a:r>
              <a:rPr lang="en-US" dirty="0" err="1" smtClean="0"/>
              <a:t>Dagstuhl</a:t>
            </a:r>
            <a:r>
              <a:rPr lang="en-US" dirty="0" smtClean="0"/>
              <a:t> seminar on “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Data, Responsibly</a:t>
            </a:r>
            <a:r>
              <a:rPr lang="en-US" dirty="0" smtClean="0"/>
              <a:t>”, July 2016</a:t>
            </a:r>
          </a:p>
          <a:p>
            <a:r>
              <a:rPr lang="en-US" dirty="0" smtClean="0"/>
              <a:t>With Marina Drosou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5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9093" y="6354231"/>
            <a:ext cx="2895600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304800"/>
            <a:ext cx="8237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Over Personalization</a:t>
            </a:r>
            <a:endParaRPr lang="en-US" sz="3600" dirty="0"/>
          </a:p>
        </p:txBody>
      </p:sp>
      <p:pic>
        <p:nvPicPr>
          <p:cNvPr id="13" name="Picture 12" descr="bub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0871" y="4365104"/>
            <a:ext cx="2552263" cy="1443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Filter Bubble</a:t>
            </a:r>
            <a:r>
              <a:rPr lang="en-US" sz="2400" dirty="0"/>
              <a:t>: Search results, browsing, recommendations (friends, things, information, …) based on user profiles (own past behavior, similar people, friends, … )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Echo chambers: </a:t>
            </a:r>
            <a:r>
              <a:rPr lang="en-US" sz="2400" dirty="0"/>
              <a:t>individuals are exposed only to </a:t>
            </a:r>
            <a:r>
              <a:rPr lang="en-US" sz="2400" dirty="0" smtClean="0"/>
              <a:t>information </a:t>
            </a:r>
            <a:r>
              <a:rPr lang="en-GB" sz="2400" dirty="0" smtClean="0"/>
              <a:t>from </a:t>
            </a:r>
            <a:r>
              <a:rPr lang="en-GB" sz="2400" dirty="0"/>
              <a:t>like-minded </a:t>
            </a:r>
            <a:r>
              <a:rPr lang="en-GB" sz="2400" dirty="0" smtClean="0"/>
              <a:t>individuals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958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9093" y="6354231"/>
            <a:ext cx="2895600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318" y="1412776"/>
            <a:ext cx="8439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What the majority likes</a:t>
            </a:r>
          </a:p>
          <a:p>
            <a:pPr algn="just"/>
            <a:r>
              <a:rPr lang="en-US" sz="3600" dirty="0" smtClean="0"/>
              <a:t>Ranking based on popularity: </a:t>
            </a:r>
          </a:p>
          <a:p>
            <a:pPr algn="just"/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200" dirty="0" smtClean="0"/>
              <a:t>popular items get more popular</a:t>
            </a:r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Other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</a:p>
          <a:p>
            <a:pPr algn="just"/>
            <a:r>
              <a:rPr lang="en-US" sz="3600" dirty="0" smtClean="0"/>
              <a:t>Political</a:t>
            </a:r>
            <a:r>
              <a:rPr lang="en-US" sz="3600" dirty="0"/>
              <a:t>, economical, </a:t>
            </a:r>
            <a:r>
              <a:rPr lang="en-US" sz="3600" dirty="0" smtClean="0"/>
              <a:t>.. (sponsored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312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114" y="1439234"/>
            <a:ext cx="84930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chemeClr val="accent3"/>
                </a:solidFill>
              </a:rPr>
              <a:t>No useful information is missed</a:t>
            </a:r>
            <a:r>
              <a:rPr lang="en-US" sz="3200" dirty="0"/>
              <a:t>: results that cover all user </a:t>
            </a:r>
            <a:r>
              <a:rPr lang="en-US" sz="3200" dirty="0" smtClean="0"/>
              <a:t>intents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 smtClean="0">
                <a:solidFill>
                  <a:schemeClr val="accent3"/>
                </a:solidFill>
              </a:rPr>
              <a:t>Better user experience</a:t>
            </a:r>
            <a:r>
              <a:rPr lang="en-US" sz="3200" dirty="0" smtClean="0"/>
              <a:t>: less boring, more interesting, human desire </a:t>
            </a:r>
            <a:r>
              <a:rPr lang="en-US" sz="3200" dirty="0"/>
              <a:t>for </a:t>
            </a:r>
            <a:r>
              <a:rPr lang="en-US" sz="3200" dirty="0" smtClean="0"/>
              <a:t>discovery, variety</a:t>
            </a:r>
            <a:r>
              <a:rPr lang="en-US" sz="3200" dirty="0"/>
              <a:t>, </a:t>
            </a:r>
            <a:r>
              <a:rPr lang="en-US" sz="3200" dirty="0" smtClean="0"/>
              <a:t>change </a:t>
            </a:r>
            <a:endParaRPr lang="en-US" sz="3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chemeClr val="accent3"/>
                </a:solidFill>
              </a:rPr>
              <a:t>Personal growth</a:t>
            </a:r>
            <a:r>
              <a:rPr lang="en-US" sz="3200" dirty="0" smtClean="0"/>
              <a:t>: limited, incomplete knowledge, a </a:t>
            </a:r>
            <a:r>
              <a:rPr lang="en-US" sz="3200" dirty="0"/>
              <a:t>self-reinforcing cycle of </a:t>
            </a:r>
            <a:r>
              <a:rPr lang="en-US" sz="3200" dirty="0" smtClean="0"/>
              <a:t>opinion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3200" dirty="0"/>
          </a:p>
          <a:p>
            <a:pPr algn="just"/>
            <a:r>
              <a:rPr lang="en-US" sz="3200" dirty="0" smtClean="0"/>
              <a:t>Better (Fair? Responsible?) decisions</a:t>
            </a:r>
          </a:p>
          <a:p>
            <a:pPr algn="just"/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2114" y="189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 is good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Filter Bubble – Eco Chambers: an experiment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6328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reated </a:t>
            </a:r>
            <a:r>
              <a:rPr lang="en-US" sz="2000" dirty="0"/>
              <a:t>two Facebook accounts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Rusty Smith”, </a:t>
            </a:r>
            <a:r>
              <a:rPr lang="en-US" sz="2000" i="1" dirty="0" smtClean="0"/>
              <a:t>right-wing </a:t>
            </a:r>
            <a:r>
              <a:rPr lang="en-US" sz="2000" i="1" dirty="0"/>
              <a:t>avatar</a:t>
            </a:r>
            <a:r>
              <a:rPr lang="en-US" sz="2000" dirty="0"/>
              <a:t>, liked a variety of conservative news sources, organizations, and personalities, from the Wall Street Journal and The Hoover Institution to Breitbart News and Bill </a:t>
            </a:r>
            <a:r>
              <a:rPr lang="en-US" sz="2000" dirty="0" smtClean="0"/>
              <a:t>O’Reilly.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“Natasha Smith”</a:t>
            </a:r>
            <a:r>
              <a:rPr lang="en-US" sz="2000" dirty="0"/>
              <a:t>, </a:t>
            </a:r>
            <a:r>
              <a:rPr lang="en-US" sz="2000" i="1" dirty="0" smtClean="0"/>
              <a:t>left-wing avatar</a:t>
            </a:r>
            <a:r>
              <a:rPr lang="en-US" sz="2000" dirty="0" smtClean="0"/>
              <a:t>, liked </a:t>
            </a:r>
            <a:r>
              <a:rPr lang="en-US" sz="2000" dirty="0"/>
              <a:t>The New York Times, Mother Jones, Democracy Now and Think Progress.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en </a:t>
            </a:r>
            <a:r>
              <a:rPr lang="en-US" sz="2000" dirty="0"/>
              <a:t>US voters – five conservative and five liberal – liberals were given log-ins to the conservative feed, and vice </a:t>
            </a:r>
            <a:r>
              <a:rPr lang="en-US" sz="2000" dirty="0" smtClean="0"/>
              <a:t>versa</a:t>
            </a:r>
          </a:p>
          <a:p>
            <a:endParaRPr lang="en-US" sz="2000" dirty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www.theguardian.com/us-news/2016/nov/16/facebook-bias-bubble-us-election-conservative-liberal-news-feed</a:t>
            </a:r>
            <a:endParaRPr lang="en-US" sz="12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8265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74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The Data Diversity Problem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23629"/>
            <a:ext cx="8143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Variations of the problem: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3"/>
                </a:solidFill>
              </a:rPr>
              <a:t>(size) Top-k</a:t>
            </a:r>
            <a:r>
              <a:rPr lang="en-US" sz="2800" dirty="0" smtClean="0"/>
              <a:t>: the </a:t>
            </a:r>
            <a:r>
              <a:rPr lang="en-US" sz="2800" b="1" i="1" dirty="0" smtClean="0"/>
              <a:t>k</a:t>
            </a:r>
            <a:r>
              <a:rPr lang="en-US" sz="2800" b="1" dirty="0" smtClean="0"/>
              <a:t> most diverse </a:t>
            </a:r>
            <a:r>
              <a:rPr lang="en-US" sz="2800" dirty="0" smtClean="0"/>
              <a:t>items</a:t>
            </a:r>
            <a:r>
              <a:rPr lang="en-US" sz="2800" b="1" dirty="0" smtClean="0"/>
              <a:t> </a:t>
            </a:r>
            <a:r>
              <a:rPr lang="en-US" sz="2800" dirty="0" smtClean="0"/>
              <a:t>in </a:t>
            </a:r>
            <a:r>
              <a:rPr lang="en-US" sz="2800" i="1" dirty="0" smtClean="0"/>
              <a:t>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3"/>
                </a:solidFill>
              </a:rPr>
              <a:t>(</a:t>
            </a:r>
            <a:r>
              <a:rPr lang="en-US" sz="2800" i="1" dirty="0" smtClean="0">
                <a:solidFill>
                  <a:schemeClr val="accent3"/>
                </a:solidFill>
              </a:rPr>
              <a:t>quality) Threshold</a:t>
            </a:r>
            <a:r>
              <a:rPr lang="en-US" sz="2800" dirty="0" smtClean="0"/>
              <a:t>: items with diversity larger than some threshold value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37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652923"/>
            <a:ext cx="7962081" cy="12581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u="sng" dirty="0" smtClean="0"/>
              <a:t>Given</a:t>
            </a:r>
            <a:r>
              <a:rPr lang="en-US" sz="2800" dirty="0" smtClean="0"/>
              <a:t> a set </a:t>
            </a:r>
            <a:r>
              <a:rPr lang="en-US" sz="2800" i="1" dirty="0" smtClean="0"/>
              <a:t>P</a:t>
            </a:r>
            <a:r>
              <a:rPr lang="en-US" sz="2800" dirty="0" smtClean="0"/>
              <a:t> of </a:t>
            </a:r>
            <a:r>
              <a:rPr lang="en-US" sz="2800" i="1" dirty="0" smtClean="0"/>
              <a:t>n</a:t>
            </a:r>
            <a:r>
              <a:rPr lang="en-US" sz="2800" dirty="0" smtClean="0"/>
              <a:t>  items</a:t>
            </a:r>
          </a:p>
          <a:p>
            <a:pPr>
              <a:buNone/>
            </a:pPr>
            <a:r>
              <a:rPr lang="en-US" sz="2800" u="sng" dirty="0" smtClean="0"/>
              <a:t>Select </a:t>
            </a:r>
            <a:r>
              <a:rPr lang="en-US" sz="2800" dirty="0" smtClean="0"/>
              <a:t>a subset </a:t>
            </a:r>
            <a:r>
              <a:rPr lang="en-US" b="1" i="1" dirty="0" smtClean="0"/>
              <a:t>S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 </a:t>
            </a:r>
            <a:r>
              <a:rPr lang="en-US" sz="2800" i="1" dirty="0" smtClean="0">
                <a:sym typeface="Symbol"/>
              </a:rPr>
              <a:t>P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with the most diverse items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in</a:t>
            </a: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 P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38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321" y="1912938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Assuming</a:t>
            </a:r>
            <a:r>
              <a:rPr lang="en-US" sz="2800" dirty="0" smtClean="0"/>
              <a:t> different topics (e.g., concepts, categories, aspects, intents, interpretations, perspectives, opinions,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i="1" dirty="0"/>
              <a:t>Find </a:t>
            </a:r>
            <a:r>
              <a:rPr lang="en-US" sz="2800" dirty="0"/>
              <a:t>items</a:t>
            </a:r>
            <a:r>
              <a:rPr lang="en-US" sz="2800" b="1" i="1" dirty="0"/>
              <a:t> </a:t>
            </a:r>
            <a:r>
              <a:rPr lang="en-US" sz="2800" dirty="0" smtClean="0"/>
              <a:t>that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cover</a:t>
            </a:r>
            <a:r>
              <a:rPr lang="en-US" sz="2800" dirty="0" smtClean="0"/>
              <a:t> all (most) of the topics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21" y="4079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Coverage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618" y="5117911"/>
            <a:ext cx="769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For example,</a:t>
            </a:r>
          </a:p>
          <a:p>
            <a:pPr algn="just"/>
            <a:r>
              <a:rPr lang="en-GB" dirty="0" smtClean="0"/>
              <a:t>Rakesh </a:t>
            </a:r>
            <a:r>
              <a:rPr lang="en-GB" dirty="0"/>
              <a:t>Agrawal, </a:t>
            </a:r>
            <a:r>
              <a:rPr lang="en-GB" dirty="0" err="1"/>
              <a:t>Sreenivas</a:t>
            </a:r>
            <a:r>
              <a:rPr lang="en-GB" dirty="0"/>
              <a:t> </a:t>
            </a:r>
            <a:r>
              <a:rPr lang="en-GB" dirty="0" err="1"/>
              <a:t>Gollapudi</a:t>
            </a:r>
            <a:r>
              <a:rPr lang="en-GB" dirty="0"/>
              <a:t>, Alan Halverson, Samuel </a:t>
            </a:r>
            <a:r>
              <a:rPr lang="en-GB" dirty="0" err="1"/>
              <a:t>Ieong</a:t>
            </a:r>
            <a:r>
              <a:rPr lang="en-GB" dirty="0"/>
              <a:t>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Diversifying search results</a:t>
            </a:r>
            <a:r>
              <a:rPr lang="en-GB" dirty="0"/>
              <a:t>. WSDM </a:t>
            </a:r>
            <a:r>
              <a:rPr lang="en-GB" dirty="0" smtClean="0"/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96" y="263579"/>
            <a:ext cx="5463780" cy="6377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05" y="1218614"/>
            <a:ext cx="3071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get the “car” and the “animal” topics but also a “team”, a “guitar”, </a:t>
            </a:r>
            <a:r>
              <a:rPr lang="en-US" sz="2000" dirty="0" err="1"/>
              <a:t>etc</a:t>
            </a:r>
            <a:r>
              <a:rPr lang="en-US" sz="2000" dirty="0"/>
              <a:t> ..</a:t>
            </a:r>
            <a:endParaRPr lang="el-GR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Assumes “known” topics</a:t>
            </a:r>
            <a:endParaRPr lang="el-GR" sz="2000" dirty="0"/>
          </a:p>
        </p:txBody>
      </p:sp>
      <p:sp>
        <p:nvSpPr>
          <p:cNvPr id="7" name="Cloud Callout 6"/>
          <p:cNvSpPr/>
          <p:nvPr/>
        </p:nvSpPr>
        <p:spPr>
          <a:xfrm>
            <a:off x="1005010" y="3813417"/>
            <a:ext cx="1592603" cy="1146674"/>
          </a:xfrm>
          <a:prstGeom prst="cloudCallout">
            <a:avLst/>
          </a:prstGeom>
          <a:ln>
            <a:solidFill>
              <a:srgbClr val="538D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2" descr="http://medias.audiofanzine.com/images/normal/fender-classic-player-jaguar-special-hh-olympic-white-3042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49" y="3882730"/>
            <a:ext cx="846682" cy="8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ites.psu.edu/schneiderrclblog/files/2013/02/question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91477"/>
            <a:ext cx="1199979" cy="18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Disparate treatment and impact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" y="1628800"/>
            <a:ext cx="800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Disparate treatment: </a:t>
            </a:r>
            <a:r>
              <a:rPr lang="en-US" sz="2400" dirty="0"/>
              <a:t>Treatment depends on class </a:t>
            </a:r>
            <a:r>
              <a:rPr lang="en-US" sz="2400" dirty="0" smtClean="0"/>
              <a:t>membership (protected attribute directly used in the decision)</a:t>
            </a:r>
          </a:p>
          <a:p>
            <a:endParaRPr lang="el-GR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Disparate impact: </a:t>
            </a:r>
            <a:r>
              <a:rPr lang="en-US" sz="2400" dirty="0"/>
              <a:t>Outcome depends on class membership (Even if (</a:t>
            </a:r>
            <a:r>
              <a:rPr lang="en-US" sz="2400" dirty="0" smtClean="0"/>
              <a:t>apparently) </a:t>
            </a:r>
            <a:r>
              <a:rPr lang="en-US" sz="2400" dirty="0"/>
              <a:t>people are treated the same way</a:t>
            </a:r>
            <a:r>
              <a:rPr lang="en-US" sz="2400" dirty="0" smtClean="0"/>
              <a:t>)</a:t>
            </a:r>
          </a:p>
          <a:p>
            <a:endParaRPr lang="el-GR" sz="2400" dirty="0"/>
          </a:p>
          <a:p>
            <a:r>
              <a:rPr lang="en-US" sz="2400" dirty="0"/>
              <a:t>Doctrine solidified in the US after [Griggs v. Duke Power Co. 1971] where a high school diploma was required for unskilled work, excluding black applicants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45961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40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71" y="1693863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Assuming </a:t>
            </a:r>
            <a:r>
              <a:rPr lang="en-US" sz="2800" dirty="0" smtClean="0"/>
              <a:t>(multi-dimensional, multi-attribute) items + a </a:t>
            </a:r>
            <a:r>
              <a:rPr lang="en-US" sz="2800" i="1" dirty="0" smtClean="0">
                <a:solidFill>
                  <a:schemeClr val="accent3"/>
                </a:solidFill>
              </a:rPr>
              <a:t>distance measure (metric) </a:t>
            </a:r>
            <a:r>
              <a:rPr lang="en-US" sz="2800" dirty="0" smtClean="0"/>
              <a:t>between the items</a:t>
            </a:r>
          </a:p>
          <a:p>
            <a:pPr algn="just"/>
            <a:r>
              <a:rPr lang="en-US" sz="2800" b="1" i="1" dirty="0"/>
              <a:t>Find </a:t>
            </a:r>
            <a:r>
              <a:rPr lang="en-US" sz="2800" dirty="0" smtClean="0"/>
              <a:t>the most </a:t>
            </a:r>
            <a:r>
              <a:rPr lang="en-US" sz="2800" i="1" dirty="0" smtClean="0">
                <a:solidFill>
                  <a:schemeClr val="accent3"/>
                </a:solidFill>
              </a:rPr>
              <a:t>different/distant/dissimilar</a:t>
            </a:r>
            <a:r>
              <a:rPr lang="en-US" sz="2800" dirty="0" smtClean="0"/>
              <a:t> items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 Dissimilarity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273" y="3384644"/>
            <a:ext cx="7934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Distance depends on the items and the problem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Diversity ordering of the </a:t>
            </a:r>
            <a:r>
              <a:rPr lang="en-US" sz="2800" dirty="0" smtClean="0"/>
              <a:t>attributes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Defining distance/dissimilarity is key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274" y="5769549"/>
            <a:ext cx="7335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For example, </a:t>
            </a:r>
            <a:r>
              <a:rPr lang="en-US" dirty="0" err="1" smtClean="0"/>
              <a:t>Sreenivas</a:t>
            </a:r>
            <a:r>
              <a:rPr lang="en-US" dirty="0" smtClean="0"/>
              <a:t> </a:t>
            </a:r>
            <a:r>
              <a:rPr lang="en-US" dirty="0" err="1"/>
              <a:t>Gollapudi</a:t>
            </a:r>
            <a:r>
              <a:rPr lang="en-US" dirty="0"/>
              <a:t>, </a:t>
            </a:r>
            <a:r>
              <a:rPr lang="en-US" dirty="0" err="1"/>
              <a:t>Aneesh</a:t>
            </a:r>
            <a:r>
              <a:rPr lang="en-US" dirty="0"/>
              <a:t> Sharma: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axiomatic approach for result diversification</a:t>
            </a:r>
            <a:r>
              <a:rPr lang="en-US" dirty="0"/>
              <a:t>. WWW </a:t>
            </a:r>
            <a:r>
              <a:rPr lang="en-US" dirty="0" smtClean="0"/>
              <a:t>2009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3358131"/>
            <a:ext cx="6781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3570" name="Object 2"/>
          <p:cNvGraphicFramePr>
            <a:graphicFrameLocks noChangeAspect="1"/>
          </p:cNvGraphicFramePr>
          <p:nvPr>
            <p:extLst/>
          </p:nvPr>
        </p:nvGraphicFramePr>
        <p:xfrm>
          <a:off x="3415345" y="1928802"/>
          <a:ext cx="2592288" cy="87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Εξίσωση" r:id="rId5" imgW="1282700" imgH="431800" progId="Equation.3">
                  <p:embed/>
                </p:oleObj>
              </mc:Choice>
              <mc:Fallback>
                <p:oleObj name="Εξίσωση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345" y="1928802"/>
                        <a:ext cx="2592288" cy="872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1" name="Object 2"/>
          <p:cNvGraphicFramePr>
            <a:graphicFrameLocks noChangeAspect="1"/>
          </p:cNvGraphicFramePr>
          <p:nvPr>
            <p:extLst/>
          </p:nvPr>
        </p:nvGraphicFramePr>
        <p:xfrm>
          <a:off x="1461968" y="2707020"/>
          <a:ext cx="3197598" cy="77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Εξίσωση" r:id="rId7" imgW="1727200" imgH="419100" progId="Equation.3">
                  <p:embed/>
                </p:oleObj>
              </mc:Choice>
              <mc:Fallback>
                <p:oleObj name="Εξίσωση" r:id="rId7" imgW="172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68" y="2707020"/>
                        <a:ext cx="3197598" cy="7759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2" name="Object 3"/>
          <p:cNvGraphicFramePr>
            <a:graphicFrameLocks noChangeAspect="1"/>
          </p:cNvGraphicFramePr>
          <p:nvPr>
            <p:extLst/>
          </p:nvPr>
        </p:nvGraphicFramePr>
        <p:xfrm>
          <a:off x="5009406" y="2676526"/>
          <a:ext cx="3120403" cy="9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Εξίσωση" r:id="rId9" imgW="1663700" imgH="482600" progId="Equation.3">
                  <p:embed/>
                </p:oleObj>
              </mc:Choice>
              <mc:Fallback>
                <p:oleObj name="Εξίσωση" r:id="rId9" imgW="1663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406" y="2676526"/>
                        <a:ext cx="3120403" cy="904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282" y="104311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distance measure </a:t>
            </a:r>
            <a:r>
              <a:rPr lang="en-US" sz="2800" b="1" i="1" dirty="0" smtClean="0">
                <a:solidFill>
                  <a:schemeClr val="accent3"/>
                </a:solidFill>
              </a:rPr>
              <a:t>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and 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function </a:t>
            </a:r>
            <a:r>
              <a:rPr lang="en-US" sz="2800" b="1" i="1" dirty="0">
                <a:solidFill>
                  <a:schemeClr val="accent3"/>
                </a:solidFill>
              </a:rPr>
              <a:t>f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measuring the diversity of </a:t>
            </a:r>
            <a:r>
              <a:rPr lang="en-US" sz="2800" i="1" u="sng" dirty="0" smtClean="0"/>
              <a:t>set </a:t>
            </a:r>
            <a:r>
              <a:rPr lang="en-US" sz="2800" dirty="0" smtClean="0"/>
              <a:t>of </a:t>
            </a:r>
            <a:r>
              <a:rPr lang="en-US" sz="2800" i="1" dirty="0" smtClean="0"/>
              <a:t>k</a:t>
            </a:r>
            <a:r>
              <a:rPr lang="en-US" sz="2800" dirty="0" smtClean="0"/>
              <a:t> items,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Maximize Set Diversity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42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334" y="1244215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/>
              <a:t>Assuming </a:t>
            </a:r>
            <a:r>
              <a:rPr lang="en-US" sz="2800" dirty="0" smtClean="0"/>
              <a:t>the </a:t>
            </a:r>
            <a:r>
              <a:rPr lang="en-US" sz="2800" i="1" dirty="0">
                <a:solidFill>
                  <a:schemeClr val="accent3"/>
                </a:solidFill>
              </a:rPr>
              <a:t>history</a:t>
            </a:r>
            <a:r>
              <a:rPr lang="en-US" sz="2800" dirty="0" smtClean="0"/>
              <a:t> of items seen in the past</a:t>
            </a:r>
          </a:p>
          <a:p>
            <a:pPr algn="just"/>
            <a:r>
              <a:rPr lang="en-US" sz="2800" b="1" i="1" dirty="0"/>
              <a:t>Find </a:t>
            </a:r>
            <a:r>
              <a:rPr lang="en-US" sz="2800" dirty="0" smtClean="0"/>
              <a:t>the items that are the </a:t>
            </a:r>
            <a:r>
              <a:rPr lang="en-US" sz="2800" i="1" dirty="0">
                <a:solidFill>
                  <a:schemeClr val="accent3"/>
                </a:solidFill>
              </a:rPr>
              <a:t>most </a:t>
            </a:r>
            <a:r>
              <a:rPr lang="en-US" sz="2800" i="1" dirty="0" smtClean="0">
                <a:solidFill>
                  <a:schemeClr val="accent3"/>
                </a:solidFill>
              </a:rPr>
              <a:t>diverse (coverage, distance) </a:t>
            </a:r>
            <a:r>
              <a:rPr lang="en-US" sz="2800" dirty="0" smtClean="0"/>
              <a:t>with respect to what a user (or, a community) </a:t>
            </a:r>
            <a:r>
              <a:rPr lang="en-US" sz="2800" i="1" dirty="0" smtClean="0">
                <a:solidFill>
                  <a:schemeClr val="accent3"/>
                </a:solidFill>
              </a:rPr>
              <a:t>has seen in the past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34" y="236113"/>
            <a:ext cx="8229600" cy="87367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Novelty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6982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3"/>
                </a:solidFill>
              </a:rPr>
              <a:t>Marginal relevance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3"/>
                </a:solidFill>
              </a:rPr>
              <a:t>Cascade (evaluation) models: </a:t>
            </a:r>
            <a:r>
              <a:rPr lang="en-US" sz="2000" dirty="0" smtClean="0"/>
              <a:t>users </a:t>
            </a:r>
            <a:r>
              <a:rPr lang="en-US" sz="2000" dirty="0"/>
              <a:t>are assumed to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scan result lists</a:t>
            </a:r>
            <a:r>
              <a:rPr lang="en-US" sz="2000" dirty="0"/>
              <a:t> from </a:t>
            </a:r>
            <a:r>
              <a:rPr lang="en-US" sz="2000" dirty="0" smtClean="0"/>
              <a:t>the top </a:t>
            </a:r>
            <a:r>
              <a:rPr lang="en-US" sz="2000" dirty="0"/>
              <a:t>down,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eventually stopping </a:t>
            </a:r>
            <a:r>
              <a:rPr lang="en-US" sz="2000" dirty="0"/>
              <a:t>because either their </a:t>
            </a:r>
            <a:r>
              <a:rPr lang="en-US" sz="2000" dirty="0" smtClean="0"/>
              <a:t>information need </a:t>
            </a:r>
            <a:r>
              <a:rPr lang="en-US" sz="2000" dirty="0"/>
              <a:t>is satisfied or their patience is exhausted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47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43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8130"/>
            <a:ext cx="8229600" cy="87367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Novelty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628800"/>
            <a:ext cx="8372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Relevant concept: </a:t>
            </a:r>
            <a:r>
              <a:rPr lang="en-US" sz="2800" dirty="0">
                <a:solidFill>
                  <a:schemeClr val="accent3"/>
                </a:solidFill>
              </a:rPr>
              <a:t>serendipity</a:t>
            </a:r>
          </a:p>
          <a:p>
            <a:r>
              <a:rPr lang="en-US" sz="2800" dirty="0"/>
              <a:t>represents the “unusualness" or “</a:t>
            </a:r>
            <a:r>
              <a:rPr lang="en-US" sz="2800" dirty="0" smtClean="0"/>
              <a:t>surprise“</a:t>
            </a:r>
          </a:p>
          <a:p>
            <a:r>
              <a:rPr lang="en-US" sz="2800" dirty="0" smtClean="0"/>
              <a:t>(some notion of semantics – the guitar vs the animal)</a:t>
            </a:r>
            <a:endParaRPr lang="el-G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49080"/>
            <a:ext cx="861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 example,  Charles </a:t>
            </a:r>
            <a:r>
              <a:rPr lang="en-GB" sz="1600" dirty="0"/>
              <a:t>L. A. Clarke, </a:t>
            </a:r>
            <a:r>
              <a:rPr lang="en-GB" sz="1600" dirty="0" err="1"/>
              <a:t>Maheedhar</a:t>
            </a:r>
            <a:r>
              <a:rPr lang="en-GB" sz="1600" dirty="0"/>
              <a:t> </a:t>
            </a:r>
            <a:r>
              <a:rPr lang="en-GB" sz="1600" dirty="0" err="1"/>
              <a:t>Kolla</a:t>
            </a:r>
            <a:r>
              <a:rPr lang="en-GB" sz="1600" dirty="0"/>
              <a:t>, Gordon V. Cormack, Olga </a:t>
            </a:r>
            <a:r>
              <a:rPr lang="en-GB" sz="1600" dirty="0" err="1"/>
              <a:t>Vechtomova</a:t>
            </a:r>
            <a:r>
              <a:rPr lang="en-GB" sz="1600" dirty="0"/>
              <a:t>, </a:t>
            </a:r>
            <a:r>
              <a:rPr lang="en-GB" sz="1600" dirty="0" err="1"/>
              <a:t>Azin</a:t>
            </a:r>
            <a:r>
              <a:rPr lang="en-GB" sz="1600" dirty="0"/>
              <a:t> </a:t>
            </a:r>
            <a:r>
              <a:rPr lang="en-GB" sz="1600" dirty="0" err="1"/>
              <a:t>Ashkan</a:t>
            </a:r>
            <a:r>
              <a:rPr lang="en-GB" sz="1600" dirty="0"/>
              <a:t>, Stefan </a:t>
            </a:r>
            <a:r>
              <a:rPr lang="en-GB" sz="1600" dirty="0" err="1"/>
              <a:t>Büttcher</a:t>
            </a:r>
            <a:r>
              <a:rPr lang="en-GB" sz="1600" dirty="0"/>
              <a:t>, Ian MacKinnon: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Novelty and diversity in information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retrieval evaluation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</a:t>
            </a:r>
            <a:r>
              <a:rPr lang="en-GB" sz="1600" dirty="0"/>
              <a:t>SIGIR </a:t>
            </a:r>
            <a:r>
              <a:rPr lang="en-GB" sz="1600" dirty="0" smtClean="0"/>
              <a:t>2008</a:t>
            </a:r>
          </a:p>
          <a:p>
            <a:r>
              <a:rPr lang="en-GB" sz="1600" dirty="0" smtClean="0"/>
              <a:t>Yuan </a:t>
            </a:r>
            <a:r>
              <a:rPr lang="en-GB" sz="1600" dirty="0"/>
              <a:t>Cao Zhang, </a:t>
            </a:r>
            <a:r>
              <a:rPr lang="en-GB" sz="1600" dirty="0" err="1"/>
              <a:t>Diarmuid</a:t>
            </a:r>
            <a:r>
              <a:rPr lang="en-GB" sz="1600" dirty="0"/>
              <a:t> Ó </a:t>
            </a:r>
            <a:r>
              <a:rPr lang="en-GB" sz="1600" dirty="0" err="1"/>
              <a:t>Séaghdha</a:t>
            </a:r>
            <a:r>
              <a:rPr lang="en-GB" sz="1600" dirty="0"/>
              <a:t>, Daniele </a:t>
            </a:r>
            <a:r>
              <a:rPr lang="en-GB" sz="1600" dirty="0" err="1"/>
              <a:t>Quercia</a:t>
            </a:r>
            <a:r>
              <a:rPr lang="en-GB" sz="1600" dirty="0"/>
              <a:t>, </a:t>
            </a:r>
            <a:r>
              <a:rPr lang="en-GB" sz="1600" dirty="0" err="1"/>
              <a:t>Tamas</a:t>
            </a:r>
            <a:r>
              <a:rPr lang="en-GB" sz="1600" dirty="0"/>
              <a:t> </a:t>
            </a:r>
            <a:r>
              <a:rPr lang="en-GB" sz="1600" dirty="0" err="1" smtClean="0"/>
              <a:t>Jambor</a:t>
            </a:r>
            <a:r>
              <a:rPr lang="en-GB" sz="1600" dirty="0" smtClean="0"/>
              <a:t>: </a:t>
            </a:r>
            <a:r>
              <a:rPr lang="en-GB" sz="1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Auralist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introducing serendipity into music recommendation. </a:t>
            </a:r>
            <a:r>
              <a:rPr lang="en-GB" sz="1600" dirty="0"/>
              <a:t>WSDM </a:t>
            </a:r>
            <a:r>
              <a:rPr lang="en-GB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41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r-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set: r-Dissimilar and Covering set</a:t>
            </a:r>
            <a:endParaRPr lang="el-GR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89856" y="1440563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right size for the diverse subset </a:t>
            </a:r>
            <a:r>
              <a:rPr lang="en-US" sz="2800" i="1" dirty="0" smtClean="0"/>
              <a:t>S</a:t>
            </a:r>
            <a:r>
              <a:rPr lang="en-US" sz="2800" dirty="0" smtClean="0"/>
              <a:t>?  What is a good </a:t>
            </a:r>
            <a:r>
              <a:rPr lang="en-US" sz="2800" i="1" dirty="0" smtClean="0"/>
              <a:t>k</a:t>
            </a:r>
            <a:r>
              <a:rPr lang="en-US" sz="2800" dirty="0" smtClean="0"/>
              <a:t>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     </a:t>
            </a:r>
            <a:r>
              <a:rPr lang="en-US" sz="3200" dirty="0" smtClean="0"/>
              <a:t>What if… instead of </a:t>
            </a:r>
            <a:r>
              <a:rPr lang="en-US" sz="3200" i="1" dirty="0" smtClean="0"/>
              <a:t>k,</a:t>
            </a:r>
            <a:r>
              <a:rPr lang="en-US" sz="3200" dirty="0" smtClean="0"/>
              <a:t> a </a:t>
            </a:r>
            <a:r>
              <a:rPr lang="en-US" sz="3600" i="1" dirty="0" smtClean="0">
                <a:solidFill>
                  <a:schemeClr val="accent3"/>
                </a:solidFill>
              </a:rPr>
              <a:t>radius r</a:t>
            </a:r>
            <a:r>
              <a:rPr lang="en-US" sz="36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8150" y="3573016"/>
            <a:ext cx="8140890" cy="2497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Select </a:t>
            </a:r>
            <a:r>
              <a:rPr lang="en-AU" dirty="0"/>
              <a:t>a representative subset </a:t>
            </a:r>
            <a:r>
              <a:rPr lang="en-AU" i="1" dirty="0"/>
              <a:t>S</a:t>
            </a:r>
            <a:r>
              <a:rPr lang="en-AU" dirty="0"/>
              <a:t> ⊆ </a:t>
            </a:r>
            <a:r>
              <a:rPr lang="en-AU" i="1" dirty="0"/>
              <a:t>P</a:t>
            </a:r>
            <a:r>
              <a:rPr lang="en-AU" dirty="0"/>
              <a:t> such that</a:t>
            </a:r>
            <a:r>
              <a:rPr lang="en-AU" dirty="0" smtClean="0"/>
              <a:t>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For </a:t>
            </a:r>
            <a:r>
              <a:rPr lang="en-AU" i="1" dirty="0"/>
              <a:t>each </a:t>
            </a:r>
            <a:r>
              <a:rPr lang="en-AU" i="1" dirty="0" smtClean="0"/>
              <a:t>item p in </a:t>
            </a:r>
            <a:r>
              <a:rPr lang="en-AU" i="1" dirty="0"/>
              <a:t>P, there is at least one similar item </a:t>
            </a:r>
            <a:r>
              <a:rPr lang="en-AU" i="1" dirty="0" smtClean="0"/>
              <a:t>p’ in S, d(p, p’) &lt;= r</a:t>
            </a:r>
            <a:r>
              <a:rPr lang="en-A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b="1" i="1" dirty="0" smtClean="0">
                <a:solidFill>
                  <a:schemeClr val="accent3"/>
                </a:solidFill>
              </a:rPr>
              <a:t>(coverage)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No </a:t>
            </a:r>
            <a:r>
              <a:rPr lang="en-AU" i="1" dirty="0"/>
              <a:t>two </a:t>
            </a:r>
            <a:r>
              <a:rPr lang="en-AU" i="1" dirty="0" smtClean="0"/>
              <a:t>items p, p’ in the diverse set S </a:t>
            </a:r>
            <a:r>
              <a:rPr lang="en-AU" i="1" dirty="0"/>
              <a:t>are similar with each </a:t>
            </a:r>
            <a:r>
              <a:rPr lang="en-AU" i="1" dirty="0" smtClean="0"/>
              <a:t>other, d(p, p’) &gt; r </a:t>
            </a:r>
            <a:r>
              <a:rPr lang="en-AU" b="1" i="1" dirty="0" smtClean="0">
                <a:solidFill>
                  <a:schemeClr val="accent3"/>
                </a:solidFill>
              </a:rPr>
              <a:t>(dissimilarity)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r-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set: r-Dissimilar and Covering set</a:t>
            </a:r>
            <a:endParaRPr lang="el-GR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introgreece-localzoo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39" y="1732786"/>
            <a:ext cx="2429227" cy="1944216"/>
          </a:xfrm>
          <a:prstGeom prst="rect">
            <a:avLst/>
          </a:prstGeom>
        </p:spPr>
      </p:pic>
      <p:pic>
        <p:nvPicPr>
          <p:cNvPr id="10" name="Picture 9" descr="introgreece-zoomin.ep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064" y="1804794"/>
            <a:ext cx="2286602" cy="1872208"/>
          </a:xfrm>
          <a:prstGeom prst="rect">
            <a:avLst/>
          </a:prstGeom>
        </p:spPr>
      </p:pic>
      <p:pic>
        <p:nvPicPr>
          <p:cNvPr id="11" name="Picture 10" descr="introgreece-zoomout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2485" y="1700808"/>
            <a:ext cx="2142335" cy="1976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1920" y="36770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Zoom-out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770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Zoom-in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677002"/>
            <a:ext cx="2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Local zoom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894" y="4395535"/>
            <a:ext cx="815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  <a:sym typeface="Symbol"/>
              </a:rPr>
              <a:t>Small </a:t>
            </a:r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: more and less dissimilar items (</a:t>
            </a:r>
            <a:r>
              <a:rPr lang="en-US" sz="2400" i="1" dirty="0" smtClean="0">
                <a:sym typeface="Symbol"/>
              </a:rPr>
              <a:t>zoom in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  <a:sym typeface="Symbol"/>
              </a:rPr>
              <a:t>Large </a:t>
            </a:r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: less and more dissimilar items (</a:t>
            </a:r>
            <a:r>
              <a:rPr lang="en-US" sz="2400" i="1" dirty="0" smtClean="0">
                <a:sym typeface="Symbol"/>
              </a:rPr>
              <a:t>zoom out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/>
                </a:solidFill>
                <a:sym typeface="Symbol"/>
              </a:rPr>
              <a:t>Local zooming</a:t>
            </a:r>
            <a:r>
              <a:rPr lang="en-US" sz="24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at specific items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0894" y="5776617"/>
            <a:ext cx="818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 &lt; smallest distance, |S| = n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 &gt; largest distance, |S| = 1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46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66" y="1001094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Diversity (coverage, dissimilarity, novelty, serendipity) is just </a:t>
            </a:r>
            <a:r>
              <a:rPr lang="en-US" sz="2800" i="1" dirty="0" smtClean="0">
                <a:solidFill>
                  <a:schemeClr val="accent3"/>
                </a:solidFill>
              </a:rPr>
              <a:t>one of the criteria </a:t>
            </a:r>
            <a:r>
              <a:rPr lang="en-US" sz="2800" dirty="0" smtClean="0"/>
              <a:t>in data selection or ranking</a:t>
            </a:r>
          </a:p>
          <a:p>
            <a:pPr algn="just"/>
            <a:endParaRPr lang="en-US" sz="800" dirty="0"/>
          </a:p>
          <a:p>
            <a:pPr algn="just"/>
            <a:r>
              <a:rPr lang="en-US" sz="2800" dirty="0" smtClean="0"/>
              <a:t>E.g., relevance in IR or accuracy in recommendations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66" y="337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Multi-criteria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2160588" y="5533757"/>
          <a:ext cx="52276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4" imgW="2197080" imgH="291960" progId="Equation.3">
                  <p:embed/>
                </p:oleObj>
              </mc:Choice>
              <mc:Fallback>
                <p:oleObj name="Equation" r:id="rId4" imgW="2197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5533757"/>
                        <a:ext cx="52276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25" y="2925743"/>
            <a:ext cx="8372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3"/>
                </a:solidFill>
              </a:rPr>
              <a:t>MaxSum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diversification: </a:t>
            </a:r>
            <a:r>
              <a:rPr lang="en-US" sz="2400" dirty="0"/>
              <a:t>maximize the sum (average) relevance (r) and dissimilarity 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5" y="4576001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3"/>
                </a:solidFill>
              </a:rPr>
              <a:t>MaxMin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diversification</a:t>
            </a:r>
            <a:r>
              <a:rPr lang="en-US" sz="2800" dirty="0"/>
              <a:t>: </a:t>
            </a:r>
            <a:r>
              <a:rPr lang="en-US" sz="2400" dirty="0"/>
              <a:t>maximize the minimum relevance (r) and dissimilarity</a:t>
            </a:r>
            <a:endParaRPr lang="el-GR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1640681" y="3774079"/>
          <a:ext cx="58626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6" imgW="2463480" imgH="355320" progId="Equation.3">
                  <p:embed/>
                </p:oleObj>
              </mc:Choice>
              <mc:Fallback>
                <p:oleObj name="Equation" r:id="rId6" imgW="2463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681" y="3774079"/>
                        <a:ext cx="586263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47</a:t>
            </a:fld>
            <a:endParaRPr lang="el-G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4DF35-48A9-4AD6-A918-0403FD40A1D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66" y="337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Multi-criteria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1" y="1303990"/>
            <a:ext cx="83724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3"/>
                </a:solidFill>
              </a:rPr>
              <a:t>Many different ways to combine</a:t>
            </a:r>
          </a:p>
          <a:p>
            <a:pPr algn="just"/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3"/>
                </a:solidFill>
              </a:rPr>
              <a:t>Maximal Marginal Relevance (MMR)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 </a:t>
            </a:r>
            <a:r>
              <a:rPr lang="en-US" sz="2400" dirty="0"/>
              <a:t>document has high marginal relevance if it is both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en-US" sz="2400" dirty="0"/>
              <a:t> to the query and </a:t>
            </a:r>
            <a:r>
              <a:rPr lang="en-US" sz="2400"/>
              <a:t>contains </a:t>
            </a:r>
            <a:r>
              <a:rPr lang="en-US" sz="2400" i="1" smtClean="0">
                <a:solidFill>
                  <a:schemeClr val="accent1">
                    <a:lumMod val="75000"/>
                  </a:schemeClr>
                </a:solidFill>
              </a:rPr>
              <a:t>minimal similarity </a:t>
            </a:r>
            <a:r>
              <a:rPr lang="en-US" sz="2400" smtClean="0"/>
              <a:t>to </a:t>
            </a:r>
            <a:r>
              <a:rPr lang="en-US" sz="2400" dirty="0"/>
              <a:t>previously selected </a:t>
            </a:r>
            <a:r>
              <a:rPr lang="en-US" sz="2400" dirty="0" smtClean="0"/>
              <a:t>documents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3"/>
                </a:solidFill>
              </a:rPr>
              <a:t>Non-linear functions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dirty="0" smtClean="0"/>
              <a:t>E.g., maximize the probability that an item is both relevant and diverse (e.g., non-redundant)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Using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3"/>
                </a:solidFill>
              </a:rPr>
              <a:t>thresholds</a:t>
            </a:r>
          </a:p>
        </p:txBody>
      </p:sp>
    </p:spTree>
    <p:extLst>
      <p:ext uri="{BB962C8B-B14F-4D97-AF65-F5344CB8AC3E}">
        <p14:creationId xmlns:p14="http://schemas.microsoft.com/office/powerpoint/2010/main" val="28653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673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Diversity: Algorithms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2" y="1292936"/>
            <a:ext cx="8277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formulations of the diversity problems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NP-hard,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a </a:t>
            </a: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set selection problem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(set coverage)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Item selection at each step depends on the item selected in the previous step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192" y="4708478"/>
            <a:ext cx="854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Compute first a (relevant) result and then “diversify” 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Produce a relevant and diverse result on the fly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9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Diversity: Algorithms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19" y="1491596"/>
            <a:ext cx="7918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</a:rPr>
              <a:t>Interchange (swap) methods</a:t>
            </a:r>
            <a:r>
              <a:rPr lang="en-US" sz="2800" dirty="0" smtClean="0">
                <a:solidFill>
                  <a:schemeClr val="accent3"/>
                </a:solidFill>
              </a:rPr>
              <a:t>: </a:t>
            </a:r>
            <a:r>
              <a:rPr lang="en-US" sz="2800" dirty="0" smtClean="0"/>
              <a:t>start with the top-</a:t>
            </a:r>
            <a:r>
              <a:rPr lang="en-US" sz="2800" i="1" dirty="0" smtClean="0"/>
              <a:t>k</a:t>
            </a:r>
            <a:r>
              <a:rPr lang="en-US" sz="2800" dirty="0" smtClean="0"/>
              <a:t> relevant items and replace items that improve the objective function</a:t>
            </a:r>
          </a:p>
          <a:p>
            <a:endParaRPr lang="en-US" sz="2800" dirty="0" smtClean="0"/>
          </a:p>
          <a:p>
            <a:r>
              <a:rPr lang="en-US" sz="2800" i="1" dirty="0" smtClean="0">
                <a:solidFill>
                  <a:schemeClr val="accent3"/>
                </a:solidFill>
              </a:rPr>
              <a:t>Greedy methods: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build the set incrementally, by selecting the item (or, pair of items) with the largest increase of the objective function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Appropriate re-writing to the </a:t>
            </a:r>
            <a:r>
              <a:rPr lang="en-US" sz="2800" dirty="0" err="1" smtClean="0"/>
              <a:t>maxmin-maxsum</a:t>
            </a:r>
            <a:r>
              <a:rPr lang="en-US" sz="2800" dirty="0" smtClean="0"/>
              <a:t> dispersion problems in facility location (OR) (approximation bounds)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0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Gender bias in image search [CHI15]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images do people choose to represent careers? </a:t>
            </a:r>
          </a:p>
          <a:p>
            <a:endParaRPr lang="en-US" sz="700" dirty="0" smtClean="0"/>
          </a:p>
          <a:p>
            <a:r>
              <a:rPr lang="en-US" sz="2400" dirty="0" smtClean="0"/>
              <a:t>In search results: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evidence </a:t>
            </a:r>
            <a:r>
              <a:rPr lang="en-US" sz="2400" dirty="0"/>
              <a:t>for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stereotype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exaggeration 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systematic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underrepresentation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People </a:t>
            </a:r>
            <a:r>
              <a:rPr lang="en-US" sz="2400" dirty="0"/>
              <a:t>rate search results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higher</a:t>
            </a:r>
            <a:r>
              <a:rPr lang="en-US" sz="2400" dirty="0"/>
              <a:t> when they are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consistent</a:t>
            </a:r>
            <a:r>
              <a:rPr lang="en-US" sz="2400" dirty="0"/>
              <a:t> with stereotypes for a </a:t>
            </a:r>
            <a:r>
              <a:rPr lang="en-US" sz="2400" dirty="0" smtClean="0"/>
              <a:t>career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hifting </a:t>
            </a:r>
            <a:r>
              <a:rPr lang="en-US" sz="2400" dirty="0"/>
              <a:t>the representation of gender in image search results can </a:t>
            </a:r>
            <a:r>
              <a:rPr lang="en-US" sz="2400" i="1" dirty="0"/>
              <a:t>shift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people’s perceptions </a:t>
            </a:r>
            <a:r>
              <a:rPr lang="en-US" sz="2400" dirty="0"/>
              <a:t>about real-world distributions</a:t>
            </a:r>
            <a:r>
              <a:rPr lang="en-US" sz="2400" dirty="0" smtClean="0"/>
              <a:t>. </a:t>
            </a:r>
            <a:r>
              <a:rPr lang="en-US" sz="2000" dirty="0" smtClean="0"/>
              <a:t>(after search slight increase in their believes) </a:t>
            </a:r>
          </a:p>
          <a:p>
            <a:endParaRPr lang="en-US" sz="500" b="1" dirty="0" smtClean="0"/>
          </a:p>
          <a:p>
            <a:endParaRPr lang="en-US" sz="800" dirty="0" smtClean="0"/>
          </a:p>
          <a:p>
            <a:r>
              <a:rPr lang="en-US" sz="2400" dirty="0" smtClean="0"/>
              <a:t>Tradeoff </a:t>
            </a:r>
            <a:r>
              <a:rPr lang="en-US" sz="2400" dirty="0"/>
              <a:t>between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high-quality result </a:t>
            </a:r>
            <a:r>
              <a:rPr lang="en-US" sz="2400" dirty="0"/>
              <a:t>and broader societal goals for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equality of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16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Diversity: Algorithms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19" y="1805494"/>
            <a:ext cx="7918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</a:rPr>
              <a:t>Optimization problem </a:t>
            </a:r>
          </a:p>
          <a:p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3"/>
                </a:solidFill>
              </a:rPr>
              <a:t>Clustering problem: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cluster items and select the centers</a:t>
            </a:r>
          </a:p>
          <a:p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3"/>
                </a:solidFill>
              </a:rPr>
              <a:t>Random walks on graphs</a:t>
            </a:r>
          </a:p>
        </p:txBody>
      </p:sp>
    </p:spTree>
    <p:extLst>
      <p:ext uri="{BB962C8B-B14F-4D97-AF65-F5344CB8AC3E}">
        <p14:creationId xmlns:p14="http://schemas.microsoft.com/office/powerpoint/2010/main" val="37693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DF35-48A9-4AD6-A918-0403FD40A1DE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GrassHopper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204" y="902742"/>
            <a:ext cx="86322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Graph </a:t>
            </a:r>
            <a:r>
              <a:rPr lang="en-US" sz="2800" dirty="0" smtClean="0"/>
              <a:t>of items</a:t>
            </a:r>
          </a:p>
          <a:p>
            <a:r>
              <a:rPr lang="en-US" sz="2800" i="1" dirty="0" smtClean="0">
                <a:solidFill>
                  <a:schemeClr val="accent3"/>
                </a:solidFill>
              </a:rPr>
              <a:t>Edge weight </a:t>
            </a:r>
            <a:r>
              <a:rPr lang="en-US" sz="2800" dirty="0" smtClean="0"/>
              <a:t>represents their (cosine) </a:t>
            </a:r>
            <a:r>
              <a:rPr lang="en-US" sz="2800" i="1" dirty="0" smtClean="0">
                <a:solidFill>
                  <a:schemeClr val="accent3"/>
                </a:solidFill>
              </a:rPr>
              <a:t>similarity</a:t>
            </a:r>
          </a:p>
          <a:p>
            <a:r>
              <a:rPr lang="en-US" sz="2800" i="1" dirty="0" smtClean="0">
                <a:solidFill>
                  <a:schemeClr val="accent3"/>
                </a:solidFill>
              </a:rPr>
              <a:t>Node weight</a:t>
            </a:r>
            <a:r>
              <a:rPr lang="en-US" sz="2800" dirty="0" smtClean="0"/>
              <a:t>: prior </a:t>
            </a:r>
            <a:r>
              <a:rPr lang="en-US" sz="2800" i="1" dirty="0">
                <a:solidFill>
                  <a:schemeClr val="accent3"/>
                </a:solidFill>
              </a:rPr>
              <a:t>ranking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as a probability distribution </a:t>
            </a:r>
            <a:r>
              <a:rPr lang="en-US" sz="2800" i="1" dirty="0">
                <a:solidFill>
                  <a:schemeClr val="accent3"/>
                </a:solidFill>
              </a:rPr>
              <a:t>r</a:t>
            </a:r>
            <a:r>
              <a:rPr lang="en-US" sz="2800" dirty="0" smtClean="0"/>
              <a:t> over the nodes (for example, based on relevance)</a:t>
            </a:r>
          </a:p>
          <a:p>
            <a:r>
              <a:rPr lang="en-US" sz="2400" dirty="0" smtClean="0"/>
              <a:t>Parameter </a:t>
            </a:r>
            <a:r>
              <a:rPr lang="el-GR" sz="2400" i="1" dirty="0" smtClean="0">
                <a:solidFill>
                  <a:schemeClr val="accent3"/>
                </a:solidFill>
              </a:rPr>
              <a:t>λ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to combine the two</a:t>
            </a:r>
            <a:endParaRPr lang="el-GR" sz="2400" dirty="0"/>
          </a:p>
          <a:p>
            <a:endParaRPr lang="en-US" sz="2400" dirty="0" smtClean="0"/>
          </a:p>
          <a:p>
            <a:r>
              <a:rPr lang="en-US" sz="2400" i="1" dirty="0">
                <a:solidFill>
                  <a:schemeClr val="accent3"/>
                </a:solidFill>
              </a:rPr>
              <a:t>R</a:t>
            </a:r>
            <a:r>
              <a:rPr lang="en-US" sz="2400" i="1" dirty="0" smtClean="0">
                <a:solidFill>
                  <a:schemeClr val="accent3"/>
                </a:solidFill>
              </a:rPr>
              <a:t>andom Walk with Jumps</a:t>
            </a:r>
            <a:r>
              <a:rPr lang="en-US" sz="2400" dirty="0" smtClean="0"/>
              <a:t>: At </a:t>
            </a:r>
            <a:r>
              <a:rPr lang="en-US" sz="2400" dirty="0"/>
              <a:t>each step, the </a:t>
            </a:r>
            <a:r>
              <a:rPr lang="en-US" sz="2400" dirty="0" smtClean="0"/>
              <a:t>walker either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with </a:t>
            </a:r>
            <a:r>
              <a:rPr lang="en-US" sz="2000" dirty="0"/>
              <a:t>probability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</a:rPr>
              <a:t>λ</a:t>
            </a:r>
            <a:r>
              <a:rPr lang="en-US" sz="2000" dirty="0"/>
              <a:t> </a:t>
            </a:r>
            <a:r>
              <a:rPr lang="en-US" sz="2000" dirty="0" smtClean="0"/>
              <a:t>moves </a:t>
            </a:r>
            <a:r>
              <a:rPr lang="en-US" sz="2000" dirty="0"/>
              <a:t>to a </a:t>
            </a:r>
            <a:r>
              <a:rPr lang="en-US" sz="2000" dirty="0" smtClean="0"/>
              <a:t>neighbor state </a:t>
            </a:r>
            <a:r>
              <a:rPr lang="en-US" sz="2000" dirty="0"/>
              <a:t>according to </a:t>
            </a:r>
            <a:r>
              <a:rPr lang="en-US" sz="2000" dirty="0" smtClean="0"/>
              <a:t>similarity (the </a:t>
            </a:r>
            <a:r>
              <a:rPr lang="en-US" sz="2000" dirty="0"/>
              <a:t>edge </a:t>
            </a:r>
            <a:r>
              <a:rPr lang="en-US" sz="2000" dirty="0" smtClean="0"/>
              <a:t>weights); or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teleports to </a:t>
            </a:r>
            <a:r>
              <a:rPr lang="en-US" sz="2000" dirty="0"/>
              <a:t>a random state according to </a:t>
            </a:r>
            <a:r>
              <a:rPr lang="en-US" sz="2000" dirty="0" smtClean="0"/>
              <a:t> ranking (the </a:t>
            </a:r>
            <a:r>
              <a:rPr lang="en-GB" sz="2000" dirty="0" smtClean="0"/>
              <a:t>distribution </a:t>
            </a:r>
            <a:r>
              <a:rPr lang="en-GB" sz="2000" i="1" dirty="0" smtClean="0">
                <a:solidFill>
                  <a:schemeClr val="accent3">
                    <a:lumMod val="75000"/>
                  </a:schemeClr>
                </a:solidFill>
              </a:rPr>
              <a:t>r)</a:t>
            </a:r>
            <a:r>
              <a:rPr lang="en-GB" sz="2000" dirty="0" smtClean="0"/>
              <a:t>.</a:t>
            </a:r>
            <a:endParaRPr lang="el-GR" sz="2000" dirty="0" smtClean="0"/>
          </a:p>
          <a:p>
            <a:endParaRPr lang="en-US" sz="2400" dirty="0"/>
          </a:p>
          <a:p>
            <a:pPr algn="just"/>
            <a:r>
              <a:rPr lang="en-US" sz="2400" dirty="0" smtClean="0"/>
              <a:t>One-at-a-time, the </a:t>
            </a:r>
            <a:r>
              <a:rPr lang="en-US" sz="2400" i="1" dirty="0" smtClean="0">
                <a:solidFill>
                  <a:schemeClr val="accent3"/>
                </a:solidFill>
              </a:rPr>
              <a:t>highest rank item </a:t>
            </a:r>
            <a:r>
              <a:rPr lang="en-US" sz="2400" dirty="0" smtClean="0"/>
              <a:t>is turned into an </a:t>
            </a:r>
            <a:r>
              <a:rPr lang="en-US" sz="2400" i="1" dirty="0">
                <a:solidFill>
                  <a:schemeClr val="accent3"/>
                </a:solidFill>
              </a:rPr>
              <a:t>absorbing state </a:t>
            </a:r>
            <a:r>
              <a:rPr lang="en-US" sz="2400" dirty="0" smtClean="0"/>
              <a:t>and the walk is </a:t>
            </a:r>
            <a:r>
              <a:rPr lang="en-US" sz="2400" dirty="0" smtClean="0"/>
              <a:t>repeated </a:t>
            </a:r>
            <a:r>
              <a:rPr lang="en-US" sz="2000" dirty="0" smtClean="0"/>
              <a:t>(</a:t>
            </a:r>
            <a:r>
              <a:rPr lang="en-US" sz="2000" dirty="0"/>
              <a:t>nodes strongly connected to </a:t>
            </a:r>
            <a:r>
              <a:rPr lang="en-US" sz="2000" dirty="0" smtClean="0"/>
              <a:t>absorbing state many </a:t>
            </a:r>
            <a:r>
              <a:rPr lang="en-US" sz="2000" dirty="0"/>
              <a:t>fewer visits by the random walk, because the walk tends to be absorbed soon after visiting </a:t>
            </a:r>
            <a:r>
              <a:rPr lang="en-US" sz="2000" dirty="0" smtClean="0"/>
              <a:t>them)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433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5" y="371475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References I (partial list) indicative</a:t>
            </a:r>
          </a:p>
          <a:p>
            <a:pPr algn="ctr"/>
            <a:endParaRPr lang="en-US" sz="8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 smtClean="0"/>
              <a:t>[AGH+09] </a:t>
            </a:r>
            <a:r>
              <a:rPr lang="en-GB" sz="1600" dirty="0" smtClean="0"/>
              <a:t>Rakesh </a:t>
            </a:r>
            <a:r>
              <a:rPr lang="en-GB" sz="1600" dirty="0"/>
              <a:t>Agrawal, </a:t>
            </a:r>
            <a:r>
              <a:rPr lang="en-GB" sz="1600" dirty="0" err="1"/>
              <a:t>Sreenivas</a:t>
            </a:r>
            <a:r>
              <a:rPr lang="en-GB" sz="1600" dirty="0"/>
              <a:t> </a:t>
            </a:r>
            <a:r>
              <a:rPr lang="en-GB" sz="1600" dirty="0" err="1"/>
              <a:t>Gollapudi</a:t>
            </a:r>
            <a:r>
              <a:rPr lang="en-GB" sz="1600" dirty="0"/>
              <a:t>, Alan Halverson, Samuel </a:t>
            </a:r>
            <a:r>
              <a:rPr lang="en-GB" sz="1600" dirty="0" err="1" smtClean="0"/>
              <a:t>Ieong</a:t>
            </a:r>
            <a:r>
              <a:rPr lang="en-GB" sz="1600" dirty="0" smtClean="0"/>
              <a:t>: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Diversifying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search results</a:t>
            </a:r>
            <a:r>
              <a:rPr lang="en-GB" sz="1600" dirty="0"/>
              <a:t>. WSDM 2009: </a:t>
            </a:r>
            <a:r>
              <a:rPr lang="en-GB" sz="1600" dirty="0" smtClean="0"/>
              <a:t>5-14 </a:t>
            </a:r>
            <a:r>
              <a:rPr lang="en-GB" sz="1600" i="1" dirty="0" smtClean="0">
                <a:solidFill>
                  <a:schemeClr val="accent3"/>
                </a:solidFill>
              </a:rPr>
              <a:t>(example of coverage-based diversity)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/>
              <a:t>[GS09] </a:t>
            </a:r>
            <a:r>
              <a:rPr lang="en-US" sz="1600" dirty="0" err="1" smtClean="0"/>
              <a:t>Sreenivas</a:t>
            </a:r>
            <a:r>
              <a:rPr lang="en-US" sz="1600" dirty="0" smtClean="0"/>
              <a:t> </a:t>
            </a:r>
            <a:r>
              <a:rPr lang="en-US" sz="1600" dirty="0" err="1"/>
              <a:t>Gollapudi</a:t>
            </a:r>
            <a:r>
              <a:rPr lang="en-US" sz="1600" dirty="0"/>
              <a:t>, Aneesh </a:t>
            </a:r>
            <a:r>
              <a:rPr lang="en-US" sz="1600" dirty="0" smtClean="0"/>
              <a:t>Sharma: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axiomatic approach for result diversification</a:t>
            </a:r>
            <a:r>
              <a:rPr lang="en-US" sz="1600" dirty="0"/>
              <a:t>. WWW 2009: </a:t>
            </a:r>
            <a:r>
              <a:rPr lang="en-US" sz="1600" dirty="0" smtClean="0"/>
              <a:t>381-390 </a:t>
            </a:r>
            <a:r>
              <a:rPr lang="en-US" sz="1600" i="1" dirty="0">
                <a:solidFill>
                  <a:schemeClr val="accent3"/>
                </a:solidFill>
              </a:rPr>
              <a:t>(theoretical treatment, greedy </a:t>
            </a:r>
            <a:r>
              <a:rPr lang="en-US" sz="1600" i="1" dirty="0" smtClean="0">
                <a:solidFill>
                  <a:schemeClr val="accent3"/>
                </a:solidFill>
              </a:rPr>
              <a:t>algorithms with links to the dispersion problems)</a:t>
            </a:r>
            <a:endParaRPr lang="en-US" sz="1600" i="1" dirty="0">
              <a:solidFill>
                <a:schemeClr val="accent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 smtClean="0"/>
              <a:t>[DP10] </a:t>
            </a:r>
            <a:r>
              <a:rPr lang="en-GB" sz="1600" dirty="0" smtClean="0"/>
              <a:t>Marina </a:t>
            </a:r>
            <a:r>
              <a:rPr lang="en-GB" sz="1600" dirty="0"/>
              <a:t>Drosou, Evaggelia </a:t>
            </a:r>
            <a:r>
              <a:rPr lang="en-GB" sz="1600" dirty="0" smtClean="0"/>
              <a:t>Pitoura: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Search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 diversification</a:t>
            </a:r>
            <a:r>
              <a:rPr lang="en-GB" sz="1600" dirty="0"/>
              <a:t>. SIGMOD Record 39(1): 41-47 (2010</a:t>
            </a:r>
            <a:r>
              <a:rPr lang="en-GB" sz="1600" dirty="0" smtClean="0">
                <a:solidFill>
                  <a:schemeClr val="accent3"/>
                </a:solidFill>
              </a:rPr>
              <a:t>) </a:t>
            </a:r>
            <a:r>
              <a:rPr lang="en-GB" sz="1600" i="1" dirty="0">
                <a:solidFill>
                  <a:schemeClr val="accent3"/>
                </a:solidFill>
              </a:rPr>
              <a:t>(survey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[AK11] </a:t>
            </a:r>
            <a:r>
              <a:rPr lang="en-US" sz="1600" dirty="0" smtClean="0"/>
              <a:t>Albert </a:t>
            </a:r>
            <a:r>
              <a:rPr lang="en-US" sz="1600" dirty="0"/>
              <a:t>Angel, Nick </a:t>
            </a:r>
            <a:r>
              <a:rPr lang="en-US" sz="1600" dirty="0" err="1" smtClean="0"/>
              <a:t>Koudas</a:t>
            </a:r>
            <a:r>
              <a:rPr lang="en-US" sz="1600" dirty="0" smtClean="0"/>
              <a:t>: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diversity-aware search. </a:t>
            </a:r>
            <a:r>
              <a:rPr lang="en-US" sz="1600" dirty="0" smtClean="0"/>
              <a:t>SIGMOD Conference</a:t>
            </a:r>
            <a:r>
              <a:rPr lang="en-US" sz="1600" dirty="0"/>
              <a:t> 2011: 781-792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i="1" dirty="0">
                <a:solidFill>
                  <a:schemeClr val="accent3"/>
                </a:solidFill>
              </a:rPr>
              <a:t>(threshold-based algorithm, usefulness = probability of both relevant and diverse)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[VSS+08] </a:t>
            </a:r>
            <a:r>
              <a:rPr lang="en-GB" sz="1600" dirty="0" smtClean="0"/>
              <a:t>Erik </a:t>
            </a:r>
            <a:r>
              <a:rPr lang="en-GB" sz="1600" dirty="0" err="1"/>
              <a:t>Vee</a:t>
            </a:r>
            <a:r>
              <a:rPr lang="en-GB" sz="1600" dirty="0"/>
              <a:t>, </a:t>
            </a:r>
            <a:r>
              <a:rPr lang="en-GB" sz="1600" dirty="0" err="1"/>
              <a:t>Utkarsh</a:t>
            </a:r>
            <a:r>
              <a:rPr lang="en-GB" sz="1600" dirty="0"/>
              <a:t> Srivastava, </a:t>
            </a:r>
            <a:r>
              <a:rPr lang="en-GB" sz="1600" dirty="0" err="1"/>
              <a:t>Jayavel</a:t>
            </a:r>
            <a:r>
              <a:rPr lang="en-GB" sz="1600" dirty="0"/>
              <a:t> Shanmugasundaram, Prashant </a:t>
            </a:r>
            <a:r>
              <a:rPr lang="en-GB" sz="1600" dirty="0" err="1"/>
              <a:t>Bhat</a:t>
            </a:r>
            <a:r>
              <a:rPr lang="en-GB" sz="1600" dirty="0"/>
              <a:t>, Sihem </a:t>
            </a:r>
            <a:r>
              <a:rPr lang="en-GB" sz="1600" dirty="0" smtClean="0"/>
              <a:t>Amer-Yahia: 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Computation of Diverse Query Results.</a:t>
            </a:r>
            <a:r>
              <a:rPr lang="en-GB" sz="1600" dirty="0"/>
              <a:t> ICDE 2008: 228-236</a:t>
            </a:r>
            <a:r>
              <a:rPr lang="en-GB" sz="1600" dirty="0" smtClean="0">
                <a:solidFill>
                  <a:schemeClr val="accent3"/>
                </a:solidFill>
              </a:rPr>
              <a:t> (</a:t>
            </a:r>
            <a:r>
              <a:rPr lang="en-GB" sz="1600" i="1" dirty="0" smtClean="0">
                <a:solidFill>
                  <a:schemeClr val="accent3"/>
                </a:solidFill>
              </a:rPr>
              <a:t>diversity ordering of attributes, </a:t>
            </a:r>
            <a:r>
              <a:rPr lang="en-GB" sz="1600" i="1" dirty="0">
                <a:solidFill>
                  <a:schemeClr val="accent3"/>
                </a:solidFill>
              </a:rPr>
              <a:t>index structure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/>
              <a:t>[CKC+08] </a:t>
            </a:r>
            <a:r>
              <a:rPr lang="en-GB" sz="1600" dirty="0" smtClean="0"/>
              <a:t>Charles </a:t>
            </a:r>
            <a:r>
              <a:rPr lang="en-GB" sz="1600" dirty="0"/>
              <a:t>L. A. Clarke, Maheedhar </a:t>
            </a:r>
            <a:r>
              <a:rPr lang="en-GB" sz="1600" dirty="0" err="1"/>
              <a:t>Kolla</a:t>
            </a:r>
            <a:r>
              <a:rPr lang="en-GB" sz="1600" dirty="0"/>
              <a:t>, Gordon V. Cormack, Olga Vechtomova, Azin </a:t>
            </a:r>
            <a:r>
              <a:rPr lang="en-GB" sz="1600" dirty="0" err="1"/>
              <a:t>Ashkan</a:t>
            </a:r>
            <a:r>
              <a:rPr lang="en-GB" sz="1600" dirty="0"/>
              <a:t>, Stefan Büttcher, Ian </a:t>
            </a:r>
            <a:r>
              <a:rPr lang="en-GB" sz="1600" dirty="0" smtClean="0"/>
              <a:t>MacKinnon: </a:t>
            </a:r>
            <a:r>
              <a:rPr lang="en-GB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Novelty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diversity in information retrieval evaluation. </a:t>
            </a:r>
            <a:r>
              <a:rPr lang="en-GB" sz="1600" dirty="0"/>
              <a:t>SIGIR 2008: 659-666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(novelty-based diversity </a:t>
            </a:r>
            <a:r>
              <a:rPr lang="en-GB" sz="1600" i="1" dirty="0" smtClean="0">
                <a:solidFill>
                  <a:schemeClr val="accent3"/>
                </a:solidFill>
              </a:rPr>
              <a:t>in IR, </a:t>
            </a:r>
            <a:r>
              <a:rPr lang="en-GB" sz="1600" i="1" dirty="0">
                <a:solidFill>
                  <a:schemeClr val="accent3"/>
                </a:solidFill>
              </a:rPr>
              <a:t>evaluation metrics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  <a:endParaRPr lang="en-US" sz="1600" i="1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</a:t>
            </a:r>
            <a:r>
              <a:rPr lang="en-US" sz="1600" b="1" dirty="0"/>
              <a:t>CCS+11] </a:t>
            </a:r>
            <a:r>
              <a:rPr lang="en-US" sz="1600" dirty="0" smtClean="0"/>
              <a:t>Charles </a:t>
            </a:r>
            <a:r>
              <a:rPr lang="en-US" sz="1600" dirty="0"/>
              <a:t>L. A. Clarke, Nick </a:t>
            </a:r>
            <a:r>
              <a:rPr lang="en-US" sz="1600" dirty="0" err="1"/>
              <a:t>Craswell</a:t>
            </a:r>
            <a:r>
              <a:rPr lang="en-US" sz="1600" dirty="0"/>
              <a:t>, Ian Soboroff, Azin </a:t>
            </a:r>
            <a:r>
              <a:rPr lang="en-US" sz="1600" dirty="0" err="1"/>
              <a:t>Ashkan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comparative analysis of cascade measures for novelty and diversity. </a:t>
            </a:r>
            <a:r>
              <a:rPr lang="en-US" sz="1600" dirty="0"/>
              <a:t>WSDM 2011: </a:t>
            </a:r>
            <a:r>
              <a:rPr lang="en-US" sz="1600" dirty="0" smtClean="0"/>
              <a:t>75-84 </a:t>
            </a:r>
            <a:r>
              <a:rPr lang="en-US" sz="1600" i="1" dirty="0">
                <a:solidFill>
                  <a:schemeClr val="accent3"/>
                </a:solidFill>
              </a:rPr>
              <a:t>(IR </a:t>
            </a:r>
            <a:r>
              <a:rPr lang="en-US" sz="1600" i="1" dirty="0" smtClean="0">
                <a:solidFill>
                  <a:schemeClr val="accent3"/>
                </a:solidFill>
              </a:rPr>
              <a:t>diversity-aware metrics)</a:t>
            </a:r>
            <a:endParaRPr lang="en-US" sz="1600" i="1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[CG98] </a:t>
            </a:r>
            <a:r>
              <a:rPr lang="en-US" sz="1600" dirty="0" smtClean="0"/>
              <a:t>Jaime </a:t>
            </a:r>
            <a:r>
              <a:rPr lang="en-US" sz="1600" dirty="0"/>
              <a:t>G. Carbonell, Jade </a:t>
            </a:r>
            <a:r>
              <a:rPr lang="en-US" sz="1600" dirty="0" smtClean="0"/>
              <a:t>Goldstein: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of MMR, Diversity-Based 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Reranking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Reordering Documents and Producing Summaries</a:t>
            </a:r>
            <a:r>
              <a:rPr lang="en-US" sz="1600" dirty="0"/>
              <a:t>. SIGIR 1998: 335-336 </a:t>
            </a:r>
            <a:r>
              <a:rPr lang="en-US" sz="1600" i="1" dirty="0">
                <a:solidFill>
                  <a:schemeClr val="accent3"/>
                </a:solidFill>
              </a:rPr>
              <a:t>(seminal paper on MMR)</a:t>
            </a:r>
            <a:endParaRPr lang="el-GR" sz="16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138"/>
            <a:ext cx="898207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References II (partial list)</a:t>
            </a:r>
            <a:endParaRPr lang="en-GB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 smtClean="0"/>
              <a:t>[ZMK+05] </a:t>
            </a:r>
            <a:r>
              <a:rPr lang="en-GB" sz="1600" dirty="0" smtClean="0"/>
              <a:t>Cai-Nicolas </a:t>
            </a:r>
            <a:r>
              <a:rPr lang="en-GB" sz="1600" dirty="0"/>
              <a:t>Ziegler, Sean M. McNee, Joseph A. Konstan, </a:t>
            </a:r>
            <a:r>
              <a:rPr lang="en-GB" sz="1600" dirty="0" smtClean="0"/>
              <a:t>Georg Lausen: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Improving recommendation lists through topic diversification. </a:t>
            </a:r>
            <a:r>
              <a:rPr lang="en-GB" sz="1600" dirty="0" smtClean="0"/>
              <a:t>WWW 2005: </a:t>
            </a:r>
            <a:r>
              <a:rPr lang="en-GB" sz="1600" dirty="0"/>
              <a:t>22-32</a:t>
            </a:r>
            <a:r>
              <a:rPr lang="en-GB" sz="1600" dirty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(assumes taxonomy of topics, evaluation)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/>
              <a:t>[VC11] </a:t>
            </a:r>
            <a:r>
              <a:rPr lang="en-US" sz="1600" dirty="0" smtClean="0"/>
              <a:t>Saul </a:t>
            </a:r>
            <a:r>
              <a:rPr lang="en-US" sz="1600" dirty="0"/>
              <a:t>Vargas, Pablo </a:t>
            </a:r>
            <a:r>
              <a:rPr lang="en-US" sz="1600" dirty="0" smtClean="0"/>
              <a:t>Castells: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Rank and relevance in novelty and diversity metrics for recommender systems. </a:t>
            </a:r>
            <a:r>
              <a:rPr lang="en-US" sz="1600" dirty="0"/>
              <a:t>RecSys 2011: </a:t>
            </a:r>
            <a:r>
              <a:rPr lang="en-US" sz="1600" dirty="0" smtClean="0"/>
              <a:t>109-116 </a:t>
            </a:r>
            <a:r>
              <a:rPr lang="en-US" sz="1600" i="1" dirty="0">
                <a:solidFill>
                  <a:schemeClr val="accent3"/>
                </a:solidFill>
              </a:rPr>
              <a:t>(various aspects of </a:t>
            </a:r>
            <a:r>
              <a:rPr lang="en-US" sz="1600" i="1" dirty="0" smtClean="0">
                <a:solidFill>
                  <a:schemeClr val="accent3"/>
                </a:solidFill>
              </a:rPr>
              <a:t>diversity </a:t>
            </a:r>
            <a:r>
              <a:rPr lang="en-US" sz="1600" i="1" dirty="0">
                <a:solidFill>
                  <a:schemeClr val="accent3"/>
                </a:solidFill>
              </a:rPr>
              <a:t>and metrics, discovery-choice-relevance aspects</a:t>
            </a:r>
            <a:r>
              <a:rPr lang="en-US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 smtClean="0"/>
              <a:t>[YLA09] </a:t>
            </a:r>
            <a:r>
              <a:rPr lang="en-US" sz="1600" dirty="0" smtClean="0"/>
              <a:t>Cong </a:t>
            </a:r>
            <a:r>
              <a:rPr lang="en-US" sz="1600" dirty="0"/>
              <a:t>Yu, </a:t>
            </a:r>
            <a:r>
              <a:rPr lang="en-US" sz="1600" dirty="0" err="1"/>
              <a:t>Laks</a:t>
            </a:r>
            <a:r>
              <a:rPr lang="en-US" sz="1600" dirty="0"/>
              <a:t> V. S. </a:t>
            </a:r>
            <a:r>
              <a:rPr lang="en-US" sz="1600" dirty="0" err="1"/>
              <a:t>Lakshmanan</a:t>
            </a:r>
            <a:r>
              <a:rPr lang="en-US" sz="1600" dirty="0"/>
              <a:t>, Sihem </a:t>
            </a:r>
            <a:r>
              <a:rPr lang="en-US" sz="1600" dirty="0" smtClean="0"/>
              <a:t>Amer-Yahia: 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takes variety to make a world: diversification in recommender systems. </a:t>
            </a:r>
            <a:r>
              <a:rPr lang="en-US" sz="1600" dirty="0"/>
              <a:t>EDBT 2009: </a:t>
            </a:r>
            <a:r>
              <a:rPr lang="en-US" sz="1600" dirty="0" smtClean="0"/>
              <a:t>368-378 </a:t>
            </a:r>
            <a:r>
              <a:rPr lang="en-US" sz="1600" i="1" dirty="0">
                <a:solidFill>
                  <a:schemeClr val="accent3"/>
                </a:solidFill>
              </a:rPr>
              <a:t>(diversification based on dissimilarity of explanations associated with each recommended item)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[BLY12] </a:t>
            </a:r>
            <a:r>
              <a:rPr lang="en-GB" sz="1600" dirty="0" smtClean="0"/>
              <a:t>Allan </a:t>
            </a:r>
            <a:r>
              <a:rPr lang="en-GB" sz="1600" dirty="0"/>
              <a:t>Borodin, Hyun </a:t>
            </a:r>
            <a:r>
              <a:rPr lang="en-GB" sz="1600" dirty="0" err="1"/>
              <a:t>Chul</a:t>
            </a:r>
            <a:r>
              <a:rPr lang="en-GB" sz="1600" dirty="0"/>
              <a:t> Lee, Yuli </a:t>
            </a:r>
            <a:r>
              <a:rPr lang="en-GB" sz="1600" dirty="0" smtClean="0"/>
              <a:t>Ye: 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Max-Sum diversification, monotone </a:t>
            </a:r>
            <a:r>
              <a:rPr lang="en-GB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submodular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functions and dynamic updates.</a:t>
            </a:r>
            <a:r>
              <a:rPr lang="en-GB" sz="1600" dirty="0"/>
              <a:t> PODS 2012: </a:t>
            </a:r>
            <a:r>
              <a:rPr lang="en-GB" sz="1600" dirty="0" smtClean="0"/>
              <a:t>155-166 </a:t>
            </a:r>
            <a:r>
              <a:rPr lang="en-GB" sz="1600" i="1" dirty="0">
                <a:solidFill>
                  <a:schemeClr val="accent3"/>
                </a:solidFill>
              </a:rPr>
              <a:t>(approximation bounds for the </a:t>
            </a:r>
            <a:r>
              <a:rPr lang="en-GB" sz="1600" i="1" dirty="0" err="1">
                <a:solidFill>
                  <a:schemeClr val="accent3"/>
                </a:solidFill>
              </a:rPr>
              <a:t>maxsum</a:t>
            </a:r>
            <a:r>
              <a:rPr lang="en-GB" sz="1600" i="1" dirty="0">
                <a:solidFill>
                  <a:schemeClr val="accent3"/>
                </a:solidFill>
              </a:rPr>
              <a:t> </a:t>
            </a:r>
            <a:r>
              <a:rPr lang="en-GB" sz="1600" i="1" dirty="0" smtClean="0">
                <a:solidFill>
                  <a:schemeClr val="accent3"/>
                </a:solidFill>
              </a:rPr>
              <a:t>problem using </a:t>
            </a:r>
            <a:r>
              <a:rPr lang="en-GB" sz="1600" i="1" dirty="0" err="1" smtClean="0">
                <a:solidFill>
                  <a:schemeClr val="accent3"/>
                </a:solidFill>
              </a:rPr>
              <a:t>submodularity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  <a:endParaRPr lang="en-US" sz="1600" b="1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[CZS+12]</a:t>
            </a:r>
            <a:r>
              <a:rPr lang="en-GB" sz="1600" dirty="0" smtClean="0"/>
              <a:t> Yuan </a:t>
            </a:r>
            <a:r>
              <a:rPr lang="en-GB" sz="1600" dirty="0"/>
              <a:t>Cao Zhang, Diarmuid Ó Séaghdha, Daniele Quercia, </a:t>
            </a:r>
            <a:r>
              <a:rPr lang="en-GB" sz="1600" dirty="0" err="1"/>
              <a:t>Tamas</a:t>
            </a:r>
            <a:r>
              <a:rPr lang="en-GB" sz="1600" dirty="0"/>
              <a:t> </a:t>
            </a:r>
            <a:r>
              <a:rPr lang="en-GB" sz="1600" dirty="0" err="1"/>
              <a:t>Jambor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Auralist</a:t>
            </a: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introducing serendipity into music recommendation. </a:t>
            </a:r>
            <a:r>
              <a:rPr lang="en-GB" sz="1600" dirty="0"/>
              <a:t>WSDM 2012: 13-22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(serendipity, nice treatment of various aspects of </a:t>
            </a:r>
            <a:r>
              <a:rPr lang="en-GB" sz="1600" i="1" dirty="0" smtClean="0">
                <a:solidFill>
                  <a:schemeClr val="accent3"/>
                </a:solidFill>
              </a:rPr>
              <a:t>diversity)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[ZGG+07]</a:t>
            </a:r>
            <a:r>
              <a:rPr lang="en-GB" sz="1600" dirty="0" smtClean="0"/>
              <a:t> </a:t>
            </a:r>
            <a:r>
              <a:rPr lang="en-GB" sz="1600" dirty="0" err="1" smtClean="0"/>
              <a:t>Xiaojin</a:t>
            </a:r>
            <a:r>
              <a:rPr lang="en-GB" sz="1600" dirty="0" smtClean="0"/>
              <a:t> </a:t>
            </a:r>
            <a:r>
              <a:rPr lang="en-GB" sz="1600" dirty="0"/>
              <a:t>Zhu, Andrew B. Goldberg, Jurgen Van Gael, David Andrzejewski:</a:t>
            </a:r>
            <a:br>
              <a:rPr lang="en-GB" sz="1600" dirty="0"/>
            </a:b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Improving Diversity in Ranking using Absorbing Random Walks.</a:t>
            </a:r>
            <a:r>
              <a:rPr lang="en-GB" sz="1600" dirty="0"/>
              <a:t> HLT-NAACL 2007: 97-104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i="1" dirty="0">
                <a:solidFill>
                  <a:schemeClr val="accent3"/>
                </a:solidFill>
              </a:rPr>
              <a:t>(the </a:t>
            </a:r>
            <a:r>
              <a:rPr lang="en-GB" sz="1600" i="1" dirty="0" err="1">
                <a:solidFill>
                  <a:schemeClr val="accent3"/>
                </a:solidFill>
              </a:rPr>
              <a:t>GrassHopper</a:t>
            </a:r>
            <a:r>
              <a:rPr lang="en-GB" sz="1600" i="1" dirty="0">
                <a:solidFill>
                  <a:schemeClr val="accent3"/>
                </a:solidFill>
              </a:rPr>
              <a:t> algorithm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[VRB+11] </a:t>
            </a:r>
            <a:r>
              <a:rPr lang="en-GB" sz="1600" dirty="0" smtClean="0"/>
              <a:t>Marcos </a:t>
            </a:r>
            <a:r>
              <a:rPr lang="en-GB" sz="1600" dirty="0"/>
              <a:t>R. Vieira, Humberto Luiz </a:t>
            </a:r>
            <a:r>
              <a:rPr lang="en-GB" sz="1600" dirty="0" err="1"/>
              <a:t>Razente</a:t>
            </a:r>
            <a:r>
              <a:rPr lang="en-GB" sz="1600" dirty="0"/>
              <a:t>, Maria Camila </a:t>
            </a:r>
            <a:r>
              <a:rPr lang="en-GB" sz="1600" dirty="0" err="1"/>
              <a:t>Nardini</a:t>
            </a:r>
            <a:r>
              <a:rPr lang="en-GB" sz="1600" dirty="0"/>
              <a:t> Barioni, Marios Hadjieleftheriou, </a:t>
            </a:r>
            <a:r>
              <a:rPr lang="en-GB" sz="1600" dirty="0" err="1"/>
              <a:t>Divesh</a:t>
            </a:r>
            <a:r>
              <a:rPr lang="en-GB" sz="1600" dirty="0"/>
              <a:t> Srivastava, Caetano </a:t>
            </a:r>
            <a:r>
              <a:rPr lang="en-GB" sz="1600" dirty="0" err="1"/>
              <a:t>Traina</a:t>
            </a:r>
            <a:r>
              <a:rPr lang="en-GB" sz="1600" dirty="0"/>
              <a:t> Jr., Vassilis J. Tsotras:</a:t>
            </a:r>
            <a:br>
              <a:rPr lang="en-GB" sz="1600" dirty="0"/>
            </a:b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query result diversification.</a:t>
            </a:r>
            <a:r>
              <a:rPr lang="en-GB" sz="1600" dirty="0"/>
              <a:t> ICDE 2011: 1163-1174 </a:t>
            </a:r>
            <a:r>
              <a:rPr lang="en-GB" sz="1600" i="1" dirty="0">
                <a:solidFill>
                  <a:schemeClr val="accent3"/>
                </a:solidFill>
              </a:rPr>
              <a:t>(comparison of various algorithms, proposal of “randomized” greedy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[TTH+15] </a:t>
            </a:r>
            <a:r>
              <a:rPr lang="en-GB" sz="1600" dirty="0" smtClean="0"/>
              <a:t>Duong </a:t>
            </a:r>
            <a:r>
              <a:rPr lang="en-GB" sz="1600" dirty="0"/>
              <a:t>Chi </a:t>
            </a:r>
            <a:r>
              <a:rPr lang="en-GB" sz="1600" dirty="0" err="1"/>
              <a:t>Thang</a:t>
            </a:r>
            <a:r>
              <a:rPr lang="en-GB" sz="1600" dirty="0"/>
              <a:t>, Nguyen Thanh Tam, Nguyen </a:t>
            </a:r>
            <a:r>
              <a:rPr lang="en-GB" sz="1600" dirty="0" err="1"/>
              <a:t>Quoc</a:t>
            </a:r>
            <a:r>
              <a:rPr lang="en-GB" sz="1600" dirty="0"/>
              <a:t> Viet Hung, Karl </a:t>
            </a:r>
            <a:r>
              <a:rPr lang="en-GB" sz="1600" dirty="0" err="1"/>
              <a:t>Aberer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Evaluation of Diversification Techniques.</a:t>
            </a:r>
            <a:r>
              <a:rPr lang="en-GB" sz="1600" dirty="0"/>
              <a:t> DEXA (2) 2015: </a:t>
            </a:r>
            <a:r>
              <a:rPr lang="en-GB" sz="1600" dirty="0" smtClean="0"/>
              <a:t>215-231 </a:t>
            </a:r>
            <a:r>
              <a:rPr lang="en-GB" sz="1600" i="1" dirty="0">
                <a:solidFill>
                  <a:schemeClr val="accent3"/>
                </a:solidFill>
              </a:rPr>
              <a:t>(experimental evaluation of algorithms</a:t>
            </a:r>
            <a:r>
              <a:rPr lang="en-GB" sz="1600" i="1" dirty="0" smtClean="0">
                <a:solidFill>
                  <a:schemeClr val="accent3"/>
                </a:solidFill>
              </a:rPr>
              <a:t>)</a:t>
            </a:r>
            <a:endParaRPr lang="en-GB" sz="16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61975"/>
            <a:ext cx="81057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DisC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Diversity</a:t>
            </a:r>
          </a:p>
          <a:p>
            <a:pPr algn="just"/>
            <a:endParaRPr lang="en-US" sz="400" dirty="0"/>
          </a:p>
          <a:p>
            <a:pPr algn="just"/>
            <a:r>
              <a:rPr lang="en-GB" dirty="0"/>
              <a:t>Marina Drosou, Evaggelia </a:t>
            </a:r>
            <a:r>
              <a:rPr lang="en-GB" dirty="0" smtClean="0"/>
              <a:t>Pitoura: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Radii </a:t>
            </a:r>
            <a:r>
              <a:rPr lang="en-GB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DisC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Diversity: Result Diversification Based on Dissimilarity and Coverage.</a:t>
            </a:r>
            <a:r>
              <a:rPr lang="en-GB" dirty="0"/>
              <a:t> ACM Trans. Database Syst. 40(1): 4 (2015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US" dirty="0"/>
              <a:t>Marina Drosou, Evaggelia </a:t>
            </a:r>
            <a:r>
              <a:rPr lang="en-US" dirty="0" smtClean="0"/>
              <a:t>Pitoura: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diversity: result diversification based on dissimilarity and coverage. </a:t>
            </a:r>
            <a:r>
              <a:rPr lang="en-US" dirty="0"/>
              <a:t>PVLDB 6(1): 13-24 (</a:t>
            </a:r>
            <a:r>
              <a:rPr lang="en-US" dirty="0" smtClean="0"/>
              <a:t>2013)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(Best paper award)</a:t>
            </a:r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" y="2977294"/>
            <a:ext cx="81057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Diversity in Streams</a:t>
            </a:r>
          </a:p>
          <a:p>
            <a:pPr algn="just"/>
            <a:endParaRPr lang="en-US" sz="400" dirty="0"/>
          </a:p>
          <a:p>
            <a:pPr algn="just"/>
            <a:r>
              <a:rPr lang="en-GB" dirty="0"/>
              <a:t>Marina Drosou, Evaggelia </a:t>
            </a:r>
            <a:r>
              <a:rPr lang="en-GB" dirty="0" smtClean="0"/>
              <a:t>Pitoura: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Diverse Set Selection Over Dynamic Data.</a:t>
            </a:r>
            <a:r>
              <a:rPr lang="en-GB" dirty="0"/>
              <a:t> </a:t>
            </a:r>
            <a:r>
              <a:rPr lang="en-GB" dirty="0" smtClean="0"/>
              <a:t>IEEE Trans</a:t>
            </a:r>
            <a:r>
              <a:rPr lang="en-GB" dirty="0"/>
              <a:t>. </a:t>
            </a:r>
            <a:r>
              <a:rPr lang="en-GB" dirty="0" err="1"/>
              <a:t>Knowl</a:t>
            </a:r>
            <a:r>
              <a:rPr lang="en-GB" dirty="0"/>
              <a:t>. Data Eng. 26(5): 1102-1116 (2014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/>
              <a:t>Marina Drosou, Evaggelia </a:t>
            </a:r>
            <a:r>
              <a:rPr lang="en-GB" dirty="0" smtClean="0"/>
              <a:t>Pitoura: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Dynamic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diversification of continuous data.</a:t>
            </a:r>
            <a:r>
              <a:rPr lang="en-GB" dirty="0"/>
              <a:t> EDBT 2012: </a:t>
            </a:r>
            <a:r>
              <a:rPr lang="en-GB" dirty="0" smtClean="0"/>
              <a:t>216-227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Marina Drosou, Kostas Stefanidis, Evaggelia </a:t>
            </a:r>
            <a:r>
              <a:rPr lang="en-GB" dirty="0" smtClean="0"/>
              <a:t>Pitoura: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Preference-aware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publish/subscribe delivery with diversity.</a:t>
            </a:r>
            <a:r>
              <a:rPr lang="en-GB" dirty="0"/>
              <a:t> DEBS </a:t>
            </a:r>
            <a:r>
              <a:rPr lang="en-GB" dirty="0" smtClean="0"/>
              <a:t>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1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9093" y="6354231"/>
            <a:ext cx="2895600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94" y="5550794"/>
            <a:ext cx="78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9031" y="2245217"/>
            <a:ext cx="6355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Diversity in Social Networks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076444"/>
            <a:ext cx="842962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“</a:t>
            </a:r>
            <a:r>
              <a:rPr lang="el-GR" sz="2400" b="1" dirty="0"/>
              <a:t>Όμοιος </a:t>
            </a:r>
            <a:r>
              <a:rPr lang="el-GR" sz="2400" b="1" dirty="0" err="1"/>
              <a:t>ομοίω</a:t>
            </a:r>
            <a:r>
              <a:rPr lang="el-GR" sz="2400" b="1" dirty="0"/>
              <a:t> αεί πελάζει” (</a:t>
            </a:r>
            <a:r>
              <a:rPr lang="el-GR" sz="2400" b="1" dirty="0" err="1"/>
              <a:t>Plato</a:t>
            </a:r>
            <a:r>
              <a:rPr lang="el-GR" sz="2400" b="1" dirty="0"/>
              <a:t>)</a:t>
            </a:r>
          </a:p>
          <a:p>
            <a:pPr algn="ctr"/>
            <a:endParaRPr lang="el-GR" sz="1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“Birds </a:t>
            </a:r>
            <a:r>
              <a:rPr lang="en-US" sz="2400" dirty="0">
                <a:latin typeface="Calibri" panose="020F0502020204030204" pitchFamily="34" charset="0"/>
              </a:rPr>
              <a:t>of a feather flock together</a:t>
            </a:r>
            <a:r>
              <a:rPr lang="en-US" sz="2400" dirty="0" smtClean="0">
                <a:latin typeface="Calibri" panose="020F0502020204030204" pitchFamily="34" charset="0"/>
              </a:rPr>
              <a:t>”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Caused </a:t>
            </a:r>
            <a:r>
              <a:rPr lang="en-US" sz="2800" dirty="0">
                <a:latin typeface="Calibri" panose="020F0502020204030204" pitchFamily="34" charset="0"/>
              </a:rPr>
              <a:t>by two related social forces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Selection: </a:t>
            </a:r>
            <a:r>
              <a:rPr lang="en-US" sz="2800" dirty="0">
                <a:latin typeface="Calibri" panose="020F0502020204030204" pitchFamily="34" charset="0"/>
              </a:rPr>
              <a:t>People seek out similar people to interact with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Social influence: </a:t>
            </a:r>
            <a:r>
              <a:rPr lang="en-US" sz="2800" i="1" dirty="0">
                <a:latin typeface="Calibri" panose="020F0502020204030204" pitchFamily="34" charset="0"/>
              </a:rPr>
              <a:t>People become similar to those they interact with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Both </a:t>
            </a:r>
            <a:r>
              <a:rPr lang="en-US" sz="2800" dirty="0">
                <a:latin typeface="Calibri" panose="020F0502020204030204" pitchFamily="34" charset="0"/>
              </a:rPr>
              <a:t>processes contribute to </a:t>
            </a:r>
            <a:r>
              <a:rPr lang="en-US" sz="2800" dirty="0" err="1" smtClean="0">
                <a:latin typeface="Calibri" panose="020F0502020204030204" pitchFamily="34" charset="0"/>
              </a:rPr>
              <a:t>homophily</a:t>
            </a:r>
            <a:r>
              <a:rPr lang="en-US" sz="2800" dirty="0" smtClean="0">
                <a:latin typeface="Calibri" panose="020F0502020204030204" pitchFamily="34" charset="0"/>
              </a:rPr>
              <a:t> and lack of diversity, </a:t>
            </a:r>
            <a:r>
              <a:rPr lang="en-US" sz="2800" dirty="0">
                <a:latin typeface="Calibri" panose="020F0502020204030204" pitchFamily="34" charset="0"/>
              </a:rPr>
              <a:t>but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Social </a:t>
            </a:r>
            <a:r>
              <a:rPr lang="en-US" sz="2400" dirty="0">
                <a:latin typeface="Calibri" panose="020F0502020204030204" pitchFamily="34" charset="0"/>
              </a:rPr>
              <a:t>influence leads to community-wide homogeneity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Selection leads to fragmentation of the community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158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Formation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042" y="1265077"/>
            <a:ext cx="8362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Complex process: many models </a:t>
            </a:r>
          </a:p>
          <a:p>
            <a:endParaRPr lang="en-US" sz="2800" dirty="0"/>
          </a:p>
          <a:p>
            <a:r>
              <a:rPr lang="en-US" sz="2800" dirty="0" smtClean="0"/>
              <a:t>Commonly-used  opinion-formation model (of </a:t>
            </a:r>
            <a:r>
              <a:rPr lang="en-US" sz="2800" dirty="0" err="1" smtClean="0"/>
              <a:t>Friedkin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Johnsen, 1990) (opinion – real number)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Each individual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/>
              <a:t> has an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innate </a:t>
            </a:r>
            <a:r>
              <a:rPr lang="en-US" sz="2800" dirty="0" smtClean="0"/>
              <a:t>and an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expressed opinion</a:t>
            </a:r>
            <a:r>
              <a:rPr lang="en-US" sz="2800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At each step updates her expressed opinion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adheres </a:t>
            </a:r>
            <a:r>
              <a:rPr lang="en-US" sz="2800" dirty="0"/>
              <a:t>to her </a:t>
            </a:r>
            <a:r>
              <a:rPr lang="en-US" sz="2800" dirty="0" smtClean="0"/>
              <a:t>innate opinion with </a:t>
            </a:r>
            <a:r>
              <a:rPr lang="en-US" sz="2800" dirty="0"/>
              <a:t>a certain </a:t>
            </a:r>
            <a:r>
              <a:rPr lang="en-US" sz="2800" dirty="0" smtClean="0"/>
              <a:t>weight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/>
              <a:t> and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is </a:t>
            </a:r>
            <a:r>
              <a:rPr lang="en-US" sz="2800" i="1" dirty="0"/>
              <a:t>socially </a:t>
            </a:r>
            <a:r>
              <a:rPr lang="en-US" sz="2800" i="1" dirty="0" smtClean="0"/>
              <a:t>influenced </a:t>
            </a:r>
            <a:r>
              <a:rPr lang="en-US" sz="2800" dirty="0" smtClean="0"/>
              <a:t>by its neighbors with a weight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1-a</a:t>
            </a:r>
            <a:r>
              <a:rPr lang="en-US" sz="28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endParaRPr lang="en-US" sz="2800" i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05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903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Formation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053" y="1892536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opinion </a:t>
            </a:r>
            <a:r>
              <a:rPr lang="en-US" sz="2400" dirty="0"/>
              <a:t>formation process is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polarizing</a:t>
            </a:r>
            <a:r>
              <a:rPr lang="en-US" sz="2400" dirty="0"/>
              <a:t> if it results in increased divergence </a:t>
            </a:r>
            <a:r>
              <a:rPr lang="en-US" sz="2400" dirty="0" smtClean="0"/>
              <a:t>of </a:t>
            </a:r>
            <a:r>
              <a:rPr lang="en-US" sz="2400" dirty="0"/>
              <a:t>opinions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Empirical </a:t>
            </a:r>
            <a:r>
              <a:rPr lang="en-US" sz="2400" dirty="0"/>
              <a:t>studies have shown that 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 results </a:t>
            </a:r>
            <a:r>
              <a:rPr lang="en-US" sz="2400" dirty="0"/>
              <a:t>in polarization. 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6325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Diversity, Fairness, Responsibility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684" y="1678675"/>
            <a:ext cx="716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Diversity of data and opinions</a:t>
            </a:r>
          </a:p>
          <a:p>
            <a:pPr algn="just"/>
            <a:r>
              <a:rPr lang="en-US" sz="2400" dirty="0" smtClean="0"/>
              <a:t>How does diversity of data presented to individuals or groups affects the fairness of their decision?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Lack of  (opinion, data) diversity leads 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polarization and bias</a:t>
            </a:r>
            <a:r>
              <a:rPr lang="en-US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10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Latanya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 smtClean="0"/>
              <a:t>The importance of being </a:t>
            </a:r>
            <a:r>
              <a:rPr lang="en-US" sz="2800" i="1" dirty="0" err="1" smtClean="0"/>
              <a:t>Latanya</a:t>
            </a:r>
            <a:endParaRPr lang="en-US" sz="2800" i="1" dirty="0" smtClean="0"/>
          </a:p>
          <a:p>
            <a:endParaRPr lang="en-US" sz="2800" dirty="0" smtClean="0"/>
          </a:p>
          <a:p>
            <a:r>
              <a:rPr lang="en-US" sz="2800" dirty="0" smtClean="0"/>
              <a:t>Names </a:t>
            </a:r>
            <a:r>
              <a:rPr lang="en-US" sz="2800" dirty="0"/>
              <a:t>used predominantly by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black men and women </a:t>
            </a:r>
            <a:r>
              <a:rPr lang="en-US" sz="2800" dirty="0"/>
              <a:t>are much more likely to generate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ads</a:t>
            </a:r>
            <a:r>
              <a:rPr lang="en-US" sz="2800" dirty="0"/>
              <a:t> related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to arrest records</a:t>
            </a:r>
            <a:r>
              <a:rPr lang="en-US" sz="2800" dirty="0"/>
              <a:t>, than names used predominantly by white men and women.</a:t>
            </a:r>
          </a:p>
        </p:txBody>
      </p:sp>
    </p:spTree>
    <p:extLst>
      <p:ext uri="{BB962C8B-B14F-4D97-AF65-F5344CB8AC3E}">
        <p14:creationId xmlns:p14="http://schemas.microsoft.com/office/powerpoint/2010/main" val="2423223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475656" y="371703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Bakshy</a:t>
            </a:r>
            <a:r>
              <a:rPr lang="en-US" dirty="0"/>
              <a:t>, </a:t>
            </a:r>
            <a:r>
              <a:rPr lang="en-US" dirty="0" err="1"/>
              <a:t>Eytan</a:t>
            </a:r>
            <a:r>
              <a:rPr lang="en-US" dirty="0"/>
              <a:t>, Solomon Messing, and </a:t>
            </a:r>
            <a:r>
              <a:rPr lang="en-US" dirty="0" err="1"/>
              <a:t>Lada</a:t>
            </a:r>
            <a:r>
              <a:rPr lang="en-US" dirty="0"/>
              <a:t> A. </a:t>
            </a:r>
            <a:r>
              <a:rPr lang="en-US" dirty="0" err="1"/>
              <a:t>Adamic</a:t>
            </a:r>
            <a:r>
              <a:rPr lang="en-US" dirty="0"/>
              <a:t>.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Exposure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to Ideologically Diverse News and Opinion on Facebook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dirty="0"/>
              <a:t>Science </a:t>
            </a:r>
            <a:r>
              <a:rPr lang="en-US" dirty="0" smtClean="0"/>
              <a:t>348:1130–1132, 2014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36116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Stages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Facebook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Exposure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119" y="1340768"/>
            <a:ext cx="73448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Friends network</a:t>
            </a:r>
            <a:r>
              <a:rPr lang="en-US" sz="3200" dirty="0" smtClean="0"/>
              <a:t>: ideological </a:t>
            </a:r>
            <a:r>
              <a:rPr lang="en-US" sz="3200" dirty="0" err="1"/>
              <a:t>homophily</a:t>
            </a:r>
            <a:r>
              <a:rPr lang="en-US" sz="3200" dirty="0"/>
              <a:t>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News feed</a:t>
            </a:r>
            <a:r>
              <a:rPr lang="en-US" sz="3200" dirty="0" smtClean="0"/>
              <a:t>: more </a:t>
            </a:r>
            <a:r>
              <a:rPr lang="en-US" sz="3200" dirty="0"/>
              <a:t>or less diverse content </a:t>
            </a:r>
            <a:r>
              <a:rPr lang="en-US" sz="3200" dirty="0" smtClean="0"/>
              <a:t>with algorithmically</a:t>
            </a:r>
            <a:r>
              <a:rPr lang="en-US" sz="3200" dirty="0"/>
              <a:t> </a:t>
            </a:r>
            <a:r>
              <a:rPr lang="en-US" sz="3200" dirty="0" smtClean="0"/>
              <a:t>ranked </a:t>
            </a:r>
            <a:r>
              <a:rPr lang="en-US" sz="3200" dirty="0"/>
              <a:t>News </a:t>
            </a:r>
            <a:r>
              <a:rPr lang="en-US" sz="3200" dirty="0" smtClean="0"/>
              <a:t>Feed</a:t>
            </a:r>
          </a:p>
          <a:p>
            <a:pPr marL="514350" indent="-514350">
              <a:buFont typeface="+mj-lt"/>
              <a:buAutoNum type="arabicPeriod"/>
            </a:pPr>
            <a:endParaRPr lang="en-US" sz="10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accent3">
                    <a:lumMod val="75000"/>
                  </a:schemeClr>
                </a:solidFill>
              </a:rPr>
              <a:t>Users’ choices</a:t>
            </a:r>
            <a:r>
              <a:rPr lang="en-US" sz="3200" dirty="0" smtClean="0"/>
              <a:t>: click </a:t>
            </a:r>
            <a:r>
              <a:rPr lang="en-US" sz="3200" dirty="0"/>
              <a:t>through to ideologically </a:t>
            </a:r>
            <a:r>
              <a:rPr lang="en-US" sz="3200" dirty="0" smtClean="0"/>
              <a:t>discordant </a:t>
            </a:r>
            <a:r>
              <a:rPr lang="en-GB" sz="3200" dirty="0" smtClean="0"/>
              <a:t>content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822560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79134"/>
            <a:ext cx="7532719" cy="370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15719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what your </a:t>
            </a:r>
            <a:r>
              <a:rPr lang="en-US" dirty="0" smtClean="0">
                <a:solidFill>
                  <a:srgbClr val="FF0000"/>
                </a:solidFill>
              </a:rPr>
              <a:t>friends</a:t>
            </a:r>
            <a:r>
              <a:rPr lang="en-US" dirty="0" smtClean="0"/>
              <a:t> share</a:t>
            </a:r>
          </a:p>
          <a:p>
            <a:r>
              <a:rPr lang="en-US" dirty="0" smtClean="0"/>
              <a:t>(2) what appears and in which position in the </a:t>
            </a:r>
            <a:r>
              <a:rPr lang="en-US" dirty="0" smtClean="0">
                <a:solidFill>
                  <a:srgbClr val="FF0000"/>
                </a:solidFill>
              </a:rPr>
              <a:t>News Feed</a:t>
            </a:r>
          </a:p>
          <a:p>
            <a:r>
              <a:rPr lang="en-US" dirty="0" smtClean="0"/>
              <a:t>(3) what you choose to </a:t>
            </a:r>
            <a:r>
              <a:rPr lang="en-US" dirty="0" smtClean="0">
                <a:solidFill>
                  <a:srgbClr val="FF0000"/>
                </a:solidFill>
              </a:rPr>
              <a:t>click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9727" y="267795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Stages in Facebook Exposure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80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News Feed Ranking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919" y="2132856"/>
            <a:ext cx="785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“The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GB" sz="2400" dirty="0"/>
              <a:t> </a:t>
            </a:r>
            <a:r>
              <a:rPr lang="en-GB" sz="2400" dirty="0" smtClean="0"/>
              <a:t>in </a:t>
            </a:r>
            <a:r>
              <a:rPr lang="en-US" sz="2400" dirty="0" smtClean="0"/>
              <a:t>which </a:t>
            </a:r>
            <a:r>
              <a:rPr lang="en-US" sz="2400" dirty="0"/>
              <a:t>users see stories in the News Feed </a:t>
            </a:r>
            <a:r>
              <a:rPr lang="en-US" sz="2400" dirty="0" smtClean="0"/>
              <a:t>depends on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many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factors</a:t>
            </a:r>
            <a:r>
              <a:rPr lang="en-US" sz="2400" dirty="0"/>
              <a:t>, including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how often the </a:t>
            </a:r>
            <a:r>
              <a:rPr lang="en-US" sz="2400" dirty="0"/>
              <a:t>viewer visits Facebook,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how </a:t>
            </a:r>
            <a:r>
              <a:rPr lang="en-US" sz="2400" dirty="0"/>
              <a:t>much they </a:t>
            </a:r>
            <a:r>
              <a:rPr lang="en-US" sz="2400" dirty="0" smtClean="0"/>
              <a:t>interact with </a:t>
            </a:r>
            <a:r>
              <a:rPr lang="en-US" sz="2400" dirty="0"/>
              <a:t>certain friends, and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how </a:t>
            </a:r>
            <a:r>
              <a:rPr lang="en-US" sz="2400" dirty="0"/>
              <a:t>often </a:t>
            </a:r>
            <a:r>
              <a:rPr lang="en-US" sz="2400" dirty="0" smtClean="0"/>
              <a:t>users have </a:t>
            </a:r>
            <a:r>
              <a:rPr lang="en-US" sz="2400" dirty="0"/>
              <a:t>clicked on links to certain websites </a:t>
            </a:r>
            <a:r>
              <a:rPr lang="en-US" sz="2400" dirty="0" smtClean="0"/>
              <a:t>in News </a:t>
            </a:r>
            <a:r>
              <a:rPr lang="en-US" sz="2400" dirty="0"/>
              <a:t>Feed in the past</a:t>
            </a:r>
            <a:r>
              <a:rPr lang="en-US" sz="24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0053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Dataset: users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7" y="1944580"/>
            <a:ext cx="7865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10.1 million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active</a:t>
            </a:r>
            <a:r>
              <a:rPr lang="en-US" sz="2400" dirty="0"/>
              <a:t> U.S. users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who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self-report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their </a:t>
            </a:r>
            <a:r>
              <a:rPr lang="en-US" sz="2400" dirty="0"/>
              <a:t>ideological </a:t>
            </a:r>
            <a:r>
              <a:rPr lang="en-US" sz="2400" dirty="0" smtClean="0"/>
              <a:t>affiliation</a:t>
            </a:r>
          </a:p>
          <a:p>
            <a:endParaRPr lang="en-US" sz="2400" dirty="0"/>
          </a:p>
          <a:p>
            <a:r>
              <a:rPr lang="en-US" sz="2400" dirty="0" smtClean="0"/>
              <a:t>All Facebook users can self-report their political affiliation,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9%</a:t>
            </a:r>
            <a:r>
              <a:rPr lang="en-US" sz="2400" dirty="0" smtClean="0"/>
              <a:t> of U.S. over 18</a:t>
            </a:r>
          </a:p>
        </p:txBody>
      </p:sp>
    </p:spTree>
    <p:extLst>
      <p:ext uri="{BB962C8B-B14F-4D97-AF65-F5344CB8AC3E}">
        <p14:creationId xmlns:p14="http://schemas.microsoft.com/office/powerpoint/2010/main" val="30907981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Dataset: content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075" y="162880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7 million distinct Web links (URLs) </a:t>
            </a:r>
            <a:r>
              <a:rPr lang="en-US" dirty="0"/>
              <a:t>shared by U.S. </a:t>
            </a:r>
            <a:r>
              <a:rPr lang="en-US" dirty="0" smtClean="0"/>
              <a:t>users over </a:t>
            </a:r>
            <a:r>
              <a:rPr lang="en-US" dirty="0"/>
              <a:t>a 6-month period between 7 July 2014 </a:t>
            </a:r>
            <a:r>
              <a:rPr lang="en-US" dirty="0" smtClean="0"/>
              <a:t>and </a:t>
            </a:r>
            <a:r>
              <a:rPr lang="en-GB" dirty="0" smtClean="0"/>
              <a:t>7 </a:t>
            </a:r>
            <a:r>
              <a:rPr lang="en-GB" dirty="0"/>
              <a:t>January 2015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Classified </a:t>
            </a:r>
            <a:r>
              <a:rPr lang="en-US" dirty="0"/>
              <a:t>stories as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Hard content </a:t>
            </a:r>
            <a:r>
              <a:rPr lang="en-US" dirty="0"/>
              <a:t>(such as national news, politics, or </a:t>
            </a:r>
            <a:r>
              <a:rPr lang="en-US" dirty="0" smtClean="0"/>
              <a:t>world affairs</a:t>
            </a:r>
            <a:r>
              <a:rPr lang="en-US" dirty="0"/>
              <a:t>) </a:t>
            </a:r>
            <a:r>
              <a:rPr lang="en-US" dirty="0" smtClean="0"/>
              <a:t>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Soft content </a:t>
            </a:r>
            <a:r>
              <a:rPr lang="en-US" dirty="0" smtClean="0"/>
              <a:t>(such </a:t>
            </a:r>
            <a:r>
              <a:rPr lang="en-US" dirty="0"/>
              <a:t>as sports, </a:t>
            </a:r>
            <a:r>
              <a:rPr lang="en-US" dirty="0" smtClean="0"/>
              <a:t>entertainment, or </a:t>
            </a:r>
            <a:r>
              <a:rPr lang="en-US" dirty="0"/>
              <a:t>travel)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training a </a:t>
            </a:r>
            <a:r>
              <a:rPr lang="en-US" i="1" dirty="0"/>
              <a:t>support </a:t>
            </a:r>
            <a:r>
              <a:rPr lang="en-US" i="1" dirty="0" smtClean="0"/>
              <a:t>vector machine </a:t>
            </a:r>
            <a:r>
              <a:rPr lang="en-US" dirty="0"/>
              <a:t>on unigram, bigram, and trigram text</a:t>
            </a:r>
          </a:p>
          <a:p>
            <a:r>
              <a:rPr lang="en-US" dirty="0"/>
              <a:t>features 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Approximately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13%</a:t>
            </a:r>
            <a:r>
              <a:rPr lang="en-US" dirty="0" smtClean="0"/>
              <a:t> hard content.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226,000</a:t>
            </a:r>
            <a:r>
              <a:rPr lang="en-US" dirty="0" smtClean="0"/>
              <a:t> </a:t>
            </a:r>
            <a:r>
              <a:rPr lang="en-US" dirty="0"/>
              <a:t>distinct hard-content </a:t>
            </a:r>
            <a:r>
              <a:rPr lang="en-US" dirty="0" smtClean="0"/>
              <a:t>URLs shared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by at least 20 users </a:t>
            </a:r>
            <a:r>
              <a:rPr lang="en-US" dirty="0"/>
              <a:t>who volunteered </a:t>
            </a:r>
            <a:r>
              <a:rPr lang="en-US" dirty="0" smtClean="0"/>
              <a:t>their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ideological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affiliation </a:t>
            </a:r>
            <a:r>
              <a:rPr lang="en-US" dirty="0"/>
              <a:t>in their </a:t>
            </a:r>
            <a:r>
              <a:rPr lang="en-US" dirty="0" smtClean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690240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Labeling stories (content alignment)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657" y="1556792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content alignment (A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for each hard </a:t>
            </a:r>
            <a:r>
              <a:rPr lang="en-US" dirty="0" smtClean="0"/>
              <a:t>story:</a:t>
            </a:r>
          </a:p>
          <a:p>
            <a:r>
              <a:rPr lang="en-US" dirty="0" smtClean="0"/>
              <a:t>average of the ideological </a:t>
            </a:r>
            <a:r>
              <a:rPr lang="en-US" dirty="0"/>
              <a:t>affiliation of each user who </a:t>
            </a:r>
            <a:r>
              <a:rPr lang="en-US" dirty="0" smtClean="0"/>
              <a:t>shared the </a:t>
            </a:r>
            <a:r>
              <a:rPr lang="en-US" dirty="0"/>
              <a:t>article.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6907243" cy="2014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57" y="5373216"/>
            <a:ext cx="746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/>
              <a:t>of the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ideological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alignment of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the audience </a:t>
            </a:r>
            <a:r>
              <a:rPr lang="en-US" dirty="0" smtClean="0"/>
              <a:t>who </a:t>
            </a:r>
            <a:r>
              <a:rPr lang="en-US" dirty="0"/>
              <a:t>shares an </a:t>
            </a:r>
            <a:r>
              <a:rPr lang="en-US" dirty="0" smtClean="0"/>
              <a:t>article,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not a measure of political bias or slant of the article</a:t>
            </a:r>
            <a:endParaRPr lang="el-G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11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Labeling stories (content alignment)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612337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Substantial polarization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24944"/>
            <a:ext cx="5184576" cy="337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727" y="155679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FoxNews.com is aligned </a:t>
            </a:r>
            <a:r>
              <a:rPr lang="en-GB" dirty="0" smtClean="0"/>
              <a:t>with </a:t>
            </a:r>
            <a:r>
              <a:rPr lang="en-US" dirty="0" smtClean="0"/>
              <a:t>conservatives </a:t>
            </a:r>
            <a:r>
              <a:rPr lang="en-US" dirty="0"/>
              <a:t>(As = +.80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HuffingtonPost.com </a:t>
            </a:r>
            <a:r>
              <a:rPr lang="en-US" dirty="0"/>
              <a:t>is aligned with liberals (As = </a:t>
            </a:r>
            <a:r>
              <a:rPr lang="en-US" dirty="0" smtClean="0"/>
              <a:t>-.</a:t>
            </a:r>
            <a:r>
              <a:rPr lang="el-GR" dirty="0" smtClean="0"/>
              <a:t>65)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7230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the Friends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9" y="2060848"/>
            <a:ext cx="8017495" cy="33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43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the Friends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2218"/>
            <a:ext cx="5489011" cy="4809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196233"/>
            <a:ext cx="2596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edian </a:t>
            </a:r>
            <a:r>
              <a:rPr lang="en-US" sz="1600" dirty="0"/>
              <a:t>proportion </a:t>
            </a:r>
            <a:r>
              <a:rPr lang="en-US" sz="1600" dirty="0" smtClean="0"/>
              <a:t>of friendships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of liberals with conservatives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0.20</a:t>
            </a:r>
            <a:r>
              <a:rPr lang="en-GB" sz="1600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of conservatives </a:t>
            </a:r>
            <a:r>
              <a:rPr lang="en-US" sz="1600" dirty="0"/>
              <a:t>maintain with liberals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0.18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AdFisher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ool </a:t>
            </a:r>
            <a:r>
              <a:rPr lang="en-US" sz="2800" dirty="0"/>
              <a:t>to automate the creation of </a:t>
            </a:r>
            <a:r>
              <a:rPr lang="en-US" sz="2800" i="1" dirty="0"/>
              <a:t>behavioral</a:t>
            </a:r>
            <a:r>
              <a:rPr lang="en-US" sz="2800" dirty="0"/>
              <a:t> and </a:t>
            </a:r>
            <a:r>
              <a:rPr lang="en-US" sz="2800" i="1" dirty="0"/>
              <a:t>demographic</a:t>
            </a:r>
            <a:r>
              <a:rPr lang="en-US" sz="2800" dirty="0"/>
              <a:t> profiles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setting </a:t>
            </a:r>
            <a:r>
              <a:rPr lang="en-US" sz="2800" dirty="0"/>
              <a:t>gender = female results in less ads for high-paying </a:t>
            </a:r>
            <a:r>
              <a:rPr lang="en-US" sz="2800" dirty="0" smtClean="0"/>
              <a:t>jobs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browsing substance abuse websites leads to rehab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http://possibility.cylab.cmu.edu/adfisher/</a:t>
            </a:r>
          </a:p>
        </p:txBody>
      </p:sp>
    </p:spTree>
    <p:extLst>
      <p:ext uri="{BB962C8B-B14F-4D97-AF65-F5344CB8AC3E}">
        <p14:creationId xmlns:p14="http://schemas.microsoft.com/office/powerpoint/2010/main" val="10376926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6" y="109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the Friends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850" y="1340768"/>
            <a:ext cx="796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 </a:t>
            </a:r>
            <a:r>
              <a:rPr lang="en-US" sz="1600" dirty="0"/>
              <a:t>average, about </a:t>
            </a:r>
            <a:r>
              <a:rPr lang="en-US" sz="1600" dirty="0" smtClean="0"/>
              <a:t>23% of </a:t>
            </a:r>
            <a:r>
              <a:rPr lang="en-US" sz="1600" dirty="0"/>
              <a:t>their friends </a:t>
            </a:r>
            <a:r>
              <a:rPr lang="en-US" sz="1600" dirty="0" smtClean="0"/>
              <a:t>report an </a:t>
            </a:r>
            <a:r>
              <a:rPr lang="en-US" sz="1600" dirty="0"/>
              <a:t>affiliation on the opposite side </a:t>
            </a:r>
            <a:endParaRPr lang="en-US" sz="1600" dirty="0" smtClean="0"/>
          </a:p>
          <a:p>
            <a:r>
              <a:rPr lang="en-US" sz="1600" dirty="0" smtClean="0"/>
              <a:t>A wide </a:t>
            </a:r>
            <a:r>
              <a:rPr lang="en-US" sz="1600" dirty="0"/>
              <a:t>range of network </a:t>
            </a:r>
            <a:r>
              <a:rPr lang="en-US" sz="1600" dirty="0" smtClean="0"/>
              <a:t>diversity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50% between </a:t>
            </a:r>
            <a:r>
              <a:rPr lang="en-US" sz="1600" dirty="0"/>
              <a:t>9 and 33 </a:t>
            </a:r>
            <a:r>
              <a:rPr lang="en-US" sz="1600" dirty="0" smtClean="0"/>
              <a:t>percent,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25% less </a:t>
            </a:r>
            <a:r>
              <a:rPr lang="en-US" sz="1600" dirty="0"/>
              <a:t>than 9 percent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25% more </a:t>
            </a:r>
            <a:r>
              <a:rPr lang="en-US" sz="1600" dirty="0"/>
              <a:t>than 33 </a:t>
            </a:r>
            <a:r>
              <a:rPr lang="en-US" sz="1600" dirty="0" smtClean="0"/>
              <a:t>percent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52566"/>
            <a:ext cx="5572241" cy="35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37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Content shared by friends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060848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from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en-US" sz="2400" dirty="0"/>
              <a:t> others,</a:t>
            </a:r>
          </a:p>
          <a:p>
            <a:r>
              <a:rPr lang="en-US" sz="2400" dirty="0"/>
              <a:t>~45% </a:t>
            </a:r>
            <a:r>
              <a:rPr lang="en-US" sz="2400" dirty="0" smtClean="0"/>
              <a:t>cross-cutting for liberals </a:t>
            </a:r>
          </a:p>
          <a:p>
            <a:r>
              <a:rPr lang="en-US" sz="2400" dirty="0" smtClean="0"/>
              <a:t>~40% for </a:t>
            </a:r>
            <a:r>
              <a:rPr lang="en-US" sz="2400" dirty="0"/>
              <a:t>conservatives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If from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friends</a:t>
            </a:r>
            <a:r>
              <a:rPr lang="en-US" sz="2400" dirty="0" smtClean="0"/>
              <a:t>, </a:t>
            </a:r>
          </a:p>
          <a:p>
            <a:r>
              <a:rPr lang="en-US" sz="2400" dirty="0"/>
              <a:t>~</a:t>
            </a:r>
            <a:r>
              <a:rPr lang="en-US" sz="2400" dirty="0" smtClean="0"/>
              <a:t>24</a:t>
            </a:r>
            <a:r>
              <a:rPr lang="en-US" sz="2400" dirty="0"/>
              <a:t>% </a:t>
            </a:r>
            <a:r>
              <a:rPr lang="en-US" sz="2400" dirty="0" smtClean="0"/>
              <a:t>crosscutting for liberals</a:t>
            </a:r>
            <a:endParaRPr lang="en-US" sz="2400" dirty="0"/>
          </a:p>
          <a:p>
            <a:r>
              <a:rPr lang="en-US" sz="2400" dirty="0" smtClean="0"/>
              <a:t>~35</a:t>
            </a:r>
            <a:r>
              <a:rPr lang="en-US" sz="2400" dirty="0"/>
              <a:t>% </a:t>
            </a:r>
            <a:r>
              <a:rPr lang="en-US" sz="2400" dirty="0" smtClean="0"/>
              <a:t>crosscutting for conservatives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7995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News Feed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After </a:t>
            </a:r>
            <a:r>
              <a:rPr lang="en-GB" sz="2400" dirty="0"/>
              <a:t> </a:t>
            </a:r>
            <a:r>
              <a:rPr lang="en-US" sz="2400" dirty="0" smtClean="0"/>
              <a:t>ranking</a:t>
            </a:r>
            <a:r>
              <a:rPr lang="en-US" sz="2400" dirty="0"/>
              <a:t>, there is on average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slightly less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crosscutting</a:t>
            </a:r>
          </a:p>
          <a:p>
            <a:endParaRPr lang="en-US" sz="24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risk ratio </a:t>
            </a:r>
            <a:r>
              <a:rPr lang="en-US" sz="2400" dirty="0"/>
              <a:t>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/>
              <a:t> percent:</a:t>
            </a:r>
            <a:endParaRPr lang="en-US" sz="2400" dirty="0"/>
          </a:p>
          <a:p>
            <a:r>
              <a:rPr lang="en-US" sz="2400" dirty="0"/>
              <a:t>people were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/>
              <a:t> percent </a:t>
            </a:r>
            <a:r>
              <a:rPr lang="en-US" sz="2400" dirty="0"/>
              <a:t>less likely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crosscutting </a:t>
            </a:r>
            <a:r>
              <a:rPr lang="en-US" sz="2400" dirty="0" smtClean="0"/>
              <a:t>articles </a:t>
            </a:r>
            <a:r>
              <a:rPr lang="en-US" sz="2400" dirty="0"/>
              <a:t>that have been shared by </a:t>
            </a:r>
            <a:r>
              <a:rPr lang="en-US" sz="2400" dirty="0" smtClean="0"/>
              <a:t>friends, compared </a:t>
            </a:r>
            <a:r>
              <a:rPr lang="en-US" sz="2400" dirty="0"/>
              <a:t>to </a:t>
            </a:r>
            <a:r>
              <a:rPr lang="en-US" sz="2400" dirty="0" smtClean="0"/>
              <a:t>the likelihood </a:t>
            </a:r>
            <a:r>
              <a:rPr lang="en-US" sz="2400" dirty="0"/>
              <a:t>of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seeing ideologically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consistent </a:t>
            </a:r>
            <a:r>
              <a:rPr lang="en-US" sz="2400" dirty="0"/>
              <a:t>articles that have been shared </a:t>
            </a:r>
            <a:r>
              <a:rPr lang="en-US" sz="2400" dirty="0" smtClean="0"/>
              <a:t>by </a:t>
            </a:r>
            <a:r>
              <a:rPr lang="en-GB" sz="2400" dirty="0" smtClean="0"/>
              <a:t>friends</a:t>
            </a:r>
            <a:r>
              <a:rPr lang="en-GB" sz="2400" dirty="0" smtClean="0"/>
              <a:t>.</a:t>
            </a:r>
          </a:p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2400" dirty="0" smtClean="0"/>
              <a:t>risk </a:t>
            </a:r>
            <a:r>
              <a:rPr lang="en-US" sz="2400" dirty="0"/>
              <a:t>ratio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5</a:t>
            </a:r>
            <a:r>
              <a:rPr lang="en-US" sz="2400" dirty="0"/>
              <a:t>% </a:t>
            </a:r>
            <a:r>
              <a:rPr lang="en-US" sz="2400" dirty="0" smtClean="0"/>
              <a:t>for conservatives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8</a:t>
            </a:r>
            <a:r>
              <a:rPr lang="en-US" sz="2400" dirty="0"/>
              <a:t>% for </a:t>
            </a:r>
            <a:r>
              <a:rPr lang="en-US" sz="2400" dirty="0" smtClean="0"/>
              <a:t>liberals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902783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Clicked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790918" cy="3237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111" y="506764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click rate on </a:t>
            </a:r>
            <a:r>
              <a:rPr lang="en-US" dirty="0" smtClean="0"/>
              <a:t>a link </a:t>
            </a:r>
            <a:r>
              <a:rPr lang="en-US" dirty="0"/>
              <a:t>is negatively correlated with its position </a:t>
            </a:r>
            <a:r>
              <a:rPr lang="en-US" dirty="0" smtClean="0"/>
              <a:t>in the </a:t>
            </a:r>
            <a:r>
              <a:rPr lang="en-US" dirty="0"/>
              <a:t>News Feed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9743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Clicked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ratio 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17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en-US" dirty="0"/>
              <a:t>for conservatives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en-US" dirty="0"/>
              <a:t>for liberals,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average</a:t>
            </a:r>
            <a:r>
              <a:rPr lang="en-US" dirty="0"/>
              <a:t>, viewers clicked on 7% of hard </a:t>
            </a:r>
            <a:r>
              <a:rPr lang="en-US" dirty="0" smtClean="0"/>
              <a:t>content </a:t>
            </a:r>
            <a:r>
              <a:rPr lang="en-GB" dirty="0" smtClean="0"/>
              <a:t>available </a:t>
            </a:r>
            <a:r>
              <a:rPr lang="en-GB" dirty="0"/>
              <a:t>in their </a:t>
            </a:r>
            <a:r>
              <a:rPr lang="en-GB" dirty="0" smtClean="0"/>
              <a:t>feeds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9194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24" y="548680"/>
            <a:ext cx="6956176" cy="56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34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7" y="26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Limitation (as described by the authors)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026" y="1916832"/>
            <a:ext cx="78570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Limited </a:t>
            </a:r>
            <a:r>
              <a:rPr lang="en-US" dirty="0"/>
              <a:t>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active users </a:t>
            </a:r>
            <a:r>
              <a:rPr lang="en-US" dirty="0" smtClean="0"/>
              <a:t>who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volunteer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 ideological affiliation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Facebook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users </a:t>
            </a:r>
            <a:r>
              <a:rPr lang="en-US" dirty="0"/>
              <a:t>tend to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younger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more educated</a:t>
            </a:r>
            <a:r>
              <a:rPr lang="en-US" dirty="0"/>
              <a:t>, 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more often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female </a:t>
            </a:r>
            <a:r>
              <a:rPr lang="en-US" dirty="0" smtClean="0"/>
              <a:t>as </a:t>
            </a:r>
            <a:r>
              <a:rPr lang="en-US" dirty="0"/>
              <a:t>compared with the U.S. population as </a:t>
            </a:r>
            <a:r>
              <a:rPr lang="en-US" dirty="0" smtClean="0"/>
              <a:t>a whole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Other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forms of social media</a:t>
            </a:r>
            <a:r>
              <a:rPr lang="en-US" dirty="0"/>
              <a:t>, such as </a:t>
            </a:r>
            <a:r>
              <a:rPr lang="en-US" dirty="0" smtClean="0"/>
              <a:t>blogs or </a:t>
            </a:r>
            <a:r>
              <a:rPr lang="en-US" dirty="0"/>
              <a:t>Twitter,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different patterns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homophily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among politically </a:t>
            </a:r>
            <a:r>
              <a:rPr lang="en-US" dirty="0" smtClean="0"/>
              <a:t>interested users (largely </a:t>
            </a:r>
            <a:r>
              <a:rPr lang="en-US" dirty="0"/>
              <a:t>because ties tend primarily </a:t>
            </a:r>
            <a:r>
              <a:rPr lang="en-US" dirty="0" smtClean="0"/>
              <a:t>to form </a:t>
            </a:r>
            <a:r>
              <a:rPr lang="en-US" dirty="0"/>
              <a:t>based on common topical interests </a:t>
            </a:r>
            <a:r>
              <a:rPr lang="en-US" dirty="0" smtClean="0"/>
              <a:t>and/or </a:t>
            </a:r>
            <a:r>
              <a:rPr lang="en-US" dirty="0"/>
              <a:t>specific </a:t>
            </a:r>
            <a:r>
              <a:rPr lang="en-US" dirty="0" smtClean="0"/>
              <a:t>content, whereas Facebook ties </a:t>
            </a:r>
            <a:r>
              <a:rPr lang="en-US" dirty="0"/>
              <a:t>primarily reflect many different offline </a:t>
            </a:r>
            <a:r>
              <a:rPr lang="en-US" dirty="0" smtClean="0"/>
              <a:t>social contexts</a:t>
            </a:r>
            <a:r>
              <a:rPr lang="en-US" dirty="0"/>
              <a:t>: school, family, social activities, </a:t>
            </a:r>
            <a:r>
              <a:rPr lang="en-US" dirty="0" smtClean="0"/>
              <a:t>and work, which favor</a:t>
            </a:r>
            <a:r>
              <a:rPr lang="en-US" dirty="0"/>
              <a:t> </a:t>
            </a:r>
            <a:r>
              <a:rPr lang="en-US" dirty="0" smtClean="0"/>
              <a:t>cross-cutting </a:t>
            </a:r>
            <a:r>
              <a:rPr lang="en-US" dirty="0"/>
              <a:t>social </a:t>
            </a:r>
            <a:r>
              <a:rPr lang="en-US" dirty="0" smtClean="0"/>
              <a:t>ties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Distinction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between exposure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and consumption </a:t>
            </a:r>
            <a:r>
              <a:rPr lang="en-US" dirty="0"/>
              <a:t>is imperfect; individuals may </a:t>
            </a:r>
            <a:r>
              <a:rPr lang="en-US" dirty="0" smtClean="0"/>
              <a:t>read the </a:t>
            </a:r>
            <a:r>
              <a:rPr lang="en-US" dirty="0"/>
              <a:t>summaries of articles that appear in the </a:t>
            </a:r>
            <a:r>
              <a:rPr lang="en-US" dirty="0" smtClean="0"/>
              <a:t>News Feed </a:t>
            </a:r>
            <a:r>
              <a:rPr lang="en-US" dirty="0"/>
              <a:t>and therefore be exposed to some of </a:t>
            </a:r>
            <a:r>
              <a:rPr lang="en-US" dirty="0" smtClean="0"/>
              <a:t>the  articles</a:t>
            </a:r>
            <a:r>
              <a:rPr lang="en-US" dirty="0"/>
              <a:t>’ content without clicking through.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8740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WSJ site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390280" y="3244334"/>
            <a:ext cx="436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http://graphics.wsj.com/blue-feed-red-feed/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7571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Blue Feed, Red </a:t>
            </a:r>
            <a:r>
              <a:rPr lang="en-US" b="1" dirty="0" smtClean="0"/>
              <a:t>Feed site</a:t>
            </a:r>
            <a:endParaRPr lang="en-US" b="1" dirty="0"/>
          </a:p>
          <a:p>
            <a:pPr fontAlgn="base"/>
            <a:r>
              <a:rPr lang="en-US" dirty="0" smtClean="0"/>
              <a:t>See </a:t>
            </a:r>
            <a:r>
              <a:rPr lang="en-US" dirty="0"/>
              <a:t>Liberal Facebook and Conservative Facebook, Side by </a:t>
            </a:r>
            <a:r>
              <a:rPr lang="en-US" dirty="0" smtClean="0"/>
              <a:t>Side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Based on the reactions by conservative/liberals as in the paper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7871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Capital One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Capital One </a:t>
            </a:r>
            <a:r>
              <a:rPr lang="en-US" sz="2800" dirty="0"/>
              <a:t>uses tracking information provided by the tracking network [x+1] to personalize </a:t>
            </a:r>
            <a:r>
              <a:rPr lang="en-US" sz="2800" dirty="0" smtClean="0"/>
              <a:t>offers for credit cards</a:t>
            </a:r>
          </a:p>
          <a:p>
            <a:endParaRPr lang="en-US" sz="2800" dirty="0"/>
          </a:p>
          <a:p>
            <a:r>
              <a:rPr lang="en-US" sz="2800" dirty="0"/>
              <a:t>Steering minorities into higher rates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508518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capitalone.com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2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google search and autocomplete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64862" y="4653136"/>
            <a:ext cx="795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www.theguardian.com/us-news/2016/sep/29/donald-trump-attacks-biased-lester-holt-and-accuses-google-of-conspiracy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www.theguardian.com/technology/2016/dec/04/google-democracy-truth-internet-search-facebook?CMP=fb_gu</a:t>
            </a:r>
            <a:endParaRPr lang="en-US" sz="1600" dirty="0" smtClean="0"/>
          </a:p>
          <a:p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4862" y="2003441"/>
            <a:ext cx="8095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Donald Tramp accused Google “suppressing negative information” about Clinton</a:t>
            </a:r>
          </a:p>
          <a:p>
            <a:r>
              <a:rPr lang="en-US" sz="2000" dirty="0" smtClean="0"/>
              <a:t>Autocomplete feature - </a:t>
            </a:r>
            <a:r>
              <a:rPr lang="en-US" sz="2000" dirty="0"/>
              <a:t>“</a:t>
            </a:r>
            <a:r>
              <a:rPr lang="en-US" sz="2000" dirty="0" err="1"/>
              <a:t>hillary</a:t>
            </a:r>
            <a:r>
              <a:rPr lang="en-US" sz="2000" dirty="0"/>
              <a:t> </a:t>
            </a:r>
            <a:r>
              <a:rPr lang="en-US" sz="2000" dirty="0" err="1"/>
              <a:t>clinton</a:t>
            </a:r>
            <a:r>
              <a:rPr lang="en-US" sz="2000" dirty="0"/>
              <a:t> </a:t>
            </a:r>
            <a:r>
              <a:rPr lang="en-US" sz="2000" dirty="0" smtClean="0"/>
              <a:t>cri”  vs “</a:t>
            </a:r>
            <a:r>
              <a:rPr lang="en-US" sz="2000" dirty="0" err="1" smtClean="0"/>
              <a:t>donald</a:t>
            </a:r>
            <a:r>
              <a:rPr lang="en-US" sz="2000" dirty="0" smtClean="0"/>
              <a:t> tramp cri”</a:t>
            </a:r>
          </a:p>
          <a:p>
            <a:endParaRPr lang="en-US" sz="2000" dirty="0"/>
          </a:p>
          <a:p>
            <a:r>
              <a:rPr lang="en-US" sz="2000" dirty="0" smtClean="0"/>
              <a:t>Autocomplete: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</a:t>
            </a:r>
            <a:r>
              <a:rPr lang="en-US" sz="2000" dirty="0" err="1" smtClean="0"/>
              <a:t>jews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women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</a:t>
            </a:r>
            <a:r>
              <a:rPr lang="en-US" sz="2000" dirty="0" err="1" smtClean="0"/>
              <a:t>greeks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054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3929</Words>
  <Application>Microsoft Office PowerPoint</Application>
  <PresentationFormat>On-screen Show (4:3)</PresentationFormat>
  <Paragraphs>660</Paragraphs>
  <Slides>78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Cambria Math</vt:lpstr>
      <vt:lpstr>Symbol</vt:lpstr>
      <vt:lpstr>Wingdings</vt:lpstr>
      <vt:lpstr>Office Theme</vt:lpstr>
      <vt:lpstr>Εξίσωση</vt:lpstr>
      <vt:lpstr>Equation</vt:lpstr>
      <vt:lpstr>Online Social Networks and Media </vt:lpstr>
      <vt:lpstr>PowerPoint Presentation</vt:lpstr>
      <vt:lpstr>Fairness, Non-discrimination</vt:lpstr>
      <vt:lpstr>Disparate treatment and impact</vt:lpstr>
      <vt:lpstr>Case Study: Gender bias in image search [CHI15]</vt:lpstr>
      <vt:lpstr>Case Study: Latanya</vt:lpstr>
      <vt:lpstr>Case Study: AdFisher</vt:lpstr>
      <vt:lpstr>Case Study: Capital One</vt:lpstr>
      <vt:lpstr>Fairness: google search and autocomplete </vt:lpstr>
      <vt:lpstr>Google+ names</vt:lpstr>
      <vt:lpstr>Other</vt:lpstr>
      <vt:lpstr>Reasons for bias/lack of fairness</vt:lpstr>
      <vt:lpstr>Reasons for bias/lack of fairness</vt:lpstr>
      <vt:lpstr>Fairness through blindness</vt:lpstr>
      <vt:lpstr>Fairness: definition</vt:lpstr>
      <vt:lpstr>PowerPoint Presentation</vt:lpstr>
      <vt:lpstr>Main points</vt:lpstr>
      <vt:lpstr>Formulation</vt:lpstr>
      <vt:lpstr>Formulation</vt:lpstr>
      <vt:lpstr>PowerPoint Presentation</vt:lpstr>
      <vt:lpstr>Formulation</vt:lpstr>
      <vt:lpstr>Formulation</vt:lpstr>
      <vt:lpstr>Formulation</vt:lpstr>
      <vt:lpstr>What is D?</vt:lpstr>
      <vt:lpstr>What is D?</vt:lpstr>
      <vt:lpstr>What is D?</vt:lpstr>
      <vt:lpstr>Statistical parity (group fairness)</vt:lpstr>
      <vt:lpstr>Catalog of evils</vt:lpstr>
      <vt:lpstr>PowerPoint Presentation</vt:lpstr>
      <vt:lpstr>Catalog of evils</vt:lpstr>
      <vt:lpstr>References</vt:lpstr>
      <vt:lpstr>Diversity: Why, What, How</vt:lpstr>
      <vt:lpstr>PowerPoint Presentation</vt:lpstr>
      <vt:lpstr>PowerPoint Presentation</vt:lpstr>
      <vt:lpstr>Diversity is good</vt:lpstr>
      <vt:lpstr>Filter Bubble – Eco Chambers: an experiment</vt:lpstr>
      <vt:lpstr>The Data Diversity Problem</vt:lpstr>
      <vt:lpstr>Coverage </vt:lpstr>
      <vt:lpstr>PowerPoint Presentation</vt:lpstr>
      <vt:lpstr>Content Dissimilarity</vt:lpstr>
      <vt:lpstr>Maximize Set Diversity</vt:lpstr>
      <vt:lpstr>Novelty</vt:lpstr>
      <vt:lpstr>Novelty</vt:lpstr>
      <vt:lpstr>r-DisC set: r-Dissimilar and Covering set</vt:lpstr>
      <vt:lpstr>r-DisC set: r-Dissimilar and Covering set</vt:lpstr>
      <vt:lpstr>Multi-criteria</vt:lpstr>
      <vt:lpstr>Multi-criteria</vt:lpstr>
      <vt:lpstr>Diversity: Algorithms</vt:lpstr>
      <vt:lpstr>Diversity: Algorithms</vt:lpstr>
      <vt:lpstr>Diversity: Algorithms</vt:lpstr>
      <vt:lpstr> GrassHopper </vt:lpstr>
      <vt:lpstr>PowerPoint Presentation</vt:lpstr>
      <vt:lpstr>PowerPoint Presentation</vt:lpstr>
      <vt:lpstr>PowerPoint Presentation</vt:lpstr>
      <vt:lpstr>PowerPoint Presentation</vt:lpstr>
      <vt:lpstr>Homophily</vt:lpstr>
      <vt:lpstr>Opinion Formation</vt:lpstr>
      <vt:lpstr>Opinion Formation</vt:lpstr>
      <vt:lpstr>Diversity, Fairness, Responsibility</vt:lpstr>
      <vt:lpstr>PowerPoint Presentation</vt:lpstr>
      <vt:lpstr>Stages in Facebook Exposure Process</vt:lpstr>
      <vt:lpstr>PowerPoint Presentation</vt:lpstr>
      <vt:lpstr>News Feed Ranking</vt:lpstr>
      <vt:lpstr>Dataset: users</vt:lpstr>
      <vt:lpstr>Dataset: content</vt:lpstr>
      <vt:lpstr>Labeling stories (content alignment)</vt:lpstr>
      <vt:lpstr>Labeling stories (content alignment)</vt:lpstr>
      <vt:lpstr>Homophily in the Friends Network</vt:lpstr>
      <vt:lpstr>Homophily in the Friends Network</vt:lpstr>
      <vt:lpstr>Homophily in the Friends Network</vt:lpstr>
      <vt:lpstr>Content shared by friends</vt:lpstr>
      <vt:lpstr>News Feed</vt:lpstr>
      <vt:lpstr>Clicked</vt:lpstr>
      <vt:lpstr>Clicked</vt:lpstr>
      <vt:lpstr>PowerPoint Presentation</vt:lpstr>
      <vt:lpstr>Limitation (as described by the authors)</vt:lpstr>
      <vt:lpstr>A WSJ site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380</cp:revision>
  <dcterms:created xsi:type="dcterms:W3CDTF">2012-10-10T06:53:19Z</dcterms:created>
  <dcterms:modified xsi:type="dcterms:W3CDTF">2017-12-13T10:45:37Z</dcterms:modified>
</cp:coreProperties>
</file>