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382" r:id="rId3"/>
    <p:sldId id="393" r:id="rId4"/>
    <p:sldId id="385" r:id="rId5"/>
    <p:sldId id="403" r:id="rId6"/>
    <p:sldId id="409" r:id="rId7"/>
    <p:sldId id="424" r:id="rId8"/>
    <p:sldId id="394" r:id="rId9"/>
    <p:sldId id="395" r:id="rId10"/>
    <p:sldId id="423" r:id="rId11"/>
    <p:sldId id="404" r:id="rId12"/>
    <p:sldId id="410" r:id="rId13"/>
    <p:sldId id="405" r:id="rId14"/>
    <p:sldId id="412" r:id="rId15"/>
    <p:sldId id="411" r:id="rId16"/>
    <p:sldId id="406" r:id="rId17"/>
    <p:sldId id="413" r:id="rId18"/>
    <p:sldId id="414" r:id="rId19"/>
    <p:sldId id="415" r:id="rId20"/>
    <p:sldId id="416" r:id="rId21"/>
    <p:sldId id="417" r:id="rId22"/>
    <p:sldId id="418" r:id="rId23"/>
    <p:sldId id="387" r:id="rId24"/>
    <p:sldId id="391" r:id="rId25"/>
    <p:sldId id="392" r:id="rId26"/>
    <p:sldId id="398" r:id="rId27"/>
    <p:sldId id="399" r:id="rId28"/>
    <p:sldId id="407" r:id="rId29"/>
    <p:sldId id="400" r:id="rId30"/>
    <p:sldId id="401" r:id="rId31"/>
    <p:sldId id="421" r:id="rId32"/>
    <p:sldId id="420" r:id="rId33"/>
    <p:sldId id="402" r:id="rId34"/>
    <p:sldId id="41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8C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</a:p>
          <a:p>
            <a:pPr algn="ctr"/>
            <a:r>
              <a:rPr lang="el-GR" dirty="0" smtClean="0"/>
              <a:t>Μέθοδοι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επιστρέφουν τιμές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οι μέθοδοι που φτιάξαμε δεν επιστρέφουν τιμή</a:t>
            </a:r>
          </a:p>
          <a:p>
            <a:pPr lvl="1"/>
            <a:r>
              <a:rPr lang="el-GR" dirty="0" smtClean="0"/>
              <a:t>Είναι τύπου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void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l-GR" dirty="0" smtClean="0"/>
              <a:t>Σε πολλές περιπτώσεις θέλουμε η μέθοδος να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τιμή</a:t>
            </a:r>
          </a:p>
          <a:p>
            <a:pPr lvl="1"/>
            <a:r>
              <a:rPr lang="el-GR" dirty="0" smtClean="0"/>
              <a:t>Π.χ., μία μέθοδος που υπολογίζει το άθροισμα δύο αριθμών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αυτοκίνητο μας δεν μπορεί να μετακινηθεί έξω από το διάστημα [-10,10]. Θέλουμε η </a:t>
            </a:r>
            <a:r>
              <a:rPr lang="en-US" dirty="0" err="1" smtClean="0"/>
              <a:t>moveManySteps</a:t>
            </a:r>
            <a:r>
              <a:rPr lang="en-US" dirty="0" smtClean="0"/>
              <a:t> </a:t>
            </a:r>
            <a:r>
              <a:rPr lang="el-GR" dirty="0" smtClean="0"/>
              <a:t>να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 μια λογική τιμή αν η μετακίνηση έγινε η όχι.</a:t>
            </a:r>
            <a:endParaRPr lang="en-US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9884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705100"/>
            <a:ext cx="6324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1447800"/>
            <a:ext cx="8915400" cy="51054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}else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419599" y="326048"/>
            <a:ext cx="4724401" cy="2243504"/>
          </a:xfrm>
          <a:prstGeom prst="wedgeRectCallout">
            <a:avLst>
              <a:gd name="adj1" fmla="val -50638"/>
              <a:gd name="adj2" fmla="val 5548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>
                <a:solidFill>
                  <a:schemeClr val="tx1"/>
                </a:solidFill>
              </a:rPr>
              <a:t>Όταν ορίζουμε μια μέθοδο που επιστρέφει τιμή θα πρέπει να ορίσουμε τον </a:t>
            </a:r>
            <a:r>
              <a:rPr lang="el-GR" dirty="0">
                <a:solidFill>
                  <a:srgbClr val="FF0000"/>
                </a:solidFill>
              </a:rPr>
              <a:t>τύπο</a:t>
            </a:r>
            <a:r>
              <a:rPr lang="el-GR" dirty="0">
                <a:solidFill>
                  <a:schemeClr val="tx1"/>
                </a:solidFill>
              </a:rPr>
              <a:t> της τιμής που επιστρέφει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Π.χ. αυτή η μέθοδος επιστρέφει τιμή </a:t>
            </a:r>
            <a:r>
              <a:rPr lang="en-US" dirty="0" err="1" smtClean="0">
                <a:solidFill>
                  <a:schemeClr val="tx1"/>
                </a:solidFill>
              </a:rPr>
              <a:t>boolean</a:t>
            </a:r>
            <a:endParaRPr lang="el-GR" dirty="0" smtClean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chemeClr val="tx1"/>
                </a:solidFill>
              </a:rPr>
              <a:t>Μια μέθοδος μπορεί να επιστρέφει και ένα αντικείμενο μιας </a:t>
            </a:r>
            <a:r>
              <a:rPr lang="el-GR" dirty="0" smtClean="0">
                <a:solidFill>
                  <a:schemeClr val="tx1"/>
                </a:solidFill>
              </a:rPr>
              <a:t>κλάσης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343399" y="5067300"/>
            <a:ext cx="4724401" cy="723900"/>
          </a:xfrm>
          <a:prstGeom prst="wedgeRectCallout">
            <a:avLst>
              <a:gd name="adj1" fmla="val -91334"/>
              <a:gd name="adj2" fmla="val -5114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Επιστρέφουμε μια τιμή μέσα στον κώδικα χρησιμοποιώντας την 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8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χρησιμοποιείται για να επιστρέψει μια τιμή μια μέθοδος.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έκφραση&gt;</a:t>
            </a:r>
          </a:p>
          <a:p>
            <a:r>
              <a:rPr lang="el-GR" dirty="0" smtClean="0">
                <a:solidFill>
                  <a:srgbClr val="FF3300"/>
                </a:solidFill>
              </a:rPr>
              <a:t>Κάθε μονοπάτι </a:t>
            </a:r>
            <a:r>
              <a:rPr lang="el-GR" dirty="0" smtClean="0"/>
              <a:t>εκτέλεσης του κώδικα θα πρέπει να επιστρέφει μια τιμή.</a:t>
            </a:r>
          </a:p>
          <a:p>
            <a:r>
              <a:rPr lang="el-GR" dirty="0"/>
              <a:t>Η κλήση της </a:t>
            </a:r>
            <a:r>
              <a:rPr lang="en-US" dirty="0"/>
              <a:t>return </a:t>
            </a:r>
            <a:r>
              <a:rPr lang="el-GR" dirty="0"/>
              <a:t>σε οποιοδήποτε σημείο του κώδικα </a:t>
            </a:r>
            <a:r>
              <a:rPr lang="el-GR" dirty="0">
                <a:solidFill>
                  <a:srgbClr val="0070C0"/>
                </a:solidFill>
              </a:rPr>
              <a:t>σταματάει την εκτέλεση </a:t>
            </a:r>
            <a:r>
              <a:rPr lang="el-GR" dirty="0"/>
              <a:t>της μεθόδου και επιστρέφει τιμή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Μπορούμε να το χρησιμοποιήσουμε αυτό για να απλοποιήσουμε τον κώδικα.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16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" y="1066800"/>
            <a:ext cx="8991600" cy="44196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319953" y="3810000"/>
            <a:ext cx="4724401" cy="1752600"/>
          </a:xfrm>
          <a:prstGeom prst="wedgeRectCallout">
            <a:avLst>
              <a:gd name="adj1" fmla="val -70242"/>
              <a:gd name="adj2" fmla="val -5975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Αν μπούμε μέσα στο </a:t>
            </a: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l-GR" dirty="0" smtClean="0">
                <a:solidFill>
                  <a:schemeClr val="tx1"/>
                </a:solidFill>
              </a:rPr>
              <a:t>η </a:t>
            </a:r>
            <a:r>
              <a:rPr lang="en-US" dirty="0" smtClean="0">
                <a:solidFill>
                  <a:schemeClr val="tx1"/>
                </a:solidFill>
              </a:rPr>
              <a:t>return </a:t>
            </a:r>
            <a:r>
              <a:rPr lang="el-GR" dirty="0" smtClean="0">
                <a:solidFill>
                  <a:schemeClr val="tx1"/>
                </a:solidFill>
              </a:rPr>
              <a:t>θα σταματήσει την εκτέλεση του κώδικα και θα μας βγάλει από την μέθοδο. Επιστρέφεται η τιμή </a:t>
            </a:r>
            <a:r>
              <a:rPr lang="en-US" dirty="0" smtClean="0">
                <a:solidFill>
                  <a:schemeClr val="tx1"/>
                </a:solidFill>
              </a:rPr>
              <a:t>false.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Δεν χρειάζεται πλέον το </a:t>
            </a:r>
            <a:r>
              <a:rPr lang="en-US" dirty="0" smtClean="0">
                <a:solidFill>
                  <a:schemeClr val="tx1"/>
                </a:solidFill>
              </a:rPr>
              <a:t>else</a:t>
            </a:r>
          </a:p>
        </p:txBody>
      </p:sp>
    </p:spTree>
    <p:extLst>
      <p:ext uri="{BB962C8B-B14F-4D97-AF65-F5344CB8AC3E}">
        <p14:creationId xmlns:p14="http://schemas.microsoft.com/office/powerpoint/2010/main" val="33280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l-GR" dirty="0" smtClean="0"/>
              <a:t>τύπος μιας μεθόδου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Μια μέθοδος που</a:t>
            </a:r>
            <a:r>
              <a:rPr lang="en-US" dirty="0" smtClean="0"/>
              <a:t> </a:t>
            </a:r>
            <a:r>
              <a:rPr lang="el-GR" dirty="0" smtClean="0"/>
              <a:t>επιστρέφει τιμή ορίζεται με συγκεκριμένο τύπο. Π.χ.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steps)</a:t>
            </a:r>
            <a:endParaRPr lang="el-GR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getUserName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getCar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r>
              <a:rPr lang="el-GR" dirty="0" smtClean="0"/>
              <a:t>Αν έχουμε μια συνάρτηση που επιστρέφει τιμή τύπου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division(int x, int y)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l-GR" dirty="0" smtClean="0"/>
              <a:t>η έκφραση στο </a:t>
            </a:r>
            <a:r>
              <a:rPr lang="en-US" dirty="0" smtClean="0"/>
              <a:t>return </a:t>
            </a:r>
            <a:r>
              <a:rPr lang="el-GR" dirty="0" smtClean="0"/>
              <a:t>πρέπει να επιστρέφει μία τιμή τύπου</a:t>
            </a:r>
            <a:r>
              <a:rPr lang="en-US" dirty="0" smtClean="0"/>
              <a:t> (</a:t>
            </a:r>
            <a:r>
              <a:rPr lang="el-GR" dirty="0" smtClean="0"/>
              <a:t>συμβατού με το)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. (π.χ.,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x/(double)y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55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562600"/>
            <a:ext cx="4648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229600" cy="67056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MovingCar4b{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96000" y="5029200"/>
            <a:ext cx="2819400" cy="612648"/>
          </a:xfrm>
          <a:prstGeom prst="wedgeRectCallout">
            <a:avLst>
              <a:gd name="adj1" fmla="val -60750"/>
              <a:gd name="adj2" fmla="val 31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Κλήση της μεθόδου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37982" y="5943600"/>
            <a:ext cx="2853018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4" y="0"/>
            <a:ext cx="8229600" cy="68580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MovingCar4c</a:t>
            </a:r>
          </a:p>
          <a:p>
            <a:pPr marL="0" indent="0"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3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334000" y="4876800"/>
            <a:ext cx="3581400" cy="1600200"/>
          </a:xfrm>
          <a:prstGeom prst="wedgeRectCallout">
            <a:avLst>
              <a:gd name="adj1" fmla="val -76841"/>
              <a:gd name="adj2" fmla="val 23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Η </a:t>
            </a:r>
            <a:r>
              <a:rPr lang="en-US" dirty="0" err="1" smtClean="0"/>
              <a:t>moveManySteps</a:t>
            </a:r>
            <a:r>
              <a:rPr lang="en-US" dirty="0" smtClean="0"/>
              <a:t> </a:t>
            </a:r>
            <a:r>
              <a:rPr lang="el-GR" dirty="0" smtClean="0"/>
              <a:t>επιστρέφει τιμή, αλλά η κλήση της την αγνοεί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n-US" dirty="0" err="1" smtClean="0"/>
              <a:t>printPosition</a:t>
            </a:r>
            <a:r>
              <a:rPr lang="en-US" dirty="0" smtClean="0"/>
              <a:t> </a:t>
            </a:r>
            <a:r>
              <a:rPr lang="el-GR" dirty="0" smtClean="0"/>
              <a:t>θα επιστρέψει 0 αν δεν κινήθηκε το όχημα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3026" y="457200"/>
            <a:ext cx="448683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είναι υποχρεωτικό να χρησιμοποιούμε </a:t>
            </a:r>
            <a:r>
              <a:rPr lang="el-GR" dirty="0"/>
              <a:t>πάντα </a:t>
            </a:r>
            <a:r>
              <a:rPr lang="el-GR" dirty="0" smtClean="0"/>
              <a:t>την επιστρεφόμενη τιμή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962400"/>
            <a:ext cx="6939720" cy="2031325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printIfPositive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(position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(“position = “ + position);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5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886200"/>
            <a:ext cx="8000908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steps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direction)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(“right”){ position +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steps;}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 -= steps;}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ένα πρόγραμμα που να προσομοιώνει την κίνηση ενός αυτοκινήτου, το οποίο κινείται</a:t>
            </a:r>
            <a:r>
              <a:rPr lang="en-US" dirty="0"/>
              <a:t> </a:t>
            </a:r>
            <a:r>
              <a:rPr lang="el-GR" dirty="0" smtClean="0"/>
              <a:t>πάνω σε μία ευθεία πάντα κατά μία θέση, και τυπώνει τη θέση του.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</a:t>
            </a:r>
            <a:r>
              <a:rPr lang="en-US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να τυπώνεται η θέση σε κάθε κίνηση.</a:t>
            </a:r>
          </a:p>
          <a:p>
            <a:endParaRPr lang="el-GR" dirty="0"/>
          </a:p>
          <a:p>
            <a:r>
              <a:rPr lang="el-GR" dirty="0" smtClean="0"/>
              <a:t>Υλοποίηση: Θα ορίσουμε μια βοηθητική μεταβλητή </a:t>
            </a:r>
            <a:r>
              <a:rPr lang="en-US" dirty="0" smtClean="0"/>
              <a:t>delta </a:t>
            </a:r>
            <a:r>
              <a:rPr lang="el-GR" dirty="0" smtClean="0"/>
              <a:t>την οποία θα προσθέτουμε στο </a:t>
            </a:r>
            <a:r>
              <a:rPr lang="en-US" dirty="0" smtClean="0"/>
              <a:t>position </a:t>
            </a:r>
            <a:r>
              <a:rPr lang="el-GR" dirty="0" smtClean="0"/>
              <a:t>σε κάθε βήμα. Η </a:t>
            </a:r>
            <a:r>
              <a:rPr lang="en-US" dirty="0" smtClean="0"/>
              <a:t>default </a:t>
            </a:r>
            <a:r>
              <a:rPr lang="el-GR" dirty="0" smtClean="0"/>
              <a:t>τιμή του θα είναι </a:t>
            </a:r>
            <a:r>
              <a:rPr lang="en-US" dirty="0" smtClean="0"/>
              <a:t>delta = </a:t>
            </a:r>
            <a:r>
              <a:rPr lang="el-GR" dirty="0" smtClean="0"/>
              <a:t>1. Αν η παράμετρος </a:t>
            </a:r>
            <a:r>
              <a:rPr lang="en-US" dirty="0" smtClean="0"/>
              <a:t>steps</a:t>
            </a:r>
            <a:r>
              <a:rPr lang="el-GR" dirty="0" smtClean="0"/>
              <a:t> είναι αρνητική θα την μετατρέπουμε σε θετική και</a:t>
            </a:r>
            <a:r>
              <a:rPr lang="en-US" dirty="0" smtClean="0"/>
              <a:t> </a:t>
            </a:r>
            <a:r>
              <a:rPr lang="el-GR" dirty="0" smtClean="0"/>
              <a:t>θα θέσουμε </a:t>
            </a:r>
            <a:r>
              <a:rPr lang="en-US" dirty="0" smtClean="0"/>
              <a:t>delta =</a:t>
            </a:r>
            <a:r>
              <a:rPr lang="el-GR" dirty="0" smtClean="0"/>
              <a:t> -1.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6019800"/>
            <a:ext cx="38100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1621208"/>
            <a:ext cx="1371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658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delta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1;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if (steps &lt; 0){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steps = -steps; delta = -1;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C808CD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smtClean="0">
                <a:solidFill>
                  <a:srgbClr val="C808CD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800600" y="6097780"/>
            <a:ext cx="2095500" cy="609600"/>
          </a:xfrm>
          <a:prstGeom prst="wedgeRoundRectCallout">
            <a:avLst>
              <a:gd name="adj1" fmla="val -62825"/>
              <a:gd name="adj2" fmla="val -3630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--: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4343400"/>
            <a:ext cx="44958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>
                <a:solidFill>
                  <a:srgbClr val="FF0000"/>
                </a:solidFill>
              </a:rPr>
              <a:t>μεταβλητή</a:t>
            </a:r>
            <a:r>
              <a:rPr lang="el-GR" dirty="0"/>
              <a:t> </a:t>
            </a:r>
            <a:r>
              <a:rPr lang="en-US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steps</a:t>
            </a:r>
            <a:r>
              <a:rPr lang="en-US" dirty="0"/>
              <a:t> </a:t>
            </a:r>
            <a:r>
              <a:rPr lang="el-GR" dirty="0"/>
              <a:t>στην </a:t>
            </a:r>
            <a:r>
              <a:rPr lang="en-US" dirty="0"/>
              <a:t>main</a:t>
            </a:r>
            <a:r>
              <a:rPr lang="el-GR" dirty="0"/>
              <a:t> είναι </a:t>
            </a:r>
            <a:r>
              <a:rPr lang="el-GR" dirty="0" smtClean="0"/>
              <a:t>διαφορετική από την </a:t>
            </a:r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/>
              <a:t> </a:t>
            </a:r>
            <a:r>
              <a:rPr lang="en-US" b="1" dirty="0">
                <a:solidFill>
                  <a:srgbClr val="C808C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steps</a:t>
            </a:r>
            <a:r>
              <a:rPr lang="en-US" dirty="0"/>
              <a:t> .</a:t>
            </a:r>
            <a:endParaRPr lang="en-US" dirty="0" smtClean="0"/>
          </a:p>
          <a:p>
            <a:r>
              <a:rPr lang="el-GR" dirty="0" smtClean="0"/>
              <a:t>Το πέρασμα παραμέτρων γίνεται δια τιμής και άρα η τιμή της μεταβλητής του </a:t>
            </a:r>
            <a:r>
              <a:rPr lang="el-GR" dirty="0" smtClean="0">
                <a:solidFill>
                  <a:srgbClr val="FF0000"/>
                </a:solidFill>
              </a:rPr>
              <a:t>ορίσματος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μεταβάλλεται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7020" y="1790700"/>
            <a:ext cx="4842617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/>
              <a:t> </a:t>
            </a:r>
            <a:r>
              <a:rPr lang="en-US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steps</a:t>
            </a:r>
            <a:r>
              <a:rPr lang="en-US" dirty="0" smtClean="0"/>
              <a:t> </a:t>
            </a:r>
            <a:r>
              <a:rPr lang="el-GR" dirty="0" smtClean="0"/>
              <a:t>λειτουργεί ως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της συνάρτησης και χάνεται μετά την κλήση της μεθόδου.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04530" y="476071"/>
            <a:ext cx="495300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Το </a:t>
            </a:r>
            <a:r>
              <a:rPr lang="en-US" b="1" dirty="0">
                <a:solidFill>
                  <a:srgbClr val="FF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>
                <a:solidFill>
                  <a:srgbClr val="FF0000"/>
                </a:solidFill>
              </a:rPr>
              <a:t>τοπική μεταβλητή </a:t>
            </a:r>
            <a:r>
              <a:rPr lang="el-GR" dirty="0"/>
              <a:t>της μεθόδου.</a:t>
            </a:r>
          </a:p>
          <a:p>
            <a:r>
              <a:rPr lang="el-GR" dirty="0"/>
              <a:t>Ορίζεται μέσα στην μέθοδο και υπάρχει μόνο μέσα στην μέθοδο. Στο τέλος της μεθόδου η μεταβλητή χάνεται.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4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886200"/>
            <a:ext cx="2057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steps)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position += delta;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867400" y="3152721"/>
            <a:ext cx="3200400" cy="923979"/>
          </a:xfrm>
          <a:prstGeom prst="wedgeRoundRectCallout">
            <a:avLst>
              <a:gd name="adj1" fmla="val -109246"/>
              <a:gd name="adj2" fmla="val 4627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Μπορούμε να κάνουμε την εκτ</a:t>
            </a:r>
            <a:r>
              <a:rPr lang="el-GR" dirty="0">
                <a:solidFill>
                  <a:schemeClr val="tx1"/>
                </a:solidFill>
              </a:rPr>
              <a:t>ύ</a:t>
            </a:r>
            <a:r>
              <a:rPr lang="el-GR" dirty="0" smtClean="0">
                <a:solidFill>
                  <a:schemeClr val="tx1"/>
                </a:solidFill>
              </a:rPr>
              <a:t>πωση καλώντας την </a:t>
            </a:r>
            <a:r>
              <a:rPr lang="en-US" dirty="0" err="1" smtClean="0">
                <a:solidFill>
                  <a:schemeClr val="tx1"/>
                </a:solidFill>
              </a:rPr>
              <a:t>printPosition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9899" y="5894487"/>
            <a:ext cx="613410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Κάθε μέθοδος που ορίζουμε μέσα σε μία κλάση μπορούμε να την χρησιμοποιήσουμε και μέσα στην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καλούμε την συνάρτηση </a:t>
            </a:r>
            <a:r>
              <a:rPr lang="en-US" dirty="0" smtClean="0"/>
              <a:t>move() </a:t>
            </a:r>
            <a:r>
              <a:rPr lang="el-GR" dirty="0" smtClean="0"/>
              <a:t>το όχημα μας θα κινείται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τυχαίο αριθμό</a:t>
            </a:r>
            <a:r>
              <a:rPr lang="el-GR" dirty="0" smtClean="0"/>
              <a:t> από βήματα στο διάστημα (-3,3)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5867400"/>
            <a:ext cx="5257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Θα φτιάξουμε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βοηθητική συνάρτηση </a:t>
            </a:r>
            <a:r>
              <a:rPr lang="el-GR" dirty="0" smtClean="0"/>
              <a:t>που θα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</a:t>
            </a:r>
            <a:r>
              <a:rPr lang="el-GR" dirty="0" smtClean="0"/>
              <a:t>τον </a:t>
            </a:r>
            <a:r>
              <a:rPr lang="el-GR" dirty="0"/>
              <a:t>τυχαίο αριθμό από </a:t>
            </a:r>
            <a:r>
              <a:rPr lang="el-GR" dirty="0" smtClean="0"/>
              <a:t>βήματα.</a:t>
            </a:r>
          </a:p>
          <a:p>
            <a:endParaRPr lang="el-GR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1523" y="3083030"/>
            <a:ext cx="5878532" cy="378565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// do the computation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2286000"/>
            <a:ext cx="3124200" cy="762000"/>
          </a:xfrm>
          <a:prstGeom prst="wedgeRoundRectCallout">
            <a:avLst>
              <a:gd name="adj1" fmla="val 24187"/>
              <a:gd name="adj2" fmla="val 6810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χρειάζεται να φαίνεται έξω από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0" y="4975856"/>
            <a:ext cx="2019301" cy="1424944"/>
          </a:xfrm>
          <a:prstGeom prst="wedgeRoundRectCallout">
            <a:avLst>
              <a:gd name="adj1" fmla="val 82582"/>
              <a:gd name="adj2" fmla="val 3031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συνάρτησης και χρήση της επιστρεφόμενης τιμής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2286000"/>
            <a:ext cx="4800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022" y="1600199"/>
            <a:ext cx="4548178" cy="23752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0022" y="457200"/>
            <a:ext cx="2414578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022" y="457200"/>
            <a:ext cx="8917591" cy="6355586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int MAX_VALUE = 3;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private Random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randomGenerator.nextInt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(2*MAX_VALUE + 1) – MAX_VALUE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steps) { ...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MovingCar6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914400"/>
            <a:ext cx="3810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κλάση </a:t>
            </a:r>
            <a:r>
              <a:rPr lang="en-US" dirty="0" smtClean="0">
                <a:solidFill>
                  <a:srgbClr val="FF0000"/>
                </a:solidFill>
              </a:rPr>
              <a:t>Random</a:t>
            </a:r>
            <a:r>
              <a:rPr lang="el-GR" dirty="0" smtClean="0"/>
              <a:t>: Δημιουργεί μια γεννήτρια τυχαίων αριθμών που παράγει τυχαίους αριθμούς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51417" y="2819400"/>
            <a:ext cx="3810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>
                <a:solidFill>
                  <a:srgbClr val="FF0000"/>
                </a:solidFill>
              </a:rPr>
              <a:t>nextInt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x)</a:t>
            </a:r>
            <a:r>
              <a:rPr lang="el-GR" dirty="0" smtClean="0"/>
              <a:t> της </a:t>
            </a:r>
            <a:r>
              <a:rPr lang="en-US" dirty="0" smtClean="0"/>
              <a:t>Random</a:t>
            </a:r>
            <a:r>
              <a:rPr lang="el-GR" dirty="0" smtClean="0"/>
              <a:t>: Επιστρέφει ένα τυχαίο ακέραιο αριθμό στο διάστημα [0</a:t>
            </a:r>
            <a:r>
              <a:rPr lang="en-US" dirty="0" smtClean="0"/>
              <a:t>, 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είναι </a:t>
            </a:r>
            <a:r>
              <a:rPr lang="el-GR" dirty="0" err="1" smtClean="0"/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οποιονδήποτε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Μπορούμε να καλέσουμε τις μεθόδους ορίζοντας ένα αντικείμενο της κλάσης</a:t>
            </a:r>
          </a:p>
          <a:p>
            <a:r>
              <a:rPr lang="el-GR" dirty="0" smtClean="0"/>
              <a:t>Ότι </a:t>
            </a:r>
            <a:r>
              <a:rPr lang="el-GR" dirty="0"/>
              <a:t>είναι ορισμένο ως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/>
              <a:t>είναι </a:t>
            </a:r>
            <a:r>
              <a:rPr lang="el-GR" dirty="0" err="1"/>
              <a:t>προσβάσιμο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από την </a:t>
            </a:r>
            <a:r>
              <a:rPr lang="el-GR" dirty="0" smtClean="0">
                <a:solidFill>
                  <a:srgbClr val="FF0000"/>
                </a:solidFill>
              </a:rPr>
              <a:t>ίδια κλάση.</a:t>
            </a:r>
          </a:p>
          <a:p>
            <a:r>
              <a:rPr lang="el-GR" dirty="0" smtClean="0"/>
              <a:t>Ο </a:t>
            </a:r>
            <a:r>
              <a:rPr lang="el-GR" dirty="0" err="1" smtClean="0"/>
              <a:t>τροποποιητής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μας επιτρέπει την </a:t>
            </a:r>
            <a:r>
              <a:rPr lang="el-GR" dirty="0" smtClean="0">
                <a:solidFill>
                  <a:srgbClr val="0070C0"/>
                </a:solidFill>
              </a:rPr>
              <a:t>απόκρυψη πληροφοριών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information hiding</a:t>
            </a:r>
            <a:r>
              <a:rPr lang="en-US" dirty="0" smtClean="0"/>
              <a:t>).</a:t>
            </a:r>
          </a:p>
          <a:p>
            <a:pPr lvl="1"/>
            <a:r>
              <a:rPr lang="el-GR" dirty="0" smtClean="0"/>
              <a:t>Ο χρήστης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n-US" dirty="0" smtClean="0"/>
              <a:t>, </a:t>
            </a:r>
            <a:r>
              <a:rPr lang="el-GR" dirty="0" smtClean="0"/>
              <a:t>δεν χρειάζεται να ξέρει πως υλοποιείται η μέθοδος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που υπολογίζει τον τυχαίο αριθμό των βημάτων.</a:t>
            </a:r>
          </a:p>
          <a:p>
            <a:pPr lvl="1"/>
            <a:r>
              <a:rPr lang="el-GR" dirty="0" smtClean="0"/>
              <a:t>Αν αποφασίσουμε να αλλάξουμε κάτι στη μέθοδο αυτό θα γίνει ως μέρος του επανασχεδιασμού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l-GR" dirty="0" smtClean="0"/>
              <a:t>. Κανείς άλλος δεν θα πρέπει να επηρεαστεί από την αλλαγή στον κώδικα.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μιας κλάσης τα ορίζουμε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467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ομαδοποίηση λογισμικού και δεδομένων σε μία οντότητα (κλάση και αντικείμενα της κλάσης) ώστε να είναι εύχρηστη μέσω ενός καλά ορισμένου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l-GR" dirty="0" smtClean="0"/>
              <a:t>ενώ οι λεπτομέρειες υλοποίησης είναι κρυμμένες από τον χρήστη.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API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Application Programming Interface)[</a:t>
            </a:r>
            <a:r>
              <a:rPr lang="el-GR" dirty="0" err="1" smtClean="0"/>
              <a:t>Έι</a:t>
            </a:r>
            <a:r>
              <a:rPr lang="el-GR" dirty="0" smtClean="0"/>
              <a:t>-Πι-Άι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l-GR" dirty="0" smtClean="0"/>
              <a:t>Μια περιγραφή για το πώς χρησιμοποιείται η κλάση μέσω των </a:t>
            </a: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l-GR" dirty="0" smtClean="0">
                <a:solidFill>
                  <a:srgbClr val="0070C0"/>
                </a:solidFill>
              </a:rPr>
              <a:t>μεθόδων </a:t>
            </a:r>
            <a:r>
              <a:rPr lang="el-GR" dirty="0" smtClean="0"/>
              <a:t>της.</a:t>
            </a:r>
          </a:p>
          <a:p>
            <a:pPr lvl="2"/>
            <a:r>
              <a:rPr lang="en-US" dirty="0" smtClean="0"/>
              <a:t>Java docs </a:t>
            </a:r>
            <a:r>
              <a:rPr lang="el-GR" dirty="0" smtClean="0"/>
              <a:t>είναι ένα παράδειγμα.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API </a:t>
            </a:r>
            <a:r>
              <a:rPr lang="el-GR" dirty="0" smtClean="0"/>
              <a:t>είναι αρκετό για να χρησιμοποιήσετε μια κλάση, δεν χρειάζεται να ξέρετε την υλοποίηση των μεθόδων.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ADT</a:t>
            </a:r>
            <a:r>
              <a:rPr lang="en-US" dirty="0" smtClean="0"/>
              <a:t> (Abstract Data Type)</a:t>
            </a:r>
          </a:p>
          <a:p>
            <a:pPr lvl="1"/>
            <a:r>
              <a:rPr lang="el-GR" dirty="0" smtClean="0"/>
              <a:t>Ένας τύπος δεδομένων που ορίζεται χρησιμοποιώντας την αρχή της ενθυλάκωσης</a:t>
            </a:r>
          </a:p>
          <a:p>
            <a:pPr lvl="2"/>
            <a:r>
              <a:rPr lang="el-GR" dirty="0" smtClean="0"/>
              <a:t>Οι λίστες που χρησιμοποιήσατε στην </a:t>
            </a:r>
            <a:r>
              <a:rPr lang="en-US" dirty="0" smtClean="0"/>
              <a:t>Python </a:t>
            </a:r>
            <a:r>
              <a:rPr lang="el-GR" dirty="0" smtClean="0"/>
              <a:t>είναι ένα παράδειγμα.</a:t>
            </a:r>
          </a:p>
          <a:p>
            <a:pPr lvl="2"/>
            <a:r>
              <a:rPr lang="el-GR" dirty="0" smtClean="0"/>
              <a:t>Δεδομένα και μέθοδοι.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528638"/>
            <a:ext cx="90487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6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371600" y="5486400"/>
            <a:ext cx="2971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1200" y="3657600"/>
            <a:ext cx="1066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5257800"/>
            <a:ext cx="2971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47057" y="2514600"/>
            <a:ext cx="2971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057400"/>
            <a:ext cx="2971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1371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"+ 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90660" y="1529834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6468" y="2457081"/>
            <a:ext cx="20008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5336" y="5225534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5745" y="5621689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1948934"/>
            <a:ext cx="391813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Ορισμός (και αρχικοποίηση) </a:t>
            </a:r>
            <a:r>
              <a:rPr lang="el-GR" dirty="0" smtClean="0">
                <a:solidFill>
                  <a:srgbClr val="FF0000"/>
                </a:solidFill>
              </a:rPr>
              <a:t>πεδίου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29251" y="3587234"/>
            <a:ext cx="16289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Χρήση</a:t>
            </a:r>
            <a:r>
              <a:rPr lang="el-GR" dirty="0" smtClean="0"/>
              <a:t> πεδίου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71600"/>
            <a:ext cx="3962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p){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1" y="1186934"/>
            <a:ext cx="33528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περιπτώσεις που μπορεί να θέλουμε η συνάρτηση </a:t>
            </a:r>
            <a:r>
              <a:rPr lang="en-US" dirty="0" smtClean="0"/>
              <a:t>set </a:t>
            </a:r>
            <a:r>
              <a:rPr lang="el-GR" dirty="0" smtClean="0"/>
              <a:t>να επιστρέφει </a:t>
            </a:r>
            <a:r>
              <a:rPr lang="en-US" dirty="0" err="1" smtClean="0">
                <a:solidFill>
                  <a:srgbClr val="FF0000"/>
                </a:solidFill>
              </a:rPr>
              <a:t>boolean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(true </a:t>
            </a:r>
            <a:r>
              <a:rPr lang="el-GR" dirty="0" smtClean="0"/>
              <a:t>αν η ανάθεση έγινε επιτυχώς, </a:t>
            </a:r>
            <a:r>
              <a:rPr lang="en-US" dirty="0" smtClean="0"/>
              <a:t>false </a:t>
            </a:r>
            <a:r>
              <a:rPr lang="el-GR" dirty="0" smtClean="0"/>
              <a:t>αλλιώς)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5181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324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(position &lt;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check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!check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not set");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2819400"/>
            <a:ext cx="434340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setPosition</a:t>
            </a:r>
            <a:r>
              <a:rPr lang="en-US" dirty="0" smtClean="0"/>
              <a:t> </a:t>
            </a:r>
            <a:r>
              <a:rPr lang="el-GR" dirty="0" smtClean="0"/>
              <a:t>μπορεί να επιστρέφει τιμή</a:t>
            </a:r>
          </a:p>
          <a:p>
            <a:r>
              <a:rPr lang="el-GR" dirty="0" smtClean="0"/>
              <a:t>Το πιο συνηθισμένο είναι να 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έγινε σωστά η ανάθεση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Τοπικές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B0F0"/>
                </a:solidFill>
              </a:rPr>
              <a:t>τοπικές μεταβλητές </a:t>
            </a:r>
            <a:r>
              <a:rPr lang="el-GR" dirty="0" smtClean="0"/>
              <a:t>(και οι παράμετροι) που ορίζουμε μέσα σε μία μέθοδο, έχουν </a:t>
            </a:r>
            <a:r>
              <a:rPr lang="el-GR" dirty="0" smtClean="0">
                <a:solidFill>
                  <a:srgbClr val="0070C0"/>
                </a:solidFill>
              </a:rPr>
              <a:t>προτεραιότητα </a:t>
            </a:r>
            <a:r>
              <a:rPr lang="el-GR" dirty="0" smtClean="0"/>
              <a:t>σε σχέση με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μεθόδου</a:t>
            </a:r>
          </a:p>
          <a:p>
            <a:pPr lvl="1"/>
            <a:r>
              <a:rPr lang="el-GR" dirty="0" smtClean="0"/>
              <a:t>Δηλαδή αν έχουμε μια </a:t>
            </a:r>
            <a:r>
              <a:rPr lang="el-GR" dirty="0" smtClean="0">
                <a:solidFill>
                  <a:srgbClr val="00B0F0"/>
                </a:solidFill>
              </a:rPr>
              <a:t>τοπική μεταβλητή </a:t>
            </a:r>
            <a:r>
              <a:rPr lang="el-GR" dirty="0" smtClean="0"/>
              <a:t>με το </a:t>
            </a:r>
            <a:r>
              <a:rPr lang="el-GR" dirty="0" smtClean="0">
                <a:solidFill>
                  <a:srgbClr val="C808CD"/>
                </a:solidFill>
              </a:rPr>
              <a:t>ίδιο όνομα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</a:t>
            </a:r>
            <a:r>
              <a:rPr lang="el-GR" dirty="0" smtClean="0">
                <a:solidFill>
                  <a:srgbClr val="C808CD"/>
                </a:solidFill>
              </a:rPr>
              <a:t> </a:t>
            </a:r>
            <a:r>
              <a:rPr lang="el-GR" dirty="0" smtClean="0"/>
              <a:t>μέσα σε μία μέθοδο, όταν χρησιμοποιούμε το </a:t>
            </a:r>
            <a:r>
              <a:rPr lang="el-GR" dirty="0" smtClean="0">
                <a:solidFill>
                  <a:srgbClr val="00B0F0"/>
                </a:solidFill>
              </a:rPr>
              <a:t>όνομα</a:t>
            </a:r>
            <a:r>
              <a:rPr lang="el-GR" dirty="0" smtClean="0"/>
              <a:t> αναφερόμαστε στην </a:t>
            </a:r>
            <a:r>
              <a:rPr lang="el-GR" dirty="0" smtClean="0">
                <a:solidFill>
                  <a:srgbClr val="00B0F0"/>
                </a:solidFill>
              </a:rPr>
              <a:t>τοπική μεταβλητή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στο πεδίο.</a:t>
            </a:r>
          </a:p>
          <a:p>
            <a:pPr lvl="1"/>
            <a:r>
              <a:rPr lang="el-GR" dirty="0" smtClean="0"/>
              <a:t>Αν θέλουμε να αναφερθούμε στο πεδίο μπορούμε να χρησιμοποιήσουμε την δεσμευμένη λέξη </a:t>
            </a:r>
            <a:r>
              <a:rPr lang="en-US" dirty="0" smtClean="0">
                <a:solidFill>
                  <a:srgbClr val="FF0000"/>
                </a:solidFill>
              </a:rPr>
              <a:t>this.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716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2362200"/>
            <a:ext cx="35052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κρυφό πεδίο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προσδιορίζει το αντικείμενο που κάλεσε την μέθοδο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048434"/>
            <a:ext cx="3581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>
                <a:solidFill>
                  <a:srgbClr val="FF0000"/>
                </a:solidFill>
              </a:rPr>
              <a:t>this.position</a:t>
            </a:r>
            <a:r>
              <a:rPr lang="en-US" dirty="0" smtClean="0"/>
              <a:t> </a:t>
            </a:r>
            <a:r>
              <a:rPr lang="el-GR" dirty="0" smtClean="0"/>
              <a:t>αναφέρεται στο πεδίο του αντικειμένου.</a:t>
            </a:r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</a:t>
            </a:r>
            <a:r>
              <a:rPr lang="el-GR" dirty="0" smtClean="0"/>
              <a:t>αναφέρεται στην παράμετρο της συνάρτησης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0478" y="3429000"/>
            <a:ext cx="304799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μπορούμε να χρησιμοποιήσουμε το ίδιο όνομα μεταβλητής χωρίς να δημιουργείται σύγχυση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362200" y="3276600"/>
            <a:ext cx="1524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9000" y="2286000"/>
            <a:ext cx="685800" cy="2286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62200" y="1524000"/>
            <a:ext cx="12192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914401"/>
            <a:ext cx="1295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94975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LocalVariableTest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method1(){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++;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method2(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method3(){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this.var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LocalVariableTest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LocalVariableTest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x.method1();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x.printVar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x.method2(3);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x.printVar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x.method3();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x.printVar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648200" y="762001"/>
            <a:ext cx="2819400" cy="266700"/>
          </a:xfrm>
          <a:prstGeom prst="wedgeRectCallout">
            <a:avLst>
              <a:gd name="adj1" fmla="val -88522"/>
              <a:gd name="adj2" fmla="val 5461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chemeClr val="tx1"/>
                </a:solidFill>
              </a:rPr>
              <a:t>Ορισμός του </a:t>
            </a:r>
            <a:r>
              <a:rPr lang="el-GR" sz="1600" dirty="0" smtClean="0">
                <a:solidFill>
                  <a:srgbClr val="FF0000"/>
                </a:solidFill>
              </a:rPr>
              <a:t>πεδίου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93454" y="1219201"/>
            <a:ext cx="3589612" cy="762000"/>
          </a:xfrm>
          <a:prstGeom prst="wedgeRectCallout">
            <a:avLst>
              <a:gd name="adj1" fmla="val -76909"/>
              <a:gd name="adj2" fmla="val 72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 </a:t>
            </a:r>
            <a:r>
              <a:rPr lang="el-GR" sz="1600" dirty="0" smtClean="0">
                <a:solidFill>
                  <a:srgbClr val="FF0000"/>
                </a:solidFill>
              </a:rPr>
              <a:t>τοπικής μεταβλητής </a:t>
            </a:r>
            <a:r>
              <a:rPr lang="en-US" sz="1600" dirty="0" smtClean="0">
                <a:solidFill>
                  <a:schemeClr val="tx1"/>
                </a:solidFill>
              </a:rPr>
              <a:t>var.</a:t>
            </a:r>
            <a:endParaRPr lang="el-GR" sz="1600" dirty="0" smtClean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Η χρήση της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err="1" smtClean="0">
                <a:solidFill>
                  <a:schemeClr val="tx1"/>
                </a:solidFill>
              </a:rPr>
              <a:t>μεσα</a:t>
            </a:r>
            <a:r>
              <a:rPr lang="el-GR" sz="1600" dirty="0" smtClean="0">
                <a:solidFill>
                  <a:schemeClr val="tx1"/>
                </a:solidFill>
              </a:rPr>
              <a:t> στην μέθοδο αναφέρεται στην τοπική μεταβλητή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4648201"/>
            <a:ext cx="173573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5059702"/>
            <a:ext cx="104599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6182442"/>
            <a:ext cx="3962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Παρέ</a:t>
            </a:r>
            <a:r>
              <a:rPr lang="el-GR" sz="1600" dirty="0"/>
              <a:t>ν</a:t>
            </a:r>
            <a:r>
              <a:rPr lang="el-GR" sz="1600" dirty="0" smtClean="0"/>
              <a:t>θεση: Μπορούμε να ορίσουμε </a:t>
            </a:r>
            <a:r>
              <a:rPr lang="en-US" sz="1600" dirty="0" smtClean="0"/>
              <a:t>main </a:t>
            </a:r>
            <a:r>
              <a:rPr lang="el-GR" sz="1600" dirty="0" smtClean="0"/>
              <a:t>μέσα σε μία κλάση για να την τεστάρουμε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5436665"/>
            <a:ext cx="104599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15200" y="5813110"/>
            <a:ext cx="89639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4902692" y="2133601"/>
            <a:ext cx="3458499" cy="762000"/>
          </a:xfrm>
          <a:prstGeom prst="wedgeRectCallout">
            <a:avLst>
              <a:gd name="adj1" fmla="val -65512"/>
              <a:gd name="adj2" fmla="val -1410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 </a:t>
            </a:r>
            <a:r>
              <a:rPr lang="el-GR" sz="1600" dirty="0" smtClean="0">
                <a:solidFill>
                  <a:srgbClr val="FF0000"/>
                </a:solidFill>
              </a:rPr>
              <a:t>παραμέτρου</a:t>
            </a:r>
            <a:r>
              <a:rPr lang="el-GR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var.</a:t>
            </a:r>
            <a:endParaRPr lang="el-GR" sz="1600" dirty="0" smtClean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Η χρήση της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err="1" smtClean="0">
                <a:solidFill>
                  <a:schemeClr val="tx1"/>
                </a:solidFill>
              </a:rPr>
              <a:t>μεσα</a:t>
            </a:r>
            <a:r>
              <a:rPr lang="el-GR" sz="1600" dirty="0" smtClean="0">
                <a:solidFill>
                  <a:schemeClr val="tx1"/>
                </a:solidFill>
              </a:rPr>
              <a:t> στην μέθοδο αναφέρεται στην τοπική μεταβλητή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419600" y="3048000"/>
            <a:ext cx="4495800" cy="990599"/>
          </a:xfrm>
          <a:prstGeom prst="wedgeRectCallout">
            <a:avLst>
              <a:gd name="adj1" fmla="val -61320"/>
              <a:gd name="adj2" fmla="val -1501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Ορισμός </a:t>
            </a:r>
            <a:r>
              <a:rPr lang="el-GR" sz="1600" dirty="0" smtClean="0">
                <a:solidFill>
                  <a:srgbClr val="FF0000"/>
                </a:solidFill>
              </a:rPr>
              <a:t>τοπικής μεταβλητής </a:t>
            </a:r>
            <a:r>
              <a:rPr lang="en-US" sz="1600" dirty="0" smtClean="0">
                <a:solidFill>
                  <a:srgbClr val="FF0000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l-GR" sz="1600" dirty="0" smtClean="0">
              <a:solidFill>
                <a:schemeClr val="tx1"/>
              </a:solidFill>
            </a:endParaRPr>
          </a:p>
          <a:p>
            <a:r>
              <a:rPr lang="el-GR" sz="1600" dirty="0" smtClean="0">
                <a:solidFill>
                  <a:schemeClr val="tx1"/>
                </a:solidFill>
              </a:rPr>
              <a:t>Η χρήση της </a:t>
            </a:r>
            <a:r>
              <a:rPr lang="en-US" sz="1600" dirty="0" err="1" smtClean="0">
                <a:solidFill>
                  <a:schemeClr val="tx1"/>
                </a:solidFill>
              </a:rPr>
              <a:t>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err="1" smtClean="0">
                <a:solidFill>
                  <a:schemeClr val="tx1"/>
                </a:solidFill>
              </a:rPr>
              <a:t>μεσα</a:t>
            </a:r>
            <a:r>
              <a:rPr lang="el-GR" sz="1600" dirty="0" smtClean="0">
                <a:solidFill>
                  <a:schemeClr val="tx1"/>
                </a:solidFill>
              </a:rPr>
              <a:t> στην μέθοδο αναφέρεται στην τοπική μεταβλητή.</a:t>
            </a:r>
          </a:p>
          <a:p>
            <a:r>
              <a:rPr lang="el-GR" sz="1600" dirty="0" smtClean="0">
                <a:solidFill>
                  <a:schemeClr val="tx1"/>
                </a:solidFill>
              </a:rPr>
              <a:t>Το </a:t>
            </a:r>
            <a:r>
              <a:rPr lang="en-US" sz="1600" dirty="0" err="1" smtClean="0">
                <a:solidFill>
                  <a:srgbClr val="FF0000"/>
                </a:solidFill>
              </a:rPr>
              <a:t>this.var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smtClean="0">
                <a:solidFill>
                  <a:schemeClr val="tx1"/>
                </a:solidFill>
              </a:rPr>
              <a:t>αναφέρεται στο </a:t>
            </a:r>
            <a:r>
              <a:rPr lang="el-GR" sz="1600" dirty="0" smtClean="0">
                <a:solidFill>
                  <a:srgbClr val="FF0000"/>
                </a:solidFill>
              </a:rPr>
              <a:t>πεδίο</a:t>
            </a:r>
            <a:r>
              <a:rPr lang="el-GR" sz="1600" dirty="0" smtClean="0">
                <a:solidFill>
                  <a:schemeClr val="tx1"/>
                </a:solidFill>
              </a:rPr>
              <a:t> της κλάσης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0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να μπορούμε να κινούμε το όχημα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Για να το κάνουμε αυτό η </a:t>
            </a:r>
            <a:r>
              <a:rPr lang="en-US" dirty="0" smtClean="0"/>
              <a:t>move </a:t>
            </a:r>
            <a:r>
              <a:rPr lang="el-GR" dirty="0" smtClean="0"/>
              <a:t>θα πρέπει να παίρνει σαν </a:t>
            </a:r>
            <a:r>
              <a:rPr lang="el-GR" dirty="0" smtClean="0">
                <a:solidFill>
                  <a:srgbClr val="0070C0"/>
                </a:solidFill>
              </a:rPr>
              <a:t>παράμετρο</a:t>
            </a:r>
            <a:r>
              <a:rPr lang="el-GR" dirty="0" smtClean="0"/>
              <a:t> τον αριθμό των θέσεων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524000"/>
            <a:ext cx="5105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381000"/>
            <a:ext cx="8229600" cy="64770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MovingCar2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x = 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2*x+10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685800"/>
            <a:ext cx="35052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Στον ορισμό της μεθόδου ορίζουμε και την </a:t>
            </a:r>
            <a:r>
              <a:rPr lang="el-GR" dirty="0" smtClean="0">
                <a:solidFill>
                  <a:srgbClr val="FF0000"/>
                </a:solidFill>
              </a:rPr>
              <a:t>παράμετρο</a:t>
            </a:r>
            <a:r>
              <a:rPr lang="el-GR" dirty="0" smtClean="0"/>
              <a:t> της μεθόδου, όπως ορίζουμε μια μεταβλητή. Έχει ένα </a:t>
            </a:r>
            <a:r>
              <a:rPr lang="el-GR" dirty="0" smtClean="0">
                <a:solidFill>
                  <a:srgbClr val="FF0000"/>
                </a:solidFill>
              </a:rPr>
              <a:t>τύπο</a:t>
            </a:r>
            <a:r>
              <a:rPr lang="el-GR" dirty="0" smtClean="0"/>
              <a:t> και ένα </a:t>
            </a:r>
            <a:r>
              <a:rPr lang="el-GR" dirty="0" smtClean="0">
                <a:solidFill>
                  <a:srgbClr val="FF0000"/>
                </a:solidFill>
              </a:rPr>
              <a:t>όνομα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3276600"/>
            <a:ext cx="3475893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μέθοδο περνάμε μια τιμή σαν </a:t>
            </a:r>
            <a:r>
              <a:rPr lang="el-GR" dirty="0" smtClean="0">
                <a:solidFill>
                  <a:srgbClr val="FF0000"/>
                </a:solidFill>
              </a:rPr>
              <a:t>όρισμα</a:t>
            </a:r>
            <a:r>
              <a:rPr lang="el-GR" dirty="0" smtClean="0"/>
              <a:t> στην μέθοδο </a:t>
            </a:r>
            <a:endParaRPr lang="en-US" dirty="0" smtClean="0"/>
          </a:p>
          <a:p>
            <a:r>
              <a:rPr lang="el-GR" dirty="0" smtClean="0"/>
              <a:t>Σαν όρισμα μπορεί να είναι μια οποιαδήποτε </a:t>
            </a:r>
            <a:r>
              <a:rPr lang="el-GR" dirty="0" smtClean="0">
                <a:solidFill>
                  <a:srgbClr val="FF0000"/>
                </a:solidFill>
              </a:rPr>
              <a:t>έκφραση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Αρκεί ή αποτίμηση της έκφρασης να έχει τύπο </a:t>
            </a:r>
            <a:r>
              <a:rPr lang="el-GR" dirty="0" smtClean="0">
                <a:solidFill>
                  <a:srgbClr val="FF0000"/>
                </a:solidFill>
              </a:rPr>
              <a:t>συμβατό</a:t>
            </a:r>
            <a:r>
              <a:rPr lang="el-GR" dirty="0" smtClean="0"/>
              <a:t> με αυτόν της παραμέτρου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l-GR" dirty="0" smtClean="0"/>
              <a:t>στην περίπτωση μας)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6107134"/>
            <a:ext cx="7590693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Κατά την κλήση </a:t>
            </a:r>
            <a:r>
              <a:rPr lang="el-GR" dirty="0" smtClean="0"/>
              <a:t>της μεθόδου ουσιαστικά </a:t>
            </a:r>
            <a:r>
              <a:rPr lang="el-GR" dirty="0">
                <a:solidFill>
                  <a:srgbClr val="FF0000"/>
                </a:solidFill>
              </a:rPr>
              <a:t>εκχωρείται</a:t>
            </a:r>
            <a:r>
              <a:rPr lang="el-GR" dirty="0"/>
              <a:t> η τιμή της έκφρασης στην μεταβλητή </a:t>
            </a:r>
            <a:r>
              <a:rPr lang="en-US" dirty="0" smtClean="0"/>
              <a:t>steps. </a:t>
            </a:r>
            <a:r>
              <a:rPr lang="el-GR" dirty="0"/>
              <a:t>Αυτό λέγεται και </a:t>
            </a:r>
            <a:r>
              <a:rPr lang="el-GR" dirty="0">
                <a:solidFill>
                  <a:srgbClr val="FF0000"/>
                </a:solidFill>
              </a:rPr>
              <a:t>πέρασμα παραμέτρου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78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καλούμε μια μέθοδο με μία τιμή σαν όρισμα, ουσιαστικά εκχωρούμε αυτή την τιμή στην παράμετρο της μεθόδου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7999" y="3505200"/>
            <a:ext cx="4044697" cy="36933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2*x+10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4384" y="4672424"/>
            <a:ext cx="4596129" cy="1200329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 = 30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delta;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863" y="3505200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κλήση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863" y="4660033"/>
            <a:ext cx="2851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Ισοδυναμεί με τον κώδικα: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863" y="3918301"/>
            <a:ext cx="3839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όπου η μεταβλητή </a:t>
            </a:r>
            <a:r>
              <a:rPr lang="en-US" dirty="0" smtClean="0"/>
              <a:t>x </a:t>
            </a:r>
            <a:r>
              <a:rPr lang="el-GR" dirty="0" smtClean="0"/>
              <a:t>έχει την τιμή 10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5950131" y="4038600"/>
            <a:ext cx="3180806" cy="621432"/>
          </a:xfrm>
          <a:prstGeom prst="wedgeRectCallout">
            <a:avLst>
              <a:gd name="adj1" fmla="val -45054"/>
              <a:gd name="adj2" fmla="val 9549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Αποτιμάται η τιμή της έκφρασης και εκχωρείται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5861867"/>
            <a:ext cx="56388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πέρασμα μεταβλητών με αυτό τον τρόπο λέγεται πέρασμα </a:t>
            </a:r>
            <a:r>
              <a:rPr lang="el-GR" dirty="0" smtClean="0">
                <a:solidFill>
                  <a:srgbClr val="FF0000"/>
                </a:solidFill>
              </a:rPr>
              <a:t>δια τιμής (</a:t>
            </a:r>
            <a:r>
              <a:rPr lang="en-US" dirty="0" smtClean="0">
                <a:solidFill>
                  <a:srgbClr val="FF0000"/>
                </a:solidFill>
              </a:rPr>
              <a:t>pass by value)</a:t>
            </a:r>
            <a:r>
              <a:rPr lang="el-GR" dirty="0" smtClean="0"/>
              <a:t>. Η μέθοδος δεν έχει πρόσβαση στην μεταβλητή μόνο στην τιμή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 δια τιμής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το πέρασμα παραμέτρων γίνεται δια τιμής, το πρόγραμμα μας έχει πρόσβαση μόνο στην τιμή της παραμέτρου και όχι στην μεταβλητή που χρησιμοποιήσαμε στο όρισμα.</a:t>
            </a:r>
          </a:p>
          <a:p>
            <a:pPr lvl="1"/>
            <a:r>
              <a:rPr lang="el-GR" dirty="0" smtClean="0"/>
              <a:t>Σε όλες τις γλώσσες πλέον το πέρασμα παραμέτρων γίνεται δια τιμής</a:t>
            </a:r>
          </a:p>
          <a:p>
            <a:pPr lvl="1"/>
            <a:endParaRPr lang="el-GR" dirty="0"/>
          </a:p>
          <a:p>
            <a:r>
              <a:rPr lang="el-GR" dirty="0" smtClean="0"/>
              <a:t>Αν η παράμετρος είναι ένα αντικείμενο τα πράγματα γίνονται πιο σύνθετα</a:t>
            </a:r>
          </a:p>
          <a:p>
            <a:pPr lvl="1"/>
            <a:r>
              <a:rPr lang="el-GR" dirty="0" smtClean="0"/>
              <a:t>Η τιμή της μεταβλητής που έχουμε σαν παράμετρο είναι διεύθυνση μνήμης. Δεν μπορούμε να αλλάξουμε την διεύθυνση μνήμης αλλά μπορούμε να αλλάξουμε τα περιεχόμενα της.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9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5289968"/>
            <a:ext cx="4495800" cy="3488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48200" y="1711220"/>
            <a:ext cx="3657600" cy="3461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direction)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(“right”){ position +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steps;}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position -= steps;}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“left”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724400" y="860808"/>
            <a:ext cx="4419600" cy="533400"/>
          </a:xfrm>
          <a:prstGeom prst="wedgeRoundRectCallout">
            <a:avLst>
              <a:gd name="adj1" fmla="val -20826"/>
              <a:gd name="adj2" fmla="val 882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Μέθοδος με πολλές παραμέτρους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248400" y="5394010"/>
            <a:ext cx="2438400" cy="533400"/>
          </a:xfrm>
          <a:prstGeom prst="wedgeRoundRectCallout">
            <a:avLst>
              <a:gd name="adj1" fmla="val -68610"/>
              <a:gd name="adj2" fmla="val 5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Κλήση της μεθόδου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37797" y="3484406"/>
            <a:ext cx="43651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ορίσματα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FF0000"/>
                </a:solidFill>
              </a:rPr>
              <a:t>πλήθος </a:t>
            </a:r>
            <a:r>
              <a:rPr lang="el-GR" dirty="0" smtClean="0"/>
              <a:t>και τους </a:t>
            </a:r>
            <a:r>
              <a:rPr lang="el-GR" dirty="0" smtClean="0">
                <a:solidFill>
                  <a:srgbClr val="FF0000"/>
                </a:solidFill>
              </a:rPr>
              <a:t>τύπους </a:t>
            </a:r>
            <a:r>
              <a:rPr lang="el-GR" dirty="0" smtClean="0"/>
              <a:t>των παραμέτρων στην αντίστοιχη θέση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παραμέτρων και ορισμάτων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μεθόδου </a:t>
            </a:r>
            <a:r>
              <a:rPr lang="el-GR" dirty="0"/>
              <a:t>έ</a:t>
            </a:r>
            <a:r>
              <a:rPr lang="el-GR" dirty="0" smtClean="0"/>
              <a:t>χουν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κλήση</a:t>
            </a:r>
            <a:r>
              <a:rPr lang="el-GR" dirty="0" smtClean="0"/>
              <a:t> της μεθόδου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 με τον τύπο της παραμέτρου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θέση προς θέση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Ισχύουν οι μετατροπές τύπου που ξέρουμε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byte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double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Μία μέθοδος μπορεί να πάρει ως όρισμα και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μιας κλάσης.</a:t>
            </a:r>
          </a:p>
          <a:p>
            <a:pPr lvl="1"/>
            <a:r>
              <a:rPr lang="el-GR" dirty="0" smtClean="0"/>
              <a:t>Το πώς δουλεύει αυτό θα το μάθουμε όταν μιλήσουμε για αναφορές.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5859</TotalTime>
  <Words>1866</Words>
  <Application>Microsoft Office PowerPoint</Application>
  <PresentationFormat>On-screen Show (4:3)</PresentationFormat>
  <Paragraphs>540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ΤΕΧΝΙΚΕΣ Αντικειμενοστραφουσ προγραμματισμου</vt:lpstr>
      <vt:lpstr>Παράδειγμα 1</vt:lpstr>
      <vt:lpstr>MovingCar</vt:lpstr>
      <vt:lpstr>Παράδειγμα 2</vt:lpstr>
      <vt:lpstr>PowerPoint Presentation</vt:lpstr>
      <vt:lpstr>Πέρασμα παραμέτρων</vt:lpstr>
      <vt:lpstr>Πέρασμα παραμέτρων δια τιμής</vt:lpstr>
      <vt:lpstr>PowerPoint Presentation</vt:lpstr>
      <vt:lpstr>Τύποι παραμέτρων και ορισμάτων</vt:lpstr>
      <vt:lpstr>Μέθοδοι που επιστρέφουν τιμές</vt:lpstr>
      <vt:lpstr>Παράδειγμα 3</vt:lpstr>
      <vt:lpstr>PowerPoint Presentation</vt:lpstr>
      <vt:lpstr>Η εντολή return</vt:lpstr>
      <vt:lpstr>PowerPoint Presentation</vt:lpstr>
      <vt:lpstr>O τύπος μιας μεθόδου</vt:lpstr>
      <vt:lpstr>PowerPoint Presentation</vt:lpstr>
      <vt:lpstr>PowerPoint Presentation</vt:lpstr>
      <vt:lpstr>Η εντολή return</vt:lpstr>
      <vt:lpstr>Η εντολή return</vt:lpstr>
      <vt:lpstr>Παράδειγμα 4</vt:lpstr>
      <vt:lpstr>PowerPoint Presentation</vt:lpstr>
      <vt:lpstr>PowerPoint Presentation</vt:lpstr>
      <vt:lpstr>Παράδειγμα 4</vt:lpstr>
      <vt:lpstr>Υλοποίηση</vt:lpstr>
      <vt:lpstr>PowerPoint Presentation</vt:lpstr>
      <vt:lpstr>Public/Private</vt:lpstr>
      <vt:lpstr>Ενθυλάκωση</vt:lpstr>
      <vt:lpstr>PowerPoint Presentation</vt:lpstr>
      <vt:lpstr>Accessor and Mutator methods</vt:lpstr>
      <vt:lpstr>PowerPoint Presentation</vt:lpstr>
      <vt:lpstr>PowerPoint Presentation</vt:lpstr>
      <vt:lpstr>Τοπικές μεταβλητές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282</cp:revision>
  <dcterms:created xsi:type="dcterms:W3CDTF">2013-02-10T16:19:38Z</dcterms:created>
  <dcterms:modified xsi:type="dcterms:W3CDTF">2016-03-07T13:39:12Z</dcterms:modified>
</cp:coreProperties>
</file>