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7" r:id="rId2"/>
    <p:sldId id="357" r:id="rId3"/>
    <p:sldId id="358" r:id="rId4"/>
    <p:sldId id="359" r:id="rId5"/>
    <p:sldId id="360" r:id="rId6"/>
    <p:sldId id="361" r:id="rId7"/>
    <p:sldId id="366" r:id="rId8"/>
    <p:sldId id="367" r:id="rId9"/>
    <p:sldId id="369" r:id="rId10"/>
    <p:sldId id="368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79" r:id="rId21"/>
    <p:sldId id="380" r:id="rId22"/>
    <p:sldId id="381" r:id="rId23"/>
    <p:sldId id="382" r:id="rId24"/>
    <p:sldId id="383" r:id="rId25"/>
    <p:sldId id="384" r:id="rId26"/>
    <p:sldId id="385" r:id="rId27"/>
    <p:sldId id="386" r:id="rId28"/>
    <p:sldId id="404" r:id="rId29"/>
    <p:sldId id="387" r:id="rId30"/>
    <p:sldId id="388" r:id="rId31"/>
    <p:sldId id="38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F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>
      <p:cViewPr varScale="1">
        <p:scale>
          <a:sx n="65" d="100"/>
          <a:sy n="65" d="100"/>
        </p:scale>
        <p:origin x="1315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Παράδειγμα Κληρονομικότητας</a:t>
            </a:r>
          </a:p>
          <a:p>
            <a:pPr algn="ctr"/>
            <a:endParaRPr lang="en-US" dirty="0" smtClean="0"/>
          </a:p>
          <a:p>
            <a:pPr algn="ctr"/>
            <a:r>
              <a:rPr lang="el-GR" dirty="0" smtClean="0"/>
              <a:t>Γενικευμένες </a:t>
            </a:r>
            <a:r>
              <a:rPr lang="el-GR" dirty="0"/>
              <a:t>κλάσεις</a:t>
            </a:r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597" y="4396815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875" y="1700808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8496944" cy="600164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</a:t>
            </a:r>
            <a:endParaRPr lang="en-US" sz="16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pop(){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if (size == 0){ // head == null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("Pop from empty stack");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value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head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size --;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push(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element = new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element.setNext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(head);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head = element;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size 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660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θέλουμε η </a:t>
            </a:r>
            <a:r>
              <a:rPr lang="el-GR" dirty="0" smtClean="0">
                <a:solidFill>
                  <a:srgbClr val="00B0F0"/>
                </a:solidFill>
              </a:rPr>
              <a:t>στοίβα</a:t>
            </a:r>
            <a:r>
              <a:rPr lang="el-GR" dirty="0" smtClean="0"/>
              <a:t> μας να αποθηκεύει αντικείμενα της 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Person</a:t>
            </a:r>
            <a:r>
              <a:rPr lang="en-US" dirty="0" smtClean="0"/>
              <a:t> </a:t>
            </a:r>
            <a:r>
              <a:rPr lang="el-GR" dirty="0" smtClean="0"/>
              <a:t>θα πρέπει να ορίσουμε μια διαφορετική </a:t>
            </a:r>
            <a:r>
              <a:rPr lang="en-US" dirty="0" smtClean="0">
                <a:solidFill>
                  <a:srgbClr val="00B0F0"/>
                </a:solidFill>
              </a:rPr>
              <a:t>Stack</a:t>
            </a:r>
            <a:r>
              <a:rPr lang="en-US" dirty="0" smtClean="0"/>
              <a:t> </a:t>
            </a:r>
            <a:r>
              <a:rPr lang="el-GR" dirty="0" smtClean="0"/>
              <a:t>και</a:t>
            </a:r>
            <a:r>
              <a:rPr lang="en-US" dirty="0" smtClean="0"/>
              <a:t> </a:t>
            </a:r>
            <a:r>
              <a:rPr lang="el-GR" dirty="0" smtClean="0"/>
              <a:t>διαφορετική </a:t>
            </a:r>
            <a:r>
              <a:rPr lang="en-US" dirty="0" err="1" smtClean="0">
                <a:solidFill>
                  <a:srgbClr val="00B0F0"/>
                </a:solidFill>
              </a:rPr>
              <a:t>StackElement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83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734" y="1916832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0079" y="5229200"/>
            <a:ext cx="8659823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0080" y="1052736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520" y="483051"/>
            <a:ext cx="8496944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endParaRPr lang="en-US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value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next = element;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9678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597" y="4396815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875" y="1700808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8856984" cy="600164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</a:t>
            </a:r>
            <a:endParaRPr lang="en-US" sz="16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(size == 0){ // head == null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("Pop from empty stack");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value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value;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push(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element = new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element.setNext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(head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element;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5294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ήταν πιο βολικό αν μπορούσαμε να ορίσουμε </a:t>
            </a:r>
            <a:r>
              <a:rPr lang="el-GR" dirty="0" smtClean="0">
                <a:solidFill>
                  <a:srgbClr val="FF0000"/>
                </a:solidFill>
              </a:rPr>
              <a:t>μία μόνο </a:t>
            </a:r>
            <a:r>
              <a:rPr lang="el-GR" dirty="0" smtClean="0"/>
              <a:t>κλάση </a:t>
            </a:r>
            <a:r>
              <a:rPr lang="en-US" dirty="0" smtClean="0">
                <a:solidFill>
                  <a:srgbClr val="00B0F0"/>
                </a:solidFill>
              </a:rPr>
              <a:t>Stack</a:t>
            </a:r>
            <a:r>
              <a:rPr lang="en-US" dirty="0" smtClean="0"/>
              <a:t> </a:t>
            </a:r>
            <a:r>
              <a:rPr lang="el-GR" dirty="0" smtClean="0"/>
              <a:t>που να μπορεί να αποθηκεύει αντικείμενα οποιουδήποτε τύπου.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Πώς</a:t>
            </a:r>
            <a:r>
              <a:rPr lang="el-GR" dirty="0" smtClean="0"/>
              <a:t> μπορούμε να το κάνουμε αυτό?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l-GR" dirty="0" smtClean="0"/>
              <a:t>Μια λύση: Η </a:t>
            </a:r>
            <a:r>
              <a:rPr lang="en-US" dirty="0" err="1" smtClean="0">
                <a:solidFill>
                  <a:srgbClr val="00B0F0"/>
                </a:solidFill>
              </a:rPr>
              <a:t>ObjectStack</a:t>
            </a:r>
            <a:r>
              <a:rPr lang="en-US" dirty="0" smtClean="0"/>
              <a:t> </a:t>
            </a:r>
            <a:r>
              <a:rPr lang="el-GR" dirty="0" smtClean="0"/>
              <a:t>που κρατάει αντικείμενα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Object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την πιο γενική κλάση</a:t>
            </a:r>
          </a:p>
          <a:p>
            <a:endParaRPr lang="el-GR" dirty="0"/>
          </a:p>
          <a:p>
            <a:r>
              <a:rPr lang="el-GR" dirty="0" smtClean="0"/>
              <a:t>Τι πρόβλημα μπορεί να έχει αυτό?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29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734" y="1916832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0079" y="5229200"/>
            <a:ext cx="8659823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0080" y="1052736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520" y="483051"/>
            <a:ext cx="8496944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endParaRPr lang="en-US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 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value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next = element;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9127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597" y="4396815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875" y="1700808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8856984" cy="600164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</a:t>
            </a:r>
            <a:endParaRPr lang="en-US" sz="16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(size == 0){ // head == null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("Pop from empty stack");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value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value;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push(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element = new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element.setNext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(head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element;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9309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76672"/>
            <a:ext cx="8856984" cy="3539430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ObjectStackTest</a:t>
            </a:r>
            <a:endParaRPr lang="en-US" sz="16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public static void main(String[]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ObjectStack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stack = new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ObjectStack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p = new Person(“Alice”, 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i = new Integer(10);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 = “a random string”;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stack.push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stack.push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(i);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stack.push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1640" y="4437112"/>
            <a:ext cx="7488832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Δεν μπορούμε να </a:t>
            </a:r>
            <a:r>
              <a:rPr lang="el-GR" dirty="0" smtClean="0">
                <a:solidFill>
                  <a:srgbClr val="FF0000"/>
                </a:solidFill>
              </a:rPr>
              <a:t>ελέγξουμε</a:t>
            </a:r>
            <a:r>
              <a:rPr lang="el-GR" dirty="0" smtClean="0"/>
              <a:t> τι αντικείμενα μπαίνουν στην στοίβα.</a:t>
            </a:r>
          </a:p>
          <a:p>
            <a:r>
              <a:rPr lang="el-GR" dirty="0" smtClean="0"/>
              <a:t>Κατά την εξαγωγή θα πρέπει να γίνει </a:t>
            </a:r>
            <a:r>
              <a:rPr lang="el-GR" dirty="0" smtClean="0">
                <a:solidFill>
                  <a:srgbClr val="FF0000"/>
                </a:solidFill>
              </a:rPr>
              <a:t>μετατροπή (</a:t>
            </a:r>
            <a:r>
              <a:rPr lang="en-US" dirty="0" err="1" smtClean="0">
                <a:solidFill>
                  <a:srgbClr val="FF0000"/>
                </a:solidFill>
              </a:rPr>
              <a:t>downcasting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θέλει προσοχή να μετατρέπουμε το σωστό αντικείμενο στον σωστό τύπο.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02711" y="6000222"/>
            <a:ext cx="602722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Θέλουμε να δημιουργούμε στοίβες </a:t>
            </a:r>
            <a:r>
              <a:rPr lang="el-GR" dirty="0" smtClean="0">
                <a:solidFill>
                  <a:srgbClr val="FF0000"/>
                </a:solidFill>
              </a:rPr>
              <a:t>συγκεκριμένου τύπου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36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Γενικευμένες (</a:t>
            </a:r>
            <a:r>
              <a:rPr lang="en-US" dirty="0" smtClean="0"/>
              <a:t>Generic) </a:t>
            </a:r>
            <a:r>
              <a:rPr lang="el-GR" dirty="0" smtClean="0"/>
              <a:t>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Οι γενικευμένες κλάσεις περιέχουν ένα τύπο δεδομένων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/>
              <a:t> που ορίζεται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παραμετρικά</a:t>
            </a:r>
          </a:p>
          <a:p>
            <a:r>
              <a:rPr lang="el-GR" dirty="0" smtClean="0"/>
              <a:t>Όταν χρησιμοποιούμε την κλάση αντικαθιστούμε την παράμετρο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/>
              <a:t> με τον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 δεδομένων </a:t>
            </a:r>
            <a:r>
              <a:rPr lang="el-GR" dirty="0" smtClean="0"/>
              <a:t>(την κλάση) που θέλουμε</a:t>
            </a:r>
            <a:endParaRPr lang="en-US" dirty="0" smtClean="0"/>
          </a:p>
          <a:p>
            <a:r>
              <a:rPr lang="el-GR" dirty="0" smtClean="0"/>
              <a:t>Συντακτικό: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Example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&lt;T&gt;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{…}</a:t>
            </a:r>
          </a:p>
          <a:p>
            <a:r>
              <a:rPr lang="el-GR" dirty="0" smtClean="0"/>
              <a:t>Ορίζει την γενικευμένη κλάση </a:t>
            </a:r>
            <a:r>
              <a:rPr lang="en-US" dirty="0" smtClean="0"/>
              <a:t>Example </a:t>
            </a:r>
            <a:r>
              <a:rPr lang="el-GR" dirty="0" smtClean="0"/>
              <a:t>με παράμετρο τον τύπο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</a:p>
          <a:p>
            <a:pPr lvl="1"/>
            <a:r>
              <a:rPr lang="el-GR" dirty="0" smtClean="0"/>
              <a:t>Μέσα στην κλάση ο τύπος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/>
              <a:t> χρησιμοποιείται σαν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τύπος δεδομένων</a:t>
            </a:r>
          </a:p>
          <a:p>
            <a:r>
              <a:rPr lang="el-GR" dirty="0" smtClean="0"/>
              <a:t>Όταν χρησιμοποιούμε την κλάση </a:t>
            </a:r>
            <a:r>
              <a:rPr lang="en-US" dirty="0" smtClean="0"/>
              <a:t>Example</a:t>
            </a:r>
            <a:r>
              <a:rPr lang="el-GR" dirty="0" smtClean="0"/>
              <a:t> αντικαθιστούμε το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/>
              <a:t> με κάποια συγκεκριμένη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κλάση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&lt;String&gt;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 = new Example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&lt;String&gt;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84628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πολύ απλό παράδειγμα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628800"/>
            <a:ext cx="8136904" cy="5016758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&lt;T&gt;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data;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Example(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data){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data;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public 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setData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data){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data;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data;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 ex = new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&gt;(“hello world”);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ex.getData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80112" y="1916832"/>
            <a:ext cx="3456384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ορίζουμε το αντικείμενο </a:t>
            </a:r>
            <a:r>
              <a:rPr lang="en-US" dirty="0" smtClean="0">
                <a:solidFill>
                  <a:srgbClr val="0070C0"/>
                </a:solidFill>
              </a:rPr>
              <a:t>ex</a:t>
            </a:r>
            <a:r>
              <a:rPr lang="en-US" dirty="0" smtClean="0"/>
              <a:t> </a:t>
            </a:r>
            <a:r>
              <a:rPr lang="el-GR" dirty="0" smtClean="0"/>
              <a:t>η κλάση </a:t>
            </a:r>
            <a:r>
              <a:rPr lang="en-US" dirty="0" smtClean="0">
                <a:solidFill>
                  <a:srgbClr val="FF0000"/>
                </a:solidFill>
              </a:rPr>
              <a:t>String </a:t>
            </a:r>
            <a:r>
              <a:rPr lang="el-GR" dirty="0" smtClean="0"/>
              <a:t>αντικαθιστά τις εμφανίσεις του </a:t>
            </a:r>
            <a:r>
              <a:rPr lang="el-GR" dirty="0" smtClean="0">
                <a:solidFill>
                  <a:srgbClr val="FF0000"/>
                </a:solidFill>
              </a:rPr>
              <a:t>Τ</a:t>
            </a:r>
            <a:r>
              <a:rPr lang="el-GR" dirty="0" smtClean="0"/>
              <a:t> στον κώδικα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60504" y="3232305"/>
            <a:ext cx="3456384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ορισμός του </a:t>
            </a:r>
            <a:r>
              <a:rPr lang="en-US" dirty="0" smtClean="0"/>
              <a:t>constructor </a:t>
            </a:r>
            <a:r>
              <a:rPr lang="el-GR" dirty="0" smtClean="0"/>
              <a:t>γίνεται χωρίς το 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l-GR" dirty="0" smtClean="0">
                <a:solidFill>
                  <a:srgbClr val="FF0000"/>
                </a:solidFill>
              </a:rPr>
              <a:t>Τ</a:t>
            </a:r>
            <a:r>
              <a:rPr lang="en-US" dirty="0" smtClean="0">
                <a:solidFill>
                  <a:srgbClr val="FF0000"/>
                </a:solidFill>
              </a:rPr>
              <a:t>&gt; </a:t>
            </a:r>
            <a:r>
              <a:rPr lang="el-GR" dirty="0" smtClean="0"/>
              <a:t>παρότι στην δημιουργία του αντικειμένου χρησιμοποιούμε</a:t>
            </a:r>
            <a:r>
              <a:rPr lang="en-US" dirty="0" smtClean="0"/>
              <a:t>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rgbClr val="FF0000"/>
                </a:solidFill>
              </a:rPr>
              <a:t>&lt;String&gt;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 flipV="1">
            <a:off x="3707904" y="2708920"/>
            <a:ext cx="1952600" cy="126204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7" idx="1"/>
          </p:cNvCxnSpPr>
          <p:nvPr/>
        </p:nvCxnSpPr>
        <p:spPr>
          <a:xfrm>
            <a:off x="5660504" y="3970969"/>
            <a:ext cx="0" cy="16182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56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 κληρονομικότητας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Έχουμε ένα σύστημα διαχείρισης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εισιτηρίων</a:t>
            </a:r>
            <a:r>
              <a:rPr lang="el-GR" dirty="0" smtClean="0"/>
              <a:t> μιας συναυλίας. Το κάθε εισιτήριο έχει ένα </a:t>
            </a:r>
            <a:r>
              <a:rPr lang="el-GR" dirty="0" smtClean="0">
                <a:solidFill>
                  <a:srgbClr val="0070C0"/>
                </a:solidFill>
              </a:rPr>
              <a:t>νούμερο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τιμή</a:t>
            </a:r>
            <a:r>
              <a:rPr lang="el-GR" dirty="0" smtClean="0"/>
              <a:t>. Η τιμή του εισιτηρίου εξαρτάται αν θα αγοραστεί στην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είσοδο</a:t>
            </a:r>
            <a:r>
              <a:rPr lang="el-GR" dirty="0" smtClean="0"/>
              <a:t> (50 ευρώ), ή θα αγοραστεί μέχρι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10 μέρες πριν την συναυλία </a:t>
            </a:r>
            <a:r>
              <a:rPr lang="el-GR" dirty="0" smtClean="0"/>
              <a:t>(40 ευρώ), 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πάνω από 10 μέρες πριν την συναυλία </a:t>
            </a:r>
            <a:r>
              <a:rPr lang="el-GR" dirty="0" smtClean="0"/>
              <a:t>(30 ευρώ). Τα εισιτήρια εκ των προτέρων έχουν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φοιτητική έκπτωση 50%.</a:t>
            </a:r>
          </a:p>
          <a:p>
            <a:endParaRPr lang="el-GR" dirty="0"/>
          </a:p>
          <a:p>
            <a:r>
              <a:rPr lang="el-GR" dirty="0" smtClean="0"/>
              <a:t>Θέλουμε να </a:t>
            </a:r>
            <a:r>
              <a:rPr lang="en-US" dirty="0"/>
              <a:t> </a:t>
            </a:r>
            <a:r>
              <a:rPr lang="el-GR" dirty="0" smtClean="0">
                <a:solidFill>
                  <a:srgbClr val="0070C0"/>
                </a:solidFill>
              </a:rPr>
              <a:t>τυπώσουμε τα εισιτήρια </a:t>
            </a:r>
            <a:r>
              <a:rPr lang="el-GR" dirty="0" smtClean="0"/>
              <a:t>και να </a:t>
            </a:r>
            <a:r>
              <a:rPr lang="el-GR" dirty="0" smtClean="0">
                <a:solidFill>
                  <a:srgbClr val="0070C0"/>
                </a:solidFill>
              </a:rPr>
              <a:t>υπολογίσουμε τα συνολικά έσοδα </a:t>
            </a:r>
            <a:r>
              <a:rPr lang="el-GR" dirty="0" smtClean="0"/>
              <a:t>της συναυλίας.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57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Γενικευμένη Στοίβα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τώρα να φτιάξουμε μια στοίβα για οποιοδήποτε τύπο δεδομένων</a:t>
            </a:r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01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433" y="1052736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3756" y="476672"/>
            <a:ext cx="8659823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520" y="483051"/>
            <a:ext cx="8496944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value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next = element;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4038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596" y="476672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8856984" cy="600164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(size == 0){ // head == null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("Pop from empty stack");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value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value;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push(</a:t>
            </a:r>
            <a:r>
              <a:rPr lang="el-GR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element = new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element.setNext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(head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element;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5337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76672"/>
            <a:ext cx="8856984" cy="575542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StackTest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Stack&lt;Person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personStack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Stack&lt;Person&gt;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personStack.push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Person("Alice", 1));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personStack.push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(new Person("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Bob",2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personStack.pop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personStack.pop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Stack&lt;Integer&gt;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intStack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Stack&lt;Integer&gt;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intStack.push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(new Integer(10));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intStack.push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(new Integer(20));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Stack&lt;String&gt;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stringStack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Stack&lt;String&gt;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stringStack.push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("string 1");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stringStack.push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("string 2");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stringStack.pop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stringStack.pop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01900" y="6184888"/>
            <a:ext cx="480439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Δημιουργούμε στοίβες </a:t>
            </a:r>
            <a:r>
              <a:rPr lang="el-GR" dirty="0" smtClean="0">
                <a:solidFill>
                  <a:srgbClr val="FF0000"/>
                </a:solidFill>
              </a:rPr>
              <a:t>συγκεκριμένου τύπου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37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Πολλαπλές παράμετροι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έχουμε πάνω από ένα παραμετρικούς τύπους</a:t>
            </a:r>
          </a:p>
          <a:p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3140968"/>
            <a:ext cx="5899372" cy="193899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KeyValuePair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K,V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&gt;{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key;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value;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…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4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Παγίδες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Ο τύπος </a:t>
            </a:r>
            <a:r>
              <a:rPr lang="el-GR" dirty="0">
                <a:solidFill>
                  <a:srgbClr val="00B0F0"/>
                </a:solidFill>
              </a:rPr>
              <a:t>Τ</a:t>
            </a:r>
            <a:r>
              <a:rPr lang="el-GR" dirty="0"/>
              <a:t> </a:t>
            </a:r>
            <a:r>
              <a:rPr lang="el-GR" dirty="0">
                <a:solidFill>
                  <a:srgbClr val="FF0000"/>
                </a:solidFill>
              </a:rPr>
              <a:t>δεν</a:t>
            </a:r>
            <a:r>
              <a:rPr lang="el-GR" dirty="0"/>
              <a:t> μπορεί να αντικατασταθεί από ένα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πρωταρχικό τύπο δεδομένων </a:t>
            </a:r>
            <a:r>
              <a:rPr lang="el-GR" dirty="0"/>
              <a:t>(π.χ. </a:t>
            </a:r>
            <a:r>
              <a:rPr lang="en-US" dirty="0"/>
              <a:t>int, double, </a:t>
            </a:r>
            <a:r>
              <a:rPr lang="en-US" dirty="0" err="1"/>
              <a:t>boolean</a:t>
            </a:r>
            <a:r>
              <a:rPr lang="en-US" dirty="0"/>
              <a:t> – </a:t>
            </a:r>
            <a:r>
              <a:rPr lang="el-GR" dirty="0" smtClean="0"/>
              <a:t>πρέπει </a:t>
            </a:r>
            <a:r>
              <a:rPr lang="el-GR" dirty="0"/>
              <a:t>να χρησιμοποιήσουμε τα </a:t>
            </a:r>
            <a:r>
              <a:rPr lang="en-US" dirty="0">
                <a:solidFill>
                  <a:srgbClr val="0070C0"/>
                </a:solidFill>
              </a:rPr>
              <a:t>wrapper classes </a:t>
            </a:r>
            <a:r>
              <a:rPr lang="el-GR" dirty="0"/>
              <a:t>γι </a:t>
            </a:r>
            <a:r>
              <a:rPr lang="el-GR" dirty="0" smtClean="0"/>
              <a:t>αυτά</a:t>
            </a:r>
            <a:r>
              <a:rPr lang="en-US" dirty="0" smtClean="0"/>
              <a:t>, Integer, Boolean, Double</a:t>
            </a:r>
            <a:r>
              <a:rPr lang="el-GR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μπορούμε να ορίσουμε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πίνακα</a:t>
            </a:r>
            <a:r>
              <a:rPr lang="el-GR" dirty="0" smtClean="0"/>
              <a:t> από αντικείμενα γενικευμένης κλάσης.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	</a:t>
            </a:r>
            <a:r>
              <a:rPr lang="el-GR" dirty="0" smtClean="0"/>
              <a:t>Π.χ.,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&lt;String&gt;[] A = 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&gt;[2]; </a:t>
            </a:r>
            <a:endParaRPr lang="el-GR" sz="2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μπορούμε να χρησιμοποιούμε τον τύπο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/>
              <a:t> όπως οποιαδήποτε άλλη κλάση.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l-GR" dirty="0" smtClean="0"/>
              <a:t>Π.χ.,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Τ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T();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 = new T[10];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5261" y="3867187"/>
            <a:ext cx="2185150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Δεν είναι αποδεκτό!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25923" y="5661248"/>
            <a:ext cx="2186689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Δεν είναι </a:t>
            </a:r>
            <a:r>
              <a:rPr lang="el-GR" dirty="0" smtClean="0"/>
              <a:t>αποδεκτ</a:t>
            </a:r>
            <a:r>
              <a:rPr lang="el-GR" dirty="0"/>
              <a:t>ά</a:t>
            </a:r>
            <a:r>
              <a:rPr lang="el-GR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83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Γενικευμένες κλάσεις με περιορισμούς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Ας υποθέσουμε ότι θέλουμε να ορίσουμε μία γενικευμένη κλάση </a:t>
            </a:r>
            <a:r>
              <a:rPr lang="en-US" dirty="0" smtClean="0"/>
              <a:t>Pair </a:t>
            </a:r>
            <a:r>
              <a:rPr lang="el-GR" dirty="0" smtClean="0"/>
              <a:t>η οποία κρατάει ένα ζεύγος από δυο αντικείμενα οποιουδήποτε τύπου.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23728" y="3717032"/>
            <a:ext cx="4055919" cy="193899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Pair&lt;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&gt;{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first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second;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…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27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Γενικευμένες κλάσεις με περιορισμούς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48464" cy="4876800"/>
          </a:xfrm>
        </p:spPr>
        <p:txBody>
          <a:bodyPr>
            <a:normAutofit/>
          </a:bodyPr>
          <a:lstStyle/>
          <a:p>
            <a:r>
              <a:rPr lang="el-GR" dirty="0" smtClean="0"/>
              <a:t>Θέλουμε επίσης να μπορούμε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διατάσουμε</a:t>
            </a:r>
            <a:r>
              <a:rPr lang="el-GR" dirty="0" smtClean="0"/>
              <a:t> τα ζεύγη</a:t>
            </a:r>
          </a:p>
          <a:p>
            <a:pPr lvl="1"/>
            <a:r>
              <a:rPr lang="el-GR" dirty="0" smtClean="0"/>
              <a:t>Για να γίνει αυτό θα πρέπει να υπάρχει τρόπος να </a:t>
            </a:r>
            <a:r>
              <a:rPr lang="el-GR" dirty="0" smtClean="0">
                <a:solidFill>
                  <a:srgbClr val="0070C0"/>
                </a:solidFill>
              </a:rPr>
              <a:t>συγκρίνουμε</a:t>
            </a:r>
            <a:r>
              <a:rPr lang="el-GR" dirty="0" smtClean="0"/>
              <a:t> τα στοιχεία </a:t>
            </a:r>
            <a:r>
              <a:rPr lang="en-US" dirty="0" smtClean="0"/>
              <a:t>first </a:t>
            </a:r>
            <a:r>
              <a:rPr lang="el-GR" dirty="0" smtClean="0"/>
              <a:t>και </a:t>
            </a:r>
            <a:r>
              <a:rPr lang="en-US" dirty="0" smtClean="0"/>
              <a:t>second.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Περιορίζουμε</a:t>
            </a:r>
            <a:r>
              <a:rPr lang="el-GR" dirty="0" smtClean="0"/>
              <a:t> την Τ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υλοποιεί</a:t>
            </a:r>
            <a:r>
              <a:rPr lang="el-GR" dirty="0" smtClean="0"/>
              <a:t> το </a:t>
            </a:r>
            <a:r>
              <a:rPr lang="en-US" dirty="0" smtClean="0">
                <a:solidFill>
                  <a:srgbClr val="0070C0"/>
                </a:solidFill>
              </a:rPr>
              <a:t>interface </a:t>
            </a:r>
            <a:r>
              <a:rPr lang="en-US" dirty="0" err="1" smtClean="0">
                <a:solidFill>
                  <a:srgbClr val="0070C0"/>
                </a:solidFill>
              </a:rPr>
              <a:t>myComparable</a:t>
            </a:r>
            <a:endParaRPr lang="el-GR" dirty="0" smtClean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3984538"/>
            <a:ext cx="8604448" cy="261610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Pair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extends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myComparable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first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second;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order(){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first.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(second) &gt; 0){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temp = first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first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second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second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temp;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148064" y="4509120"/>
            <a:ext cx="3168352" cy="504056"/>
          </a:xfrm>
          <a:prstGeom prst="wedgeRectCallout">
            <a:avLst>
              <a:gd name="adj1" fmla="val -94875"/>
              <a:gd name="adj2" fmla="val -9983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e</a:t>
            </a:r>
            <a:r>
              <a:rPr lang="en-US" sz="2000" dirty="0" smtClean="0">
                <a:solidFill>
                  <a:srgbClr val="FF0000"/>
                </a:solidFill>
              </a:rPr>
              <a:t>xtends</a:t>
            </a:r>
            <a:r>
              <a:rPr lang="en-US" sz="2000" dirty="0" smtClean="0"/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όχι</a:t>
            </a:r>
            <a:r>
              <a:rPr lang="el-GR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implements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2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Γενικευμένες κλάσεις με περιορισμούς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Θέλουμε επίσης να μπορούμε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διατάσουμε</a:t>
            </a:r>
            <a:r>
              <a:rPr lang="el-GR" dirty="0" smtClean="0"/>
              <a:t> τα ζεύγη</a:t>
            </a:r>
          </a:p>
          <a:p>
            <a:pPr lvl="1"/>
            <a:r>
              <a:rPr lang="el-GR" dirty="0" smtClean="0"/>
              <a:t>Για να γίνει αυτό θα πρέπει να υπάρχει τρόπος να </a:t>
            </a:r>
            <a:r>
              <a:rPr lang="el-GR" dirty="0" smtClean="0">
                <a:solidFill>
                  <a:srgbClr val="0070C0"/>
                </a:solidFill>
              </a:rPr>
              <a:t>συγκρίνουμε</a:t>
            </a:r>
            <a:r>
              <a:rPr lang="el-GR" dirty="0" smtClean="0"/>
              <a:t> τα στοιχεία </a:t>
            </a:r>
            <a:r>
              <a:rPr lang="en-US" dirty="0" smtClean="0"/>
              <a:t>first </a:t>
            </a:r>
            <a:r>
              <a:rPr lang="el-GR" dirty="0" smtClean="0"/>
              <a:t>και </a:t>
            </a:r>
            <a:r>
              <a:rPr lang="en-US" dirty="0" smtClean="0"/>
              <a:t>second.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Περιορίζουμε</a:t>
            </a:r>
            <a:r>
              <a:rPr lang="el-GR" dirty="0" smtClean="0"/>
              <a:t> την Τ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υλοποιεί</a:t>
            </a:r>
            <a:r>
              <a:rPr lang="el-GR" dirty="0" smtClean="0"/>
              <a:t> το </a:t>
            </a:r>
            <a:r>
              <a:rPr lang="en-US" dirty="0" smtClean="0">
                <a:solidFill>
                  <a:srgbClr val="0070C0"/>
                </a:solidFill>
              </a:rPr>
              <a:t>interface Comparable</a:t>
            </a:r>
            <a:endParaRPr lang="el-GR" dirty="0" smtClean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3984538"/>
            <a:ext cx="8604448" cy="261610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Pair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extends Comparable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first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second;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order(){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first.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(second) &gt; 0){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temp = first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first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second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second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temp;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436096" y="4268107"/>
            <a:ext cx="3779912" cy="1105109"/>
          </a:xfrm>
          <a:prstGeom prst="wedgeRectCallout">
            <a:avLst>
              <a:gd name="adj1" fmla="val -63184"/>
              <a:gd name="adj2" fmla="val -5170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 </a:t>
            </a:r>
            <a:r>
              <a:rPr lang="en-US" sz="2000" dirty="0" smtClean="0">
                <a:solidFill>
                  <a:srgbClr val="FF0000"/>
                </a:solidFill>
              </a:rPr>
              <a:t>Comparable</a:t>
            </a:r>
            <a:r>
              <a:rPr lang="el-GR" sz="2000" dirty="0" smtClean="0">
                <a:solidFill>
                  <a:srgbClr val="FF0000"/>
                </a:solidFill>
              </a:rPr>
              <a:t>&lt;Τ&gt;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της </a:t>
            </a:r>
            <a:r>
              <a:rPr lang="en-US" sz="2000" dirty="0" smtClean="0">
                <a:solidFill>
                  <a:schemeClr val="tx1"/>
                </a:solidFill>
              </a:rPr>
              <a:t>Java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To </a:t>
            </a:r>
            <a:r>
              <a:rPr lang="en-US" sz="2000" dirty="0" smtClean="0">
                <a:solidFill>
                  <a:srgbClr val="FF0000"/>
                </a:solidFill>
              </a:rPr>
              <a:t>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είναι ο τύπος με τον οποίο μπορούμε να συγκρίνουμε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73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92080" y="4725144"/>
            <a:ext cx="432048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Γενικευμένες κλάσεις με περιορισμούς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76800"/>
          </a:xfrm>
        </p:spPr>
        <p:txBody>
          <a:bodyPr/>
          <a:lstStyle/>
          <a:p>
            <a:r>
              <a:rPr lang="el-GR" dirty="0" smtClean="0"/>
              <a:t>Μπορούμε να περιορίσουμε τον παραμετρικό τύπο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κληρονομεί</a:t>
            </a:r>
            <a:r>
              <a:rPr lang="el-GR" dirty="0" smtClean="0"/>
              <a:t> οποιαδήποτε </a:t>
            </a:r>
            <a:r>
              <a:rPr lang="el-GR" dirty="0" smtClean="0">
                <a:solidFill>
                  <a:srgbClr val="0070C0"/>
                </a:solidFill>
              </a:rPr>
              <a:t>κλάση</a:t>
            </a:r>
            <a:r>
              <a:rPr lang="el-GR" dirty="0" smtClean="0"/>
              <a:t>, ή οποιοδήποτε </a:t>
            </a:r>
            <a:r>
              <a:rPr lang="en-US" dirty="0" smtClean="0">
                <a:solidFill>
                  <a:srgbClr val="0070C0"/>
                </a:solidFill>
              </a:rPr>
              <a:t>interface</a:t>
            </a:r>
            <a:r>
              <a:rPr lang="en-US" dirty="0" smtClean="0"/>
              <a:t> </a:t>
            </a:r>
            <a:r>
              <a:rPr lang="el-GR" dirty="0" smtClean="0"/>
              <a:t>ή συνδυασμό από τα παραπάνω</a:t>
            </a:r>
            <a:r>
              <a:rPr lang="en-US" dirty="0" smtClean="0"/>
              <a:t>.</a:t>
            </a:r>
          </a:p>
          <a:p>
            <a:pPr lvl="1"/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extends 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{ … }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extends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 &amp; Comparable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27432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… }</a:t>
            </a:r>
          </a:p>
          <a:p>
            <a:pPr marL="27432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724128" y="2996952"/>
            <a:ext cx="3096344" cy="756664"/>
          </a:xfrm>
          <a:prstGeom prst="wedgeRectCallout">
            <a:avLst>
              <a:gd name="adj1" fmla="val -70135"/>
              <a:gd name="adj2" fmla="val 676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/>
              <a:t>Δέχεται μόνο απογόνους της </a:t>
            </a:r>
            <a:r>
              <a:rPr lang="en-US" sz="2000" dirty="0" smtClean="0"/>
              <a:t>Employee</a:t>
            </a:r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4572000" y="5661248"/>
            <a:ext cx="4248472" cy="936104"/>
          </a:xfrm>
          <a:prstGeom prst="wedgeRectCallout">
            <a:avLst>
              <a:gd name="adj1" fmla="val -73240"/>
              <a:gd name="adj2" fmla="val -1048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/>
              <a:t>Δέχεται μόνο απογόνους της </a:t>
            </a:r>
            <a:r>
              <a:rPr lang="en-US" sz="2000" dirty="0" smtClean="0"/>
              <a:t>Employee </a:t>
            </a:r>
            <a:r>
              <a:rPr lang="el-GR" sz="2000" dirty="0" smtClean="0"/>
              <a:t>που υλοποιούν το </a:t>
            </a:r>
            <a:r>
              <a:rPr lang="en-US" sz="2000" dirty="0" smtClean="0"/>
              <a:t>interface Comparable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5661248"/>
            <a:ext cx="3923928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Μπορούμε να έχουμε πολλά διαφορετικά </a:t>
            </a:r>
            <a:r>
              <a:rPr lang="en-US" sz="1600" dirty="0" smtClean="0"/>
              <a:t>interfaces</a:t>
            </a:r>
            <a:r>
              <a:rPr lang="el-GR" sz="1600" dirty="0" smtClean="0"/>
              <a:t> στους περιορισμούς</a:t>
            </a:r>
            <a:r>
              <a:rPr lang="en-US" sz="1600" dirty="0" smtClean="0"/>
              <a:t>, </a:t>
            </a:r>
            <a:r>
              <a:rPr lang="el-GR" sz="1600" dirty="0" smtClean="0"/>
              <a:t>αλλά μόνο μία κλάση και αυτή θα πρέπει να προηγείται στον ορισμό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5975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4309" y="3476454"/>
            <a:ext cx="1944216" cy="92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466" y="3476454"/>
            <a:ext cx="1402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numOfDays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734309" y="381777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61762" y="2983919"/>
            <a:ext cx="1689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AdvanceTicket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34309" y="5150002"/>
            <a:ext cx="1944216" cy="1057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182138" y="5150002"/>
            <a:ext cx="1031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67697" y="4751893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StudentAdvance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742722" y="547316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4" idx="0"/>
            <a:endCxn id="4" idx="2"/>
          </p:cNvCxnSpPr>
          <p:nvPr/>
        </p:nvCxnSpPr>
        <p:spPr>
          <a:xfrm flipV="1">
            <a:off x="4706416" y="4399783"/>
            <a:ext cx="1" cy="3521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47107" y="870730"/>
            <a:ext cx="79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Ticket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>
            <a:stCxn id="7" idx="0"/>
            <a:endCxn id="20" idx="2"/>
          </p:cNvCxnSpPr>
          <p:nvPr/>
        </p:nvCxnSpPr>
        <p:spPr>
          <a:xfrm flipV="1">
            <a:off x="4706417" y="2239610"/>
            <a:ext cx="0" cy="7443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734309" y="1316280"/>
            <a:ext cx="1944216" cy="923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120983" y="1316280"/>
            <a:ext cx="10438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796136" y="191949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5536" y="1484784"/>
            <a:ext cx="198323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Ένας σχεδιασμός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2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Γενικευμένες κλάσεις και κληρονομικότητα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76536"/>
            <a:ext cx="8507288" cy="4876800"/>
          </a:xfrm>
        </p:spPr>
        <p:txBody>
          <a:bodyPr/>
          <a:lstStyle/>
          <a:p>
            <a:r>
              <a:rPr lang="el-GR" dirty="0" smtClean="0"/>
              <a:t>Μια </a:t>
            </a:r>
            <a:r>
              <a:rPr lang="el-GR" dirty="0" smtClean="0">
                <a:solidFill>
                  <a:srgbClr val="0070C0"/>
                </a:solidFill>
              </a:rPr>
              <a:t>γενικευμένη κλάση </a:t>
            </a:r>
            <a:r>
              <a:rPr lang="el-GR" dirty="0" smtClean="0"/>
              <a:t>μπορεί να έχει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απογόνους</a:t>
            </a:r>
            <a:r>
              <a:rPr lang="el-GR" dirty="0" smtClean="0"/>
              <a:t> άλλες </a:t>
            </a:r>
            <a:r>
              <a:rPr lang="el-GR" dirty="0" smtClean="0">
                <a:solidFill>
                  <a:srgbClr val="0070C0"/>
                </a:solidFill>
              </a:rPr>
              <a:t>γενικευμένες κλάσεις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Οι απόγονοι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κληρονομούν</a:t>
            </a:r>
            <a:r>
              <a:rPr lang="el-GR" dirty="0" smtClean="0"/>
              <a:t> και τον </a:t>
            </a:r>
            <a:r>
              <a:rPr lang="el-GR" dirty="0" smtClean="0">
                <a:solidFill>
                  <a:srgbClr val="0070C0"/>
                </a:solidFill>
              </a:rPr>
              <a:t>τύπο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>
                <a:solidFill>
                  <a:srgbClr val="0070C0"/>
                </a:solidFill>
              </a:rPr>
              <a:t>.</a:t>
            </a:r>
            <a:endParaRPr lang="el-GR" dirty="0">
              <a:solidFill>
                <a:srgbClr val="0070C0"/>
              </a:solidFill>
            </a:endParaRPr>
          </a:p>
          <a:p>
            <a:pPr lvl="1"/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OrderedPair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&lt;T&gt; extends Pair&lt;T&gt;  { … }</a:t>
            </a:r>
          </a:p>
          <a:p>
            <a:pPr lvl="1"/>
            <a:endParaRPr lang="en-US" dirty="0"/>
          </a:p>
          <a:p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ορίζεται κληρονομικότητα ως προς τον παραμετρικό τύπο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</a:p>
          <a:p>
            <a:pPr lvl="1"/>
            <a:r>
              <a:rPr lang="el-GR" dirty="0" smtClean="0"/>
              <a:t>Δεν υπάρχει </a:t>
            </a:r>
            <a:r>
              <a:rPr lang="el-GR" dirty="0" smtClean="0">
                <a:solidFill>
                  <a:srgbClr val="FF0000"/>
                </a:solidFill>
              </a:rPr>
              <a:t>καμία σχέση </a:t>
            </a:r>
            <a:r>
              <a:rPr lang="el-GR" dirty="0" smtClean="0"/>
              <a:t>μεταξύ των κλάσεων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Pair&lt;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Pair&lt;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20771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Αν θέλουμε να ορίσουμε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γενικό παραμετρικό τύπο</a:t>
            </a:r>
            <a:r>
              <a:rPr lang="el-GR" dirty="0" smtClean="0"/>
              <a:t> χρησιμοποιούμε την </a:t>
            </a:r>
            <a:r>
              <a:rPr lang="el-GR" dirty="0" smtClean="0">
                <a:solidFill>
                  <a:srgbClr val="FF0000"/>
                </a:solidFill>
              </a:rPr>
              <a:t>παράμετρο μπαλαντέρ ?</a:t>
            </a:r>
            <a:r>
              <a:rPr lang="el-GR" dirty="0" smtClean="0"/>
              <a:t>, η οποία αναπαριστά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οποιοδήποτε τύπο </a:t>
            </a:r>
            <a:r>
              <a:rPr lang="el-GR" dirty="0" smtClean="0">
                <a:solidFill>
                  <a:srgbClr val="0070C0"/>
                </a:solidFill>
              </a:rPr>
              <a:t>Τ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l-GR" dirty="0" smtClean="0"/>
              <a:t>Προσέξτε ότι αυτό είναι κατά τη </a:t>
            </a:r>
            <a:r>
              <a:rPr lang="el-GR" dirty="0" smtClean="0">
                <a:solidFill>
                  <a:srgbClr val="FF0000"/>
                </a:solidFill>
              </a:rPr>
              <a:t>χρήση </a:t>
            </a:r>
            <a:r>
              <a:rPr lang="el-GR" dirty="0" smtClean="0"/>
              <a:t>της γενικευμένης κλάσης</a:t>
            </a:r>
          </a:p>
          <a:p>
            <a:endParaRPr lang="el-GR" dirty="0"/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someMethod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Pair&lt;?&gt;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 … }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Με αυτή τη δήλωση ορίζουμε μία μέθοδο που παίρνει σαν όρισμα ένα αντικείμενο </a:t>
            </a:r>
            <a:r>
              <a:rPr lang="en-US" dirty="0" smtClean="0"/>
              <a:t>Pair </a:t>
            </a:r>
            <a:r>
              <a:rPr lang="el-GR" dirty="0" smtClean="0"/>
              <a:t>με τύπο Τ οτιδήποτε.</a:t>
            </a:r>
          </a:p>
          <a:p>
            <a:pPr lvl="1"/>
            <a:endParaRPr lang="en-US" dirty="0" smtClean="0"/>
          </a:p>
          <a:p>
            <a:r>
              <a:rPr lang="el-GR" dirty="0" smtClean="0"/>
              <a:t>Μπορούμε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περιοριστούμε</a:t>
            </a:r>
            <a:r>
              <a:rPr lang="el-GR" dirty="0" smtClean="0"/>
              <a:t> σε ένα τύπο που είναι απόγονος της </a:t>
            </a:r>
            <a:r>
              <a:rPr lang="en-US" dirty="0" smtClean="0"/>
              <a:t>Employee.</a:t>
            </a:r>
          </a:p>
          <a:p>
            <a:endParaRPr lang="en-US" dirty="0"/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someMethod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                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Pair&lt;? extends Employee&gt;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… }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2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30937" y="3496834"/>
            <a:ext cx="1944216" cy="92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07094" y="3496834"/>
            <a:ext cx="1402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numOfDays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30937" y="383815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58390" y="3004299"/>
            <a:ext cx="1689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AdvanceTicket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64280" y="3496834"/>
            <a:ext cx="1944216" cy="9804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20862" y="3830985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264280" y="385687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77206" y="3004299"/>
            <a:ext cx="148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WalkInTicket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30937" y="5170382"/>
            <a:ext cx="1944216" cy="1057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78766" y="5170382"/>
            <a:ext cx="1031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64325" y="4772273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StudentAdvance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539350" y="549354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4" idx="0"/>
            <a:endCxn id="4" idx="2"/>
          </p:cNvCxnSpPr>
          <p:nvPr/>
        </p:nvCxnSpPr>
        <p:spPr>
          <a:xfrm flipV="1">
            <a:off x="2503044" y="4420163"/>
            <a:ext cx="1" cy="3521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47107" y="870730"/>
            <a:ext cx="79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Ticket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>
            <a:stCxn id="7" idx="0"/>
            <a:endCxn id="20" idx="2"/>
          </p:cNvCxnSpPr>
          <p:nvPr/>
        </p:nvCxnSpPr>
        <p:spPr>
          <a:xfrm flipV="1">
            <a:off x="2503045" y="2239610"/>
            <a:ext cx="2203372" cy="76468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0"/>
            <a:endCxn id="20" idx="2"/>
          </p:cNvCxnSpPr>
          <p:nvPr/>
        </p:nvCxnSpPr>
        <p:spPr>
          <a:xfrm flipH="1" flipV="1">
            <a:off x="4706417" y="2239610"/>
            <a:ext cx="2514967" cy="76468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734309" y="1316280"/>
            <a:ext cx="1944216" cy="923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120983" y="1316280"/>
            <a:ext cx="10438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getPrice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796136" y="191949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5536" y="1484784"/>
            <a:ext cx="264662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Ένας άλλος σχεδιασμός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20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0937" y="3496834"/>
            <a:ext cx="1944216" cy="92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07094" y="3496834"/>
            <a:ext cx="1402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numOfDays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30937" y="383815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58390" y="3004299"/>
            <a:ext cx="1689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AdvanceTicket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64280" y="3496834"/>
            <a:ext cx="1944216" cy="9804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20862" y="3830985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264280" y="385687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77206" y="3004299"/>
            <a:ext cx="148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WalkInTicket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30937" y="5170382"/>
            <a:ext cx="1944216" cy="1057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978766" y="5170382"/>
            <a:ext cx="1031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64325" y="4772273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StudentAdvance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539350" y="549354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0"/>
            <a:endCxn id="2" idx="2"/>
          </p:cNvCxnSpPr>
          <p:nvPr/>
        </p:nvCxnSpPr>
        <p:spPr>
          <a:xfrm flipV="1">
            <a:off x="2503044" y="4420163"/>
            <a:ext cx="1" cy="3521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47107" y="870730"/>
            <a:ext cx="79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Ticket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>
            <a:stCxn id="5" idx="0"/>
            <a:endCxn id="18" idx="2"/>
          </p:cNvCxnSpPr>
          <p:nvPr/>
        </p:nvCxnSpPr>
        <p:spPr>
          <a:xfrm flipV="1">
            <a:off x="2503045" y="2239610"/>
            <a:ext cx="2203372" cy="76468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0"/>
            <a:endCxn id="18" idx="2"/>
          </p:cNvCxnSpPr>
          <p:nvPr/>
        </p:nvCxnSpPr>
        <p:spPr>
          <a:xfrm flipH="1" flipV="1">
            <a:off x="4706417" y="2239610"/>
            <a:ext cx="2514967" cy="76468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734309" y="1316280"/>
            <a:ext cx="1944216" cy="923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120983" y="1316280"/>
            <a:ext cx="10438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getPrice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796136" y="191949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3783" y="678723"/>
            <a:ext cx="299207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θέλουμε φοιτητική έκπτωση σε όλα τα εισιτήρια?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264280" y="5255628"/>
            <a:ext cx="1944216" cy="1057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712109" y="5255628"/>
            <a:ext cx="1031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98144" y="4847011"/>
            <a:ext cx="1676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StudentWalkIn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272693" y="557879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4" idx="0"/>
            <a:endCxn id="6" idx="2"/>
          </p:cNvCxnSpPr>
          <p:nvPr/>
        </p:nvCxnSpPr>
        <p:spPr>
          <a:xfrm flipV="1">
            <a:off x="7236387" y="4477315"/>
            <a:ext cx="1" cy="3696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84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5328838"/>
            <a:ext cx="1944216" cy="92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5669" y="5328838"/>
            <a:ext cx="1402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numOfDays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9512" y="567015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06965" y="4836303"/>
            <a:ext cx="1689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AdvanceTicket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99792" y="5289687"/>
            <a:ext cx="1944216" cy="9804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56374" y="5623838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699792" y="564972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12718" y="4797152"/>
            <a:ext cx="148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WalkInTicket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5459" y="1860481"/>
            <a:ext cx="79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Ticket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>
            <a:stCxn id="5" idx="0"/>
            <a:endCxn id="18" idx="2"/>
          </p:cNvCxnSpPr>
          <p:nvPr/>
        </p:nvCxnSpPr>
        <p:spPr>
          <a:xfrm flipV="1">
            <a:off x="1151620" y="3796253"/>
            <a:ext cx="1163149" cy="10400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0"/>
            <a:endCxn id="18" idx="2"/>
          </p:cNvCxnSpPr>
          <p:nvPr/>
        </p:nvCxnSpPr>
        <p:spPr>
          <a:xfrm flipH="1" flipV="1">
            <a:off x="2314769" y="3796253"/>
            <a:ext cx="1342127" cy="10008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342661" y="2306030"/>
            <a:ext cx="1944216" cy="14902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329172" y="2318926"/>
            <a:ext cx="189026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number</a:t>
            </a:r>
            <a:endParaRPr lang="el-GR" dirty="0" smtClean="0">
              <a:solidFill>
                <a:srgbClr val="00B0F0"/>
              </a:solidFill>
            </a:endParaRPr>
          </a:p>
          <a:p>
            <a:pPr algn="ctr"/>
            <a:r>
              <a:rPr lang="en-US" dirty="0" smtClean="0">
                <a:solidFill>
                  <a:srgbClr val="00B0F0"/>
                </a:solidFill>
              </a:rPr>
              <a:t>student: </a:t>
            </a:r>
            <a:r>
              <a:rPr lang="en-US" dirty="0" err="1" smtClean="0">
                <a:solidFill>
                  <a:srgbClr val="00B0F0"/>
                </a:solidFill>
              </a:rPr>
              <a:t>boolean</a:t>
            </a:r>
            <a:endParaRPr lang="en-US" dirty="0" smtClean="0">
              <a:solidFill>
                <a:srgbClr val="00B0F0"/>
              </a:solidFill>
            </a:endParaRPr>
          </a:p>
          <a:p>
            <a:pPr algn="ctr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finalPrice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getPrice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342661" y="290924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3783" y="678723"/>
            <a:ext cx="299207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θέλουμε φοιτητική έκπτωση σε όλα τα εισιτήρια?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923928" y="1268760"/>
            <a:ext cx="5040560" cy="2585323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double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finalPrice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*0.5;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81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ΓΕΝΙΚΕΥΜΕΝΕΣ ΚΛΑΣΕΙΣ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Θυμηθείτε πως ορίσαμε μια </a:t>
            </a:r>
            <a:r>
              <a:rPr lang="el-GR" dirty="0" smtClean="0">
                <a:solidFill>
                  <a:srgbClr val="00B0F0"/>
                </a:solidFill>
              </a:rPr>
              <a:t>στοίβα </a:t>
            </a:r>
            <a:r>
              <a:rPr lang="el-GR" dirty="0" smtClean="0">
                <a:solidFill>
                  <a:srgbClr val="FF0000"/>
                </a:solidFill>
              </a:rPr>
              <a:t>ακεραίων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46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47056" y="2924944"/>
            <a:ext cx="7776865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7056" y="1844824"/>
            <a:ext cx="7776865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3527" y="1052736"/>
            <a:ext cx="7776865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4602" y="476672"/>
            <a:ext cx="7441774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endParaRPr lang="en-US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int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next = null;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next = element;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219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11250</TotalTime>
  <Words>1047</Words>
  <Application>Microsoft Office PowerPoint</Application>
  <PresentationFormat>On-screen Show (4:3)</PresentationFormat>
  <Paragraphs>436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Courier New</vt:lpstr>
      <vt:lpstr>Clarity</vt:lpstr>
      <vt:lpstr>ΤΕΧΝΙΚΕΣ Αντικειμενοστραφουσ προγραμματισμου</vt:lpstr>
      <vt:lpstr>Παράδειγμα κληρονομικότητας</vt:lpstr>
      <vt:lpstr>PowerPoint Presentation</vt:lpstr>
      <vt:lpstr>PowerPoint Presentation</vt:lpstr>
      <vt:lpstr>PowerPoint Presentation</vt:lpstr>
      <vt:lpstr>PowerPoint Presentation</vt:lpstr>
      <vt:lpstr>ΓΕΝΙΚΕΥΜΕΝΕΣ ΚΛΑΣΕΙΣ</vt:lpstr>
      <vt:lpstr>Stack</vt:lpstr>
      <vt:lpstr>PowerPoint Presentation</vt:lpstr>
      <vt:lpstr>PowerPoint Presentation</vt:lpstr>
      <vt:lpstr>Stack</vt:lpstr>
      <vt:lpstr>PowerPoint Presentation</vt:lpstr>
      <vt:lpstr>PowerPoint Presentation</vt:lpstr>
      <vt:lpstr>Stack</vt:lpstr>
      <vt:lpstr>PowerPoint Presentation</vt:lpstr>
      <vt:lpstr>PowerPoint Presentation</vt:lpstr>
      <vt:lpstr>PowerPoint Presentation</vt:lpstr>
      <vt:lpstr>Γενικευμένες (Generic) κλάσεις</vt:lpstr>
      <vt:lpstr>Ένα πολύ απλό παράδειγμα</vt:lpstr>
      <vt:lpstr>Γενικευμένη Στοίβα</vt:lpstr>
      <vt:lpstr>PowerPoint Presentation</vt:lpstr>
      <vt:lpstr>PowerPoint Presentation</vt:lpstr>
      <vt:lpstr>PowerPoint Presentation</vt:lpstr>
      <vt:lpstr>Πολλαπλές παράμετροι</vt:lpstr>
      <vt:lpstr>Παγίδες</vt:lpstr>
      <vt:lpstr>Γενικευμένες κλάσεις με περιορισμούς</vt:lpstr>
      <vt:lpstr>Γενικευμένες κλάσεις με περιορισμούς</vt:lpstr>
      <vt:lpstr>Γενικευμένες κλάσεις με περιορισμούς</vt:lpstr>
      <vt:lpstr>Γενικευμένες κλάσεις με περιορισμούς</vt:lpstr>
      <vt:lpstr>Γενικευμένες κλάσεις και κληρονομικότητα</vt:lpstr>
      <vt:lpstr>Wildcard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553</cp:revision>
  <dcterms:created xsi:type="dcterms:W3CDTF">2013-02-10T16:19:38Z</dcterms:created>
  <dcterms:modified xsi:type="dcterms:W3CDTF">2016-05-11T18:52:28Z</dcterms:modified>
</cp:coreProperties>
</file>