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97" r:id="rId3"/>
    <p:sldId id="299" r:id="rId4"/>
    <p:sldId id="300" r:id="rId5"/>
    <p:sldId id="325" r:id="rId6"/>
    <p:sldId id="320" r:id="rId7"/>
    <p:sldId id="321" r:id="rId8"/>
    <p:sldId id="322" r:id="rId9"/>
    <p:sldId id="323" r:id="rId10"/>
    <p:sldId id="302" r:id="rId11"/>
    <p:sldId id="301" r:id="rId12"/>
    <p:sldId id="303" r:id="rId13"/>
    <p:sldId id="285" r:id="rId14"/>
    <p:sldId id="324" r:id="rId15"/>
    <p:sldId id="305" r:id="rId16"/>
    <p:sldId id="306" r:id="rId17"/>
    <p:sldId id="307" r:id="rId18"/>
    <p:sldId id="30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F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06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68C28-81DF-43F0-A3D4-E906B1D7125B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60F88-82BB-4F01-8B5A-73A7B3C8F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52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60F88-82BB-4F01-8B5A-73A7B3C8F80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47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540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698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664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1"/>
              </a:buClr>
              <a:defRPr/>
            </a:lvl2pPr>
            <a:lvl4pPr>
              <a:buClr>
                <a:schemeClr val="accent1"/>
              </a:buClr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dirty="0" smtClean="0"/>
              <a:t>Χειμώνας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CS-409: </a:t>
            </a:r>
            <a:r>
              <a:rPr lang="el-GR" dirty="0" err="1" smtClean="0"/>
              <a:t>Αντικειμενοστρεφής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962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6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6978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3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15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329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129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4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29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7E345-9BD5-414F-9B98-BE3DCAA5A9BF}" type="datetimeFigureOut">
              <a:rPr lang="en-US" smtClean="0"/>
              <a:pPr/>
              <a:t>4/13/2016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775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D7E345-9BD5-414F-9B98-BE3DCAA5A9BF}" type="datetimeFigureOut">
              <a:rPr lang="en-US" smtClean="0"/>
              <a:pPr/>
              <a:t>4/13/2016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l-GR" dirty="0" err="1" smtClean="0"/>
              <a:t>Αντικειμενοστρεφής</a:t>
            </a:r>
            <a:r>
              <a:rPr lang="el-GR" dirty="0" smtClean="0"/>
              <a:t> Προγραμματισμός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1A9E46F-7BA3-46CF-8DB8-B01995389C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919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6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6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924800" cy="1927225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ΤΕΧΝΙΚΕΣ </a:t>
            </a:r>
            <a:r>
              <a:rPr lang="el-GR" dirty="0" err="1" smtClean="0"/>
              <a:t>Αντικειμενοστραφουσ</a:t>
            </a:r>
            <a:r>
              <a:rPr lang="el-GR" dirty="0" smtClean="0"/>
              <a:t> </a:t>
            </a:r>
            <a:r>
              <a:rPr lang="el-GR" dirty="0" err="1" smtClean="0"/>
              <a:t>προγραμματισμου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/>
              <a:t>Κληρονομικότητα</a:t>
            </a:r>
            <a:endParaRPr lang="en-US" dirty="0" smtClean="0"/>
          </a:p>
          <a:p>
            <a:pPr algn="ctr"/>
            <a:r>
              <a:rPr lang="en-US" dirty="0" err="1" smtClean="0"/>
              <a:t>Downcasting</a:t>
            </a:r>
            <a:endParaRPr lang="en-US" dirty="0" smtClean="0"/>
          </a:p>
          <a:p>
            <a:pPr algn="ctr"/>
            <a:r>
              <a:rPr lang="el-GR" dirty="0" smtClean="0"/>
              <a:t>Πολυμορφισμός – </a:t>
            </a:r>
            <a:r>
              <a:rPr lang="en-US" dirty="0" smtClean="0"/>
              <a:t>Late Binding</a:t>
            </a:r>
            <a:endParaRPr lang="el-GR" dirty="0" smtClean="0"/>
          </a:p>
          <a:p>
            <a:pPr algn="ctr"/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51115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Upcasting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367" y="1628800"/>
            <a:ext cx="90010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H </a:t>
            </a:r>
            <a:r>
              <a:rPr lang="el-GR" dirty="0" smtClean="0"/>
              <a:t>ανάθεση στην αντίθετη κατεύθυνση (</a:t>
            </a:r>
            <a:r>
              <a:rPr lang="en-US" dirty="0" err="1" smtClean="0">
                <a:solidFill>
                  <a:srgbClr val="FF0000"/>
                </a:solidFill>
              </a:rPr>
              <a:t>upcasting</a:t>
            </a:r>
            <a:r>
              <a:rPr lang="en-US" dirty="0" smtClean="0"/>
              <a:t>) </a:t>
            </a:r>
            <a:r>
              <a:rPr lang="el-GR" dirty="0" smtClean="0"/>
              <a:t>μπορεί να γίνει χωρίς να χρειάζεται </a:t>
            </a:r>
            <a:r>
              <a:rPr lang="en-US" dirty="0" smtClean="0"/>
              <a:t>casting</a:t>
            </a:r>
          </a:p>
          <a:p>
            <a:pPr lvl="1"/>
            <a:r>
              <a:rPr lang="el-GR" dirty="0" smtClean="0"/>
              <a:t>Μπορούμε να κάνουμε μια ανάθεση </a:t>
            </a:r>
            <a:r>
              <a:rPr lang="en-US" dirty="0" smtClean="0">
                <a:solidFill>
                  <a:srgbClr val="0070C0"/>
                </a:solidFill>
              </a:rPr>
              <a:t>x = </a:t>
            </a:r>
            <a:r>
              <a:rPr lang="en-US" dirty="0" smtClean="0">
                <a:solidFill>
                  <a:srgbClr val="FF0000"/>
                </a:solidFill>
              </a:rPr>
              <a:t>y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l-GR" dirty="0" smtClean="0"/>
              <a:t>δύο αντικειμένων αν: </a:t>
            </a:r>
          </a:p>
          <a:p>
            <a:pPr lvl="2"/>
            <a:r>
              <a:rPr lang="el-GR" dirty="0"/>
              <a:t>τα δύο αντικείμενα να είναι της </a:t>
            </a:r>
            <a:r>
              <a:rPr lang="el-GR" dirty="0">
                <a:solidFill>
                  <a:schemeClr val="accent6">
                    <a:lumMod val="75000"/>
                  </a:schemeClr>
                </a:solidFill>
              </a:rPr>
              <a:t>ίδιας κλάσης </a:t>
            </a:r>
            <a:r>
              <a:rPr lang="el-GR" dirty="0"/>
              <a:t>ή </a:t>
            </a:r>
          </a:p>
          <a:p>
            <a:pPr lvl="2"/>
            <a:r>
              <a:rPr lang="el-GR" dirty="0"/>
              <a:t>η κλάση του αντικειμένου που </a:t>
            </a:r>
            <a:r>
              <a:rPr lang="el-GR" dirty="0">
                <a:solidFill>
                  <a:srgbClr val="0070C0"/>
                </a:solidFill>
              </a:rPr>
              <a:t>ανατίθεται</a:t>
            </a:r>
            <a:r>
              <a:rPr lang="el-GR" dirty="0"/>
              <a:t> (</a:t>
            </a:r>
            <a:r>
              <a:rPr lang="el-GR" dirty="0">
                <a:solidFill>
                  <a:srgbClr val="FF0000"/>
                </a:solidFill>
              </a:rPr>
              <a:t>y</a:t>
            </a:r>
            <a:r>
              <a:rPr lang="el-GR" dirty="0"/>
              <a:t>) </a:t>
            </a:r>
            <a:r>
              <a:rPr lang="el-GR" dirty="0" smtClean="0"/>
              <a:t>είναι </a:t>
            </a:r>
            <a:r>
              <a:rPr lang="el-GR" dirty="0" smtClean="0">
                <a:solidFill>
                  <a:srgbClr val="0070C0"/>
                </a:solidFill>
              </a:rPr>
              <a:t>απόγονος</a:t>
            </a:r>
            <a:r>
              <a:rPr lang="el-GR" dirty="0" smtClean="0"/>
              <a:t> της κλάσης του </a:t>
            </a:r>
            <a:r>
              <a:rPr lang="el-GR" dirty="0"/>
              <a:t>αντικειμένου στο οποίο γίνεται </a:t>
            </a:r>
            <a:r>
              <a:rPr lang="el-GR" dirty="0" smtClean="0"/>
              <a:t>η </a:t>
            </a:r>
            <a:r>
              <a:rPr lang="el-GR" dirty="0"/>
              <a:t>ανάθεση (</a:t>
            </a:r>
            <a:r>
              <a:rPr lang="el-GR" dirty="0">
                <a:solidFill>
                  <a:srgbClr val="0070C0"/>
                </a:solidFill>
              </a:rPr>
              <a:t>x</a:t>
            </a:r>
            <a:r>
              <a:rPr lang="el-GR" dirty="0" smtClean="0"/>
              <a:t>)</a:t>
            </a:r>
          </a:p>
          <a:p>
            <a:pPr lvl="2"/>
            <a:endParaRPr lang="el-GR" dirty="0"/>
          </a:p>
          <a:p>
            <a:r>
              <a:rPr lang="el-GR" dirty="0" smtClean="0"/>
              <a:t>Για παράδειγμα,</a:t>
            </a:r>
            <a:r>
              <a:rPr lang="en-US" dirty="0" smtClean="0"/>
              <a:t> </a:t>
            </a:r>
            <a:r>
              <a:rPr lang="el-GR" dirty="0" smtClean="0"/>
              <a:t>ο παρακάτω κώδικας δουλεύει χωρίς πρόβλημα:</a:t>
            </a:r>
          </a:p>
          <a:p>
            <a:pPr lvl="1"/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anEmployee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1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Hourly Employee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hEmployee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/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anEmployee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hEmployee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28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6309320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IsADemo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b="1" dirty="0" err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(“Alice",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    		       100, 50.5, 40);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bob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(“Bob",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			         200, 100000);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):");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(bob):");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bob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</a:t>
            </a:r>
            <a:r>
              <a:rPr lang="en-US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employeeObject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employeeObject.getName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));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employeeObject.getAFM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));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5589240"/>
            <a:ext cx="6910625" cy="95410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Όταν καλούμε την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sz="2000" dirty="0" smtClean="0"/>
              <a:t> </a:t>
            </a:r>
            <a:r>
              <a:rPr lang="el-GR" dirty="0" smtClean="0"/>
              <a:t>έμμεσα κάνουμε τις αναθέσεις:</a:t>
            </a:r>
          </a:p>
          <a:p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employeeObject</a:t>
            </a:r>
            <a:r>
              <a:rPr lang="el-GR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alice</a:t>
            </a:r>
            <a:endParaRPr lang="el-GR" b="1" dirty="0" smtClean="0">
              <a:solidFill>
                <a:schemeClr val="accent6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employeeObject</a:t>
            </a:r>
            <a:r>
              <a:rPr lang="el-GR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5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6309320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IsADemo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b="1" dirty="0" err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(“Alice",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    		       100, 50.5, 40);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bob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(“Bob",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			         200, 100000);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):");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(bob):");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bob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</a:t>
            </a:r>
            <a:r>
              <a:rPr lang="en-US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employeeObject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employeeObject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7744" y="5373216"/>
            <a:ext cx="5857762" cy="101566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Τι θα τυπώσει η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sz="2400" dirty="0" smtClean="0"/>
              <a:t> </a:t>
            </a:r>
            <a:r>
              <a:rPr lang="el-GR" dirty="0" smtClean="0"/>
              <a:t>όταν την καλέσουμε</a:t>
            </a:r>
            <a:r>
              <a:rPr lang="en-US" dirty="0" smtClean="0"/>
              <a:t> </a:t>
            </a:r>
            <a:r>
              <a:rPr lang="el-GR" dirty="0" smtClean="0"/>
              <a:t>με ορίσματα το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dirty="0" smtClean="0"/>
              <a:t>και </a:t>
            </a:r>
            <a:r>
              <a:rPr lang="el-GR" dirty="0" smtClean="0"/>
              <a:t>το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bob</a:t>
            </a:r>
            <a:r>
              <a:rPr lang="en-US" dirty="0" smtClean="0"/>
              <a:t>?</a:t>
            </a:r>
            <a:r>
              <a:rPr lang="el-GR" dirty="0" smtClean="0"/>
              <a:t> </a:t>
            </a:r>
            <a:endParaRPr lang="el-GR" dirty="0" smtClean="0"/>
          </a:p>
          <a:p>
            <a:r>
              <a:rPr lang="el-GR" dirty="0" smtClean="0"/>
              <a:t>Ποια μέθοδος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dirty="0" smtClean="0"/>
              <a:t> </a:t>
            </a:r>
            <a:r>
              <a:rPr lang="el-GR" dirty="0" smtClean="0"/>
              <a:t>θα κληθεί?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324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6309320"/>
          </a:xfrm>
          <a:ln w="28575">
            <a:solidFill>
              <a:srgbClr val="0070C0"/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IsADemo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b="1" dirty="0" err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(“Alice",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    		       100, 50.5, 40);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bob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(“Bob",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			         200, 100000);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):");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(bob):");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bob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</a:t>
            </a:r>
            <a:r>
              <a:rPr lang="en-US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showEmployee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employeeObject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employeeObject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20335" y="5229200"/>
            <a:ext cx="7729970" cy="14773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Θα καλέσει την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dirty="0" smtClean="0"/>
              <a:t> </a:t>
            </a:r>
            <a:r>
              <a:rPr lang="el-GR" dirty="0" smtClean="0"/>
              <a:t>της κλάσης του αντικειμένου που περνάμε σαν όρισμα </a:t>
            </a:r>
            <a:r>
              <a:rPr lang="en-US" dirty="0" smtClean="0"/>
              <a:t>(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ή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dirty="0" smtClean="0"/>
              <a:t>) </a:t>
            </a:r>
            <a:r>
              <a:rPr lang="el-GR" dirty="0" smtClean="0"/>
              <a:t>και όχι την κλάση που εμφανίζεται στον ορισμό της παραμέτρου 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dirty="0" smtClean="0"/>
              <a:t>)</a:t>
            </a:r>
            <a:r>
              <a:rPr lang="el-GR" dirty="0" smtClean="0"/>
              <a:t>.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Ο μηχανισμός αυτός ονομάζεται </a:t>
            </a:r>
            <a:r>
              <a:rPr lang="en-US" dirty="0" smtClean="0">
                <a:solidFill>
                  <a:srgbClr val="FF0000"/>
                </a:solidFill>
              </a:rPr>
              <a:t>late binding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l-GR" dirty="0" smtClean="0"/>
              <a:t>και/ή </a:t>
            </a:r>
            <a:r>
              <a:rPr lang="el-GR" dirty="0" smtClean="0">
                <a:solidFill>
                  <a:srgbClr val="FF0000"/>
                </a:solidFill>
              </a:rPr>
              <a:t>πολυμορφισμός</a:t>
            </a:r>
            <a:r>
              <a:rPr lang="el-GR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390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Late Binding (</a:t>
            </a:r>
            <a:r>
              <a:rPr lang="el-GR" dirty="0" smtClean="0"/>
              <a:t>καθυστερημένη δέσμευση)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Η </a:t>
            </a:r>
            <a:r>
              <a:rPr lang="el-GR" dirty="0" smtClean="0">
                <a:solidFill>
                  <a:srgbClr val="FF0000"/>
                </a:solidFill>
              </a:rPr>
              <a:t>δέσμευση </a:t>
            </a:r>
            <a:r>
              <a:rPr lang="el-GR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binding</a:t>
            </a:r>
            <a:r>
              <a:rPr lang="en-US" dirty="0" smtClean="0"/>
              <a:t>) </a:t>
            </a:r>
            <a:r>
              <a:rPr lang="el-GR" dirty="0" smtClean="0"/>
              <a:t>αναφέρεται στον συσχετισμό μεταξύ της </a:t>
            </a:r>
            <a:r>
              <a:rPr lang="el-GR" dirty="0" smtClean="0">
                <a:solidFill>
                  <a:srgbClr val="0070C0"/>
                </a:solidFill>
              </a:rPr>
              <a:t>κλήσης μιας μεθόδου </a:t>
            </a:r>
            <a:r>
              <a:rPr lang="el-GR" dirty="0" smtClean="0"/>
              <a:t>και του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ορισμού (κώδικα) της μεθόδου</a:t>
            </a:r>
            <a:r>
              <a:rPr lang="el-GR" dirty="0" smtClean="0"/>
              <a:t>.</a:t>
            </a:r>
          </a:p>
          <a:p>
            <a:endParaRPr lang="el-GR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Early binding</a:t>
            </a:r>
            <a:r>
              <a:rPr lang="el-GR" dirty="0" smtClean="0">
                <a:solidFill>
                  <a:srgbClr val="FF0000"/>
                </a:solidFill>
              </a:rPr>
              <a:t>: </a:t>
            </a:r>
            <a:r>
              <a:rPr lang="el-GR" dirty="0"/>
              <a:t>Η δέσμευση γίνεται </a:t>
            </a:r>
            <a:r>
              <a:rPr lang="el-GR" dirty="0">
                <a:solidFill>
                  <a:srgbClr val="0070C0"/>
                </a:solidFill>
              </a:rPr>
              <a:t>κατά τη </a:t>
            </a:r>
            <a:r>
              <a:rPr lang="el-GR" dirty="0" smtClean="0">
                <a:solidFill>
                  <a:srgbClr val="0070C0"/>
                </a:solidFill>
              </a:rPr>
              <a:t>μεταγλώττιση </a:t>
            </a:r>
            <a:r>
              <a:rPr lang="el-GR" dirty="0"/>
              <a:t>του </a:t>
            </a:r>
            <a:r>
              <a:rPr lang="el-GR" dirty="0" smtClean="0"/>
              <a:t>προγράμματος</a:t>
            </a:r>
            <a:endParaRPr lang="en-US" dirty="0" smtClean="0"/>
          </a:p>
          <a:p>
            <a:pPr lvl="1"/>
            <a:r>
              <a:rPr lang="el-GR" dirty="0" smtClean="0"/>
              <a:t>Στην περίπτωση αυτή η μέθοδος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toString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() </a:t>
            </a:r>
            <a:r>
              <a:rPr lang="el-GR" dirty="0" smtClean="0"/>
              <a:t>που θα κληθεί θα είναι η μέθοδος της κλάσης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 </a:t>
            </a:r>
            <a:r>
              <a:rPr lang="el-GR" dirty="0" smtClean="0"/>
              <a:t>μιας και όταν γίνεται η μεταγλώττιση ο </a:t>
            </a:r>
            <a:r>
              <a:rPr lang="en-US" dirty="0" smtClean="0"/>
              <a:t>compiler </a:t>
            </a:r>
            <a:r>
              <a:rPr lang="el-GR" dirty="0" smtClean="0"/>
              <a:t>βλέπει το όρισμα ως αντικείμενο της κλάσης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dirty="0" smtClean="0"/>
              <a:t>.</a:t>
            </a:r>
            <a:endParaRPr lang="el-GR" dirty="0"/>
          </a:p>
          <a:p>
            <a:r>
              <a:rPr lang="en-US" dirty="0" smtClean="0">
                <a:solidFill>
                  <a:srgbClr val="FF0000"/>
                </a:solidFill>
              </a:rPr>
              <a:t>Late binding</a:t>
            </a:r>
            <a:r>
              <a:rPr lang="el-GR" dirty="0">
                <a:solidFill>
                  <a:srgbClr val="FF0000"/>
                </a:solidFill>
              </a:rPr>
              <a:t>: </a:t>
            </a:r>
            <a:r>
              <a:rPr lang="el-GR" dirty="0"/>
              <a:t>Η δέσμευση γίνεται </a:t>
            </a:r>
            <a:r>
              <a:rPr lang="el-GR" dirty="0">
                <a:solidFill>
                  <a:srgbClr val="0070C0"/>
                </a:solidFill>
              </a:rPr>
              <a:t>κατά τη </a:t>
            </a:r>
            <a:r>
              <a:rPr lang="el-GR" dirty="0" smtClean="0">
                <a:solidFill>
                  <a:srgbClr val="0070C0"/>
                </a:solidFill>
              </a:rPr>
              <a:t>εκτέλεση </a:t>
            </a:r>
            <a:r>
              <a:rPr lang="el-GR" dirty="0" smtClean="0"/>
              <a:t>του προγράμματος</a:t>
            </a:r>
          </a:p>
          <a:p>
            <a:pPr lvl="1"/>
            <a:r>
              <a:rPr lang="el-GR" dirty="0"/>
              <a:t>Το κάθε αντικείμενο έχει </a:t>
            </a:r>
            <a:r>
              <a:rPr lang="el-GR" dirty="0">
                <a:solidFill>
                  <a:srgbClr val="0070C0"/>
                </a:solidFill>
              </a:rPr>
              <a:t>πληροφορία</a:t>
            </a:r>
            <a:r>
              <a:rPr lang="el-GR" dirty="0"/>
              <a:t> για </a:t>
            </a:r>
            <a:r>
              <a:rPr lang="el-GR" dirty="0" smtClean="0"/>
              <a:t>την κλάση του και τον </a:t>
            </a:r>
            <a:r>
              <a:rPr lang="el-GR" dirty="0"/>
              <a:t>ορισμό (κώδικα) των μεθόδων του</a:t>
            </a:r>
            <a:r>
              <a:rPr lang="el-GR" dirty="0" smtClean="0"/>
              <a:t>.</a:t>
            </a:r>
          </a:p>
          <a:p>
            <a:pPr lvl="1"/>
            <a:r>
              <a:rPr lang="el-GR" dirty="0" smtClean="0"/>
              <a:t>Στην περίπτωση αυτή </a:t>
            </a:r>
            <a:r>
              <a:rPr lang="el-GR" dirty="0"/>
              <a:t>η μέθοδος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toString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() </a:t>
            </a:r>
            <a:r>
              <a:rPr lang="el-GR" dirty="0"/>
              <a:t>που θα κληθεί </a:t>
            </a:r>
            <a:r>
              <a:rPr lang="el-GR" dirty="0" smtClean="0"/>
              <a:t>εξαρτάται από την κλάση που περνάμε σαν όρισμα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l-GR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l-GR" dirty="0"/>
              <a:t>ή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l-GR" dirty="0" smtClean="0"/>
              <a:t>). Ανάλογα με το αντικείμενο καλείται η ανάλογη μέθοδος.</a:t>
            </a:r>
            <a:endParaRPr lang="el-GR" dirty="0"/>
          </a:p>
          <a:p>
            <a:pPr lvl="1"/>
            <a:endParaRPr lang="en-US" dirty="0" smtClean="0"/>
          </a:p>
          <a:p>
            <a:r>
              <a:rPr lang="el-GR" dirty="0" smtClean="0"/>
              <a:t>Στη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Java</a:t>
            </a:r>
            <a:r>
              <a:rPr lang="en-US" dirty="0"/>
              <a:t>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dirty="0" smtClean="0"/>
              <a:t>εφαρμόζεται ο μηχανισμός του </a:t>
            </a:r>
            <a:r>
              <a:rPr lang="en-US" dirty="0" smtClean="0">
                <a:solidFill>
                  <a:srgbClr val="0070C0"/>
                </a:solidFill>
              </a:rPr>
              <a:t>late binding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για όλες τις μεθόδους </a:t>
            </a:r>
            <a:r>
              <a:rPr lang="en-US" dirty="0" smtClean="0"/>
              <a:t>(</a:t>
            </a:r>
            <a:r>
              <a:rPr lang="el-GR" dirty="0" smtClean="0"/>
              <a:t>σε αντίθεση με άλλες γλώσσες προγραμματισμού).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688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Example3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employeeArray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 = new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[3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];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employeeArray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alice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",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new Date(1,1,201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));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employeeArray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[1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HourlyEmployee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("bob",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new Date(1,1,201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20, 160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employeeArray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[2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charlie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",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Date(1,1,2012), 24000);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			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&lt; 3;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++){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employeeArray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87216" y="5733256"/>
            <a:ext cx="7056784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Για κάθε στοιχείο του πίνακα καλείται </a:t>
            </a:r>
            <a:r>
              <a:rPr lang="el-GR" dirty="0" smtClean="0">
                <a:solidFill>
                  <a:srgbClr val="FF0000"/>
                </a:solidFill>
              </a:rPr>
              <a:t>διαφορετική</a:t>
            </a:r>
            <a:r>
              <a:rPr lang="el-GR" dirty="0" smtClean="0"/>
              <a:t> μέθοδος </a:t>
            </a:r>
            <a:r>
              <a:rPr lang="en-US" dirty="0" err="1" smtClean="0"/>
              <a:t>toString</a:t>
            </a:r>
            <a:r>
              <a:rPr lang="el-GR" dirty="0" smtClean="0"/>
              <a:t> ανάλογα με το αντικείμενο που τοποθετήσαμε σε εκείνη τη θέση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90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3573016"/>
            <a:ext cx="3528392" cy="86409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336704"/>
          </a:xfrm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mySale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protected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String name;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protected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double price;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mySale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(String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theName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, double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thePrice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name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theName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price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thePrice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(name + " Price and total cost = $" + price);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double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bill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price;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equalDeals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mySale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otherSale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name.equals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(otherSale.name)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&amp;&amp;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this.bill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) ==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otherSale.bill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));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lessThan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mySale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otherSale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this.bill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) &lt;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otherSale.bill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));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45510" y="620688"/>
            <a:ext cx="5184576" cy="92333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Σύμφωνα με το βιβλίο δεν συνίσταται η χρήση της </a:t>
            </a:r>
            <a:r>
              <a:rPr lang="en-US" dirty="0" smtClean="0"/>
              <a:t>protected </a:t>
            </a:r>
            <a:r>
              <a:rPr lang="el-GR" dirty="0" smtClean="0"/>
              <a:t>αλλά την χρησιμοποιούμε για απλότητα στο παράδειγμα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49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296" y="2996952"/>
            <a:ext cx="4794760" cy="122413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6336704"/>
          </a:xfrm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myDiscountSale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extends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mySale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double discount; 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myDiscountSale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(String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theName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,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double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thePrice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, double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theDiscount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super(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theName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thePrice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discount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theDiscount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double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bill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double fraction = discount/100;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(1 - fraction)*price;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String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toString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 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return 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name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+ " Price = $" + 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price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+ " Discount = " + discount + "%\n"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+ "   Total cost = $" + bill( ));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580112" y="3162054"/>
            <a:ext cx="3493264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Υπέρβαση της μεθόδου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bill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77808" y="6031639"/>
            <a:ext cx="3995568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dirty="0" smtClean="0">
                <a:solidFill>
                  <a:srgbClr val="0070C0"/>
                </a:solidFill>
              </a:rPr>
              <a:t>Δεν </a:t>
            </a:r>
            <a:r>
              <a:rPr lang="el-GR" dirty="0" smtClean="0"/>
              <a:t>έχουμε υπέρβαση των μεθόδων 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equalDeals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dirty="0" smtClean="0"/>
              <a:t>και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lessThan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242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32073" y="4960303"/>
            <a:ext cx="5088512" cy="2160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95536" y="2585215"/>
            <a:ext cx="3960440" cy="2160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04664"/>
            <a:ext cx="8424936" cy="6336704"/>
          </a:xfrm>
          <a:ln w="28575">
            <a:solidFill>
              <a:schemeClr val="accent6">
                <a:lumMod val="75000"/>
              </a:schemeClr>
            </a:solidFill>
            <a:prstDash val="dash"/>
          </a:ln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myLateBindingDemo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mySale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simple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mySale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("floor mat", 10.00);//One item at $10.00.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myDiscountSale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discount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myDiscountSale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("floor mat", 11.00, 10);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     //One item at $11.00 with a 10% discount.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(simple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(discount);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if (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discount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lessThan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simple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("Discounted item is cheaper.");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else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("Discounted item is not cheaper.");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mySale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regularPrice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mySale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("cup holder", 9.90);//One item at $9.90.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myDiscountSale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specialPrice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myDiscountSale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("cup holder", 11.00, 10);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     //One item at $11.00 with a 10% discount.</a:t>
            </a:r>
          </a:p>
          <a:p>
            <a:pPr marL="0" indent="0">
              <a:buNone/>
            </a:pP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regularPrice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specialPrice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if (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specialPrice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equalDeals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regularPrice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("Deals are equal.");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else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("Deals are not equal.");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52120" y="2000440"/>
            <a:ext cx="3312368" cy="58477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Οι </a:t>
            </a:r>
            <a:r>
              <a:rPr lang="en-US" sz="16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lessThan</a:t>
            </a:r>
            <a:r>
              <a:rPr lang="en-US" sz="1600" dirty="0" smtClean="0"/>
              <a:t> </a:t>
            </a:r>
            <a:r>
              <a:rPr lang="el-GR" sz="1600" dirty="0" smtClean="0"/>
              <a:t>και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equalDeals</a:t>
            </a:r>
            <a:r>
              <a:rPr lang="el-GR" sz="1600" dirty="0" smtClean="0"/>
              <a:t> κληρονομούνται από την 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mySale</a:t>
            </a:r>
            <a:endParaRPr lang="en-US" sz="16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9" name="Straight Arrow Connector 8"/>
          <p:cNvCxnSpPr>
            <a:stCxn id="7" idx="1"/>
          </p:cNvCxnSpPr>
          <p:nvPr/>
        </p:nvCxnSpPr>
        <p:spPr>
          <a:xfrm flipH="1">
            <a:off x="3347864" y="2292828"/>
            <a:ext cx="2304256" cy="29238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1"/>
          </p:cNvCxnSpPr>
          <p:nvPr/>
        </p:nvCxnSpPr>
        <p:spPr>
          <a:xfrm flipH="1">
            <a:off x="3779912" y="2292828"/>
            <a:ext cx="1872208" cy="266747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24128" y="4293096"/>
            <a:ext cx="3419872" cy="107721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Με το μηχανισμό του </a:t>
            </a:r>
            <a:r>
              <a:rPr lang="en-US" sz="1600" dirty="0" smtClean="0">
                <a:solidFill>
                  <a:srgbClr val="FF0000"/>
                </a:solidFill>
              </a:rPr>
              <a:t>late binding </a:t>
            </a:r>
            <a:r>
              <a:rPr lang="el-GR" sz="1600" dirty="0" smtClean="0"/>
              <a:t>στην κλήση τους ξέρουμε ότι το αντικείμενο που τις καλεί είναι τύπου 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myDiscountSale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1331640" y="5877272"/>
            <a:ext cx="7812360" cy="86177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1600" dirty="0" smtClean="0"/>
              <a:t>Ξέρουμε λοιπόν ότι όταν εκτελούμε τον κώδικα </a:t>
            </a:r>
            <a:r>
              <a:rPr lang="el-GR" sz="1600" dirty="0"/>
              <a:t>της</a:t>
            </a:r>
            <a:r>
              <a:rPr lang="el-GR" sz="1600" dirty="0" smtClean="0"/>
              <a:t>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lessThan</a:t>
            </a:r>
            <a:r>
              <a:rPr lang="en-US" sz="1600" dirty="0"/>
              <a:t> </a:t>
            </a:r>
            <a:r>
              <a:rPr lang="el-GR" sz="1600" dirty="0"/>
              <a:t>και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equalDeals</a:t>
            </a:r>
            <a:r>
              <a:rPr lang="el-GR" sz="1600" dirty="0"/>
              <a:t> </a:t>
            </a:r>
            <a:r>
              <a:rPr lang="el-GR" sz="1600" dirty="0" smtClean="0"/>
              <a:t>η μέθοδος 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bill()</a:t>
            </a:r>
            <a:r>
              <a:rPr lang="el-GR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1600" dirty="0" smtClean="0"/>
              <a:t>που θα πρέπει να καλέσουμε είναι αυτή της </a:t>
            </a:r>
            <a:r>
              <a:rPr lang="en-US" sz="1600" b="1" dirty="0" err="1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myDiscountSale</a:t>
            </a:r>
            <a:r>
              <a:rPr lang="el-GR" sz="16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l-GR" sz="1600" dirty="0" smtClean="0"/>
              <a:t>ενώ για το </a:t>
            </a:r>
            <a:r>
              <a:rPr lang="en-US" sz="1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otherSale.bill</a:t>
            </a: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 </a:t>
            </a:r>
            <a:r>
              <a:rPr lang="el-GR" sz="1600" dirty="0" smtClean="0"/>
              <a:t>είναι </a:t>
            </a:r>
            <a:r>
              <a:rPr lang="el-GR" sz="1600" dirty="0"/>
              <a:t>αυτή της 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mySale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76086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toString</a:t>
            </a:r>
            <a:r>
              <a:rPr lang="en-US" dirty="0" smtClean="0"/>
              <a:t> </a:t>
            </a:r>
            <a:r>
              <a:rPr lang="el-GR" dirty="0" smtClean="0"/>
              <a:t>και </a:t>
            </a:r>
            <a:r>
              <a:rPr lang="en-US" dirty="0" smtClean="0"/>
              <a:t>equals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Είπαμε ότι η </a:t>
            </a:r>
            <a:r>
              <a:rPr lang="en-US" dirty="0" smtClean="0"/>
              <a:t>Java </a:t>
            </a:r>
            <a:r>
              <a:rPr lang="el-GR" dirty="0" smtClean="0"/>
              <a:t>για κάθε αντικείμενο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«περιμένει» </a:t>
            </a:r>
            <a:r>
              <a:rPr lang="el-GR" dirty="0" smtClean="0"/>
              <a:t>να δει τις μεθόδους </a:t>
            </a:r>
            <a:r>
              <a:rPr lang="en-US" dirty="0" err="1" smtClean="0">
                <a:solidFill>
                  <a:srgbClr val="0070C0"/>
                </a:solidFill>
              </a:rPr>
              <a:t>toString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l-GR" dirty="0" smtClean="0"/>
              <a:t>και </a:t>
            </a:r>
            <a:r>
              <a:rPr lang="en-US" dirty="0" smtClean="0">
                <a:solidFill>
                  <a:srgbClr val="0070C0"/>
                </a:solidFill>
              </a:rPr>
              <a:t>equals</a:t>
            </a:r>
          </a:p>
          <a:p>
            <a:pPr lvl="1"/>
            <a:r>
              <a:rPr lang="el-GR" dirty="0" smtClean="0"/>
              <a:t>Αυτό σημαίνει ότι οι μέθοδοι αυτές ορίζονται στην κλάση </a:t>
            </a:r>
            <a:r>
              <a:rPr lang="en-US" dirty="0" smtClean="0">
                <a:solidFill>
                  <a:srgbClr val="FF0000"/>
                </a:solidFill>
              </a:rPr>
              <a:t>Object</a:t>
            </a:r>
            <a:r>
              <a:rPr lang="en-US" dirty="0" smtClean="0"/>
              <a:t> </a:t>
            </a:r>
            <a:r>
              <a:rPr lang="el-GR" dirty="0" smtClean="0"/>
              <a:t>που είναι ο πρόγονος όλων το κλάσεων και κάθε νέα κλάση μπορεί να τις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υπερβεί</a:t>
            </a:r>
            <a:r>
              <a:rPr lang="el-GR" dirty="0"/>
              <a:t> </a:t>
            </a:r>
            <a:r>
              <a:rPr lang="el-GR" dirty="0" smtClean="0"/>
              <a:t>(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override</a:t>
            </a:r>
            <a:r>
              <a:rPr lang="en-US" dirty="0" smtClean="0"/>
              <a:t>).</a:t>
            </a:r>
            <a:endParaRPr lang="el-GR" dirty="0" smtClean="0"/>
          </a:p>
          <a:p>
            <a:pPr lvl="1"/>
            <a:r>
              <a:rPr lang="el-GR" dirty="0" smtClean="0"/>
              <a:t>Είδαμε παραδείγματα πως </a:t>
            </a:r>
            <a:r>
              <a:rPr lang="el-GR" dirty="0" err="1" smtClean="0"/>
              <a:t>υπερβήκαμε</a:t>
            </a:r>
            <a:r>
              <a:rPr lang="el-GR" dirty="0" smtClean="0"/>
              <a:t> την μέθοδο </a:t>
            </a:r>
            <a:r>
              <a:rPr lang="en-US" dirty="0" err="1" smtClean="0"/>
              <a:t>toString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614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 equals </a:t>
            </a:r>
            <a:r>
              <a:rPr lang="el-GR" dirty="0" smtClean="0"/>
              <a:t>στην κλάση </a:t>
            </a:r>
            <a:r>
              <a:rPr lang="en-US" dirty="0" smtClean="0"/>
              <a:t>Object </a:t>
            </a:r>
            <a:r>
              <a:rPr lang="el-GR" dirty="0" smtClean="0"/>
              <a:t>ορίζεται ως: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equals(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Object</a:t>
            </a:r>
            <a:r>
              <a:rPr lang="en-US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other)</a:t>
            </a:r>
          </a:p>
          <a:p>
            <a:pPr lvl="1"/>
            <a:endParaRPr lang="en-US" dirty="0"/>
          </a:p>
          <a:p>
            <a:r>
              <a:rPr lang="el-GR" dirty="0" smtClean="0"/>
              <a:t>Για την κλάση </a:t>
            </a:r>
            <a:r>
              <a:rPr lang="en-US" dirty="0" smtClean="0"/>
              <a:t>Employee </a:t>
            </a:r>
            <a:r>
              <a:rPr lang="el-GR" dirty="0" smtClean="0"/>
              <a:t>θα την ορίσουμε ως:</a:t>
            </a:r>
          </a:p>
          <a:p>
            <a:pPr lvl="1"/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equals(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other)</a:t>
            </a:r>
          </a:p>
          <a:p>
            <a:pPr lvl="1"/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l-GR" dirty="0" smtClean="0"/>
              <a:t>Αλλάζουμε την </a:t>
            </a:r>
            <a:r>
              <a:rPr lang="el-GR" dirty="0" smtClean="0">
                <a:solidFill>
                  <a:schemeClr val="accent6">
                    <a:lumMod val="75000"/>
                  </a:schemeClr>
                </a:solidFill>
              </a:rPr>
              <a:t>υπογραφή </a:t>
            </a:r>
            <a:r>
              <a:rPr lang="el-GR" dirty="0" smtClean="0"/>
              <a:t>της κλάσης, άρα δεν κάνουμε </a:t>
            </a:r>
            <a:r>
              <a:rPr lang="el-GR" dirty="0" smtClean="0">
                <a:solidFill>
                  <a:srgbClr val="0070C0"/>
                </a:solidFill>
              </a:rPr>
              <a:t>υπέρβαση</a:t>
            </a:r>
            <a:r>
              <a:rPr lang="el-GR" dirty="0" smtClean="0"/>
              <a:t>, αλλά </a:t>
            </a:r>
            <a:r>
              <a:rPr lang="el-GR" dirty="0" smtClean="0">
                <a:solidFill>
                  <a:srgbClr val="0070C0"/>
                </a:solidFill>
              </a:rPr>
              <a:t>υπερφόρτωση</a:t>
            </a:r>
            <a:r>
              <a:rPr lang="el-GR" dirty="0" smtClean="0"/>
              <a:t> της </a:t>
            </a:r>
            <a:r>
              <a:rPr lang="en-US" dirty="0" smtClean="0"/>
              <a:t>equals</a:t>
            </a:r>
          </a:p>
          <a:p>
            <a:pPr lvl="1"/>
            <a:r>
              <a:rPr lang="el-GR" dirty="0" smtClean="0"/>
              <a:t>Πως θα την ορίσουμε ώστε να κάνουμε υπέρβαση?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855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Overriding equals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Employee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String name;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private Date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hireDate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l-GR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l-GR" b="1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equals(Object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otherObject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if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otherObject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== null)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return false;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else if (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getClass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 )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!=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otherObject.getClass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 )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return false;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else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Employee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otherEmployee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(Employee)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otherObject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return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name.equals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(otherEmployee.name)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&amp;&amp;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hireDate.equals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otherEmployee.hireDate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l-GR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l-GR" b="1" dirty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ular Callout 3"/>
          <p:cNvSpPr/>
          <p:nvPr/>
        </p:nvSpPr>
        <p:spPr>
          <a:xfrm>
            <a:off x="4499992" y="2996952"/>
            <a:ext cx="4536626" cy="612068"/>
          </a:xfrm>
          <a:prstGeom prst="wedgeRectCallout">
            <a:avLst>
              <a:gd name="adj1" fmla="val -67861"/>
              <a:gd name="adj2" fmla="val 53963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getClass</a:t>
            </a:r>
            <a:r>
              <a:rPr lang="en-US" sz="1600" dirty="0" smtClean="0">
                <a:solidFill>
                  <a:schemeClr val="tx1"/>
                </a:solidFill>
              </a:rPr>
              <a:t>: </a:t>
            </a:r>
            <a:r>
              <a:rPr lang="el-GR" sz="1600" dirty="0" smtClean="0">
                <a:solidFill>
                  <a:schemeClr val="tx1"/>
                </a:solidFill>
              </a:rPr>
              <a:t>μέθοδος της </a:t>
            </a:r>
            <a:r>
              <a:rPr lang="en-US" sz="1600" dirty="0" smtClean="0">
                <a:solidFill>
                  <a:schemeClr val="tx1"/>
                </a:solidFill>
              </a:rPr>
              <a:t>Object, </a:t>
            </a:r>
            <a:r>
              <a:rPr lang="el-GR" sz="1600" dirty="0" smtClean="0">
                <a:solidFill>
                  <a:schemeClr val="tx1"/>
                </a:solidFill>
              </a:rPr>
              <a:t>επιστρέφει μια αναπαράσταση της κλάσης του αντικειμένου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Rectangular Callout 4"/>
          <p:cNvSpPr/>
          <p:nvPr/>
        </p:nvSpPr>
        <p:spPr>
          <a:xfrm>
            <a:off x="3995936" y="3933056"/>
            <a:ext cx="5040682" cy="504056"/>
          </a:xfrm>
          <a:prstGeom prst="wedgeRectCallout">
            <a:avLst>
              <a:gd name="adj1" fmla="val -20833"/>
              <a:gd name="adj2" fmla="val 74594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Downcasting</a:t>
            </a:r>
            <a:r>
              <a:rPr lang="en-US" sz="1600" dirty="0" smtClean="0">
                <a:solidFill>
                  <a:schemeClr val="tx1"/>
                </a:solidFill>
              </a:rPr>
              <a:t>: </a:t>
            </a:r>
            <a:r>
              <a:rPr lang="el-GR" sz="1600" dirty="0" smtClean="0">
                <a:solidFill>
                  <a:schemeClr val="tx1"/>
                </a:solidFill>
              </a:rPr>
              <a:t>μετατροπή ενός αντικειμένου από μια υψηλότερη σε μία χαμηλότερη κλάση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5445224"/>
            <a:ext cx="4793243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Το </a:t>
            </a:r>
            <a:r>
              <a:rPr lang="en-US" dirty="0" err="1" smtClean="0"/>
              <a:t>downcasting</a:t>
            </a:r>
            <a:r>
              <a:rPr lang="en-US" dirty="0" smtClean="0"/>
              <a:t> </a:t>
            </a:r>
            <a:r>
              <a:rPr lang="el-GR" dirty="0" smtClean="0"/>
              <a:t>δεν είναι πάντα δυνατόν και αν δεν γίνει σωστά μπορεί να προκαλέσει λάθη κατά την εκτέλεση του προγράμματος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499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79512" y="3117685"/>
            <a:ext cx="7560840" cy="360040"/>
          </a:xfrm>
          <a:prstGeom prst="flowChartProces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0168"/>
            <a:ext cx="8229600" cy="990600"/>
          </a:xfrm>
        </p:spPr>
        <p:txBody>
          <a:bodyPr/>
          <a:lstStyle/>
          <a:p>
            <a:r>
              <a:rPr lang="en-US" dirty="0" err="1" smtClean="0"/>
              <a:t>Downcasting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340768"/>
            <a:ext cx="8640960" cy="4104456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DowncastingExample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("Sam",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    new Date(1, 1, 2010), 100000);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eve = new Employee("Eve", new Date(1,1,2012));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eve2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eve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if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sam.getHireDate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().equals(eve2.getHireDate())){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("Same hire date");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}else{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("Different hire date");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15816" y="5517232"/>
            <a:ext cx="6228184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Στην περίπτωση αυτή προσπαθούμε να κάνουμε το </a:t>
            </a:r>
            <a:r>
              <a:rPr lang="en-US" dirty="0" err="1" smtClean="0"/>
              <a:t>downcasting</a:t>
            </a:r>
            <a:r>
              <a:rPr lang="en-US" dirty="0" smtClean="0"/>
              <a:t> </a:t>
            </a:r>
            <a:r>
              <a:rPr lang="el-GR" dirty="0" smtClean="0"/>
              <a:t>έμμεσα, αναθέτοντας μια μεταβλητή </a:t>
            </a:r>
            <a:r>
              <a:rPr lang="en-US" dirty="0" smtClean="0"/>
              <a:t>Employee </a:t>
            </a:r>
            <a:r>
              <a:rPr lang="el-GR" dirty="0" smtClean="0"/>
              <a:t>σε μια μεταβλητή </a:t>
            </a:r>
            <a:r>
              <a:rPr lang="en-US" dirty="0" err="1" smtClean="0"/>
              <a:t>SalariedEmployee</a:t>
            </a:r>
            <a:r>
              <a:rPr lang="en-US" dirty="0" smtClean="0"/>
              <a:t>. </a:t>
            </a:r>
          </a:p>
          <a:p>
            <a:r>
              <a:rPr lang="el-GR" dirty="0" smtClean="0"/>
              <a:t>Θα μας χτυπήσει λάθος κατά την </a:t>
            </a:r>
            <a:r>
              <a:rPr lang="el-GR" dirty="0" err="1" smtClean="0"/>
              <a:t>μεταγλώτιση</a:t>
            </a:r>
            <a:r>
              <a:rPr lang="el-GR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68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79512" y="3117685"/>
            <a:ext cx="7560840" cy="360040"/>
          </a:xfrm>
          <a:prstGeom prst="flowChartProces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0168"/>
            <a:ext cx="8229600" cy="990600"/>
          </a:xfrm>
        </p:spPr>
        <p:txBody>
          <a:bodyPr/>
          <a:lstStyle/>
          <a:p>
            <a:r>
              <a:rPr lang="en-US" dirty="0" err="1" smtClean="0"/>
              <a:t>Downcasting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340768"/>
            <a:ext cx="8640960" cy="4104456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DowncastingExample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("Sam",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    new Date(1, 1, 2010), 100000);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eve = new Employee("Eve", new Date(1,1,2012));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eve2 = (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)eve;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if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sam.getHireDate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().equals(eve2.getHireDate())){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("Same hire date");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}else{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("Different hire date");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91366" y="5380672"/>
            <a:ext cx="716428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Στην περίπτωση αυτή θα μας χτυπήσει λάθος στο τρέξιμο παρότι χρησιμοποιούμε μόνο την κοινή μέθοδο </a:t>
            </a:r>
            <a:r>
              <a:rPr lang="en-US" dirty="0" err="1" smtClean="0"/>
              <a:t>getHireDate</a:t>
            </a:r>
            <a:r>
              <a:rPr lang="en-US" dirty="0" smtClean="0"/>
              <a:t>()</a:t>
            </a:r>
            <a:r>
              <a:rPr lang="el-GR" dirty="0" smtClean="0"/>
              <a:t>.</a:t>
            </a:r>
            <a:r>
              <a:rPr lang="en-US" dirty="0" smtClean="0"/>
              <a:t> To </a:t>
            </a:r>
            <a:r>
              <a:rPr lang="el-GR" dirty="0" smtClean="0"/>
              <a:t>πρόγραμμα προβλέπει ότι μπορεί να υπάρχει πρόβλημα. Δεν γίνεται να μετατρέψουμε έναν </a:t>
            </a:r>
            <a:r>
              <a:rPr lang="en-US" dirty="0" smtClean="0"/>
              <a:t>Employee </a:t>
            </a:r>
            <a:r>
              <a:rPr lang="el-GR" dirty="0" smtClean="0"/>
              <a:t>σε </a:t>
            </a:r>
            <a:r>
              <a:rPr lang="en-US" dirty="0" err="1" smtClean="0"/>
              <a:t>SalariedEmployee</a:t>
            </a:r>
            <a:r>
              <a:rPr lang="en-US" dirty="0" smtClean="0"/>
              <a:t> </a:t>
            </a:r>
            <a:r>
              <a:rPr lang="el-GR" dirty="0" smtClean="0"/>
              <a:t>(ο </a:t>
            </a:r>
            <a:r>
              <a:rPr lang="en-US" dirty="0" smtClean="0"/>
              <a:t>Employee </a:t>
            </a:r>
            <a:r>
              <a:rPr lang="el-GR" dirty="0" smtClean="0"/>
              <a:t>δεν έχει όλα τα πεδία που χρειάζεται ένας </a:t>
            </a:r>
            <a:r>
              <a:rPr lang="en-US" dirty="0" err="1" smtClean="0"/>
              <a:t>SalariedEmployee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69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Process 6"/>
          <p:cNvSpPr/>
          <p:nvPr/>
        </p:nvSpPr>
        <p:spPr>
          <a:xfrm>
            <a:off x="152836" y="4293096"/>
            <a:ext cx="7560840" cy="360040"/>
          </a:xfrm>
          <a:prstGeom prst="flowChartProces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Process 4"/>
          <p:cNvSpPr/>
          <p:nvPr/>
        </p:nvSpPr>
        <p:spPr>
          <a:xfrm>
            <a:off x="152836" y="3144724"/>
            <a:ext cx="7560840" cy="360040"/>
          </a:xfrm>
          <a:prstGeom prst="flowChartProces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90600"/>
          </a:xfrm>
        </p:spPr>
        <p:txBody>
          <a:bodyPr/>
          <a:lstStyle/>
          <a:p>
            <a:r>
              <a:rPr lang="en-US" dirty="0" err="1" smtClean="0"/>
              <a:t>Downcasting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340768"/>
            <a:ext cx="8640960" cy="5256584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DowncastingExample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7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("Sam",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    new Date(1, 1, 2010), 100000);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eve = new Employee("Eve", new Date(1,1,2012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method(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sam,sam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private static void method(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sEmp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, Employee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emp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sEmp2 = (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emp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if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sEmp.getHireDate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().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equals(sEmp2.getSalary())){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("Same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Salary");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}else{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("Different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salary");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63888" y="5805264"/>
            <a:ext cx="5580112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Στην περίπτωση αυτή το </a:t>
            </a:r>
            <a:r>
              <a:rPr lang="en-US" dirty="0" err="1" smtClean="0"/>
              <a:t>downcasting</a:t>
            </a:r>
            <a:r>
              <a:rPr lang="en-US" dirty="0" smtClean="0"/>
              <a:t> </a:t>
            </a:r>
            <a:r>
              <a:rPr lang="el-GR" dirty="0" smtClean="0"/>
              <a:t>δεν χτυπάει λάθος γιατί </a:t>
            </a:r>
            <a:r>
              <a:rPr lang="el-GR" dirty="0" smtClean="0">
                <a:solidFill>
                  <a:srgbClr val="FF0000"/>
                </a:solidFill>
              </a:rPr>
              <a:t>υπάρχει η δυνατότητα </a:t>
            </a:r>
            <a:r>
              <a:rPr lang="el-GR" dirty="0" smtClean="0"/>
              <a:t>να καλέσουμε σωστά την μέθοδο με </a:t>
            </a:r>
            <a:r>
              <a:rPr lang="en-US" dirty="0" err="1" smtClean="0"/>
              <a:t>SalariedEmployee</a:t>
            </a:r>
            <a:r>
              <a:rPr lang="en-US" dirty="0" smtClean="0"/>
              <a:t> </a:t>
            </a:r>
            <a:r>
              <a:rPr lang="el-GR" dirty="0" smtClean="0"/>
              <a:t>αντικείμενο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94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Process 6"/>
          <p:cNvSpPr/>
          <p:nvPr/>
        </p:nvSpPr>
        <p:spPr>
          <a:xfrm>
            <a:off x="152836" y="4293096"/>
            <a:ext cx="7560840" cy="360040"/>
          </a:xfrm>
          <a:prstGeom prst="flowChartProces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Process 4"/>
          <p:cNvSpPr/>
          <p:nvPr/>
        </p:nvSpPr>
        <p:spPr>
          <a:xfrm>
            <a:off x="152836" y="3144724"/>
            <a:ext cx="7560840" cy="360040"/>
          </a:xfrm>
          <a:prstGeom prst="flowChartProces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90600"/>
          </a:xfrm>
        </p:spPr>
        <p:txBody>
          <a:bodyPr/>
          <a:lstStyle/>
          <a:p>
            <a:r>
              <a:rPr lang="en-US" dirty="0" err="1" smtClean="0"/>
              <a:t>Downcasting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340768"/>
            <a:ext cx="8640960" cy="5256584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DowncastingExample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700" b="1" dirty="0" err="1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("Sam",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             new Date(1, 1, 2010), 100000);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eve = new Employee("Eve", new Date(1,1,2012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method(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sam,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eve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private static void method(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sEmp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, Employee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emp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sEmp2 = (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emp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if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sEmp.getHireDate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().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equals(sEmp2.getSalary())){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("Same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Salary");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}else{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("Different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salary");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59279" y="5951021"/>
            <a:ext cx="5580112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Αν όμως την καλέσουμε με αντικείμενο </a:t>
            </a:r>
            <a:r>
              <a:rPr lang="en-US" dirty="0" smtClean="0"/>
              <a:t>Employee </a:t>
            </a:r>
            <a:r>
              <a:rPr lang="el-GR" dirty="0" smtClean="0"/>
              <a:t>θα πάρουμε λάθος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9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23528" y="4653136"/>
            <a:ext cx="7992888" cy="130197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Process 6"/>
          <p:cNvSpPr/>
          <p:nvPr/>
        </p:nvSpPr>
        <p:spPr>
          <a:xfrm>
            <a:off x="-8253" y="3531719"/>
            <a:ext cx="7560840" cy="324036"/>
          </a:xfrm>
          <a:prstGeom prst="flowChartProcess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733906" y="5541394"/>
            <a:ext cx="5391597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Έχουμε μια γενική μέθοδο </a:t>
            </a:r>
            <a:r>
              <a:rPr lang="en-US" dirty="0" err="1" smtClean="0"/>
              <a:t>randomSelection</a:t>
            </a:r>
            <a:r>
              <a:rPr lang="en-US" dirty="0" smtClean="0"/>
              <a:t> </a:t>
            </a:r>
            <a:r>
              <a:rPr lang="el-GR" dirty="0" smtClean="0"/>
              <a:t>που επιλέγει ένα τυχαίο στοιχείο από ένα πίνακα με </a:t>
            </a:r>
            <a:r>
              <a:rPr lang="en-US" dirty="0" smtClean="0"/>
              <a:t>Employee. </a:t>
            </a:r>
            <a:r>
              <a:rPr lang="el-GR" dirty="0" smtClean="0"/>
              <a:t>Θέλουμε να την χρησιμοποιήσουμε σε ένα πίνακα με </a:t>
            </a:r>
            <a:r>
              <a:rPr lang="en-US" dirty="0" err="1" smtClean="0"/>
              <a:t>SalariedEmployee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234468" y="590187"/>
            <a:ext cx="3913123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l-GR" dirty="0" smtClean="0"/>
              <a:t>Σε τι μας χρειάζεται το </a:t>
            </a:r>
            <a:r>
              <a:rPr lang="en-US" dirty="0" err="1" smtClean="0"/>
              <a:t>downcasting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854704" y="3905482"/>
            <a:ext cx="6289296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l-GR" dirty="0" smtClean="0"/>
              <a:t>Θέλουμε να καλέσουμε την μέθοδο </a:t>
            </a:r>
            <a:r>
              <a:rPr lang="en-US" dirty="0" err="1" smtClean="0"/>
              <a:t>getPay</a:t>
            </a:r>
            <a:r>
              <a:rPr lang="en-US" dirty="0" smtClean="0"/>
              <a:t> </a:t>
            </a:r>
            <a:r>
              <a:rPr lang="el-GR" dirty="0" smtClean="0"/>
              <a:t>για τυπώσουμε τον μηνιαίο μισθό. Χρειαζόμαστε </a:t>
            </a:r>
            <a:r>
              <a:rPr lang="en-US" dirty="0" err="1" smtClean="0"/>
              <a:t>downcasting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" y="332656"/>
            <a:ext cx="9125502" cy="6408712"/>
          </a:xfrm>
          <a:prstGeom prst="rect">
            <a:avLst/>
          </a:prstGeom>
          <a:ln w="28575">
            <a:solidFill>
              <a:srgbClr val="0070C0"/>
            </a:solidFill>
            <a:prstDash val="dash"/>
          </a:ln>
        </p:spPr>
        <p:txBody>
          <a:bodyPr vert="horz" lIns="91440" tIns="45720" rIns="91440" bIns="45720" rtlCol="0">
            <a:normAutofit fontScale="5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java.util.Random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public class DowncastingExample2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public static void main(String[]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sEmployees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[4];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sEmployees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sz="2500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employee 100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",new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Date(1,1,2015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),1000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sEmployees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[1]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employee 101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",new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Date(2,1,2015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),2000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sEmployees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[2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employee 102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",new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Date(3,1,2015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),3000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sEmployees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[3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] = new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employee 103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",new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Date(4,1,2015</a:t>
            </a:r>
            <a:r>
              <a:rPr lang="en-US" sz="2200" b="1" dirty="0" smtClean="0">
                <a:latin typeface="Courier New" pitchFamily="49" charset="0"/>
                <a:cs typeface="Courier New" pitchFamily="49" charset="0"/>
              </a:rPr>
              <a:t>),4000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rand = (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SalariedEmployee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randomSelection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sEmployees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(rand);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("Salary per month " + </a:t>
            </a:r>
            <a:r>
              <a:rPr lang="en-US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rand.getPay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());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private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Employee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randomSelection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Employee[] employees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Random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rndGen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= new Random();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r =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rndGen.nextInt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employees.length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	return employees[r];</a:t>
            </a:r>
          </a:p>
          <a:p>
            <a:pPr marL="0" indent="0"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}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11806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9796</TotalTime>
  <Words>1216</Words>
  <Application>Microsoft Office PowerPoint</Application>
  <PresentationFormat>On-screen Show (4:3)</PresentationFormat>
  <Paragraphs>358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Courier New</vt:lpstr>
      <vt:lpstr>Clarity</vt:lpstr>
      <vt:lpstr>ΤΕΧΝΙΚΕΣ Αντικειμενοστραφουσ προγραμματισμου</vt:lpstr>
      <vt:lpstr>toString και equals</vt:lpstr>
      <vt:lpstr>equals</vt:lpstr>
      <vt:lpstr>Overriding equals</vt:lpstr>
      <vt:lpstr>Downcasting</vt:lpstr>
      <vt:lpstr>Downcasting</vt:lpstr>
      <vt:lpstr>Downcasting</vt:lpstr>
      <vt:lpstr>Downcasting</vt:lpstr>
      <vt:lpstr>PowerPoint Presentation</vt:lpstr>
      <vt:lpstr>Upcasting</vt:lpstr>
      <vt:lpstr>PowerPoint Presentation</vt:lpstr>
      <vt:lpstr>PowerPoint Presentation</vt:lpstr>
      <vt:lpstr>PowerPoint Presentation</vt:lpstr>
      <vt:lpstr>Late Binding (καθυστερημένη δέσμευση)</vt:lpstr>
      <vt:lpstr>Παράδειγμα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ΤΕΧΝΙΚΕΣ Αντικειμενοστραφουσ προγραμματισμου</dc:title>
  <dc:creator>tsap</dc:creator>
  <cp:lastModifiedBy>Panayiotis Tsaparas</cp:lastModifiedBy>
  <cp:revision>511</cp:revision>
  <dcterms:created xsi:type="dcterms:W3CDTF">2013-02-10T16:19:38Z</dcterms:created>
  <dcterms:modified xsi:type="dcterms:W3CDTF">2016-04-13T17:23:35Z</dcterms:modified>
</cp:coreProperties>
</file>