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96" r:id="rId9"/>
    <p:sldId id="264" r:id="rId10"/>
    <p:sldId id="265" r:id="rId11"/>
    <p:sldId id="266" r:id="rId12"/>
    <p:sldId id="274" r:id="rId13"/>
    <p:sldId id="275" r:id="rId14"/>
    <p:sldId id="276" r:id="rId15"/>
    <p:sldId id="306" r:id="rId16"/>
    <p:sldId id="271" r:id="rId17"/>
    <p:sldId id="272" r:id="rId18"/>
    <p:sldId id="273" r:id="rId19"/>
    <p:sldId id="287" r:id="rId20"/>
    <p:sldId id="288" r:id="rId21"/>
    <p:sldId id="289" r:id="rId22"/>
    <p:sldId id="295" r:id="rId23"/>
    <p:sldId id="290" r:id="rId24"/>
    <p:sldId id="291" r:id="rId25"/>
    <p:sldId id="292" r:id="rId26"/>
    <p:sldId id="300" r:id="rId27"/>
    <p:sldId id="301" r:id="rId28"/>
    <p:sldId id="302" r:id="rId29"/>
    <p:sldId id="303" r:id="rId30"/>
    <p:sldId id="304" r:id="rId31"/>
    <p:sldId id="280" r:id="rId32"/>
    <p:sldId id="277" r:id="rId33"/>
    <p:sldId id="278" r:id="rId34"/>
    <p:sldId id="279" r:id="rId35"/>
    <p:sldId id="281" r:id="rId36"/>
    <p:sldId id="293" r:id="rId37"/>
    <p:sldId id="305" r:id="rId38"/>
    <p:sldId id="283" r:id="rId39"/>
    <p:sldId id="284" r:id="rId40"/>
    <p:sldId id="294" r:id="rId41"/>
    <p:sldId id="299" r:id="rId42"/>
    <p:sldId id="307" r:id="rId43"/>
    <p:sldId id="308" r:id="rId44"/>
    <p:sldId id="309" r:id="rId45"/>
    <p:sldId id="31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βασική κλάση συχνά λέγεται και </a:t>
            </a:r>
            <a:r>
              <a:rPr lang="el-GR" dirty="0" smtClean="0">
                <a:solidFill>
                  <a:srgbClr val="0070C0"/>
                </a:solidFill>
              </a:rPr>
              <a:t>υπέρ-κλάση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superclass</a:t>
            </a:r>
            <a:r>
              <a:rPr lang="en-US" dirty="0" smtClean="0"/>
              <a:t>) </a:t>
            </a:r>
            <a:r>
              <a:rPr lang="el-GR" dirty="0" smtClean="0"/>
              <a:t>και η παραγόμενη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υπό-κλάση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subclass</a:t>
            </a:r>
            <a:r>
              <a:rPr lang="en-US" dirty="0" smtClean="0"/>
              <a:t>).</a:t>
            </a:r>
          </a:p>
          <a:p>
            <a:r>
              <a:rPr lang="el-GR" dirty="0" smtClean="0"/>
              <a:t>Επίσης η βασική κλάση λέμε ότι είναι ο </a:t>
            </a:r>
            <a:r>
              <a:rPr lang="el-GR" dirty="0" smtClean="0">
                <a:solidFill>
                  <a:srgbClr val="0070C0"/>
                </a:solidFill>
              </a:rPr>
              <a:t>γονέας</a:t>
            </a:r>
            <a:r>
              <a:rPr lang="el-GR" dirty="0" smtClean="0"/>
              <a:t> της παραγόμενης κλάσης, και η παράγωγη κλάση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παιδί </a:t>
            </a:r>
            <a:r>
              <a:rPr lang="el-GR" dirty="0" smtClean="0"/>
              <a:t>της βασικής.</a:t>
            </a:r>
          </a:p>
          <a:p>
            <a:pPr lvl="1"/>
            <a:r>
              <a:rPr lang="el-GR" dirty="0" smtClean="0"/>
              <a:t>Αν έχουμε παραπάνω από ένα επίπεδο κληρονομικότητας στην ιεραρχία, τότε έχουμε </a:t>
            </a:r>
            <a:r>
              <a:rPr lang="el-GR" dirty="0" smtClean="0">
                <a:solidFill>
                  <a:srgbClr val="0070C0"/>
                </a:solidFill>
              </a:rPr>
              <a:t>πρόγονο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</a:t>
            </a:r>
            <a:r>
              <a:rPr lang="el-GR" dirty="0" smtClean="0"/>
              <a:t>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653136"/>
            <a:ext cx="8640960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πούμε ότι έχουμε την βασική κλάση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τις παραγόμενες κλάσεις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ορίσουμε τις παραγόμενες κλάσεις χρησιμοποιούμε το εξής συντακτικό</a:t>
            </a:r>
            <a:r>
              <a:rPr lang="en-US" dirty="0" smtClean="0"/>
              <a:t> </a:t>
            </a:r>
            <a:r>
              <a:rPr lang="el-GR" dirty="0" smtClean="0"/>
              <a:t>στη δήλωση της κλάσης: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7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(int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19062"/>
            <a:ext cx="27231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βασική κλάση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4869160"/>
            <a:ext cx="52565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7075" y="4869160"/>
            <a:ext cx="245861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0237" y="404664"/>
            <a:ext cx="395941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214700"/>
            <a:ext cx="5256584" cy="1014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52736"/>
            <a:ext cx="8435280" cy="525658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extends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smtClean="0">
                <a:solidFill>
                  <a:srgbClr val="C00000"/>
                </a:solidFill>
              </a:rPr>
              <a:t>int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121784"/>
            <a:ext cx="30509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μισθό.</a:t>
            </a:r>
          </a:p>
          <a:p>
            <a:r>
              <a:rPr lang="el-GR" dirty="0" smtClean="0"/>
              <a:t>Διαφορετική από την προηγούμενη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00" y="476672"/>
            <a:ext cx="413895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520417"/>
            <a:ext cx="8435280" cy="6192688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Example1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alice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("Alice",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l-GR" dirty="0" smtClean="0"/>
              <a:t>				</a:t>
            </a:r>
            <a:r>
              <a:rPr lang="en-US" dirty="0" smtClean="0"/>
              <a:t>     100, 50.5, 40);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bob</a:t>
            </a:r>
            <a:r>
              <a:rPr lang="en-US" dirty="0"/>
              <a:t> 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/>
              <a:t>("Bob",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l-GR" dirty="0" smtClean="0"/>
              <a:t>				    </a:t>
            </a:r>
            <a:r>
              <a:rPr lang="en-US" dirty="0" smtClean="0"/>
              <a:t>   200, </a:t>
            </a:r>
            <a:r>
              <a:rPr lang="en-US" dirty="0"/>
              <a:t>100000);</a:t>
            </a:r>
          </a:p>
          <a:p>
            <a:r>
              <a:rPr lang="en-US" dirty="0"/>
              <a:t>							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("Alice: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alice.getName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 smtClean="0">
                <a:solidFill>
                  <a:srgbClr val="00B0F0"/>
                </a:solidFill>
              </a:rPr>
              <a:t>alice.getAFM</a:t>
            </a:r>
            <a:r>
              <a:rPr lang="en-US" dirty="0" smtClean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alice.getPay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("Bob: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bob.getName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 smtClean="0">
                <a:solidFill>
                  <a:srgbClr val="00B0F0"/>
                </a:solidFill>
              </a:rPr>
              <a:t>bob.getAFM</a:t>
            </a:r>
            <a:r>
              <a:rPr lang="en-US" dirty="0" smtClean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bob.getPay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r>
              <a:rPr lang="en-US" dirty="0"/>
              <a:t>   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054842"/>
            <a:ext cx="252825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της </a:t>
            </a:r>
            <a:r>
              <a:rPr lang="en-US" dirty="0" smtClean="0"/>
              <a:t>Employee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139816" y="4054842"/>
            <a:ext cx="856120" cy="1846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39816" y="4239508"/>
            <a:ext cx="1072144" cy="1205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445224"/>
            <a:ext cx="377821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των παράγωγων κλάσεων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78214" y="4581128"/>
            <a:ext cx="577762" cy="10487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78214" y="5629890"/>
            <a:ext cx="505754" cy="31939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6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90600"/>
          </a:xfrm>
        </p:spPr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48"/>
            <a:ext cx="8229600" cy="54901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 = “no name”;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 ||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("Fatal Error creating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49289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 &amp;&amp;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hours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"Fatal Error: creating an illegal hourly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7704" y="5118385"/>
            <a:ext cx="7236296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λέξη κλειδί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αναφερόμαστε στην βασική κλάση.</a:t>
            </a:r>
          </a:p>
          <a:p>
            <a:endParaRPr lang="el-GR" dirty="0" smtClean="0"/>
          </a:p>
          <a:p>
            <a:r>
              <a:rPr lang="el-GR" dirty="0" smtClean="0"/>
              <a:t>Εδώ καλούμε τον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 </a:t>
            </a:r>
            <a:r>
              <a:rPr lang="el-GR" dirty="0" smtClean="0"/>
              <a:t>με ορίσματα το όνομα και το ΑΦΜ</a:t>
            </a:r>
          </a:p>
          <a:p>
            <a:endParaRPr lang="el-GR" dirty="0"/>
          </a:p>
          <a:p>
            <a:r>
              <a:rPr lang="en-US" dirty="0"/>
              <a:t>O constructor </a:t>
            </a:r>
            <a:r>
              <a:rPr lang="en-US" dirty="0">
                <a:solidFill>
                  <a:srgbClr val="FF0000"/>
                </a:solidFill>
              </a:rPr>
              <a:t>super</a:t>
            </a:r>
            <a:r>
              <a:rPr lang="en-US" dirty="0"/>
              <a:t> </a:t>
            </a:r>
            <a:r>
              <a:rPr lang="el-GR" dirty="0"/>
              <a:t>μπορεί να κληθεί </a:t>
            </a:r>
            <a:r>
              <a:rPr lang="el-GR" dirty="0">
                <a:solidFill>
                  <a:srgbClr val="FF0000"/>
                </a:solidFill>
              </a:rPr>
              <a:t>μόνο στην αρχή </a:t>
            </a:r>
            <a:r>
              <a:rPr lang="el-GR" dirty="0"/>
              <a:t>της μεθόδου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708920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70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 int </a:t>
            </a:r>
            <a:r>
              <a:rPr lang="en-US" dirty="0" err="1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theAFM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else</a:t>
            </a:r>
          </a:p>
          <a:p>
            <a:r>
              <a:rPr lang="en-US" dirty="0"/>
              <a:t>         {</a:t>
            </a:r>
          </a:p>
          <a:p>
            <a:r>
              <a:rPr lang="en-US" dirty="0"/>
              <a:t>             </a:t>
            </a:r>
            <a:r>
              <a:rPr lang="en-US" dirty="0" err="1"/>
              <a:t>System.out.println</a:t>
            </a:r>
            <a:r>
              <a:rPr lang="en-US" dirty="0" smtClean="0"/>
              <a:t>(</a:t>
            </a:r>
          </a:p>
          <a:p>
            <a:r>
              <a:rPr lang="en-US" dirty="0"/>
              <a:t>	</a:t>
            </a:r>
            <a:r>
              <a:rPr lang="en-US" dirty="0" smtClean="0"/>
              <a:t>		"</a:t>
            </a:r>
            <a:r>
              <a:rPr lang="en-US" dirty="0"/>
              <a:t>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  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36912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76672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 smtClean="0">
                <a:solidFill>
                  <a:srgbClr val="C00000"/>
                </a:solidFill>
              </a:rPr>
              <a:t>()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         super</a:t>
            </a:r>
            <a:r>
              <a:rPr lang="en-US" sz="2000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</a:t>
            </a:r>
            <a:r>
              <a:rPr lang="en-US" sz="2000" dirty="0"/>
              <a:t>s</a:t>
            </a:r>
            <a:r>
              <a:rPr lang="en-US" sz="2000" dirty="0" smtClean="0"/>
              <a:t>alary = 0;</a:t>
            </a:r>
            <a:endParaRPr lang="en-US" sz="2000" dirty="0"/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Rectangular Callout 1"/>
          <p:cNvSpPr/>
          <p:nvPr/>
        </p:nvSpPr>
        <p:spPr>
          <a:xfrm>
            <a:off x="3779912" y="3717032"/>
            <a:ext cx="4968552" cy="2016224"/>
          </a:xfrm>
          <a:prstGeom prst="wedgeRectCallout">
            <a:avLst>
              <a:gd name="adj1" fmla="val -23397"/>
              <a:gd name="adj2" fmla="val -8484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Καλεί τον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της </a:t>
            </a:r>
            <a:r>
              <a:rPr lang="en-US" dirty="0" smtClean="0">
                <a:solidFill>
                  <a:schemeClr val="tx1"/>
                </a:solidFill>
              </a:rPr>
              <a:t>Employee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Η εντολή δεν είναι απαραίτητη σε αυτή την περίπτωση. Αν δεν έχουμε κάποια κλήση προς 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της γονικής κλάσης, τότε καλείται εξ ορισμού ο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της </a:t>
            </a:r>
            <a:r>
              <a:rPr lang="en-US" dirty="0" smtClean="0">
                <a:solidFill>
                  <a:schemeClr val="tx1"/>
                </a:solidFill>
              </a:rPr>
              <a:t>Employee.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3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Στο παράδειγμα με το τμήμα πανεπιστημίου οι </a:t>
            </a:r>
            <a:r>
              <a:rPr lang="el-GR" dirty="0" smtClean="0">
                <a:solidFill>
                  <a:srgbClr val="0070C0"/>
                </a:solidFill>
              </a:rPr>
              <a:t>φοιτητές</a:t>
            </a:r>
            <a:r>
              <a:rPr lang="el-GR" dirty="0" smtClean="0"/>
              <a:t>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καθηγητές</a:t>
            </a:r>
            <a:r>
              <a:rPr lang="el-GR" dirty="0" smtClean="0"/>
              <a:t> είχαν κάποια </a:t>
            </a:r>
            <a:r>
              <a:rPr lang="el-GR" dirty="0" smtClean="0">
                <a:solidFill>
                  <a:srgbClr val="0070C0"/>
                </a:solidFill>
              </a:rPr>
              <a:t>κοινά</a:t>
            </a:r>
            <a:r>
              <a:rPr lang="el-GR" dirty="0" smtClean="0"/>
              <a:t> στοιχεία</a:t>
            </a:r>
          </a:p>
          <a:p>
            <a:pPr lvl="1"/>
            <a:r>
              <a:rPr lang="el-GR" dirty="0" smtClean="0"/>
              <a:t>Και οι δύο είχαν όνομα</a:t>
            </a:r>
          </a:p>
          <a:p>
            <a:pPr lvl="1"/>
            <a:r>
              <a:rPr lang="el-GR" dirty="0" smtClean="0"/>
              <a:t>Και οι δύο είχαν κάποιο χαρακτηριστικό αριθμό</a:t>
            </a:r>
          </a:p>
          <a:p>
            <a:r>
              <a:rPr lang="el-GR" dirty="0" smtClean="0"/>
              <a:t>και 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διαφορές</a:t>
            </a:r>
          </a:p>
          <a:p>
            <a:pPr lvl="1"/>
            <a:r>
              <a:rPr lang="el-GR" dirty="0" smtClean="0"/>
              <a:t>Οι καθηγητές δίδασκαν μαθήματα</a:t>
            </a:r>
          </a:p>
          <a:p>
            <a:pPr lvl="1"/>
            <a:r>
              <a:rPr lang="el-GR" dirty="0" smtClean="0"/>
              <a:t>Οι φοιτητές έπαιρναν μαθήματα, βαθμούς και μονάδες</a:t>
            </a:r>
          </a:p>
          <a:p>
            <a:pPr lvl="1"/>
            <a:endParaRPr lang="el-GR" dirty="0"/>
          </a:p>
          <a:p>
            <a:r>
              <a:rPr lang="el-GR" dirty="0" smtClean="0"/>
              <a:t>Δεν θα ήταν βολικό αν είχαμε μεθόδους που να χειρίζονταν με </a:t>
            </a:r>
            <a:r>
              <a:rPr lang="el-GR" dirty="0" smtClean="0">
                <a:solidFill>
                  <a:srgbClr val="0070C0"/>
                </a:solidFill>
              </a:rPr>
              <a:t>κοινό τρόπο τις ομοιότητες </a:t>
            </a:r>
            <a:r>
              <a:rPr lang="el-GR" dirty="0" smtClean="0"/>
              <a:t>(π.χ. εκτύπωση των βασικών στοιχείων) και να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ξεχωριστές μεθόδους για τις διαφορές</a:t>
            </a:r>
            <a:r>
              <a:rPr lang="el-GR" dirty="0" smtClean="0"/>
              <a:t>?</a:t>
            </a:r>
          </a:p>
          <a:p>
            <a:pPr lvl="1"/>
            <a:r>
              <a:rPr lang="el-GR" dirty="0" smtClean="0"/>
              <a:t>Έτσι δεν θα έπρεπε να γράφουμε τον </a:t>
            </a:r>
            <a:r>
              <a:rPr lang="el-GR" dirty="0" smtClean="0">
                <a:solidFill>
                  <a:srgbClr val="0070C0"/>
                </a:solidFill>
              </a:rPr>
              <a:t>ίδιο κώδικα </a:t>
            </a:r>
            <a:r>
              <a:rPr lang="el-GR" dirty="0" smtClean="0"/>
              <a:t>πολλές φορές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θα έπρεπε να γίνουν μόνο μια φορά.</a:t>
            </a:r>
          </a:p>
          <a:p>
            <a:pPr lvl="1"/>
            <a:endParaRPr lang="el-GR" dirty="0"/>
          </a:p>
          <a:p>
            <a:r>
              <a:rPr lang="el-GR" dirty="0" smtClean="0"/>
              <a:t>Αυτό το καταφέρνουμε με την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367240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>
                <a:solidFill>
                  <a:srgbClr val="C00000"/>
                </a:solidFill>
              </a:rPr>
              <a:t>(String </a:t>
            </a:r>
            <a:r>
              <a:rPr lang="en-US" sz="2000" dirty="0" err="1" smtClean="0">
                <a:solidFill>
                  <a:srgbClr val="C00000"/>
                </a:solidFill>
              </a:rPr>
              <a:t>theName,int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theAFM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	   salary </a:t>
            </a:r>
            <a:r>
              <a:rPr lang="en-US" sz="2000" dirty="0"/>
              <a:t>= </a:t>
            </a:r>
            <a:r>
              <a:rPr lang="en-US" sz="2000" dirty="0" smtClean="0"/>
              <a:t>0;</a:t>
            </a:r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557" y="4653136"/>
            <a:ext cx="89788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Πως θα </a:t>
            </a:r>
            <a:r>
              <a:rPr lang="el-GR" dirty="0" err="1" smtClean="0"/>
              <a:t>αρχικοποιηθεί</a:t>
            </a:r>
            <a:r>
              <a:rPr lang="el-GR" dirty="0" smtClean="0"/>
              <a:t> το αντικείμενο στην περίπτωση που κληθεί αυτός ο </a:t>
            </a:r>
            <a:r>
              <a:rPr lang="en-US" dirty="0" smtClean="0"/>
              <a:t>constructor?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1" y="536307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δεν καλούμε εμείς κάποιο </a:t>
            </a:r>
            <a:r>
              <a:rPr lang="en-US" dirty="0" smtClean="0"/>
              <a:t>constructor </a:t>
            </a:r>
            <a:r>
              <a:rPr lang="el-GR" dirty="0" smtClean="0"/>
              <a:t>της γονικής κλάσης θα κληθεί ο </a:t>
            </a:r>
            <a:r>
              <a:rPr lang="en-US" dirty="0" smtClean="0"/>
              <a:t>default constructor</a:t>
            </a:r>
            <a:r>
              <a:rPr lang="el-GR" dirty="0" smtClean="0"/>
              <a:t> ο οποίος θα </a:t>
            </a:r>
            <a:r>
              <a:rPr lang="el-GR" dirty="0" err="1" smtClean="0"/>
              <a:t>αρχικοποιήσει</a:t>
            </a:r>
            <a:r>
              <a:rPr lang="el-GR" dirty="0" smtClean="0"/>
              <a:t> το όνομα στο </a:t>
            </a:r>
            <a:r>
              <a:rPr lang="en-US" dirty="0" smtClean="0"/>
              <a:t>“no name” </a:t>
            </a:r>
            <a:r>
              <a:rPr lang="el-GR" dirty="0" smtClean="0"/>
              <a:t>και το ΑΦΜ στο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852936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3888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>
                <a:solidFill>
                  <a:srgbClr val="C00000"/>
                </a:solidFill>
              </a:rPr>
              <a:t>(String </a:t>
            </a:r>
            <a:r>
              <a:rPr lang="en-US" sz="2000" dirty="0" err="1" smtClean="0">
                <a:solidFill>
                  <a:srgbClr val="C00000"/>
                </a:solidFill>
              </a:rPr>
              <a:t>theName,int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theAFM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	 </a:t>
            </a:r>
            <a:r>
              <a:rPr lang="en-US" sz="2000" dirty="0" smtClean="0">
                <a:solidFill>
                  <a:srgbClr val="FF0000"/>
                </a:solidFill>
              </a:rPr>
              <a:t>  super(</a:t>
            </a:r>
            <a:r>
              <a:rPr lang="en-US" sz="2000" dirty="0" err="1" smtClean="0">
                <a:solidFill>
                  <a:srgbClr val="FF0000"/>
                </a:solidFill>
              </a:rPr>
              <a:t>theName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theAFM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	   salary </a:t>
            </a:r>
            <a:r>
              <a:rPr lang="en-US" sz="2000" dirty="0"/>
              <a:t>= </a:t>
            </a:r>
            <a:r>
              <a:rPr lang="en-US" sz="2000" dirty="0" smtClean="0"/>
              <a:t>0;</a:t>
            </a:r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1" y="5363072"/>
            <a:ext cx="74888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να </a:t>
            </a:r>
            <a:r>
              <a:rPr lang="el-GR" dirty="0" err="1" smtClean="0"/>
              <a:t>αρχικοποιήσουμε</a:t>
            </a:r>
            <a:r>
              <a:rPr lang="el-GR" dirty="0" smtClean="0"/>
              <a:t> το όνομα και το ΑΦΜ θα πρέπει να καλέσουμε τον αντίστοιχο </a:t>
            </a:r>
            <a:r>
              <a:rPr lang="en-US" dirty="0" smtClean="0"/>
              <a:t>constructor </a:t>
            </a:r>
            <a:r>
              <a:rPr lang="el-GR" dirty="0" smtClean="0"/>
              <a:t>της γονικής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33256"/>
            <a:ext cx="51845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US" dirty="0" smtClean="0"/>
              <a:t>Constructor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86" y="1250540"/>
            <a:ext cx="8229600" cy="67667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Όπως καλείται ο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0070C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της γονικής κλάσης μπορούμε να καλέσουμε και τον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της ίδιας κλάσης.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2060848"/>
            <a:ext cx="8712968" cy="479715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int </a:t>
            </a:r>
            <a:r>
              <a:rPr lang="en-US" dirty="0" err="1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theAFM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</a:t>
            </a:r>
            <a:r>
              <a:rPr lang="en-US" dirty="0" smtClean="0"/>
              <a:t>else{             </a:t>
            </a:r>
          </a:p>
          <a:p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/>
              <a:t>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 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public </a:t>
            </a:r>
            <a:r>
              <a:rPr lang="en-US" dirty="0" err="1" smtClean="0"/>
              <a:t>SalariedEmployee</a:t>
            </a:r>
            <a:r>
              <a:rPr lang="en-US" dirty="0" smtClean="0"/>
              <a:t>(){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this(“no name”, 0, 0)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013176"/>
            <a:ext cx="296267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Καλεί ένα άλλο </a:t>
            </a:r>
            <a:r>
              <a:rPr lang="en-US" dirty="0" smtClean="0"/>
              <a:t>constructor </a:t>
            </a:r>
            <a:r>
              <a:rPr lang="el-GR" dirty="0" smtClean="0"/>
              <a:t>της ίδιας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9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429000"/>
            <a:ext cx="3672408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727045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Γιατί να μην κάνουμε κάτι πιο απλό?</a:t>
            </a:r>
            <a:r>
              <a:rPr lang="en-US" dirty="0" smtClean="0"/>
              <a:t> </a:t>
            </a:r>
            <a:r>
              <a:rPr lang="el-GR" dirty="0" smtClean="0"/>
              <a:t>Κατευθείαν ανάθεση των πεδίων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1268760"/>
            <a:ext cx="8435280" cy="3888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lnSpcReduction="1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/>
              <a:t>public class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extends </a:t>
            </a:r>
            <a:r>
              <a:rPr lang="en-US" sz="18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800" dirty="0"/>
              <a:t>{</a:t>
            </a:r>
          </a:p>
          <a:p>
            <a:r>
              <a:rPr lang="en-US" sz="1800" dirty="0"/>
              <a:t>    private double </a:t>
            </a:r>
            <a:r>
              <a:rPr lang="en-US" sz="1800" dirty="0">
                <a:solidFill>
                  <a:srgbClr val="00B0F0"/>
                </a:solidFill>
              </a:rPr>
              <a:t>salary</a:t>
            </a:r>
            <a:r>
              <a:rPr lang="en-US" sz="1800" dirty="0"/>
              <a:t>; //</a:t>
            </a:r>
            <a:r>
              <a:rPr lang="en-US" sz="1800" dirty="0" smtClean="0"/>
              <a:t>annual</a:t>
            </a:r>
          </a:p>
          <a:p>
            <a:endParaRPr lang="en-US" sz="1800" dirty="0" smtClean="0"/>
          </a:p>
          <a:p>
            <a:r>
              <a:rPr lang="en-US" sz="1800" dirty="0" smtClean="0"/>
              <a:t>    public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(String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theName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			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theAFM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theSalary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dirty="0"/>
              <a:t> </a:t>
            </a:r>
            <a:r>
              <a:rPr lang="el-GR" sz="1800" dirty="0" smtClean="0"/>
              <a:t>   </a:t>
            </a:r>
            <a:r>
              <a:rPr lang="en-US" sz="1800" dirty="0" smtClean="0"/>
              <a:t>{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name = </a:t>
            </a:r>
            <a:r>
              <a:rPr lang="en-US" sz="1800" dirty="0" err="1" smtClean="0"/>
              <a:t>theName</a:t>
            </a:r>
            <a:r>
              <a:rPr lang="en-US" sz="1800" dirty="0" smtClean="0"/>
              <a:t>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AFM = </a:t>
            </a:r>
            <a:r>
              <a:rPr lang="en-US" sz="1800" dirty="0" err="1" smtClean="0"/>
              <a:t>theAFM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 smtClean="0"/>
              <a:t>	 salary </a:t>
            </a:r>
            <a:r>
              <a:rPr lang="en-US" sz="1800" dirty="0"/>
              <a:t>= </a:t>
            </a:r>
            <a:r>
              <a:rPr lang="en-US" sz="1800" dirty="0" err="1" smtClean="0"/>
              <a:t>theSalary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    }  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3717032"/>
            <a:ext cx="2792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ΛΑΘΟΣ!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661248"/>
            <a:ext cx="821925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παραγόμενες κλάσεις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τις </a:t>
            </a:r>
            <a:r>
              <a:rPr lang="en-US" dirty="0" smtClean="0"/>
              <a:t>private </a:t>
            </a:r>
            <a:r>
              <a:rPr lang="el-GR" dirty="0" smtClean="0"/>
              <a:t>μεθόδους της βασικής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6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 και 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παραγόμενες</a:t>
            </a:r>
            <a:r>
              <a:rPr lang="el-GR" dirty="0" smtClean="0"/>
              <a:t> κλάσεις κληρονομούν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που έχει και η </a:t>
            </a:r>
            <a:r>
              <a:rPr lang="el-GR" dirty="0" smtClean="0">
                <a:solidFill>
                  <a:srgbClr val="0070C0"/>
                </a:solidFill>
              </a:rPr>
              <a:t>γονική</a:t>
            </a:r>
            <a:r>
              <a:rPr lang="el-GR" dirty="0" smtClean="0"/>
              <a:t> κλάση</a:t>
            </a:r>
          </a:p>
          <a:p>
            <a:pPr lvl="1"/>
            <a:r>
              <a:rPr lang="el-GR" dirty="0" smtClean="0"/>
              <a:t>Ένα αντικείμενο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έχει πληροφορία για το όνομα και το ΑΦΜ του υπαλλήλου.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Δεν έχουν </a:t>
            </a:r>
            <a:r>
              <a:rPr lang="el-GR" dirty="0" smtClean="0"/>
              <a:t>όμως </a:t>
            </a:r>
            <a:r>
              <a:rPr lang="el-GR" dirty="0" smtClean="0">
                <a:solidFill>
                  <a:srgbClr val="FF0000"/>
                </a:solidFill>
              </a:rPr>
              <a:t>πρόσβαση</a:t>
            </a:r>
            <a:r>
              <a:rPr lang="el-GR" dirty="0" smtClean="0"/>
              <a:t> να διαβάσουν και να αλλάξουν ότι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μέσα στην γονική κλάση.</a:t>
            </a:r>
          </a:p>
          <a:p>
            <a:pPr lvl="1"/>
            <a:r>
              <a:rPr lang="el-GR" dirty="0" smtClean="0"/>
              <a:t>Στην περίπτωση του </a:t>
            </a:r>
            <a:r>
              <a:rPr lang="en-US" dirty="0" err="1" smtClean="0"/>
              <a:t>SalariedEmployee</a:t>
            </a:r>
            <a:r>
              <a:rPr lang="en-US" dirty="0" smtClean="0"/>
              <a:t>, </a:t>
            </a:r>
            <a:r>
              <a:rPr lang="el-GR" dirty="0"/>
              <a:t>δ</a:t>
            </a:r>
            <a:r>
              <a:rPr lang="el-GR" dirty="0" smtClean="0"/>
              <a:t>εν μπορούμε να αλλάξουμε ή να διαβάσουμε το όνομα. Θα πρέπει να χρησιμοποιήσουμε τις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</a:t>
            </a:r>
            <a:r>
              <a:rPr lang="en-US" dirty="0" err="1" smtClean="0"/>
              <a:t>setName</a:t>
            </a:r>
            <a:r>
              <a:rPr lang="en-US" dirty="0" smtClean="0"/>
              <a:t>, </a:t>
            </a:r>
            <a:r>
              <a:rPr lang="en-US" dirty="0" err="1" smtClean="0"/>
              <a:t>getName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Για τον </a:t>
            </a:r>
            <a:r>
              <a:rPr lang="en-US" dirty="0" smtClean="0"/>
              <a:t>constructor </a:t>
            </a:r>
            <a:r>
              <a:rPr lang="el-GR" dirty="0" smtClean="0"/>
              <a:t>πρέπει να καλέσουμε την </a:t>
            </a:r>
            <a:r>
              <a:rPr lang="en-US" dirty="0" smtClean="0"/>
              <a:t>super.</a:t>
            </a:r>
          </a:p>
          <a:p>
            <a:r>
              <a:rPr lang="el-GR" dirty="0" smtClean="0"/>
              <a:t>Με αυτό τον τρόπο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προστατεύουμε</a:t>
            </a:r>
            <a:r>
              <a:rPr lang="el-GR" dirty="0" smtClean="0"/>
              <a:t> τα δεδομένα της γονικής κλάσης από κώδικα εκτός της κλάσης.</a:t>
            </a:r>
          </a:p>
          <a:p>
            <a:endParaRPr lang="el-GR" dirty="0" smtClean="0"/>
          </a:p>
          <a:p>
            <a:r>
              <a:rPr lang="el-GR" dirty="0" smtClean="0"/>
              <a:t>Ο περιορισμός ισχύει και για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στην γονική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5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4617132"/>
            <a:ext cx="460851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2" y="620688"/>
            <a:ext cx="8435280" cy="25202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12" y="3429000"/>
            <a:ext cx="8435280" cy="309634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925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dirty="0"/>
              <a:t>public class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extends </a:t>
            </a:r>
            <a:r>
              <a:rPr lang="en-US" sz="24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public void </a:t>
            </a:r>
            <a:r>
              <a:rPr lang="en-US" sz="2400" dirty="0" err="1" smtClean="0"/>
              <a:t>doSomethingMore</a:t>
            </a:r>
            <a:r>
              <a:rPr lang="en-US" sz="2400" dirty="0" smtClean="0"/>
              <a:t>(){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(“and more”);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  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5457998"/>
            <a:ext cx="2792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ΛΑΘΟΣ!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</a:t>
            </a:r>
            <a:r>
              <a:rPr lang="el-GR" dirty="0" smtClean="0"/>
              <a:t>μέλη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παράγωγες κλάσεις έχουν </a:t>
            </a:r>
            <a:r>
              <a:rPr lang="el-GR" dirty="0" smtClean="0">
                <a:solidFill>
                  <a:srgbClr val="00B0F0"/>
                </a:solidFill>
              </a:rPr>
              <a:t>πρόσβαση</a:t>
            </a:r>
            <a:r>
              <a:rPr lang="el-GR" dirty="0" smtClean="0"/>
              <a:t> σε όλα 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πεδία και μεθόδους της γενικής κλάσης.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Μόνο μέσω </a:t>
            </a:r>
            <a:r>
              <a:rPr lang="en-US" dirty="0" smtClean="0"/>
              <a:t>public </a:t>
            </a:r>
            <a:r>
              <a:rPr lang="el-GR" dirty="0" smtClean="0"/>
              <a:t>μεθόδων </a:t>
            </a:r>
            <a:r>
              <a:rPr lang="en-US" dirty="0" smtClean="0">
                <a:solidFill>
                  <a:srgbClr val="00B0F0"/>
                </a:solidFill>
              </a:rPr>
              <a:t>set</a:t>
            </a:r>
            <a:r>
              <a:rPr lang="el-GR" dirty="0" smtClean="0">
                <a:solidFill>
                  <a:srgbClr val="00B0F0"/>
                </a:solidFill>
              </a:rPr>
              <a:t>*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B0F0"/>
                </a:solidFill>
              </a:rPr>
              <a:t>get*</a:t>
            </a:r>
            <a:endParaRPr lang="el-GR" dirty="0" smtClean="0">
              <a:solidFill>
                <a:srgbClr val="00B0F0"/>
              </a:solidFill>
            </a:endParaRP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: </a:t>
            </a:r>
            <a:r>
              <a:rPr lang="el-GR" dirty="0" smtClean="0"/>
              <a:t>αν κάποια </a:t>
            </a:r>
            <a:r>
              <a:rPr lang="el-GR" dirty="0" smtClean="0">
                <a:solidFill>
                  <a:srgbClr val="00B0F0"/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B0F0"/>
                </a:solidFill>
              </a:rPr>
              <a:t>μέθοδοι</a:t>
            </a:r>
            <a:r>
              <a:rPr lang="el-GR" dirty="0" smtClean="0"/>
              <a:t> είναι </a:t>
            </a:r>
            <a:r>
              <a:rPr lang="en-US" dirty="0" smtClean="0"/>
              <a:t>protected </a:t>
            </a:r>
            <a:r>
              <a:rPr lang="el-GR" dirty="0" smtClean="0"/>
              <a:t>μπορούν να τα δουν όλοι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απόγονοι </a:t>
            </a:r>
            <a:r>
              <a:rPr lang="el-GR" dirty="0" smtClean="0"/>
              <a:t>της κλάσης.</a:t>
            </a:r>
            <a:endParaRPr lang="en-US" dirty="0" smtClean="0"/>
          </a:p>
          <a:p>
            <a:pPr lvl="1"/>
            <a:r>
              <a:rPr lang="el-GR" dirty="0" smtClean="0"/>
              <a:t>Το βιβλίο δεν το συνιστά.</a:t>
            </a: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Package access</a:t>
            </a:r>
            <a:r>
              <a:rPr lang="en-US" dirty="0" smtClean="0"/>
              <a:t>: </a:t>
            </a:r>
            <a:r>
              <a:rPr lang="el-GR" dirty="0" smtClean="0"/>
              <a:t>αν δεν προσδιορίσετε </a:t>
            </a:r>
            <a:r>
              <a:rPr lang="en-US" dirty="0" smtClean="0"/>
              <a:t>public, private, </a:t>
            </a:r>
            <a:r>
              <a:rPr lang="el-GR" dirty="0" smtClean="0"/>
              <a:t>ή </a:t>
            </a:r>
            <a:r>
              <a:rPr lang="en-US" dirty="0" smtClean="0"/>
              <a:t>protected access </a:t>
            </a:r>
            <a:r>
              <a:rPr lang="el-GR" dirty="0" smtClean="0"/>
              <a:t>τότε η </a:t>
            </a:r>
            <a:r>
              <a:rPr lang="en-US" dirty="0" smtClean="0"/>
              <a:t>default </a:t>
            </a:r>
            <a:r>
              <a:rPr lang="el-GR" dirty="0" smtClean="0"/>
              <a:t>συμπεριφορά είναι ότι η μεταβλητή είναι </a:t>
            </a:r>
            <a:r>
              <a:rPr lang="el-GR" dirty="0" err="1" smtClean="0"/>
              <a:t>προσβάσιμη</a:t>
            </a:r>
            <a:r>
              <a:rPr lang="el-GR" dirty="0" smtClean="0"/>
              <a:t> από άλλες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στο ίδιο πακέτο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5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Date(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Χτυπάει λάθος η πρόσβαση σε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148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0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 είναι κεντρική έννοια στον αντικειμενοστραφή προγραμματισμό.</a:t>
            </a:r>
          </a:p>
          <a:p>
            <a:r>
              <a:rPr lang="el-GR" dirty="0" smtClean="0"/>
              <a:t>Η ιδέα είναι να ορίσουμε μια </a:t>
            </a:r>
            <a:r>
              <a:rPr lang="el-GR" dirty="0" smtClean="0">
                <a:solidFill>
                  <a:srgbClr val="0070C0"/>
                </a:solidFill>
              </a:rPr>
              <a:t>γενική κλάση </a:t>
            </a:r>
            <a:r>
              <a:rPr lang="el-GR" dirty="0" smtClean="0"/>
              <a:t>που έχει κάποια χαρακτηριστικά (πεδία και μεθόδους) που θέλουμε και μετά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παραλλαγές</a:t>
            </a:r>
            <a:r>
              <a:rPr lang="el-GR" dirty="0" smtClean="0"/>
              <a:t> της κλάσης αυτής στις οποίες προσθέτουμε ειδικότερα χαρακτηριστικά.</a:t>
            </a:r>
          </a:p>
          <a:p>
            <a:pPr lvl="1"/>
            <a:r>
              <a:rPr lang="el-GR" dirty="0" smtClean="0"/>
              <a:t>Οι εξειδικευμένες κλάσεις λέμε ότι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χαρακτηριστικά της γενικής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Date = new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OK </a:t>
            </a:r>
            <a:r>
              <a:rPr lang="el-GR" dirty="0" smtClean="0"/>
              <a:t>η πρόσβαση σε </a:t>
            </a:r>
            <a:r>
              <a:rPr lang="en-US" dirty="0" smtClean="0">
                <a:solidFill>
                  <a:srgbClr val="FF0000"/>
                </a:solidFill>
              </a:rPr>
              <a:t>protected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37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μεθόδων</a:t>
            </a:r>
            <a:r>
              <a:rPr lang="en-US" dirty="0" smtClean="0"/>
              <a:t> (method overriding)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μέθοδος που ορίζεται στην βασική κλάση μπορούμε να την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ξανα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</a:t>
            </a:r>
            <a:r>
              <a:rPr lang="el-GR" dirty="0" smtClean="0"/>
              <a:t>στην παράγωγη κλάση με διαφορετικό τρόπο</a:t>
            </a:r>
          </a:p>
          <a:p>
            <a:pPr lvl="1"/>
            <a:r>
              <a:rPr lang="el-GR" dirty="0" smtClean="0"/>
              <a:t>Παράδειγμα: η μέθοδος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l-GR" dirty="0" smtClean="0"/>
              <a:t>Την </a:t>
            </a:r>
            <a:r>
              <a:rPr lang="el-GR" dirty="0" err="1" smtClean="0"/>
              <a:t>ξανα</a:t>
            </a:r>
            <a:r>
              <a:rPr lang="el-GR" dirty="0" smtClean="0"/>
              <a:t>-ορίζουμε για κάθε παραγόμενη κλάση ώστε να παράγει αυτό π</a:t>
            </a:r>
            <a:r>
              <a:rPr lang="en-US" dirty="0" smtClean="0"/>
              <a:t>o</a:t>
            </a:r>
            <a:r>
              <a:rPr lang="el-GR" dirty="0" smtClean="0"/>
              <a:t>υ θέλουμε</a:t>
            </a:r>
          </a:p>
          <a:p>
            <a:pPr lvl="1"/>
            <a:r>
              <a:rPr lang="el-GR" dirty="0" smtClean="0"/>
              <a:t>Αυτό λέγετε </a:t>
            </a:r>
            <a:r>
              <a:rPr lang="el-GR" dirty="0" smtClean="0">
                <a:solidFill>
                  <a:srgbClr val="FF0000"/>
                </a:solidFill>
              </a:rPr>
              <a:t>υπέρβαση</a:t>
            </a:r>
            <a:r>
              <a:rPr lang="el-GR" dirty="0" smtClean="0"/>
              <a:t> της μεθόδου (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υπέρβαση</a:t>
            </a:r>
            <a:r>
              <a:rPr lang="el-GR" dirty="0" smtClean="0"/>
              <a:t> των μεθόδων είναι διαφορετική από την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υπερφόρτωση </a:t>
            </a:r>
            <a:r>
              <a:rPr lang="el-GR" dirty="0" smtClean="0">
                <a:solidFill>
                  <a:srgbClr val="0070C0"/>
                </a:solidFill>
              </a:rPr>
              <a:t>αλλάζουμε την υπογραφή </a:t>
            </a:r>
            <a:r>
              <a:rPr lang="el-GR" dirty="0" smtClean="0"/>
              <a:t>της μεθόδου.</a:t>
            </a:r>
          </a:p>
          <a:p>
            <a:pPr lvl="1"/>
            <a:r>
              <a:rPr lang="el-GR" dirty="0" smtClean="0"/>
              <a:t>Εδώ έχουμε την ίδια υπογραφή, απλά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ο ορισμός </a:t>
            </a:r>
            <a:r>
              <a:rPr lang="el-GR" dirty="0" smtClean="0"/>
              <a:t>στην παραγόμενη κλάση.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941168"/>
            <a:ext cx="633670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AFM)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399044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+ 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(</a:t>
            </a:r>
            <a:r>
              <a:rPr lang="en-US" dirty="0" err="1"/>
              <a:t>getName</a:t>
            </a:r>
            <a:r>
              <a:rPr lang="en-US" dirty="0"/>
              <a:t>( ) + " " + </a:t>
            </a:r>
            <a:r>
              <a:rPr lang="en-US" dirty="0" err="1" smtClean="0"/>
              <a:t>getAFM</a:t>
            </a:r>
            <a:r>
              <a:rPr lang="en-US" dirty="0" smtClean="0"/>
              <a:t>( ) </a:t>
            </a:r>
            <a:endParaRPr lang="en-US" dirty="0"/>
          </a:p>
          <a:p>
            <a:r>
              <a:rPr lang="en-US" dirty="0"/>
              <a:t>                                + 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70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>
                <a:solidFill>
                  <a:srgbClr val="FF0000"/>
                </a:solidFill>
              </a:rPr>
              <a:t>( ) </a:t>
            </a:r>
            <a:r>
              <a:rPr lang="en-US" dirty="0" smtClean="0"/>
              <a:t>+ </a:t>
            </a:r>
            <a:r>
              <a:rPr lang="en-US" dirty="0"/>
              <a:t>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7416" y="3861048"/>
            <a:ext cx="52565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καλούμε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βασικής κλάσης</a:t>
            </a:r>
          </a:p>
          <a:p>
            <a:r>
              <a:rPr lang="el-GR" dirty="0" smtClean="0"/>
              <a:t>Πιο καλή υλοποίηση, μπορεί να έχει φωλιασμένες κλήσεις από προγονικές κλάσεις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χρησιμοποιείται σαν αντικείμενο κλήσης για να καλέσουμε μια μέθοδο της γονικής κλάσης την οποία έχουμε κάνει </a:t>
            </a:r>
            <a:r>
              <a:rPr lang="en-US" dirty="0" smtClean="0"/>
              <a:t>override.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super.toString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καλέσουμε την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Αν θέλουμε να το ξεχωρίσουμε από την κλήση της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/>
              <a:t>SalariedEmployee</a:t>
            </a:r>
            <a:r>
              <a:rPr lang="en-US" dirty="0" smtClean="0"/>
              <a:t>, </a:t>
            </a:r>
            <a:r>
              <a:rPr lang="el-GR" dirty="0" smtClean="0"/>
              <a:t>μπορούμε να χρησιμοποιήσουμε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n-US" dirty="0" smtClean="0"/>
              <a:t>. </a:t>
            </a:r>
            <a:r>
              <a:rPr lang="el-GR" dirty="0" smtClean="0"/>
              <a:t>Μέσα στην </a:t>
            </a:r>
            <a:r>
              <a:rPr lang="en-US" dirty="0" err="1" smtClean="0"/>
              <a:t>SalariedEmployee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super.toString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l-GR" dirty="0" smtClean="0"/>
              <a:t>καλεί την </a:t>
            </a:r>
            <a:r>
              <a:rPr lang="en-US" dirty="0" err="1">
                <a:solidFill>
                  <a:srgbClr val="0070C0"/>
                </a:solidFill>
              </a:rPr>
              <a:t>toString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this.toString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 smtClean="0"/>
              <a:t>καλεί 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/>
              <a:t>: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μπορούμε να έχουμε </a:t>
            </a:r>
            <a:r>
              <a:rPr lang="el-GR" dirty="0" smtClean="0">
                <a:solidFill>
                  <a:srgbClr val="0070C0"/>
                </a:solidFill>
              </a:rPr>
              <a:t>αλυσιδωτές</a:t>
            </a:r>
            <a:r>
              <a:rPr lang="el-GR" dirty="0" smtClean="0"/>
              <a:t> κλήσεις </a:t>
            </a:r>
            <a:r>
              <a:rPr lang="el-GR" dirty="0"/>
              <a:t>του </a:t>
            </a:r>
            <a:r>
              <a:rPr lang="en-US" dirty="0"/>
              <a:t>super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super.super.toString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4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75394" cy="482453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InheritanceDemo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	100,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(“Han",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     200,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50.5, 40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 = new Employee(“Eve”,300);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897" y="4221088"/>
            <a:ext cx="331892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 μέθοδο της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2690" y="5301208"/>
            <a:ext cx="398577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14279" y="4725144"/>
            <a:ext cx="41653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2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τύποι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της παράγωγης κλάσης έχει και τον τύπο της βασικής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/>
              <a:t>Employee</a:t>
            </a:r>
          </a:p>
          <a:p>
            <a:pPr lvl="1"/>
            <a:r>
              <a:rPr lang="el-GR" dirty="0" smtClean="0"/>
              <a:t>Υπάρχει μία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l-GR" dirty="0" smtClean="0"/>
              <a:t> σχέση μεταξύ των κλάσεων.</a:t>
            </a:r>
          </a:p>
          <a:p>
            <a:pPr lvl="1"/>
            <a:endParaRPr lang="el-GR" dirty="0"/>
          </a:p>
          <a:p>
            <a:r>
              <a:rPr lang="el-GR" dirty="0" smtClean="0"/>
              <a:t>Αυτό μπορούμε να το εκμεταλλευτούμε χρησιμοποιώντας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κλάση </a:t>
            </a:r>
            <a:r>
              <a:rPr lang="el-GR" dirty="0" smtClean="0"/>
              <a:t>όταν θέλουμε να χρησιμοποιήσουμε </a:t>
            </a:r>
            <a:r>
              <a:rPr lang="el-GR" dirty="0" smtClean="0">
                <a:solidFill>
                  <a:srgbClr val="0070C0"/>
                </a:solidFill>
              </a:rPr>
              <a:t>κάποια</a:t>
            </a:r>
            <a:r>
              <a:rPr lang="el-GR" dirty="0" smtClean="0"/>
              <a:t> από τις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5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(“Alice",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     		       100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50.5, 40);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(“Bob",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 			         200, 100000);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(bob):");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employeeObject.getAFM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8326" y="5733256"/>
            <a:ext cx="506567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καλέσουμε τη μέθοδο και με </a:t>
            </a:r>
            <a:r>
              <a:rPr lang="en-US" dirty="0" err="1" smtClean="0">
                <a:solidFill>
                  <a:srgbClr val="FF3300"/>
                </a:solidFill>
              </a:rPr>
              <a:t>HourlyEmployee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l-GR" dirty="0" smtClean="0"/>
              <a:t>και με </a:t>
            </a:r>
            <a:r>
              <a:rPr lang="en-US" dirty="0" err="1" smtClean="0">
                <a:solidFill>
                  <a:srgbClr val="FF3300"/>
                </a:solidFill>
              </a:rPr>
              <a:t>SalariedEmployee</a:t>
            </a:r>
            <a:r>
              <a:rPr lang="el-GR" dirty="0" smtClean="0">
                <a:solidFill>
                  <a:srgbClr val="FF3300"/>
                </a:solidFill>
              </a:rPr>
              <a:t> </a:t>
            </a:r>
            <a:r>
              <a:rPr lang="el-GR" dirty="0" smtClean="0"/>
              <a:t>γιατί και οι δύο 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Employee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06218" y="3645024"/>
            <a:ext cx="168180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47864" y="2996952"/>
            <a:ext cx="1584176" cy="136815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5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0070C0"/>
                </a:solidFill>
              </a:rPr>
              <a:t>Βασική Κλάση (</a:t>
            </a:r>
            <a:r>
              <a:rPr lang="en-US" sz="2000" dirty="0" smtClean="0">
                <a:solidFill>
                  <a:srgbClr val="0070C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(Derived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Βασική Κλάση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4971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διαδικασία λέγεται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447311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2" y="404664"/>
            <a:ext cx="8435280" cy="2952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Employee(Employee other){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12" y="3429000"/>
            <a:ext cx="8435280" cy="20882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/>
              <a:t>public class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extends </a:t>
            </a:r>
            <a:r>
              <a:rPr lang="en-US" sz="18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public </a:t>
            </a:r>
            <a:r>
              <a:rPr lang="en-US" sz="1800" dirty="0" err="1" smtClean="0"/>
              <a:t>SalariedEmployee</a:t>
            </a:r>
            <a:r>
              <a:rPr lang="en-US" sz="1800" dirty="0" smtClean="0"/>
              <a:t>(</a:t>
            </a:r>
            <a:r>
              <a:rPr lang="en-US" sz="1800" dirty="0" err="1" smtClean="0"/>
              <a:t>SalariedEmployee</a:t>
            </a:r>
            <a:r>
              <a:rPr lang="en-US" sz="1800" dirty="0" smtClean="0"/>
              <a:t> other){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		super(other);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this.salay</a:t>
            </a:r>
            <a:r>
              <a:rPr lang="en-US" sz="1800" dirty="0" smtClean="0"/>
              <a:t> = </a:t>
            </a:r>
            <a:r>
              <a:rPr lang="en-US" sz="1800" dirty="0" err="1" smtClean="0"/>
              <a:t>other.salary</a:t>
            </a:r>
            <a:r>
              <a:rPr lang="en-US" sz="1800" dirty="0" smtClean="0"/>
              <a:t>; </a:t>
            </a:r>
            <a:r>
              <a:rPr lang="en-US" sz="1800" dirty="0"/>
              <a:t>	</a:t>
            </a:r>
            <a:r>
              <a:rPr lang="en-US" sz="1800" dirty="0" smtClean="0"/>
              <a:t>}  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36712" y="5742947"/>
            <a:ext cx="8188424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του </a:t>
            </a:r>
            <a:r>
              <a:rPr lang="en-US" dirty="0" smtClean="0"/>
              <a:t>copy constructor </a:t>
            </a:r>
            <a:r>
              <a:rPr lang="el-GR" dirty="0" smtClean="0"/>
              <a:t>της </a:t>
            </a:r>
            <a:r>
              <a:rPr lang="en-US" dirty="0" smtClean="0"/>
              <a:t>Employee (</a:t>
            </a:r>
            <a:r>
              <a:rPr lang="el-GR" dirty="0" smtClean="0"/>
              <a:t>μέσω της </a:t>
            </a:r>
            <a:r>
              <a:rPr lang="en-US" dirty="0" smtClean="0"/>
              <a:t>super(other)) </a:t>
            </a:r>
            <a:r>
              <a:rPr lang="el-GR" dirty="0" smtClean="0"/>
              <a:t>γίνεται με ένα αντικείμενο τύπου </a:t>
            </a:r>
            <a:r>
              <a:rPr lang="en-US" dirty="0" err="1" smtClean="0"/>
              <a:t>SalariedEmployee</a:t>
            </a:r>
            <a:r>
              <a:rPr lang="en-US" dirty="0" smtClean="0"/>
              <a:t>. </a:t>
            </a:r>
            <a:r>
              <a:rPr lang="el-GR" dirty="0" smtClean="0"/>
              <a:t>Αυτό γίνεται γιατί </a:t>
            </a:r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r>
              <a:rPr lang="en-US" dirty="0" smtClean="0">
                <a:solidFill>
                  <a:srgbClr val="FF0000"/>
                </a:solidFill>
              </a:rPr>
              <a:t> is a Employee</a:t>
            </a:r>
            <a:r>
              <a:rPr lang="el-GR" dirty="0" smtClean="0"/>
              <a:t> και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FF0000"/>
                </a:solidFill>
              </a:rPr>
              <a:t>other</a:t>
            </a:r>
            <a:r>
              <a:rPr lang="en-US" dirty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και τους δύο τύπους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διάγραμμα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Αναπαράσταση κληρονομικότητας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52520" y="2575905"/>
            <a:ext cx="1787525" cy="1057275"/>
            <a:chOff x="2112" y="1440"/>
            <a:chExt cx="816" cy="4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64689" y="4779046"/>
            <a:ext cx="2603578" cy="1057275"/>
            <a:chOff x="2112" y="1440"/>
            <a:chExt cx="816" cy="48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SalariedEmployee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36297" y="4779047"/>
            <a:ext cx="2341660" cy="1057275"/>
            <a:chOff x="2112" y="1440"/>
            <a:chExt cx="816" cy="48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HourlyEmployee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20" name="Straight Arrow Connector 19"/>
          <p:cNvCxnSpPr>
            <a:stCxn id="10" idx="0"/>
            <a:endCxn id="5" idx="2"/>
          </p:cNvCxnSpPr>
          <p:nvPr/>
        </p:nvCxnSpPr>
        <p:spPr>
          <a:xfrm flipH="1" flipV="1">
            <a:off x="3246283" y="3633180"/>
            <a:ext cx="1920195" cy="1145866"/>
          </a:xfrm>
          <a:prstGeom prst="straightConnector1">
            <a:avLst/>
          </a:prstGeom>
          <a:ln w="38100">
            <a:headEnd type="none"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5" idx="2"/>
          </p:cNvCxnSpPr>
          <p:nvPr/>
        </p:nvCxnSpPr>
        <p:spPr>
          <a:xfrm flipV="1">
            <a:off x="1507127" y="3633180"/>
            <a:ext cx="1739156" cy="1145867"/>
          </a:xfrm>
          <a:prstGeom prst="straightConnector1">
            <a:avLst/>
          </a:prstGeom>
          <a:ln w="38100"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6732240" y="2575905"/>
            <a:ext cx="1787525" cy="1057275"/>
            <a:chOff x="2112" y="1440"/>
            <a:chExt cx="816" cy="480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Date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31" name="Straight Arrow Connector 30"/>
          <p:cNvCxnSpPr>
            <a:stCxn id="5" idx="3"/>
            <a:endCxn id="27" idx="1"/>
          </p:cNvCxnSpPr>
          <p:nvPr/>
        </p:nvCxnSpPr>
        <p:spPr>
          <a:xfrm>
            <a:off x="4140045" y="3104543"/>
            <a:ext cx="2592195" cy="0"/>
          </a:xfrm>
          <a:prstGeom prst="straightConnector1">
            <a:avLst/>
          </a:prstGeom>
          <a:ln w="38100"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06011" y="4021447"/>
            <a:ext cx="12586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is-a </a:t>
            </a:r>
            <a:r>
              <a:rPr lang="el-GR" dirty="0" smtClean="0"/>
              <a:t>σχέση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17092" y="3142345"/>
            <a:ext cx="195117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contains-a </a:t>
            </a:r>
            <a:r>
              <a:rPr lang="el-GR" dirty="0" smtClean="0"/>
              <a:t>σχέση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2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και αλλαγή επιστρεφόμενου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αλλαγή που μπορούμε να κάνουμε</a:t>
            </a:r>
            <a:r>
              <a:rPr lang="en-US" dirty="0" smtClean="0"/>
              <a:t> </a:t>
            </a:r>
            <a:r>
              <a:rPr lang="el-GR" dirty="0" smtClean="0"/>
              <a:t>στην υπογραφή της κλάσης που υπερβαίνουμε είναι να αλλάξουμε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επιστρεφόμενο τύπο </a:t>
            </a:r>
            <a:r>
              <a:rPr lang="el-GR" dirty="0" smtClean="0"/>
              <a:t>σε αυτόν μιας παράγωγης κλάσης</a:t>
            </a:r>
          </a:p>
          <a:p>
            <a:pPr lvl="1"/>
            <a:r>
              <a:rPr lang="el-GR" dirty="0" smtClean="0"/>
              <a:t>Ουσιαστικά δεν είναι αλλαγή αφού η παράγωγη κλάση έχει και τον τύπο της γονικής κλάσης.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852936"/>
            <a:ext cx="6336704" cy="1656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createCopy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	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new Employee(this);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1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468" y="2554729"/>
            <a:ext cx="8280920" cy="18823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createCopy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	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return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(this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402833"/>
            <a:ext cx="770485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επιστρεφόμενος τύπος αλλάζει από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στην υπέρβαση. Ουσιαστικά όμως δεν υπάρχει αλλαγή μιας και κάθε αντικείμενο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και </a:t>
            </a:r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4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2636912"/>
            <a:ext cx="8496944" cy="1872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dirty="0"/>
              <a:t>public class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extends </a:t>
            </a:r>
            <a:r>
              <a:rPr lang="en-US" sz="24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 private double </a:t>
            </a:r>
            <a:r>
              <a:rPr lang="en-US" sz="2400" dirty="0">
                <a:solidFill>
                  <a:srgbClr val="00B0F0"/>
                </a:solidFill>
              </a:rPr>
              <a:t>salary</a:t>
            </a:r>
            <a:r>
              <a:rPr lang="en-US" sz="2400" dirty="0"/>
              <a:t>; //</a:t>
            </a:r>
            <a:r>
              <a:rPr lang="en-US" sz="2400" dirty="0" smtClean="0"/>
              <a:t>annual</a:t>
            </a:r>
          </a:p>
          <a:p>
            <a:endParaRPr lang="en-US" sz="2400" dirty="0" smtClean="0"/>
          </a:p>
          <a:p>
            <a:r>
              <a:rPr lang="el-GR" sz="2400" dirty="0"/>
              <a:t>	</a:t>
            </a:r>
            <a:r>
              <a:rPr lang="en-US" sz="2400" dirty="0"/>
              <a:t>public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createCopy</a:t>
            </a:r>
            <a:r>
              <a:rPr lang="en-US" sz="2400" dirty="0">
                <a:solidFill>
                  <a:srgbClr val="0070C0"/>
                </a:solidFill>
              </a:rPr>
              <a:t>()</a:t>
            </a:r>
          </a:p>
          <a:p>
            <a:r>
              <a:rPr lang="en-US" sz="2400" dirty="0"/>
              <a:t>    	{</a:t>
            </a:r>
          </a:p>
          <a:p>
            <a:r>
              <a:rPr lang="en-US" sz="2400" dirty="0"/>
              <a:t>        return new </a:t>
            </a:r>
            <a:r>
              <a:rPr lang="en-US" sz="2400" dirty="0" err="1" smtClean="0"/>
              <a:t>SalariedEmployee</a:t>
            </a:r>
            <a:r>
              <a:rPr lang="en-US" sz="2400" dirty="0" smtClean="0"/>
              <a:t>(this</a:t>
            </a:r>
            <a:r>
              <a:rPr lang="en-US" sz="2400" dirty="0"/>
              <a:t>);</a:t>
            </a:r>
          </a:p>
          <a:p>
            <a:r>
              <a:rPr lang="en-US" sz="2400" dirty="0"/>
              <a:t>    	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5402833"/>
            <a:ext cx="770485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επιστρεφόμενος τύπος αλλάζει από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στην υπέρβαση. Ουσιαστικά όμως δεν υπάρχει αλλαγή μιας και κάθε αντικείμενο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είναι και </a:t>
            </a:r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7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κληρονομικότητα είναι χρήσιμη όταν </a:t>
            </a:r>
          </a:p>
          <a:p>
            <a:pPr lvl="1"/>
            <a:r>
              <a:rPr lang="el-GR" dirty="0"/>
              <a:t>Θ</a:t>
            </a:r>
            <a:r>
              <a:rPr lang="el-GR" dirty="0" smtClean="0"/>
              <a:t>έλουμε να έχουμε αντικείμενα και της </a:t>
            </a:r>
            <a:r>
              <a:rPr lang="el-GR" dirty="0" smtClean="0">
                <a:solidFill>
                  <a:srgbClr val="0070C0"/>
                </a:solidFill>
              </a:rPr>
              <a:t>κλάσης Β</a:t>
            </a:r>
            <a:r>
              <a:rPr lang="el-GR" dirty="0" smtClean="0"/>
              <a:t> και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Θέλουμε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παράγωγες κλάσεις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… </a:t>
            </a:r>
            <a:r>
              <a:rPr lang="el-GR" dirty="0" smtClean="0"/>
              <a:t>που η κάθε μία επεκτείνει την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el-GR" dirty="0" smtClean="0"/>
              <a:t> με </a:t>
            </a:r>
            <a:r>
              <a:rPr lang="el-GR" dirty="0" smtClean="0">
                <a:solidFill>
                  <a:srgbClr val="0070C0"/>
                </a:solidFill>
              </a:rPr>
              <a:t>διαφορετικό τρόπο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Μπορούμε να ορίσουμε παράγωγες κλάσεις των παράγωγων κλάσεων.</a:t>
            </a:r>
          </a:p>
          <a:p>
            <a:pPr lvl="1"/>
            <a:r>
              <a:rPr lang="el-GR" dirty="0" smtClean="0"/>
              <a:t>Με αυτό τον τρόπο ορίζεται μια </a:t>
            </a:r>
            <a:r>
              <a:rPr lang="el-GR" dirty="0" smtClean="0">
                <a:solidFill>
                  <a:srgbClr val="FF0000"/>
                </a:solidFill>
              </a:rPr>
              <a:t>ιεραρχία κλάσεων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 (</a:t>
            </a:r>
            <a:r>
              <a:rPr lang="en-US" dirty="0" smtClean="0"/>
              <a:t>Class Hierarchy)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Παράδειγμα: Έχουμε ένα πρόγραμμα που διαχειρίζεται τους </a:t>
            </a:r>
            <a:r>
              <a:rPr lang="el-GR" dirty="0" smtClean="0">
                <a:solidFill>
                  <a:srgbClr val="0070C0"/>
                </a:solidFill>
              </a:rPr>
              <a:t>Εργαζόμενους</a:t>
            </a:r>
            <a:r>
              <a:rPr lang="el-GR" dirty="0" smtClean="0"/>
              <a:t> μιας εταιρίας.</a:t>
            </a:r>
          </a:p>
          <a:p>
            <a:pPr lvl="1"/>
            <a:r>
              <a:rPr lang="el-GR" dirty="0" smtClean="0"/>
              <a:t>Όλοι οι εργαζόμενοι έχουν κοινά χαρακτηριστικά το όνομα τους και το ΑΦΜ τους.</a:t>
            </a:r>
          </a:p>
          <a:p>
            <a:r>
              <a:rPr lang="el-GR" dirty="0" smtClean="0"/>
              <a:t>Οι εργαζόμενοι χωρίζονται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Έμμισθους</a:t>
            </a:r>
          </a:p>
          <a:p>
            <a:pPr lvl="1"/>
            <a:r>
              <a:rPr lang="el-GR" dirty="0" smtClean="0"/>
              <a:t>Διαφορετικά χαρακτηριστικά θα κρατάμε όσον αφορά το μισθό για τον καθένα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Πλήρους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Μερικής</a:t>
            </a:r>
            <a:r>
              <a:rPr lang="el-GR" dirty="0" smtClean="0"/>
              <a:t> απασχόλησης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Τεχνικό Προσωπικό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70C0"/>
                </a:solidFill>
              </a:rPr>
              <a:t>Διευθυντικό προσωπικό</a:t>
            </a:r>
          </a:p>
          <a:p>
            <a:r>
              <a:rPr lang="el-GR" dirty="0" err="1" smtClean="0"/>
              <a:t>Κ.ο.κ</a:t>
            </a:r>
            <a:r>
              <a:rPr lang="el-GR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90563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2006 Pearson Addison-Wesley. All rights reserved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56CA3DDB-369C-4C37-8FD1-9676AA5C370D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 Hierarchy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85800" y="1447800"/>
            <a:ext cx="8066088" cy="4183063"/>
            <a:chOff x="432" y="1063"/>
            <a:chExt cx="5081" cy="2635"/>
          </a:xfrm>
        </p:grpSpPr>
        <p:pic>
          <p:nvPicPr>
            <p:cNvPr id="11269" name="Picture 5" descr="D7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63"/>
              <a:ext cx="5040" cy="2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8" name="Picture 4" descr="07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392"/>
              <a:ext cx="5033" cy="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03904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  <a:r>
              <a:rPr lang="el-GR" dirty="0" smtClean="0"/>
              <a:t> από κλάσεις</a:t>
            </a:r>
            <a:r>
              <a:rPr lang="en-US" dirty="0" smtClean="0"/>
              <a:t> </a:t>
            </a:r>
            <a:r>
              <a:rPr lang="el-GR" dirty="0" smtClean="0"/>
              <a:t>ορίζει κάτι σαν </a:t>
            </a:r>
            <a:r>
              <a:rPr lang="el-GR" dirty="0" smtClean="0">
                <a:solidFill>
                  <a:srgbClr val="00B0F0"/>
                </a:solidFill>
              </a:rPr>
              <a:t>γενεαλογικό δέντρο κλάσεων </a:t>
            </a:r>
            <a:r>
              <a:rPr lang="el-GR" dirty="0" smtClean="0"/>
              <a:t>από πιο γενικές προς πιο ειδικές κλάσεις.</a:t>
            </a:r>
          </a:p>
          <a:p>
            <a:pPr lvl="1"/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όλες οι κλάσεις ανήκουν στην ίδια ιεραρχία.</a:t>
            </a:r>
          </a:p>
          <a:p>
            <a:pPr lvl="1"/>
            <a:r>
              <a:rPr lang="el-GR" dirty="0" smtClean="0"/>
              <a:t>Στην κορυφή της ιε</a:t>
            </a:r>
            <a:r>
              <a:rPr lang="el-GR" dirty="0"/>
              <a:t>ρ</a:t>
            </a:r>
            <a:r>
              <a:rPr lang="el-GR" dirty="0" smtClean="0"/>
              <a:t>αρχίας είναι η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2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9872" y="1761640"/>
            <a:ext cx="2480041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63376" y="1997408"/>
            <a:ext cx="219303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2897" y="2958533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126" y="13175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962" y="3181902"/>
            <a:ext cx="1806876" cy="7511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</a:t>
            </a:r>
          </a:p>
          <a:p>
            <a:pPr algn="ctr"/>
            <a:r>
              <a:rPr lang="en-US" dirty="0" err="1" smtClean="0"/>
              <a:t>wageRate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500" y="4005064"/>
            <a:ext cx="1447800" cy="5375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HourlyEmpoyee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25985" y="3181902"/>
            <a:ext cx="2146933" cy="6136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annualSalary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933055"/>
            <a:ext cx="1447800" cy="497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6018" y="261216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0996" y="5841709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15031" y="4873408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525985" y="459316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05481" y="5786674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69516" y="4818373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377" y="4273860"/>
            <a:ext cx="2664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Πλεονέκτημα: επαναχρησιμοποίηση του κώδικα!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8795</TotalTime>
  <Words>2477</Words>
  <Application>Microsoft Office PowerPoint</Application>
  <PresentationFormat>On-screen Show (4:3)</PresentationFormat>
  <Paragraphs>658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Courier New</vt:lpstr>
      <vt:lpstr>Tahoma</vt:lpstr>
      <vt:lpstr>Clarity</vt:lpstr>
      <vt:lpstr>ΤΕΧΝΙΚΕΣ Αντικειμενοστραφουσ προγραμματισμου</vt:lpstr>
      <vt:lpstr>Παράδειγμα</vt:lpstr>
      <vt:lpstr>Κληρονομικότητα</vt:lpstr>
      <vt:lpstr>Κληρονομικότητα</vt:lpstr>
      <vt:lpstr>Κληρονομικότητα</vt:lpstr>
      <vt:lpstr>Ιεραρχία κλάσεων (Class Hierarchy)</vt:lpstr>
      <vt:lpstr>A Class Hierarchy</vt:lpstr>
      <vt:lpstr>Ιεραρχία κλάσεων</vt:lpstr>
      <vt:lpstr>Παράδειγμα</vt:lpstr>
      <vt:lpstr>Ορολογία</vt:lpstr>
      <vt:lpstr>Συντακτικό</vt:lpstr>
      <vt:lpstr>PowerPoint Presentation</vt:lpstr>
      <vt:lpstr>PowerPoint Presentation</vt:lpstr>
      <vt:lpstr>PowerPoint Presentation</vt:lpstr>
      <vt:lpstr>PowerPoint Presentation</vt:lpstr>
      <vt:lpstr>Constructor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Constructor this</vt:lpstr>
      <vt:lpstr>PowerPoint Presentation</vt:lpstr>
      <vt:lpstr>Κληρονομικότητα και ενθυλάκωση</vt:lpstr>
      <vt:lpstr>PowerPoint Presentation</vt:lpstr>
      <vt:lpstr>Protected μέλη</vt:lpstr>
      <vt:lpstr>Employee</vt:lpstr>
      <vt:lpstr>PowerPoint Presentation</vt:lpstr>
      <vt:lpstr>Employee</vt:lpstr>
      <vt:lpstr>PowerPoint Presentation</vt:lpstr>
      <vt:lpstr>Υπέρβαση μεθόδων (method overriding)</vt:lpstr>
      <vt:lpstr>PowerPoint Presentation</vt:lpstr>
      <vt:lpstr>PowerPoint Presentation</vt:lpstr>
      <vt:lpstr>PowerPoint Presentation</vt:lpstr>
      <vt:lpstr>PowerPoint Presentation</vt:lpstr>
      <vt:lpstr>super</vt:lpstr>
      <vt:lpstr>Παράδειγμα </vt:lpstr>
      <vt:lpstr>Πολλαπλοί τύποι</vt:lpstr>
      <vt:lpstr>PowerPoint Presentation</vt:lpstr>
      <vt:lpstr>PowerPoint Presentation</vt:lpstr>
      <vt:lpstr>UML διάγραμμα</vt:lpstr>
      <vt:lpstr>Υπέρβαση και αλλαγή επιστρεφόμενου τύπου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492</cp:revision>
  <dcterms:created xsi:type="dcterms:W3CDTF">2013-02-10T16:19:38Z</dcterms:created>
  <dcterms:modified xsi:type="dcterms:W3CDTF">2016-04-13T17:04:23Z</dcterms:modified>
</cp:coreProperties>
</file>