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623" r:id="rId3"/>
    <p:sldId id="566" r:id="rId4"/>
    <p:sldId id="589" r:id="rId5"/>
    <p:sldId id="590" r:id="rId6"/>
    <p:sldId id="597" r:id="rId7"/>
    <p:sldId id="598" r:id="rId8"/>
    <p:sldId id="599" r:id="rId9"/>
    <p:sldId id="600" r:id="rId10"/>
    <p:sldId id="601" r:id="rId11"/>
    <p:sldId id="617" r:id="rId12"/>
    <p:sldId id="628" r:id="rId13"/>
    <p:sldId id="624" r:id="rId14"/>
    <p:sldId id="625" r:id="rId15"/>
    <p:sldId id="626" r:id="rId16"/>
    <p:sldId id="627" r:id="rId17"/>
    <p:sldId id="605" r:id="rId18"/>
    <p:sldId id="606" r:id="rId19"/>
    <p:sldId id="607" r:id="rId20"/>
    <p:sldId id="608" r:id="rId21"/>
    <p:sldId id="609" r:id="rId22"/>
    <p:sldId id="610" r:id="rId23"/>
    <p:sldId id="618" r:id="rId24"/>
    <p:sldId id="619" r:id="rId25"/>
    <p:sldId id="620" r:id="rId26"/>
    <p:sldId id="641" r:id="rId27"/>
    <p:sldId id="642" r:id="rId28"/>
    <p:sldId id="612" r:id="rId29"/>
    <p:sldId id="621" r:id="rId30"/>
    <p:sldId id="622" r:id="rId31"/>
    <p:sldId id="629" r:id="rId32"/>
    <p:sldId id="630" r:id="rId33"/>
    <p:sldId id="63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68C28-81DF-43F0-A3D4-E906B1D7125B}" type="datetimeFigureOut">
              <a:rPr lang="en-US" smtClean="0"/>
              <a:pPr/>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60F88-82BB-4F01-8B5A-73A7B3C8F800}" type="slidenum">
              <a:rPr lang="en-US" smtClean="0"/>
              <a:pPr/>
              <a:t>‹#›</a:t>
            </a:fld>
            <a:endParaRPr lang="en-US"/>
          </a:p>
        </p:txBody>
      </p:sp>
    </p:spTree>
    <p:extLst>
      <p:ext uri="{BB962C8B-B14F-4D97-AF65-F5344CB8AC3E}">
        <p14:creationId xmlns:p14="http://schemas.microsoft.com/office/powerpoint/2010/main" val="391975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3186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5386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942962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697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27401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574329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70212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51477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4/7/2016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180191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docs.oracle.com/javase/6/docs/api/java/util/HashMap.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924800" cy="1927225"/>
          </a:xfrm>
        </p:spPr>
        <p:txBody>
          <a:bodyPr>
            <a:normAutofit fontScale="90000"/>
          </a:bodyPr>
          <a:lstStyle/>
          <a:p>
            <a:r>
              <a:rPr lang="el-GR" dirty="0" smtClean="0"/>
              <a:t>ΤΕΧΝΙΚΕΣ </a:t>
            </a:r>
            <a:r>
              <a:rPr lang="el-GR" dirty="0" err="1" smtClean="0"/>
              <a:t>Αντικειμενοστραφουσ</a:t>
            </a:r>
            <a:r>
              <a:rPr lang="el-GR" dirty="0" smtClean="0"/>
              <a:t> </a:t>
            </a:r>
            <a:r>
              <a:rPr lang="el-GR" dirty="0" err="1" smtClean="0"/>
              <a:t>προγραμματισμου</a:t>
            </a:r>
            <a:endParaRPr lang="en-US" dirty="0"/>
          </a:p>
        </p:txBody>
      </p:sp>
      <p:sp>
        <p:nvSpPr>
          <p:cNvPr id="3" name="Subtitle 2"/>
          <p:cNvSpPr>
            <a:spLocks noGrp="1"/>
          </p:cNvSpPr>
          <p:nvPr>
            <p:ph type="subTitle" idx="1"/>
          </p:nvPr>
        </p:nvSpPr>
        <p:spPr/>
        <p:txBody>
          <a:bodyPr>
            <a:normAutofit/>
          </a:bodyPr>
          <a:lstStyle/>
          <a:p>
            <a:pPr algn="ctr"/>
            <a:r>
              <a:rPr lang="el-GR" dirty="0" smtClean="0"/>
              <a:t>Σύνθεση αντικειμένων</a:t>
            </a:r>
            <a:endParaRPr lang="en-US" dirty="0" smtClean="0"/>
          </a:p>
          <a:p>
            <a:pPr algn="ctr"/>
            <a:r>
              <a:rPr lang="el-GR" dirty="0" smtClean="0"/>
              <a:t>Παράδειγμα: Τμήμα πανεπιστημίου</a:t>
            </a:r>
            <a:endParaRPr lang="el-GR" dirty="0"/>
          </a:p>
          <a:p>
            <a:pPr algn="ctr"/>
            <a:endParaRPr lang="el-GR" dirty="0" smtClean="0"/>
          </a:p>
        </p:txBody>
      </p:sp>
    </p:spTree>
    <p:extLst>
      <p:ext uri="{BB962C8B-B14F-4D97-AF65-F5344CB8AC3E}">
        <p14:creationId xmlns:p14="http://schemas.microsoft.com/office/powerpoint/2010/main" val="51115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err="1" smtClean="0"/>
              <a:t>StudentRecord</a:t>
            </a:r>
            <a:endParaRPr lang="en-US" dirty="0"/>
          </a:p>
        </p:txBody>
      </p:sp>
      <p:sp>
        <p:nvSpPr>
          <p:cNvPr id="3" name="Content Placeholder 2"/>
          <p:cNvSpPr>
            <a:spLocks noGrp="1"/>
          </p:cNvSpPr>
          <p:nvPr>
            <p:ph idx="1"/>
          </p:nvPr>
        </p:nvSpPr>
        <p:spPr/>
        <p:txBody>
          <a:bodyPr/>
          <a:lstStyle/>
          <a:p>
            <a:r>
              <a:rPr lang="el-GR" dirty="0" smtClean="0"/>
              <a:t>Χρειαζόμαστε να κρατάμε για κάθε φοιτητή τις πληροφορίες του (αυτά που έχουμε στο </a:t>
            </a:r>
            <a:r>
              <a:rPr lang="en-US" dirty="0" smtClean="0"/>
              <a:t>Student class) </a:t>
            </a:r>
            <a:r>
              <a:rPr lang="el-GR" dirty="0" smtClean="0"/>
              <a:t>και το βαθμό του. </a:t>
            </a:r>
          </a:p>
          <a:p>
            <a:r>
              <a:rPr lang="el-GR" dirty="0" smtClean="0"/>
              <a:t>Μας βολεύει να δημιουργήσουμε μια καινούρια κλάση που να βάζει μαζί αυτές τις πληροφορίες.</a:t>
            </a:r>
          </a:p>
        </p:txBody>
      </p:sp>
    </p:spTree>
    <p:extLst>
      <p:ext uri="{BB962C8B-B14F-4D97-AF65-F5344CB8AC3E}">
        <p14:creationId xmlns:p14="http://schemas.microsoft.com/office/powerpoint/2010/main" val="272600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45" idx="1"/>
          </p:cNvCxnSpPr>
          <p:nvPr/>
        </p:nvCxnSpPr>
        <p:spPr>
          <a:xfrm flipV="1">
            <a:off x="5486400" y="4146550"/>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4"/>
          <p:cNvGrpSpPr>
            <a:grpSpLocks/>
          </p:cNvGrpSpPr>
          <p:nvPr/>
        </p:nvGrpSpPr>
        <p:grpSpPr bwMode="auto">
          <a:xfrm>
            <a:off x="3377084" y="5522913"/>
            <a:ext cx="1752600" cy="762000"/>
            <a:chOff x="2112" y="1440"/>
            <a:chExt cx="816" cy="480"/>
          </a:xfrm>
        </p:grpSpPr>
        <p:sp>
          <p:nvSpPr>
            <p:cNvPr id="3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8"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40"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41"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43" name="AutoShape 17"/>
          <p:cNvSpPr>
            <a:spLocks noChangeArrowheads="1"/>
          </p:cNvSpPr>
          <p:nvPr/>
        </p:nvSpPr>
        <p:spPr bwMode="auto">
          <a:xfrm>
            <a:off x="4100984" y="4487863"/>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1" name="Straight Connector 30"/>
          <p:cNvCxnSpPr>
            <a:stCxn id="43" idx="2"/>
            <a:endCxn id="35" idx="0"/>
          </p:cNvCxnSpPr>
          <p:nvPr/>
        </p:nvCxnSpPr>
        <p:spPr>
          <a:xfrm>
            <a:off x="4253384" y="4792663"/>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AutoShape 17"/>
          <p:cNvSpPr>
            <a:spLocks noChangeArrowheads="1"/>
          </p:cNvSpPr>
          <p:nvPr/>
        </p:nvSpPr>
        <p:spPr bwMode="auto">
          <a:xfrm>
            <a:off x="6164721"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46" name="AutoShape 17"/>
          <p:cNvSpPr>
            <a:spLocks noChangeArrowheads="1"/>
          </p:cNvSpPr>
          <p:nvPr/>
        </p:nvSpPr>
        <p:spPr bwMode="auto">
          <a:xfrm>
            <a:off x="3072284" y="5829109"/>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2" name="Elbow Connector 31"/>
          <p:cNvCxnSpPr>
            <a:stCxn id="15" idx="2"/>
            <a:endCxn id="46" idx="1"/>
          </p:cNvCxnSpPr>
          <p:nvPr/>
        </p:nvCxnSpPr>
        <p:spPr>
          <a:xfrm rot="16200000" flipH="1">
            <a:off x="1475913" y="4385137"/>
            <a:ext cx="1453959" cy="173878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3857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Αποθήκευση φοιτητών</a:t>
            </a:r>
            <a:endParaRPr lang="en-US" dirty="0"/>
          </a:p>
        </p:txBody>
      </p:sp>
      <p:sp>
        <p:nvSpPr>
          <p:cNvPr id="4" name="Content Placeholder 3"/>
          <p:cNvSpPr>
            <a:spLocks noGrp="1"/>
          </p:cNvSpPr>
          <p:nvPr>
            <p:ph idx="1"/>
          </p:nvPr>
        </p:nvSpPr>
        <p:spPr/>
        <p:txBody>
          <a:bodyPr/>
          <a:lstStyle/>
          <a:p>
            <a:r>
              <a:rPr lang="el-GR" dirty="0" smtClean="0"/>
              <a:t>Η κλάση </a:t>
            </a:r>
            <a:r>
              <a:rPr lang="en-US" dirty="0" smtClean="0"/>
              <a:t>Course </a:t>
            </a:r>
            <a:r>
              <a:rPr lang="el-GR" dirty="0" smtClean="0"/>
              <a:t>χρειάζεται να αποθηκεύσει τους φοιτητές που παίρνουν το μάθημα. </a:t>
            </a:r>
          </a:p>
          <a:p>
            <a:pPr lvl="1"/>
            <a:r>
              <a:rPr lang="el-GR" dirty="0" smtClean="0"/>
              <a:t>Δεν ξέρουμε εκ των προτέρων </a:t>
            </a:r>
            <a:r>
              <a:rPr lang="el-GR" dirty="0" smtClean="0">
                <a:solidFill>
                  <a:srgbClr val="0070C0"/>
                </a:solidFill>
              </a:rPr>
              <a:t>πόσοι φοιτητές </a:t>
            </a:r>
            <a:r>
              <a:rPr lang="el-GR" dirty="0" smtClean="0"/>
              <a:t>θα πάρουν το μάθημα</a:t>
            </a:r>
          </a:p>
          <a:p>
            <a:r>
              <a:rPr lang="el-GR" dirty="0" smtClean="0"/>
              <a:t>Θα χρησιμοποιήσουμε την κλάση </a:t>
            </a:r>
            <a:r>
              <a:rPr lang="en-US" dirty="0" err="1" smtClean="0">
                <a:solidFill>
                  <a:schemeClr val="accent6">
                    <a:lumMod val="75000"/>
                  </a:schemeClr>
                </a:solidFill>
              </a:rPr>
              <a:t>ArrayList</a:t>
            </a:r>
            <a:r>
              <a:rPr lang="en-US" dirty="0" smtClean="0">
                <a:solidFill>
                  <a:schemeClr val="accent6">
                    <a:lumMod val="75000"/>
                  </a:schemeClr>
                </a:solidFill>
              </a:rPr>
              <a:t> </a:t>
            </a:r>
            <a:r>
              <a:rPr lang="el-GR" dirty="0" smtClean="0"/>
              <a:t>για να τους αποθηκεύσουμε.</a:t>
            </a:r>
            <a:endParaRPr lang="en-US" dirty="0"/>
          </a:p>
        </p:txBody>
      </p:sp>
    </p:spTree>
    <p:extLst>
      <p:ext uri="{BB962C8B-B14F-4D97-AF65-F5344CB8AC3E}">
        <p14:creationId xmlns:p14="http://schemas.microsoft.com/office/powerpoint/2010/main" val="3687112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Μια βοηθητική κλάση είναι το </a:t>
            </a:r>
            <a:r>
              <a:rPr lang="en-US" dirty="0" err="1" smtClean="0">
                <a:solidFill>
                  <a:srgbClr val="0070C0"/>
                </a:solidFill>
              </a:rPr>
              <a:t>ArrayList</a:t>
            </a:r>
            <a:r>
              <a:rPr lang="el-GR" dirty="0" smtClean="0">
                <a:solidFill>
                  <a:srgbClr val="0070C0"/>
                </a:solidFill>
              </a:rPr>
              <a:t> </a:t>
            </a:r>
            <a:r>
              <a:rPr lang="el-GR" dirty="0" smtClean="0"/>
              <a:t>το οποίο είναι ένας </a:t>
            </a:r>
            <a:r>
              <a:rPr lang="el-GR" dirty="0" smtClean="0">
                <a:solidFill>
                  <a:schemeClr val="accent6">
                    <a:lumMod val="75000"/>
                  </a:schemeClr>
                </a:solidFill>
              </a:rPr>
              <a:t>δυναμικός πίνακας </a:t>
            </a:r>
            <a:r>
              <a:rPr lang="el-GR" dirty="0" smtClean="0"/>
              <a:t>ο οποίος προσαρμόζει το μέγεθος του ανάλογα με τον αριθμό των στοιχείων που περιέχει </a:t>
            </a:r>
          </a:p>
          <a:p>
            <a:pPr lvl="1"/>
            <a:r>
              <a:rPr lang="el-GR" dirty="0" smtClean="0"/>
              <a:t>Το </a:t>
            </a:r>
            <a:r>
              <a:rPr lang="en-US" dirty="0" err="1" smtClean="0">
                <a:solidFill>
                  <a:srgbClr val="0070C0"/>
                </a:solidFill>
              </a:rPr>
              <a:t>ArrayList</a:t>
            </a:r>
            <a:r>
              <a:rPr lang="en-US" dirty="0" smtClean="0">
                <a:solidFill>
                  <a:srgbClr val="0070C0"/>
                </a:solidFill>
              </a:rPr>
              <a:t> </a:t>
            </a:r>
            <a:r>
              <a:rPr lang="el-GR" dirty="0" smtClean="0"/>
              <a:t>μπορεί να κρατάει </a:t>
            </a:r>
            <a:r>
              <a:rPr lang="el-GR" dirty="0" smtClean="0">
                <a:solidFill>
                  <a:srgbClr val="FF0000"/>
                </a:solidFill>
              </a:rPr>
              <a:t>αντικείμενα</a:t>
            </a:r>
            <a:r>
              <a:rPr lang="el-GR" dirty="0" smtClean="0"/>
              <a:t> οποιουδήποτε τύπου.</a:t>
            </a:r>
          </a:p>
          <a:p>
            <a:r>
              <a:rPr lang="el-GR" dirty="0" smtClean="0"/>
              <a:t>Συντακτικό:</a:t>
            </a:r>
          </a:p>
          <a:p>
            <a:pPr lvl="1"/>
            <a:r>
              <a:rPr lang="en-US" b="1" dirty="0" smtClean="0">
                <a:solidFill>
                  <a:srgbClr val="0070C0"/>
                </a:solidFill>
                <a:latin typeface="Courier New" pitchFamily="49" charset="0"/>
                <a:cs typeface="Courier New" pitchFamily="49" charset="0"/>
              </a:rPr>
              <a:t>import </a:t>
            </a:r>
            <a:r>
              <a:rPr lang="en-US" b="1" dirty="0" err="1" smtClean="0">
                <a:solidFill>
                  <a:srgbClr val="0070C0"/>
                </a:solidFill>
                <a:latin typeface="Courier New" pitchFamily="49" charset="0"/>
                <a:cs typeface="Courier New" pitchFamily="49" charset="0"/>
              </a:rPr>
              <a:t>java.util.ArrayList</a:t>
            </a:r>
            <a:r>
              <a:rPr lang="en-US" b="1" dirty="0" smtClean="0">
                <a:solidFill>
                  <a:srgbClr val="0070C0"/>
                </a:solidFill>
                <a:latin typeface="Courier New" pitchFamily="49" charset="0"/>
                <a:cs typeface="Courier New" pitchFamily="49" charset="0"/>
              </a:rPr>
              <a:t>;</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l-GR" b="1" dirty="0" err="1" smtClean="0">
                <a:solidFill>
                  <a:srgbClr val="FF0000"/>
                </a:solidFill>
                <a:latin typeface="Courier New" pitchFamily="49" charset="0"/>
                <a:cs typeface="Courier New" pitchFamily="49" charset="0"/>
              </a:rPr>
              <a:t>Βασικος</a:t>
            </a:r>
            <a:r>
              <a:rPr lang="el-GR" b="1" dirty="0" smtClean="0">
                <a:solidFill>
                  <a:srgbClr val="FF0000"/>
                </a:solidFill>
                <a:latin typeface="Courier New" pitchFamily="49" charset="0"/>
                <a:cs typeface="Courier New" pitchFamily="49" charset="0"/>
              </a:rPr>
              <a:t> Τύπος</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p>
          <a:p>
            <a:endParaRPr lang="en-US" dirty="0" smtClean="0"/>
          </a:p>
          <a:p>
            <a:r>
              <a:rPr lang="el-GR" dirty="0" smtClean="0"/>
              <a:t>Ο </a:t>
            </a:r>
            <a:r>
              <a:rPr lang="el-GR" dirty="0">
                <a:solidFill>
                  <a:srgbClr val="FF0000"/>
                </a:solidFill>
              </a:rPr>
              <a:t>βασικός </a:t>
            </a:r>
            <a:r>
              <a:rPr lang="el-GR" dirty="0" smtClean="0">
                <a:solidFill>
                  <a:srgbClr val="FF0000"/>
                </a:solidFill>
              </a:rPr>
              <a:t>τύπος </a:t>
            </a:r>
            <a:r>
              <a:rPr lang="el-GR" dirty="0" smtClean="0"/>
              <a:t>είναι οποιοσδήποτε μια οποιαδήποτε κλάση.</a:t>
            </a:r>
          </a:p>
          <a:p>
            <a:pPr lvl="1"/>
            <a:r>
              <a:rPr lang="el-GR" dirty="0" smtClean="0"/>
              <a:t>Αυτός είναι ο τύπος των δεδομένων που αποθηκεύει ο πίνακας μας. </a:t>
            </a:r>
          </a:p>
          <a:p>
            <a:pPr lvl="1"/>
            <a:r>
              <a:rPr lang="el-GR" dirty="0" smtClean="0"/>
              <a:t>Για να αποθηκεύσουμε </a:t>
            </a:r>
            <a:r>
              <a:rPr lang="el-GR" dirty="0" smtClean="0">
                <a:solidFill>
                  <a:schemeClr val="accent6">
                    <a:lumMod val="75000"/>
                  </a:schemeClr>
                </a:solidFill>
              </a:rPr>
              <a:t>πρωταρχικούς τύπους </a:t>
            </a:r>
            <a:r>
              <a:rPr lang="el-GR" dirty="0" smtClean="0"/>
              <a:t>(</a:t>
            </a:r>
            <a:r>
              <a:rPr lang="en-US" dirty="0" err="1" smtClean="0"/>
              <a:t>int</a:t>
            </a:r>
            <a:r>
              <a:rPr lang="en-US" dirty="0" smtClean="0"/>
              <a:t>, double, </a:t>
            </a:r>
            <a:r>
              <a:rPr lang="en-US" dirty="0" err="1" smtClean="0"/>
              <a:t>boolean</a:t>
            </a:r>
            <a:r>
              <a:rPr lang="en-US" dirty="0" smtClean="0"/>
              <a:t>)</a:t>
            </a:r>
            <a:r>
              <a:rPr lang="en-US" dirty="0" smtClean="0">
                <a:solidFill>
                  <a:schemeClr val="accent6">
                    <a:lumMod val="75000"/>
                  </a:schemeClr>
                </a:solidFill>
              </a:rPr>
              <a:t> </a:t>
            </a:r>
            <a:r>
              <a:rPr lang="el-GR" dirty="0" smtClean="0"/>
              <a:t>χρειαζόμαστε την </a:t>
            </a:r>
            <a:r>
              <a:rPr lang="en-US" dirty="0" smtClean="0">
                <a:solidFill>
                  <a:srgbClr val="0070C0"/>
                </a:solidFill>
              </a:rPr>
              <a:t>wrapper class</a:t>
            </a:r>
            <a:r>
              <a:rPr lang="en-US" dirty="0" smtClean="0"/>
              <a:t>.</a:t>
            </a:r>
          </a:p>
          <a:p>
            <a:endParaRPr lang="en-US" dirty="0" smtClean="0"/>
          </a:p>
          <a:p>
            <a:r>
              <a:rPr lang="el-GR" dirty="0" smtClean="0"/>
              <a:t>Παραδείγματα:</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Integer</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sz="2500" dirty="0"/>
              <a:t>// </a:t>
            </a:r>
            <a:r>
              <a:rPr lang="el-GR" sz="2500" dirty="0" err="1"/>
              <a:t>λιστα</a:t>
            </a:r>
            <a:r>
              <a:rPr lang="el-GR" sz="2500" dirty="0"/>
              <a:t> από ακεραίους</a:t>
            </a:r>
            <a:endParaRPr lang="en-US" sz="2500" dirty="0"/>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String</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a:t>
            </a:r>
            <a:r>
              <a:rPr lang="el-GR"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n-US" dirty="0" smtClean="0"/>
              <a:t>String</a:t>
            </a:r>
            <a:endParaRPr lang="en-US" b="1" dirty="0" smtClean="0">
              <a:solidFill>
                <a:schemeClr val="accent6">
                  <a:lumMod val="75000"/>
                </a:schemeClr>
              </a:solidFill>
              <a:latin typeface="Courier New" pitchFamily="49" charset="0"/>
              <a:cs typeface="Courier New" pitchFamily="49" charset="0"/>
            </a:endParaRP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Person</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l-GR" dirty="0" smtClean="0"/>
              <a:t>αντικείμενα </a:t>
            </a:r>
            <a:r>
              <a:rPr lang="en-US" dirty="0" smtClean="0"/>
              <a:t>Person</a:t>
            </a:r>
            <a:endParaRPr lang="en-US" b="1" dirty="0">
              <a:solidFill>
                <a:schemeClr val="accent6">
                  <a:lumMod val="75000"/>
                </a:schemeClr>
              </a:solidFill>
              <a:latin typeface="Courier New" pitchFamily="49" charset="0"/>
              <a:cs typeface="Courier New" pitchFamily="49" charset="0"/>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83992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Constructor</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 </a:t>
            </a:r>
            <a:r>
              <a:rPr lang="en-US" b="1" dirty="0" smtClean="0">
                <a:solidFill>
                  <a:srgbClr val="FF0000"/>
                </a:solidFill>
                <a:latin typeface="Courier New" pitchFamily="49" charset="0"/>
                <a:cs typeface="Courier New" pitchFamily="49" charset="0"/>
              </a:rPr>
              <a:t>new</a:t>
            </a:r>
            <a:r>
              <a:rPr lang="en-US" b="1" dirty="0" smtClean="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r>
              <a:rPr lang="el-GR" dirty="0" smtClean="0"/>
              <a:t>Μέθοδοι</a:t>
            </a:r>
          </a:p>
          <a:p>
            <a:pPr lvl="1"/>
            <a:r>
              <a:rPr lang="en-US" b="1" dirty="0">
                <a:solidFill>
                  <a:srgbClr val="0070C0"/>
                </a:solidFill>
                <a:latin typeface="Courier New" pitchFamily="49" charset="0"/>
                <a:cs typeface="Courier New" pitchFamily="49" charset="0"/>
              </a:rPr>
              <a:t>add(</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smtClean="0"/>
              <a:t> </a:t>
            </a:r>
            <a:r>
              <a:rPr lang="el-GR" dirty="0" smtClean="0"/>
              <a:t>προσθέτει το στοιχειό </a:t>
            </a:r>
            <a:r>
              <a:rPr lang="en-US" b="1" dirty="0">
                <a:solidFill>
                  <a:srgbClr val="0070C0"/>
                </a:solidFill>
                <a:latin typeface="Courier New" pitchFamily="49" charset="0"/>
                <a:cs typeface="Courier New" pitchFamily="49" charset="0"/>
              </a:rPr>
              <a:t>x</a:t>
            </a:r>
            <a:r>
              <a:rPr lang="en-US" dirty="0" smtClean="0"/>
              <a:t> </a:t>
            </a:r>
            <a:r>
              <a:rPr lang="el-GR" dirty="0" smtClean="0"/>
              <a:t>στο τέλος του πίνακα.</a:t>
            </a:r>
          </a:p>
          <a:p>
            <a:pPr lvl="1"/>
            <a:r>
              <a:rPr lang="en-US" b="1" dirty="0" smtClean="0">
                <a:solidFill>
                  <a:srgbClr val="0070C0"/>
                </a:solidFill>
                <a:latin typeface="Courier New" pitchFamily="49" charset="0"/>
                <a:cs typeface="Courier New" pitchFamily="49" charset="0"/>
              </a:rPr>
              <a:t>add(int i, </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x):</a:t>
            </a:r>
            <a:r>
              <a:rPr lang="en-US" dirty="0"/>
              <a:t> </a:t>
            </a:r>
            <a:r>
              <a:rPr lang="el-GR" dirty="0"/>
              <a:t>προσθέτει το στοιχειό </a:t>
            </a:r>
            <a:r>
              <a:rPr lang="en-US" b="1" dirty="0">
                <a:solidFill>
                  <a:srgbClr val="0070C0"/>
                </a:solidFill>
                <a:latin typeface="Courier New" pitchFamily="49" charset="0"/>
                <a:cs typeface="Courier New" pitchFamily="49" charset="0"/>
              </a:rPr>
              <a:t>x</a:t>
            </a:r>
            <a:r>
              <a:rPr lang="en-US" dirty="0"/>
              <a:t> </a:t>
            </a:r>
            <a:r>
              <a:rPr lang="el-GR" dirty="0" smtClean="0"/>
              <a:t>στη θέση </a:t>
            </a:r>
            <a:r>
              <a:rPr lang="en-US" b="1" dirty="0">
                <a:solidFill>
                  <a:srgbClr val="0070C0"/>
                </a:solidFill>
                <a:latin typeface="Courier New" pitchFamily="49" charset="0"/>
                <a:cs typeface="Courier New" pitchFamily="49" charset="0"/>
              </a:rPr>
              <a:t>i </a:t>
            </a:r>
            <a:r>
              <a:rPr lang="el-GR" dirty="0" smtClean="0"/>
              <a:t>και μετατοπίζει τα υπόλοιπα στοιχεία κατά μια θέση. </a:t>
            </a:r>
          </a:p>
          <a:p>
            <a:pPr lvl="1"/>
            <a:r>
              <a:rPr lang="en-US" b="1" dirty="0" smtClean="0">
                <a:solidFill>
                  <a:srgbClr val="0070C0"/>
                </a:solidFill>
                <a:latin typeface="Courier New" pitchFamily="49" charset="0"/>
                <a:cs typeface="Courier New" pitchFamily="49" charset="0"/>
              </a:rPr>
              <a:t>remove(</a:t>
            </a:r>
            <a:r>
              <a:rPr lang="en-US" b="1" dirty="0" err="1" smtClean="0">
                <a:solidFill>
                  <a:srgbClr val="0070C0"/>
                </a:solidFill>
                <a:latin typeface="Courier New" pitchFamily="49" charset="0"/>
                <a:cs typeface="Courier New" pitchFamily="49" charset="0"/>
              </a:rPr>
              <a:t>int</a:t>
            </a:r>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i</a:t>
            </a:r>
            <a:r>
              <a:rPr lang="en-US" b="1" dirty="0" smtClean="0">
                <a:solidFill>
                  <a:srgbClr val="0070C0"/>
                </a:solidFill>
                <a:latin typeface="Courier New" pitchFamily="49" charset="0"/>
                <a:cs typeface="Courier New" pitchFamily="49" charset="0"/>
              </a:rPr>
              <a:t>): </a:t>
            </a:r>
            <a:r>
              <a:rPr lang="el-GR" dirty="0" smtClean="0"/>
              <a:t>αφαιρεί το στοιχείο στη </a:t>
            </a:r>
            <a:r>
              <a:rPr lang="el-GR" dirty="0"/>
              <a:t>θέση </a:t>
            </a:r>
            <a:r>
              <a:rPr lang="en-US" b="1" dirty="0" err="1">
                <a:solidFill>
                  <a:srgbClr val="0070C0"/>
                </a:solidFill>
                <a:latin typeface="Courier New" pitchFamily="49" charset="0"/>
                <a:cs typeface="Courier New" pitchFamily="49" charset="0"/>
              </a:rPr>
              <a:t>i</a:t>
            </a:r>
            <a:r>
              <a:rPr lang="en-US" b="1" dirty="0">
                <a:solidFill>
                  <a:srgbClr val="0070C0"/>
                </a:solidFill>
                <a:latin typeface="Courier New" pitchFamily="49" charset="0"/>
                <a:cs typeface="Courier New" pitchFamily="49" charset="0"/>
              </a:rPr>
              <a:t> </a:t>
            </a:r>
            <a:r>
              <a:rPr lang="el-GR" dirty="0" smtClean="0"/>
              <a:t>και το επιστρέφει.</a:t>
            </a:r>
          </a:p>
          <a:p>
            <a:pPr lvl="1"/>
            <a:r>
              <a:rPr lang="en-US" b="1" dirty="0" smtClean="0">
                <a:solidFill>
                  <a:srgbClr val="0070C0"/>
                </a:solidFill>
                <a:latin typeface="Courier New" pitchFamily="49" charset="0"/>
                <a:cs typeface="Courier New" pitchFamily="49" charset="0"/>
              </a:rPr>
              <a:t>remove(</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x): </a:t>
            </a:r>
            <a:r>
              <a:rPr lang="el-GR" dirty="0"/>
              <a:t>αφαιρεί το στοιχείο</a:t>
            </a:r>
          </a:p>
          <a:p>
            <a:pPr lvl="1"/>
            <a:r>
              <a:rPr lang="en-US" b="1" dirty="0">
                <a:solidFill>
                  <a:srgbClr val="0070C0"/>
                </a:solidFill>
                <a:latin typeface="Courier New" pitchFamily="49" charset="0"/>
                <a:cs typeface="Courier New" pitchFamily="49" charset="0"/>
              </a:rPr>
              <a:t>set(int i, </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 </a:t>
            </a:r>
            <a:r>
              <a:rPr lang="el-GR" dirty="0" smtClean="0"/>
              <a:t>θέτει στην θέση </a:t>
            </a:r>
            <a:r>
              <a:rPr lang="en-US" b="1" dirty="0" err="1">
                <a:solidFill>
                  <a:srgbClr val="0070C0"/>
                </a:solidFill>
                <a:latin typeface="Courier New" pitchFamily="49" charset="0"/>
                <a:cs typeface="Courier New" pitchFamily="49" charset="0"/>
              </a:rPr>
              <a:t>i</a:t>
            </a:r>
            <a:r>
              <a:rPr lang="el-GR" dirty="0" smtClean="0"/>
              <a:t> την τιμή </a:t>
            </a:r>
            <a:r>
              <a:rPr lang="en-US" b="1" dirty="0" smtClean="0">
                <a:solidFill>
                  <a:srgbClr val="0070C0"/>
                </a:solidFill>
                <a:latin typeface="Courier New" pitchFamily="49" charset="0"/>
                <a:cs typeface="Courier New" pitchFamily="49" charset="0"/>
              </a:rPr>
              <a:t>x</a:t>
            </a:r>
            <a:r>
              <a:rPr lang="el-GR" b="1" dirty="0" smtClean="0">
                <a:solidFill>
                  <a:srgbClr val="0070C0"/>
                </a:solidFill>
                <a:latin typeface="Courier New" pitchFamily="49" charset="0"/>
                <a:cs typeface="Courier New" pitchFamily="49" charset="0"/>
              </a:rPr>
              <a:t> </a:t>
            </a:r>
            <a:r>
              <a:rPr lang="el-GR" sz="2500" dirty="0"/>
              <a:t>αλλάζοντας την προηγούμενη</a:t>
            </a:r>
            <a:endParaRPr lang="en-US" sz="2500" dirty="0"/>
          </a:p>
          <a:p>
            <a:pPr lvl="1"/>
            <a:r>
              <a:rPr lang="en-US" b="1" dirty="0">
                <a:solidFill>
                  <a:srgbClr val="0070C0"/>
                </a:solidFill>
                <a:latin typeface="Courier New" pitchFamily="49" charset="0"/>
                <a:cs typeface="Courier New" pitchFamily="49" charset="0"/>
              </a:rPr>
              <a:t>get(int i): </a:t>
            </a:r>
            <a:r>
              <a:rPr lang="el-GR" dirty="0" smtClean="0"/>
              <a:t>επιστρέφει το αντικείμενο τύπου </a:t>
            </a:r>
            <a:r>
              <a:rPr lang="en-US" b="1" dirty="0">
                <a:solidFill>
                  <a:srgbClr val="FF0000"/>
                </a:solidFill>
                <a:latin typeface="Courier New" pitchFamily="49" charset="0"/>
                <a:cs typeface="Courier New" pitchFamily="49" charset="0"/>
              </a:rPr>
              <a:t>T</a:t>
            </a:r>
            <a:r>
              <a:rPr lang="el-GR" dirty="0" smtClean="0"/>
              <a:t> στη θέση </a:t>
            </a:r>
            <a:r>
              <a:rPr lang="en-US" b="1" dirty="0">
                <a:solidFill>
                  <a:srgbClr val="0070C0"/>
                </a:solidFill>
                <a:latin typeface="Courier New" pitchFamily="49" charset="0"/>
                <a:cs typeface="Courier New" pitchFamily="49" charset="0"/>
              </a:rPr>
              <a:t>i</a:t>
            </a:r>
            <a:r>
              <a:rPr lang="en-US" dirty="0" smtClean="0"/>
              <a:t>.</a:t>
            </a:r>
          </a:p>
          <a:p>
            <a:pPr lvl="1"/>
            <a:r>
              <a:rPr lang="en-US" b="1" dirty="0">
                <a:solidFill>
                  <a:srgbClr val="0070C0"/>
                </a:solidFill>
                <a:latin typeface="Courier New" pitchFamily="49" charset="0"/>
                <a:cs typeface="Courier New" pitchFamily="49" charset="0"/>
              </a:rPr>
              <a:t>size(): </a:t>
            </a:r>
            <a:r>
              <a:rPr lang="el-GR" dirty="0" smtClean="0"/>
              <a:t>ο αριθμός των στοιχείων του πίνακα.</a:t>
            </a:r>
          </a:p>
          <a:p>
            <a:r>
              <a:rPr lang="el-GR" dirty="0" smtClean="0"/>
              <a:t>Διατρέχοντας τον πίνακα:</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pPr lvl="1"/>
            <a:r>
              <a:rPr lang="en-US" b="1" dirty="0" smtClean="0">
                <a:solidFill>
                  <a:srgbClr val="0070C0"/>
                </a:solidFill>
                <a:latin typeface="Courier New" pitchFamily="49" charset="0"/>
                <a:cs typeface="Courier New" pitchFamily="49" charset="0"/>
              </a:rPr>
              <a:t>for(</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x: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endParaRPr lang="en-US" dirty="0"/>
          </a:p>
          <a:p>
            <a:pPr lvl="1"/>
            <a:endParaRPr lang="en-US" dirty="0">
              <a:solidFill>
                <a:srgbClr val="0070C0"/>
              </a:solidFill>
            </a:endParaRPr>
          </a:p>
        </p:txBody>
      </p:sp>
    </p:spTree>
    <p:extLst>
      <p:ext uri="{BB962C8B-B14F-4D97-AF65-F5344CB8AC3E}">
        <p14:creationId xmlns:p14="http://schemas.microsoft.com/office/powerpoint/2010/main" val="344012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a:bodyPr>
          <a:lstStyle/>
          <a:p>
            <a:r>
              <a:rPr lang="el-GR" dirty="0" smtClean="0"/>
              <a:t>Διατρέχοντας τον πίνακα:</a:t>
            </a:r>
          </a:p>
          <a:p>
            <a:pPr lvl="1"/>
            <a:endParaRPr lang="en-US" b="1" dirty="0" smtClean="0">
              <a:solidFill>
                <a:srgbClr val="0070C0"/>
              </a:solidFill>
              <a:latin typeface="Courier New" pitchFamily="49" charset="0"/>
              <a:cs typeface="Courier New" pitchFamily="49" charset="0"/>
            </a:endParaRPr>
          </a:p>
          <a:p>
            <a:pPr lvl="1"/>
            <a:endParaRPr lang="en-US" b="1" dirty="0">
              <a:solidFill>
                <a:srgbClr val="0070C0"/>
              </a:solidFill>
              <a:latin typeface="Courier New" pitchFamily="49" charset="0"/>
              <a:cs typeface="Courier New" pitchFamily="49" charset="0"/>
            </a:endParaRPr>
          </a:p>
          <a:p>
            <a:pPr lvl="1"/>
            <a:endParaRPr lang="en-US" b="1" dirty="0">
              <a:solidFill>
                <a:srgbClr val="0070C0"/>
              </a:solidFill>
              <a:latin typeface="Courier New" pitchFamily="49" charset="0"/>
              <a:cs typeface="Courier New" pitchFamily="49" charset="0"/>
            </a:endParaRPr>
          </a:p>
          <a:p>
            <a:endParaRPr lang="en-US" dirty="0" smtClean="0"/>
          </a:p>
          <a:p>
            <a:r>
              <a:rPr lang="el-GR" dirty="0" smtClean="0"/>
              <a:t>Εναλλακτικά</a:t>
            </a:r>
            <a:endParaRPr lang="el-GR" dirty="0"/>
          </a:p>
          <a:p>
            <a:endParaRPr lang="en-US" dirty="0"/>
          </a:p>
          <a:p>
            <a:pPr lvl="1"/>
            <a:endParaRPr lang="en-US" dirty="0">
              <a:solidFill>
                <a:srgbClr val="0070C0"/>
              </a:solidFill>
            </a:endParaRPr>
          </a:p>
        </p:txBody>
      </p:sp>
      <p:sp>
        <p:nvSpPr>
          <p:cNvPr id="4" name="TextBox 3"/>
          <p:cNvSpPr txBox="1"/>
          <p:nvPr/>
        </p:nvSpPr>
        <p:spPr>
          <a:xfrm>
            <a:off x="539552" y="2204864"/>
            <a:ext cx="8204490" cy="1569660"/>
          </a:xfrm>
          <a:prstGeom prst="rect">
            <a:avLst/>
          </a:prstGeom>
          <a:noFill/>
          <a:ln w="28575">
            <a:solidFill>
              <a:srgbClr val="FF0000"/>
            </a:solidFill>
            <a:prstDash val="dash"/>
          </a:ln>
        </p:spPr>
        <p:txBody>
          <a:bodyPr wrap="none" rtlCol="0">
            <a:spAutoFit/>
          </a:bodyPr>
          <a:lstStyle/>
          <a:p>
            <a:pPr lvl="1"/>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l-GR" sz="2400" b="1" dirty="0">
                <a:solidFill>
                  <a:srgbClr val="0070C0"/>
                </a:solidFill>
                <a:latin typeface="Courier New" pitchFamily="49" charset="0"/>
                <a:cs typeface="Courier New" pitchFamily="49" charset="0"/>
              </a:rPr>
              <a:t>&gt; </a:t>
            </a:r>
            <a:r>
              <a:rPr lang="en-US" sz="2400" b="1" dirty="0" err="1">
                <a:solidFill>
                  <a:schemeClr val="accent6">
                    <a:lumMod val="75000"/>
                  </a:schemeClr>
                </a:solidFill>
                <a:latin typeface="Courier New" pitchFamily="49" charset="0"/>
                <a:cs typeface="Courier New" pitchFamily="49" charset="0"/>
              </a:rPr>
              <a:t>myList</a:t>
            </a:r>
            <a:r>
              <a:rPr lang="en-US" sz="2400" b="1" dirty="0">
                <a:solidFill>
                  <a:schemeClr val="accent6">
                    <a:lumMod val="75000"/>
                  </a:schemeClr>
                </a:solidFill>
                <a:latin typeface="Courier New" pitchFamily="49" charset="0"/>
                <a:cs typeface="Courier New" pitchFamily="49" charset="0"/>
              </a:rPr>
              <a:t> = </a:t>
            </a:r>
            <a:r>
              <a:rPr lang="en-US" sz="2400" b="1" dirty="0">
                <a:solidFill>
                  <a:srgbClr val="FF0000"/>
                </a:solidFill>
                <a:latin typeface="Courier New" pitchFamily="49" charset="0"/>
                <a:cs typeface="Courier New" pitchFamily="49" charset="0"/>
              </a:rPr>
              <a:t>new</a:t>
            </a:r>
            <a:r>
              <a:rPr lang="en-US" sz="2400" b="1" dirty="0">
                <a:solidFill>
                  <a:schemeClr val="accent6">
                    <a:lumMod val="75000"/>
                  </a:schemeClr>
                </a:solidFill>
                <a:latin typeface="Courier New" pitchFamily="49" charset="0"/>
                <a:cs typeface="Courier New" pitchFamily="49" charset="0"/>
              </a:rPr>
              <a:t> </a:t>
            </a:r>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&gt;();</a:t>
            </a:r>
          </a:p>
          <a:p>
            <a:pPr lvl="1"/>
            <a:r>
              <a:rPr lang="en-US" sz="2400" b="1" dirty="0">
                <a:solidFill>
                  <a:srgbClr val="0070C0"/>
                </a:solidFill>
                <a:latin typeface="Courier New" pitchFamily="49" charset="0"/>
                <a:cs typeface="Courier New" pitchFamily="49" charset="0"/>
              </a:rPr>
              <a:t>for(</a:t>
            </a:r>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 x: </a:t>
            </a:r>
            <a:r>
              <a:rPr lang="en-US" sz="2400" b="1" dirty="0" err="1">
                <a:solidFill>
                  <a:schemeClr val="accent6">
                    <a:lumMod val="75000"/>
                  </a:schemeClr>
                </a:solidFill>
                <a:latin typeface="Courier New" pitchFamily="49" charset="0"/>
                <a:cs typeface="Courier New" pitchFamily="49" charset="0"/>
              </a:rPr>
              <a:t>myList</a:t>
            </a:r>
            <a:r>
              <a:rPr lang="en-US" sz="2400" b="1" dirty="0">
                <a:solidFill>
                  <a:srgbClr val="0070C0"/>
                </a:solidFill>
                <a:latin typeface="Courier New" pitchFamily="49" charset="0"/>
                <a:cs typeface="Courier New" pitchFamily="49" charset="0"/>
              </a:rPr>
              <a:t>){</a:t>
            </a:r>
            <a:r>
              <a:rPr lang="el-GR" sz="2400" b="1" dirty="0">
                <a:solidFill>
                  <a:srgbClr val="0070C0"/>
                </a:solidFill>
                <a:latin typeface="Courier New" pitchFamily="49" charset="0"/>
                <a:cs typeface="Courier New" pitchFamily="49" charset="0"/>
              </a:rPr>
              <a:t> </a:t>
            </a:r>
            <a:endParaRPr lang="en-US" sz="2400" b="1" dirty="0">
              <a:solidFill>
                <a:srgbClr val="0070C0"/>
              </a:solidFill>
              <a:latin typeface="Courier New" pitchFamily="49" charset="0"/>
              <a:cs typeface="Courier New" pitchFamily="49" charset="0"/>
            </a:endParaRPr>
          </a:p>
          <a:p>
            <a:pPr lvl="2"/>
            <a:r>
              <a:rPr lang="en-US" sz="2400" b="1" dirty="0" err="1">
                <a:solidFill>
                  <a:srgbClr val="0070C0"/>
                </a:solidFill>
                <a:latin typeface="Courier New" pitchFamily="49" charset="0"/>
                <a:cs typeface="Courier New" pitchFamily="49" charset="0"/>
              </a:rPr>
              <a:t>System.out.println</a:t>
            </a:r>
            <a:r>
              <a:rPr lang="en-US" sz="2400" b="1" dirty="0">
                <a:solidFill>
                  <a:srgbClr val="0070C0"/>
                </a:solidFill>
                <a:latin typeface="Courier New" pitchFamily="49" charset="0"/>
                <a:cs typeface="Courier New" pitchFamily="49" charset="0"/>
              </a:rPr>
              <a:t>(x);</a:t>
            </a:r>
          </a:p>
          <a:p>
            <a:pPr lvl="1"/>
            <a:r>
              <a:rPr lang="en-US" sz="2400" b="1" dirty="0" smtClean="0">
                <a:solidFill>
                  <a:srgbClr val="0070C0"/>
                </a:solidFill>
                <a:latin typeface="Courier New" pitchFamily="49" charset="0"/>
                <a:cs typeface="Courier New" pitchFamily="49" charset="0"/>
              </a:rPr>
              <a:t>}</a:t>
            </a:r>
            <a:endParaRPr lang="en-US" sz="2400" b="1" dirty="0">
              <a:solidFill>
                <a:srgbClr val="0070C0"/>
              </a:solidFill>
              <a:latin typeface="Courier New" pitchFamily="49" charset="0"/>
              <a:cs typeface="Courier New" pitchFamily="49" charset="0"/>
            </a:endParaRPr>
          </a:p>
        </p:txBody>
      </p:sp>
      <p:sp>
        <p:nvSpPr>
          <p:cNvPr id="5" name="TextBox 4"/>
          <p:cNvSpPr txBox="1"/>
          <p:nvPr/>
        </p:nvSpPr>
        <p:spPr>
          <a:xfrm>
            <a:off x="539552" y="4509120"/>
            <a:ext cx="8204490" cy="1938992"/>
          </a:xfrm>
          <a:prstGeom prst="rect">
            <a:avLst/>
          </a:prstGeom>
          <a:noFill/>
          <a:ln w="28575">
            <a:solidFill>
              <a:srgbClr val="FF0000"/>
            </a:solidFill>
            <a:prstDash val="dash"/>
          </a:ln>
        </p:spPr>
        <p:txBody>
          <a:bodyPr wrap="none" rtlCol="0">
            <a:spAutoFit/>
          </a:bodyPr>
          <a:lstStyle/>
          <a:p>
            <a:pPr lvl="1"/>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l-GR" sz="2400" b="1" dirty="0">
                <a:solidFill>
                  <a:srgbClr val="0070C0"/>
                </a:solidFill>
                <a:latin typeface="Courier New" pitchFamily="49" charset="0"/>
                <a:cs typeface="Courier New" pitchFamily="49" charset="0"/>
              </a:rPr>
              <a:t>&gt; </a:t>
            </a:r>
            <a:r>
              <a:rPr lang="en-US" sz="2400" b="1" dirty="0" err="1">
                <a:solidFill>
                  <a:schemeClr val="accent6">
                    <a:lumMod val="75000"/>
                  </a:schemeClr>
                </a:solidFill>
                <a:latin typeface="Courier New" pitchFamily="49" charset="0"/>
                <a:cs typeface="Courier New" pitchFamily="49" charset="0"/>
              </a:rPr>
              <a:t>myList</a:t>
            </a:r>
            <a:r>
              <a:rPr lang="en-US" sz="2400" b="1" dirty="0">
                <a:solidFill>
                  <a:schemeClr val="accent6">
                    <a:lumMod val="75000"/>
                  </a:schemeClr>
                </a:solidFill>
                <a:latin typeface="Courier New" pitchFamily="49" charset="0"/>
                <a:cs typeface="Courier New" pitchFamily="49" charset="0"/>
              </a:rPr>
              <a:t> = </a:t>
            </a:r>
            <a:r>
              <a:rPr lang="en-US" sz="2400" b="1" dirty="0">
                <a:solidFill>
                  <a:srgbClr val="FF0000"/>
                </a:solidFill>
                <a:latin typeface="Courier New" pitchFamily="49" charset="0"/>
                <a:cs typeface="Courier New" pitchFamily="49" charset="0"/>
              </a:rPr>
              <a:t>new</a:t>
            </a:r>
            <a:r>
              <a:rPr lang="en-US" sz="2400" b="1" dirty="0">
                <a:solidFill>
                  <a:schemeClr val="accent6">
                    <a:lumMod val="75000"/>
                  </a:schemeClr>
                </a:solidFill>
                <a:latin typeface="Courier New" pitchFamily="49" charset="0"/>
                <a:cs typeface="Courier New" pitchFamily="49" charset="0"/>
              </a:rPr>
              <a:t> </a:t>
            </a:r>
            <a:r>
              <a:rPr lang="en-US" sz="2400" b="1" dirty="0" err="1">
                <a:solidFill>
                  <a:srgbClr val="0070C0"/>
                </a:solidFill>
                <a:latin typeface="Courier New" pitchFamily="49" charset="0"/>
                <a:cs typeface="Courier New" pitchFamily="49" charset="0"/>
              </a:rPr>
              <a:t>ArrayList</a:t>
            </a:r>
            <a:r>
              <a:rPr lang="en-US" sz="2400" b="1" dirty="0">
                <a:solidFill>
                  <a:srgbClr val="0070C0"/>
                </a:solidFill>
                <a:latin typeface="Courier New" pitchFamily="49" charset="0"/>
                <a:cs typeface="Courier New" pitchFamily="49" charset="0"/>
              </a:rPr>
              <a:t>&lt;</a:t>
            </a:r>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&gt;();</a:t>
            </a:r>
          </a:p>
          <a:p>
            <a:pPr lvl="1"/>
            <a:r>
              <a:rPr lang="en-US" sz="2400" b="1" dirty="0" smtClean="0">
                <a:solidFill>
                  <a:srgbClr val="0070C0"/>
                </a:solidFill>
                <a:latin typeface="Courier New" pitchFamily="49" charset="0"/>
                <a:cs typeface="Courier New" pitchFamily="49" charset="0"/>
              </a:rPr>
              <a:t>for(</a:t>
            </a:r>
            <a:r>
              <a:rPr lang="en-US" sz="2400" b="1" dirty="0" err="1" smtClean="0">
                <a:solidFill>
                  <a:srgbClr val="0070C0"/>
                </a:solidFill>
                <a:latin typeface="Courier New" pitchFamily="49" charset="0"/>
                <a:cs typeface="Courier New" pitchFamily="49" charset="0"/>
              </a:rPr>
              <a:t>int</a:t>
            </a:r>
            <a:r>
              <a:rPr lang="en-US" sz="2400" b="1" dirty="0" smtClean="0">
                <a:solidFill>
                  <a:srgbClr val="0070C0"/>
                </a:solidFill>
                <a:latin typeface="Courier New" pitchFamily="49" charset="0"/>
                <a:cs typeface="Courier New" pitchFamily="49" charset="0"/>
              </a:rPr>
              <a:t> </a:t>
            </a:r>
            <a:r>
              <a:rPr lang="en-US" sz="2400" b="1" dirty="0" err="1" smtClean="0">
                <a:solidFill>
                  <a:srgbClr val="0070C0"/>
                </a:solidFill>
                <a:latin typeface="Courier New" pitchFamily="49" charset="0"/>
                <a:cs typeface="Courier New" pitchFamily="49" charset="0"/>
              </a:rPr>
              <a:t>i</a:t>
            </a:r>
            <a:r>
              <a:rPr lang="en-US" sz="2400" b="1" dirty="0" smtClean="0">
                <a:solidFill>
                  <a:srgbClr val="0070C0"/>
                </a:solidFill>
                <a:latin typeface="Courier New" pitchFamily="49" charset="0"/>
                <a:cs typeface="Courier New" pitchFamily="49" charset="0"/>
              </a:rPr>
              <a:t>=0; </a:t>
            </a:r>
            <a:r>
              <a:rPr lang="en-US" sz="2400" b="1" dirty="0" err="1" smtClean="0">
                <a:solidFill>
                  <a:srgbClr val="0070C0"/>
                </a:solidFill>
                <a:latin typeface="Courier New" pitchFamily="49" charset="0"/>
                <a:cs typeface="Courier New" pitchFamily="49" charset="0"/>
              </a:rPr>
              <a:t>i</a:t>
            </a:r>
            <a:r>
              <a:rPr lang="en-US" sz="2400" b="1" dirty="0" smtClean="0">
                <a:solidFill>
                  <a:srgbClr val="0070C0"/>
                </a:solidFill>
                <a:latin typeface="Courier New" pitchFamily="49" charset="0"/>
                <a:cs typeface="Courier New" pitchFamily="49" charset="0"/>
              </a:rPr>
              <a:t> &lt; </a:t>
            </a:r>
            <a:r>
              <a:rPr lang="en-US" sz="2400" b="1" dirty="0" err="1" smtClean="0">
                <a:solidFill>
                  <a:schemeClr val="accent6">
                    <a:lumMod val="75000"/>
                  </a:schemeClr>
                </a:solidFill>
                <a:latin typeface="Courier New" pitchFamily="49" charset="0"/>
                <a:cs typeface="Courier New" pitchFamily="49" charset="0"/>
              </a:rPr>
              <a:t>myList.size</a:t>
            </a:r>
            <a:r>
              <a:rPr lang="en-US" sz="2400" b="1" dirty="0" smtClean="0">
                <a:solidFill>
                  <a:schemeClr val="accent6">
                    <a:lumMod val="75000"/>
                  </a:schemeClr>
                </a:solidFill>
                <a:latin typeface="Courier New" pitchFamily="49" charset="0"/>
                <a:cs typeface="Courier New" pitchFamily="49" charset="0"/>
              </a:rPr>
              <a:t>()</a:t>
            </a:r>
            <a:r>
              <a:rPr lang="en-US" sz="2400" b="1" dirty="0" smtClean="0">
                <a:solidFill>
                  <a:srgbClr val="0070C0"/>
                </a:solidFill>
                <a:latin typeface="Courier New" pitchFamily="49" charset="0"/>
                <a:cs typeface="Courier New" pitchFamily="49" charset="0"/>
              </a:rPr>
              <a:t>; </a:t>
            </a:r>
            <a:r>
              <a:rPr lang="en-US" sz="2400" b="1" dirty="0" err="1" smtClean="0">
                <a:solidFill>
                  <a:srgbClr val="0070C0"/>
                </a:solidFill>
                <a:latin typeface="Courier New" pitchFamily="49" charset="0"/>
                <a:cs typeface="Courier New" pitchFamily="49" charset="0"/>
              </a:rPr>
              <a:t>i</a:t>
            </a:r>
            <a:r>
              <a:rPr lang="en-US" sz="2400" b="1" dirty="0" smtClean="0">
                <a:solidFill>
                  <a:srgbClr val="0070C0"/>
                </a:solidFill>
                <a:latin typeface="Courier New" pitchFamily="49" charset="0"/>
                <a:cs typeface="Courier New" pitchFamily="49" charset="0"/>
              </a:rPr>
              <a:t>++){</a:t>
            </a:r>
            <a:r>
              <a:rPr lang="el-GR" sz="2400" b="1" dirty="0" smtClean="0">
                <a:solidFill>
                  <a:srgbClr val="0070C0"/>
                </a:solidFill>
                <a:latin typeface="Courier New" pitchFamily="49" charset="0"/>
                <a:cs typeface="Courier New" pitchFamily="49" charset="0"/>
              </a:rPr>
              <a:t> </a:t>
            </a:r>
            <a:endParaRPr lang="en-US" sz="2400" b="1" dirty="0">
              <a:solidFill>
                <a:srgbClr val="0070C0"/>
              </a:solidFill>
              <a:latin typeface="Courier New" pitchFamily="49" charset="0"/>
              <a:cs typeface="Courier New" pitchFamily="49" charset="0"/>
            </a:endParaRPr>
          </a:p>
          <a:p>
            <a:pPr lvl="2"/>
            <a:r>
              <a:rPr lang="en-US" sz="2400" b="1" dirty="0">
                <a:solidFill>
                  <a:srgbClr val="FF0000"/>
                </a:solidFill>
                <a:latin typeface="Courier New" pitchFamily="49" charset="0"/>
                <a:cs typeface="Courier New" pitchFamily="49" charset="0"/>
              </a:rPr>
              <a:t>T</a:t>
            </a:r>
            <a:r>
              <a:rPr lang="en-US" sz="2400" b="1" dirty="0">
                <a:solidFill>
                  <a:srgbClr val="0070C0"/>
                </a:solidFill>
                <a:latin typeface="Courier New" pitchFamily="49" charset="0"/>
                <a:cs typeface="Courier New" pitchFamily="49" charset="0"/>
              </a:rPr>
              <a:t> </a:t>
            </a:r>
            <a:r>
              <a:rPr lang="en-US" sz="2400" b="1" dirty="0" smtClean="0">
                <a:solidFill>
                  <a:srgbClr val="0070C0"/>
                </a:solidFill>
                <a:latin typeface="Courier New" pitchFamily="49" charset="0"/>
                <a:cs typeface="Courier New" pitchFamily="49" charset="0"/>
              </a:rPr>
              <a:t>x = </a:t>
            </a:r>
            <a:r>
              <a:rPr lang="en-US" sz="2400" b="1" dirty="0" err="1" smtClean="0">
                <a:solidFill>
                  <a:schemeClr val="accent6">
                    <a:lumMod val="75000"/>
                  </a:schemeClr>
                </a:solidFill>
                <a:latin typeface="Courier New" pitchFamily="49" charset="0"/>
                <a:cs typeface="Courier New" pitchFamily="49" charset="0"/>
              </a:rPr>
              <a:t>myList.get</a:t>
            </a:r>
            <a:r>
              <a:rPr lang="en-US" sz="2400" b="1" dirty="0" smtClean="0">
                <a:solidFill>
                  <a:schemeClr val="accent6">
                    <a:lumMod val="75000"/>
                  </a:schemeClr>
                </a:solidFill>
                <a:latin typeface="Courier New" pitchFamily="49" charset="0"/>
                <a:cs typeface="Courier New" pitchFamily="49" charset="0"/>
              </a:rPr>
              <a:t>(</a:t>
            </a:r>
            <a:r>
              <a:rPr lang="en-US" sz="2400" b="1" dirty="0" err="1" smtClean="0">
                <a:solidFill>
                  <a:schemeClr val="accent6">
                    <a:lumMod val="75000"/>
                  </a:schemeClr>
                </a:solidFill>
                <a:latin typeface="Courier New" pitchFamily="49" charset="0"/>
                <a:cs typeface="Courier New" pitchFamily="49" charset="0"/>
              </a:rPr>
              <a:t>i</a:t>
            </a:r>
            <a:r>
              <a:rPr lang="en-US" sz="2400" b="1" dirty="0" smtClean="0">
                <a:solidFill>
                  <a:schemeClr val="accent6">
                    <a:lumMod val="75000"/>
                  </a:schemeClr>
                </a:solidFill>
                <a:latin typeface="Courier New" pitchFamily="49" charset="0"/>
                <a:cs typeface="Courier New" pitchFamily="49" charset="0"/>
              </a:rPr>
              <a:t>);</a:t>
            </a:r>
            <a:endParaRPr lang="en-US" sz="2400" b="1" dirty="0" smtClean="0">
              <a:solidFill>
                <a:srgbClr val="0070C0"/>
              </a:solidFill>
              <a:latin typeface="Courier New" pitchFamily="49" charset="0"/>
              <a:cs typeface="Courier New" pitchFamily="49" charset="0"/>
            </a:endParaRPr>
          </a:p>
          <a:p>
            <a:pPr lvl="2"/>
            <a:r>
              <a:rPr lang="en-US" sz="2400" b="1" dirty="0" err="1" smtClean="0">
                <a:solidFill>
                  <a:srgbClr val="0070C0"/>
                </a:solidFill>
                <a:latin typeface="Courier New" pitchFamily="49" charset="0"/>
                <a:cs typeface="Courier New" pitchFamily="49" charset="0"/>
              </a:rPr>
              <a:t>System.out.println</a:t>
            </a:r>
            <a:r>
              <a:rPr lang="en-US" sz="2400" b="1" dirty="0" smtClean="0">
                <a:solidFill>
                  <a:srgbClr val="0070C0"/>
                </a:solidFill>
                <a:latin typeface="Courier New" pitchFamily="49" charset="0"/>
                <a:cs typeface="Courier New" pitchFamily="49" charset="0"/>
              </a:rPr>
              <a:t>(x</a:t>
            </a:r>
            <a:r>
              <a:rPr lang="en-US" sz="2400" b="1" dirty="0">
                <a:solidFill>
                  <a:srgbClr val="0070C0"/>
                </a:solidFill>
                <a:latin typeface="Courier New" pitchFamily="49" charset="0"/>
                <a:cs typeface="Courier New" pitchFamily="49" charset="0"/>
              </a:rPr>
              <a:t>);</a:t>
            </a:r>
          </a:p>
          <a:p>
            <a:pPr lvl="1"/>
            <a:r>
              <a:rPr lang="en-US" sz="2400" b="1" dirty="0" smtClean="0">
                <a:solidFill>
                  <a:srgbClr val="0070C0"/>
                </a:solidFill>
                <a:latin typeface="Courier New" pitchFamily="49" charset="0"/>
                <a:cs typeface="Courier New" pitchFamily="49" charset="0"/>
              </a:rPr>
              <a:t>}</a:t>
            </a:r>
            <a:endParaRPr lang="en-US" sz="2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312592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1959249"/>
            <a:ext cx="4104456" cy="3093154"/>
          </a:xfrm>
          <a:prstGeom prst="rect">
            <a:avLst/>
          </a:prstGeom>
          <a:noFill/>
          <a:ln w="28575">
            <a:solidFill>
              <a:srgbClr val="0070C0"/>
            </a:solidFill>
            <a:prstDash val="dash"/>
          </a:ln>
        </p:spPr>
        <p:txBody>
          <a:bodyPr wrap="square" rtlCol="0">
            <a:spAutoFit/>
          </a:bodyPr>
          <a:lstStyle>
            <a:defPPr>
              <a:defRPr lang="en-US"/>
            </a:defPPr>
            <a:lvl1pPr>
              <a:defRPr sz="1300" b="1">
                <a:latin typeface="Courier New" panose="02070309020205020404" pitchFamily="49" charset="0"/>
                <a:cs typeface="Courier New" panose="02070309020205020404" pitchFamily="49" charset="0"/>
              </a:defRPr>
            </a:lvl1pPr>
          </a:lstStyle>
          <a:p>
            <a:r>
              <a:rPr lang="en-US" dirty="0"/>
              <a:t>class Player</a:t>
            </a:r>
          </a:p>
          <a:p>
            <a:r>
              <a:rPr lang="en-US" dirty="0"/>
              <a:t>{</a:t>
            </a:r>
          </a:p>
          <a:p>
            <a:r>
              <a:rPr lang="en-US" dirty="0"/>
              <a:t>   private String name;</a:t>
            </a:r>
          </a:p>
          <a:p>
            <a:r>
              <a:rPr lang="en-US" dirty="0"/>
              <a:t>   private </a:t>
            </a:r>
            <a:r>
              <a:rPr lang="en-US" dirty="0" err="1"/>
              <a:t>int</a:t>
            </a:r>
            <a:r>
              <a:rPr lang="en-US" dirty="0"/>
              <a:t> number;</a:t>
            </a:r>
          </a:p>
          <a:p>
            <a:r>
              <a:rPr lang="en-US" dirty="0"/>
              <a:t>	</a:t>
            </a:r>
          </a:p>
          <a:p>
            <a:r>
              <a:rPr lang="en-US" dirty="0"/>
              <a:t>   public Player(String name, </a:t>
            </a:r>
            <a:r>
              <a:rPr lang="en-US" dirty="0" err="1"/>
              <a:t>int</a:t>
            </a:r>
            <a:r>
              <a:rPr lang="en-US" dirty="0"/>
              <a:t> </a:t>
            </a:r>
            <a:r>
              <a:rPr lang="en-US" dirty="0" err="1"/>
              <a:t>num</a:t>
            </a:r>
            <a:r>
              <a:rPr lang="en-US" dirty="0"/>
              <a:t>){</a:t>
            </a:r>
          </a:p>
          <a:p>
            <a:r>
              <a:rPr lang="en-US" dirty="0"/>
              <a:t>	this.name = name;</a:t>
            </a:r>
          </a:p>
          <a:p>
            <a:r>
              <a:rPr lang="en-US" dirty="0"/>
              <a:t>	</a:t>
            </a:r>
            <a:r>
              <a:rPr lang="en-US" dirty="0" err="1"/>
              <a:t>this.number</a:t>
            </a:r>
            <a:r>
              <a:rPr lang="en-US" dirty="0"/>
              <a:t> = </a:t>
            </a:r>
            <a:r>
              <a:rPr lang="en-US" dirty="0" err="1"/>
              <a:t>num</a:t>
            </a:r>
            <a:r>
              <a:rPr lang="en-US" dirty="0"/>
              <a:t>;</a:t>
            </a:r>
          </a:p>
          <a:p>
            <a:r>
              <a:rPr lang="en-US" dirty="0"/>
              <a:t>  }</a:t>
            </a:r>
          </a:p>
          <a:p>
            <a:r>
              <a:rPr lang="en-US" dirty="0"/>
              <a:t>	</a:t>
            </a:r>
          </a:p>
          <a:p>
            <a:r>
              <a:rPr lang="en-US" dirty="0"/>
              <a:t>   public String </a:t>
            </a:r>
            <a:r>
              <a:rPr lang="en-US" dirty="0" err="1"/>
              <a:t>toString</a:t>
            </a:r>
            <a:r>
              <a:rPr lang="en-US" dirty="0"/>
              <a:t>(){</a:t>
            </a:r>
          </a:p>
          <a:p>
            <a:r>
              <a:rPr lang="en-US" dirty="0"/>
              <a:t>	return name+":"+number;</a:t>
            </a:r>
          </a:p>
          <a:p>
            <a:r>
              <a:rPr lang="en-US" dirty="0"/>
              <a:t>   }</a:t>
            </a:r>
          </a:p>
          <a:p>
            <a:r>
              <a:rPr lang="en-US" dirty="0"/>
              <a:t>}	</a:t>
            </a:r>
          </a:p>
          <a:p>
            <a:endParaRPr lang="en-US" dirty="0"/>
          </a:p>
        </p:txBody>
      </p:sp>
      <p:sp>
        <p:nvSpPr>
          <p:cNvPr id="5" name="TextBox 4"/>
          <p:cNvSpPr txBox="1"/>
          <p:nvPr/>
        </p:nvSpPr>
        <p:spPr>
          <a:xfrm>
            <a:off x="4211960" y="332656"/>
            <a:ext cx="4932040" cy="6894195"/>
          </a:xfrm>
          <a:prstGeom prst="rect">
            <a:avLst/>
          </a:prstGeom>
          <a:noFill/>
          <a:ln w="28575">
            <a:solidFill>
              <a:srgbClr val="FF0000"/>
            </a:solidFill>
            <a:prstDash val="dash"/>
          </a:ln>
        </p:spPr>
        <p:txBody>
          <a:bodyPr wrap="square" rtlCol="0">
            <a:spAutoFit/>
          </a:bodyPr>
          <a:lstStyle/>
          <a:p>
            <a:r>
              <a:rPr lang="en-US" sz="1300" b="1" dirty="0">
                <a:latin typeface="Courier New" panose="02070309020205020404" pitchFamily="49" charset="0"/>
                <a:cs typeface="Courier New" panose="02070309020205020404" pitchFamily="49" charset="0"/>
              </a:rPr>
              <a:t>import </a:t>
            </a:r>
            <a:r>
              <a:rPr lang="en-US" sz="1300" b="1" dirty="0" err="1">
                <a:latin typeface="Courier New" panose="02070309020205020404" pitchFamily="49" charset="0"/>
                <a:cs typeface="Courier New" panose="02070309020205020404" pitchFamily="49" charset="0"/>
              </a:rPr>
              <a:t>java.util.ArrayList</a:t>
            </a:r>
            <a:r>
              <a:rPr lang="en-US" sz="1300" b="1" dirty="0">
                <a:latin typeface="Courier New" panose="02070309020205020404" pitchFamily="49" charset="0"/>
                <a:cs typeface="Courier New" panose="02070309020205020404" pitchFamily="49" charset="0"/>
              </a:rPr>
              <a:t>;</a:t>
            </a:r>
          </a:p>
          <a:p>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class Team</a:t>
            </a:r>
          </a:p>
          <a:p>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private </a:t>
            </a:r>
            <a:r>
              <a:rPr lang="en-US" sz="1300" b="1" dirty="0" err="1">
                <a:latin typeface="Courier New" panose="02070309020205020404" pitchFamily="49" charset="0"/>
                <a:cs typeface="Courier New" panose="02070309020205020404" pitchFamily="49" charset="0"/>
              </a:rPr>
              <a:t>ArrayList</a:t>
            </a:r>
            <a:r>
              <a:rPr lang="en-US" sz="1300" b="1" dirty="0">
                <a:latin typeface="Courier New" panose="02070309020205020404" pitchFamily="49" charset="0"/>
                <a:cs typeface="Courier New" panose="02070309020205020404" pitchFamily="49" charset="0"/>
              </a:rPr>
              <a:t>&lt;Player&gt; </a:t>
            </a:r>
            <a:r>
              <a:rPr lang="en-US" sz="1300" b="1" dirty="0" err="1">
                <a:latin typeface="Courier New" panose="02070309020205020404" pitchFamily="49" charset="0"/>
                <a:cs typeface="Courier New" panose="02070309020205020404" pitchFamily="49" charset="0"/>
              </a:rPr>
              <a:t>teamMembers</a:t>
            </a:r>
            <a:r>
              <a:rPr lang="en-US" sz="1300" b="1" dirty="0">
                <a:latin typeface="Courier New" panose="02070309020205020404" pitchFamily="49" charset="0"/>
                <a:cs typeface="Courier New" panose="02070309020205020404" pitchFamily="49" charset="0"/>
              </a:rPr>
              <a:t> </a:t>
            </a:r>
            <a:endParaRPr lang="en-US" sz="1300" b="1" dirty="0" smtClean="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 </a:t>
            </a:r>
            <a:r>
              <a:rPr lang="en-US" sz="1300" b="1" dirty="0">
                <a:latin typeface="Courier New" panose="02070309020205020404" pitchFamily="49" charset="0"/>
                <a:cs typeface="Courier New" panose="02070309020205020404" pitchFamily="49" charset="0"/>
              </a:rPr>
              <a:t>new </a:t>
            </a:r>
            <a:r>
              <a:rPr lang="en-US" sz="1300" b="1" dirty="0" err="1">
                <a:latin typeface="Courier New" panose="02070309020205020404" pitchFamily="49" charset="0"/>
                <a:cs typeface="Courier New" panose="02070309020205020404" pitchFamily="49" charset="0"/>
              </a:rPr>
              <a:t>ArrayList</a:t>
            </a:r>
            <a:r>
              <a:rPr lang="en-US" sz="1300" b="1" dirty="0">
                <a:latin typeface="Courier New" panose="02070309020205020404" pitchFamily="49" charset="0"/>
                <a:cs typeface="Courier New" panose="02070309020205020404" pitchFamily="49" charset="0"/>
              </a:rPr>
              <a:t>&lt;Player&gt;();</a:t>
            </a:r>
          </a:p>
          <a:p>
            <a:r>
              <a:rPr lang="en-US" sz="1300" b="1" dirty="0">
                <a:latin typeface="Courier New" panose="02070309020205020404" pitchFamily="49" charset="0"/>
                <a:cs typeface="Courier New" panose="02070309020205020404" pitchFamily="49" charset="0"/>
              </a:rPr>
              <a:t>	</a:t>
            </a: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void </a:t>
            </a:r>
            <a:r>
              <a:rPr lang="en-US" sz="1300" b="1" dirty="0" err="1" smtClean="0">
                <a:latin typeface="Courier New" panose="02070309020205020404" pitchFamily="49" charset="0"/>
                <a:cs typeface="Courier New" panose="02070309020205020404" pitchFamily="49" charset="0"/>
              </a:rPr>
              <a:t>joinTeam</a:t>
            </a:r>
            <a:r>
              <a:rPr lang="en-US" sz="1300" b="1" dirty="0" smtClean="0">
                <a:latin typeface="Courier New" panose="02070309020205020404" pitchFamily="49" charset="0"/>
                <a:cs typeface="Courier New" panose="02070309020205020404" pitchFamily="49" charset="0"/>
              </a:rPr>
              <a:t>(Player </a:t>
            </a:r>
            <a:r>
              <a:rPr lang="en-US" sz="1300" b="1" dirty="0">
                <a:latin typeface="Courier New" panose="02070309020205020404" pitchFamily="49" charset="0"/>
                <a:cs typeface="Courier New" panose="02070309020205020404" pitchFamily="49" charset="0"/>
              </a:rPr>
              <a:t>p){</a:t>
            </a:r>
          </a:p>
          <a:p>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teamMembers.add</a:t>
            </a:r>
            <a:r>
              <a:rPr lang="en-US" sz="1300" b="1" dirty="0" smtClean="0">
                <a:latin typeface="Courier New" panose="02070309020205020404" pitchFamily="49" charset="0"/>
                <a:cs typeface="Courier New" panose="02070309020205020404" pitchFamily="49" charset="0"/>
              </a:rPr>
              <a:t>(p</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	</a:t>
            </a: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void </a:t>
            </a:r>
            <a:r>
              <a:rPr lang="en-US" sz="1300" b="1" dirty="0" err="1" smtClean="0">
                <a:latin typeface="Courier New" panose="02070309020205020404" pitchFamily="49" charset="0"/>
                <a:cs typeface="Courier New" panose="02070309020205020404" pitchFamily="49" charset="0"/>
              </a:rPr>
              <a:t>leaveTeam</a:t>
            </a:r>
            <a:r>
              <a:rPr lang="en-US" sz="1300" b="1" dirty="0" smtClean="0">
                <a:latin typeface="Courier New" panose="02070309020205020404" pitchFamily="49" charset="0"/>
                <a:cs typeface="Courier New" panose="02070309020205020404" pitchFamily="49" charset="0"/>
              </a:rPr>
              <a:t>(Player </a:t>
            </a:r>
            <a:r>
              <a:rPr lang="en-US" sz="1300" b="1" dirty="0">
                <a:latin typeface="Courier New" panose="02070309020205020404" pitchFamily="49" charset="0"/>
                <a:cs typeface="Courier New" panose="02070309020205020404" pitchFamily="49" charset="0"/>
              </a:rPr>
              <a:t>p){</a:t>
            </a:r>
          </a:p>
          <a:p>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teamMembers.remove</a:t>
            </a:r>
            <a:r>
              <a:rPr lang="en-US" sz="1300" b="1" dirty="0" smtClean="0">
                <a:latin typeface="Courier New" panose="02070309020205020404" pitchFamily="49" charset="0"/>
                <a:cs typeface="Courier New" panose="02070309020205020404" pitchFamily="49" charset="0"/>
              </a:rPr>
              <a:t>(p</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	</a:t>
            </a: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void </a:t>
            </a:r>
            <a:r>
              <a:rPr lang="en-US" sz="1300" b="1" dirty="0" err="1">
                <a:latin typeface="Courier New" panose="02070309020205020404" pitchFamily="49" charset="0"/>
                <a:cs typeface="Courier New" panose="02070309020205020404" pitchFamily="49" charset="0"/>
              </a:rPr>
              <a:t>listMembers</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for </a:t>
            </a:r>
            <a:r>
              <a:rPr lang="en-US" sz="1300" b="1" dirty="0">
                <a:latin typeface="Courier New" panose="02070309020205020404" pitchFamily="49" charset="0"/>
                <a:cs typeface="Courier New" panose="02070309020205020404" pitchFamily="49" charset="0"/>
              </a:rPr>
              <a:t>(Player p: </a:t>
            </a:r>
            <a:r>
              <a:rPr lang="en-US" sz="1300" b="1" dirty="0" err="1">
                <a:latin typeface="Courier New" panose="02070309020205020404" pitchFamily="49" charset="0"/>
                <a:cs typeface="Courier New" panose="02070309020205020404" pitchFamily="49" charset="0"/>
              </a:rPr>
              <a:t>teamMembers</a:t>
            </a:r>
            <a:r>
              <a:rPr lang="en-US" sz="1300" b="1" dirty="0">
                <a:latin typeface="Courier New" panose="02070309020205020404" pitchFamily="49" charset="0"/>
                <a:cs typeface="Courier New" panose="02070309020205020404" pitchFamily="49" charset="0"/>
              </a:rPr>
              <a:t>){</a:t>
            </a:r>
          </a:p>
          <a:p>
            <a:r>
              <a:rPr lang="en-US" sz="1300" b="1" dirty="0">
                <a:latin typeface="Courier New" panose="02070309020205020404" pitchFamily="49" charset="0"/>
                <a:cs typeface="Courier New" panose="02070309020205020404" pitchFamily="49" charset="0"/>
              </a:rPr>
              <a:t>	</a:t>
            </a:r>
            <a:r>
              <a:rPr lang="en-US" sz="1300" b="1" dirty="0" err="1">
                <a:latin typeface="Courier New" panose="02070309020205020404" pitchFamily="49" charset="0"/>
                <a:cs typeface="Courier New" panose="02070309020205020404" pitchFamily="49" charset="0"/>
              </a:rPr>
              <a:t>System.out.println</a:t>
            </a:r>
            <a:r>
              <a:rPr lang="en-US" sz="1300" b="1" dirty="0">
                <a:latin typeface="Courier New" panose="02070309020205020404" pitchFamily="49" charset="0"/>
                <a:cs typeface="Courier New" panose="02070309020205020404" pitchFamily="49" charset="0"/>
              </a:rPr>
              <a:t>(p);</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endParaRPr lang="en-US" sz="1300" b="1" dirty="0">
              <a:latin typeface="Courier New" panose="02070309020205020404" pitchFamily="49" charset="0"/>
              <a:cs typeface="Courier New" panose="02070309020205020404" pitchFamily="49" charset="0"/>
            </a:endParaRPr>
          </a:p>
          <a:p>
            <a:r>
              <a:rPr lang="en-US" sz="1300" b="1" dirty="0" smtClean="0">
                <a:latin typeface="Courier New" panose="02070309020205020404" pitchFamily="49" charset="0"/>
                <a:cs typeface="Courier New" panose="02070309020205020404" pitchFamily="49" charset="0"/>
              </a:rPr>
              <a:t>   public </a:t>
            </a:r>
            <a:r>
              <a:rPr lang="en-US" sz="1300" b="1" dirty="0">
                <a:latin typeface="Courier New" panose="02070309020205020404" pitchFamily="49" charset="0"/>
                <a:cs typeface="Courier New" panose="02070309020205020404" pitchFamily="49" charset="0"/>
              </a:rPr>
              <a:t>static void main(String[] </a:t>
            </a:r>
            <a:r>
              <a:rPr lang="en-US" sz="1300" b="1" dirty="0" err="1">
                <a:latin typeface="Courier New" panose="02070309020205020404" pitchFamily="49" charset="0"/>
                <a:cs typeface="Courier New" panose="02070309020205020404" pitchFamily="49" charset="0"/>
              </a:rPr>
              <a:t>args</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Team </a:t>
            </a:r>
            <a:r>
              <a:rPr lang="en-US" sz="1300" b="1" dirty="0" err="1">
                <a:latin typeface="Courier New" panose="02070309020205020404" pitchFamily="49" charset="0"/>
                <a:cs typeface="Courier New" panose="02070309020205020404" pitchFamily="49" charset="0"/>
              </a:rPr>
              <a:t>miami</a:t>
            </a:r>
            <a:r>
              <a:rPr lang="en-US" sz="1300" b="1" dirty="0">
                <a:latin typeface="Courier New" panose="02070309020205020404" pitchFamily="49" charset="0"/>
                <a:cs typeface="Courier New" panose="02070309020205020404" pitchFamily="49" charset="0"/>
              </a:rPr>
              <a:t> = new Team();</a:t>
            </a:r>
          </a:p>
          <a:p>
            <a:r>
              <a:rPr lang="en-US" sz="1300" b="1" dirty="0" smtClean="0">
                <a:latin typeface="Courier New" panose="02070309020205020404" pitchFamily="49" charset="0"/>
                <a:cs typeface="Courier New" panose="02070309020205020404" pitchFamily="49" charset="0"/>
              </a:rPr>
              <a:t>      Player </a:t>
            </a:r>
            <a:r>
              <a:rPr lang="en-US" sz="1300" b="1" dirty="0" err="1">
                <a:latin typeface="Courier New" panose="02070309020205020404" pitchFamily="49" charset="0"/>
                <a:cs typeface="Courier New" panose="02070309020205020404" pitchFamily="49" charset="0"/>
              </a:rPr>
              <a:t>lebron</a:t>
            </a:r>
            <a:r>
              <a:rPr lang="en-US" sz="1300" b="1" dirty="0">
                <a:latin typeface="Courier New" panose="02070309020205020404" pitchFamily="49" charset="0"/>
                <a:cs typeface="Courier New" panose="02070309020205020404" pitchFamily="49" charset="0"/>
              </a:rPr>
              <a:t> = new Player("</a:t>
            </a:r>
            <a:r>
              <a:rPr lang="en-US" sz="1300" b="1" dirty="0" err="1">
                <a:latin typeface="Courier New" panose="02070309020205020404" pitchFamily="49" charset="0"/>
                <a:cs typeface="Courier New" panose="02070309020205020404" pitchFamily="49" charset="0"/>
              </a:rPr>
              <a:t>Lebron</a:t>
            </a:r>
            <a:r>
              <a:rPr lang="en-US" sz="1300" b="1" dirty="0">
                <a:latin typeface="Courier New" panose="02070309020205020404" pitchFamily="49" charset="0"/>
                <a:cs typeface="Courier New" panose="02070309020205020404" pitchFamily="49" charset="0"/>
              </a:rPr>
              <a:t>", 6</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miami.joinTeam</a:t>
            </a:r>
            <a:r>
              <a:rPr lang="en-US" sz="1300" b="1" dirty="0" smtClean="0">
                <a:latin typeface="Courier New" panose="02070309020205020404" pitchFamily="49" charset="0"/>
                <a:cs typeface="Courier New" panose="02070309020205020404" pitchFamily="49" charset="0"/>
              </a:rPr>
              <a:t>(</a:t>
            </a:r>
            <a:r>
              <a:rPr lang="en-US" sz="1300" b="1" dirty="0" err="1" smtClean="0">
                <a:latin typeface="Courier New" panose="02070309020205020404" pitchFamily="49" charset="0"/>
                <a:cs typeface="Courier New" panose="02070309020205020404" pitchFamily="49" charset="0"/>
              </a:rPr>
              <a:t>lebron</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Player </a:t>
            </a:r>
            <a:r>
              <a:rPr lang="en-US" sz="1300" b="1" dirty="0">
                <a:latin typeface="Courier New" panose="02070309020205020404" pitchFamily="49" charset="0"/>
                <a:cs typeface="Courier New" panose="02070309020205020404" pitchFamily="49" charset="0"/>
              </a:rPr>
              <a:t>wade = new Player("Wade",3</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miami.joinTeam</a:t>
            </a:r>
            <a:r>
              <a:rPr lang="en-US" sz="1300" b="1" dirty="0" smtClean="0">
                <a:latin typeface="Courier New" panose="02070309020205020404" pitchFamily="49" charset="0"/>
                <a:cs typeface="Courier New" panose="02070309020205020404" pitchFamily="49" charset="0"/>
              </a:rPr>
              <a:t>(wade</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Player </a:t>
            </a:r>
            <a:r>
              <a:rPr lang="en-US" sz="1300" b="1" dirty="0">
                <a:latin typeface="Courier New" panose="02070309020205020404" pitchFamily="49" charset="0"/>
                <a:cs typeface="Courier New" panose="02070309020205020404" pitchFamily="49" charset="0"/>
              </a:rPr>
              <a:t>bosh = new Player("Bosh",1</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miami.joinTeam</a:t>
            </a:r>
            <a:r>
              <a:rPr lang="en-US" sz="1300" b="1" dirty="0" smtClean="0">
                <a:latin typeface="Courier New" panose="02070309020205020404" pitchFamily="49" charset="0"/>
                <a:cs typeface="Courier New" panose="02070309020205020404" pitchFamily="49" charset="0"/>
              </a:rPr>
              <a:t>(bosh</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miami.leaveTeam</a:t>
            </a:r>
            <a:r>
              <a:rPr lang="en-US" sz="1300" b="1" dirty="0" smtClean="0">
                <a:latin typeface="Courier New" panose="02070309020205020404" pitchFamily="49" charset="0"/>
                <a:cs typeface="Courier New" panose="02070309020205020404" pitchFamily="49" charset="0"/>
              </a:rPr>
              <a:t>(</a:t>
            </a:r>
            <a:r>
              <a:rPr lang="en-US" sz="1300" b="1" dirty="0" err="1" smtClean="0">
                <a:latin typeface="Courier New" panose="02070309020205020404" pitchFamily="49" charset="0"/>
                <a:cs typeface="Courier New" panose="02070309020205020404" pitchFamily="49" charset="0"/>
              </a:rPr>
              <a:t>lebron</a:t>
            </a:r>
            <a:r>
              <a:rPr lang="en-US" sz="1300" b="1" dirty="0" smtClean="0">
                <a:latin typeface="Courier New" panose="02070309020205020404" pitchFamily="49" charset="0"/>
                <a:cs typeface="Courier New" panose="02070309020205020404" pitchFamily="49" charset="0"/>
              </a:rPr>
              <a:t>); </a:t>
            </a:r>
          </a:p>
          <a:p>
            <a:r>
              <a:rPr lang="en-US" sz="1300" b="1" dirty="0">
                <a:latin typeface="Courier New" panose="02070309020205020404" pitchFamily="49" charset="0"/>
                <a:cs typeface="Courier New" panose="02070309020205020404" pitchFamily="49" charset="0"/>
              </a:rPr>
              <a:t> </a:t>
            </a:r>
            <a:r>
              <a:rPr lang="en-US" sz="1300" b="1" dirty="0" smtClean="0">
                <a:latin typeface="Courier New" panose="02070309020205020404" pitchFamily="49" charset="0"/>
                <a:cs typeface="Courier New" panose="02070309020205020404" pitchFamily="49" charset="0"/>
              </a:rPr>
              <a:t>     </a:t>
            </a:r>
            <a:r>
              <a:rPr lang="en-US" sz="1300" b="1" dirty="0" err="1" smtClean="0">
                <a:latin typeface="Courier New" panose="02070309020205020404" pitchFamily="49" charset="0"/>
                <a:cs typeface="Courier New" panose="02070309020205020404" pitchFamily="49" charset="0"/>
              </a:rPr>
              <a:t>miami.listMembers</a:t>
            </a:r>
            <a:r>
              <a:rPr lang="en-US" sz="1300" b="1" dirty="0">
                <a:latin typeface="Courier New" panose="02070309020205020404" pitchFamily="49" charset="0"/>
                <a:cs typeface="Courier New" panose="02070309020205020404" pitchFamily="49" charset="0"/>
              </a:rPr>
              <a:t>();</a:t>
            </a:r>
          </a:p>
          <a:p>
            <a:r>
              <a:rPr lang="en-US" sz="1300" b="1" dirty="0" smtClean="0">
                <a:latin typeface="Courier New" panose="02070309020205020404" pitchFamily="49" charset="0"/>
                <a:cs typeface="Courier New" panose="02070309020205020404" pitchFamily="49" charset="0"/>
              </a:rPr>
              <a:t>  }</a:t>
            </a:r>
            <a:endParaRPr lang="en-US" sz="1300" b="1" dirty="0">
              <a:latin typeface="Courier New" panose="02070309020205020404" pitchFamily="49" charset="0"/>
              <a:cs typeface="Courier New" panose="02070309020205020404" pitchFamily="49" charset="0"/>
            </a:endParaRPr>
          </a:p>
          <a:p>
            <a:r>
              <a:rPr lang="en-US" sz="1300" b="1" dirty="0">
                <a:latin typeface="Courier New" panose="02070309020205020404" pitchFamily="49" charset="0"/>
                <a:cs typeface="Courier New" panose="02070309020205020404" pitchFamily="49" charset="0"/>
              </a:rPr>
              <a:t>}</a:t>
            </a:r>
          </a:p>
        </p:txBody>
      </p:sp>
      <p:sp>
        <p:nvSpPr>
          <p:cNvPr id="2" name="TextBox 1"/>
          <p:cNvSpPr txBox="1"/>
          <p:nvPr/>
        </p:nvSpPr>
        <p:spPr>
          <a:xfrm>
            <a:off x="58578" y="476672"/>
            <a:ext cx="3824893" cy="584775"/>
          </a:xfrm>
          <a:prstGeom prst="rect">
            <a:avLst/>
          </a:prstGeom>
          <a:noFill/>
        </p:spPr>
        <p:txBody>
          <a:bodyPr wrap="none" rtlCol="0">
            <a:spAutoFit/>
          </a:bodyPr>
          <a:lstStyle/>
          <a:p>
            <a:r>
              <a:rPr lang="el-GR" sz="3200" spc="-100" dirty="0">
                <a:solidFill>
                  <a:schemeClr val="tx2"/>
                </a:solidFill>
                <a:latin typeface="+mj-lt"/>
                <a:ea typeface="+mj-ea"/>
                <a:cs typeface="+mj-cs"/>
              </a:rPr>
              <a:t>Παράδειγμα </a:t>
            </a:r>
            <a:r>
              <a:rPr lang="en-US" sz="3200" spc="-100" dirty="0" err="1">
                <a:solidFill>
                  <a:schemeClr val="tx2"/>
                </a:solidFill>
                <a:latin typeface="+mj-lt"/>
                <a:ea typeface="+mj-ea"/>
                <a:cs typeface="+mj-cs"/>
              </a:rPr>
              <a:t>ArrayList</a:t>
            </a:r>
            <a:endParaRPr lang="en-US" sz="3200" spc="-100" dirty="0">
              <a:solidFill>
                <a:schemeClr val="tx2"/>
              </a:solidFill>
              <a:latin typeface="+mj-lt"/>
              <a:ea typeface="+mj-ea"/>
              <a:cs typeface="+mj-cs"/>
            </a:endParaRPr>
          </a:p>
        </p:txBody>
      </p:sp>
    </p:spTree>
    <p:extLst>
      <p:ext uri="{BB962C8B-B14F-4D97-AF65-F5344CB8AC3E}">
        <p14:creationId xmlns:p14="http://schemas.microsoft.com/office/powerpoint/2010/main" val="771429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8424936" cy="5355312"/>
          </a:xfrm>
          <a:prstGeom prst="rect">
            <a:avLst/>
          </a:prstGeom>
          <a:noFill/>
          <a:ln w="28575">
            <a:solidFill>
              <a:srgbClr val="FF0000"/>
            </a:solidFill>
            <a:prstDash val="dash"/>
          </a:ln>
        </p:spPr>
        <p:txBody>
          <a:bodyPr wrap="square" rtlCol="0">
            <a:spAutoFit/>
          </a:bodyPr>
          <a:lstStyle/>
          <a:p>
            <a:r>
              <a:rPr lang="en-US" b="1" dirty="0" smtClean="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Professor</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AFM;</a:t>
            </a:r>
          </a:p>
          <a:p>
            <a:r>
              <a:rPr lang="en-US" b="1" dirty="0">
                <a:latin typeface="Courier New" pitchFamily="49" charset="0"/>
                <a:cs typeface="Courier New" pitchFamily="49" charset="0"/>
              </a:rPr>
              <a:t>	private Course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Professor(String name, int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this.AFM</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setLesson</a:t>
            </a:r>
            <a:r>
              <a:rPr lang="en-US" b="1" dirty="0">
                <a:latin typeface="Courier New" pitchFamily="49" charset="0"/>
                <a:cs typeface="Courier New" pitchFamily="49" charset="0"/>
              </a:rPr>
              <a:t>(Course c){</a:t>
            </a:r>
          </a:p>
          <a:p>
            <a:r>
              <a:rPr lang="en-US" b="1" dirty="0">
                <a:latin typeface="Courier New" pitchFamily="49" charset="0"/>
                <a:cs typeface="Courier New" pitchFamily="49" charset="0"/>
              </a:rPr>
              <a:t>		lesson = c;</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 " + AFM + " " +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43171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463308"/>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Student</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AM;</a:t>
            </a:r>
          </a:p>
          <a:p>
            <a:r>
              <a:rPr lang="en-US" b="1" dirty="0">
                <a:latin typeface="Courier New" pitchFamily="49" charset="0"/>
                <a:cs typeface="Courier New" pitchFamily="49" charset="0"/>
              </a:rPr>
              <a:t>	private int units = 0;</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Student(String name, int am){</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this.AM = am;</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getAM</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return </a:t>
            </a:r>
            <a:r>
              <a:rPr lang="en-US" b="1" dirty="0" smtClean="0">
                <a:latin typeface="Courier New" pitchFamily="49" charset="0"/>
                <a:cs typeface="Courier New" pitchFamily="49" charset="0"/>
              </a:rPr>
              <a:t>AM;</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addUnits</a:t>
            </a:r>
            <a:r>
              <a:rPr lang="en-US" b="1" dirty="0">
                <a:latin typeface="Courier New" pitchFamily="49" charset="0"/>
                <a:cs typeface="Courier New" pitchFamily="49" charset="0"/>
              </a:rPr>
              <a:t>(int units){</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this.units</a:t>
            </a:r>
            <a:r>
              <a:rPr lang="en-US" b="1" dirty="0">
                <a:latin typeface="Courier New" pitchFamily="49" charset="0"/>
                <a:cs typeface="Courier New" pitchFamily="49" charset="0"/>
              </a:rPr>
              <a:t>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AM:" + AM + " units:"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3041227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8208912" cy="6093976"/>
          </a:xfrm>
          <a:prstGeom prst="rect">
            <a:avLst/>
          </a:prstGeom>
          <a:noFill/>
          <a:ln w="28575">
            <a:solidFill>
              <a:srgbClr val="FF0000"/>
            </a:solidFill>
            <a:prstDash val="dash"/>
          </a:ln>
        </p:spPr>
        <p:txBody>
          <a:bodyPr wrap="square" rtlCol="0">
            <a:spAutoFit/>
          </a:bodyPr>
          <a:lstStyle/>
          <a:p>
            <a:r>
              <a:rPr lang="en-US" sz="1500" b="1" dirty="0">
                <a:latin typeface="Courier New" pitchFamily="49" charset="0"/>
                <a:cs typeface="Courier New" pitchFamily="49" charset="0"/>
              </a:rPr>
              <a:t>public </a:t>
            </a:r>
            <a:r>
              <a:rPr lang="en-US" sz="1500" b="1" dirty="0">
                <a:solidFill>
                  <a:srgbClr val="FF0000"/>
                </a:solidFill>
                <a:latin typeface="Courier New" pitchFamily="49" charset="0"/>
                <a:cs typeface="Courier New" pitchFamily="49" charset="0"/>
              </a:rPr>
              <a:t>class </a:t>
            </a:r>
            <a:r>
              <a:rPr lang="en-US" sz="1500" b="1" dirty="0" err="1">
                <a:solidFill>
                  <a:srgbClr val="FF0000"/>
                </a:solidFill>
                <a:latin typeface="Courier New" pitchFamily="49" charset="0"/>
                <a:cs typeface="Courier New" pitchFamily="49" charset="0"/>
              </a:rPr>
              <a:t>StudentRecord</a:t>
            </a:r>
            <a:endParaRPr lang="en-US" sz="1500" b="1" dirty="0">
              <a:solidFill>
                <a:srgbClr val="FF0000"/>
              </a:solidFill>
              <a:latin typeface="Courier New" pitchFamily="49" charset="0"/>
              <a:cs typeface="Courier New" pitchFamily="49" charset="0"/>
            </a:endParaRPr>
          </a:p>
          <a:p>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Student </a:t>
            </a:r>
            <a:r>
              <a:rPr lang="en-US" sz="1500" b="1" dirty="0" err="1">
                <a:latin typeface="Courier New" pitchFamily="49" charset="0"/>
                <a:cs typeface="Courier New" pitchFamily="49" charset="0"/>
              </a:rPr>
              <a: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double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a:t>
            </a:r>
            <a:r>
              <a:rPr lang="en-US" sz="1500" b="1" dirty="0" err="1">
                <a:latin typeface="Courier New" pitchFamily="49" charset="0"/>
                <a:cs typeface="Courier New" pitchFamily="49" charset="0"/>
              </a:rPr>
              <a:t>StudentRecord</a:t>
            </a:r>
            <a:r>
              <a:rPr lang="en-US" sz="1500" b="1" dirty="0">
                <a:latin typeface="Courier New" pitchFamily="49" charset="0"/>
                <a:cs typeface="Courier New" pitchFamily="49" charset="0"/>
              </a:rPr>
              <a:t>(Student s){</a:t>
            </a:r>
          </a:p>
          <a:p>
            <a:r>
              <a:rPr lang="en-US" sz="1500" b="1" dirty="0">
                <a:latin typeface="Courier New" pitchFamily="49" charset="0"/>
                <a:cs typeface="Courier New" pitchFamily="49" charset="0"/>
              </a:rPr>
              <a:t>		student = s;</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void </a:t>
            </a:r>
            <a:r>
              <a:rPr lang="en-US" sz="1500" b="1" dirty="0" err="1">
                <a:latin typeface="Courier New" pitchFamily="49" charset="0"/>
                <a:cs typeface="Courier New" pitchFamily="49" charset="0"/>
              </a:rPr>
              <a:t>setGrade</a:t>
            </a:r>
            <a:r>
              <a:rPr lang="en-US" sz="1500" b="1" dirty="0">
                <a:latin typeface="Courier New" pitchFamily="49" charset="0"/>
                <a:cs typeface="Courier New" pitchFamily="49" charset="0"/>
              </a:rPr>
              <a:t>(double grade){</a:t>
            </a:r>
          </a:p>
          <a:p>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this.grade</a:t>
            </a:r>
            <a:r>
              <a:rPr lang="en-US" sz="1500" b="1" dirty="0">
                <a:latin typeface="Courier New" pitchFamily="49" charset="0"/>
                <a:cs typeface="Courier New" pitchFamily="49" charset="0"/>
              </a:rPr>
              <a:t>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Student </a:t>
            </a:r>
            <a:r>
              <a:rPr lang="en-US" sz="1500" b="1" dirty="0" err="1">
                <a:latin typeface="Courier New" pitchFamily="49" charset="0"/>
                <a:cs typeface="Courier New" pitchFamily="49" charset="0"/>
              </a:rPr>
              <a:t>getStudent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String </a:t>
            </a:r>
            <a:r>
              <a:rPr lang="en-US" sz="1500" b="1" dirty="0" err="1">
                <a:latin typeface="Courier New" pitchFamily="49" charset="0"/>
                <a:cs typeface="Courier New" pitchFamily="49" charset="0"/>
              </a:rPr>
              <a:t>toString</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 +" :"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smtClean="0">
                <a:latin typeface="Courier New" pitchFamily="49" charset="0"/>
                <a:cs typeface="Courier New" pitchFamily="49" charset="0"/>
              </a:rPr>
              <a:t>	public </a:t>
            </a:r>
            <a:r>
              <a:rPr lang="en-US" sz="1500" b="1" dirty="0" err="1" smtClean="0">
                <a:latin typeface="Courier New" pitchFamily="49" charset="0"/>
                <a:cs typeface="Courier New" pitchFamily="49" charset="0"/>
              </a:rPr>
              <a:t>boolean</a:t>
            </a:r>
            <a:r>
              <a:rPr lang="en-US" sz="1500" b="1" dirty="0" smtClean="0">
                <a:latin typeface="Courier New" pitchFamily="49" charset="0"/>
                <a:cs typeface="Courier New" pitchFamily="49" charset="0"/>
              </a:rPr>
              <a:t> passed(){</a:t>
            </a:r>
          </a:p>
          <a:p>
            <a:r>
              <a:rPr lang="en-US" sz="1500" b="1" dirty="0" smtClean="0">
                <a:latin typeface="Courier New" pitchFamily="49" charset="0"/>
                <a:cs typeface="Courier New" pitchFamily="49" charset="0"/>
              </a:rPr>
              <a:t>		if (grade &gt;= 5){</a:t>
            </a:r>
            <a:r>
              <a:rPr lang="el-GR" sz="1500" b="1" dirty="0" smtClean="0">
                <a:latin typeface="Courier New" pitchFamily="49" charset="0"/>
                <a:cs typeface="Courier New" pitchFamily="49" charset="0"/>
              </a:rPr>
              <a:t> </a:t>
            </a:r>
            <a:r>
              <a:rPr lang="en-US" sz="1500" b="1" dirty="0" smtClean="0">
                <a:latin typeface="Courier New" pitchFamily="49" charset="0"/>
                <a:cs typeface="Courier New" pitchFamily="49" charset="0"/>
              </a:rPr>
              <a:t>return true;}</a:t>
            </a:r>
          </a:p>
          <a:p>
            <a:r>
              <a:rPr lang="en-US" sz="1500" b="1" dirty="0" smtClean="0">
                <a:latin typeface="Courier New" pitchFamily="49" charset="0"/>
                <a:cs typeface="Courier New" pitchFamily="49" charset="0"/>
              </a:rPr>
              <a:t>		return false;</a:t>
            </a:r>
          </a:p>
          <a:p>
            <a:r>
              <a:rPr lang="en-US" sz="1500" b="1" dirty="0" smtClean="0">
                <a:latin typeface="Courier New" pitchFamily="49" charset="0"/>
                <a:cs typeface="Courier New" pitchFamily="49" charset="0"/>
              </a:rPr>
              <a:t>	}</a:t>
            </a:r>
          </a:p>
          <a:p>
            <a:r>
              <a:rPr lang="en-US" sz="1500" b="1" dirty="0" smtClean="0">
                <a:latin typeface="Courier New" pitchFamily="49" charset="0"/>
                <a:cs typeface="Courier New" pitchFamily="49" charset="0"/>
              </a:rPr>
              <a:t>}</a:t>
            </a:r>
            <a:endParaRPr lang="en-US" sz="1500" b="1" dirty="0">
              <a:latin typeface="Courier New" pitchFamily="49" charset="0"/>
              <a:cs typeface="Courier New" pitchFamily="49" charset="0"/>
            </a:endParaRPr>
          </a:p>
        </p:txBody>
      </p:sp>
    </p:spTree>
    <p:extLst>
      <p:ext uri="{BB962C8B-B14F-4D97-AF65-F5344CB8AC3E}">
        <p14:creationId xmlns:p14="http://schemas.microsoft.com/office/powerpoint/2010/main" val="384864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92500"/>
          </a:bodyPr>
          <a:lstStyle/>
          <a:p>
            <a:r>
              <a:rPr lang="el-GR" dirty="0" smtClean="0"/>
              <a:t>Θέλουμε να δημιουργήσουμε ένα λογισμικό για ένα τμήμα πανεπιστημίου. Το τμήμα έχει 4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2 μαθήματα. </a:t>
            </a:r>
            <a:r>
              <a:rPr lang="el-GR" dirty="0"/>
              <a:t>Το κάθε μάθημα </a:t>
            </a:r>
            <a:r>
              <a:rPr lang="el-GR" dirty="0" smtClean="0"/>
              <a:t>έχει </a:t>
            </a:r>
            <a:r>
              <a:rPr lang="el-GR" dirty="0"/>
              <a:t>κωδικό και </a:t>
            </a:r>
            <a:r>
              <a:rPr lang="el-GR" dirty="0" smtClean="0"/>
              <a:t>όνομα και κάποιες διδακτικές μονάδες. Το κάθε μάθημα ανατίθεται σε ένα καθηγητή. Οι φοιτητές γράφονται σε κάποιο μάθημα και αν περάσουν το μάθημα παίρνουν τις μονάδες. Θέλουμε να μπορούμε να τυπώσουμε τις πληροφορίες για το μάθημα: το όνομα, τον καθηγητή και τη λίστα των φοιτητών που παίρνουν το μάθημα.</a:t>
            </a:r>
            <a:endParaRPr lang="en-US" dirty="0"/>
          </a:p>
        </p:txBody>
      </p:sp>
    </p:spTree>
    <p:extLst>
      <p:ext uri="{BB962C8B-B14F-4D97-AF65-F5344CB8AC3E}">
        <p14:creationId xmlns:p14="http://schemas.microsoft.com/office/powerpoint/2010/main" val="4070216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7848" y="6309320"/>
            <a:ext cx="8270576"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7848" y="5301208"/>
            <a:ext cx="49320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7504" y="404664"/>
            <a:ext cx="8207696" cy="6740307"/>
          </a:xfrm>
          <a:prstGeom prst="rect">
            <a:avLst/>
          </a:prstGeom>
          <a:noFill/>
          <a:ln w="28575">
            <a:solidFill>
              <a:srgbClr val="FF0000"/>
            </a:solidFill>
            <a:prstDash val="dash"/>
          </a:ln>
        </p:spPr>
        <p:txBody>
          <a:bodyPr wrap="none" rtlCol="0">
            <a:spAutoFit/>
          </a:bodyPr>
          <a:lstStyle/>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java.util.ArrayList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java.util.Scanner</a:t>
            </a:r>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public </a:t>
            </a:r>
            <a:r>
              <a:rPr lang="en-US" sz="1600" b="1" dirty="0">
                <a:solidFill>
                  <a:srgbClr val="FF0000"/>
                </a:solidFill>
                <a:latin typeface="Courier New" pitchFamily="49" charset="0"/>
                <a:cs typeface="Courier New" pitchFamily="49" charset="0"/>
              </a:rPr>
              <a:t>class Course</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String name;</a:t>
            </a:r>
          </a:p>
          <a:p>
            <a:r>
              <a:rPr lang="en-US" sz="1600" b="1" dirty="0">
                <a:latin typeface="Courier New" pitchFamily="49" charset="0"/>
                <a:cs typeface="Courier New" pitchFamily="49" charset="0"/>
              </a:rPr>
              <a:t>	private int code;</a:t>
            </a:r>
          </a:p>
          <a:p>
            <a:r>
              <a:rPr lang="en-US" sz="1600" b="1" dirty="0">
                <a:latin typeface="Courier New" pitchFamily="49" charset="0"/>
                <a:cs typeface="Courier New" pitchFamily="49" charset="0"/>
              </a:rPr>
              <a:t>	private int units;</a:t>
            </a:r>
          </a:p>
          <a:p>
            <a:r>
              <a:rPr lang="en-US" sz="1600" b="1" dirty="0">
                <a:latin typeface="Courier New" pitchFamily="49" charset="0"/>
                <a:cs typeface="Courier New" pitchFamily="49" charset="0"/>
              </a:rPr>
              <a:t>	private Professor prof;</a:t>
            </a:r>
          </a:p>
          <a:p>
            <a:r>
              <a:rPr lang="en-US" sz="1600" b="1" dirty="0">
                <a:latin typeface="Courier New" pitchFamily="49" charset="0"/>
                <a:cs typeface="Courier New" pitchFamily="49" charset="0"/>
              </a:rPr>
              <a:t>	private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 </a:t>
            </a:r>
            <a:endParaRPr lang="en-US" sz="1600"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a:latin typeface="Courier New" pitchFamily="49" charset="0"/>
                <a:cs typeface="Courier New" pitchFamily="49" charset="0"/>
              </a:rPr>
              <a:t>new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Course(String name, int code, int units){</a:t>
            </a:r>
          </a:p>
          <a:p>
            <a:r>
              <a:rPr lang="en-US" sz="1600" b="1" dirty="0">
                <a:latin typeface="Courier New" pitchFamily="49" charset="0"/>
                <a:cs typeface="Courier New" pitchFamily="49" charset="0"/>
              </a:rPr>
              <a:t>		this.name = </a:t>
            </a:r>
            <a:r>
              <a:rPr lang="en-US" sz="1600" b="1" dirty="0" smtClean="0">
                <a:latin typeface="Courier New" pitchFamily="49" charset="0"/>
                <a:cs typeface="Courier New" pitchFamily="49" charset="0"/>
              </a:rPr>
              <a:t>name;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this.code</a:t>
            </a:r>
            <a:r>
              <a:rPr lang="en-US" sz="1600" b="1" dirty="0" smtClean="0">
                <a:latin typeface="Courier New" pitchFamily="49" charset="0"/>
                <a:cs typeface="Courier New" pitchFamily="49" charset="0"/>
              </a:rPr>
              <a:t> = code;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this.units</a:t>
            </a:r>
            <a:r>
              <a:rPr lang="en-US" sz="1600" b="1" dirty="0" smtClean="0">
                <a:latin typeface="Courier New" pitchFamily="49" charset="0"/>
                <a:cs typeface="Courier New" pitchFamily="49" charset="0"/>
              </a:rPr>
              <a:t> = units;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setProf</a:t>
            </a:r>
            <a:r>
              <a:rPr lang="en-US" sz="1600" b="1" dirty="0">
                <a:latin typeface="Courier New" pitchFamily="49" charset="0"/>
                <a:cs typeface="Courier New" pitchFamily="49" charset="0"/>
              </a:rPr>
              <a:t>(Professor p){</a:t>
            </a:r>
          </a:p>
          <a:p>
            <a:r>
              <a:rPr lang="en-US" sz="1600" b="1" dirty="0">
                <a:latin typeface="Courier New" pitchFamily="49" charset="0"/>
                <a:cs typeface="Courier New" pitchFamily="49" charset="0"/>
              </a:rPr>
              <a:t>		prof = p;</a:t>
            </a:r>
          </a:p>
          <a:p>
            <a:r>
              <a:rPr lang="en-US" sz="1600" b="1" dirty="0">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p.setLesson</a:t>
            </a:r>
            <a:r>
              <a:rPr lang="en-US" sz="1600" b="1" dirty="0">
                <a:solidFill>
                  <a:srgbClr val="FF0000"/>
                </a:solidFill>
                <a:latin typeface="Courier New" pitchFamily="49" charset="0"/>
                <a:cs typeface="Courier New" pitchFamily="49" charset="0"/>
              </a:rPr>
              <a:t>(this);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enroll(Student s){</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studentList.add</a:t>
            </a:r>
            <a:r>
              <a:rPr lang="en-US" sz="1600" b="1" dirty="0">
                <a:latin typeface="Courier New" pitchFamily="49" charset="0"/>
                <a:cs typeface="Courier New" pitchFamily="49" charset="0"/>
              </a:rPr>
              <a:t>(</a:t>
            </a:r>
            <a:r>
              <a:rPr lang="en-US" sz="1600" b="1" dirty="0">
                <a:solidFill>
                  <a:srgbClr val="FF0000"/>
                </a:solidFill>
                <a:latin typeface="Courier New" pitchFamily="49" charset="0"/>
                <a:cs typeface="Courier New" pitchFamily="49" charset="0"/>
              </a:rPr>
              <a:t>new</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p:txBody>
      </p:sp>
      <p:sp>
        <p:nvSpPr>
          <p:cNvPr id="6" name="Rounded Rectangular Callout 5"/>
          <p:cNvSpPr/>
          <p:nvPr/>
        </p:nvSpPr>
        <p:spPr>
          <a:xfrm>
            <a:off x="4644008" y="3645024"/>
            <a:ext cx="3744416" cy="1008112"/>
          </a:xfrm>
          <a:prstGeom prst="wedgeRoundRectCallout">
            <a:avLst>
              <a:gd name="adj1" fmla="val -45773"/>
              <a:gd name="adj2" fmla="val 1110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Χρησιμοποιούμε το </a:t>
            </a:r>
            <a:r>
              <a:rPr lang="en-US" sz="1600" dirty="0" smtClean="0"/>
              <a:t>this </a:t>
            </a:r>
            <a:r>
              <a:rPr lang="el-GR" sz="1600" dirty="0" smtClean="0"/>
              <a:t>ως αναφορά στο παρόν αντικείμενο, ώστε να το προσθέσουμε στο αντικείμενο </a:t>
            </a:r>
            <a:r>
              <a:rPr lang="en-US" sz="1600" dirty="0" smtClean="0"/>
              <a:t>Professor</a:t>
            </a:r>
            <a:endParaRPr lang="en-US" sz="1600" dirty="0"/>
          </a:p>
        </p:txBody>
      </p:sp>
      <p:sp>
        <p:nvSpPr>
          <p:cNvPr id="7" name="Rounded Rectangular Callout 6"/>
          <p:cNvSpPr/>
          <p:nvPr/>
        </p:nvSpPr>
        <p:spPr>
          <a:xfrm>
            <a:off x="5436096" y="4975312"/>
            <a:ext cx="3600400" cy="1080119"/>
          </a:xfrm>
          <a:prstGeom prst="wedgeRoundRectCallout">
            <a:avLst>
              <a:gd name="adj1" fmla="val -48346"/>
              <a:gd name="adj2" fmla="val 727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Δημιουργία του αντικειμένου </a:t>
            </a:r>
            <a:r>
              <a:rPr lang="en-US" sz="1600" dirty="0" err="1" smtClean="0"/>
              <a:t>StudentRecord</a:t>
            </a:r>
            <a:r>
              <a:rPr lang="en-US" sz="1600" dirty="0" smtClean="0"/>
              <a:t> </a:t>
            </a:r>
            <a:r>
              <a:rPr lang="el-GR" sz="1600" dirty="0" smtClean="0"/>
              <a:t>και ταυτόχρονη προσθήκη στη λίστα</a:t>
            </a:r>
          </a:p>
          <a:p>
            <a:pPr algn="ctr"/>
            <a:r>
              <a:rPr lang="el-GR" sz="1600" dirty="0" smtClean="0"/>
              <a:t>Λέγεται και «ανώνυμο αντικείμενο»</a:t>
            </a:r>
            <a:endParaRPr lang="en-US" sz="1600" dirty="0"/>
          </a:p>
        </p:txBody>
      </p:sp>
    </p:spTree>
    <p:extLst>
      <p:ext uri="{BB962C8B-B14F-4D97-AF65-F5344CB8AC3E}">
        <p14:creationId xmlns:p14="http://schemas.microsoft.com/office/powerpoint/2010/main" val="302655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009" y="1052736"/>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2009" y="2564904"/>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9512" y="-181247"/>
            <a:ext cx="8856985" cy="7017306"/>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	</a:t>
            </a:r>
            <a:endParaRPr lang="en-US"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void </a:t>
            </a:r>
            <a:r>
              <a:rPr lang="en-US" sz="1600" b="1" dirty="0" err="1">
                <a:latin typeface="Courier New" pitchFamily="49" charset="0"/>
                <a:cs typeface="Courier New" pitchFamily="49" charset="0"/>
              </a:rPr>
              <a:t>assignGrades</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grades for course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Scanner </a:t>
            </a:r>
            <a:r>
              <a:rPr lang="en-US" sz="1600" b="1" dirty="0">
                <a:latin typeface="Courier New" pitchFamily="49" charset="0"/>
                <a:cs typeface="Courier New" pitchFamily="49" charset="0"/>
              </a:rPr>
              <a:t>input = new Scanner(System.in);</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for(</a:t>
            </a:r>
            <a:r>
              <a:rPr lang="en-US" sz="1600" b="1" dirty="0" err="1" smtClean="0">
                <a:solidFill>
                  <a:srgbClr val="FF0000"/>
                </a:solidFill>
                <a:latin typeface="Courier New" pitchFamily="49" charset="0"/>
                <a:cs typeface="Courier New" pitchFamily="49" charset="0"/>
              </a:rPr>
              <a:t>StudentRecord</a:t>
            </a:r>
            <a:r>
              <a:rPr lang="en-US" sz="1600" b="1" dirty="0" smtClean="0">
                <a:solidFill>
                  <a:srgbClr val="FF0000"/>
                </a:solidFill>
                <a:latin typeface="Courier New" pitchFamily="49" charset="0"/>
                <a:cs typeface="Courier New" pitchFamily="49" charset="0"/>
              </a:rPr>
              <a:t> record: </a:t>
            </a:r>
            <a:r>
              <a:rPr lang="en-US" sz="1600" b="1" dirty="0" err="1">
                <a:solidFill>
                  <a:srgbClr val="FF0000"/>
                </a:solidFill>
                <a:latin typeface="Courier New" pitchFamily="49" charset="0"/>
                <a:cs typeface="Courier New" pitchFamily="49" charset="0"/>
              </a:rPr>
              <a:t>studentList</a:t>
            </a:r>
            <a:r>
              <a:rPr lang="en-US" sz="1600" b="1" dirty="0">
                <a:solidFill>
                  <a:srgbClr val="FF0000"/>
                </a:solidFill>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 for student </a:t>
            </a:r>
            <a:r>
              <a:rPr lang="en-US" sz="1600" b="1" dirty="0" smtClean="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err="1" smtClean="0">
                <a:latin typeface="Courier New" pitchFamily="49" charset="0"/>
                <a:cs typeface="Courier New" pitchFamily="49" charset="0"/>
              </a:rPr>
              <a:t>record.getStudent</a:t>
            </a:r>
            <a:r>
              <a:rPr lang="en-US" sz="1600" b="1" dirty="0">
                <a:latin typeface="Courier New" pitchFamily="49" charset="0"/>
                <a:cs typeface="Courier New" pitchFamily="49" charset="0"/>
              </a:rPr>
              <a:t>().</a:t>
            </a:r>
            <a:r>
              <a:rPr lang="en-US" sz="1600" b="1" dirty="0" err="1" smtClean="0">
                <a:latin typeface="Courier New" pitchFamily="49" charset="0"/>
                <a:cs typeface="Courier New" pitchFamily="49" charset="0"/>
              </a:rPr>
              <a:t>getAM</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double </a:t>
            </a:r>
            <a:r>
              <a:rPr lang="en-US" sz="1600" b="1" dirty="0">
                <a:latin typeface="Courier New" pitchFamily="49" charset="0"/>
                <a:cs typeface="Courier New" pitchFamily="49" charset="0"/>
              </a:rPr>
              <a:t>grade = </a:t>
            </a:r>
            <a:r>
              <a:rPr lang="en-US" sz="1600" b="1" dirty="0" err="1">
                <a:latin typeface="Courier New" pitchFamily="49" charset="0"/>
                <a:cs typeface="Courier New" pitchFamily="49" charset="0"/>
              </a:rPr>
              <a:t>input.nextDouble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record.setGrade</a:t>
            </a:r>
            <a:r>
              <a:rPr lang="en-US" sz="1600" b="1" dirty="0" smtClean="0">
                <a:latin typeface="Courier New" pitchFamily="49" charset="0"/>
                <a:cs typeface="Courier New" pitchFamily="49" charset="0"/>
              </a:rPr>
              <a:t>(grade</a:t>
            </a:r>
            <a:r>
              <a:rPr lang="en-US" sz="1600" b="1" dirty="0">
                <a:latin typeface="Courier New" pitchFamily="49" charset="0"/>
                <a:cs typeface="Courier New" pitchFamily="49" charset="0"/>
              </a:rPr>
              <a:t>);</a:t>
            </a:r>
          </a:p>
          <a:p>
            <a:r>
              <a:rPr lang="en-US" sz="1600" b="1" dirty="0" smtClean="0">
                <a:latin typeface="Courier New" pitchFamily="49" charset="0"/>
                <a:cs typeface="Courier New" pitchFamily="49" charset="0"/>
              </a:rPr>
              <a:t>		if (</a:t>
            </a:r>
            <a:r>
              <a:rPr lang="en-US" sz="1600" b="1" dirty="0" err="1" smtClean="0">
                <a:latin typeface="Courier New" pitchFamily="49" charset="0"/>
                <a:cs typeface="Courier New" pitchFamily="49" charset="0"/>
              </a:rPr>
              <a:t>record.passed</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record.getStudent</a:t>
            </a:r>
            <a:r>
              <a:rPr lang="en-US" sz="1600" b="1" dirty="0">
                <a:solidFill>
                  <a:srgbClr val="FF0000"/>
                </a:solidFill>
                <a:latin typeface="Courier New" pitchFamily="49" charset="0"/>
                <a:cs typeface="Courier New" pitchFamily="49" charset="0"/>
              </a:rPr>
              <a:t>().</a:t>
            </a:r>
            <a:r>
              <a:rPr lang="en-US" sz="1600" b="1" dirty="0" err="1">
                <a:solidFill>
                  <a:srgbClr val="FF0000"/>
                </a:solidFill>
                <a:latin typeface="Courier New" pitchFamily="49" charset="0"/>
                <a:cs typeface="Courier New" pitchFamily="49" charset="0"/>
              </a:rPr>
              <a:t>addUnits</a:t>
            </a:r>
            <a:r>
              <a:rPr lang="en-US" sz="1600" b="1" dirty="0">
                <a:solidFill>
                  <a:srgbClr val="FF0000"/>
                </a:solidFill>
                <a:latin typeface="Courier New" pitchFamily="49" charset="0"/>
                <a:cs typeface="Courier New" pitchFamily="49" charset="0"/>
              </a:rPr>
              <a:t>(units);</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String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return </a:t>
            </a:r>
            <a:r>
              <a:rPr lang="en-US" sz="1600" b="1" dirty="0">
                <a:latin typeface="Courier New" pitchFamily="49" charset="0"/>
                <a:cs typeface="Courier New" pitchFamily="49" charset="0"/>
              </a:rPr>
              <a:t>name + " " + code + "("+units +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printInfo</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("Course " + name </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                              +" " + code + "("+units +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for </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 r: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(r);</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4" name="TextBox 3"/>
          <p:cNvSpPr txBox="1"/>
          <p:nvPr/>
        </p:nvSpPr>
        <p:spPr>
          <a:xfrm>
            <a:off x="3743400" y="3004240"/>
            <a:ext cx="5400600" cy="646331"/>
          </a:xfrm>
          <a:prstGeom prst="rect">
            <a:avLst/>
          </a:prstGeom>
          <a:solidFill>
            <a:srgbClr val="92D050"/>
          </a:solidFill>
        </p:spPr>
        <p:txBody>
          <a:bodyPr wrap="square" rtlCol="0">
            <a:spAutoFit/>
          </a:bodyPr>
          <a:lstStyle/>
          <a:p>
            <a:r>
              <a:rPr lang="el-GR" dirty="0" smtClean="0"/>
              <a:t>Αλυσιδωτές κλήσεις μεθόδων</a:t>
            </a:r>
          </a:p>
          <a:p>
            <a:r>
              <a:rPr lang="el-GR" dirty="0" smtClean="0"/>
              <a:t>Γίνεται εφόσον μια μέθοδος επιστρέφει αντικείμενο.</a:t>
            </a:r>
            <a:endParaRPr lang="en-US" dirty="0"/>
          </a:p>
        </p:txBody>
      </p:sp>
      <p:sp>
        <p:nvSpPr>
          <p:cNvPr id="6" name="TextBox 5"/>
          <p:cNvSpPr txBox="1"/>
          <p:nvPr/>
        </p:nvSpPr>
        <p:spPr>
          <a:xfrm>
            <a:off x="-13500" y="1425550"/>
            <a:ext cx="2088232" cy="923330"/>
          </a:xfrm>
          <a:prstGeom prst="rect">
            <a:avLst/>
          </a:prstGeom>
          <a:solidFill>
            <a:srgbClr val="92D050"/>
          </a:solidFill>
        </p:spPr>
        <p:txBody>
          <a:bodyPr wrap="square" rtlCol="0">
            <a:spAutoFit/>
          </a:bodyPr>
          <a:lstStyle/>
          <a:p>
            <a:r>
              <a:rPr lang="el-GR" dirty="0" smtClean="0"/>
              <a:t>Διασχίζουμε τη λίστα των φοιτητών</a:t>
            </a:r>
            <a:endParaRPr lang="en-US" dirty="0"/>
          </a:p>
        </p:txBody>
      </p:sp>
    </p:spTree>
    <p:extLst>
      <p:ext uri="{BB962C8B-B14F-4D97-AF65-F5344CB8AC3E}">
        <p14:creationId xmlns:p14="http://schemas.microsoft.com/office/powerpoint/2010/main" val="3982922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504056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1520" y="371599"/>
            <a:ext cx="8892480" cy="6555641"/>
          </a:xfrm>
          <a:prstGeom prst="rect">
            <a:avLst/>
          </a:prstGeom>
          <a:noFill/>
          <a:ln w="28575">
            <a:solidFill>
              <a:srgbClr val="FF0000"/>
            </a:solidFill>
            <a:prstDash val="dash"/>
          </a:ln>
        </p:spPr>
        <p:txBody>
          <a:bodyPr wrap="square" rtlCol="0">
            <a:spAutoFit/>
          </a:bodyPr>
          <a:lstStyle/>
          <a:p>
            <a:r>
              <a:rPr lang="en-US" sz="1200" b="1" dirty="0">
                <a:latin typeface="Courier New" pitchFamily="49" charset="0"/>
                <a:cs typeface="Courier New" pitchFamily="49" charset="0"/>
              </a:rPr>
              <a:t>import </a:t>
            </a:r>
            <a:r>
              <a:rPr lang="en-US" sz="1200" b="1" dirty="0" err="1">
                <a:latin typeface="Courier New" pitchFamily="49" charset="0"/>
                <a:cs typeface="Courier New" pitchFamily="49" charset="0"/>
              </a:rPr>
              <a:t>java.util.Scanner</a:t>
            </a:r>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solidFill>
                  <a:srgbClr val="FF0000"/>
                </a:solidFill>
                <a:latin typeface="Courier New" pitchFamily="49" charset="0"/>
                <a:cs typeface="Courier New" pitchFamily="49" charset="0"/>
              </a:rPr>
              <a:t>class Department</a:t>
            </a:r>
          </a:p>
          <a:p>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public </a:t>
            </a:r>
            <a:r>
              <a:rPr lang="en-US" sz="1200" b="1" dirty="0">
                <a:latin typeface="Courier New" pitchFamily="49" charset="0"/>
                <a:cs typeface="Courier New" pitchFamily="49" charset="0"/>
              </a:rPr>
              <a:t>static void main(String[] </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smtClean="0">
                <a:latin typeface="Courier New" pitchFamily="49" charset="0"/>
                <a:cs typeface="Courier New" pitchFamily="49" charset="0"/>
              </a:rPr>
              <a:t>    int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Integer.parseInt</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[0]);</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profX</a:t>
            </a:r>
            <a:r>
              <a:rPr lang="en-US" sz="1200" b="1" dirty="0">
                <a:latin typeface="Courier New" pitchFamily="49" charset="0"/>
                <a:cs typeface="Courier New" pitchFamily="49" charset="0"/>
              </a:rPr>
              <a:t> = new Professor("Prof X", 2012);</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profY</a:t>
            </a:r>
            <a:r>
              <a:rPr lang="en-US" sz="1200" b="1" dirty="0">
                <a:latin typeface="Courier New" pitchFamily="49" charset="0"/>
                <a:cs typeface="Courier New" pitchFamily="49" charset="0"/>
              </a:rPr>
              <a:t> = new Professor("Prof Y", 2013);</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Course </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 new Course("</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212, 10);</a:t>
            </a:r>
          </a:p>
          <a:p>
            <a:r>
              <a:rPr lang="en-US" sz="1200" b="1" dirty="0" smtClean="0">
                <a:latin typeface="Courier New" pitchFamily="49" charset="0"/>
                <a:cs typeface="Courier New" pitchFamily="49" charset="0"/>
              </a:rPr>
              <a:t>    Course </a:t>
            </a:r>
            <a:r>
              <a:rPr lang="en-US" sz="1200" b="1" dirty="0">
                <a:latin typeface="Courier New" pitchFamily="49" charset="0"/>
                <a:cs typeface="Courier New" pitchFamily="49" charset="0"/>
              </a:rPr>
              <a:t>intro = new Course("intro", 101, 5);</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Student</a:t>
            </a:r>
            <a:r>
              <a:rPr lang="en-US" sz="1200" b="1" dirty="0">
                <a:latin typeface="Courier New" pitchFamily="49" charset="0"/>
                <a:cs typeface="Courier New" pitchFamily="49" charset="0"/>
              </a:rPr>
              <a:t>[] students = new Student[</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Scanner </a:t>
            </a:r>
            <a:r>
              <a:rPr lang="en-US" sz="1200" b="1" dirty="0">
                <a:latin typeface="Courier New" pitchFamily="49" charset="0"/>
                <a:cs typeface="Courier New" pitchFamily="49" charset="0"/>
              </a:rPr>
              <a:t>input = new Scanner(System.in);</a:t>
            </a:r>
          </a:p>
          <a:p>
            <a:r>
              <a:rPr lang="en-US" sz="1200" b="1" dirty="0" smtClean="0">
                <a:latin typeface="Courier New" pitchFamily="49" charset="0"/>
                <a:cs typeface="Courier New" pitchFamily="49" charset="0"/>
              </a:rPr>
              <a:t>    for </a:t>
            </a:r>
            <a:r>
              <a:rPr lang="en-US" sz="1200" b="1" dirty="0">
                <a:latin typeface="Courier New" pitchFamily="49" charset="0"/>
                <a:cs typeface="Courier New" pitchFamily="49" charset="0"/>
              </a:rPr>
              <a:t>(int i = 0; i &lt;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i ++){</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System.out.print</a:t>
            </a:r>
            <a:r>
              <a:rPr lang="en-US" sz="1200" b="1" dirty="0">
                <a:latin typeface="Courier New" pitchFamily="49" charset="0"/>
                <a:cs typeface="Courier New" pitchFamily="49" charset="0"/>
              </a:rPr>
              <a:t>("Give student name: ");</a:t>
            </a:r>
          </a:p>
          <a:p>
            <a:r>
              <a:rPr lang="en-US" sz="1200" b="1" dirty="0">
                <a:latin typeface="Courier New" pitchFamily="49" charset="0"/>
                <a:cs typeface="Courier New" pitchFamily="49" charset="0"/>
              </a:rPr>
              <a:t>	String name = </a:t>
            </a:r>
            <a:r>
              <a:rPr lang="en-US" sz="1200" b="1" dirty="0" err="1">
                <a:latin typeface="Courier New" pitchFamily="49" charset="0"/>
                <a:cs typeface="Courier New" pitchFamily="49" charset="0"/>
              </a:rPr>
              <a:t>input.next</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students[i] = new Student(name, i);</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(students[0]);</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(students[1]);</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(students[2]);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oop.assignGrades</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intro.assignGrades</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smtClean="0">
                <a:latin typeface="Courier New" pitchFamily="49" charset="0"/>
                <a:cs typeface="Courier New" pitchFamily="49" charset="0"/>
              </a:rPr>
              <a:t>);</a:t>
            </a:r>
          </a:p>
          <a:p>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oop.printInfo</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intro.printInfo</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a:t>
            </a:r>
          </a:p>
        </p:txBody>
      </p:sp>
      <p:sp>
        <p:nvSpPr>
          <p:cNvPr id="3" name="TextBox 2"/>
          <p:cNvSpPr txBox="1"/>
          <p:nvPr/>
        </p:nvSpPr>
        <p:spPr>
          <a:xfrm>
            <a:off x="4696814" y="476672"/>
            <a:ext cx="4446240" cy="923330"/>
          </a:xfrm>
          <a:prstGeom prst="rect">
            <a:avLst/>
          </a:prstGeom>
          <a:solidFill>
            <a:srgbClr val="92D050"/>
          </a:solidFill>
        </p:spPr>
        <p:txBody>
          <a:bodyPr wrap="square" rtlCol="0">
            <a:spAutoFit/>
          </a:bodyPr>
          <a:lstStyle/>
          <a:p>
            <a:r>
              <a:rPr lang="el-GR" dirty="0" smtClean="0"/>
              <a:t>Χρησιμοποιούμε τις παραμέτρους εκτέλεσης (</a:t>
            </a:r>
            <a:r>
              <a:rPr lang="en-US" dirty="0" smtClean="0">
                <a:solidFill>
                  <a:srgbClr val="FF0000"/>
                </a:solidFill>
              </a:rPr>
              <a:t>command line arguments</a:t>
            </a:r>
            <a:r>
              <a:rPr lang="en-US" dirty="0" smtClean="0"/>
              <a:t>)  </a:t>
            </a:r>
            <a:r>
              <a:rPr lang="el-GR" dirty="0" smtClean="0"/>
              <a:t>για να περάσουμε τον αριθμό των φοιτητών</a:t>
            </a:r>
            <a:endParaRPr lang="en-US" dirty="0"/>
          </a:p>
        </p:txBody>
      </p:sp>
      <p:sp>
        <p:nvSpPr>
          <p:cNvPr id="5" name="TextBox 4"/>
          <p:cNvSpPr txBox="1"/>
          <p:nvPr/>
        </p:nvSpPr>
        <p:spPr>
          <a:xfrm>
            <a:off x="5327576" y="1674861"/>
            <a:ext cx="3816424" cy="646331"/>
          </a:xfrm>
          <a:prstGeom prst="rect">
            <a:avLst/>
          </a:prstGeom>
          <a:solidFill>
            <a:srgbClr val="92D050"/>
          </a:solidFill>
        </p:spPr>
        <p:txBody>
          <a:bodyPr wrap="square" rtlCol="0">
            <a:spAutoFit/>
          </a:bodyPr>
          <a:lstStyle/>
          <a:p>
            <a:r>
              <a:rPr lang="el-GR" dirty="0" smtClean="0"/>
              <a:t>Μετατρέπουμε το </a:t>
            </a:r>
            <a:r>
              <a:rPr lang="en-US" dirty="0" smtClean="0"/>
              <a:t>String </a:t>
            </a:r>
            <a:r>
              <a:rPr lang="el-GR" dirty="0" smtClean="0"/>
              <a:t>σε ακέραιο με την μέθοδο </a:t>
            </a:r>
            <a:r>
              <a:rPr lang="en-US" dirty="0" err="1" smtClean="0">
                <a:solidFill>
                  <a:srgbClr val="FF0000"/>
                </a:solidFill>
              </a:rPr>
              <a:t>Integer.parseInt</a:t>
            </a:r>
            <a:endParaRPr lang="en-US" dirty="0">
              <a:solidFill>
                <a:srgbClr val="FF0000"/>
              </a:solidFill>
            </a:endParaRPr>
          </a:p>
        </p:txBody>
      </p:sp>
    </p:spTree>
    <p:extLst>
      <p:ext uri="{BB962C8B-B14F-4D97-AF65-F5344CB8AC3E}">
        <p14:creationId xmlns:p14="http://schemas.microsoft.com/office/powerpoint/2010/main" val="335797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34780643"/>
              </p:ext>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132608064"/>
              </p:ext>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075004371"/>
              </p:ext>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484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solidFill>
                  <a:srgbClr val="FF0000"/>
                </a:solidFill>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chemeClr val="tx1"/>
                          </a:solidFill>
                        </a:rPr>
                        <a:t>null</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4199466627"/>
              </p:ext>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rgbClr val="FF0000"/>
                          </a:solidFill>
                        </a:rPr>
                        <a:t>0x0010</a:t>
                      </a:r>
                      <a:endParaRPr lang="en-US" dirty="0">
                        <a:solidFill>
                          <a:srgbClr val="FF0000"/>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7" idx="3"/>
          </p:cNvCxnSpPr>
          <p:nvPr/>
        </p:nvCxnSpPr>
        <p:spPr>
          <a:xfrm rot="5400000" flipH="1" flipV="1">
            <a:off x="6160192" y="4621696"/>
            <a:ext cx="2944296" cy="72008"/>
          </a:xfrm>
          <a:prstGeom prst="bentConnector4">
            <a:avLst>
              <a:gd name="adj1" fmla="val 469"/>
              <a:gd name="adj2" fmla="val 12640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41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980728"/>
            <a:ext cx="4733988" cy="1200329"/>
          </a:xfrm>
          <a:prstGeom prst="rect">
            <a:avLst/>
          </a:prstGeom>
          <a:noFill/>
          <a:ln w="28575">
            <a:solidFill>
              <a:srgbClr val="FF0000"/>
            </a:solidFill>
            <a:prstDash val="dash"/>
          </a:ln>
        </p:spPr>
        <p:txBody>
          <a:bodyPr wrap="non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setProf</a:t>
            </a:r>
            <a:r>
              <a:rPr lang="en-US" b="1" dirty="0">
                <a:latin typeface="Courier New" pitchFamily="49" charset="0"/>
                <a:cs typeface="Courier New" pitchFamily="49" charset="0"/>
              </a:rPr>
              <a:t>(Professor p){</a:t>
            </a:r>
          </a:p>
          <a:p>
            <a:r>
              <a:rPr lang="en-US" b="1" dirty="0">
                <a:latin typeface="Courier New" pitchFamily="49" charset="0"/>
                <a:cs typeface="Courier New" pitchFamily="49" charset="0"/>
              </a:rPr>
              <a:t>	prof = p;</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p.setLesson</a:t>
            </a:r>
            <a:r>
              <a:rPr lang="en-US" b="1" dirty="0">
                <a:latin typeface="Courier New" pitchFamily="49" charset="0"/>
                <a:cs typeface="Courier New" pitchFamily="49" charset="0"/>
              </a:rPr>
              <a:t>(this);</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Rectangle 3"/>
          <p:cNvSpPr/>
          <p:nvPr/>
        </p:nvSpPr>
        <p:spPr>
          <a:xfrm>
            <a:off x="107504" y="3697186"/>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graphicFrame>
        <p:nvGraphicFramePr>
          <p:cNvPr id="5" name="Table 4"/>
          <p:cNvGraphicFramePr>
            <a:graphicFrameLocks noGrp="1"/>
          </p:cNvGraphicFramePr>
          <p:nvPr>
            <p:extLst/>
          </p:nvPr>
        </p:nvGraphicFramePr>
        <p:xfrm>
          <a:off x="187219" y="4215300"/>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smtClean="0">
                          <a:solidFill>
                            <a:srgbClr val="FF0000"/>
                          </a:solidFill>
                          <a:latin typeface="Courier New" pitchFamily="49" charset="0"/>
                          <a:cs typeface="Courier New" pitchFamily="49" charset="0"/>
                        </a:rPr>
                        <a:t>p</a:t>
                      </a:r>
                      <a:endParaRPr lang="en-US" sz="1200" dirty="0"/>
                    </a:p>
                  </a:txBody>
                  <a:tcPr/>
                </a:tc>
                <a:tc>
                  <a:txBody>
                    <a:bodyPr/>
                    <a:lstStyle/>
                    <a:p>
                      <a:pPr algn="ctr"/>
                      <a:r>
                        <a:rPr lang="en-US" dirty="0" err="1" smtClean="0">
                          <a:solidFill>
                            <a:srgbClr val="FF0000"/>
                          </a:solidFill>
                        </a:rPr>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latin typeface="Courier New" pitchFamily="49" charset="0"/>
                          <a:cs typeface="Courier New" pitchFamily="49" charset="0"/>
                        </a:rPr>
                        <a:t>this</a:t>
                      </a:r>
                      <a:endParaRPr lang="en-US" sz="1200" dirty="0" smtClean="0">
                        <a:solidFill>
                          <a:srgbClr val="0070C0"/>
                        </a:solidFill>
                      </a:endParaRPr>
                    </a:p>
                  </a:txBody>
                  <a:tcPr/>
                </a:tc>
                <a:tc>
                  <a:txBody>
                    <a:bodyPr/>
                    <a:lstStyle/>
                    <a:p>
                      <a:pPr algn="ctr"/>
                      <a:r>
                        <a:rPr lang="en-US" dirty="0" smtClean="0">
                          <a:solidFill>
                            <a:srgbClr val="0070C0"/>
                          </a:solidFill>
                        </a:rPr>
                        <a:t>0x0020</a:t>
                      </a:r>
                      <a:endParaRPr lang="en-US" dirty="0">
                        <a:solidFill>
                          <a:srgbClr val="0070C0"/>
                        </a:solidFill>
                      </a:endParaRPr>
                    </a:p>
                  </a:txBody>
                  <a:tcPr anchor="ctr"/>
                </a:tc>
              </a:tr>
            </a:tbl>
          </a:graphicData>
        </a:graphic>
      </p:graphicFrame>
      <p:cxnSp>
        <p:nvCxnSpPr>
          <p:cNvPr id="6" name="Elbow Connector 5"/>
          <p:cNvCxnSpPr>
            <a:endCxn id="7" idx="1"/>
          </p:cNvCxnSpPr>
          <p:nvPr/>
        </p:nvCxnSpPr>
        <p:spPr>
          <a:xfrm flipV="1">
            <a:off x="3275856" y="3185552"/>
            <a:ext cx="1872208" cy="125156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312876619"/>
              </p:ext>
            </p:extLst>
          </p:nvPr>
        </p:nvGraphicFramePr>
        <p:xfrm>
          <a:off x="5148064" y="2636912"/>
          <a:ext cx="2520280" cy="109728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err="1" smtClean="0">
                          <a:solidFill>
                            <a:schemeClr val="tx1"/>
                          </a:solidFill>
                        </a:rPr>
                        <a:t>ProfX</a:t>
                      </a:r>
                      <a:r>
                        <a:rPr lang="en-US" dirty="0" smtClean="0">
                          <a:solidFill>
                            <a:schemeClr val="tx1"/>
                          </a:solidFill>
                        </a:rPr>
                        <a:t>”</a:t>
                      </a:r>
                      <a:endParaRPr lang="en-US" dirty="0">
                        <a:solidFill>
                          <a:schemeClr val="tx1"/>
                        </a:solidFill>
                      </a:endParaRPr>
                    </a:p>
                  </a:txBody>
                  <a:tcPr/>
                </a:tc>
              </a:tr>
              <a:tr h="327980">
                <a:tc>
                  <a:txBody>
                    <a:bodyPr/>
                    <a:lstStyle/>
                    <a:p>
                      <a:pPr algn="ctr"/>
                      <a:r>
                        <a:rPr lang="en-US" dirty="0" smtClean="0"/>
                        <a:t>AFM</a:t>
                      </a:r>
                      <a:endParaRPr lang="en-US" dirty="0"/>
                    </a:p>
                  </a:txBody>
                  <a:tcPr/>
                </a:tc>
                <a:tc>
                  <a:txBody>
                    <a:bodyPr/>
                    <a:lstStyle/>
                    <a:p>
                      <a:pPr algn="ctr"/>
                      <a:r>
                        <a:rPr lang="en-US" dirty="0" smtClean="0">
                          <a:solidFill>
                            <a:schemeClr val="tx1"/>
                          </a:solidFill>
                        </a:rPr>
                        <a:t>2012</a:t>
                      </a:r>
                      <a:endParaRPr lang="en-US" dirty="0">
                        <a:solidFill>
                          <a:schemeClr val="tx1"/>
                        </a:solidFill>
                      </a:endParaRPr>
                    </a:p>
                  </a:txBody>
                  <a:tcPr/>
                </a:tc>
              </a:tr>
              <a:tr h="327980">
                <a:tc>
                  <a:txBody>
                    <a:bodyPr/>
                    <a:lstStyle/>
                    <a:p>
                      <a:pPr algn="ctr"/>
                      <a:r>
                        <a:rPr lang="en-US" dirty="0" smtClean="0"/>
                        <a:t>lesson</a:t>
                      </a:r>
                      <a:endParaRPr lang="en-US" dirty="0"/>
                    </a:p>
                  </a:txBody>
                  <a:tcPr/>
                </a:tc>
                <a:tc>
                  <a:txBody>
                    <a:bodyPr/>
                    <a:lstStyle/>
                    <a:p>
                      <a:pPr algn="ctr"/>
                      <a:r>
                        <a:rPr lang="en-US" dirty="0" smtClean="0">
                          <a:solidFill>
                            <a:srgbClr val="0070C0"/>
                          </a:solidFill>
                        </a:rPr>
                        <a:t>0x0020</a:t>
                      </a:r>
                      <a:endParaRPr lang="en-US" dirty="0">
                        <a:solidFill>
                          <a:schemeClr val="tx1"/>
                        </a:solidFill>
                      </a:endParaRPr>
                    </a:p>
                  </a:txBody>
                  <a:tcPr/>
                </a:tc>
              </a:tr>
            </a:tbl>
          </a:graphicData>
        </a:graphic>
      </p:graphicFrame>
      <p:cxnSp>
        <p:nvCxnSpPr>
          <p:cNvPr id="8" name="Elbow Connector 7"/>
          <p:cNvCxnSpPr>
            <a:endCxn id="9" idx="1"/>
          </p:cNvCxnSpPr>
          <p:nvPr/>
        </p:nvCxnSpPr>
        <p:spPr>
          <a:xfrm>
            <a:off x="3275856" y="4869160"/>
            <a:ext cx="1398240" cy="914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nvPr>
        </p:nvGraphicFramePr>
        <p:xfrm>
          <a:off x="4674096" y="4869160"/>
          <a:ext cx="2922240" cy="1828800"/>
        </p:xfrm>
        <a:graphic>
          <a:graphicData uri="http://schemas.openxmlformats.org/drawingml/2006/table">
            <a:tbl>
              <a:tblPr firstRow="1" bandRow="1">
                <a:tableStyleId>{5940675A-B579-460E-94D1-54222C63F5DA}</a:tableStyleId>
              </a:tblPr>
              <a:tblGrid>
                <a:gridCol w="1461120"/>
                <a:gridCol w="146112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“OOP”</a:t>
                      </a:r>
                      <a:endParaRPr lang="en-US" dirty="0">
                        <a:solidFill>
                          <a:schemeClr val="tx1"/>
                        </a:solidFill>
                      </a:endParaRPr>
                    </a:p>
                  </a:txBody>
                  <a:tcPr/>
                </a:tc>
              </a:tr>
              <a:tr h="327980">
                <a:tc>
                  <a:txBody>
                    <a:bodyPr/>
                    <a:lstStyle/>
                    <a:p>
                      <a:pPr algn="ctr"/>
                      <a:r>
                        <a:rPr lang="en-US" dirty="0" smtClean="0"/>
                        <a:t>code</a:t>
                      </a:r>
                      <a:endParaRPr lang="en-US" dirty="0"/>
                    </a:p>
                  </a:txBody>
                  <a:tcPr/>
                </a:tc>
                <a:tc>
                  <a:txBody>
                    <a:bodyPr/>
                    <a:lstStyle/>
                    <a:p>
                      <a:pPr algn="ctr"/>
                      <a:r>
                        <a:rPr lang="en-US" dirty="0" smtClean="0">
                          <a:solidFill>
                            <a:schemeClr val="tx1"/>
                          </a:solidFill>
                        </a:rPr>
                        <a:t>212</a:t>
                      </a:r>
                      <a:endParaRPr lang="en-US" dirty="0">
                        <a:solidFill>
                          <a:schemeClr val="tx1"/>
                        </a:solidFill>
                      </a:endParaRPr>
                    </a:p>
                  </a:txBody>
                  <a:tcPr/>
                </a:tc>
              </a:tr>
              <a:tr h="327980">
                <a:tc>
                  <a:txBody>
                    <a:bodyPr/>
                    <a:lstStyle/>
                    <a:p>
                      <a:pPr algn="ctr"/>
                      <a:r>
                        <a:rPr lang="en-US" dirty="0" smtClean="0"/>
                        <a:t>units</a:t>
                      </a:r>
                      <a:endParaRPr lang="en-US" dirty="0"/>
                    </a:p>
                  </a:txBody>
                  <a:tcPr/>
                </a:tc>
                <a:tc>
                  <a:txBody>
                    <a:bodyPr/>
                    <a:lstStyle/>
                    <a:p>
                      <a:pPr algn="ctr"/>
                      <a:r>
                        <a:rPr lang="en-US" dirty="0" smtClean="0">
                          <a:solidFill>
                            <a:schemeClr val="tx1"/>
                          </a:solidFill>
                        </a:rPr>
                        <a:t>10</a:t>
                      </a:r>
                      <a:endParaRPr lang="en-US" dirty="0">
                        <a:solidFill>
                          <a:schemeClr val="tx1"/>
                        </a:solidFill>
                      </a:endParaRPr>
                    </a:p>
                  </a:txBody>
                  <a:tcPr/>
                </a:tc>
              </a:tr>
              <a:tr h="327980">
                <a:tc>
                  <a:txBody>
                    <a:bodyPr/>
                    <a:lstStyle/>
                    <a:p>
                      <a:pPr algn="ctr"/>
                      <a:r>
                        <a:rPr lang="en-US" dirty="0" smtClean="0"/>
                        <a:t>prof</a:t>
                      </a:r>
                      <a:endParaRPr lang="en-US" dirty="0"/>
                    </a:p>
                  </a:txBody>
                  <a:tcPr/>
                </a:tc>
                <a:tc>
                  <a:txBody>
                    <a:bodyPr/>
                    <a:lstStyle/>
                    <a:p>
                      <a:pPr algn="ctr"/>
                      <a:r>
                        <a:rPr lang="en-US" dirty="0" smtClean="0">
                          <a:solidFill>
                            <a:srgbClr val="FF0000"/>
                          </a:solidFill>
                        </a:rPr>
                        <a:t>0x0010</a:t>
                      </a:r>
                      <a:endParaRPr lang="en-US" dirty="0">
                        <a:solidFill>
                          <a:schemeClr val="tx1"/>
                        </a:solidFill>
                      </a:endParaRPr>
                    </a:p>
                  </a:txBody>
                  <a:tcPr/>
                </a:tc>
              </a:tr>
              <a:tr h="327980">
                <a:tc>
                  <a:txBody>
                    <a:bodyPr/>
                    <a:lstStyle/>
                    <a:p>
                      <a:pPr algn="ctr"/>
                      <a:r>
                        <a:rPr lang="en-US" dirty="0" err="1" smtClean="0"/>
                        <a:t>studentList</a:t>
                      </a:r>
                      <a:endParaRPr lang="en-US" dirty="0"/>
                    </a:p>
                  </a:txBody>
                  <a:tcPr/>
                </a:tc>
                <a:tc>
                  <a:txBody>
                    <a:bodyPr/>
                    <a:lstStyle/>
                    <a:p>
                      <a:pPr algn="ctr"/>
                      <a:r>
                        <a:rPr lang="en-US" dirty="0" smtClean="0">
                          <a:solidFill>
                            <a:schemeClr val="tx1"/>
                          </a:solidFill>
                        </a:rPr>
                        <a:t>0x0020</a:t>
                      </a:r>
                      <a:endParaRPr lang="en-US" dirty="0">
                        <a:solidFill>
                          <a:schemeClr val="tx1"/>
                        </a:solidFill>
                      </a:endParaRPr>
                    </a:p>
                  </a:txBody>
                  <a:tcPr/>
                </a:tc>
              </a:tr>
            </a:tbl>
          </a:graphicData>
        </a:graphic>
      </p:graphicFrame>
      <p:sp>
        <p:nvSpPr>
          <p:cNvPr id="12" name="TextBox 11"/>
          <p:cNvSpPr txBox="1"/>
          <p:nvPr/>
        </p:nvSpPr>
        <p:spPr>
          <a:xfrm>
            <a:off x="1100504" y="3713856"/>
            <a:ext cx="1149674" cy="369332"/>
          </a:xfrm>
          <a:prstGeom prst="rect">
            <a:avLst/>
          </a:prstGeom>
          <a:noFill/>
        </p:spPr>
        <p:txBody>
          <a:bodyPr wrap="none" rtlCol="0">
            <a:spAutoFit/>
          </a:bodyPr>
          <a:lstStyle/>
          <a:p>
            <a:r>
              <a:rPr lang="en-US" b="1" dirty="0" err="1">
                <a:latin typeface="Courier New" pitchFamily="49" charset="0"/>
                <a:cs typeface="Courier New" pitchFamily="49" charset="0"/>
              </a:rPr>
              <a:t>setProf</a:t>
            </a:r>
            <a:endParaRPr lang="en-US" dirty="0"/>
          </a:p>
        </p:txBody>
      </p:sp>
      <p:cxnSp>
        <p:nvCxnSpPr>
          <p:cNvPr id="20" name="Straight Arrow Connector 19"/>
          <p:cNvCxnSpPr/>
          <p:nvPr/>
        </p:nvCxnSpPr>
        <p:spPr>
          <a:xfrm>
            <a:off x="7596336" y="6525344"/>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5400000" flipH="1" flipV="1">
            <a:off x="6160192" y="4621696"/>
            <a:ext cx="2944296" cy="72008"/>
          </a:xfrm>
          <a:prstGeom prst="bentConnector4">
            <a:avLst>
              <a:gd name="adj1" fmla="val 469"/>
              <a:gd name="adj2" fmla="val 126403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endCxn id="9" idx="0"/>
          </p:cNvCxnSpPr>
          <p:nvPr/>
        </p:nvCxnSpPr>
        <p:spPr>
          <a:xfrm rot="5400000">
            <a:off x="6000092" y="3848980"/>
            <a:ext cx="1155304" cy="885056"/>
          </a:xfrm>
          <a:prstGeom prst="bentConnector3">
            <a:avLst>
              <a:gd name="adj1" fmla="val 5000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374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Παράδειγμα της χρήσης της μεταβλητής </a:t>
            </a:r>
            <a:r>
              <a:rPr lang="en-US" dirty="0" smtClean="0">
                <a:solidFill>
                  <a:srgbClr val="FF0000"/>
                </a:solidFill>
              </a:rPr>
              <a:t>this</a:t>
            </a:r>
            <a:endParaRPr lang="en-US" dirty="0">
              <a:solidFill>
                <a:srgbClr val="FF0000"/>
              </a:solidFill>
            </a:endParaRPr>
          </a:p>
        </p:txBody>
      </p:sp>
      <p:sp>
        <p:nvSpPr>
          <p:cNvPr id="3" name="Content Placeholder 2"/>
          <p:cNvSpPr>
            <a:spLocks noGrp="1"/>
          </p:cNvSpPr>
          <p:nvPr>
            <p:ph idx="1"/>
          </p:nvPr>
        </p:nvSpPr>
        <p:spPr/>
        <p:txBody>
          <a:bodyPr/>
          <a:lstStyle/>
          <a:p>
            <a:r>
              <a:rPr lang="el-GR" dirty="0" smtClean="0"/>
              <a:t>Έχουμε την κλάση </a:t>
            </a:r>
            <a:r>
              <a:rPr lang="en-US" dirty="0" smtClean="0"/>
              <a:t>Person </a:t>
            </a:r>
            <a:r>
              <a:rPr lang="el-GR" dirty="0" smtClean="0"/>
              <a:t>η οποία κρατάει για κάθε άνθρωπο το όνομα του, το ΑΦΜ του, και την ηλικία του.</a:t>
            </a:r>
          </a:p>
          <a:p>
            <a:r>
              <a:rPr lang="el-GR" dirty="0" smtClean="0"/>
              <a:t>Μέσα στην κλάση </a:t>
            </a:r>
            <a:r>
              <a:rPr lang="en-US" dirty="0" smtClean="0"/>
              <a:t>Person </a:t>
            </a:r>
            <a:r>
              <a:rPr lang="el-GR" dirty="0" smtClean="0"/>
              <a:t>θέλουμε να φτιάξουμε μια μέθοδο </a:t>
            </a:r>
            <a:r>
              <a:rPr lang="en-US" dirty="0" err="1" smtClean="0"/>
              <a:t>getOlderPerson</a:t>
            </a:r>
            <a:r>
              <a:rPr lang="en-US" dirty="0" smtClean="0"/>
              <a:t> </a:t>
            </a:r>
            <a:r>
              <a:rPr lang="el-GR" dirty="0" smtClean="0"/>
              <a:t>η οποία παίρνει σαν </a:t>
            </a:r>
            <a:r>
              <a:rPr lang="el-GR" dirty="0" smtClean="0">
                <a:solidFill>
                  <a:schemeClr val="accent6">
                    <a:lumMod val="75000"/>
                  </a:schemeClr>
                </a:solidFill>
              </a:rPr>
              <a:t>όρισμα ένα άλλο </a:t>
            </a:r>
            <a:r>
              <a:rPr lang="en-US" dirty="0" smtClean="0">
                <a:solidFill>
                  <a:schemeClr val="accent6">
                    <a:lumMod val="75000"/>
                  </a:schemeClr>
                </a:solidFill>
              </a:rPr>
              <a:t>Person </a:t>
            </a:r>
            <a:r>
              <a:rPr lang="el-GR" dirty="0" smtClean="0"/>
              <a:t>και </a:t>
            </a:r>
            <a:r>
              <a:rPr lang="el-GR" dirty="0" smtClean="0">
                <a:solidFill>
                  <a:srgbClr val="0070C0"/>
                </a:solidFill>
              </a:rPr>
              <a:t>επιστρέφει</a:t>
            </a:r>
            <a:r>
              <a:rPr lang="el-GR" dirty="0" smtClean="0"/>
              <a:t> </a:t>
            </a:r>
            <a:r>
              <a:rPr lang="el-GR" dirty="0" smtClean="0">
                <a:solidFill>
                  <a:srgbClr val="0070C0"/>
                </a:solidFill>
              </a:rPr>
              <a:t>το </a:t>
            </a:r>
            <a:r>
              <a:rPr lang="en-US" dirty="0" smtClean="0">
                <a:solidFill>
                  <a:srgbClr val="0070C0"/>
                </a:solidFill>
              </a:rPr>
              <a:t>Person </a:t>
            </a:r>
            <a:r>
              <a:rPr lang="el-GR" dirty="0" smtClean="0">
                <a:solidFill>
                  <a:srgbClr val="0070C0"/>
                </a:solidFill>
              </a:rPr>
              <a:t>που είναι ηλικιακά μεγαλύτερο</a:t>
            </a:r>
            <a:r>
              <a:rPr lang="el-GR" dirty="0" smtClean="0"/>
              <a:t>.</a:t>
            </a:r>
            <a:endParaRPr lang="en-US" dirty="0"/>
          </a:p>
        </p:txBody>
      </p:sp>
    </p:spTree>
    <p:extLst>
      <p:ext uri="{BB962C8B-B14F-4D97-AF65-F5344CB8AC3E}">
        <p14:creationId xmlns:p14="http://schemas.microsoft.com/office/powerpoint/2010/main" val="1462768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2" y="445436"/>
            <a:ext cx="8856986" cy="5078313"/>
          </a:xfrm>
          <a:prstGeom prst="rect">
            <a:avLst/>
          </a:prstGeom>
          <a:noFill/>
          <a:ln w="28575">
            <a:solidFill>
              <a:schemeClr val="accent1"/>
            </a:solidFill>
            <a:prstDash val="dash"/>
          </a:ln>
        </p:spPr>
        <p:txBody>
          <a:bodyPr wrap="square" rtlCol="0">
            <a:spAutoFit/>
          </a:bodyPr>
          <a:lstStyle/>
          <a:p>
            <a:r>
              <a:rPr lang="en-US" b="1" dirty="0" smtClean="0">
                <a:latin typeface="Courier New" pitchFamily="49" charset="0"/>
                <a:cs typeface="Courier New" pitchFamily="49" charset="0"/>
              </a:rPr>
              <a:t>public </a:t>
            </a:r>
            <a:r>
              <a:rPr lang="en-US" b="1" dirty="0">
                <a:latin typeface="Courier New" pitchFamily="49" charset="0"/>
                <a:cs typeface="Courier New" pitchFamily="49" charset="0"/>
              </a:rPr>
              <a:t>class </a:t>
            </a:r>
            <a:r>
              <a:rPr lang="en-US" b="1" dirty="0" smtClean="0">
                <a:latin typeface="Courier New" pitchFamily="49" charset="0"/>
                <a:cs typeface="Courier New" pitchFamily="49" charset="0"/>
              </a:rPr>
              <a:t>Person</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a:t>
            </a:r>
            <a:r>
              <a:rPr lang="en-US" b="1" dirty="0" err="1">
                <a:latin typeface="Courier New" pitchFamily="49" charset="0"/>
                <a:cs typeface="Courier New" pitchFamily="49" charset="0"/>
              </a:rPr>
              <a:t>int</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age;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public Person(String name,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age){</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this.name = name;</a:t>
            </a:r>
          </a:p>
          <a:p>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	</a:t>
            </a:r>
            <a:r>
              <a:rPr lang="en-US" b="1" dirty="0" err="1">
                <a:latin typeface="Courier New" pitchFamily="49" charset="0"/>
                <a:cs typeface="Courier New" pitchFamily="49" charset="0"/>
              </a:rPr>
              <a:t>this.age</a:t>
            </a:r>
            <a:r>
              <a:rPr lang="en-US" b="1" dirty="0">
                <a:latin typeface="Courier New" pitchFamily="49" charset="0"/>
                <a:cs typeface="Courier New" pitchFamily="49" charset="0"/>
              </a:rPr>
              <a:t> = age;</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	public Person </a:t>
            </a:r>
            <a:r>
              <a:rPr lang="en-US" b="1" dirty="0" err="1" smtClean="0">
                <a:latin typeface="Courier New" pitchFamily="49" charset="0"/>
                <a:cs typeface="Courier New" pitchFamily="49" charset="0"/>
              </a:rPr>
              <a:t>getOlderPerson</a:t>
            </a:r>
            <a:r>
              <a:rPr lang="en-US" b="1" dirty="0" smtClean="0">
                <a:latin typeface="Courier New" pitchFamily="49" charset="0"/>
                <a:cs typeface="Courier New" pitchFamily="49" charset="0"/>
              </a:rPr>
              <a:t>(Person other){</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if(</a:t>
            </a:r>
            <a:r>
              <a:rPr lang="en-US" b="1" dirty="0" err="1" smtClean="0">
                <a:latin typeface="Courier New" pitchFamily="49" charset="0"/>
                <a:cs typeface="Courier New" pitchFamily="49" charset="0"/>
              </a:rPr>
              <a:t>other.age</a:t>
            </a:r>
            <a:r>
              <a:rPr lang="en-US" b="1" dirty="0" smtClean="0">
                <a:latin typeface="Courier New" pitchFamily="49" charset="0"/>
                <a:cs typeface="Courier New" pitchFamily="49" charset="0"/>
              </a:rPr>
              <a:t> &gt; </a:t>
            </a:r>
            <a:r>
              <a:rPr lang="en-US" b="1" dirty="0" err="1" smtClean="0">
                <a:latin typeface="Courier New" pitchFamily="49" charset="0"/>
                <a:cs typeface="Courier New" pitchFamily="49" charset="0"/>
              </a:rPr>
              <a:t>this.age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return other;</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}else{</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return this;</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a:t>
            </a:r>
          </a:p>
        </p:txBody>
      </p:sp>
      <p:sp>
        <p:nvSpPr>
          <p:cNvPr id="2" name="TextBox 1"/>
          <p:cNvSpPr txBox="1"/>
          <p:nvPr/>
        </p:nvSpPr>
        <p:spPr>
          <a:xfrm>
            <a:off x="2483768" y="5085184"/>
            <a:ext cx="6680339" cy="1754326"/>
          </a:xfrm>
          <a:prstGeom prst="rect">
            <a:avLst/>
          </a:prstGeom>
          <a:solidFill>
            <a:srgbClr val="92D050"/>
          </a:solidFill>
        </p:spPr>
        <p:txBody>
          <a:bodyPr wrap="square" rtlCol="0">
            <a:spAutoFit/>
          </a:bodyPr>
          <a:lstStyle/>
          <a:p>
            <a:r>
              <a:rPr lang="el-GR" dirty="0" smtClean="0"/>
              <a:t>Η μέθοδος μας επιστρέφει μια αναφορά σε αντικείμενο </a:t>
            </a:r>
            <a:r>
              <a:rPr lang="en-US" dirty="0" smtClean="0"/>
              <a:t>Person</a:t>
            </a:r>
          </a:p>
          <a:p>
            <a:endParaRPr lang="en-US" dirty="0"/>
          </a:p>
          <a:p>
            <a:r>
              <a:rPr lang="el-GR" dirty="0" smtClean="0"/>
              <a:t>Αν η ηλικία του ατόμου που καλεί την μέθοδο είναι μεγαλύτερη αυτού που περνάμε σαν όρισμα επιστρέφουμε την αναφορά </a:t>
            </a:r>
            <a:r>
              <a:rPr lang="en-US" dirty="0" smtClean="0">
                <a:solidFill>
                  <a:srgbClr val="FF0000"/>
                </a:solidFill>
              </a:rPr>
              <a:t>this</a:t>
            </a:r>
          </a:p>
          <a:p>
            <a:endParaRPr lang="en-US" dirty="0"/>
          </a:p>
          <a:p>
            <a:r>
              <a:rPr lang="el-GR" dirty="0" smtClean="0"/>
              <a:t>Αλλιώς επιστρέφουμε την αναφορά </a:t>
            </a:r>
            <a:r>
              <a:rPr lang="en-US" dirty="0" smtClean="0">
                <a:solidFill>
                  <a:srgbClr val="FF0000"/>
                </a:solidFill>
              </a:rPr>
              <a:t>other</a:t>
            </a:r>
            <a:r>
              <a:rPr lang="en-US" dirty="0" smtClean="0"/>
              <a:t>.</a:t>
            </a:r>
            <a:endParaRPr lang="en-US" dirty="0"/>
          </a:p>
        </p:txBody>
      </p:sp>
    </p:spTree>
    <p:extLst>
      <p:ext uri="{BB962C8B-B14F-4D97-AF65-F5344CB8AC3E}">
        <p14:creationId xmlns:p14="http://schemas.microsoft.com/office/powerpoint/2010/main" val="240771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Σχέσεις κλάσεων</a:t>
            </a:r>
            <a:endParaRPr lang="en-US" dirty="0"/>
          </a:p>
        </p:txBody>
      </p:sp>
      <p:grpSp>
        <p:nvGrpSpPr>
          <p:cNvPr id="3" name="Group 4"/>
          <p:cNvGrpSpPr>
            <a:grpSpLocks/>
          </p:cNvGrpSpPr>
          <p:nvPr/>
        </p:nvGrpSpPr>
        <p:grpSpPr bwMode="auto">
          <a:xfrm>
            <a:off x="718525" y="1700808"/>
            <a:ext cx="1752600" cy="762000"/>
            <a:chOff x="2112" y="1440"/>
            <a:chExt cx="816" cy="480"/>
          </a:xfrm>
        </p:grpSpPr>
        <p:sp>
          <p:nvSpPr>
            <p:cNvPr id="4"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5"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6"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7"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8" name="Group 4"/>
          <p:cNvGrpSpPr>
            <a:grpSpLocks/>
          </p:cNvGrpSpPr>
          <p:nvPr/>
        </p:nvGrpSpPr>
        <p:grpSpPr bwMode="auto">
          <a:xfrm>
            <a:off x="3766525" y="1700808"/>
            <a:ext cx="1752600" cy="762000"/>
            <a:chOff x="2112" y="1440"/>
            <a:chExt cx="816" cy="480"/>
          </a:xfrm>
        </p:grpSpPr>
        <p:sp>
          <p:nvSpPr>
            <p:cNvPr id="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1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13" name="AutoShape 17"/>
          <p:cNvSpPr>
            <a:spLocks noChangeArrowheads="1"/>
          </p:cNvSpPr>
          <p:nvPr/>
        </p:nvSpPr>
        <p:spPr bwMode="auto">
          <a:xfrm>
            <a:off x="2471125" y="1937346"/>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14" name="Straight Connector 13"/>
          <p:cNvCxnSpPr>
            <a:stCxn id="13" idx="3"/>
            <a:endCxn id="22" idx="1"/>
          </p:cNvCxnSpPr>
          <p:nvPr/>
        </p:nvCxnSpPr>
        <p:spPr>
          <a:xfrm flipV="1">
            <a:off x="2775925" y="2081808"/>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4"/>
          <p:cNvGrpSpPr>
            <a:grpSpLocks/>
          </p:cNvGrpSpPr>
          <p:nvPr/>
        </p:nvGrpSpPr>
        <p:grpSpPr bwMode="auto">
          <a:xfrm>
            <a:off x="666609" y="3458171"/>
            <a:ext cx="1752600" cy="762000"/>
            <a:chOff x="2112" y="1440"/>
            <a:chExt cx="816" cy="480"/>
          </a:xfrm>
        </p:grpSpPr>
        <p:sp>
          <p:nvSpPr>
            <p:cNvPr id="16"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7"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18"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9"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0" name="AutoShape 17"/>
          <p:cNvSpPr>
            <a:spLocks noChangeArrowheads="1"/>
          </p:cNvSpPr>
          <p:nvPr/>
        </p:nvSpPr>
        <p:spPr bwMode="auto">
          <a:xfrm>
            <a:off x="1390509" y="242312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1" name="Straight Connector 20"/>
          <p:cNvCxnSpPr>
            <a:stCxn id="20" idx="2"/>
            <a:endCxn id="16" idx="0"/>
          </p:cNvCxnSpPr>
          <p:nvPr/>
        </p:nvCxnSpPr>
        <p:spPr>
          <a:xfrm>
            <a:off x="1542909" y="2727921"/>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AutoShape 17"/>
          <p:cNvSpPr>
            <a:spLocks noChangeArrowheads="1"/>
          </p:cNvSpPr>
          <p:nvPr/>
        </p:nvSpPr>
        <p:spPr bwMode="auto">
          <a:xfrm>
            <a:off x="3454246" y="192940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24" name="TextBox 23"/>
          <p:cNvSpPr txBox="1"/>
          <p:nvPr/>
        </p:nvSpPr>
        <p:spPr>
          <a:xfrm>
            <a:off x="3203848" y="2727921"/>
            <a:ext cx="5832648" cy="3416320"/>
          </a:xfrm>
          <a:prstGeom prst="rect">
            <a:avLst/>
          </a:prstGeom>
          <a:noFill/>
        </p:spPr>
        <p:txBody>
          <a:bodyPr wrap="square" rtlCol="0">
            <a:spAutoFit/>
          </a:bodyPr>
          <a:lstStyle/>
          <a:p>
            <a:r>
              <a:rPr lang="el-GR" dirty="0" smtClean="0"/>
              <a:t>Η σχέση της κλάσης </a:t>
            </a:r>
            <a:r>
              <a:rPr lang="en-US" dirty="0" smtClean="0"/>
              <a:t>Course </a:t>
            </a:r>
            <a:r>
              <a:rPr lang="el-GR" dirty="0" smtClean="0"/>
              <a:t> με την </a:t>
            </a:r>
            <a:r>
              <a:rPr lang="en-US" dirty="0" err="1" smtClean="0"/>
              <a:t>StudentRecord</a:t>
            </a:r>
            <a:r>
              <a:rPr lang="en-US" dirty="0" smtClean="0"/>
              <a:t> </a:t>
            </a:r>
            <a:r>
              <a:rPr lang="el-GR" dirty="0" smtClean="0"/>
              <a:t>είναι διαφορετική από αυτή με την </a:t>
            </a:r>
            <a:r>
              <a:rPr lang="en-US" dirty="0" smtClean="0"/>
              <a:t>Professor</a:t>
            </a:r>
          </a:p>
          <a:p>
            <a:endParaRPr lang="en-US" dirty="0"/>
          </a:p>
          <a:p>
            <a:r>
              <a:rPr lang="el-GR" dirty="0" smtClean="0"/>
              <a:t>Τα αντικείμενα της </a:t>
            </a:r>
            <a:r>
              <a:rPr lang="en-US" dirty="0" err="1" smtClean="0"/>
              <a:t>StudentRecord</a:t>
            </a:r>
            <a:r>
              <a:rPr lang="en-US" dirty="0" smtClean="0"/>
              <a:t> </a:t>
            </a:r>
            <a:r>
              <a:rPr lang="el-GR" dirty="0" smtClean="0">
                <a:solidFill>
                  <a:schemeClr val="accent6">
                    <a:lumMod val="75000"/>
                  </a:schemeClr>
                </a:solidFill>
              </a:rPr>
              <a:t>δημιουργούνται μέσα</a:t>
            </a:r>
            <a:r>
              <a:rPr lang="el-GR" dirty="0" smtClean="0"/>
              <a:t> στην κλάση</a:t>
            </a:r>
            <a:r>
              <a:rPr lang="en-US" dirty="0" smtClean="0"/>
              <a:t> Course, </a:t>
            </a:r>
            <a:r>
              <a:rPr lang="el-GR" dirty="0" smtClean="0"/>
              <a:t>ενώ το αντικείμενο </a:t>
            </a:r>
            <a:r>
              <a:rPr lang="en-US" dirty="0" smtClean="0"/>
              <a:t>Professor </a:t>
            </a:r>
            <a:r>
              <a:rPr lang="el-GR" dirty="0" smtClean="0">
                <a:solidFill>
                  <a:srgbClr val="0070C0"/>
                </a:solidFill>
              </a:rPr>
              <a:t>περνιέται ως παράμετρος </a:t>
            </a:r>
            <a:r>
              <a:rPr lang="el-GR" dirty="0" smtClean="0"/>
              <a:t>στην </a:t>
            </a:r>
            <a:r>
              <a:rPr lang="en-US" dirty="0" err="1" smtClean="0"/>
              <a:t>setProf</a:t>
            </a:r>
            <a:endParaRPr lang="en-US" dirty="0" smtClean="0"/>
          </a:p>
          <a:p>
            <a:endParaRPr lang="en-US" dirty="0"/>
          </a:p>
          <a:p>
            <a:r>
              <a:rPr lang="el-GR" dirty="0" smtClean="0"/>
              <a:t>Κάποιες φορές, η</a:t>
            </a:r>
            <a:r>
              <a:rPr lang="en-US" dirty="0" smtClean="0"/>
              <a:t> </a:t>
            </a:r>
            <a:r>
              <a:rPr lang="el-GR" dirty="0" smtClean="0"/>
              <a:t>πρώτη σχέση λέγεται </a:t>
            </a:r>
            <a:r>
              <a:rPr lang="el-GR" dirty="0" smtClean="0">
                <a:solidFill>
                  <a:schemeClr val="accent6">
                    <a:lumMod val="75000"/>
                  </a:schemeClr>
                </a:solidFill>
              </a:rPr>
              <a:t>σχέση σύνθεσης</a:t>
            </a:r>
            <a:r>
              <a:rPr lang="el-GR" dirty="0" smtClean="0"/>
              <a:t> και η δεύτερη </a:t>
            </a:r>
            <a:r>
              <a:rPr lang="el-GR" dirty="0" smtClean="0">
                <a:solidFill>
                  <a:srgbClr val="0070C0"/>
                </a:solidFill>
              </a:rPr>
              <a:t>σχέση συνάθροισης</a:t>
            </a:r>
          </a:p>
          <a:p>
            <a:endParaRPr lang="el-GR" dirty="0"/>
          </a:p>
          <a:p>
            <a:r>
              <a:rPr lang="el-GR" dirty="0" smtClean="0"/>
              <a:t>Η σχέση </a:t>
            </a:r>
            <a:r>
              <a:rPr lang="en-US" dirty="0" smtClean="0"/>
              <a:t>Course </a:t>
            </a:r>
            <a:r>
              <a:rPr lang="el-GR" dirty="0" smtClean="0"/>
              <a:t>και </a:t>
            </a:r>
            <a:r>
              <a:rPr lang="en-US" dirty="0" smtClean="0"/>
              <a:t>Professor </a:t>
            </a:r>
            <a:r>
              <a:rPr lang="el-GR" dirty="0" smtClean="0"/>
              <a:t>είναι αμφίδρομη μιας και κρατάμε το αντικείμενο </a:t>
            </a:r>
            <a:r>
              <a:rPr lang="en-US" dirty="0" smtClean="0"/>
              <a:t>Course </a:t>
            </a:r>
            <a:r>
              <a:rPr lang="el-GR" dirty="0" smtClean="0"/>
              <a:t>μέσα στην </a:t>
            </a:r>
            <a:r>
              <a:rPr lang="en-US" dirty="0" smtClean="0"/>
              <a:t>Professor</a:t>
            </a:r>
            <a:endParaRPr lang="en-US" dirty="0"/>
          </a:p>
        </p:txBody>
      </p:sp>
      <p:sp>
        <p:nvSpPr>
          <p:cNvPr id="26" name="TextBox 25"/>
          <p:cNvSpPr txBox="1"/>
          <p:nvPr/>
        </p:nvSpPr>
        <p:spPr>
          <a:xfrm>
            <a:off x="161673" y="4653136"/>
            <a:ext cx="2808312" cy="2031325"/>
          </a:xfrm>
          <a:prstGeom prst="rect">
            <a:avLst/>
          </a:prstGeom>
          <a:solidFill>
            <a:srgbClr val="92D050"/>
          </a:solidFill>
        </p:spPr>
        <p:txBody>
          <a:bodyPr wrap="square" rtlCol="0">
            <a:spAutoFit/>
          </a:bodyPr>
          <a:lstStyle/>
          <a:p>
            <a:r>
              <a:rPr lang="el-GR" dirty="0" smtClean="0">
                <a:solidFill>
                  <a:srgbClr val="FF0000"/>
                </a:solidFill>
              </a:rPr>
              <a:t>Προσοχή</a:t>
            </a:r>
            <a:r>
              <a:rPr lang="el-GR" dirty="0" smtClean="0"/>
              <a:t>: Σε πολλά βιβλία και οι δύο σχέσεις αναφέρονται ως σχέση σύνθεσης!</a:t>
            </a:r>
          </a:p>
          <a:p>
            <a:r>
              <a:rPr lang="el-GR" dirty="0" smtClean="0"/>
              <a:t>Υπάρχει ποιοτική διαφορά παρότι το όνομα μπορεί να μην διαφέρει</a:t>
            </a:r>
            <a:endParaRPr lang="en-US" dirty="0"/>
          </a:p>
        </p:txBody>
      </p:sp>
    </p:spTree>
    <p:extLst>
      <p:ext uri="{BB962C8B-B14F-4D97-AF65-F5344CB8AC3E}">
        <p14:creationId xmlns:p14="http://schemas.microsoft.com/office/powerpoint/2010/main" val="412082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124754"/>
          </a:xfrm>
          <a:prstGeom prst="rect">
            <a:avLst/>
          </a:prstGeom>
          <a:noFill/>
          <a:ln w="28575">
            <a:solidFill>
              <a:srgbClr val="FF0000"/>
            </a:solidFill>
            <a:prstDash val="dash"/>
          </a:ln>
        </p:spPr>
        <p:txBody>
          <a:bodyPr wrap="square" rtlCol="0">
            <a:spAutoFit/>
          </a:bodyPr>
          <a:lstStyle/>
          <a:p>
            <a:r>
              <a:rPr lang="en-US" sz="1400" b="1" dirty="0">
                <a:latin typeface="Courier New" pitchFamily="49" charset="0"/>
                <a:cs typeface="Courier New" pitchFamily="49" charset="0"/>
              </a:rPr>
              <a:t>public </a:t>
            </a:r>
            <a:r>
              <a:rPr lang="en-US" sz="1400" b="1" dirty="0">
                <a:solidFill>
                  <a:srgbClr val="FF0000"/>
                </a:solidFill>
                <a:latin typeface="Courier New" pitchFamily="49" charset="0"/>
                <a:cs typeface="Courier New" pitchFamily="49" charset="0"/>
              </a:rPr>
              <a:t>class Student</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AM;</a:t>
            </a:r>
          </a:p>
          <a:p>
            <a:r>
              <a:rPr lang="en-US" sz="1400" b="1" dirty="0">
                <a:latin typeface="Courier New" pitchFamily="49" charset="0"/>
                <a:cs typeface="Courier New" pitchFamily="49" charset="0"/>
              </a:rPr>
              <a:t>	private int units = 0</a:t>
            </a:r>
            <a:r>
              <a:rPr lang="en-US" sz="1400" b="1" dirty="0" smtClean="0">
                <a:latin typeface="Courier New" pitchFamily="49" charset="0"/>
                <a:cs typeface="Courier New" pitchFamily="49" charset="0"/>
              </a:rPr>
              <a:t>;</a:t>
            </a:r>
            <a:endParaRPr lang="el-GR" sz="1400" b="1" dirty="0" smtClean="0">
              <a:latin typeface="Courier New" pitchFamily="49" charset="0"/>
              <a:cs typeface="Courier New" pitchFamily="49" charset="0"/>
            </a:endParaRPr>
          </a:p>
          <a:p>
            <a:r>
              <a:rPr lang="el-GR" sz="1400" b="1" dirty="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ArrayList</a:t>
            </a:r>
            <a:r>
              <a:rPr lang="en-US" sz="1400" b="1" dirty="0" smtClean="0">
                <a:solidFill>
                  <a:srgbClr val="FF0000"/>
                </a:solidFill>
                <a:latin typeface="Courier New" pitchFamily="49" charset="0"/>
                <a:cs typeface="Courier New" pitchFamily="49" charset="0"/>
              </a:rPr>
              <a:t>&lt;Course&gt; courses = new </a:t>
            </a:r>
            <a:r>
              <a:rPr lang="en-US" sz="1400" b="1" dirty="0" err="1" smtClean="0">
                <a:solidFill>
                  <a:srgbClr val="FF0000"/>
                </a:solidFill>
                <a:latin typeface="Courier New" pitchFamily="49" charset="0"/>
                <a:cs typeface="Courier New" pitchFamily="49" charset="0"/>
              </a:rPr>
              <a:t>ArrayList</a:t>
            </a:r>
            <a:r>
              <a:rPr lang="en-US" sz="1400" b="1" dirty="0" smtClean="0">
                <a:solidFill>
                  <a:srgbClr val="FF0000"/>
                </a:solidFill>
                <a:latin typeface="Courier New" pitchFamily="49" charset="0"/>
                <a:cs typeface="Courier New" pitchFamily="49" charset="0"/>
              </a:rPr>
              <a:t>&lt;Course&gt;();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Student(String name, int am){</a:t>
            </a:r>
          </a:p>
          <a:p>
            <a:r>
              <a:rPr lang="en-US" sz="1400" b="1" dirty="0">
                <a:latin typeface="Courier New" pitchFamily="49" charset="0"/>
                <a:cs typeface="Courier New" pitchFamily="49" charset="0"/>
              </a:rPr>
              <a:t>		this.name = name;</a:t>
            </a:r>
          </a:p>
          <a:p>
            <a:r>
              <a:rPr lang="en-US" sz="1400" b="1" dirty="0">
                <a:latin typeface="Courier New" pitchFamily="49" charset="0"/>
                <a:cs typeface="Courier New" pitchFamily="49" charset="0"/>
              </a:rPr>
              <a:t>		this.AM = am;</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String </a:t>
            </a:r>
            <a:r>
              <a:rPr lang="en-US" sz="1400" b="1" dirty="0" err="1">
                <a:latin typeface="Courier New" pitchFamily="49" charset="0"/>
                <a:cs typeface="Courier New" pitchFamily="49" charset="0"/>
              </a:rPr>
              <a:t>getName</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return name;</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a:t>
            </a:r>
            <a:r>
              <a:rPr lang="en-US" sz="1400" b="1" dirty="0" err="1">
                <a:latin typeface="Courier New" pitchFamily="49" charset="0"/>
                <a:cs typeface="Courier New" pitchFamily="49" charset="0"/>
              </a:rPr>
              <a:t>addUnits</a:t>
            </a:r>
            <a:r>
              <a:rPr lang="en-US" sz="1400" b="1" dirty="0">
                <a:latin typeface="Courier New" pitchFamily="49" charset="0"/>
                <a:cs typeface="Courier New" pitchFamily="49" charset="0"/>
              </a:rPr>
              <a:t>(int units){</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this.units</a:t>
            </a:r>
            <a:r>
              <a:rPr lang="en-US" sz="1400" b="1" dirty="0">
                <a:latin typeface="Courier New" pitchFamily="49" charset="0"/>
                <a:cs typeface="Courier New" pitchFamily="49" charset="0"/>
              </a:rPr>
              <a:t> += units;</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smtClean="0">
              <a:latin typeface="Courier New" pitchFamily="49" charset="0"/>
              <a:cs typeface="Courier New" pitchFamily="49" charset="0"/>
            </a:endParaRP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public void </a:t>
            </a:r>
            <a:r>
              <a:rPr lang="en-US" sz="1400" b="1" dirty="0" err="1" smtClean="0">
                <a:solidFill>
                  <a:srgbClr val="FF0000"/>
                </a:solidFill>
                <a:latin typeface="Courier New" pitchFamily="49" charset="0"/>
                <a:cs typeface="Courier New" pitchFamily="49" charset="0"/>
              </a:rPr>
              <a:t>addCourse</a:t>
            </a:r>
            <a:r>
              <a:rPr lang="en-US" sz="1400" b="1" dirty="0" smtClean="0">
                <a:solidFill>
                  <a:srgbClr val="FF0000"/>
                </a:solidFill>
                <a:latin typeface="Courier New" pitchFamily="49" charset="0"/>
                <a:cs typeface="Courier New" pitchFamily="49" charset="0"/>
              </a:rPr>
              <a:t>(Course c){</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courses.add</a:t>
            </a:r>
            <a:r>
              <a:rPr lang="en-US" sz="1400" b="1" dirty="0" smtClean="0">
                <a:solidFill>
                  <a:srgbClr val="FF0000"/>
                </a:solidFill>
                <a:latin typeface="Courier New" pitchFamily="49" charset="0"/>
                <a:cs typeface="Courier New" pitchFamily="49" charset="0"/>
              </a:rPr>
              <a:t>(c);</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String </a:t>
            </a:r>
            <a:r>
              <a:rPr lang="en-US" sz="1400" b="1" dirty="0" err="1">
                <a:latin typeface="Courier New" pitchFamily="49" charset="0"/>
                <a:cs typeface="Courier New" pitchFamily="49" charset="0"/>
              </a:rPr>
              <a:t>toString</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return name +" AM:" + AM + " units:" + units;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a:t>
            </a:r>
          </a:p>
        </p:txBody>
      </p:sp>
      <p:sp>
        <p:nvSpPr>
          <p:cNvPr id="2" name="TextBox 1"/>
          <p:cNvSpPr txBox="1"/>
          <p:nvPr/>
        </p:nvSpPr>
        <p:spPr>
          <a:xfrm>
            <a:off x="4139952" y="692696"/>
            <a:ext cx="4824535" cy="646331"/>
          </a:xfrm>
          <a:prstGeom prst="rect">
            <a:avLst/>
          </a:prstGeom>
          <a:solidFill>
            <a:srgbClr val="92D050"/>
          </a:solidFill>
        </p:spPr>
        <p:txBody>
          <a:bodyPr wrap="square" rtlCol="0">
            <a:spAutoFit/>
          </a:bodyPr>
          <a:lstStyle/>
          <a:p>
            <a:r>
              <a:rPr lang="el-GR" dirty="0" smtClean="0"/>
              <a:t>Αν θέλουμε ο φοιτητής να κρατάει πληροφορία για το ποια μαθήματα παίρνει</a:t>
            </a:r>
            <a:endParaRPr lang="en-US" dirty="0"/>
          </a:p>
        </p:txBody>
      </p:sp>
    </p:spTree>
    <p:extLst>
      <p:ext uri="{BB962C8B-B14F-4D97-AF65-F5344CB8AC3E}">
        <p14:creationId xmlns:p14="http://schemas.microsoft.com/office/powerpoint/2010/main" val="3511361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4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2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smtClean="0">
                <a:solidFill>
                  <a:schemeClr val="accent6">
                    <a:lumMod val="75000"/>
                  </a:schemeClr>
                </a:solidFill>
              </a:rPr>
              <a:t>όνομα</a:t>
            </a:r>
            <a:r>
              <a:rPr lang="el-GR" dirty="0" smtClean="0"/>
              <a:t>, </a:t>
            </a:r>
            <a:r>
              <a:rPr lang="el-GR" dirty="0"/>
              <a:t>και κάποιες </a:t>
            </a:r>
            <a:r>
              <a:rPr lang="el-GR" dirty="0">
                <a:solidFill>
                  <a:schemeClr val="accent6">
                    <a:lumMod val="75000"/>
                  </a:schemeClr>
                </a:solidFill>
              </a:rPr>
              <a:t>διδακτικές μονάδες</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a:t>Οι φοιτητές </a:t>
            </a:r>
            <a:r>
              <a:rPr lang="el-GR">
                <a:solidFill>
                  <a:srgbClr val="0070C0"/>
                </a:solidFill>
              </a:rPr>
              <a:t>γράφονται</a:t>
            </a:r>
            <a:r>
              <a:rPr lang="el-GR"/>
              <a:t> σε κάποιο μάθημα </a:t>
            </a:r>
            <a:r>
              <a:rPr lang="el-GR" dirty="0" smtClean="0"/>
              <a:t>και αν </a:t>
            </a:r>
            <a:r>
              <a:rPr lang="el-GR" dirty="0">
                <a:solidFill>
                  <a:srgbClr val="0070C0"/>
                </a:solidFill>
              </a:rPr>
              <a:t>περάσουν</a:t>
            </a:r>
            <a:r>
              <a:rPr lang="el-GR" dirty="0" smtClean="0"/>
              <a:t> θα </a:t>
            </a:r>
            <a:r>
              <a:rPr lang="el-GR" dirty="0">
                <a:solidFill>
                  <a:srgbClr val="0070C0"/>
                </a:solidFill>
              </a:rPr>
              <a:t>πάρουν</a:t>
            </a:r>
            <a:r>
              <a:rPr lang="el-GR" dirty="0" smtClean="0"/>
              <a:t> τις μονάδες.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a:t>
            </a:r>
            <a:endParaRPr lang="en-US" dirty="0"/>
          </a:p>
        </p:txBody>
      </p:sp>
    </p:spTree>
    <p:extLst>
      <p:ext uri="{BB962C8B-B14F-4D97-AF65-F5344CB8AC3E}">
        <p14:creationId xmlns:p14="http://schemas.microsoft.com/office/powerpoint/2010/main" val="10956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404664"/>
            <a:ext cx="7165744" cy="6124754"/>
          </a:xfrm>
          <a:prstGeom prst="rect">
            <a:avLst/>
          </a:prstGeom>
          <a:noFill/>
          <a:ln w="28575">
            <a:solidFill>
              <a:srgbClr val="FF0000"/>
            </a:solidFill>
            <a:prstDash val="dash"/>
          </a:ln>
        </p:spPr>
        <p:txBody>
          <a:bodyPr wrap="none" rtlCol="0">
            <a:spAutoFit/>
          </a:bodyPr>
          <a:lstStyle/>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java.util.ArrayList</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java.util.Scanner</a:t>
            </a:r>
            <a:r>
              <a:rPr lang="en-US" sz="1400" b="1" dirty="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public </a:t>
            </a:r>
            <a:r>
              <a:rPr lang="en-US" sz="1400" b="1" dirty="0">
                <a:solidFill>
                  <a:srgbClr val="FF0000"/>
                </a:solidFill>
                <a:latin typeface="Courier New" pitchFamily="49" charset="0"/>
                <a:cs typeface="Courier New" pitchFamily="49" charset="0"/>
              </a:rPr>
              <a:t>class Course</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code;</a:t>
            </a:r>
          </a:p>
          <a:p>
            <a:r>
              <a:rPr lang="en-US" sz="1400" b="1" dirty="0">
                <a:latin typeface="Courier New" pitchFamily="49" charset="0"/>
                <a:cs typeface="Courier New" pitchFamily="49" charset="0"/>
              </a:rPr>
              <a:t>	private int units;</a:t>
            </a:r>
          </a:p>
          <a:p>
            <a:r>
              <a:rPr lang="en-US" sz="1400" b="1" dirty="0">
                <a:latin typeface="Courier New" pitchFamily="49" charset="0"/>
                <a:cs typeface="Courier New" pitchFamily="49" charset="0"/>
              </a:rPr>
              <a:t>	private Professor prof;</a:t>
            </a:r>
          </a:p>
          <a:p>
            <a:r>
              <a:rPr lang="en-US" sz="1400" b="1" dirty="0">
                <a:latin typeface="Courier New" pitchFamily="49" charset="0"/>
                <a:cs typeface="Courier New" pitchFamily="49" charset="0"/>
              </a:rPr>
              <a:t>	private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 </a:t>
            </a:r>
            <a:r>
              <a:rPr lang="en-US" sz="1400" b="1" dirty="0" err="1">
                <a:latin typeface="Courier New" pitchFamily="49" charset="0"/>
                <a:cs typeface="Courier New" pitchFamily="49" charset="0"/>
              </a:rPr>
              <a:t>studentList</a:t>
            </a:r>
            <a:r>
              <a:rPr lang="en-US" sz="1400" b="1" dirty="0">
                <a:latin typeface="Courier New" pitchFamily="49" charset="0"/>
                <a:cs typeface="Courier New" pitchFamily="49" charset="0"/>
              </a:rPr>
              <a:t> </a:t>
            </a:r>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Course(String name, int code, int units){</a:t>
            </a:r>
          </a:p>
          <a:p>
            <a:r>
              <a:rPr lang="en-US" sz="1400" b="1" dirty="0">
                <a:latin typeface="Courier New" pitchFamily="49" charset="0"/>
                <a:cs typeface="Courier New" pitchFamily="49" charset="0"/>
              </a:rPr>
              <a:t>		this.name = </a:t>
            </a:r>
            <a:r>
              <a:rPr lang="en-US" sz="1400" b="1" dirty="0" smtClean="0">
                <a:latin typeface="Courier New" pitchFamily="49" charset="0"/>
                <a:cs typeface="Courier New" pitchFamily="49" charset="0"/>
              </a:rPr>
              <a:t>name;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this.code</a:t>
            </a:r>
            <a:r>
              <a:rPr lang="en-US" sz="1400" b="1" dirty="0" smtClean="0">
                <a:latin typeface="Courier New" pitchFamily="49" charset="0"/>
                <a:cs typeface="Courier New" pitchFamily="49" charset="0"/>
              </a:rPr>
              <a:t> = code;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this.units</a:t>
            </a:r>
            <a:r>
              <a:rPr lang="en-US" sz="1400" b="1" dirty="0" smtClean="0">
                <a:latin typeface="Courier New" pitchFamily="49" charset="0"/>
                <a:cs typeface="Courier New" pitchFamily="49" charset="0"/>
              </a:rPr>
              <a:t> = units;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a:t>
            </a:r>
            <a:r>
              <a:rPr lang="en-US" sz="1400" b="1" dirty="0" err="1">
                <a:latin typeface="Courier New" pitchFamily="49" charset="0"/>
                <a:cs typeface="Courier New" pitchFamily="49" charset="0"/>
              </a:rPr>
              <a:t>setProf</a:t>
            </a:r>
            <a:r>
              <a:rPr lang="en-US" sz="1400" b="1" dirty="0">
                <a:latin typeface="Courier New" pitchFamily="49" charset="0"/>
                <a:cs typeface="Courier New" pitchFamily="49" charset="0"/>
              </a:rPr>
              <a:t>(Professor p){</a:t>
            </a:r>
          </a:p>
          <a:p>
            <a:r>
              <a:rPr lang="en-US" sz="1400" b="1" dirty="0">
                <a:latin typeface="Courier New" pitchFamily="49" charset="0"/>
                <a:cs typeface="Courier New" pitchFamily="49" charset="0"/>
              </a:rPr>
              <a:t>		prof = p;</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p.setLesson</a:t>
            </a:r>
            <a:r>
              <a:rPr lang="en-US" sz="1400" b="1" dirty="0">
                <a:latin typeface="Courier New" pitchFamily="49" charset="0"/>
                <a:cs typeface="Courier New" pitchFamily="49" charset="0"/>
              </a:rPr>
              <a:t>(this);</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public void enroll(Student s){</a:t>
            </a:r>
          </a:p>
          <a:p>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studentList.add</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(s</a:t>
            </a:r>
            <a:r>
              <a:rPr lang="en-US" sz="1400" b="1" dirty="0" smtClean="0">
                <a:latin typeface="Courier New" pitchFamily="49" charset="0"/>
                <a:cs typeface="Courier New" pitchFamily="49" charset="0"/>
              </a:rPr>
              <a:t>));</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s.addCourse</a:t>
            </a:r>
            <a:r>
              <a:rPr lang="en-US" sz="1400" b="1" dirty="0" smtClean="0">
                <a:solidFill>
                  <a:srgbClr val="FF0000"/>
                </a:solidFill>
                <a:latin typeface="Courier New" pitchFamily="49" charset="0"/>
                <a:cs typeface="Courier New" pitchFamily="49" charset="0"/>
              </a:rPr>
              <a:t>(this);</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p>
        </p:txBody>
      </p:sp>
    </p:spTree>
    <p:extLst>
      <p:ext uri="{BB962C8B-B14F-4D97-AF65-F5344CB8AC3E}">
        <p14:creationId xmlns:p14="http://schemas.microsoft.com/office/powerpoint/2010/main" val="2758622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Αναζήτηση</a:t>
            </a:r>
            <a:endParaRPr lang="en-US" dirty="0"/>
          </a:p>
        </p:txBody>
      </p:sp>
      <p:sp>
        <p:nvSpPr>
          <p:cNvPr id="3" name="Content Placeholder 2"/>
          <p:cNvSpPr>
            <a:spLocks noGrp="1"/>
          </p:cNvSpPr>
          <p:nvPr>
            <p:ph idx="1"/>
          </p:nvPr>
        </p:nvSpPr>
        <p:spPr/>
        <p:txBody>
          <a:bodyPr/>
          <a:lstStyle/>
          <a:p>
            <a:r>
              <a:rPr lang="el-GR" dirty="0" smtClean="0"/>
              <a:t>Τι γίνεται αν θέλουμε να μπορούμε να ζητήσουμε τον βαθμό ενός φοιτητή για ένα μάθημα?</a:t>
            </a:r>
          </a:p>
          <a:p>
            <a:pPr lvl="1"/>
            <a:r>
              <a:rPr lang="el-GR" dirty="0" smtClean="0"/>
              <a:t>Η κλάση </a:t>
            </a:r>
            <a:r>
              <a:rPr lang="en-US" dirty="0" smtClean="0"/>
              <a:t>Course </a:t>
            </a:r>
            <a:r>
              <a:rPr lang="el-GR" dirty="0" smtClean="0"/>
              <a:t>θα πρέπει να μπορεί με το ΑΜ του φοιτητή να μας επιστρέφει τον βαθμό.</a:t>
            </a:r>
          </a:p>
          <a:p>
            <a:pPr lvl="1"/>
            <a:r>
              <a:rPr lang="el-GR" dirty="0" smtClean="0"/>
              <a:t>Για τέτοιου είδους αναζητήσεις βολεύει να χρησιμοποιούμε ένα </a:t>
            </a:r>
            <a:r>
              <a:rPr lang="el-GR" dirty="0" smtClean="0">
                <a:solidFill>
                  <a:schemeClr val="accent6">
                    <a:lumMod val="75000"/>
                  </a:schemeClr>
                </a:solidFill>
              </a:rPr>
              <a:t>λεξικό</a:t>
            </a:r>
            <a:r>
              <a:rPr lang="el-GR" dirty="0" smtClean="0"/>
              <a:t>.</a:t>
            </a:r>
          </a:p>
          <a:p>
            <a:pPr lvl="1"/>
            <a:r>
              <a:rPr lang="el-GR" dirty="0" smtClean="0"/>
              <a:t>Η </a:t>
            </a:r>
            <a:r>
              <a:rPr lang="en-US" dirty="0" smtClean="0"/>
              <a:t>Java </a:t>
            </a:r>
            <a:r>
              <a:rPr lang="el-GR" dirty="0" smtClean="0"/>
              <a:t>μας προσφέρει την κλάση </a:t>
            </a:r>
            <a:r>
              <a:rPr lang="en-US" dirty="0" err="1" smtClean="0">
                <a:solidFill>
                  <a:srgbClr val="FF0000"/>
                </a:solidFill>
              </a:rPr>
              <a:t>HashMap</a:t>
            </a:r>
            <a:r>
              <a:rPr lang="en-US" dirty="0" smtClean="0">
                <a:solidFill>
                  <a:srgbClr val="FF0000"/>
                </a:solidFill>
              </a:rPr>
              <a:t> </a:t>
            </a:r>
            <a:r>
              <a:rPr lang="el-GR" dirty="0" smtClean="0"/>
              <a:t>που υλοποιεί ένα λεξικό.</a:t>
            </a:r>
            <a:endParaRPr lang="en-US" dirty="0"/>
          </a:p>
        </p:txBody>
      </p:sp>
    </p:spTree>
    <p:extLst>
      <p:ext uri="{BB962C8B-B14F-4D97-AF65-F5344CB8AC3E}">
        <p14:creationId xmlns:p14="http://schemas.microsoft.com/office/powerpoint/2010/main" val="182543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HashMap</a:t>
            </a:r>
            <a:r>
              <a:rPr lang="en-US" dirty="0" smtClean="0"/>
              <a:t> (</a:t>
            </a:r>
            <a:r>
              <a:rPr lang="en-US" dirty="0" err="1" smtClean="0">
                <a:hlinkClick r:id="rId2"/>
              </a:rPr>
              <a:t>JavaDocs</a:t>
            </a:r>
            <a:r>
              <a:rPr lang="en-US" dirty="0" smtClean="0">
                <a:hlinkClick r:id="rId2"/>
              </a:rPr>
              <a:t> link</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Αποθηκεύει ζευγάρια από </a:t>
            </a:r>
            <a:r>
              <a:rPr lang="el-GR" dirty="0" smtClean="0">
                <a:solidFill>
                  <a:schemeClr val="accent6">
                    <a:lumMod val="75000"/>
                  </a:schemeClr>
                </a:solidFill>
              </a:rPr>
              <a:t>κλειδιά</a:t>
            </a:r>
            <a:r>
              <a:rPr lang="el-GR" dirty="0" smtClean="0"/>
              <a:t> και </a:t>
            </a:r>
            <a:r>
              <a:rPr lang="el-GR" dirty="0" smtClean="0">
                <a:solidFill>
                  <a:srgbClr val="00B0F0"/>
                </a:solidFill>
              </a:rPr>
              <a:t>τιμές</a:t>
            </a:r>
          </a:p>
          <a:p>
            <a:r>
              <a:rPr lang="en-US" dirty="0" smtClean="0"/>
              <a:t>Constructors</a:t>
            </a:r>
            <a:endParaRPr lang="en-US" dirty="0"/>
          </a:p>
          <a:p>
            <a:pPr lvl="1"/>
            <a:r>
              <a:rPr lang="en-US" b="1" dirty="0" err="1" smtClean="0">
                <a:solidFill>
                  <a:srgbClr val="0070C0"/>
                </a:solidFill>
                <a:latin typeface="Courier New" pitchFamily="49" charset="0"/>
                <a:cs typeface="Courier New" pitchFamily="49" charset="0"/>
              </a:rPr>
              <a:t>HashMap</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K,V</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myMap</a:t>
            </a:r>
            <a:r>
              <a:rPr lang="en-US" b="1" dirty="0" smtClean="0">
                <a:solidFill>
                  <a:schemeClr val="accent6">
                    <a:lumMod val="75000"/>
                  </a:schemeClr>
                </a:solidFill>
                <a:latin typeface="Courier New" pitchFamily="49" charset="0"/>
                <a:cs typeface="Courier New" pitchFamily="49" charset="0"/>
              </a:rPr>
              <a:t> </a:t>
            </a:r>
            <a:r>
              <a:rPr lang="en-US" b="1" dirty="0">
                <a:solidFill>
                  <a:schemeClr val="accent6">
                    <a:lumMod val="75000"/>
                  </a:schemeClr>
                </a:solidFill>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HashMap</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K,V</a:t>
            </a:r>
            <a:r>
              <a:rPr lang="en-US" b="1" dirty="0" smtClean="0">
                <a:solidFill>
                  <a:srgbClr val="0070C0"/>
                </a:solidFill>
                <a:latin typeface="Courier New" pitchFamily="49" charset="0"/>
                <a:cs typeface="Courier New" pitchFamily="49" charset="0"/>
              </a:rPr>
              <a:t>&gt;();</a:t>
            </a:r>
            <a:endParaRPr lang="en-US" b="1" dirty="0">
              <a:solidFill>
                <a:srgbClr val="0070C0"/>
              </a:solidFill>
              <a:latin typeface="Courier New" pitchFamily="49" charset="0"/>
              <a:cs typeface="Courier New" pitchFamily="49" charset="0"/>
            </a:endParaRPr>
          </a:p>
          <a:p>
            <a:r>
              <a:rPr lang="el-GR" dirty="0"/>
              <a:t>Μέθοδοι</a:t>
            </a:r>
          </a:p>
          <a:p>
            <a:pPr lvl="1"/>
            <a:r>
              <a:rPr lang="en-US" b="1" dirty="0" smtClean="0">
                <a:solidFill>
                  <a:srgbClr val="0070C0"/>
                </a:solidFill>
                <a:latin typeface="Courier New" pitchFamily="49" charset="0"/>
                <a:cs typeface="Courier New" pitchFamily="49" charset="0"/>
              </a:rPr>
              <a:t>put(</a:t>
            </a:r>
            <a:r>
              <a:rPr lang="en-US" b="1" dirty="0">
                <a:solidFill>
                  <a:srgbClr val="FF0000"/>
                </a:solidFill>
                <a:latin typeface="Courier New" pitchFamily="49" charset="0"/>
                <a:cs typeface="Courier New" pitchFamily="49" charset="0"/>
              </a:rPr>
              <a:t>K</a:t>
            </a:r>
            <a:r>
              <a:rPr lang="en-US" b="1" dirty="0" smtClean="0">
                <a:solidFill>
                  <a:srgbClr val="0070C0"/>
                </a:solidFill>
                <a:latin typeface="Courier New" pitchFamily="49" charset="0"/>
                <a:cs typeface="Courier New" pitchFamily="49" charset="0"/>
              </a:rPr>
              <a:t> key,</a:t>
            </a:r>
            <a:r>
              <a:rPr lang="en-US" b="1" dirty="0">
                <a:solidFill>
                  <a:srgbClr val="FF0000"/>
                </a:solidFill>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value):</a:t>
            </a:r>
            <a:r>
              <a:rPr lang="en-US" dirty="0" smtClean="0"/>
              <a:t> </a:t>
            </a:r>
            <a:r>
              <a:rPr lang="el-GR" dirty="0"/>
              <a:t>προσθέτει </a:t>
            </a:r>
            <a:r>
              <a:rPr lang="el-GR" dirty="0" smtClean="0"/>
              <a:t>το</a:t>
            </a:r>
            <a:r>
              <a:rPr lang="en-US" dirty="0" smtClean="0"/>
              <a:t> </a:t>
            </a:r>
            <a:r>
              <a:rPr lang="el-GR" dirty="0" smtClean="0"/>
              <a:t>ζευγάρι (</a:t>
            </a:r>
            <a:r>
              <a:rPr lang="en-US" b="1" dirty="0" smtClean="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a:t>
            </a:r>
            <a:r>
              <a:rPr lang="en-US" b="1" dirty="0" smtClean="0">
                <a:solidFill>
                  <a:srgbClr val="0070C0"/>
                </a:solidFill>
                <a:latin typeface="Courier New" pitchFamily="49" charset="0"/>
                <a:cs typeface="Courier New" pitchFamily="49" charset="0"/>
              </a:rPr>
              <a:t>value</a:t>
            </a:r>
            <a:r>
              <a:rPr lang="en-US" dirty="0"/>
              <a:t>)</a:t>
            </a:r>
            <a:r>
              <a:rPr lang="en-US" dirty="0" smtClean="0"/>
              <a:t> (</a:t>
            </a:r>
            <a:r>
              <a:rPr lang="el-GR" dirty="0" smtClean="0"/>
              <a:t>δημιουργεί μία συσχέτιση)</a:t>
            </a:r>
          </a:p>
          <a:p>
            <a:pPr lvl="1"/>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get(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dirty="0"/>
              <a:t> </a:t>
            </a:r>
            <a:r>
              <a:rPr lang="el-GR" dirty="0" smtClean="0"/>
              <a:t>επιστρέφει την τιμή για το </a:t>
            </a:r>
            <a:r>
              <a:rPr lang="el-GR" dirty="0"/>
              <a:t>κλειδί </a:t>
            </a:r>
            <a:r>
              <a:rPr lang="en-US" b="1" dirty="0">
                <a:solidFill>
                  <a:srgbClr val="0070C0"/>
                </a:solidFill>
                <a:latin typeface="Courier New" pitchFamily="49" charset="0"/>
                <a:cs typeface="Courier New" pitchFamily="49" charset="0"/>
              </a:rPr>
              <a:t>key</a:t>
            </a:r>
            <a:r>
              <a:rPr lang="el-GR" b="1" dirty="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 </a:t>
            </a:r>
            <a:endParaRPr lang="el-GR" dirty="0"/>
          </a:p>
          <a:p>
            <a:pPr lvl="1"/>
            <a:r>
              <a:rPr lang="en-US" b="1" dirty="0" smtClean="0">
                <a:solidFill>
                  <a:srgbClr val="0070C0"/>
                </a:solidFill>
                <a:latin typeface="Courier New" pitchFamily="49" charset="0"/>
                <a:cs typeface="Courier New" pitchFamily="49" charset="0"/>
              </a:rPr>
              <a:t>remove(</a:t>
            </a:r>
            <a:r>
              <a:rPr lang="el-GR" b="1" dirty="0" smtClean="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key):</a:t>
            </a:r>
            <a:r>
              <a:rPr lang="en-US" dirty="0" smtClean="0"/>
              <a:t> </a:t>
            </a:r>
            <a:r>
              <a:rPr lang="el-GR" dirty="0"/>
              <a:t>αφαιρεί το ζευγάρι </a:t>
            </a:r>
            <a:r>
              <a:rPr lang="el-GR" dirty="0" smtClean="0"/>
              <a:t>με κλειδί </a:t>
            </a:r>
            <a:r>
              <a:rPr lang="en-US" b="1" dirty="0" smtClean="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a:t>
            </a:r>
            <a:endParaRPr lang="el-GR" b="1" dirty="0">
              <a:solidFill>
                <a:srgbClr val="0070C0"/>
              </a:solidFill>
              <a:latin typeface="Courier New" pitchFamily="49" charset="0"/>
              <a:cs typeface="Courier New" pitchFamily="49" charset="0"/>
            </a:endParaRPr>
          </a:p>
          <a:p>
            <a:pPr lvl="1"/>
            <a:r>
              <a:rPr lang="en-US" b="1" dirty="0" err="1" smtClean="0">
                <a:solidFill>
                  <a:srgbClr val="0070C0"/>
                </a:solidFill>
                <a:latin typeface="Courier New" pitchFamily="49" charset="0"/>
                <a:cs typeface="Courier New" pitchFamily="49" charset="0"/>
              </a:rPr>
              <a:t>containsKey</a:t>
            </a:r>
            <a:r>
              <a:rPr lang="en-US" b="1" dirty="0" smtClean="0">
                <a:solidFill>
                  <a:srgbClr val="0070C0"/>
                </a:solidFill>
                <a:latin typeface="Courier New" pitchFamily="49" charset="0"/>
                <a:cs typeface="Courier New" pitchFamily="49" charset="0"/>
              </a:rPr>
              <a:t>(</a:t>
            </a:r>
            <a:r>
              <a:rPr lang="el-GR" b="1" dirty="0">
                <a:solidFill>
                  <a:srgbClr val="FF0000"/>
                </a:solidFill>
                <a:latin typeface="Courier New" pitchFamily="49" charset="0"/>
                <a:cs typeface="Courier New" pitchFamily="49" charset="0"/>
              </a:rPr>
              <a:t>Κ</a:t>
            </a:r>
            <a:r>
              <a:rPr lang="en-US" b="1" dirty="0">
                <a:solidFill>
                  <a:srgbClr val="0070C0"/>
                </a:solidFill>
                <a:latin typeface="Courier New" pitchFamily="49" charset="0"/>
                <a:cs typeface="Courier New" pitchFamily="49" charset="0"/>
              </a:rPr>
              <a:t> key</a:t>
            </a:r>
            <a:r>
              <a:rPr lang="en-US" b="1" dirty="0" smtClean="0">
                <a:solidFill>
                  <a:srgbClr val="0070C0"/>
                </a:solidFill>
                <a:latin typeface="Courier New" pitchFamily="49" charset="0"/>
                <a:cs typeface="Courier New" pitchFamily="49" charset="0"/>
              </a:rPr>
              <a:t>):</a:t>
            </a:r>
            <a:r>
              <a:rPr lang="en-US" dirty="0" smtClean="0"/>
              <a:t> </a:t>
            </a:r>
            <a:r>
              <a:rPr lang="en-US" dirty="0" err="1"/>
              <a:t>boolean</a:t>
            </a:r>
            <a:r>
              <a:rPr lang="en-US" dirty="0"/>
              <a:t> </a:t>
            </a:r>
            <a:r>
              <a:rPr lang="el-GR" dirty="0"/>
              <a:t>αν το σύνολο</a:t>
            </a:r>
            <a:r>
              <a:rPr lang="en-US" dirty="0"/>
              <a:t> </a:t>
            </a:r>
            <a:r>
              <a:rPr lang="el-GR" dirty="0"/>
              <a:t>περιέχει το κλειδί </a:t>
            </a:r>
            <a:r>
              <a:rPr lang="en-US" b="1" dirty="0">
                <a:solidFill>
                  <a:srgbClr val="0070C0"/>
                </a:solidFill>
                <a:latin typeface="Courier New" pitchFamily="49" charset="0"/>
                <a:cs typeface="Courier New" pitchFamily="49" charset="0"/>
              </a:rPr>
              <a:t>key</a:t>
            </a:r>
            <a:r>
              <a:rPr lang="el-GR" b="1" dirty="0" smtClean="0">
                <a:solidFill>
                  <a:srgbClr val="0070C0"/>
                </a:solidFill>
                <a:latin typeface="Courier New" pitchFamily="49" charset="0"/>
                <a:cs typeface="Courier New" pitchFamily="49" charset="0"/>
              </a:rPr>
              <a:t> </a:t>
            </a:r>
            <a:r>
              <a:rPr lang="el-GR" dirty="0"/>
              <a:t>ή όχι</a:t>
            </a:r>
            <a:r>
              <a:rPr lang="el-GR" dirty="0" smtClean="0"/>
              <a:t>.</a:t>
            </a:r>
            <a:endParaRPr lang="en-US" dirty="0" smtClean="0"/>
          </a:p>
          <a:p>
            <a:pPr lvl="1"/>
            <a:r>
              <a:rPr lang="en-US" b="1" dirty="0" err="1" smtClean="0">
                <a:solidFill>
                  <a:srgbClr val="0070C0"/>
                </a:solidFill>
                <a:latin typeface="Courier New" pitchFamily="49" charset="0"/>
                <a:cs typeface="Courier New" pitchFamily="49" charset="0"/>
              </a:rPr>
              <a:t>containsValue</a:t>
            </a:r>
            <a:r>
              <a:rPr lang="en-US" b="1" dirty="0" smtClean="0">
                <a:solidFill>
                  <a:srgbClr val="0070C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V</a:t>
            </a:r>
            <a:r>
              <a:rPr lang="en-US" b="1" dirty="0" smtClean="0">
                <a:solidFill>
                  <a:srgbClr val="0070C0"/>
                </a:solidFill>
                <a:latin typeface="Courier New" pitchFamily="49" charset="0"/>
                <a:cs typeface="Courier New" pitchFamily="49" charset="0"/>
              </a:rPr>
              <a:t> value):</a:t>
            </a:r>
            <a:r>
              <a:rPr lang="en-US" dirty="0" smtClean="0"/>
              <a:t> </a:t>
            </a:r>
            <a:r>
              <a:rPr lang="en-US" dirty="0" err="1"/>
              <a:t>boolean</a:t>
            </a:r>
            <a:r>
              <a:rPr lang="en-US" dirty="0"/>
              <a:t> </a:t>
            </a:r>
            <a:r>
              <a:rPr lang="el-GR" dirty="0"/>
              <a:t>αν το σύνολο</a:t>
            </a:r>
            <a:r>
              <a:rPr lang="en-US" dirty="0"/>
              <a:t> </a:t>
            </a:r>
            <a:r>
              <a:rPr lang="el-GR" dirty="0" smtClean="0"/>
              <a:t>περιέχει την τιμή </a:t>
            </a:r>
            <a:r>
              <a:rPr lang="en-US" b="1" dirty="0" smtClean="0">
                <a:solidFill>
                  <a:srgbClr val="0070C0"/>
                </a:solidFill>
                <a:latin typeface="Courier New" pitchFamily="49" charset="0"/>
                <a:cs typeface="Courier New" pitchFamily="49" charset="0"/>
              </a:rPr>
              <a:t>value</a:t>
            </a:r>
            <a:r>
              <a:rPr lang="el-GR" b="1" dirty="0" smtClean="0">
                <a:solidFill>
                  <a:srgbClr val="0070C0"/>
                </a:solidFill>
                <a:latin typeface="Courier New" pitchFamily="49" charset="0"/>
                <a:cs typeface="Courier New" pitchFamily="49" charset="0"/>
              </a:rPr>
              <a:t> </a:t>
            </a:r>
            <a:r>
              <a:rPr lang="el-GR" dirty="0"/>
              <a:t>ή όχι</a:t>
            </a:r>
            <a:r>
              <a:rPr lang="el-GR" dirty="0" smtClean="0"/>
              <a:t>.</a:t>
            </a:r>
            <a:r>
              <a:rPr lang="en-US" dirty="0" smtClean="0"/>
              <a:t> (</a:t>
            </a:r>
            <a:r>
              <a:rPr lang="el-GR" dirty="0" smtClean="0">
                <a:solidFill>
                  <a:schemeClr val="accent6">
                    <a:lumMod val="75000"/>
                  </a:schemeClr>
                </a:solidFill>
              </a:rPr>
              <a:t>αργό</a:t>
            </a:r>
            <a:r>
              <a:rPr lang="el-GR" dirty="0" smtClean="0"/>
              <a:t>)</a:t>
            </a:r>
            <a:endParaRPr lang="el-GR" dirty="0"/>
          </a:p>
          <a:p>
            <a:pPr lvl="1"/>
            <a:r>
              <a:rPr lang="en-US" b="1" dirty="0">
                <a:solidFill>
                  <a:srgbClr val="0070C0"/>
                </a:solidFill>
                <a:latin typeface="Courier New" pitchFamily="49" charset="0"/>
                <a:cs typeface="Courier New" pitchFamily="49" charset="0"/>
              </a:rPr>
              <a:t>size():</a:t>
            </a:r>
            <a:r>
              <a:rPr lang="en-US" dirty="0"/>
              <a:t> </a:t>
            </a:r>
            <a:r>
              <a:rPr lang="el-GR" dirty="0"/>
              <a:t>ο αριθμός των στοιχείων </a:t>
            </a:r>
            <a:r>
              <a:rPr lang="en-US" dirty="0" smtClean="0"/>
              <a:t>(</a:t>
            </a:r>
            <a:r>
              <a:rPr lang="el-GR" dirty="0" smtClean="0"/>
              <a:t>κλειδιών) στο </a:t>
            </a:r>
            <a:r>
              <a:rPr lang="en-US" dirty="0" smtClean="0"/>
              <a:t>map</a:t>
            </a:r>
            <a:r>
              <a:rPr lang="el-GR" dirty="0" smtClean="0"/>
              <a:t>.</a:t>
            </a:r>
            <a:endParaRPr lang="el-GR" dirty="0"/>
          </a:p>
          <a:p>
            <a:pPr lvl="1"/>
            <a:r>
              <a:rPr lang="en-US" b="1" dirty="0" err="1">
                <a:solidFill>
                  <a:srgbClr val="0070C0"/>
                </a:solidFill>
                <a:latin typeface="Courier New" pitchFamily="49" charset="0"/>
                <a:cs typeface="Courier New" pitchFamily="49" charset="0"/>
              </a:rPr>
              <a:t>isEmpty</a:t>
            </a:r>
            <a:r>
              <a:rPr lang="en-US" b="1" dirty="0">
                <a:solidFill>
                  <a:srgbClr val="0070C0"/>
                </a:solidFill>
                <a:latin typeface="Courier New" pitchFamily="49" charset="0"/>
                <a:cs typeface="Courier New" pitchFamily="49" charset="0"/>
              </a:rPr>
              <a:t>()</a:t>
            </a:r>
            <a:r>
              <a:rPr lang="en-US" dirty="0"/>
              <a:t>: </a:t>
            </a:r>
            <a:r>
              <a:rPr lang="en-US" dirty="0" err="1"/>
              <a:t>boolean</a:t>
            </a:r>
            <a:r>
              <a:rPr lang="en-US" dirty="0"/>
              <a:t> </a:t>
            </a:r>
            <a:r>
              <a:rPr lang="el-GR" dirty="0"/>
              <a:t>αν έχει στοιχεία το </a:t>
            </a:r>
            <a:r>
              <a:rPr lang="en-US" dirty="0" smtClean="0"/>
              <a:t>map</a:t>
            </a:r>
            <a:r>
              <a:rPr lang="el-GR" dirty="0" smtClean="0"/>
              <a:t> </a:t>
            </a:r>
            <a:r>
              <a:rPr lang="el-GR" dirty="0"/>
              <a:t>ή όχι.</a:t>
            </a:r>
          </a:p>
          <a:p>
            <a:pPr lvl="1"/>
            <a:r>
              <a:rPr lang="en-US" b="1" dirty="0" smtClean="0">
                <a:solidFill>
                  <a:srgbClr val="0070C0"/>
                </a:solidFill>
                <a:latin typeface="Courier New" pitchFamily="49" charset="0"/>
                <a:cs typeface="Courier New" pitchFamily="49" charset="0"/>
              </a:rPr>
              <a:t>Set&lt;K&gt; </a:t>
            </a:r>
            <a:r>
              <a:rPr lang="en-US" b="1" dirty="0" err="1" smtClean="0">
                <a:solidFill>
                  <a:srgbClr val="0070C0"/>
                </a:solidFill>
                <a:latin typeface="Courier New" pitchFamily="49" charset="0"/>
                <a:cs typeface="Courier New" pitchFamily="49" charset="0"/>
              </a:rPr>
              <a:t>keySet</a:t>
            </a:r>
            <a:r>
              <a:rPr lang="en-US" b="1" dirty="0" smtClean="0">
                <a:solidFill>
                  <a:srgbClr val="0070C0"/>
                </a:solidFill>
                <a:latin typeface="Courier New" pitchFamily="49" charset="0"/>
                <a:cs typeface="Courier New" pitchFamily="49" charset="0"/>
              </a:rPr>
              <a:t>()</a:t>
            </a:r>
            <a:r>
              <a:rPr lang="en-US" dirty="0" smtClean="0"/>
              <a:t>:  </a:t>
            </a:r>
            <a:r>
              <a:rPr lang="el-GR" dirty="0" smtClean="0"/>
              <a:t>επιστρέφει</a:t>
            </a:r>
            <a:r>
              <a:rPr lang="en-US" dirty="0" smtClean="0"/>
              <a:t> </a:t>
            </a:r>
            <a:r>
              <a:rPr lang="el-GR" dirty="0" smtClean="0"/>
              <a:t>ένα </a:t>
            </a:r>
            <a:r>
              <a:rPr lang="en-US" dirty="0" smtClean="0">
                <a:solidFill>
                  <a:srgbClr val="FF0000"/>
                </a:solidFill>
              </a:rPr>
              <a:t>Set</a:t>
            </a:r>
            <a:r>
              <a:rPr lang="en-US" dirty="0" smtClean="0"/>
              <a:t> </a:t>
            </a:r>
            <a:r>
              <a:rPr lang="el-GR" dirty="0" smtClean="0"/>
              <a:t>με </a:t>
            </a:r>
            <a:r>
              <a:rPr lang="el-GR" dirty="0"/>
              <a:t>τα </a:t>
            </a:r>
            <a:r>
              <a:rPr lang="el-GR" dirty="0" smtClean="0"/>
              <a:t>κλειδιά.</a:t>
            </a:r>
          </a:p>
          <a:p>
            <a:pPr lvl="1"/>
            <a:r>
              <a:rPr lang="en-US" b="1" dirty="0">
                <a:solidFill>
                  <a:srgbClr val="0070C0"/>
                </a:solidFill>
                <a:latin typeface="Courier New" pitchFamily="49" charset="0"/>
                <a:cs typeface="Courier New" pitchFamily="49" charset="0"/>
              </a:rPr>
              <a:t>Collection&lt;V&gt; values()</a:t>
            </a:r>
            <a:r>
              <a:rPr lang="en-US" dirty="0" smtClean="0"/>
              <a:t>: </a:t>
            </a:r>
            <a:r>
              <a:rPr lang="el-GR" dirty="0" smtClean="0"/>
              <a:t>επιστρέφει ένα </a:t>
            </a:r>
            <a:r>
              <a:rPr lang="en-US" dirty="0" smtClean="0">
                <a:solidFill>
                  <a:srgbClr val="FF0000"/>
                </a:solidFill>
              </a:rPr>
              <a:t>Collection</a:t>
            </a:r>
            <a:r>
              <a:rPr lang="en-US" dirty="0" smtClean="0"/>
              <a:t> </a:t>
            </a:r>
            <a:r>
              <a:rPr lang="el-GR" dirty="0" smtClean="0"/>
              <a:t>με τις τιμές</a:t>
            </a:r>
            <a:endParaRPr lang="el-GR" dirty="0"/>
          </a:p>
          <a:p>
            <a:endParaRPr lang="en-US" dirty="0"/>
          </a:p>
        </p:txBody>
      </p:sp>
    </p:spTree>
    <p:extLst>
      <p:ext uri="{BB962C8B-B14F-4D97-AF65-F5344CB8AC3E}">
        <p14:creationId xmlns:p14="http://schemas.microsoft.com/office/powerpoint/2010/main" val="3696454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3" y="260648"/>
            <a:ext cx="8646919" cy="6771084"/>
          </a:xfrm>
          <a:prstGeom prst="rect">
            <a:avLst/>
          </a:prstGeom>
          <a:noFill/>
          <a:ln w="28575">
            <a:solidFill>
              <a:schemeClr val="accent1"/>
            </a:solidFill>
            <a:prstDash val="dash"/>
          </a:ln>
        </p:spPr>
        <p:txBody>
          <a:bodyPr wrap="none" rtlCol="0">
            <a:spAutoFit/>
          </a:bodyPr>
          <a:lstStyle/>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java.util.ArrayList</a:t>
            </a:r>
            <a:r>
              <a:rPr lang="en-US" sz="1400" b="1" dirty="0" smtClean="0">
                <a:latin typeface="Courier New" pitchFamily="49" charset="0"/>
                <a:cs typeface="Courier New" pitchFamily="49" charset="0"/>
              </a:rPr>
              <a:t>;</a:t>
            </a:r>
          </a:p>
          <a:p>
            <a:r>
              <a:rPr lang="en-US" sz="1400" b="1" dirty="0" smtClean="0">
                <a:solidFill>
                  <a:srgbClr val="FF0000"/>
                </a:solidFill>
                <a:latin typeface="Courier New" pitchFamily="49" charset="0"/>
                <a:cs typeface="Courier New" pitchFamily="49" charset="0"/>
              </a:rPr>
              <a:t>import </a:t>
            </a:r>
            <a:r>
              <a:rPr lang="en-US" sz="1400" b="1" dirty="0" err="1" smtClean="0">
                <a:solidFill>
                  <a:srgbClr val="FF0000"/>
                </a:solidFill>
                <a:latin typeface="Courier New" pitchFamily="49" charset="0"/>
                <a:cs typeface="Courier New" pitchFamily="49" charset="0"/>
              </a:rPr>
              <a:t>java.util.HashMap</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import </a:t>
            </a:r>
            <a:r>
              <a:rPr lang="en-US" sz="1400" b="1" dirty="0" err="1">
                <a:latin typeface="Courier New" pitchFamily="49" charset="0"/>
                <a:cs typeface="Courier New" pitchFamily="49" charset="0"/>
              </a:rPr>
              <a:t>java.util.Scanner</a:t>
            </a:r>
            <a:r>
              <a:rPr lang="en-US" sz="1400" b="1" dirty="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public class Course</a:t>
            </a:r>
          </a:p>
          <a:p>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private String name;</a:t>
            </a:r>
          </a:p>
          <a:p>
            <a:r>
              <a:rPr lang="en-US" sz="1400" b="1" dirty="0">
                <a:latin typeface="Courier New" pitchFamily="49" charset="0"/>
                <a:cs typeface="Courier New" pitchFamily="49" charset="0"/>
              </a:rPr>
              <a:t>	private int code;</a:t>
            </a:r>
          </a:p>
          <a:p>
            <a:r>
              <a:rPr lang="en-US" sz="1400" b="1" dirty="0">
                <a:latin typeface="Courier New" pitchFamily="49" charset="0"/>
                <a:cs typeface="Courier New" pitchFamily="49" charset="0"/>
              </a:rPr>
              <a:t>	private int units;</a:t>
            </a:r>
          </a:p>
          <a:p>
            <a:r>
              <a:rPr lang="en-US" sz="1400" b="1" dirty="0">
                <a:latin typeface="Courier New" pitchFamily="49" charset="0"/>
                <a:cs typeface="Courier New" pitchFamily="49" charset="0"/>
              </a:rPr>
              <a:t>	private Professor prof;</a:t>
            </a:r>
          </a:p>
          <a:p>
            <a:r>
              <a:rPr lang="en-US" sz="1400" b="1" dirty="0">
                <a:latin typeface="Courier New" pitchFamily="49" charset="0"/>
                <a:cs typeface="Courier New" pitchFamily="49" charset="0"/>
              </a:rPr>
              <a:t>	private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&gt; </a:t>
            </a:r>
            <a:r>
              <a:rPr lang="en-US" sz="1400" b="1" dirty="0" err="1">
                <a:latin typeface="Courier New" pitchFamily="49" charset="0"/>
                <a:cs typeface="Courier New" pitchFamily="49" charset="0"/>
              </a:rPr>
              <a:t>studentList</a:t>
            </a:r>
            <a:r>
              <a:rPr lang="en-US" sz="1400" b="1" dirty="0">
                <a:latin typeface="Courier New" pitchFamily="49" charset="0"/>
                <a:cs typeface="Courier New" pitchFamily="49" charset="0"/>
              </a:rPr>
              <a:t> </a:t>
            </a:r>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ArrayList</a:t>
            </a:r>
            <a:r>
              <a:rPr lang="en-US" sz="1400" b="1" dirty="0">
                <a:latin typeface="Courier New" pitchFamily="49" charset="0"/>
                <a:cs typeface="Courier New" pitchFamily="49" charset="0"/>
              </a:rPr>
              <a:t>&lt;</a:t>
            </a:r>
            <a:r>
              <a:rPr lang="en-US" sz="1400" b="1" dirty="0" err="1">
                <a:latin typeface="Courier New" pitchFamily="49" charset="0"/>
                <a:cs typeface="Courier New" pitchFamily="49" charset="0"/>
              </a:rPr>
              <a:t>StudentRecord</a:t>
            </a:r>
            <a:r>
              <a:rPr lang="en-US" sz="1400" b="1" dirty="0" smtClean="0">
                <a:latin typeface="Courier New" pitchFamily="49" charset="0"/>
                <a:cs typeface="Courier New" pitchFamily="49" charset="0"/>
              </a:rPr>
              <a:t>&gt;();</a:t>
            </a:r>
            <a:endParaRPr lang="el-GR" sz="1400" b="1" dirty="0" smtClean="0">
              <a:latin typeface="Courier New" pitchFamily="49" charset="0"/>
              <a:cs typeface="Courier New" pitchFamily="49" charset="0"/>
            </a:endParaRPr>
          </a:p>
          <a:p>
            <a:r>
              <a:rPr lang="el-GR" sz="1400" b="1" dirty="0">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private </a:t>
            </a:r>
            <a:r>
              <a:rPr lang="en-US" sz="1400" b="1" dirty="0" err="1" smtClean="0">
                <a:solidFill>
                  <a:srgbClr val="FF0000"/>
                </a:solidFill>
                <a:latin typeface="Courier New" pitchFamily="49" charset="0"/>
                <a:cs typeface="Courier New" pitchFamily="49" charset="0"/>
              </a:rPr>
              <a:t>HashMap</a:t>
            </a:r>
            <a:r>
              <a:rPr lang="en-US" sz="1400" b="1" dirty="0" smtClean="0">
                <a:solidFill>
                  <a:srgbClr val="FF0000"/>
                </a:solidFill>
                <a:latin typeface="Courier New" pitchFamily="49" charset="0"/>
                <a:cs typeface="Courier New" pitchFamily="49" charset="0"/>
              </a:rPr>
              <a:t>&lt;</a:t>
            </a:r>
            <a:r>
              <a:rPr lang="en-US" sz="1400" b="1" dirty="0" err="1" smtClean="0">
                <a:solidFill>
                  <a:srgbClr val="FF0000"/>
                </a:solidFill>
                <a:latin typeface="Courier New" pitchFamily="49" charset="0"/>
                <a:cs typeface="Courier New" pitchFamily="49" charset="0"/>
              </a:rPr>
              <a:t>Integer,StudentRecord</a:t>
            </a:r>
            <a:r>
              <a:rPr lang="en-US" sz="1400" b="1" dirty="0" smtClean="0">
                <a:solidFill>
                  <a:srgbClr val="FF0000"/>
                </a:solidFill>
                <a:latin typeface="Courier New" pitchFamily="49" charset="0"/>
                <a:cs typeface="Courier New" pitchFamily="49" charset="0"/>
              </a:rPr>
              <a:t>&gt; </a:t>
            </a:r>
            <a:r>
              <a:rPr lang="en-US" sz="1400" b="1" dirty="0" err="1" smtClean="0">
                <a:solidFill>
                  <a:srgbClr val="FF0000"/>
                </a:solidFill>
                <a:latin typeface="Courier New" pitchFamily="49" charset="0"/>
                <a:cs typeface="Courier New" pitchFamily="49" charset="0"/>
              </a:rPr>
              <a:t>studentMap</a:t>
            </a:r>
            <a:endParaRPr lang="en-US" sz="1400" b="1" dirty="0" smtClean="0">
              <a:solidFill>
                <a:srgbClr val="FF0000"/>
              </a:solidFill>
              <a:latin typeface="Courier New" pitchFamily="49" charset="0"/>
              <a:cs typeface="Courier New" pitchFamily="49" charset="0"/>
            </a:endParaRP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 new </a:t>
            </a:r>
            <a:r>
              <a:rPr lang="en-US" sz="1400" b="1" dirty="0" err="1" smtClean="0">
                <a:solidFill>
                  <a:srgbClr val="FF0000"/>
                </a:solidFill>
                <a:latin typeface="Courier New" pitchFamily="49" charset="0"/>
                <a:cs typeface="Courier New" pitchFamily="49" charset="0"/>
              </a:rPr>
              <a:t>HashMap</a:t>
            </a:r>
            <a:r>
              <a:rPr lang="en-US" sz="1400" b="1" dirty="0" smtClean="0">
                <a:solidFill>
                  <a:srgbClr val="FF0000"/>
                </a:solidFill>
                <a:latin typeface="Courier New" pitchFamily="49" charset="0"/>
                <a:cs typeface="Courier New" pitchFamily="49" charset="0"/>
              </a:rPr>
              <a:t>&lt;</a:t>
            </a:r>
            <a:r>
              <a:rPr lang="en-US" sz="1400" b="1" dirty="0" err="1" smtClean="0">
                <a:solidFill>
                  <a:srgbClr val="FF0000"/>
                </a:solidFill>
                <a:latin typeface="Courier New" pitchFamily="49" charset="0"/>
                <a:cs typeface="Courier New" pitchFamily="49" charset="0"/>
              </a:rPr>
              <a:t>Integer,StudentRecord</a:t>
            </a:r>
            <a:r>
              <a:rPr lang="en-US" sz="1400" b="1" dirty="0" smtClean="0">
                <a:solidFill>
                  <a:srgbClr val="FF0000"/>
                </a:solidFill>
                <a:latin typeface="Courier New" pitchFamily="49" charset="0"/>
                <a:cs typeface="Courier New" pitchFamily="49" charset="0"/>
              </a:rPr>
              <a:t>&gt;();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public </a:t>
            </a:r>
            <a:r>
              <a:rPr lang="en-US" sz="1400" b="1" dirty="0">
                <a:latin typeface="Courier New" pitchFamily="49" charset="0"/>
                <a:cs typeface="Courier New" pitchFamily="49" charset="0"/>
              </a:rPr>
              <a:t>void enroll(Student s</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studentRecord</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sRecord</a:t>
            </a:r>
            <a:r>
              <a:rPr lang="en-US" sz="1400" b="1" dirty="0" smtClean="0">
                <a:latin typeface="Courier New" pitchFamily="49" charset="0"/>
                <a:cs typeface="Courier New" pitchFamily="49" charset="0"/>
              </a:rPr>
              <a:t> = </a:t>
            </a:r>
            <a:r>
              <a:rPr lang="en-US" sz="1400" b="1" dirty="0">
                <a:latin typeface="Courier New" pitchFamily="49" charset="0"/>
                <a:cs typeface="Courier New" pitchFamily="49" charset="0"/>
              </a:rPr>
              <a:t>new </a:t>
            </a:r>
            <a:r>
              <a:rPr lang="en-US" sz="1400" b="1" dirty="0" err="1">
                <a:latin typeface="Courier New" pitchFamily="49" charset="0"/>
                <a:cs typeface="Courier New" pitchFamily="49" charset="0"/>
              </a:rPr>
              <a:t>StudentRecord</a:t>
            </a:r>
            <a:r>
              <a:rPr lang="en-US" sz="1400" b="1" dirty="0">
                <a:latin typeface="Courier New" pitchFamily="49" charset="0"/>
                <a:cs typeface="Courier New" pitchFamily="49" charset="0"/>
              </a:rPr>
              <a:t>(s</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err="1" smtClean="0">
                <a:latin typeface="Courier New" pitchFamily="49" charset="0"/>
                <a:cs typeface="Courier New" pitchFamily="49" charset="0"/>
              </a:rPr>
              <a:t>studentList.add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sRecord</a:t>
            </a:r>
            <a:r>
              <a:rPr lang="en-US" sz="1400" b="1" dirty="0" smtClean="0">
                <a:latin typeface="Courier New" pitchFamily="49" charset="0"/>
                <a:cs typeface="Courier New" pitchFamily="49" charset="0"/>
              </a:rPr>
              <a:t>);</a:t>
            </a:r>
          </a:p>
          <a:p>
            <a:r>
              <a:rPr lang="en-US" sz="1400" b="1" dirty="0">
                <a:solidFill>
                  <a:srgbClr val="FF0000"/>
                </a:solidFill>
                <a:latin typeface="Courier New" pitchFamily="49" charset="0"/>
                <a:cs typeface="Courier New" pitchFamily="49" charset="0"/>
              </a:rPr>
              <a:t>	</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studentMap.put</a:t>
            </a:r>
            <a:r>
              <a:rPr lang="en-US" sz="1400" b="1" dirty="0" smtClean="0">
                <a:solidFill>
                  <a:srgbClr val="FF0000"/>
                </a:solidFill>
                <a:latin typeface="Courier New" pitchFamily="49" charset="0"/>
                <a:cs typeface="Courier New" pitchFamily="49" charset="0"/>
              </a:rPr>
              <a:t>(</a:t>
            </a:r>
            <a:r>
              <a:rPr lang="en-US" sz="1400" b="1" dirty="0" err="1" smtClean="0">
                <a:solidFill>
                  <a:srgbClr val="FF0000"/>
                </a:solidFill>
                <a:latin typeface="Courier New" pitchFamily="49" charset="0"/>
                <a:cs typeface="Courier New" pitchFamily="49" charset="0"/>
              </a:rPr>
              <a:t>s.getAM</a:t>
            </a:r>
            <a:r>
              <a:rPr lang="en-US" sz="1400" b="1" dirty="0" smtClean="0">
                <a:solidFill>
                  <a:srgbClr val="FF0000"/>
                </a:solidFill>
                <a:latin typeface="Courier New" pitchFamily="49" charset="0"/>
                <a:cs typeface="Courier New" pitchFamily="49" charset="0"/>
              </a:rPr>
              <a:t>(),</a:t>
            </a:r>
            <a:r>
              <a:rPr lang="en-US" sz="1400" b="1" dirty="0" err="1" smtClean="0">
                <a:solidFill>
                  <a:srgbClr val="FF0000"/>
                </a:solidFill>
                <a:latin typeface="Courier New" pitchFamily="49" charset="0"/>
                <a:cs typeface="Courier New" pitchFamily="49" charset="0"/>
              </a:rPr>
              <a:t>sRecord</a:t>
            </a:r>
            <a:r>
              <a:rPr lang="en-US" sz="1400" b="1" dirty="0" smtClean="0">
                <a:solidFill>
                  <a:srgbClr val="FF0000"/>
                </a:solidFill>
                <a:latin typeface="Courier New" pitchFamily="49" charset="0"/>
                <a:cs typeface="Courier New" pitchFamily="49" charset="0"/>
              </a:rPr>
              <a:t>);</a:t>
            </a:r>
            <a:endParaRPr lang="en-US" sz="1400" b="1" dirty="0">
              <a:solidFill>
                <a:srgbClr val="FF0000"/>
              </a:solidFill>
              <a:latin typeface="Courier New" pitchFamily="49" charset="0"/>
              <a:cs typeface="Courier New" pitchFamily="49" charset="0"/>
            </a:endParaRP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public double </a:t>
            </a:r>
            <a:r>
              <a:rPr lang="en-US" sz="1400" b="1" dirty="0" err="1" smtClean="0">
                <a:latin typeface="Courier New" pitchFamily="49" charset="0"/>
                <a:cs typeface="Courier New" pitchFamily="49" charset="0"/>
              </a:rPr>
              <a:t>getGrade</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AM){</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if (</a:t>
            </a:r>
            <a:r>
              <a:rPr lang="en-US" sz="1400" b="1" dirty="0" err="1" smtClean="0">
                <a:solidFill>
                  <a:srgbClr val="FF0000"/>
                </a:solidFill>
                <a:latin typeface="Courier New" pitchFamily="49" charset="0"/>
                <a:cs typeface="Courier New" pitchFamily="49" charset="0"/>
              </a:rPr>
              <a:t>studentMap.contains</a:t>
            </a:r>
            <a:r>
              <a:rPr lang="en-US" sz="1400" b="1" dirty="0" smtClean="0">
                <a:solidFill>
                  <a:srgbClr val="FF0000"/>
                </a:solidFill>
                <a:latin typeface="Courier New" pitchFamily="49" charset="0"/>
                <a:cs typeface="Courier New" pitchFamily="49" charset="0"/>
              </a:rPr>
              <a:t>(AM)</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StudentRecord</a:t>
            </a:r>
            <a:r>
              <a:rPr lang="en-US" sz="1400" b="1" dirty="0" smtClean="0">
                <a:solidFill>
                  <a:srgbClr val="FF0000"/>
                </a:solidFill>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sRecord</a:t>
            </a:r>
            <a:r>
              <a:rPr lang="en-US" sz="1400" b="1" dirty="0" smtClean="0">
                <a:solidFill>
                  <a:srgbClr val="FF0000"/>
                </a:solidFill>
                <a:latin typeface="Courier New" pitchFamily="49" charset="0"/>
                <a:cs typeface="Courier New" pitchFamily="49" charset="0"/>
              </a:rPr>
              <a:t> = </a:t>
            </a:r>
            <a:r>
              <a:rPr lang="en-US" sz="1400" b="1" dirty="0" err="1" smtClean="0">
                <a:solidFill>
                  <a:srgbClr val="FF0000"/>
                </a:solidFill>
                <a:latin typeface="Courier New" pitchFamily="49" charset="0"/>
                <a:cs typeface="Courier New" pitchFamily="49" charset="0"/>
              </a:rPr>
              <a:t>studentMap.get</a:t>
            </a:r>
            <a:r>
              <a:rPr lang="en-US" sz="1400" b="1" dirty="0" smtClean="0">
                <a:solidFill>
                  <a:srgbClr val="FF0000"/>
                </a:solidFill>
                <a:latin typeface="Courier New" pitchFamily="49" charset="0"/>
                <a:cs typeface="Courier New" pitchFamily="49" charset="0"/>
              </a:rPr>
              <a:t>(AM);</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return </a:t>
            </a:r>
            <a:r>
              <a:rPr lang="en-US" sz="1400" b="1" dirty="0" err="1" smtClean="0">
                <a:latin typeface="Courier New" pitchFamily="49" charset="0"/>
                <a:cs typeface="Courier New" pitchFamily="49" charset="0"/>
              </a:rPr>
              <a:t>sRecord.getGrade</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}else{</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System.out.println</a:t>
            </a:r>
            <a:r>
              <a:rPr lang="en-US" sz="1400" b="1" dirty="0" smtClean="0">
                <a:latin typeface="Courier New" pitchFamily="49" charset="0"/>
                <a:cs typeface="Courier New" pitchFamily="49" charset="0"/>
              </a:rPr>
              <a:t>(“Student “+ AM + “ not enrolled”);</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return -1;</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t>
            </a:r>
          </a:p>
          <a:p>
            <a:r>
              <a:rPr lang="en-US" sz="1400" b="1" dirty="0">
                <a:latin typeface="Courier New" pitchFamily="49" charset="0"/>
                <a:cs typeface="Courier New" pitchFamily="49" charset="0"/>
              </a:rPr>
              <a:t>}</a:t>
            </a:r>
          </a:p>
        </p:txBody>
      </p:sp>
      <p:sp>
        <p:nvSpPr>
          <p:cNvPr id="2" name="TextBox 1"/>
          <p:cNvSpPr txBox="1"/>
          <p:nvPr/>
        </p:nvSpPr>
        <p:spPr>
          <a:xfrm>
            <a:off x="4430962" y="836711"/>
            <a:ext cx="4688440" cy="646331"/>
          </a:xfrm>
          <a:prstGeom prst="rect">
            <a:avLst/>
          </a:prstGeom>
          <a:solidFill>
            <a:srgbClr val="92D050"/>
          </a:solidFill>
        </p:spPr>
        <p:txBody>
          <a:bodyPr wrap="square" rtlCol="0">
            <a:spAutoFit/>
          </a:bodyPr>
          <a:lstStyle/>
          <a:p>
            <a:r>
              <a:rPr lang="el-GR" dirty="0" smtClean="0"/>
              <a:t>Έχοντας το λεξικό μπορούμε</a:t>
            </a:r>
            <a:r>
              <a:rPr lang="el-GR" dirty="0"/>
              <a:t> </a:t>
            </a:r>
            <a:r>
              <a:rPr lang="el-GR" dirty="0" smtClean="0"/>
              <a:t>να κάνουμε διάφορες αναζητήσεις με το ΑΜ του φοιτητή</a:t>
            </a:r>
            <a:endParaRPr lang="en-US" dirty="0"/>
          </a:p>
        </p:txBody>
      </p:sp>
      <p:sp>
        <p:nvSpPr>
          <p:cNvPr id="3" name="TextBox 2"/>
          <p:cNvSpPr txBox="1"/>
          <p:nvPr/>
        </p:nvSpPr>
        <p:spPr>
          <a:xfrm>
            <a:off x="5940152" y="4221088"/>
            <a:ext cx="3203849" cy="646331"/>
          </a:xfrm>
          <a:prstGeom prst="rect">
            <a:avLst/>
          </a:prstGeom>
          <a:solidFill>
            <a:srgbClr val="92D050"/>
          </a:solidFill>
        </p:spPr>
        <p:txBody>
          <a:bodyPr wrap="square" rtlCol="0">
            <a:spAutoFit/>
          </a:bodyPr>
          <a:lstStyle/>
          <a:p>
            <a:r>
              <a:rPr lang="en-US" dirty="0" smtClean="0"/>
              <a:t>H </a:t>
            </a:r>
            <a:r>
              <a:rPr lang="el-GR" dirty="0" smtClean="0"/>
              <a:t>ίδια αναφορά αποθηκεύεται σε δύο σημεία</a:t>
            </a:r>
            <a:endParaRPr lang="en-US" dirty="0"/>
          </a:p>
        </p:txBody>
      </p:sp>
    </p:spTree>
    <p:extLst>
      <p:ext uri="{BB962C8B-B14F-4D97-AF65-F5344CB8AC3E}">
        <p14:creationId xmlns:p14="http://schemas.microsoft.com/office/powerpoint/2010/main" val="3860225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19393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
        <p:nvSpPr>
          <p:cNvPr id="7" name="TextBox 6"/>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2912195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Κλάση </a:t>
            </a:r>
            <a:r>
              <a:rPr lang="en-US" dirty="0" smtClean="0"/>
              <a:t>Professor</a:t>
            </a:r>
            <a:endParaRPr lang="en-US" dirty="0"/>
          </a:p>
        </p:txBody>
      </p:sp>
      <p:sp>
        <p:nvSpPr>
          <p:cNvPr id="6" name="Content Placeholder 5"/>
          <p:cNvSpPr>
            <a:spLocks noGrp="1"/>
          </p:cNvSpPr>
          <p:nvPr>
            <p:ph idx="1"/>
          </p:nvPr>
        </p:nvSpPr>
        <p:spPr/>
        <p:txBody>
          <a:bodyPr/>
          <a:lstStyle/>
          <a:p>
            <a:r>
              <a:rPr lang="el-GR" dirty="0" smtClean="0"/>
              <a:t>Κρατάει το όνομα και το ΑΦΜ του καθηγητή</a:t>
            </a:r>
          </a:p>
          <a:p>
            <a:r>
              <a:rPr lang="el-GR" dirty="0" smtClean="0"/>
              <a:t>Ενδεχομένως να κρατάει και τα μαθήματα που έχει αναλάβει</a:t>
            </a:r>
          </a:p>
          <a:p>
            <a:endParaRPr lang="el-GR" dirty="0"/>
          </a:p>
          <a:p>
            <a:r>
              <a:rPr lang="el-GR" dirty="0" smtClean="0"/>
              <a:t>Η μέθοδος για να αναλάβει ο καθηγητής ένα μάθημα θα πρέπει να είναι εδώ ή στην κλάση του μαθήματος?</a:t>
            </a:r>
            <a:endParaRPr lang="en-US" dirty="0"/>
          </a:p>
        </p:txBody>
      </p:sp>
    </p:spTree>
    <p:extLst>
      <p:ext uri="{BB962C8B-B14F-4D97-AF65-F5344CB8AC3E}">
        <p14:creationId xmlns:p14="http://schemas.microsoft.com/office/powerpoint/2010/main" val="2831110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Student</a:t>
            </a:r>
            <a:endParaRPr lang="en-US" dirty="0"/>
          </a:p>
        </p:txBody>
      </p:sp>
      <p:sp>
        <p:nvSpPr>
          <p:cNvPr id="3" name="Content Placeholder 2"/>
          <p:cNvSpPr>
            <a:spLocks noGrp="1"/>
          </p:cNvSpPr>
          <p:nvPr>
            <p:ph idx="1"/>
          </p:nvPr>
        </p:nvSpPr>
        <p:spPr/>
        <p:txBody>
          <a:bodyPr/>
          <a:lstStyle/>
          <a:p>
            <a:r>
              <a:rPr lang="el-GR" dirty="0" smtClean="0"/>
              <a:t>Κρατάει το όνομα του φοιτητή και τις μονάδες που έχει πάρει μέχρι τώρα.</a:t>
            </a:r>
          </a:p>
          <a:p>
            <a:r>
              <a:rPr lang="el-GR" dirty="0" smtClean="0"/>
              <a:t>Ενδεχομένως να κρατάει και τα μαθήματα που παίρνει.</a:t>
            </a:r>
          </a:p>
          <a:p>
            <a:r>
              <a:rPr lang="el-GR" dirty="0" smtClean="0"/>
              <a:t>Ενδεχομένως να κρατάει και τη λίστα με τα μαθήματα που έχει περάσει.</a:t>
            </a:r>
          </a:p>
          <a:p>
            <a:r>
              <a:rPr lang="el-GR" dirty="0" smtClean="0"/>
              <a:t>Χρειαζόμαστε μέθοδο για να γραφτεί ο φοιτητής στο μάθημα, ή να το περάσει, ή καλύτερα να τις βάλουμε στην κλάση του μαθήματος?</a:t>
            </a:r>
            <a:endParaRPr lang="en-US" dirty="0"/>
          </a:p>
        </p:txBody>
      </p:sp>
    </p:spTree>
    <p:extLst>
      <p:ext uri="{BB962C8B-B14F-4D97-AF65-F5344CB8AC3E}">
        <p14:creationId xmlns:p14="http://schemas.microsoft.com/office/powerpoint/2010/main" val="111899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Course</a:t>
            </a:r>
            <a:endParaRPr lang="en-US" dirty="0"/>
          </a:p>
        </p:txBody>
      </p:sp>
      <p:sp>
        <p:nvSpPr>
          <p:cNvPr id="3" name="Content Placeholder 2"/>
          <p:cNvSpPr>
            <a:spLocks noGrp="1"/>
          </p:cNvSpPr>
          <p:nvPr>
            <p:ph idx="1"/>
          </p:nvPr>
        </p:nvSpPr>
        <p:spPr/>
        <p:txBody>
          <a:bodyPr/>
          <a:lstStyle/>
          <a:p>
            <a:r>
              <a:rPr lang="el-GR" dirty="0" smtClean="0"/>
              <a:t>Κρατάει το όνομα του μαθήματος, τις μονάδες του μαθήματος, τον καθηγητή που κάνει το μάθημα, τους φοιτητές που παίρνουν το μάθημα</a:t>
            </a:r>
          </a:p>
          <a:p>
            <a:pPr lvl="1"/>
            <a:r>
              <a:rPr lang="el-GR" dirty="0" smtClean="0"/>
              <a:t>Τίποτα άλλο? Τι θα κάνουμε με τους βαθμούς και το ποιος πέρασε το μάθημα?</a:t>
            </a:r>
          </a:p>
          <a:p>
            <a:r>
              <a:rPr lang="el-GR" dirty="0" smtClean="0"/>
              <a:t>Μέθοδοι</a:t>
            </a:r>
          </a:p>
          <a:p>
            <a:pPr lvl="1"/>
            <a:r>
              <a:rPr lang="el-GR" dirty="0" smtClean="0"/>
              <a:t>Ανάθεση καθηγητή </a:t>
            </a:r>
          </a:p>
          <a:p>
            <a:pPr lvl="1"/>
            <a:r>
              <a:rPr lang="el-GR" dirty="0" smtClean="0"/>
              <a:t>Εγγραφή φοιτητή στο μάθημα</a:t>
            </a:r>
          </a:p>
          <a:p>
            <a:pPr lvl="1"/>
            <a:r>
              <a:rPr lang="el-GR" dirty="0" smtClean="0"/>
              <a:t>Ανάθεση βαθμών στους φοιτητές.</a:t>
            </a:r>
          </a:p>
          <a:p>
            <a:pPr lvl="1"/>
            <a:endParaRPr lang="en-US" dirty="0"/>
          </a:p>
        </p:txBody>
      </p:sp>
    </p:spTree>
    <p:extLst>
      <p:ext uri="{BB962C8B-B14F-4D97-AF65-F5344CB8AC3E}">
        <p14:creationId xmlns:p14="http://schemas.microsoft.com/office/powerpoint/2010/main" val="293634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Department</a:t>
            </a:r>
            <a:endParaRPr lang="en-US" dirty="0"/>
          </a:p>
        </p:txBody>
      </p:sp>
      <p:sp>
        <p:nvSpPr>
          <p:cNvPr id="3" name="Content Placeholder 2"/>
          <p:cNvSpPr>
            <a:spLocks noGrp="1"/>
          </p:cNvSpPr>
          <p:nvPr>
            <p:ph idx="1"/>
          </p:nvPr>
        </p:nvSpPr>
        <p:spPr/>
        <p:txBody>
          <a:bodyPr/>
          <a:lstStyle/>
          <a:p>
            <a:r>
              <a:rPr lang="el-GR" dirty="0" smtClean="0"/>
              <a:t>Τα βάζει όλα μαζί, εδώ δημιουργούμε τους φοιτητές, καθηγητές, μαθήματα.</a:t>
            </a:r>
          </a:p>
          <a:p>
            <a:r>
              <a:rPr lang="el-GR" dirty="0" smtClean="0"/>
              <a:t>Οι φοιτητές και οι καθηγητές ως άτομα θα μπορούσαν να υπάρχουν και εκτός του τμήματος.</a:t>
            </a:r>
          </a:p>
          <a:p>
            <a:r>
              <a:rPr lang="el-GR" dirty="0" smtClean="0"/>
              <a:t>Εδώ δημιουργούμε την </a:t>
            </a:r>
            <a:r>
              <a:rPr lang="en-US" dirty="0" smtClean="0"/>
              <a:t>main.</a:t>
            </a:r>
          </a:p>
          <a:p>
            <a:endParaRPr lang="en-US" dirty="0"/>
          </a:p>
          <a:p>
            <a:endParaRPr lang="en-US" dirty="0" smtClean="0"/>
          </a:p>
          <a:p>
            <a:r>
              <a:rPr lang="el-GR" dirty="0" smtClean="0"/>
              <a:t>Χρειαζόμαστε άλλη κλάση?</a:t>
            </a:r>
            <a:endParaRPr lang="en-US" dirty="0"/>
          </a:p>
        </p:txBody>
      </p:sp>
    </p:spTree>
    <p:extLst>
      <p:ext uri="{BB962C8B-B14F-4D97-AF65-F5344CB8AC3E}">
        <p14:creationId xmlns:p14="http://schemas.microsoft.com/office/powerpoint/2010/main" val="234350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12416</TotalTime>
  <Words>1572</Words>
  <Application>Microsoft Office PowerPoint</Application>
  <PresentationFormat>On-screen Show (4:3)</PresentationFormat>
  <Paragraphs>578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ΤΕΧΝΙΚΕΣ Αντικειμενοστραφουσ προγραμματισμου</vt:lpstr>
      <vt:lpstr>Μεγάλο παράδειγμα</vt:lpstr>
      <vt:lpstr>Μεγάλο Παράδειγμα</vt:lpstr>
      <vt:lpstr>Κλάσεις μέθοδοι και πεδία</vt:lpstr>
      <vt:lpstr>Κλάσεις μέθοδοι και πεδία</vt:lpstr>
      <vt:lpstr>Κλάση Professor</vt:lpstr>
      <vt:lpstr>Κλάση Student</vt:lpstr>
      <vt:lpstr>Κλάση Course</vt:lpstr>
      <vt:lpstr>Κλάση Department</vt:lpstr>
      <vt:lpstr>Κλάση StudentRecord</vt:lpstr>
      <vt:lpstr>UML διάγραμμα</vt:lpstr>
      <vt:lpstr>Αποθήκευση φοιτητών</vt:lpstr>
      <vt:lpstr>ArrayList</vt:lpstr>
      <vt:lpstr>ArrayList</vt:lpstr>
      <vt:lpstr>ArrayList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Παράδειγμα της χρήσης της μεταβλητής this</vt:lpstr>
      <vt:lpstr>PowerPoint Presentation</vt:lpstr>
      <vt:lpstr>Σχέσεις κλάσεων</vt:lpstr>
      <vt:lpstr>PowerPoint Presentation</vt:lpstr>
      <vt:lpstr>PowerPoint Presentation</vt:lpstr>
      <vt:lpstr>Αναζήτηση</vt:lpstr>
      <vt:lpstr>HashMap (JavaDocs link)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ΤΕΧΝΙΚΕΣ Αντικειμενοστραφουσ προγραμματισμου</dc:title>
  <dc:creator>tsap</dc:creator>
  <cp:lastModifiedBy>tsap</cp:lastModifiedBy>
  <cp:revision>468</cp:revision>
  <dcterms:created xsi:type="dcterms:W3CDTF">2013-02-10T16:19:38Z</dcterms:created>
  <dcterms:modified xsi:type="dcterms:W3CDTF">2016-04-07T06:31:24Z</dcterms:modified>
</cp:coreProperties>
</file>