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7" r:id="rId2"/>
    <p:sldId id="591" r:id="rId3"/>
    <p:sldId id="593" r:id="rId4"/>
    <p:sldId id="594" r:id="rId5"/>
    <p:sldId id="595" r:id="rId6"/>
    <p:sldId id="596" r:id="rId7"/>
    <p:sldId id="592" r:id="rId8"/>
    <p:sldId id="597" r:id="rId9"/>
    <p:sldId id="598" r:id="rId10"/>
    <p:sldId id="599" r:id="rId11"/>
    <p:sldId id="600" r:id="rId12"/>
    <p:sldId id="601" r:id="rId13"/>
    <p:sldId id="602" r:id="rId14"/>
    <p:sldId id="603" r:id="rId15"/>
    <p:sldId id="504" r:id="rId16"/>
    <p:sldId id="587" r:id="rId17"/>
    <p:sldId id="588" r:id="rId18"/>
    <p:sldId id="608" r:id="rId19"/>
    <p:sldId id="609" r:id="rId20"/>
    <p:sldId id="610" r:id="rId21"/>
    <p:sldId id="590" r:id="rId22"/>
    <p:sldId id="621" r:id="rId23"/>
    <p:sldId id="622" r:id="rId24"/>
    <p:sldId id="623" r:id="rId25"/>
    <p:sldId id="624" r:id="rId26"/>
    <p:sldId id="625" r:id="rId27"/>
    <p:sldId id="626" r:id="rId28"/>
    <p:sldId id="627" r:id="rId29"/>
    <p:sldId id="628" r:id="rId30"/>
    <p:sldId id="629" r:id="rId31"/>
    <p:sldId id="630" r:id="rId32"/>
    <p:sldId id="631" r:id="rId33"/>
    <p:sldId id="632" r:id="rId34"/>
    <p:sldId id="633" r:id="rId35"/>
    <p:sldId id="634" r:id="rId36"/>
    <p:sldId id="635" r:id="rId37"/>
    <p:sldId id="516" r:id="rId38"/>
    <p:sldId id="517" r:id="rId39"/>
    <p:sldId id="518" r:id="rId40"/>
    <p:sldId id="519" r:id="rId41"/>
    <p:sldId id="522" r:id="rId42"/>
    <p:sldId id="523" r:id="rId43"/>
    <p:sldId id="524" r:id="rId44"/>
    <p:sldId id="531" r:id="rId45"/>
    <p:sldId id="532" r:id="rId46"/>
    <p:sldId id="533" r:id="rId47"/>
    <p:sldId id="534" r:id="rId48"/>
    <p:sldId id="535" r:id="rId49"/>
    <p:sldId id="536" r:id="rId50"/>
    <p:sldId id="548" r:id="rId51"/>
    <p:sldId id="537" r:id="rId52"/>
    <p:sldId id="549" r:id="rId53"/>
    <p:sldId id="550" r:id="rId54"/>
    <p:sldId id="551" r:id="rId55"/>
    <p:sldId id="552" r:id="rId56"/>
    <p:sldId id="553" r:id="rId57"/>
    <p:sldId id="554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6EA"/>
    <a:srgbClr val="FF3300"/>
    <a:srgbClr val="FE5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Αναφορές</a:t>
            </a:r>
          </a:p>
          <a:p>
            <a:pPr algn="ctr"/>
            <a:r>
              <a:rPr lang="el-GR" dirty="0" smtClean="0"/>
              <a:t>Μέθοδοι που επιστρέφουν αντικείμενα</a:t>
            </a:r>
            <a:endParaRPr lang="en-US" dirty="0" smtClean="0"/>
          </a:p>
          <a:p>
            <a:pPr algn="ctr"/>
            <a:r>
              <a:rPr lang="en-US" dirty="0" smtClean="0"/>
              <a:t>Copy Constructor</a:t>
            </a:r>
          </a:p>
          <a:p>
            <a:pPr algn="ctr"/>
            <a:r>
              <a:rPr lang="en-US" dirty="0" smtClean="0"/>
              <a:t>Deep and Shallow Copies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3029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9718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9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7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7590"/>
              </p:ext>
            </p:extLst>
          </p:nvPr>
        </p:nvGraphicFramePr>
        <p:xfrm>
          <a:off x="141222" y="544522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rot="5400000" flipH="1" flipV="1">
            <a:off x="6085344" y="4186768"/>
            <a:ext cx="825232" cy="25152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65023"/>
              </p:ext>
            </p:extLst>
          </p:nvPr>
        </p:nvGraphicFramePr>
        <p:xfrm>
          <a:off x="6623720" y="3717032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το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δημιουργείται μέσα στο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</a:p>
          <a:p>
            <a:endParaRPr lang="en-US" dirty="0"/>
          </a:p>
          <a:p>
            <a:r>
              <a:rPr lang="el-GR" dirty="0" smtClean="0"/>
              <a:t>Δεν έχουμε πρόσβαση σε αυτό </a:t>
            </a:r>
            <a:r>
              <a:rPr lang="el-GR" dirty="0" smtClean="0">
                <a:solidFill>
                  <a:srgbClr val="0070C0"/>
                </a:solidFill>
              </a:rPr>
              <a:t>εκτός</a:t>
            </a:r>
            <a:r>
              <a:rPr lang="el-GR" dirty="0" smtClean="0"/>
              <a:t> της </a:t>
            </a:r>
            <a:r>
              <a:rPr lang="en-US" dirty="0" smtClean="0"/>
              <a:t>Car.</a:t>
            </a:r>
            <a:endParaRPr lang="en-US" dirty="0"/>
          </a:p>
        </p:txBody>
      </p:sp>
      <p:cxnSp>
        <p:nvCxnSpPr>
          <p:cNvPr id="16" name="Elbow Connector 15"/>
          <p:cNvCxnSpPr>
            <a:stCxn id="5" idx="3"/>
            <a:endCxn id="19" idx="1"/>
          </p:cNvCxnSpPr>
          <p:nvPr/>
        </p:nvCxnSpPr>
        <p:spPr>
          <a:xfrm flipV="1">
            <a:off x="3237566" y="5127997"/>
            <a:ext cx="1451628" cy="52973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75541"/>
              </p:ext>
            </p:extLst>
          </p:nvPr>
        </p:nvGraphicFramePr>
        <p:xfrm>
          <a:off x="4689194" y="476223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παράδειγμα μας έχουμε δύο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Driver</a:t>
            </a:r>
            <a:r>
              <a:rPr lang="en-US" dirty="0" smtClean="0"/>
              <a:t>) </a:t>
            </a:r>
            <a:r>
              <a:rPr lang="el-GR" dirty="0" smtClean="0"/>
              <a:t>οι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77154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Person </a:t>
            </a:r>
            <a:r>
              <a:rPr lang="el-GR" dirty="0" smtClean="0"/>
              <a:t>στο παράδειγμα </a:t>
            </a:r>
            <a:r>
              <a:rPr lang="en-US" dirty="0" smtClean="0">
                <a:solidFill>
                  <a:srgbClr val="0070C0"/>
                </a:solidFill>
              </a:rPr>
              <a:t>MovingCarDriver2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Car, </a:t>
            </a:r>
            <a:r>
              <a:rPr lang="el-GR" dirty="0" smtClean="0"/>
              <a:t>ή αν το αντικείμενο </a:t>
            </a:r>
            <a:r>
              <a:rPr lang="en-US" dirty="0" smtClean="0"/>
              <a:t>Car </a:t>
            </a:r>
            <a:r>
              <a:rPr lang="el-GR" dirty="0" smtClean="0"/>
              <a:t>καταστραφεί.</a:t>
            </a:r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smtClean="0">
                <a:solidFill>
                  <a:srgbClr val="0070C0"/>
                </a:solidFill>
              </a:rPr>
              <a:t>MovingCarDriver1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</a:t>
            </a:r>
            <a:r>
              <a:rPr lang="el-GR" dirty="0"/>
              <a:t>σχέσεις του </a:t>
            </a:r>
            <a:r>
              <a:rPr lang="el-GR" dirty="0" smtClean="0"/>
              <a:t>πρώτου</a:t>
            </a:r>
            <a:r>
              <a:rPr lang="en-US" dirty="0" smtClean="0"/>
              <a:t> </a:t>
            </a:r>
            <a:r>
              <a:rPr lang="el-GR" dirty="0" smtClean="0"/>
              <a:t>τύπου,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332656"/>
            <a:ext cx="8784976" cy="65253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int year = 201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457200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33537" y="4077072"/>
            <a:ext cx="349188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Θέλω η κλάση να μπορεί να μου επιστρέφει μια νέα ημερομηνία αλλά ένα χρόνο μετά. Πως μπορώ να το κάνω?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308" y="5117890"/>
            <a:ext cx="6770948" cy="14794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3211" y="377280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day,month,year+1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nextYearDate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491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2" name="Rectangular Callout 1"/>
          <p:cNvSpPr/>
          <p:nvPr/>
        </p:nvSpPr>
        <p:spPr>
          <a:xfrm>
            <a:off x="3786735" y="6297952"/>
            <a:ext cx="5328592" cy="560048"/>
          </a:xfrm>
          <a:prstGeom prst="wedgeRectCallout">
            <a:avLst>
              <a:gd name="adj1" fmla="val 8501"/>
              <a:gd name="adj2" fmla="val -7193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κλάση </a:t>
            </a:r>
            <a:r>
              <a:rPr lang="en-US" dirty="0" err="1">
                <a:solidFill>
                  <a:schemeClr val="tx1"/>
                </a:solidFill>
              </a:rPr>
              <a:t>nextYear</a:t>
            </a:r>
            <a:r>
              <a:rPr lang="en-US" dirty="0">
                <a:solidFill>
                  <a:schemeClr val="tx1"/>
                </a:solidFill>
              </a:rPr>
              <a:t>() </a:t>
            </a:r>
            <a:r>
              <a:rPr lang="el-GR" dirty="0">
                <a:solidFill>
                  <a:schemeClr val="tx1"/>
                </a:solidFill>
              </a:rPr>
              <a:t>επιστρέφει ένα νέο αντικείμενο </a:t>
            </a:r>
            <a:r>
              <a:rPr lang="en-US" dirty="0">
                <a:solidFill>
                  <a:schemeClr val="tx1"/>
                </a:solidFill>
              </a:rPr>
              <a:t>Date </a:t>
            </a:r>
            <a:r>
              <a:rPr lang="el-GR" dirty="0">
                <a:solidFill>
                  <a:schemeClr val="tx1"/>
                </a:solidFill>
              </a:rPr>
              <a:t>με την ημερομηνία ένα χρόνο </a:t>
            </a:r>
            <a:r>
              <a:rPr lang="el-GR" dirty="0" smtClean="0">
                <a:solidFill>
                  <a:schemeClr val="tx1"/>
                </a:solidFill>
              </a:rPr>
              <a:t>μετά.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7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340768"/>
            <a:ext cx="7109639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Date today = new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,201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(today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220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5" y="5305733"/>
            <a:ext cx="5904656" cy="9291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356582"/>
            <a:ext cx="8534400" cy="64807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1514803" y="6158617"/>
            <a:ext cx="7629197" cy="678685"/>
          </a:xfrm>
          <a:prstGeom prst="wedgeRectCallout">
            <a:avLst>
              <a:gd name="adj1" fmla="val -25279"/>
              <a:gd name="adj2" fmla="val -7665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επιστρέψουμε το αντικείμενο που δημιουργούμε κατευθείαν ως επιστρεφόμενη τιμή (παρομοίως και ως όρισμα σε μέθοδο)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5013" y="5044534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63425" y="3973016"/>
            <a:ext cx="6982544" cy="2768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sz="2900" dirty="0">
                <a:solidFill>
                  <a:srgbClr val="0070C0"/>
                </a:solidFill>
              </a:rPr>
              <a:t>class </a:t>
            </a:r>
            <a:r>
              <a:rPr lang="en-US" sz="2900" dirty="0" err="1" smtClean="0">
                <a:solidFill>
                  <a:srgbClr val="0070C0"/>
                </a:solidFill>
              </a:rPr>
              <a:t>PersonTest</a:t>
            </a:r>
            <a:endParaRPr lang="el-GR" sz="2900" dirty="0">
              <a:solidFill>
                <a:srgbClr val="0070C0"/>
              </a:solidFill>
            </a:endParaRPr>
          </a:p>
          <a:p>
            <a:r>
              <a:rPr lang="en-US" sz="2900" dirty="0"/>
              <a:t>{</a:t>
            </a:r>
          </a:p>
          <a:p>
            <a:r>
              <a:rPr lang="el-GR" sz="2900" dirty="0"/>
              <a:t>  </a:t>
            </a:r>
            <a:r>
              <a:rPr lang="en-US" sz="2900" dirty="0" smtClean="0"/>
              <a:t> public </a:t>
            </a:r>
            <a:r>
              <a:rPr lang="en-US" sz="2900" dirty="0"/>
              <a:t>static void main(String </a:t>
            </a:r>
            <a:r>
              <a:rPr lang="en-US" sz="2900" dirty="0" err="1"/>
              <a:t>args</a:t>
            </a:r>
            <a:r>
              <a:rPr lang="en-US" sz="2900" dirty="0" smtClean="0"/>
              <a:t>[])</a:t>
            </a:r>
            <a:endParaRPr lang="el-GR" sz="2900" dirty="0" smtClean="0"/>
          </a:p>
          <a:p>
            <a:r>
              <a:rPr lang="el-GR" sz="2900" dirty="0" smtClean="0"/>
              <a:t>  </a:t>
            </a:r>
            <a:r>
              <a:rPr lang="en-US" sz="2900" dirty="0" smtClean="0"/>
              <a:t> {</a:t>
            </a:r>
            <a:endParaRPr lang="en-US" sz="2900" dirty="0"/>
          </a:p>
          <a:p>
            <a:r>
              <a:rPr lang="en-US" sz="2900" dirty="0"/>
              <a:t>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</a:t>
            </a:r>
            <a:r>
              <a:rPr lang="en-US" sz="2900" dirty="0" err="1"/>
              <a:t>alice</a:t>
            </a:r>
            <a:r>
              <a:rPr lang="en-US" sz="2900" dirty="0"/>
              <a:t> = new </a:t>
            </a:r>
            <a:r>
              <a:rPr lang="en-US" sz="2900" dirty="0">
                <a:solidFill>
                  <a:srgbClr val="FF0000"/>
                </a:solidFill>
              </a:rPr>
              <a:t>Person</a:t>
            </a:r>
            <a:r>
              <a:rPr lang="en-US" sz="2900" dirty="0"/>
              <a:t>("Alice</a:t>
            </a:r>
            <a:r>
              <a:rPr lang="en-US" sz="2900" dirty="0" smtClean="0"/>
              <a:t>");</a:t>
            </a:r>
          </a:p>
          <a:p>
            <a:r>
              <a:rPr lang="en-US" sz="2900" dirty="0"/>
              <a:t> </a:t>
            </a:r>
            <a:r>
              <a:rPr lang="en-US" sz="2900" dirty="0" smtClean="0"/>
              <a:t>     	</a:t>
            </a:r>
            <a:r>
              <a:rPr lang="en-US" sz="2900" dirty="0" smtClean="0">
                <a:solidFill>
                  <a:srgbClr val="FF0000"/>
                </a:solidFill>
              </a:rPr>
              <a:t>Person</a:t>
            </a:r>
            <a:r>
              <a:rPr lang="en-US" sz="2900" dirty="0" smtClean="0"/>
              <a:t> bob;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/>
              <a:t>());</a:t>
            </a:r>
          </a:p>
          <a:p>
            <a:r>
              <a:rPr lang="en-US" sz="2900" dirty="0"/>
              <a:t>	</a:t>
            </a:r>
            <a:r>
              <a:rPr lang="en-US" sz="2900" dirty="0" err="1" smtClean="0"/>
              <a:t>System.out.println</a:t>
            </a:r>
            <a:r>
              <a:rPr lang="en-US" sz="2900" dirty="0" smtClean="0"/>
              <a:t>(</a:t>
            </a:r>
            <a:r>
              <a:rPr lang="en-US" sz="2900" dirty="0" err="1" smtClean="0"/>
              <a:t>alice.getName</a:t>
            </a:r>
            <a:r>
              <a:rPr lang="en-US" sz="2900" dirty="0" smtClean="0"/>
              <a:t>().length());</a:t>
            </a:r>
            <a:endParaRPr lang="en-US" sz="2900" dirty="0"/>
          </a:p>
          <a:p>
            <a:r>
              <a:rPr lang="en-US" sz="2900" dirty="0" smtClean="0"/>
              <a:t>   }</a:t>
            </a:r>
            <a:endParaRPr lang="en-US" sz="2900" dirty="0"/>
          </a:p>
          <a:p>
            <a:r>
              <a:rPr lang="en-US" sz="2900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7563" y="404664"/>
            <a:ext cx="7010781" cy="35283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600" dirty="0">
                <a:solidFill>
                  <a:srgbClr val="FF0000"/>
                </a:solidFill>
              </a:rPr>
              <a:t>class Person</a:t>
            </a:r>
            <a:endParaRPr lang="el-GR" sz="1600" dirty="0">
              <a:solidFill>
                <a:srgbClr val="FF0000"/>
              </a:solidFill>
            </a:endParaRPr>
          </a:p>
          <a:p>
            <a:r>
              <a:rPr lang="en-US" sz="1600" dirty="0"/>
              <a:t>{</a:t>
            </a:r>
          </a:p>
          <a:p>
            <a:r>
              <a:rPr lang="el-GR" sz="1600" dirty="0"/>
              <a:t>  </a:t>
            </a:r>
            <a:r>
              <a:rPr lang="en-US" sz="1600" dirty="0"/>
              <a:t>private String name;</a:t>
            </a:r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Person(String name){</a:t>
            </a:r>
          </a:p>
          <a:p>
            <a:r>
              <a:rPr lang="el-GR" sz="1600" dirty="0"/>
              <a:t>    </a:t>
            </a:r>
            <a:r>
              <a:rPr lang="en-US" sz="1600" dirty="0"/>
              <a:t>this.name = name;</a:t>
            </a:r>
            <a:endParaRPr lang="el-GR" sz="1600" dirty="0"/>
          </a:p>
          <a:p>
            <a:r>
              <a:rPr lang="el-GR" sz="1600" dirty="0"/>
              <a:t>  </a:t>
            </a:r>
            <a:r>
              <a:rPr lang="en-US" sz="1600" dirty="0"/>
              <a:t>}</a:t>
            </a:r>
            <a:endParaRPr lang="el-GR" sz="1600" dirty="0"/>
          </a:p>
          <a:p>
            <a:r>
              <a:rPr lang="en-US" sz="1600" dirty="0"/>
              <a:t>	</a:t>
            </a:r>
          </a:p>
          <a:p>
            <a:r>
              <a:rPr lang="el-GR" sz="1600" dirty="0"/>
              <a:t>  </a:t>
            </a:r>
            <a:r>
              <a:rPr lang="en-US" sz="1600" dirty="0"/>
              <a:t>public String </a:t>
            </a:r>
            <a:r>
              <a:rPr lang="en-US" sz="1600" dirty="0" err="1">
                <a:solidFill>
                  <a:srgbClr val="FF0000"/>
                </a:solidFill>
              </a:rPr>
              <a:t>getName</a:t>
            </a:r>
            <a:r>
              <a:rPr lang="en-US" sz="1600" dirty="0"/>
              <a:t>(){</a:t>
            </a:r>
          </a:p>
          <a:p>
            <a:r>
              <a:rPr lang="el-GR" sz="1600" dirty="0"/>
              <a:t>    </a:t>
            </a:r>
            <a:r>
              <a:rPr lang="en-US" sz="1600" dirty="0"/>
              <a:t>return name;</a:t>
            </a:r>
          </a:p>
          <a:p>
            <a:r>
              <a:rPr lang="el-GR" sz="1600" dirty="0"/>
              <a:t>  </a:t>
            </a:r>
            <a:r>
              <a:rPr lang="en-US" sz="1600" dirty="0" smtClean="0"/>
              <a:t>}</a:t>
            </a:r>
            <a:endParaRPr lang="el-GR" sz="1600" dirty="0" smtClean="0"/>
          </a:p>
          <a:p>
            <a:r>
              <a:rPr lang="el-GR" sz="1600" dirty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389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4941168"/>
            <a:ext cx="5364088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7130" y="24190"/>
            <a:ext cx="8534400" cy="700521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int day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month = 1;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int year = 2014;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monthStrings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{"Jan", "Feb", "Mar", "Apr", "May", "Jun",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"Jul", "Aug", "Sep", "Oct", "Nov", "Dec"};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Date(int day, int month, int year){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day;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month;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day + " "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[month-1] + " " + year;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nextYear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(day == 29 &amp;&amp; month == 2){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Date(day,month,year+1);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620688"/>
            <a:ext cx="20715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Η κλάση </a:t>
            </a:r>
            <a:r>
              <a:rPr lang="en-US" sz="2400" dirty="0" smtClean="0"/>
              <a:t>Date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743059" y="4666638"/>
            <a:ext cx="3380725" cy="2160240"/>
          </a:xfrm>
          <a:prstGeom prst="wedgeRectCallout">
            <a:avLst>
              <a:gd name="adj1" fmla="val -104856"/>
              <a:gd name="adj2" fmla="val 107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Η τιμή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l-GR" dirty="0" smtClean="0">
                <a:solidFill>
                  <a:schemeClr val="tx1"/>
                </a:solidFill>
              </a:rPr>
              <a:t>: Μία κενή αναφορά. Η τιμή μπορεί να χρησιμοποιηθεί σαν μια </a:t>
            </a:r>
            <a:r>
              <a:rPr lang="en-US" dirty="0" smtClean="0">
                <a:solidFill>
                  <a:schemeClr val="tx1"/>
                </a:solidFill>
              </a:rPr>
              <a:t>default </a:t>
            </a:r>
            <a:r>
              <a:rPr lang="el-GR" dirty="0" smtClean="0">
                <a:solidFill>
                  <a:schemeClr val="tx1"/>
                </a:solidFill>
              </a:rPr>
              <a:t>τιμή, ή σαν ένδειξη λάθους (στην περίπτωση αυτή ότι δεν μπορούμε να δημιουργήσουμε το αντικείμενο)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3218" y="3574286"/>
            <a:ext cx="40023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η ημερομηνία είναι 29/2?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548680"/>
            <a:ext cx="8534400" cy="48965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DateExample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Date today = new Date(3,4,2014);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(today);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today.nextYear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if(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!= null)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todayNextYear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3" y="5589240"/>
            <a:ext cx="7056784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Προσοχή: Η χρήση του </a:t>
            </a:r>
            <a:r>
              <a:rPr lang="en-US" dirty="0" smtClean="0"/>
              <a:t>null </a:t>
            </a:r>
            <a:r>
              <a:rPr lang="el-GR" dirty="0" smtClean="0"/>
              <a:t>για έλεγχο λάθους σημαίνει ότι όποτε χρησιμοποιούμε την μέθοδο θα πρέπει να προσέχουμε αν η επιστρεφόμενη τιμή είναι </a:t>
            </a:r>
            <a:r>
              <a:rPr lang="en-US" dirty="0" smtClean="0"/>
              <a:t>null. </a:t>
            </a:r>
            <a:r>
              <a:rPr lang="el-GR" dirty="0" smtClean="0"/>
              <a:t>Δεν είναι καλή λύση, και αργότερα θα μάθουμε για εξαιρέσεις για να χειριζόμαστε τέτοια προβλήματα.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ορίζουμε πίνακες από πρωταρχικούς τύπους μπορούμε να ορίσουμε και </a:t>
            </a:r>
            <a:r>
              <a:rPr lang="el-GR" dirty="0" smtClean="0">
                <a:solidFill>
                  <a:srgbClr val="0070C0"/>
                </a:solidFill>
              </a:rPr>
              <a:t>πίνακες από αντικείμενα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lvl="1"/>
            <a:r>
              <a:rPr lang="el-GR" dirty="0" smtClean="0"/>
              <a:t>Ορίζει ένα πίνακα με τρία αντικείμενα τύπου </a:t>
            </a:r>
            <a:r>
              <a:rPr lang="en-US" dirty="0" smtClean="0"/>
              <a:t>Person</a:t>
            </a:r>
          </a:p>
          <a:p>
            <a:pPr lvl="1"/>
            <a:r>
              <a:rPr lang="el-GR" dirty="0" smtClean="0"/>
              <a:t>Ουσιαστικά ένα πίνακα με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ορίζουμε ένα πίνακα από αντικείμενα πρέπει να είμαστε προσεκτικοί να δεσμεύουμε σωστά τη μνήμη.</a:t>
            </a:r>
          </a:p>
        </p:txBody>
      </p:sp>
    </p:spTree>
    <p:extLst>
      <p:ext uri="{BB962C8B-B14F-4D97-AF65-F5344CB8AC3E}">
        <p14:creationId xmlns:p14="http://schemas.microsoft.com/office/powerpoint/2010/main" val="365879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αυτή θα δημιουργήσει μια μεταβλητή με το όνομα </a:t>
            </a:r>
            <a:r>
              <a:rPr lang="en-US" dirty="0">
                <a:solidFill>
                  <a:srgbClr val="0070C0"/>
                </a:solidFill>
              </a:rPr>
              <a:t>array</a:t>
            </a:r>
            <a:r>
              <a:rPr lang="en-US" dirty="0"/>
              <a:t> </a:t>
            </a:r>
            <a:r>
              <a:rPr lang="el-GR" dirty="0"/>
              <a:t>η οποία κάποια στιγμή θα δείχνει σε ένα πίνακα με </a:t>
            </a:r>
            <a:r>
              <a:rPr lang="en-US" dirty="0"/>
              <a:t>Person. </a:t>
            </a:r>
            <a:r>
              <a:rPr lang="el-GR" dirty="0"/>
              <a:t>Για την ώρα είναι </a:t>
            </a:r>
            <a:r>
              <a:rPr lang="en-US" dirty="0"/>
              <a:t>null.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84210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4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δύο θέσεις μνήμης στο </a:t>
            </a:r>
            <a:r>
              <a:rPr lang="en-US" dirty="0" smtClean="0"/>
              <a:t>heap </a:t>
            </a:r>
            <a:r>
              <a:rPr lang="el-GR" dirty="0" smtClean="0"/>
              <a:t>για να κρατήσουν δύο αναφορές τύπου </a:t>
            </a:r>
            <a:r>
              <a:rPr lang="en-US" dirty="0" smtClean="0"/>
              <a:t>Person. </a:t>
            </a:r>
            <a:r>
              <a:rPr lang="el-GR" dirty="0" smtClean="0"/>
              <a:t>Εφόσον δεν έχουμε δημιουργήσει τις μεταβλητές ακόμη, αυτές θα είναι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98525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356992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53916"/>
              </p:ext>
            </p:extLst>
          </p:nvPr>
        </p:nvGraphicFramePr>
        <p:xfrm>
          <a:off x="4499992" y="31409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πρώτη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01329"/>
              </p:ext>
            </p:extLst>
          </p:nvPr>
        </p:nvGraphicFramePr>
        <p:xfrm>
          <a:off x="539552" y="358707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803098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98094"/>
              </p:ext>
            </p:extLst>
          </p:nvPr>
        </p:nvGraphicFramePr>
        <p:xfrm>
          <a:off x="4499992" y="3587074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443058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878025"/>
              </p:ext>
            </p:extLst>
          </p:nvPr>
        </p:nvGraphicFramePr>
        <p:xfrm>
          <a:off x="6588224" y="322703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29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1);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άλλο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δεύτερη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512225"/>
              </p:ext>
            </p:extLst>
          </p:nvPr>
        </p:nvGraphicFramePr>
        <p:xfrm>
          <a:off x="539552" y="38882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4104269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48364"/>
              </p:ext>
            </p:extLst>
          </p:nvPr>
        </p:nvGraphicFramePr>
        <p:xfrm>
          <a:off x="4499992" y="3888245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744229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619658"/>
              </p:ext>
            </p:extLst>
          </p:nvPr>
        </p:nvGraphicFramePr>
        <p:xfrm>
          <a:off x="6588224" y="3528205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endCxn id="10" idx="1"/>
          </p:cNvCxnSpPr>
          <p:nvPr/>
        </p:nvCxnSpPr>
        <p:spPr>
          <a:xfrm>
            <a:off x="5796136" y="4450251"/>
            <a:ext cx="810344" cy="3069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87892"/>
              </p:ext>
            </p:extLst>
          </p:nvPr>
        </p:nvGraphicFramePr>
        <p:xfrm>
          <a:off x="6606480" y="442922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77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δισδιάστατοι πίνακες είναι ουσιαστικά πίνακες από αντικείμενα, όπου τα αντικείμενα είναι πάλι πίνακες</a:t>
            </a:r>
          </a:p>
          <a:p>
            <a:r>
              <a:rPr lang="el-GR" dirty="0" smtClean="0"/>
              <a:t>Π.χ., έτσι δεσμεύουμε πίνακα </a:t>
            </a:r>
            <a:r>
              <a:rPr lang="el-GR" dirty="0" smtClean="0">
                <a:sym typeface="Symbol"/>
              </a:rPr>
              <a:t>ακεραίων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5</a:t>
            </a:r>
            <a:r>
              <a:rPr lang="el-GR" dirty="0" smtClean="0"/>
              <a:t> </a:t>
            </a:r>
            <a:r>
              <a:rPr lang="el-GR" dirty="0" smtClean="0">
                <a:sym typeface="Symbol"/>
              </a:rPr>
              <a:t> </a:t>
            </a:r>
            <a:r>
              <a:rPr lang="en-US" dirty="0">
                <a:sym typeface="Symbol"/>
              </a:rPr>
              <a:t>5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22044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6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20781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68228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68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38424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021117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1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18073"/>
              </p:ext>
            </p:extLst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7783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42390" y="4293096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79689"/>
              </p:ext>
            </p:extLst>
          </p:nvPr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6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1889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99514" y="4730121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36420"/>
              </p:ext>
            </p:extLst>
          </p:nvPr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62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167635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0x0040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64125"/>
              </p:ext>
            </p:extLst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86506" y="50920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99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225062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2924"/>
              </p:ext>
            </p:extLst>
          </p:nvPr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299514" y="5469279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3</a:t>
            </a:r>
            <a:endParaRPr lang="en-US" sz="2400" dirty="0"/>
          </a:p>
        </p:txBody>
      </p:sp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583136"/>
              </p:ext>
            </p:extLst>
          </p:nvPr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18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03648" y="3140968"/>
            <a:ext cx="48965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702207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0x0060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67744" y="4359384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67744" y="4749953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76056" y="5147407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076056" y="5517232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299514" y="5842105"/>
            <a:ext cx="77457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= 4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231864"/>
              </p:ext>
            </p:extLst>
          </p:nvPr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84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ym typeface="Symbol"/>
              </a:rPr>
              <a:t>Μπορεί ο δισδιάστατος μας πίνακας να είναι ασύμμετρος. </a:t>
            </a:r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Π.χ., έτσι ορίζουμε ένα διαγώνιο πίνακα.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6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8" y="4408512"/>
          <a:ext cx="201622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00811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339752" y="4624536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75034"/>
              </p:ext>
            </p:extLst>
          </p:nvPr>
        </p:nvGraphicFramePr>
        <p:xfrm>
          <a:off x="3203848" y="4408512"/>
          <a:ext cx="100811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0x0040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0x0060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191998" y="4570385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75820"/>
              </p:ext>
            </p:extLst>
          </p:nvPr>
        </p:nvGraphicFramePr>
        <p:xfrm>
          <a:off x="5067744" y="4359384"/>
          <a:ext cx="5824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4191998" y="4960954"/>
            <a:ext cx="8640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847626"/>
              </p:ext>
            </p:extLst>
          </p:nvPr>
        </p:nvGraphicFramePr>
        <p:xfrm>
          <a:off x="5067744" y="4749953"/>
          <a:ext cx="11648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6" idx="3"/>
            <a:endCxn id="17" idx="1"/>
          </p:cNvCxnSpPr>
          <p:nvPr/>
        </p:nvCxnSpPr>
        <p:spPr>
          <a:xfrm>
            <a:off x="4211960" y="5322912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218113"/>
              </p:ext>
            </p:extLst>
          </p:nvPr>
        </p:nvGraphicFramePr>
        <p:xfrm>
          <a:off x="5076056" y="5147407"/>
          <a:ext cx="174720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4211960" y="5692737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95542"/>
              </p:ext>
            </p:extLst>
          </p:nvPr>
        </p:nvGraphicFramePr>
        <p:xfrm>
          <a:off x="5076056" y="5517232"/>
          <a:ext cx="232960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211960" y="6065563"/>
            <a:ext cx="864096" cy="7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076056" y="5890058"/>
          <a:ext cx="2912005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401"/>
                <a:gridCol w="582401"/>
                <a:gridCol w="582401"/>
                <a:gridCol w="582401"/>
                <a:gridCol w="582401"/>
              </a:tblGrid>
              <a:tr h="3361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7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41168"/>
            <a:ext cx="7884368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404664"/>
            <a:ext cx="9036496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sz="29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31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65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3213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042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.length()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9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5466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8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7952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75759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12553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560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8327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78770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15616" y="1406203"/>
            <a:ext cx="7848872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29248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2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44170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9363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50064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116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9049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4765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0635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81923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8" y="1406203"/>
            <a:ext cx="792088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886118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21196" y="332026"/>
            <a:ext cx="8722804" cy="67413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++){position[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car1.move();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car2.move();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(car1);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1651" y="6021288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10241" y="2701452"/>
            <a:ext cx="48337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copy </a:t>
            </a:r>
            <a:r>
              <a:rPr lang="el-GR" dirty="0" smtClean="0"/>
              <a:t>δημιουργεί και επιστρέφει ένα νέο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0984" y="704431"/>
            <a:ext cx="4492833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Car </a:t>
            </a:r>
            <a:r>
              <a:rPr lang="el-GR" dirty="0" smtClean="0"/>
              <a:t>κινείται σε 1 ή 2 διαστάσεις</a:t>
            </a:r>
          </a:p>
          <a:p>
            <a:r>
              <a:rPr lang="el-GR" dirty="0" smtClean="0"/>
              <a:t>Χρειαζόμαστε ένα πίνακα για την θέση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1282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2035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74863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155547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55174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68417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50536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2308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278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50231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02709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2077" y="3047784"/>
            <a:ext cx="6618275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22077" y="2488966"/>
            <a:ext cx="662473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45888"/>
              </p:ext>
            </p:extLst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4559"/>
              </p:ext>
            </p:extLst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509"/>
              </p:ext>
            </p:extLst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04722"/>
              </p:ext>
            </p:extLst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3200"/>
              </p:ext>
            </p:extLst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6021288"/>
            <a:ext cx="3493264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alice.getName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().length()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30469"/>
              </p:ext>
            </p:extLst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83837"/>
              </p:ext>
            </p:extLst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55638"/>
              </p:ext>
            </p:extLst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40107"/>
              </p:ext>
            </p:extLst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3855"/>
              </p:ext>
            </p:extLst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n-US" dirty="0" smtClean="0"/>
              <a:t>Constructor</a:t>
            </a:r>
            <a:r>
              <a:rPr lang="el-GR" dirty="0" smtClean="0"/>
              <a:t> που παίρνει σαν όρισμα ένα αντικείμενο του ίδιου τύπου και δημιουργεί ένα αντίγραφο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B0F0"/>
                </a:solidFill>
              </a:rPr>
              <a:t>copy constructor </a:t>
            </a:r>
            <a:r>
              <a:rPr lang="el-GR" dirty="0" smtClean="0"/>
              <a:t>έχει δύο λειτουργίες: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</a:t>
            </a:r>
            <a:r>
              <a:rPr lang="el-GR" dirty="0" smtClean="0"/>
              <a:t>τη μνήμη για το αντικείμενο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Αντιγράφει</a:t>
            </a:r>
            <a:r>
              <a:rPr lang="el-GR" dirty="0" smtClean="0"/>
              <a:t> τις τιμές του αντικειμένου-ορίσματος.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πρέπει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</a:t>
            </a:r>
            <a:r>
              <a:rPr lang="el-GR" dirty="0" smtClean="0"/>
              <a:t>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2936"/>
            <a:ext cx="9144000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</a:t>
            </a:r>
            <a:r>
              <a:rPr lang="el-GR" dirty="0" smtClean="0"/>
              <a:t>για την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4798893"/>
            <a:ext cx="671645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Δημιουργεί </a:t>
            </a:r>
            <a:r>
              <a:rPr lang="el-GR" dirty="0" smtClean="0">
                <a:solidFill>
                  <a:srgbClr val="FF0000"/>
                </a:solidFill>
              </a:rPr>
              <a:t>βαθύ αντίγραφο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Δεσμεύουμε καινούριο πίνακα και αντιγράφουμε μία-μία τις τιμές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589240"/>
            <a:ext cx="47933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Κλήση: </a:t>
            </a:r>
            <a:endParaRPr lang="en-US" sz="2400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Car(2);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8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Φωλιασμένος </a:t>
            </a: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μια κλάση έχει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από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άλλη κλάση</a:t>
            </a:r>
            <a:r>
              <a:rPr lang="el-GR" dirty="0" smtClean="0"/>
              <a:t>, τότε όταν καλούμε τον </a:t>
            </a:r>
            <a:r>
              <a:rPr lang="en-US" dirty="0" smtClean="0"/>
              <a:t>copy constructor </a:t>
            </a:r>
            <a:r>
              <a:rPr lang="el-GR" dirty="0" smtClean="0"/>
              <a:t>θα πρέπει να έχουμε ορίσει </a:t>
            </a:r>
            <a:r>
              <a:rPr lang="en-US" dirty="0" smtClean="0">
                <a:solidFill>
                  <a:srgbClr val="0070C0"/>
                </a:solidFill>
              </a:rPr>
              <a:t>copy constructor </a:t>
            </a:r>
            <a:r>
              <a:rPr lang="el-GR" dirty="0" smtClean="0"/>
              <a:t>και για τις κλάσεις των αντικειμένων-πεδίων.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653136"/>
            <a:ext cx="8568952" cy="46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4482" y="6021288"/>
            <a:ext cx="408355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copy constructor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48880"/>
            <a:ext cx="926340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381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initName;number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941167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992" y="6011996"/>
            <a:ext cx="307045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equals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5657973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+ “ “ +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6209456"/>
            <a:ext cx="31858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3" idx="3"/>
          </p:cNvCxnSpPr>
          <p:nvPr/>
        </p:nvCxnSpPr>
        <p:spPr>
          <a:xfrm flipV="1">
            <a:off x="7001834" y="4725144"/>
            <a:ext cx="738518" cy="27236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0352" y="4540478"/>
            <a:ext cx="684803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4945" y="5349284"/>
            <a:ext cx="1976823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bob.getName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2701" y="5860601"/>
            <a:ext cx="512178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</a:t>
            </a:r>
            <a:r>
              <a:rPr lang="en-US" dirty="0" smtClean="0"/>
              <a:t> </a:t>
            </a:r>
            <a:r>
              <a:rPr lang="el-GR" dirty="0" smtClean="0"/>
              <a:t>θα πάρουμε </a:t>
            </a:r>
            <a:r>
              <a:rPr lang="el-GR" dirty="0" smtClean="0">
                <a:solidFill>
                  <a:srgbClr val="FF0000"/>
                </a:solidFill>
              </a:rPr>
              <a:t>λάθος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(είτε </a:t>
            </a:r>
            <a:r>
              <a:rPr lang="en-US" dirty="0" smtClean="0"/>
              <a:t>run-time, </a:t>
            </a:r>
            <a:r>
              <a:rPr lang="el-GR" dirty="0" smtClean="0"/>
              <a:t>είτε </a:t>
            </a:r>
            <a:r>
              <a:rPr lang="en-US" dirty="0" smtClean="0"/>
              <a:t>compile error)</a:t>
            </a:r>
            <a:r>
              <a:rPr lang="el-GR" dirty="0" smtClean="0"/>
              <a:t> γιατί δεν υπάρχει διεύθυνση να ακολουθήσουμε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1772816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αντικείμενο αποθηκεύεται σαν μια μεταβλητή η οποία κρατάει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 η οποία «δείχνει» στην θέση μνήμης που αποθηκεύει το αντικείμενο.</a:t>
            </a:r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από-</a:t>
            </a:r>
            <a:r>
              <a:rPr lang="el-GR" dirty="0" err="1" smtClean="0">
                <a:solidFill>
                  <a:srgbClr val="0070C0"/>
                </a:solidFill>
              </a:rPr>
              <a:t>αναφοροποίηση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) </a:t>
            </a:r>
            <a:r>
              <a:rPr lang="el-GR" dirty="0" smtClean="0"/>
              <a:t>γίνεται ουσιαστικά μέσω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“.”</a:t>
            </a:r>
            <a:r>
              <a:rPr lang="el-GR" dirty="0"/>
              <a:t> </a:t>
            </a:r>
            <a:r>
              <a:rPr lang="el-GR" dirty="0" smtClean="0"/>
              <a:t>το οποίο μπορούμε να σκεφτούμε σαν να ακολουθεί τα βελάκια στο παρακάτω 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7054552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myCar.getDriver</a:t>
            </a:r>
            <a:r>
              <a:rPr lang="en-US" dirty="0" smtClean="0"/>
              <a:t>().</a:t>
            </a:r>
            <a:r>
              <a:rPr lang="en-US" dirty="0" err="1" smtClean="0"/>
              <a:t>getName</a:t>
            </a:r>
            <a:r>
              <a:rPr lang="en-US" dirty="0" smtClean="0"/>
              <a:t>());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0816"/>
              </p:ext>
            </p:extLst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3146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88217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7504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Dereferencing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51844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myCar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endCxn id="13" idx="1"/>
          </p:cNvCxnSpPr>
          <p:nvPr/>
        </p:nvCxnSpPr>
        <p:spPr>
          <a:xfrm flipV="1">
            <a:off x="3203848" y="4997508"/>
            <a:ext cx="1277706" cy="44771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70332"/>
              </p:ext>
            </p:extLst>
          </p:nvPr>
        </p:nvGraphicFramePr>
        <p:xfrm>
          <a:off x="4481554" y="481462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7904" y="177281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έχουμε ένα αντικείμενο μέσα σε ένα άλλο αντικείμενο</a:t>
            </a:r>
            <a:r>
              <a:rPr lang="en-US" dirty="0" smtClean="0"/>
              <a:t>.</a:t>
            </a:r>
          </a:p>
          <a:p>
            <a:r>
              <a:rPr lang="el-GR" dirty="0" smtClean="0"/>
              <a:t>Η μέθοδος </a:t>
            </a:r>
            <a:r>
              <a:rPr lang="en-US" dirty="0" err="1" smtClean="0"/>
              <a:t>getDriver</a:t>
            </a:r>
            <a:r>
              <a:rPr lang="en-US" dirty="0" smtClean="0"/>
              <a:t>()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αντικείμενο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</a:p>
          <a:p>
            <a:endParaRPr lang="en-US" dirty="0"/>
          </a:p>
          <a:p>
            <a:r>
              <a:rPr lang="el-GR" dirty="0" smtClean="0"/>
              <a:t>Έχουμε </a:t>
            </a:r>
            <a:r>
              <a:rPr lang="el-GR" dirty="0" smtClean="0">
                <a:solidFill>
                  <a:srgbClr val="FF0000"/>
                </a:solidFill>
              </a:rPr>
              <a:t>αλυσιδωτή</a:t>
            </a:r>
            <a:r>
              <a:rPr lang="el-GR" dirty="0" smtClean="0"/>
              <a:t> πρόσβαση σε αναφορές</a:t>
            </a:r>
            <a:endParaRPr lang="en-US" dirty="0"/>
          </a:p>
        </p:txBody>
      </p:sp>
      <p:cxnSp>
        <p:nvCxnSpPr>
          <p:cNvPr id="16" name="Elbow Connector 15"/>
          <p:cNvCxnSpPr>
            <a:endCxn id="19" idx="1"/>
          </p:cNvCxnSpPr>
          <p:nvPr/>
        </p:nvCxnSpPr>
        <p:spPr>
          <a:xfrm>
            <a:off x="3203848" y="5877272"/>
            <a:ext cx="1277706" cy="40638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38230"/>
              </p:ext>
            </p:extLst>
          </p:nvPr>
        </p:nvGraphicFramePr>
        <p:xfrm>
          <a:off x="4481554" y="591789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flipV="1">
            <a:off x="6084168" y="5221366"/>
            <a:ext cx="0" cy="655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3968" y="3664478"/>
            <a:ext cx="3906839" cy="369332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myCar.getDriver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7494</TotalTime>
  <Words>2709</Words>
  <Application>Microsoft Office PowerPoint</Application>
  <PresentationFormat>On-screen Show (4:3)</PresentationFormat>
  <Paragraphs>1061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Courier New</vt:lpstr>
      <vt:lpstr>Symbol</vt:lpstr>
      <vt:lpstr>Clarity</vt:lpstr>
      <vt:lpstr>ΤΕΧΝΙΚΕΣ Αντικειμενοστραφουσ προγραμματισμου</vt:lpstr>
      <vt:lpstr>PowerPoint Presentation</vt:lpstr>
      <vt:lpstr>Dereferencing</vt:lpstr>
      <vt:lpstr>Dereferencing</vt:lpstr>
      <vt:lpstr>Dereferencing</vt:lpstr>
      <vt:lpstr>Dereferencing</vt:lpstr>
      <vt:lpstr>PowerPoint Presentation</vt:lpstr>
      <vt:lpstr>Dereferencing</vt:lpstr>
      <vt:lpstr>Dereferencing</vt:lpstr>
      <vt:lpstr>Dereferencing</vt:lpstr>
      <vt:lpstr>PowerPoint Presentation</vt:lpstr>
      <vt:lpstr>Αντικείμενα μέσα σε αντικείμενα</vt:lpstr>
      <vt:lpstr>Σχέσεις μεταξύ κλάσεων</vt:lpstr>
      <vt:lpstr>Σχέσεις κλάσεων</vt:lpstr>
      <vt:lpstr>Επιστροφή αντικειμένων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Πίνακες από αντικείμενα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Παράδειγμα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  <vt:lpstr>Copy Constructor</vt:lpstr>
      <vt:lpstr>Copy Constructor για την Car</vt:lpstr>
      <vt:lpstr>Φωλιασμένος Copy Constructor</vt:lpstr>
      <vt:lpstr>Παράδειγμα</vt:lpstr>
      <vt:lpstr>PowerPoint Presentation</vt:lpstr>
      <vt:lpstr>Φωλιασμένη equals</vt:lpstr>
      <vt:lpstr>Φωλιασμένη toString()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456</cp:revision>
  <dcterms:created xsi:type="dcterms:W3CDTF">2013-02-10T16:19:38Z</dcterms:created>
  <dcterms:modified xsi:type="dcterms:W3CDTF">2016-03-30T22:21:49Z</dcterms:modified>
</cp:coreProperties>
</file>