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9" r:id="rId3"/>
    <p:sldId id="258" r:id="rId4"/>
    <p:sldId id="262" r:id="rId5"/>
    <p:sldId id="260" r:id="rId6"/>
    <p:sldId id="317" r:id="rId7"/>
    <p:sldId id="263" r:id="rId8"/>
    <p:sldId id="318" r:id="rId9"/>
    <p:sldId id="324" r:id="rId10"/>
    <p:sldId id="325" r:id="rId11"/>
    <p:sldId id="326" r:id="rId12"/>
    <p:sldId id="264" r:id="rId13"/>
    <p:sldId id="265" r:id="rId14"/>
    <p:sldId id="266" r:id="rId15"/>
    <p:sldId id="267" r:id="rId16"/>
    <p:sldId id="268" r:id="rId17"/>
    <p:sldId id="32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.eudoxus.gr/search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dview.net/Books/TIJ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oi.gr/~tsap" TargetMode="External"/><Relationship Id="rId2" Type="http://schemas.openxmlformats.org/officeDocument/2006/relationships/hyperlink" Target="mailto:tsap@cs.uoi.g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uoi.gr/~mchroni/" TargetMode="External"/><Relationship Id="rId4" Type="http://schemas.openxmlformats.org/officeDocument/2006/relationships/hyperlink" Target="mailto:mchroni@cs.uoi.g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205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Διαδικαστικά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Οι ασκήσεις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υποχρεωτικές για όλους</a:t>
            </a:r>
            <a:r>
              <a:rPr lang="el-GR" dirty="0" smtClean="0"/>
              <a:t>. Δεν μπορείτε να κρατήσετε το βαθμό από προηγούμενα έτη.</a:t>
            </a:r>
          </a:p>
          <a:p>
            <a:r>
              <a:rPr lang="el-GR" dirty="0" smtClean="0"/>
              <a:t>Η παράδοση των ασκήσεων θα γίνεται ηλεκτρονικά – Εξοικειωθείτε νωρίς με το </a:t>
            </a:r>
            <a:r>
              <a:rPr lang="en-US" dirty="0" err="1" smtClean="0"/>
              <a:t>turnin</a:t>
            </a:r>
            <a:r>
              <a:rPr lang="en-US" dirty="0" smtClean="0"/>
              <a:t> </a:t>
            </a:r>
            <a:r>
              <a:rPr lang="el-GR" dirty="0" smtClean="0"/>
              <a:t>και με το πώς μπορείτε να κάνετε </a:t>
            </a:r>
            <a:r>
              <a:rPr lang="en-US" dirty="0" err="1" smtClean="0"/>
              <a:t>turnin</a:t>
            </a:r>
            <a:r>
              <a:rPr lang="en-US" dirty="0" smtClean="0"/>
              <a:t> </a:t>
            </a:r>
            <a:r>
              <a:rPr lang="el-GR" dirty="0" smtClean="0"/>
              <a:t>από το σπίτι. Μην στέλνετε τις ασκήσεις με </a:t>
            </a:r>
            <a:r>
              <a:rPr lang="en-US" dirty="0" smtClean="0"/>
              <a:t>email. </a:t>
            </a:r>
          </a:p>
          <a:p>
            <a:r>
              <a:rPr lang="el-GR" dirty="0" smtClean="0"/>
              <a:t>Ο στόχος των ασκήσεων είναι να δημιουργήσετε μεγάλα προγράμματα και να μάθετε να αντιμετωπίζετε λάθη στον κώδικα (</a:t>
            </a:r>
            <a:r>
              <a:rPr lang="en-US" dirty="0" smtClean="0"/>
              <a:t>coding and debugging).</a:t>
            </a:r>
            <a:endParaRPr lang="el-GR" dirty="0" smtClean="0"/>
          </a:p>
          <a:p>
            <a:pPr lvl="1"/>
            <a:r>
              <a:rPr lang="el-GR" dirty="0" smtClean="0"/>
              <a:t>Ο προγραμματισμός μαθαίνεται μόνο προγραμματίζοντας.</a:t>
            </a:r>
          </a:p>
          <a:p>
            <a:r>
              <a:rPr lang="el-GR" dirty="0" smtClean="0"/>
              <a:t>Θα προσπαθήσουμε να κάνουμε φροντιστήριο για κάθε άσκηση και μπορείτε να ρωτάτε απορίες εμένα ή τους βοηθούς.</a:t>
            </a:r>
            <a:r>
              <a:rPr lang="en-US" dirty="0" smtClean="0"/>
              <a:t> </a:t>
            </a:r>
            <a:r>
              <a:rPr lang="el-GR" dirty="0" smtClean="0"/>
              <a:t>Όμως είναι δικιά σας δουλειά να κάνετε τον κώδικα σας να δουλέψει.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99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Πρόοδος – Τελική εξέταση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πρόοδος είναι μόνο για τα μεγαλύτερα έτη (μεγαλύτερα του πρώτου). Μπορείτε να δώσετε πρόοδο αν δεν έχετε βαθμό εργαστηρίου ή αν δεν θέλετε να κρατήσετε τον βαθμό του εργαστηρίου.</a:t>
            </a:r>
          </a:p>
          <a:p>
            <a:r>
              <a:rPr lang="el-GR" dirty="0" smtClean="0"/>
              <a:t>Από την στιγμή που αποφασίσετε να δώσετε την πρόοδο αυτή αντικαθιστά τον βαθμό του εργαστηρίου.</a:t>
            </a:r>
          </a:p>
          <a:p>
            <a:r>
              <a:rPr lang="el-GR" dirty="0" smtClean="0"/>
              <a:t>Όλες οι εξετάσεις γίνονται με ανοιχτές σημειώσεις.</a:t>
            </a:r>
          </a:p>
          <a:p>
            <a:pPr lvl="1"/>
            <a:r>
              <a:rPr lang="el-GR" dirty="0" smtClean="0"/>
              <a:t>Δεν χρειάζεται να απομνημονεύετε πράγματα αλλά μην περιμένετε να διαβάσετε επί τόπου αυτά που χρειάζεστε για λύσετε τις ασκήσεις.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9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μάθετε τις βασικές αρχές και τεχνικές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αντικειμενοστραφούς προγραμματισμού</a:t>
            </a:r>
            <a:r>
              <a:rPr lang="el-GR" dirty="0" smtClean="0"/>
              <a:t> </a:t>
            </a:r>
            <a:r>
              <a:rPr lang="en-US" dirty="0" smtClean="0"/>
              <a:t>(object oriented programming)</a:t>
            </a:r>
            <a:endParaRPr lang="el-GR" dirty="0" smtClean="0"/>
          </a:p>
          <a:p>
            <a:r>
              <a:rPr lang="el-GR" dirty="0" smtClean="0"/>
              <a:t>Να εξασκηθείτε στην πράξη με την γλώσσα προγραμματισμού </a:t>
            </a:r>
            <a:r>
              <a:rPr lang="en-US" dirty="0" smtClean="0"/>
              <a:t>Java</a:t>
            </a:r>
          </a:p>
          <a:p>
            <a:r>
              <a:rPr lang="el-GR" dirty="0"/>
              <a:t>Να κάνετε τα πρώτα σας «μεγάλα» προγράμματα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9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Ύλη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Αρχές αντικειμενοστραφούς προγραμματισμού</a:t>
            </a:r>
          </a:p>
          <a:p>
            <a:pPr lvl="1"/>
            <a:r>
              <a:rPr lang="el-GR" dirty="0" smtClean="0"/>
              <a:t>Κλάσεις και αντικείμενα</a:t>
            </a:r>
          </a:p>
          <a:p>
            <a:pPr lvl="1"/>
            <a:r>
              <a:rPr lang="el-GR" dirty="0" smtClean="0"/>
              <a:t>Ενθυλάκωση και απόκρυψη</a:t>
            </a:r>
          </a:p>
          <a:p>
            <a:pPr lvl="1"/>
            <a:r>
              <a:rPr lang="el-GR" dirty="0" smtClean="0"/>
              <a:t>Πολυμορφισμός και Κληρονομικότητα</a:t>
            </a:r>
          </a:p>
          <a:p>
            <a:pPr lvl="1"/>
            <a:r>
              <a:rPr lang="el-GR" dirty="0" smtClean="0"/>
              <a:t>Αφηρημένες κλάσεις, </a:t>
            </a:r>
            <a:r>
              <a:rPr lang="el-GR" dirty="0" err="1" smtClean="0"/>
              <a:t>Διεπαφές</a:t>
            </a:r>
            <a:r>
              <a:rPr lang="el-GR" dirty="0" smtClean="0"/>
              <a:t> (</a:t>
            </a:r>
            <a:r>
              <a:rPr lang="en-US" dirty="0" smtClean="0"/>
              <a:t>Interfaces)</a:t>
            </a:r>
            <a:endParaRPr lang="el-GR" dirty="0" smtClean="0"/>
          </a:p>
          <a:p>
            <a:pPr lvl="1"/>
            <a:r>
              <a:rPr lang="el-GR" dirty="0" smtClean="0"/>
              <a:t>Γενικευμένες κλάσεις, συλλογές</a:t>
            </a:r>
          </a:p>
          <a:p>
            <a:endParaRPr lang="el-GR" dirty="0"/>
          </a:p>
          <a:p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</a:p>
          <a:p>
            <a:pPr lvl="1"/>
            <a:r>
              <a:rPr lang="el-GR" dirty="0" smtClean="0"/>
              <a:t>Βασικό συντακτικό και δομή προγράμματος</a:t>
            </a:r>
          </a:p>
          <a:p>
            <a:pPr lvl="1"/>
            <a:r>
              <a:rPr lang="el-GR" dirty="0" smtClean="0"/>
              <a:t>Είσοδος, έξοδος δεδομένων</a:t>
            </a:r>
          </a:p>
          <a:p>
            <a:pPr lvl="1"/>
            <a:r>
              <a:rPr lang="el-GR" dirty="0" smtClean="0"/>
              <a:t>Εξαιρέσεις</a:t>
            </a:r>
          </a:p>
          <a:p>
            <a:pPr lvl="1"/>
            <a:r>
              <a:rPr lang="el-GR" dirty="0" smtClean="0"/>
              <a:t>Γραφικά/</a:t>
            </a:r>
            <a:r>
              <a:rPr lang="el-GR" dirty="0" err="1" smtClean="0"/>
              <a:t>Μικροεφαρμογές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-Ε</a:t>
            </a:r>
            <a:r>
              <a:rPr lang="el-GR" dirty="0"/>
              <a:t>ύ</a:t>
            </a:r>
            <a:r>
              <a:rPr lang="el-GR" dirty="0" smtClean="0"/>
              <a:t>δοξος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Απόλυτη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περιέχει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CD),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Savitch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Walter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 smtClean="0"/>
          </a:p>
          <a:p>
            <a:r>
              <a:rPr lang="en-US" dirty="0" smtClean="0"/>
              <a:t>JAVA </a:t>
            </a:r>
            <a:r>
              <a:rPr lang="el-GR" dirty="0"/>
              <a:t>ΜΕ </a:t>
            </a:r>
            <a:r>
              <a:rPr lang="en-US" dirty="0"/>
              <a:t>UML: </a:t>
            </a:r>
            <a:r>
              <a:rPr lang="el-GR" dirty="0"/>
              <a:t>ΑΝΤΙΚΕΙΜΕΝΟΣΤΡΕΦΗΣ ΣΧΕΔΙΑΣΗ ΚΑΙ ΠΡΟΓΡΑΜΜΑΤΙΣΜΟΣ, </a:t>
            </a:r>
            <a:r>
              <a:rPr lang="en-US" dirty="0"/>
              <a:t>ELSE LERVIK, VEGARD B. HAVDAL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ΑΝΑΠΤΥΞΗ </a:t>
            </a:r>
            <a:r>
              <a:rPr lang="el-GR" dirty="0"/>
              <a:t>ΠΡΟΓΡΑΜΜΑΤΩΝ ΣΕ </a:t>
            </a:r>
            <a:r>
              <a:rPr lang="en-US" dirty="0"/>
              <a:t>JAVA: </a:t>
            </a:r>
            <a:r>
              <a:rPr lang="el-GR" dirty="0"/>
              <a:t>ΑΦΑΙΡΕΣΕΙΣ, ΠΡΟΔΙΑΓΡΑΦΕΣ, ΚΑΙ ΑΝΤΙΚΕΙΜΕΝΟΣΤΡΕΦΗΣ ΣΧΕΔΙΑΣΜΟΣ, </a:t>
            </a:r>
            <a:r>
              <a:rPr lang="en-US" dirty="0"/>
              <a:t>BARBARA LISKOV, JOHN GUTTAG </a:t>
            </a:r>
            <a:r>
              <a:rPr lang="el-GR" dirty="0">
                <a:hlinkClick r:id="rId2"/>
              </a:rPr>
              <a:t>Λεπτομέρειες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2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pic>
        <p:nvPicPr>
          <p:cNvPr id="1026" name="Picture 2" descr="C:\Users\tsap\Documents\My Teaching\CS212-2013\lectures\savi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0200"/>
            <a:ext cx="1524000" cy="215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Documents\My Teaching\CS212-2013\lectures\eck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185737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1776974"/>
            <a:ext cx="4668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Το κύριο βιβλίο του μαθήματος θα είναι:</a:t>
            </a:r>
          </a:p>
          <a:p>
            <a:r>
              <a:rPr lang="el-GR" sz="2000" dirty="0" err="1" smtClean="0"/>
              <a:t>Απολυτη</a:t>
            </a:r>
            <a:r>
              <a:rPr lang="el-GR" sz="2000" dirty="0" smtClean="0"/>
              <a:t> </a:t>
            </a:r>
            <a:r>
              <a:rPr lang="en-US" sz="2000" dirty="0" smtClean="0"/>
              <a:t>Java, Walter </a:t>
            </a:r>
            <a:r>
              <a:rPr lang="en-US" sz="2000" dirty="0" err="1" smtClean="0"/>
              <a:t>Savitch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418430" y="4007387"/>
            <a:ext cx="6115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Δωρεάν </a:t>
            </a:r>
            <a:r>
              <a:rPr lang="en-US" sz="2000" dirty="0" smtClean="0"/>
              <a:t>online </a:t>
            </a:r>
            <a:r>
              <a:rPr lang="el-GR" sz="2000" dirty="0" smtClean="0"/>
              <a:t>βιβλίο</a:t>
            </a:r>
            <a:r>
              <a:rPr lang="en-US" sz="2000" dirty="0" smtClean="0"/>
              <a:t>: Thinking In Java, Bruce </a:t>
            </a:r>
            <a:r>
              <a:rPr lang="en-US" sz="2000" dirty="0" err="1" smtClean="0"/>
              <a:t>Eckel</a:t>
            </a:r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http://www.mindview.net/Books/TIJ/</a:t>
            </a:r>
            <a:r>
              <a:rPr lang="en-US" sz="2000" dirty="0"/>
              <a:t> 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86945" y="5562600"/>
            <a:ext cx="60570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διαφάνειες </a:t>
            </a:r>
            <a:r>
              <a:rPr lang="el-GR" sz="2000" dirty="0" smtClean="0"/>
              <a:t>του μαθήματος θα μπαίνουν στη σελίδα του μαθήματος και θα εκτυπωθούν οι διαφάνειες από πέρυσι.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15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Docs</a:t>
            </a:r>
            <a:r>
              <a:rPr lang="en-US" dirty="0" smtClean="0"/>
              <a:t>: Online documentation</a:t>
            </a:r>
            <a:r>
              <a:rPr lang="el-GR" dirty="0"/>
              <a:t> </a:t>
            </a:r>
            <a:r>
              <a:rPr lang="el-GR" dirty="0" smtClean="0"/>
              <a:t>της </a:t>
            </a:r>
            <a:r>
              <a:rPr lang="en-US" dirty="0" smtClean="0"/>
              <a:t>Oracle </a:t>
            </a:r>
            <a:r>
              <a:rPr lang="el-GR" dirty="0" smtClean="0"/>
              <a:t>για τη γλώσσα </a:t>
            </a:r>
            <a:r>
              <a:rPr lang="en-US" dirty="0" smtClean="0"/>
              <a:t>Java</a:t>
            </a:r>
          </a:p>
          <a:p>
            <a:pPr lvl="1"/>
            <a:r>
              <a:rPr lang="el-GR" dirty="0" smtClean="0"/>
              <a:t>Λεπτομερής</a:t>
            </a:r>
            <a:r>
              <a:rPr lang="en-US" dirty="0" smtClean="0"/>
              <a:t> </a:t>
            </a:r>
            <a:r>
              <a:rPr lang="el-GR" dirty="0" smtClean="0"/>
              <a:t>περιγραφή για κάθε κλάση και κάθε μέθοδο</a:t>
            </a:r>
          </a:p>
          <a:p>
            <a:pPr lvl="1"/>
            <a:endParaRPr lang="el-GR" dirty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Web</a:t>
            </a:r>
            <a:r>
              <a:rPr lang="en-US" dirty="0" smtClean="0"/>
              <a:t>: </a:t>
            </a:r>
            <a:r>
              <a:rPr lang="el-GR" dirty="0" smtClean="0"/>
              <a:t>Για κάθε προγραμματιστική (ή άλλη) ερώτηση που έχετε μπορείτε να βρείτε απαντήσεις </a:t>
            </a:r>
            <a:r>
              <a:rPr lang="en-US" dirty="0" smtClean="0"/>
              <a:t>online.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smtClean="0"/>
              <a:t>stackoverflow.com </a:t>
            </a:r>
            <a:r>
              <a:rPr lang="el-GR" dirty="0" smtClean="0"/>
              <a:t>είναι ένα </a:t>
            </a:r>
            <a:r>
              <a:rPr lang="en-US" dirty="0" smtClean="0"/>
              <a:t>online forum </a:t>
            </a:r>
            <a:r>
              <a:rPr lang="el-GR" dirty="0" smtClean="0"/>
              <a:t>στο οποίο έμπειροι προγραμματιστές απαντάνε σε ερωτήσεις</a:t>
            </a:r>
          </a:p>
          <a:p>
            <a:pPr lvl="1"/>
            <a:r>
              <a:rPr lang="el-GR" dirty="0" smtClean="0"/>
              <a:t>Για κάθε μήνυμα λάθους μπορείτε να βρείτε πληροφορίες για το τι σημαίνει και πως μπορείτε να το λύσετε.</a:t>
            </a:r>
          </a:p>
          <a:p>
            <a:endParaRPr lang="el-GR" dirty="0"/>
          </a:p>
          <a:p>
            <a:r>
              <a:rPr lang="el-GR" dirty="0" smtClean="0"/>
              <a:t>Βοηθάει για να εξοικειωθείτε και με την αγγλική ορολογία, θα την χρησιμοποιούμε κατά καιρούς και στο μάθημα.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Όλες αυτές οι πληροφορίες και αυτές οι διαφάνειες είναι διαθέσιμες στη σελίδα του μαθήματος.</a:t>
            </a:r>
          </a:p>
          <a:p>
            <a:r>
              <a:rPr lang="el-GR" dirty="0" smtClean="0"/>
              <a:t>Πριν στείλετε </a:t>
            </a:r>
            <a:r>
              <a:rPr lang="en-US" dirty="0" smtClean="0"/>
              <a:t>email </a:t>
            </a:r>
            <a:r>
              <a:rPr lang="el-GR" dirty="0" smtClean="0"/>
              <a:t>για να ρωτήσετε κάτι διαβάστε την πληροφορία που υπάρχει </a:t>
            </a:r>
            <a:r>
              <a:rPr lang="en-US" dirty="0" smtClean="0"/>
              <a:t>online.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9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Ποιος είμαι εγώ:</a:t>
            </a:r>
          </a:p>
          <a:p>
            <a:pPr lvl="1"/>
            <a:r>
              <a:rPr lang="el-GR" dirty="0" smtClean="0"/>
              <a:t>Παναγιώτης </a:t>
            </a:r>
            <a:r>
              <a:rPr lang="el-GR" dirty="0" err="1" smtClean="0"/>
              <a:t>Τσαπάρας</a:t>
            </a:r>
            <a:endParaRPr lang="el-GR" dirty="0"/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tsap@cs.uoi.gr</a:t>
            </a:r>
            <a:endParaRPr lang="en-US" dirty="0" smtClean="0"/>
          </a:p>
          <a:p>
            <a:pPr lvl="2"/>
            <a:r>
              <a:rPr lang="el-GR" dirty="0" smtClean="0"/>
              <a:t>Γραφείο: Β.3 (προτιμώμενες ώρες: μετά τις 10, πριν τις 7)</a:t>
            </a:r>
            <a:endParaRPr lang="en-US" dirty="0" smtClean="0"/>
          </a:p>
          <a:p>
            <a:pPr lvl="2"/>
            <a:r>
              <a:rPr lang="en-US" dirty="0" smtClean="0"/>
              <a:t>Web: </a:t>
            </a:r>
            <a:r>
              <a:rPr lang="en-US" dirty="0" smtClean="0">
                <a:hlinkClick r:id="rId3"/>
              </a:rPr>
              <a:t>http://www.cs.uoi.gr/~tsap</a:t>
            </a:r>
            <a:endParaRPr lang="el-GR" dirty="0" smtClean="0"/>
          </a:p>
          <a:p>
            <a:pPr lvl="1"/>
            <a:r>
              <a:rPr lang="el-GR" dirty="0" smtClean="0"/>
              <a:t>Ενδιαφέροντα</a:t>
            </a:r>
            <a:endParaRPr lang="el-GR" dirty="0"/>
          </a:p>
          <a:p>
            <a:pPr lvl="2"/>
            <a:r>
              <a:rPr lang="el-GR" dirty="0" smtClean="0"/>
              <a:t>Αλγοριθμική εξόρυξη δεδομένων. </a:t>
            </a:r>
          </a:p>
          <a:p>
            <a:pPr lvl="2"/>
            <a:r>
              <a:rPr lang="en-US" dirty="0" smtClean="0"/>
              <a:t>Web </a:t>
            </a:r>
            <a:r>
              <a:rPr lang="en-US" dirty="0"/>
              <a:t>mining, Social networks, User Generated </a:t>
            </a:r>
            <a:r>
              <a:rPr lang="en-US" dirty="0" smtClean="0"/>
              <a:t>Content</a:t>
            </a:r>
            <a:endParaRPr lang="el-GR" dirty="0" smtClean="0"/>
          </a:p>
          <a:p>
            <a:pPr lvl="2"/>
            <a:endParaRPr lang="el-GR" dirty="0"/>
          </a:p>
          <a:p>
            <a:r>
              <a:rPr lang="el-GR" dirty="0"/>
              <a:t>Συντονίστρια Εργαστηρίων</a:t>
            </a:r>
          </a:p>
          <a:p>
            <a:pPr lvl="1"/>
            <a:r>
              <a:rPr lang="el-GR" dirty="0"/>
              <a:t>Μαρία Χρόνη</a:t>
            </a:r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4"/>
              </a:rPr>
              <a:t>mchroni@cs.uoi.gr</a:t>
            </a:r>
            <a:endParaRPr lang="en-US" dirty="0"/>
          </a:p>
          <a:p>
            <a:pPr lvl="2"/>
            <a:r>
              <a:rPr lang="en-US" dirty="0"/>
              <a:t>Web: </a:t>
            </a:r>
            <a:r>
              <a:rPr lang="en-US" dirty="0">
                <a:hlinkClick r:id="rId5"/>
              </a:rPr>
              <a:t>http://www.cs.uoi.gr/~mchroni</a:t>
            </a:r>
            <a:r>
              <a:rPr lang="en-US" dirty="0" smtClean="0">
                <a:hlinkClick r:id="rId5"/>
              </a:rPr>
              <a:t>/</a:t>
            </a:r>
            <a:endParaRPr lang="el-GR" dirty="0"/>
          </a:p>
          <a:p>
            <a:pPr lvl="1"/>
            <a:r>
              <a:rPr lang="el-GR" dirty="0"/>
              <a:t>Βοηθοί: Θα οριστούν αργότερα</a:t>
            </a: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l-GR" dirty="0" smtClean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04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http://www.cs.uoi.gr/~tsap/teaching/cse205/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Διαλέξεις: </a:t>
            </a:r>
          </a:p>
          <a:p>
            <a:pPr lvl="1"/>
            <a:r>
              <a:rPr lang="el-GR" dirty="0" smtClean="0"/>
              <a:t>Τρίτη 3-5 </a:t>
            </a:r>
            <a:r>
              <a:rPr lang="el-GR" dirty="0"/>
              <a:t>μ</a:t>
            </a:r>
            <a:r>
              <a:rPr lang="el-GR" dirty="0" smtClean="0"/>
              <a:t>.μ.</a:t>
            </a:r>
          </a:p>
          <a:p>
            <a:pPr lvl="1"/>
            <a:r>
              <a:rPr lang="el-GR" dirty="0" smtClean="0"/>
              <a:t>Πέμπτη 12-2 μ.μ.</a:t>
            </a:r>
          </a:p>
          <a:p>
            <a:endParaRPr lang="el-GR" dirty="0" smtClean="0"/>
          </a:p>
          <a:p>
            <a:r>
              <a:rPr lang="el-GR" dirty="0" smtClean="0"/>
              <a:t>Εργαστήρια:</a:t>
            </a:r>
          </a:p>
          <a:p>
            <a:pPr lvl="1"/>
            <a:r>
              <a:rPr lang="el-GR" dirty="0" smtClean="0"/>
              <a:t>Πέμπτη 3-7 μ.μ.</a:t>
            </a:r>
          </a:p>
          <a:p>
            <a:pPr lvl="1"/>
            <a:r>
              <a:rPr lang="el-GR" dirty="0" smtClean="0"/>
              <a:t>Θα ξεκινήσουν σε μερικές εβδομάδες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Ώρες γραφείου</a:t>
            </a:r>
            <a:r>
              <a:rPr lang="en-US" dirty="0" smtClean="0"/>
              <a:t>: </a:t>
            </a:r>
            <a:r>
              <a:rPr lang="el-GR" dirty="0" smtClean="0"/>
              <a:t>Μπορείτε ανά πάσα στιγμή να χτυπήσετε την πόρτα του γραφείου μου. Πιο εύκολο να με βρείτε μέσω </a:t>
            </a:r>
            <a:r>
              <a:rPr lang="en-US" dirty="0" smtClean="0"/>
              <a:t>email.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Φροντιστήρια: Ώρες για την απάντηση ερωτήσεων και βοήθεια με ασκήσεις.</a:t>
            </a:r>
          </a:p>
          <a:p>
            <a:pPr marL="274320" lvl="1" indent="0">
              <a:buNone/>
            </a:pPr>
            <a:endParaRPr lang="el-GR" dirty="0" smtClean="0"/>
          </a:p>
          <a:p>
            <a:r>
              <a:rPr lang="el-GR" dirty="0" smtClean="0"/>
              <a:t>Παρασκευή: υποψήφια μέρα για αναπλήρωση χαμένων ωρών.</a:t>
            </a:r>
          </a:p>
        </p:txBody>
      </p:sp>
    </p:spTree>
    <p:extLst>
      <p:ext uri="{BB962C8B-B14F-4D97-AF65-F5344CB8AC3E}">
        <p14:creationId xmlns:p14="http://schemas.microsoft.com/office/powerpoint/2010/main" val="25269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πρέπει όλοι να γραφτείτε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ώστε να βλέπετε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ανακοινώσεις </a:t>
            </a:r>
            <a:r>
              <a:rPr lang="el-GR" dirty="0" smtClean="0"/>
              <a:t>και λεπτομέρειες για το μάθημα. Θα ανοίξει την επόμενη εβδομάδα.</a:t>
            </a:r>
            <a:endParaRPr lang="en-US" dirty="0" smtClean="0"/>
          </a:p>
          <a:p>
            <a:r>
              <a:rPr lang="el-GR" dirty="0" smtClean="0"/>
              <a:t>Ακόμη και αν ήσασταν γραμμένοι πέρυσι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θα πρέπει να ξαναγραφτείτε και φέτος.</a:t>
            </a:r>
          </a:p>
          <a:p>
            <a:r>
              <a:rPr lang="el-GR" dirty="0" smtClean="0"/>
              <a:t>Ανακοινώσεις και διαφάνειες θα εμφανίζονται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</a:t>
            </a:r>
            <a:r>
              <a:rPr lang="el-GR" dirty="0" smtClean="0"/>
              <a:t>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σελίδα του μαθήματος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Μπορείτε να χρησιμοποιήσετε 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για να κάνετε ερωτήσεις που θα τις βλέπουν και οι συμφοιτητές σας.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Βαθμολογία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βαθμολογία θα καθοριστεί από τα παρακάτω:</a:t>
            </a:r>
          </a:p>
          <a:p>
            <a:pPr lvl="1"/>
            <a:r>
              <a:rPr lang="el-GR" dirty="0" smtClean="0"/>
              <a:t>Εργαστήρια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Πρόοδος [20%]</a:t>
            </a:r>
          </a:p>
          <a:p>
            <a:pPr lvl="1"/>
            <a:r>
              <a:rPr lang="el-GR" dirty="0" smtClean="0"/>
              <a:t>Ασκήσεις </a:t>
            </a:r>
            <a:r>
              <a:rPr lang="el-GR" dirty="0"/>
              <a:t>[</a:t>
            </a:r>
            <a:r>
              <a:rPr lang="el-GR" dirty="0" smtClean="0"/>
              <a:t>30%]</a:t>
            </a:r>
          </a:p>
          <a:p>
            <a:pPr lvl="1"/>
            <a:r>
              <a:rPr lang="el-GR" dirty="0" smtClean="0"/>
              <a:t>Τελική Εξέταση </a:t>
            </a:r>
            <a:r>
              <a:rPr lang="el-GR" dirty="0"/>
              <a:t>[</a:t>
            </a:r>
            <a:r>
              <a:rPr lang="el-GR" dirty="0" smtClean="0"/>
              <a:t>50%]</a:t>
            </a:r>
          </a:p>
          <a:p>
            <a:pPr lvl="1"/>
            <a:endParaRPr lang="el-GR" dirty="0"/>
          </a:p>
          <a:p>
            <a:r>
              <a:rPr lang="el-GR" dirty="0" smtClean="0"/>
              <a:t>Η συμμετοχή στα </a:t>
            </a:r>
            <a:r>
              <a:rPr lang="el-GR" dirty="0" smtClean="0">
                <a:solidFill>
                  <a:srgbClr val="0070C0"/>
                </a:solidFill>
              </a:rPr>
              <a:t>εργαστήρια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υποχρεωτική</a:t>
            </a:r>
            <a:r>
              <a:rPr lang="el-GR" dirty="0" smtClean="0"/>
              <a:t> μόνο για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πρωτοετείς. </a:t>
            </a:r>
            <a:r>
              <a:rPr lang="el-GR" sz="2900" dirty="0"/>
              <a:t>Δεν θα υπάρχουν εργαστήρια για τα μεγαλύτερα έτη αλλά μπορείτε να κάνετε τις ασκήσεις και να πάρετε σχόλια.</a:t>
            </a:r>
          </a:p>
          <a:p>
            <a:r>
              <a:rPr lang="el-GR" dirty="0" smtClean="0"/>
              <a:t>Όσοι έχετε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ξαναπάρει</a:t>
            </a:r>
            <a:r>
              <a:rPr lang="el-GR" dirty="0" smtClean="0"/>
              <a:t> το μάθημα </a:t>
            </a:r>
            <a:r>
              <a:rPr lang="el-GR" dirty="0" smtClean="0">
                <a:solidFill>
                  <a:srgbClr val="0070C0"/>
                </a:solidFill>
              </a:rPr>
              <a:t>Τεχνικές Αντικειμενοστραφούς Προγραμματισμού </a:t>
            </a:r>
            <a:r>
              <a:rPr lang="el-GR" dirty="0" smtClean="0"/>
              <a:t>μπορείτε αν θέλετε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κρατήσετε</a:t>
            </a:r>
            <a:r>
              <a:rPr lang="el-GR" dirty="0" smtClean="0"/>
              <a:t> το βαθμό του εργαστηρίου.</a:t>
            </a:r>
          </a:p>
          <a:p>
            <a:r>
              <a:rPr lang="el-GR" dirty="0" smtClean="0"/>
              <a:t>Όσοι δεν έχετε βαθμό εργαστηρίου ή δεν θέλετε να κρατήσετε το βαθμό των εργαστηρίων, θα πρέπει να δώσετε </a:t>
            </a:r>
            <a:r>
              <a:rPr lang="el-GR" dirty="0" smtClean="0">
                <a:solidFill>
                  <a:srgbClr val="0070C0"/>
                </a:solidFill>
              </a:rPr>
              <a:t>υποχρεωτική πρόοδο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ασκήσεις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υποχρεωτικές</a:t>
            </a:r>
            <a:r>
              <a:rPr lang="el-GR" dirty="0" smtClean="0"/>
              <a:t>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όλους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μπορείτε να κρατήσετε τον βαθμό των ασκήσεων από τα προηγούμενα χρόνια.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Για να περάσετε το μάθημα </a:t>
            </a:r>
            <a:r>
              <a:rPr lang="el-GR" dirty="0" smtClean="0"/>
              <a:t>θα πρέπει να έχετε γράψετε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τουλάχιστον 4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τελική εξέταση</a:t>
            </a:r>
            <a:r>
              <a:rPr lang="el-GR" dirty="0" smtClean="0"/>
              <a:t>, και να έχετε βαθμό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τουλάχιστον 5 συνολικά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 ίδιος αλγόριθμος ισχύει και για </a:t>
            </a:r>
            <a:r>
              <a:rPr lang="el-GR" dirty="0" smtClean="0">
                <a:solidFill>
                  <a:srgbClr val="FF0000"/>
                </a:solidFill>
              </a:rPr>
              <a:t>όλες</a:t>
            </a:r>
            <a:r>
              <a:rPr lang="el-GR" dirty="0" smtClean="0"/>
              <a:t> τις εξεταστικές.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656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0080"/>
          </a:xfrm>
        </p:spPr>
        <p:txBody>
          <a:bodyPr/>
          <a:lstStyle/>
          <a:p>
            <a:r>
              <a:rPr lang="el-GR" dirty="0" smtClean="0"/>
              <a:t>Αλγόριθμος Βαθμολογίας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6984776" cy="5328592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r>
              <a:rPr lang="en-US" sz="1400" dirty="0" smtClean="0"/>
              <a:t>if (</a:t>
            </a:r>
            <a:r>
              <a:rPr lang="el-GR" sz="1400" dirty="0" smtClean="0"/>
              <a:t>έτος == 1)</a:t>
            </a:r>
          </a:p>
          <a:p>
            <a:pPr lvl="1"/>
            <a:r>
              <a:rPr lang="en-US" sz="1400" dirty="0"/>
              <a:t>X</a:t>
            </a:r>
            <a:r>
              <a:rPr lang="el-GR" sz="1400" dirty="0" smtClean="0"/>
              <a:t> = βαθμός εργαστηρίων</a:t>
            </a:r>
          </a:p>
          <a:p>
            <a:r>
              <a:rPr lang="en-US" sz="1400" dirty="0" smtClean="0"/>
              <a:t>else if </a:t>
            </a:r>
            <a:r>
              <a:rPr lang="en-US" sz="1400" dirty="0"/>
              <a:t>(</a:t>
            </a:r>
            <a:r>
              <a:rPr lang="el-GR" sz="1400" dirty="0"/>
              <a:t>έτος &gt; 1)</a:t>
            </a:r>
          </a:p>
          <a:p>
            <a:pPr lvl="1"/>
            <a:r>
              <a:rPr lang="en-US" sz="1400" dirty="0"/>
              <a:t>if (</a:t>
            </a:r>
            <a:r>
              <a:rPr lang="el-GR" sz="1400" dirty="0"/>
              <a:t>Υπάρχει βαθμός εργαστηρίου =</a:t>
            </a:r>
            <a:r>
              <a:rPr lang="en-US" sz="1400" dirty="0"/>
              <a:t>=</a:t>
            </a:r>
            <a:r>
              <a:rPr lang="el-GR" sz="1400" dirty="0"/>
              <a:t> </a:t>
            </a:r>
            <a:r>
              <a:rPr lang="en-US" sz="1400" dirty="0"/>
              <a:t>false)</a:t>
            </a:r>
          </a:p>
          <a:p>
            <a:pPr lvl="2"/>
            <a:r>
              <a:rPr lang="en-US" sz="1400" dirty="0"/>
              <a:t>X = </a:t>
            </a:r>
            <a:r>
              <a:rPr lang="el-GR" sz="1400" dirty="0"/>
              <a:t>βαθμός προόδου</a:t>
            </a:r>
          </a:p>
          <a:p>
            <a:pPr lvl="1"/>
            <a:r>
              <a:rPr lang="en-US" sz="1400" dirty="0"/>
              <a:t>else </a:t>
            </a:r>
            <a:r>
              <a:rPr lang="en-US" sz="1400" dirty="0" smtClean="0"/>
              <a:t>if (</a:t>
            </a:r>
            <a:r>
              <a:rPr lang="el-GR" sz="1400" dirty="0" smtClean="0"/>
              <a:t>Υπάρχει βαθμός εργαστηρίου == </a:t>
            </a:r>
            <a:r>
              <a:rPr lang="en-US" sz="1400" dirty="0" smtClean="0"/>
              <a:t>true)</a:t>
            </a:r>
            <a:endParaRPr lang="el-GR" sz="1400" dirty="0"/>
          </a:p>
          <a:p>
            <a:pPr lvl="2"/>
            <a:r>
              <a:rPr lang="en-US" sz="1400" dirty="0"/>
              <a:t>If </a:t>
            </a:r>
            <a:r>
              <a:rPr lang="en-US" sz="1400" dirty="0" smtClean="0"/>
              <a:t>(</a:t>
            </a:r>
            <a:r>
              <a:rPr lang="el-GR" sz="1400" dirty="0" smtClean="0"/>
              <a:t>Θέλετε </a:t>
            </a:r>
            <a:r>
              <a:rPr lang="el-GR" sz="1400" dirty="0"/>
              <a:t>να κρατήσετε τον βαθμό του εργαστηρίου == </a:t>
            </a:r>
            <a:r>
              <a:rPr lang="en-US" sz="1400" dirty="0" smtClean="0"/>
              <a:t>true)</a:t>
            </a:r>
            <a:endParaRPr lang="en-US" sz="1400" dirty="0"/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Παλιός βαθμός εργαστηρίου</a:t>
            </a:r>
          </a:p>
          <a:p>
            <a:pPr lvl="2"/>
            <a:r>
              <a:rPr lang="en-US" sz="1400" dirty="0" smtClean="0"/>
              <a:t>else if </a:t>
            </a:r>
            <a:r>
              <a:rPr lang="en-US" sz="1400" dirty="0"/>
              <a:t>(</a:t>
            </a:r>
            <a:r>
              <a:rPr lang="el-GR" sz="1400" dirty="0"/>
              <a:t>Θέλετε να κρατήσετε τον βαθμό του εργαστηρίου == </a:t>
            </a:r>
            <a:r>
              <a:rPr lang="en-US" sz="1400" dirty="0" smtClean="0"/>
              <a:t>false)</a:t>
            </a:r>
            <a:endParaRPr lang="en-US" sz="1400" dirty="0"/>
          </a:p>
          <a:p>
            <a:pPr lvl="3"/>
            <a:r>
              <a:rPr lang="en-US" sz="1400" dirty="0"/>
              <a:t>X = </a:t>
            </a:r>
            <a:r>
              <a:rPr lang="el-GR" sz="1400" dirty="0"/>
              <a:t>βαθμός </a:t>
            </a:r>
            <a:r>
              <a:rPr lang="el-GR" sz="1400" dirty="0" smtClean="0"/>
              <a:t>προόδου</a:t>
            </a:r>
          </a:p>
          <a:p>
            <a:r>
              <a:rPr lang="el-GR" sz="1400" dirty="0" smtClean="0"/>
              <a:t>Α = βαθμός ασκήσεων</a:t>
            </a:r>
          </a:p>
          <a:p>
            <a:r>
              <a:rPr lang="el-GR" sz="1400" dirty="0" smtClean="0"/>
              <a:t>Τ = βαθμός τελικής εξέτασης</a:t>
            </a:r>
          </a:p>
          <a:p>
            <a:r>
              <a:rPr lang="en-US" sz="1400" dirty="0" smtClean="0"/>
              <a:t>if (T &gt;= 4)</a:t>
            </a:r>
          </a:p>
          <a:p>
            <a:pPr lvl="1"/>
            <a:r>
              <a:rPr lang="en-US" sz="1400" dirty="0" smtClean="0"/>
              <a:t>B = 0.2*X + 0.3*A + 0.5*T</a:t>
            </a:r>
          </a:p>
          <a:p>
            <a:pPr lvl="1"/>
            <a:r>
              <a:rPr lang="en-US" sz="1400" dirty="0" smtClean="0"/>
              <a:t>if (B &gt;= 5)</a:t>
            </a:r>
          </a:p>
          <a:p>
            <a:pPr lvl="2"/>
            <a:r>
              <a:rPr lang="el-GR" sz="1400" dirty="0" smtClean="0"/>
              <a:t>Περάσατε το μάθημα</a:t>
            </a:r>
          </a:p>
          <a:p>
            <a:pPr lvl="1"/>
            <a:r>
              <a:rPr lang="en-US" sz="1400" dirty="0" smtClean="0"/>
              <a:t>else if (B &lt; 5)</a:t>
            </a:r>
          </a:p>
          <a:p>
            <a:pPr lvl="2"/>
            <a:r>
              <a:rPr lang="el-GR" sz="1400" dirty="0" smtClean="0"/>
              <a:t>Την επόμενη φορά</a:t>
            </a:r>
          </a:p>
          <a:p>
            <a:r>
              <a:rPr lang="en-US" sz="1400" dirty="0" smtClean="0"/>
              <a:t>else if (T &lt; 4)</a:t>
            </a:r>
          </a:p>
          <a:p>
            <a:pPr lvl="1"/>
            <a:r>
              <a:rPr lang="el-GR" sz="1400" dirty="0" smtClean="0"/>
              <a:t>Την επόμενη φορά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507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παρακολούθηση και συμμετοχή βοηθάνε στην κατανόηση.</a:t>
            </a:r>
          </a:p>
          <a:p>
            <a:r>
              <a:rPr lang="el-GR" dirty="0" smtClean="0"/>
              <a:t>Κάνετε ερωτήσεις. Καμία ερώτηση δεν είναι «χαζή». </a:t>
            </a:r>
          </a:p>
          <a:p>
            <a:r>
              <a:rPr lang="el-GR" dirty="0" smtClean="0"/>
              <a:t>Κάτι που ξέρει πολύς κόσμος αν δεν το έχετε διδαχτεί δεν είναι απαραίτητο να το ξέρετε. Ρωτήστε να το εξηγήσουμε.</a:t>
            </a:r>
          </a:p>
          <a:p>
            <a:r>
              <a:rPr lang="el-GR" dirty="0" smtClean="0"/>
              <a:t> Αν κάτι είναι δυσνόητο ζητήστε να το επαναλάβουμε ή να δώσουμε παραδείγματα.</a:t>
            </a:r>
          </a:p>
          <a:p>
            <a:r>
              <a:rPr lang="el-GR" dirty="0" smtClean="0"/>
              <a:t>Χρησιμοποιείστε τα εργαστήρια για να καταλάβετε καλύτερα.</a:t>
            </a:r>
          </a:p>
          <a:p>
            <a:r>
              <a:rPr lang="el-GR" dirty="0" smtClean="0"/>
              <a:t>Χρησιμοποιήστε τα φροντιστήρια για να κάνετε ερωτήσεις για τις ασκήσεις και για θέματα που δεν έχετε καταλάβει.</a:t>
            </a:r>
          </a:p>
        </p:txBody>
      </p:sp>
    </p:spTree>
    <p:extLst>
      <p:ext uri="{BB962C8B-B14F-4D97-AF65-F5344CB8AC3E}">
        <p14:creationId xmlns:p14="http://schemas.microsoft.com/office/powerpoint/2010/main" val="42312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Συμπεριφορά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Σεβαστείτε τους συμφοιτητές σας και τους διδάσκοντες, μην κάνετε φασαρία. </a:t>
            </a:r>
          </a:p>
          <a:p>
            <a:r>
              <a:rPr lang="el-GR" dirty="0" smtClean="0"/>
              <a:t>Δεν είσαστε στο σχολείο πλέον, έρχεστε στα μαθήματα γιατί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επιλέγετε</a:t>
            </a:r>
          </a:p>
          <a:p>
            <a:r>
              <a:rPr lang="el-GR" dirty="0" smtClean="0"/>
              <a:t>Αν δεν ενδιαφέρεστε να παρακολουθήσετε δεν υπάρχει λόγος να έρχεστε στο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8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Εργαστήρια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εργαστήρια θα ξεκινήσουν την τρίτη ή τέταρτη εβδομάδα των μαθημάτων. Θα κάνουμε 8-10 φροντιστήρια.</a:t>
            </a:r>
          </a:p>
          <a:p>
            <a:r>
              <a:rPr lang="el-GR" dirty="0" smtClean="0"/>
              <a:t>Θα δηλώσετε ομάδες στο </a:t>
            </a:r>
            <a:r>
              <a:rPr lang="en-US" dirty="0" err="1" smtClean="0"/>
              <a:t>eCourse</a:t>
            </a:r>
            <a:r>
              <a:rPr lang="en-US" dirty="0" smtClean="0"/>
              <a:t> </a:t>
            </a:r>
            <a:r>
              <a:rPr lang="el-GR" dirty="0" smtClean="0"/>
              <a:t>και θα μπείτε σε ένα γκρουπ. Το κάθε γκρουπ θα ανατεθεί σε μία αίθουσα. Οι ώρες θα εναλλάσσονται.</a:t>
            </a:r>
          </a:p>
          <a:p>
            <a:r>
              <a:rPr lang="el-GR" dirty="0" smtClean="0"/>
              <a:t>Τα εργαστήρια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 smtClean="0"/>
              <a:t> για τους πρωτοετείς.</a:t>
            </a:r>
          </a:p>
          <a:p>
            <a:pPr lvl="1"/>
            <a:r>
              <a:rPr lang="el-GR" dirty="0" smtClean="0"/>
              <a:t>Όσοι είναι στα μεγαλύτερα έτη μπορούν αν θέλουν να κάνουν παράλληλα τις ασκήσεις των εργαστηρίων και αν έχουν απορίες </a:t>
            </a:r>
          </a:p>
          <a:p>
            <a:r>
              <a:rPr lang="el-GR" dirty="0" smtClean="0"/>
              <a:t>Τα εργαστήρια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υποχρεωτικά</a:t>
            </a:r>
            <a:r>
              <a:rPr lang="el-GR" dirty="0" smtClean="0"/>
              <a:t> για τους πρωτοετείς φοιτητές. Επιτρέπονται μέχρι 2 απουσίες.</a:t>
            </a:r>
          </a:p>
          <a:p>
            <a:r>
              <a:rPr lang="el-GR" dirty="0" smtClean="0"/>
              <a:t>Φέτος θα προσπαθήσουμε να αυτοματοποιήσουμε την βαθμολογία των εργαστηρίων.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32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1183</Words>
  <Application>Microsoft Office PowerPoint</Application>
  <PresentationFormat>On-screen Show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ΤΕΧΝΙΚΕΣ Αντικειμενοστραφουσ προγραμματισμου</vt:lpstr>
      <vt:lpstr>Συστάσεις</vt:lpstr>
      <vt:lpstr>Γενικές πληροφορίες </vt:lpstr>
      <vt:lpstr>eCourse</vt:lpstr>
      <vt:lpstr>Βαθμολογία</vt:lpstr>
      <vt:lpstr>Αλγόριθμος Βαθμολογίας</vt:lpstr>
      <vt:lpstr>Μάθημα</vt:lpstr>
      <vt:lpstr>Συμπεριφορά</vt:lpstr>
      <vt:lpstr>Εργαστήρια</vt:lpstr>
      <vt:lpstr>Ασκήσεις</vt:lpstr>
      <vt:lpstr>Πρόοδος – Τελική εξέταση</vt:lpstr>
      <vt:lpstr>Στόχοι του μαθήματος</vt:lpstr>
      <vt:lpstr>Ύλη που θα καλύψουμε</vt:lpstr>
      <vt:lpstr>Βιβλιογραφία -Εύδοξος</vt:lpstr>
      <vt:lpstr>Βιβλιογραφία</vt:lpstr>
      <vt:lpstr>Βιβλιογραφία</vt:lpstr>
      <vt:lpstr>Διαδικαστικά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86</cp:revision>
  <dcterms:created xsi:type="dcterms:W3CDTF">2013-02-10T16:19:38Z</dcterms:created>
  <dcterms:modified xsi:type="dcterms:W3CDTF">2016-02-11T15:01:09Z</dcterms:modified>
</cp:coreProperties>
</file>