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1" r:id="rId8"/>
    <p:sldId id="257" r:id="rId9"/>
    <p:sldId id="258" r:id="rId10"/>
    <p:sldId id="259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8" r:id="rId32"/>
    <p:sldId id="286" r:id="rId33"/>
    <p:sldId id="287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209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763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307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272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483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48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538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22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03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188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63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Μαθήματα από τα εργαστήρια</a:t>
            </a:r>
          </a:p>
        </p:txBody>
      </p:sp>
    </p:spTree>
    <p:extLst>
      <p:ext uri="{BB962C8B-B14F-4D97-AF65-F5344CB8AC3E}">
        <p14:creationId xmlns:p14="http://schemas.microsoft.com/office/powerpoint/2010/main" val="354956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19200"/>
          </a:xfrm>
        </p:spPr>
        <p:txBody>
          <a:bodyPr>
            <a:normAutofit/>
          </a:bodyPr>
          <a:lstStyle/>
          <a:p>
            <a:r>
              <a:rPr lang="el-GR" dirty="0" smtClean="0"/>
              <a:t>Στην περίπτωση σας η κάθε γραμμή είχε μεταβλητή διάσταση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4140" y="3404240"/>
            <a:ext cx="4182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4;</a:t>
            </a:r>
            <a:endParaRPr lang="el-GR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[][] array</a:t>
            </a:r>
            <a:r>
              <a:rPr lang="el-GR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[n][];</a:t>
            </a:r>
          </a:p>
        </p:txBody>
      </p:sp>
      <p:sp>
        <p:nvSpPr>
          <p:cNvPr id="9" name="Rectangle 8"/>
          <p:cNvSpPr/>
          <p:nvPr/>
        </p:nvSpPr>
        <p:spPr>
          <a:xfrm>
            <a:off x="5641387" y="3329846"/>
            <a:ext cx="914400" cy="4455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67430" y="3372165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</a:p>
        </p:txBody>
      </p:sp>
      <p:cxnSp>
        <p:nvCxnSpPr>
          <p:cNvPr id="12" name="Straight Arrow Connector 11"/>
          <p:cNvCxnSpPr>
            <a:stCxn id="9" idx="3"/>
          </p:cNvCxnSpPr>
          <p:nvPr/>
        </p:nvCxnSpPr>
        <p:spPr>
          <a:xfrm>
            <a:off x="6555787" y="3552612"/>
            <a:ext cx="304094" cy="42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4140" y="4285058"/>
            <a:ext cx="40446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array[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l-GR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[n-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652782" y="4242739"/>
            <a:ext cx="914400" cy="4455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8825" y="4285058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</a:p>
        </p:txBody>
      </p:sp>
      <p:cxnSp>
        <p:nvCxnSpPr>
          <p:cNvPr id="37" name="Straight Arrow Connector 36"/>
          <p:cNvCxnSpPr>
            <a:stCxn id="35" idx="3"/>
          </p:cNvCxnSpPr>
          <p:nvPr/>
        </p:nvCxnSpPr>
        <p:spPr>
          <a:xfrm>
            <a:off x="6567182" y="4465505"/>
            <a:ext cx="304094" cy="42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6871275" y="4242739"/>
            <a:ext cx="1856023" cy="4461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7319218" y="4253420"/>
            <a:ext cx="0" cy="446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779419" y="4230799"/>
            <a:ext cx="0" cy="446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274527" y="4230799"/>
            <a:ext cx="0" cy="446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7355811" y="4928868"/>
            <a:ext cx="435956" cy="1066800"/>
            <a:chOff x="4493664" y="5899146"/>
            <a:chExt cx="435956" cy="1066800"/>
          </a:xfrm>
        </p:grpSpPr>
        <p:sp>
          <p:nvSpPr>
            <p:cNvPr id="51" name="Rectangle 50"/>
            <p:cNvSpPr/>
            <p:nvPr/>
          </p:nvSpPr>
          <p:spPr>
            <a:xfrm>
              <a:off x="4495800" y="5899146"/>
              <a:ext cx="433820" cy="10668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 flipH="1">
              <a:off x="4495800" y="6250401"/>
              <a:ext cx="43382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4493664" y="6607023"/>
              <a:ext cx="4359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7834082" y="4928868"/>
            <a:ext cx="433820" cy="707877"/>
            <a:chOff x="4495800" y="5899146"/>
            <a:chExt cx="433820" cy="707877"/>
          </a:xfrm>
        </p:grpSpPr>
        <p:sp>
          <p:nvSpPr>
            <p:cNvPr id="55" name="Rectangle 54"/>
            <p:cNvSpPr/>
            <p:nvPr/>
          </p:nvSpPr>
          <p:spPr>
            <a:xfrm>
              <a:off x="4495800" y="5899146"/>
              <a:ext cx="433820" cy="70787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 flipH="1">
              <a:off x="4495800" y="6250401"/>
              <a:ext cx="43382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Rectangle 62"/>
          <p:cNvSpPr/>
          <p:nvPr/>
        </p:nvSpPr>
        <p:spPr>
          <a:xfrm>
            <a:off x="8319492" y="4928868"/>
            <a:ext cx="433820" cy="3539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862017" y="3323491"/>
            <a:ext cx="1856023" cy="4461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7309960" y="3334172"/>
            <a:ext cx="0" cy="446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770161" y="3311551"/>
            <a:ext cx="0" cy="446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8265269" y="3311551"/>
            <a:ext cx="0" cy="446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42" idx="0"/>
          </p:cNvCxnSpPr>
          <p:nvPr/>
        </p:nvCxnSpPr>
        <p:spPr>
          <a:xfrm>
            <a:off x="7078928" y="4699610"/>
            <a:ext cx="0" cy="2292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7573789" y="4699610"/>
            <a:ext cx="0" cy="2292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8050992" y="4699610"/>
            <a:ext cx="0" cy="2292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8501266" y="4699610"/>
            <a:ext cx="0" cy="2292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6859881" y="4928868"/>
            <a:ext cx="435957" cy="1471932"/>
            <a:chOff x="6859881" y="4928868"/>
            <a:chExt cx="435957" cy="1471932"/>
          </a:xfrm>
        </p:grpSpPr>
        <p:grpSp>
          <p:nvGrpSpPr>
            <p:cNvPr id="47" name="Group 46"/>
            <p:cNvGrpSpPr/>
            <p:nvPr/>
          </p:nvGrpSpPr>
          <p:grpSpPr>
            <a:xfrm>
              <a:off x="6859882" y="4928868"/>
              <a:ext cx="435956" cy="1471932"/>
              <a:chOff x="4493664" y="5899146"/>
              <a:chExt cx="435956" cy="1471932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4495800" y="5899146"/>
                <a:ext cx="433820" cy="1471932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 flipH="1">
                <a:off x="4495800" y="6250401"/>
                <a:ext cx="43382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4493664" y="6607023"/>
                <a:ext cx="435956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 flipH="1">
              <a:off x="6859881" y="5995668"/>
              <a:ext cx="4359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6085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  <p:bldP spid="25" grpId="0"/>
      <p:bldP spid="35" grpId="0" animBg="1"/>
      <p:bldP spid="36" grpId="0"/>
      <p:bldP spid="38" grpId="0" animBg="1"/>
      <p:bldP spid="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ΕρΓΑΣΤΗΡΙΟ</a:t>
            </a:r>
            <a:r>
              <a:rPr lang="el-GR" dirty="0"/>
              <a:t> </a:t>
            </a:r>
            <a:r>
              <a:rPr lang="el-GR" dirty="0" smtClean="0"/>
              <a:t>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08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90465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l-GR" dirty="0"/>
              <a:t>Ένα </a:t>
            </a:r>
            <a:r>
              <a:rPr lang="el-GR" i="1" dirty="0"/>
              <a:t>ιστόγραμμα</a:t>
            </a:r>
            <a:r>
              <a:rPr lang="el-GR" dirty="0"/>
              <a:t> τιμών μετράει για ένα σύνολο από τιμές πόσες φορές εμφανίστηκε η κάθε τιμή. Για παράδειγμα αν έχω τις τιμές: 1,2,1,2,4,5,3,3,3,2,4 το ιστόγραμμα τους είναι 2,3,3,2,1, και είναι ο αριθμός εμφανίσεων των τιμών 1,2,3,4,5 αντίστοιχα (η τιμή 1 εμφανίζεται 2 φορές, η τιμή 2, 3 φορές, κοκ).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 smtClean="0"/>
              <a:t>Στην </a:t>
            </a:r>
            <a:r>
              <a:rPr lang="el-GR" dirty="0"/>
              <a:t>άσκηση αυτή θα υλοποιήσετε μια κλάση </a:t>
            </a:r>
            <a:r>
              <a:rPr lang="en-US" b="1" dirty="0" err="1"/>
              <a:t>GradeHistogram</a:t>
            </a:r>
            <a:r>
              <a:rPr lang="el-GR" dirty="0"/>
              <a:t> η οποία κρατάει ένα ιστόγραμμα για τους βαθμούς ενός μαθήματος. Η κλάση σας θα πρέπει να κρατάει το μέγιστο βαθμό για το μάθημα, και ένα πίνακα τον αριθμό εμφανίσεων του κάθε βαθμού. Αν ο μέγιστος βαθμός είναι </a:t>
            </a:r>
            <a:r>
              <a:rPr lang="en-US" dirty="0" err="1"/>
              <a:t>maxGrade</a:t>
            </a:r>
            <a:r>
              <a:rPr lang="en-US" dirty="0"/>
              <a:t> </a:t>
            </a:r>
            <a:r>
              <a:rPr lang="el-GR" dirty="0"/>
              <a:t>τότε οι πιθανοί βαθμοί θα είναι όλοι οι ακέραιοι στο διάστημα [1,</a:t>
            </a:r>
            <a:r>
              <a:rPr lang="en-US" dirty="0" err="1"/>
              <a:t>maxGrade</a:t>
            </a:r>
            <a:r>
              <a:rPr lang="el-GR" dirty="0"/>
              <a:t>]. Η κλάση θα πρέπει να έχει και τις εξής μεθόδους: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 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Ένα </a:t>
            </a:r>
            <a:r>
              <a:rPr lang="en-US" b="1" dirty="0"/>
              <a:t>constructor</a:t>
            </a:r>
            <a:r>
              <a:rPr lang="el-GR" b="1" dirty="0"/>
              <a:t>, </a:t>
            </a:r>
            <a:r>
              <a:rPr lang="el-GR" dirty="0"/>
              <a:t>ο οποίος θα παίρνει σαν όρισμα τον μέγιστο βαθμό και ένα πίνακα με </a:t>
            </a:r>
            <a:r>
              <a:rPr lang="el-GR" u="sng" dirty="0"/>
              <a:t>βαθμούς</a:t>
            </a:r>
            <a:r>
              <a:rPr lang="el-GR" dirty="0"/>
              <a:t> και δημιουργεί το ιστόγραμμα των βαθμών.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Μια μέθοδο </a:t>
            </a:r>
            <a:r>
              <a:rPr lang="en-US" b="1" dirty="0" err="1"/>
              <a:t>toString</a:t>
            </a:r>
            <a:r>
              <a:rPr lang="el-GR" dirty="0"/>
              <a:t>, η οποία θα επιστρέφει ένα </a:t>
            </a:r>
            <a:r>
              <a:rPr lang="en-US" dirty="0"/>
              <a:t>String </a:t>
            </a:r>
            <a:r>
              <a:rPr lang="el-GR" dirty="0"/>
              <a:t>που αναπαριστά το ιστόγραμμα. Για το ιστόγραμμα στο παραπάνω παράδειγμα θα επιστρέφει το </a:t>
            </a:r>
            <a:r>
              <a:rPr lang="en-US" dirty="0"/>
              <a:t>String</a:t>
            </a:r>
            <a:r>
              <a:rPr lang="el-GR" dirty="0"/>
              <a:t>:  «1:2 2:3 3:3 4:2 5:1».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Την μέθοδο </a:t>
            </a:r>
            <a:r>
              <a:rPr lang="en-US" b="1" dirty="0"/>
              <a:t>equals</a:t>
            </a:r>
            <a:r>
              <a:rPr lang="el-GR" dirty="0"/>
              <a:t>, η οποία θα συγκρίνει αν δύο ιστογράμματα είναι ίδια.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 Μια μέθοδο </a:t>
            </a:r>
            <a:r>
              <a:rPr lang="en-US" b="1" dirty="0" err="1"/>
              <a:t>addHistogram</a:t>
            </a:r>
            <a:r>
              <a:rPr lang="en-US" dirty="0"/>
              <a:t> </a:t>
            </a:r>
            <a:r>
              <a:rPr lang="el-GR" dirty="0"/>
              <a:t>η οποία παίρνει σαν όρισμα ένα άλλο ιστόγραμμα (ένα αντικείμενο τύπου </a:t>
            </a:r>
            <a:r>
              <a:rPr lang="en-US" b="1" dirty="0" err="1"/>
              <a:t>GradeHistogram</a:t>
            </a:r>
            <a:r>
              <a:rPr lang="el-GR" dirty="0"/>
              <a:t>) και, εφόσον έχουν τον ίδιο μέγιστο βαθμό, το προσθέτει στο υπάρχον ιστόγραμμα. 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Σας </a:t>
            </a:r>
            <a:r>
              <a:rPr lang="el-GR" dirty="0"/>
              <a:t>δίνεται η κλάση </a:t>
            </a:r>
            <a:r>
              <a:rPr lang="en-US" b="1" dirty="0" err="1"/>
              <a:t>GradeHistogramTest</a:t>
            </a:r>
            <a:r>
              <a:rPr lang="el-GR" b="1" dirty="0"/>
              <a:t>, </a:t>
            </a:r>
            <a:r>
              <a:rPr lang="el-GR" dirty="0"/>
              <a:t>για να τεστάρετε την κλάση σας. Όταν υλοποιήσετε τις μεθόδους που καλούνται στην </a:t>
            </a:r>
            <a:r>
              <a:rPr lang="en-US" dirty="0"/>
              <a:t>main</a:t>
            </a:r>
            <a:r>
              <a:rPr lang="el-GR" dirty="0"/>
              <a:t>, βγάλετε τα σχόλια από τις αντίστοιχες εντολές για να τεστάρετε τις μεθόδους. Τεστάρετε τον κώδικα σας σταδιακά όπως φαίνεται στα σχόλια.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95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Τι πληροφορία (δεδομένα) θέλουμε να κρατάει η κλάση μας?</a:t>
            </a:r>
          </a:p>
          <a:p>
            <a:pPr lvl="1"/>
            <a:r>
              <a:rPr lang="el-GR" dirty="0" smtClean="0"/>
              <a:t>Το μέγιστο βαθμό</a:t>
            </a:r>
          </a:p>
          <a:p>
            <a:pPr lvl="1"/>
            <a:r>
              <a:rPr lang="el-GR" dirty="0" smtClean="0"/>
              <a:t>Τις τιμές </a:t>
            </a:r>
            <a:r>
              <a:rPr lang="el-GR" smtClean="0"/>
              <a:t>του ιστογράμματος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Η πληροφορία (τα δεδομένα) που θέλουμε να κρατάει η κλάση θα είναι τα </a:t>
            </a:r>
            <a:r>
              <a:rPr lang="el-GR" dirty="0" smtClean="0">
                <a:solidFill>
                  <a:srgbClr val="FF0000"/>
                </a:solidFill>
              </a:rPr>
              <a:t>πεδία</a:t>
            </a:r>
            <a:r>
              <a:rPr lang="el-GR" dirty="0" smtClean="0"/>
              <a:t> της κλάσης</a:t>
            </a:r>
          </a:p>
          <a:p>
            <a:pPr lvl="1"/>
            <a:r>
              <a:rPr lang="el-GR" dirty="0"/>
              <a:t>Έναν </a:t>
            </a:r>
            <a:r>
              <a:rPr lang="el-GR" dirty="0">
                <a:solidFill>
                  <a:srgbClr val="0070C0"/>
                </a:solidFill>
              </a:rPr>
              <a:t>ακέραιο </a:t>
            </a:r>
            <a:r>
              <a:rPr lang="en-US" dirty="0" err="1" smtClean="0">
                <a:solidFill>
                  <a:srgbClr val="0070C0"/>
                </a:solidFill>
              </a:rPr>
              <a:t>maxGrade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με </a:t>
            </a:r>
            <a:r>
              <a:rPr lang="el-GR" dirty="0"/>
              <a:t>το </a:t>
            </a:r>
            <a:r>
              <a:rPr lang="el-GR" dirty="0" smtClean="0"/>
              <a:t>μέγιστο βαθμό </a:t>
            </a:r>
            <a:r>
              <a:rPr lang="el-GR" dirty="0"/>
              <a:t>που θα είναι και το μήκος του πίνακα</a:t>
            </a:r>
          </a:p>
          <a:p>
            <a:pPr lvl="1"/>
            <a:r>
              <a:rPr lang="el-GR" dirty="0" smtClean="0"/>
              <a:t>Ένα </a:t>
            </a:r>
            <a:r>
              <a:rPr lang="el-GR" dirty="0" smtClean="0">
                <a:solidFill>
                  <a:srgbClr val="0070C0"/>
                </a:solidFill>
              </a:rPr>
              <a:t>πίνακα ακεραίων </a:t>
            </a:r>
            <a:r>
              <a:rPr lang="en-US" dirty="0" smtClean="0">
                <a:solidFill>
                  <a:srgbClr val="0070C0"/>
                </a:solidFill>
              </a:rPr>
              <a:t>histogram </a:t>
            </a:r>
            <a:r>
              <a:rPr lang="el-GR" dirty="0" smtClean="0"/>
              <a:t>με τις συχνότητες για τον κάθε βαθμό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80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Κατασκευή ιστογράμματος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44824"/>
          </a:xfrm>
        </p:spPr>
        <p:txBody>
          <a:bodyPr/>
          <a:lstStyle/>
          <a:p>
            <a:r>
              <a:rPr lang="el-GR" dirty="0" smtClean="0"/>
              <a:t>Πως φτιάχνουμε ένα ιστόγραμμα από ένα πίνακα με βαθμούς?</a:t>
            </a:r>
          </a:p>
          <a:p>
            <a:pPr lvl="1"/>
            <a:r>
              <a:rPr lang="el-GR" dirty="0" smtClean="0"/>
              <a:t>Κάθε φορά που βλέπουμε τον βαθμό </a:t>
            </a:r>
            <a:r>
              <a:rPr lang="en-US" dirty="0" smtClean="0"/>
              <a:t>x </a:t>
            </a:r>
            <a:r>
              <a:rPr lang="el-GR" dirty="0" smtClean="0"/>
              <a:t>θα πρέπει να αυξήσουμε την </a:t>
            </a:r>
            <a:r>
              <a:rPr lang="en-US" dirty="0" smtClean="0"/>
              <a:t>x-</a:t>
            </a:r>
            <a:r>
              <a:rPr lang="el-GR" dirty="0" smtClean="0"/>
              <a:t>θέση του ιστογράμματος κατά ένα.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4002534"/>
            <a:ext cx="7742825" cy="156966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grades.length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grades[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histogram[x-1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++;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63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μέθοδος </a:t>
            </a:r>
            <a:r>
              <a:rPr lang="en-US" dirty="0" err="1" smtClean="0"/>
              <a:t>toString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μέθοδο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πρέπει να δημιουργήσουμε το </a:t>
            </a:r>
            <a:r>
              <a:rPr lang="en-US" dirty="0" smtClean="0"/>
              <a:t>String </a:t>
            </a:r>
            <a:r>
              <a:rPr lang="el-GR" dirty="0" smtClean="0"/>
              <a:t>το οποίο θα αναπαριστά το ιστόγραμμα. Για να το κάνουμε αυτό θα πρέπει να διατρέξουμε τον πίνακα με τις τιμές και να φτιάξουμε το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rgbClr val="FF0000"/>
                </a:solidFill>
              </a:rPr>
              <a:t>αυξητικά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2432" y="4437112"/>
            <a:ext cx="8138766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"";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maxGrade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(i+1) + ":" + histogram[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+ " ";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683568" y="3933056"/>
            <a:ext cx="4495328" cy="435840"/>
          </a:xfrm>
          <a:prstGeom prst="wedgeRoundRectCallout">
            <a:avLst>
              <a:gd name="adj1" fmla="val -13837"/>
              <a:gd name="adj2" fmla="val 70040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l-GR" dirty="0" smtClean="0">
                <a:solidFill>
                  <a:schemeClr val="tx1"/>
                </a:solidFill>
              </a:rPr>
              <a:t> μέθοδος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toString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ορίζεται </a:t>
            </a:r>
            <a:r>
              <a:rPr lang="el-GR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>
                <a:solidFill>
                  <a:schemeClr val="tx1"/>
                </a:solidFill>
              </a:rPr>
              <a:t> έτσι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50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87623" y="3902124"/>
            <a:ext cx="4896545" cy="8230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6" y="476672"/>
            <a:ext cx="6491064" cy="554461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grades[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histogram[x-1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(i+1) +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":"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histogram[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186596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 ή λάθος?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5386457" y="5222369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45223" y="1628800"/>
            <a:ext cx="3059831" cy="2812060"/>
          </a:xfrm>
          <a:prstGeom prst="wedgeRoundRectCallout">
            <a:avLst>
              <a:gd name="adj1" fmla="val -58797"/>
              <a:gd name="adj2" fmla="val 3352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Οι μεταβλητές </a:t>
            </a:r>
            <a:r>
              <a:rPr lang="en-US" dirty="0" err="1" smtClean="0">
                <a:solidFill>
                  <a:schemeClr val="tx1"/>
                </a:solidFill>
              </a:rPr>
              <a:t>maxGrade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smtClean="0">
                <a:solidFill>
                  <a:schemeClr val="tx1"/>
                </a:solidFill>
              </a:rPr>
              <a:t>histogram </a:t>
            </a:r>
            <a:r>
              <a:rPr lang="el-GR" dirty="0" smtClean="0">
                <a:solidFill>
                  <a:schemeClr val="tx1"/>
                </a:solidFill>
              </a:rPr>
              <a:t>δεν είναι ορισμένες.</a:t>
            </a: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Για να μπορεί να τις βλέπει η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μέθοδος </a:t>
            </a:r>
            <a:r>
              <a:rPr lang="en-US" dirty="0" smtClean="0">
                <a:solidFill>
                  <a:schemeClr val="tx1"/>
                </a:solidFill>
              </a:rPr>
              <a:t>print </a:t>
            </a:r>
            <a:r>
              <a:rPr lang="el-GR" dirty="0" smtClean="0">
                <a:solidFill>
                  <a:schemeClr val="tx1"/>
                </a:solidFill>
              </a:rPr>
              <a:t>(ή οποιαδήποτε άλλη μέθοδος) θα πρέπει να είναι ορισμένες ως </a:t>
            </a:r>
            <a:r>
              <a:rPr lang="el-GR" dirty="0" smtClean="0">
                <a:solidFill>
                  <a:srgbClr val="FF0000"/>
                </a:solidFill>
              </a:rPr>
              <a:t>πεδία</a:t>
            </a:r>
            <a:r>
              <a:rPr lang="el-GR" dirty="0" smtClean="0">
                <a:solidFill>
                  <a:schemeClr val="tx1"/>
                </a:solidFill>
              </a:rPr>
              <a:t> της κλάσης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60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1523483"/>
            <a:ext cx="5760640" cy="21602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41176" y="476672"/>
            <a:ext cx="6491064" cy="554461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grades[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histogram[x-1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(i+1) +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":"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histogram[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697060"/>
            <a:ext cx="3059831" cy="2956076"/>
          </a:xfrm>
          <a:prstGeom prst="wedgeRoundRectCallout">
            <a:avLst>
              <a:gd name="adj1" fmla="val -55665"/>
              <a:gd name="adj2" fmla="val -3564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 constructor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>
                <a:solidFill>
                  <a:schemeClr val="tx1"/>
                </a:solidFill>
              </a:rPr>
              <a:t> αρχικοποιεί τα </a:t>
            </a:r>
            <a:r>
              <a:rPr lang="el-GR" dirty="0" smtClean="0">
                <a:solidFill>
                  <a:srgbClr val="FF0000"/>
                </a:solidFill>
              </a:rPr>
              <a:t>πεδία</a:t>
            </a:r>
            <a:r>
              <a:rPr lang="el-GR" dirty="0" smtClean="0">
                <a:solidFill>
                  <a:schemeClr val="tx1"/>
                </a:solidFill>
              </a:rPr>
              <a:t> της κλάσης 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Οι μεταβλητές </a:t>
            </a:r>
            <a:r>
              <a:rPr lang="en-US" dirty="0" err="1" smtClean="0">
                <a:solidFill>
                  <a:srgbClr val="FF0000"/>
                </a:solidFill>
              </a:rPr>
              <a:t>maxGrade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smtClean="0">
                <a:solidFill>
                  <a:srgbClr val="FF0000"/>
                </a:solidFill>
              </a:rPr>
              <a:t>histogram </a:t>
            </a:r>
            <a:r>
              <a:rPr lang="el-GR" dirty="0" smtClean="0">
                <a:solidFill>
                  <a:schemeClr val="tx1"/>
                </a:solidFill>
              </a:rPr>
              <a:t>που ορίζονται μέσα στον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τοπικές μεταβλητές </a:t>
            </a:r>
            <a:r>
              <a:rPr lang="el-GR" dirty="0" smtClean="0">
                <a:solidFill>
                  <a:schemeClr val="tx1"/>
                </a:solidFill>
              </a:rPr>
              <a:t>και δεν αλλάζουν την τιμή των πεδίων.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0057630">
            <a:off x="5428625" y="5210037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83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7504" y="1175035"/>
            <a:ext cx="4536504" cy="3097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7504" y="1988840"/>
            <a:ext cx="4536504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41176" y="476672"/>
            <a:ext cx="6491064" cy="554461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grades[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histogram[x-1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(i+1) +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":"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histogram[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308600"/>
            <a:ext cx="3059831" cy="3200520"/>
          </a:xfrm>
          <a:prstGeom prst="wedgeRoundRectCallout">
            <a:avLst>
              <a:gd name="adj1" fmla="val -83168"/>
              <a:gd name="adj2" fmla="val -4488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</a:t>
            </a:r>
            <a:r>
              <a:rPr lang="el-GR" dirty="0" smtClean="0">
                <a:solidFill>
                  <a:schemeClr val="tx1"/>
                </a:solidFill>
              </a:rPr>
              <a:t>μεταβλητή </a:t>
            </a:r>
            <a:r>
              <a:rPr lang="en-US" dirty="0" err="1" smtClean="0">
                <a:solidFill>
                  <a:schemeClr val="tx1"/>
                </a:solidFill>
              </a:rPr>
              <a:t>maxGrade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αρχικοποιείται σωστά.</a:t>
            </a: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Ο πίνακας </a:t>
            </a:r>
            <a:r>
              <a:rPr lang="en-US" dirty="0" smtClean="0">
                <a:solidFill>
                  <a:schemeClr val="tx1"/>
                </a:solidFill>
              </a:rPr>
              <a:t>histogram </a:t>
            </a:r>
            <a:r>
              <a:rPr lang="el-GR" dirty="0" smtClean="0">
                <a:solidFill>
                  <a:schemeClr val="tx1"/>
                </a:solidFill>
              </a:rPr>
              <a:t>όμως όχι. </a:t>
            </a: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Τον έχουμε </a:t>
            </a:r>
            <a:r>
              <a:rPr lang="el-GR" dirty="0" smtClean="0">
                <a:solidFill>
                  <a:srgbClr val="FF0000"/>
                </a:solidFill>
              </a:rPr>
              <a:t>ορίσει</a:t>
            </a:r>
            <a:r>
              <a:rPr lang="el-GR" dirty="0" smtClean="0">
                <a:solidFill>
                  <a:schemeClr val="tx1"/>
                </a:solidFill>
              </a:rPr>
              <a:t> σωστά αλλά δεν τον έχουμε </a:t>
            </a:r>
            <a:r>
              <a:rPr lang="el-GR" dirty="0" smtClean="0">
                <a:solidFill>
                  <a:srgbClr val="FF0000"/>
                </a:solidFill>
              </a:rPr>
              <a:t>δημιουργήσει</a:t>
            </a:r>
            <a:r>
              <a:rPr lang="el-GR" dirty="0" smtClean="0">
                <a:solidFill>
                  <a:schemeClr val="tx1"/>
                </a:solidFill>
              </a:rPr>
              <a:t> (δεν του έχουμε δώσει χώρο)! Δεν έχουμε προσδιορίσει το μέγεθος του</a:t>
            </a:r>
          </a:p>
        </p:txBody>
      </p:sp>
      <p:sp>
        <p:nvSpPr>
          <p:cNvPr id="6" name="TextBox 5"/>
          <p:cNvSpPr txBox="1"/>
          <p:nvPr/>
        </p:nvSpPr>
        <p:spPr>
          <a:xfrm rot="20057630">
            <a:off x="4453477" y="5345448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14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8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805354"/>
            <a:ext cx="5400600" cy="6545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41176" y="476672"/>
            <a:ext cx="6491064" cy="554461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7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7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grades[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histogram[x-1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(i+1) +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":"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histogram[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308600"/>
            <a:ext cx="3059831" cy="3200520"/>
          </a:xfrm>
          <a:prstGeom prst="wedgeRoundRectCallout">
            <a:avLst>
              <a:gd name="adj1" fmla="val -68519"/>
              <a:gd name="adj2" fmla="val -46982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Θυμηθείτε ότι οι εντολές αυτές θα εκτελεστούν </a:t>
            </a:r>
            <a:r>
              <a:rPr lang="el-GR" dirty="0" smtClean="0">
                <a:solidFill>
                  <a:srgbClr val="FF0000"/>
                </a:solidFill>
              </a:rPr>
              <a:t>πριν</a:t>
            </a:r>
            <a:r>
              <a:rPr lang="el-GR" dirty="0" smtClean="0">
                <a:solidFill>
                  <a:schemeClr val="tx1"/>
                </a:solidFill>
              </a:rPr>
              <a:t> από τις εντολές του </a:t>
            </a:r>
            <a:r>
              <a:rPr lang="en-US" dirty="0" smtClean="0">
                <a:solidFill>
                  <a:schemeClr val="tx1"/>
                </a:solidFill>
              </a:rPr>
              <a:t>constructor. </a:t>
            </a:r>
            <a:r>
              <a:rPr lang="el-GR" dirty="0" smtClean="0">
                <a:solidFill>
                  <a:schemeClr val="tx1"/>
                </a:solidFill>
              </a:rPr>
              <a:t>Εκείνη τη στιγμή δεν ξέρουμε το μέγιστο βαθμό και άρα δημιουργούμε ένα πίνακα μηδενικού μεγέθους!</a:t>
            </a:r>
          </a:p>
        </p:txBody>
      </p:sp>
      <p:sp>
        <p:nvSpPr>
          <p:cNvPr id="6" name="TextBox 5"/>
          <p:cNvSpPr txBox="1"/>
          <p:nvPr/>
        </p:nvSpPr>
        <p:spPr>
          <a:xfrm rot="20057630">
            <a:off x="4852560" y="5218772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2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ΕρΓΑΣΤΗΡΙΟ</a:t>
            </a:r>
            <a:r>
              <a:rPr lang="el-GR" dirty="0"/>
              <a:t>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41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6511" y="2231664"/>
            <a:ext cx="4536504" cy="2428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10" y="4494258"/>
            <a:ext cx="5212762" cy="230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07504" y="620688"/>
            <a:ext cx="6491064" cy="554461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grades[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histogram[x-1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(i+1) +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":"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histogram[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308600"/>
            <a:ext cx="3059831" cy="2192408"/>
          </a:xfrm>
          <a:prstGeom prst="wedgeRoundRectCallout">
            <a:avLst>
              <a:gd name="adj1" fmla="val -84231"/>
              <a:gd name="adj2" fmla="val -416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 Constructor </a:t>
            </a:r>
            <a:r>
              <a:rPr lang="el-GR" dirty="0" smtClean="0">
                <a:solidFill>
                  <a:schemeClr val="tx1"/>
                </a:solidFill>
              </a:rPr>
              <a:t>θα αρχικοποιήσει σωστά τον πίνακα </a:t>
            </a:r>
            <a:r>
              <a:rPr lang="en-US" dirty="0" smtClean="0">
                <a:solidFill>
                  <a:schemeClr val="tx1"/>
                </a:solidFill>
              </a:rPr>
              <a:t>histogram, </a:t>
            </a:r>
            <a:r>
              <a:rPr lang="el-GR" dirty="0" smtClean="0">
                <a:solidFill>
                  <a:schemeClr val="tx1"/>
                </a:solidFill>
              </a:rPr>
              <a:t>αλλά δεν θα αλλάξει το πεδίο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maxGrade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μιας και χρησιμοποιεί την τοπική μεταβλητή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l-GR" dirty="0" smtClean="0">
                <a:solidFill>
                  <a:schemeClr val="tx1"/>
                </a:solidFill>
              </a:rPr>
              <a:t>παράμετρο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6199713" y="3550907"/>
            <a:ext cx="2944287" cy="1030221"/>
          </a:xfrm>
          <a:prstGeom prst="wedgeRoundRectCallout">
            <a:avLst>
              <a:gd name="adj1" fmla="val -80929"/>
              <a:gd name="adj2" fmla="val 4675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 err="1" smtClean="0">
                <a:solidFill>
                  <a:schemeClr val="tx1"/>
                </a:solidFill>
              </a:rPr>
              <a:t>maxGrade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εδώ αναφέρεται στο </a:t>
            </a:r>
            <a:r>
              <a:rPr lang="el-GR" dirty="0" smtClean="0">
                <a:solidFill>
                  <a:srgbClr val="FF0000"/>
                </a:solidFill>
              </a:rPr>
              <a:t>πεδίο</a:t>
            </a:r>
            <a:r>
              <a:rPr lang="el-GR" dirty="0" smtClean="0">
                <a:solidFill>
                  <a:schemeClr val="tx1"/>
                </a:solidFill>
              </a:rPr>
              <a:t> και έχει τιμή μηδέν.</a:t>
            </a:r>
          </a:p>
        </p:txBody>
      </p:sp>
      <p:sp>
        <p:nvSpPr>
          <p:cNvPr id="6" name="TextBox 5"/>
          <p:cNvSpPr txBox="1"/>
          <p:nvPr/>
        </p:nvSpPr>
        <p:spPr>
          <a:xfrm rot="20057630">
            <a:off x="4626109" y="5210036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5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8" grpId="0" animBg="1"/>
      <p:bldP spid="10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9869" y="2204864"/>
            <a:ext cx="4518103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280" y="990020"/>
            <a:ext cx="4536504" cy="6159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7504" y="620688"/>
            <a:ext cx="6491064" cy="590465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grades[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histogram[x-1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(i+1) +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":"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histogram[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20057630">
            <a:off x="4486719" y="5418413"/>
            <a:ext cx="303531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ΣΩΣΤΟ!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124744"/>
            <a:ext cx="3059831" cy="3888432"/>
          </a:xfrm>
          <a:prstGeom prst="wedgeRoundRectCallout">
            <a:avLst>
              <a:gd name="adj1" fmla="val -78544"/>
              <a:gd name="adj2" fmla="val -4100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Πρώτα δηλώνουμε τα πεδία μέσα στην κλάση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Στον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δίνουμε τιμή στο </a:t>
            </a:r>
            <a:r>
              <a:rPr lang="en-US" dirty="0" err="1" smtClean="0">
                <a:solidFill>
                  <a:schemeClr val="tx1"/>
                </a:solidFill>
              </a:rPr>
              <a:t>maxGrade</a:t>
            </a:r>
            <a:r>
              <a:rPr lang="el-GR" dirty="0" smtClean="0">
                <a:solidFill>
                  <a:schemeClr val="tx1"/>
                </a:solidFill>
              </a:rPr>
              <a:t> και αφού πλέον ξέρουμε το μήκος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του πίνακα τον δημιουργούμε και του δίνουμε χώρο για να  κρατάει τις τιμές.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Τώρα μπορούμε και να κάνουμε και την αρχικοποίηση του πίνακα</a:t>
            </a:r>
          </a:p>
        </p:txBody>
      </p:sp>
    </p:spTree>
    <p:extLst>
      <p:ext uri="{BB962C8B-B14F-4D97-AF65-F5344CB8AC3E}">
        <p14:creationId xmlns:p14="http://schemas.microsoft.com/office/powerpoint/2010/main" val="101902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6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και δημιουργία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Τι σημαίνει </a:t>
            </a:r>
            <a:r>
              <a:rPr lang="el-GR" dirty="0">
                <a:solidFill>
                  <a:srgbClr val="FF0000"/>
                </a:solidFill>
              </a:rPr>
              <a:t>ορίζω</a:t>
            </a:r>
            <a:r>
              <a:rPr lang="el-GR" dirty="0"/>
              <a:t> μια </a:t>
            </a:r>
            <a:r>
              <a:rPr lang="el-GR" dirty="0">
                <a:solidFill>
                  <a:srgbClr val="FF0000"/>
                </a:solidFill>
              </a:rPr>
              <a:t>μεταβλητή</a:t>
            </a:r>
            <a:r>
              <a:rPr lang="el-GR" dirty="0"/>
              <a:t>?</a:t>
            </a:r>
          </a:p>
          <a:p>
            <a:pPr lvl="1"/>
            <a:r>
              <a:rPr lang="el-GR" dirty="0"/>
              <a:t>Οπουδήποτε έχουμε κώδικα της μορφής </a:t>
            </a:r>
          </a:p>
          <a:p>
            <a:pPr marL="274320" lvl="1" indent="0">
              <a:buNone/>
            </a:pPr>
            <a:r>
              <a:rPr lang="el-GR" dirty="0"/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l-GR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τυπος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&lt;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όνομα μεταβλητής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marL="274320" lvl="1" indent="0">
              <a:buNone/>
            </a:pPr>
            <a:r>
              <a:rPr lang="el-GR" dirty="0"/>
              <a:t>ορίζουμε μια </a:t>
            </a:r>
            <a:r>
              <a:rPr lang="el-GR" dirty="0" smtClean="0"/>
              <a:t>καινούρια μεταβλητή </a:t>
            </a:r>
            <a:r>
              <a:rPr lang="el-GR" dirty="0"/>
              <a:t>με αυτό το όνομα. Π.χ.,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maxGrade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histogram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GradeHistogram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hist</a:t>
            </a:r>
            <a:endParaRPr lang="el-GR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dirty="0" smtClean="0"/>
              <a:t>Τι σημαίνει δημιουργώ μια μεταβλητή/αντικείμενο</a:t>
            </a:r>
          </a:p>
          <a:p>
            <a:pPr lvl="1"/>
            <a:r>
              <a:rPr lang="el-GR" dirty="0" smtClean="0"/>
              <a:t>Δημιουργώ σημαίνει ότι δίνω χώρο στην μνήμη και αυτό γίνεται με την </a:t>
            </a:r>
            <a:r>
              <a:rPr lang="en-US" dirty="0" smtClean="0"/>
              <a:t>new. </a:t>
            </a:r>
            <a:r>
              <a:rPr lang="el-GR" dirty="0" smtClean="0"/>
              <a:t>Χωρίς την κλήση της </a:t>
            </a:r>
            <a:r>
              <a:rPr lang="en-US" dirty="0" smtClean="0"/>
              <a:t>new </a:t>
            </a:r>
            <a:r>
              <a:rPr lang="el-GR" dirty="0" smtClean="0"/>
              <a:t>το αντικείμενο δεν υπάρχει. Εξαίρεση, οι βασικοί τύποι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, double, </a:t>
            </a:r>
            <a:r>
              <a:rPr lang="en-US" dirty="0" err="1" smtClean="0"/>
              <a:t>boolean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n-US" sz="21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histogram</a:t>
            </a:r>
            <a:r>
              <a:rPr lang="en-US" dirty="0" smtClean="0"/>
              <a:t> 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maxGrade</a:t>
            </a:r>
            <a:r>
              <a:rPr lang="en-US" sz="2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lvl="2"/>
            <a:r>
              <a:rPr lang="en-US" sz="21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hist</a:t>
            </a:r>
            <a:r>
              <a:rPr lang="en-US" sz="21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GradeHistogram</a:t>
            </a:r>
            <a:r>
              <a:rPr lang="en-US" sz="2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maxGrade</a:t>
            </a:r>
            <a:r>
              <a:rPr lang="en-US" sz="2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grades);</a:t>
            </a:r>
            <a:endParaRPr lang="en-US" sz="2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8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Εμβέλεια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κάθε μεταβλητή έχει εμβέλεια μέσα στο </a:t>
            </a:r>
            <a:r>
              <a:rPr lang="en-US" dirty="0" smtClean="0"/>
              <a:t>block </a:t>
            </a:r>
            <a:r>
              <a:rPr lang="el-GR" dirty="0" smtClean="0"/>
              <a:t>στο οποίο ορίζεται.</a:t>
            </a:r>
          </a:p>
          <a:p>
            <a:pPr lvl="1"/>
            <a:r>
              <a:rPr lang="el-GR" dirty="0" smtClean="0"/>
              <a:t>Τις </a:t>
            </a:r>
            <a:r>
              <a:rPr lang="el-GR" dirty="0" smtClean="0">
                <a:solidFill>
                  <a:srgbClr val="0070C0"/>
                </a:solidFill>
              </a:rPr>
              <a:t>μεταβλητές-πεδία</a:t>
            </a:r>
            <a:r>
              <a:rPr lang="el-GR" dirty="0" smtClean="0"/>
              <a:t> της κλάσης μπορούν να τις χρησιμοποιήσουν όλες οι μέθοδοι της </a:t>
            </a:r>
            <a:r>
              <a:rPr lang="el-GR" dirty="0" smtClean="0">
                <a:solidFill>
                  <a:srgbClr val="0070C0"/>
                </a:solidFill>
              </a:rPr>
              <a:t>κλάσης</a:t>
            </a:r>
          </a:p>
          <a:p>
            <a:pPr lvl="2"/>
            <a:r>
              <a:rPr lang="el-GR" dirty="0" smtClean="0"/>
              <a:t>Οι μεταβλητές έχουν ζωή όσο υπάρχει το αντίστοιχο αντικείμενο της κλάσης</a:t>
            </a:r>
          </a:p>
          <a:p>
            <a:pPr lvl="1"/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μεταβλητές</a:t>
            </a:r>
            <a:r>
              <a:rPr lang="el-GR" dirty="0" smtClean="0"/>
              <a:t> που ορίζονται μέσα σε μία </a:t>
            </a:r>
            <a:r>
              <a:rPr lang="el-GR" dirty="0" smtClean="0">
                <a:solidFill>
                  <a:srgbClr val="0070C0"/>
                </a:solidFill>
              </a:rPr>
              <a:t>μέθοδο</a:t>
            </a:r>
            <a:r>
              <a:rPr lang="el-GR" dirty="0" smtClean="0"/>
              <a:t> μπορούν να χρησιμοποιηθούν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μόνο μέσα στη μέθοδο.</a:t>
            </a:r>
          </a:p>
          <a:p>
            <a:pPr lvl="2"/>
            <a:r>
              <a:rPr lang="el-GR" dirty="0" smtClean="0"/>
              <a:t>Οι μεταβλητές χάνονται όταν βγούμε από τη μέθοδο.</a:t>
            </a:r>
          </a:p>
          <a:p>
            <a:pPr lvl="1"/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παράμετροι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rgbClr val="0070C0"/>
                </a:solidFill>
              </a:rPr>
              <a:t>μεθόδου</a:t>
            </a:r>
            <a:r>
              <a:rPr lang="el-GR" dirty="0" smtClean="0"/>
              <a:t> είναι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τοπικές μεταβλητές</a:t>
            </a:r>
            <a:r>
              <a:rPr lang="el-GR" dirty="0" smtClean="0"/>
              <a:t> της μεθόδου.</a:t>
            </a:r>
          </a:p>
        </p:txBody>
      </p:sp>
    </p:spTree>
    <p:extLst>
      <p:ext uri="{BB962C8B-B14F-4D97-AF65-F5344CB8AC3E}">
        <p14:creationId xmlns:p14="http://schemas.microsoft.com/office/powerpoint/2010/main" val="91286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11760" y="3789040"/>
            <a:ext cx="4176464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63688" y="2420888"/>
            <a:ext cx="33843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1556792"/>
            <a:ext cx="7215437" cy="424731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grades[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histogram[x-1] ++;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 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48064" y="5301208"/>
            <a:ext cx="3923928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Οι κόκκινες μεταβλητές υπάρχουν μόνο μέσα στο μπλοκ της μεθόδου 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Οι μπλε μεταβλητές είναι πεδία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0" y="2132856"/>
            <a:ext cx="1547664" cy="792088"/>
          </a:xfrm>
          <a:prstGeom prst="wedgeRectCallout">
            <a:avLst>
              <a:gd name="adj1" fmla="val 65997"/>
              <a:gd name="adj2" fmla="val 9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Ορισμός μεταβλητής πίνακα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0" y="3680450"/>
            <a:ext cx="1547664" cy="720080"/>
          </a:xfrm>
          <a:prstGeom prst="wedgeRectCallout">
            <a:avLst>
              <a:gd name="adj1" fmla="val 102440"/>
              <a:gd name="adj2" fmla="val -133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πίνακα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79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95736" y="3782009"/>
            <a:ext cx="2160240" cy="3190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 (</a:t>
            </a:r>
            <a:r>
              <a:rPr lang="el-GR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549761"/>
            <a:ext cx="7215437" cy="424731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grades[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histogram[x-1] ++;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 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48064" y="5301208"/>
            <a:ext cx="3923928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Οι κόκκινες μεταβλητές υπάρχουν μόνο μέσα στο μπλοκ της μεθόδου 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Οι μπλε μεταβλητές είναι πεδία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0" y="3565984"/>
            <a:ext cx="1835696" cy="1159159"/>
          </a:xfrm>
          <a:prstGeom prst="wedgeRectCallout">
            <a:avLst>
              <a:gd name="adj1" fmla="val 67436"/>
              <a:gd name="adj2" fmla="val -168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Ορισμός τοπικής μεταβλητής και δημιουργία της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42920" y="1549761"/>
            <a:ext cx="410445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πεδίο-πίνακας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dirty="0" smtClean="0"/>
              <a:t> </a:t>
            </a:r>
            <a:r>
              <a:rPr lang="el-GR" dirty="0" smtClean="0"/>
              <a:t>έχει οριστεί αλλά δεν έχει δημιουργηθεί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5657106"/>
            <a:ext cx="37799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τοπική μεταβλητή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dirty="0" smtClean="0"/>
              <a:t> </a:t>
            </a:r>
            <a:r>
              <a:rPr lang="el-GR" dirty="0" smtClean="0"/>
              <a:t>χάνεται μόλις βγούμε από τον </a:t>
            </a:r>
            <a:r>
              <a:rPr lang="en-US" dirty="0" smtClean="0"/>
              <a:t>constructor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38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08720" y="1988840"/>
            <a:ext cx="6007496" cy="3091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1520" y="1988840"/>
            <a:ext cx="8291264" cy="369331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equals(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!=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2" y="299229"/>
            <a:ext cx="8229600" cy="990600"/>
          </a:xfrm>
        </p:spPr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94397" y="1395601"/>
            <a:ext cx="4495328" cy="435840"/>
          </a:xfrm>
          <a:prstGeom prst="wedgeRoundRectCallout">
            <a:avLst>
              <a:gd name="adj1" fmla="val -13837"/>
              <a:gd name="adj2" fmla="val 70040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l-GR" dirty="0" smtClean="0">
                <a:solidFill>
                  <a:schemeClr val="tx1"/>
                </a:solidFill>
              </a:rPr>
              <a:t> μέθοδος</a:t>
            </a:r>
            <a:r>
              <a:rPr lang="en-US" dirty="0" smtClean="0">
                <a:solidFill>
                  <a:schemeClr val="tx1"/>
                </a:solidFill>
              </a:rPr>
              <a:t> equals </a:t>
            </a:r>
            <a:r>
              <a:rPr lang="el-GR" dirty="0" smtClean="0">
                <a:solidFill>
                  <a:schemeClr val="tx1"/>
                </a:solidFill>
              </a:rPr>
              <a:t>ορίζεται </a:t>
            </a:r>
            <a:r>
              <a:rPr lang="el-GR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>
                <a:solidFill>
                  <a:schemeClr val="tx1"/>
                </a:solidFill>
              </a:rPr>
              <a:t> έτσι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1432" y="4437112"/>
            <a:ext cx="5112568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Είναι πιο εύκολο να ελέγξουμε για την περίπτωση της </a:t>
            </a:r>
            <a:r>
              <a:rPr lang="el-GR" dirty="0">
                <a:solidFill>
                  <a:srgbClr val="FF0000"/>
                </a:solidFill>
              </a:rPr>
              <a:t>ανισότητας</a:t>
            </a:r>
            <a:r>
              <a:rPr lang="el-GR" dirty="0"/>
              <a:t> παρά της ισότητας. Μόλις μία από τις συνθήκες δεν ικανοποιείται επιστρέφουμε </a:t>
            </a:r>
            <a:r>
              <a:rPr lang="en-US" dirty="0"/>
              <a:t>false. </a:t>
            </a:r>
            <a:r>
              <a:rPr lang="el-GR" dirty="0"/>
              <a:t>Αν φτάσουμε μέχρι τέλους ικανοποιούνται όλες και άρα επιστρέφουμε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380672"/>
            <a:ext cx="3851920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Δεν κάνουμε έλεγχο ισότητας χρησιμοποιώντας την </a:t>
            </a:r>
            <a:r>
              <a:rPr lang="en-US" dirty="0" err="1" smtClean="0"/>
              <a:t>toString</a:t>
            </a:r>
            <a:r>
              <a:rPr lang="en-US" dirty="0" smtClean="0"/>
              <a:t>! </a:t>
            </a:r>
          </a:p>
          <a:p>
            <a:r>
              <a:rPr lang="en-US" dirty="0" smtClean="0"/>
              <a:t>To String </a:t>
            </a:r>
            <a:r>
              <a:rPr lang="el-GR" dirty="0" smtClean="0"/>
              <a:t>που επιστρέφουμε μπορεί να μην ικανοποιεί τον έλεγχο ισότητας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38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47664" y="2636912"/>
            <a:ext cx="648072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45560" y="2687851"/>
            <a:ext cx="2758688" cy="3091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20814" y="3218874"/>
            <a:ext cx="4263353" cy="3541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5656" y="4344035"/>
            <a:ext cx="5256584" cy="3091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2" y="299229"/>
            <a:ext cx="8229600" cy="990600"/>
          </a:xfrm>
        </p:spPr>
        <p:txBody>
          <a:bodyPr/>
          <a:lstStyle/>
          <a:p>
            <a:r>
              <a:rPr lang="el-GR" dirty="0" smtClean="0"/>
              <a:t>Η μέθοδος</a:t>
            </a:r>
            <a:r>
              <a:rPr lang="en-US" dirty="0" smtClean="0"/>
              <a:t> </a:t>
            </a:r>
            <a:r>
              <a:rPr lang="en-US" dirty="0" err="1" smtClean="0"/>
              <a:t>addHistogram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508720" y="1268760"/>
            <a:ext cx="3888432" cy="1083912"/>
          </a:xfrm>
          <a:prstGeom prst="wedgeRoundRectCallout">
            <a:avLst>
              <a:gd name="adj1" fmla="val -13837"/>
              <a:gd name="adj2" fmla="val 70040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l-GR" dirty="0" smtClean="0">
                <a:solidFill>
                  <a:schemeClr val="tx1"/>
                </a:solidFill>
              </a:rPr>
              <a:t> μέθοδος δεν επιστρέφει κάτι μιας και το αποτέλεσμα της πρόσθεσης θα αποθηκευτεί στο αντικείμενο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555662" y="5410767"/>
            <a:ext cx="3967880" cy="1083912"/>
          </a:xfrm>
          <a:prstGeom prst="wedgeRoundRectCallout">
            <a:avLst>
              <a:gd name="adj1" fmla="val -15641"/>
              <a:gd name="adj2" fmla="val -117038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Έχουμε πρόσβαση στα πεδία του </a:t>
            </a:r>
            <a:r>
              <a:rPr lang="en-US" dirty="0">
                <a:solidFill>
                  <a:schemeClr val="tx1"/>
                </a:solidFill>
              </a:rPr>
              <a:t>other </a:t>
            </a:r>
            <a:r>
              <a:rPr lang="el-GR" dirty="0">
                <a:solidFill>
                  <a:schemeClr val="tx1"/>
                </a:solidFill>
              </a:rPr>
              <a:t>γιατί είναι της ίδιας κλάσης με το αντικείμενο που καλεί την </a:t>
            </a:r>
            <a:r>
              <a:rPr lang="en-US" dirty="0" err="1" smtClean="0">
                <a:solidFill>
                  <a:schemeClr val="tx1"/>
                </a:solidFill>
              </a:rPr>
              <a:t>addHistogram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4525866" y="1268760"/>
            <a:ext cx="3888432" cy="1083912"/>
          </a:xfrm>
          <a:prstGeom prst="wedgeRoundRectCallout">
            <a:avLst>
              <a:gd name="adj1" fmla="val -13837"/>
              <a:gd name="adj2" fmla="val 70040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l-GR" dirty="0" smtClean="0">
                <a:solidFill>
                  <a:schemeClr val="tx1"/>
                </a:solidFill>
              </a:rPr>
              <a:t> μέθοδος παίρνει σαν όρισμα ένα αντικείμενο </a:t>
            </a:r>
            <a:r>
              <a:rPr lang="en-US" dirty="0" err="1" smtClean="0">
                <a:solidFill>
                  <a:schemeClr val="tx1"/>
                </a:solidFill>
              </a:rPr>
              <a:t>GradeHistogram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το οποίο θα προσθέσει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636912"/>
            <a:ext cx="8291264" cy="286232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addHistogram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i=0; i 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other.histogam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97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7" grpId="0" animBg="1"/>
      <p:bldP spid="8" grpId="0" animBg="1"/>
      <p:bldP spid="6" grpId="0" animBg="1"/>
      <p:bldP spid="10" grpId="0" animBg="1"/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580112" y="708808"/>
            <a:ext cx="3467616" cy="2714530"/>
            <a:chOff x="5580112" y="570455"/>
            <a:chExt cx="3467616" cy="2714530"/>
          </a:xfrm>
        </p:grpSpPr>
        <p:sp>
          <p:nvSpPr>
            <p:cNvPr id="22" name="TextBox 21"/>
            <p:cNvSpPr txBox="1"/>
            <p:nvPr/>
          </p:nvSpPr>
          <p:spPr>
            <a:xfrm>
              <a:off x="6097613" y="710313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GradeHistogram</a:t>
              </a:r>
              <a:endParaRPr lang="en-US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65613" y="1090229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maxGrade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80112" y="1932052"/>
              <a:ext cx="346761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GradeHistogram</a:t>
              </a:r>
              <a:r>
                <a:rPr lang="en-US" dirty="0" smtClean="0"/>
                <a:t>(</a:t>
              </a:r>
              <a:r>
                <a:rPr lang="en-US" dirty="0" err="1" smtClean="0"/>
                <a:t>int,int</a:t>
              </a:r>
              <a:r>
                <a:rPr lang="en-US" dirty="0" smtClean="0"/>
                <a:t>[])</a:t>
              </a:r>
            </a:p>
            <a:p>
              <a:r>
                <a:rPr lang="en-US" dirty="0" err="1" smtClean="0"/>
                <a:t>toString</a:t>
              </a:r>
              <a:r>
                <a:rPr lang="en-US" dirty="0" smtClean="0"/>
                <a:t>()</a:t>
              </a:r>
            </a:p>
            <a:p>
              <a:r>
                <a:rPr lang="en-US" dirty="0" err="1" smtClean="0"/>
                <a:t>addHistogram</a:t>
              </a:r>
              <a:r>
                <a:rPr lang="en-US" dirty="0" smtClean="0"/>
                <a:t>(</a:t>
              </a:r>
              <a:r>
                <a:rPr lang="en-US" dirty="0" err="1" smtClean="0"/>
                <a:t>GradeHistogram</a:t>
              </a:r>
              <a:r>
                <a:rPr lang="en-US" dirty="0" smtClean="0"/>
                <a:t>)</a:t>
              </a:r>
            </a:p>
            <a:p>
              <a:r>
                <a:rPr lang="en-US" dirty="0"/>
                <a:t>equals(</a:t>
              </a:r>
              <a:r>
                <a:rPr lang="en-US" dirty="0" err="1"/>
                <a:t>GradeHistogram</a:t>
              </a:r>
              <a:r>
                <a:rPr lang="en-US" dirty="0"/>
                <a:t>)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5580112" y="1090229"/>
              <a:ext cx="346761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5580112" y="1924639"/>
              <a:ext cx="3467616" cy="2211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ounded Rectangle 30"/>
            <p:cNvSpPr/>
            <p:nvPr/>
          </p:nvSpPr>
          <p:spPr>
            <a:xfrm>
              <a:off x="5580112" y="570455"/>
              <a:ext cx="3467616" cy="271453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46792" y="1496492"/>
              <a:ext cx="13260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histogram[]</a:t>
              </a:r>
              <a:endParaRPr lang="en-US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213341" y="1762083"/>
            <a:ext cx="226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της κλάσης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35466" y="3270734"/>
            <a:ext cx="2888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hist2 =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new </a:t>
            </a:r>
            <a:r>
              <a:rPr lang="en-US" sz="1400" dirty="0" err="1" smtClean="0"/>
              <a:t>GradeHistogram</a:t>
            </a:r>
            <a:r>
              <a:rPr lang="en-US" sz="1400" dirty="0" smtClean="0"/>
              <a:t>(5,grades2)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3476681" y="3270734"/>
            <a:ext cx="2888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hist3 =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new </a:t>
            </a:r>
            <a:r>
              <a:rPr lang="en-US" sz="1400" dirty="0" err="1" smtClean="0"/>
              <a:t>GradeHistogram</a:t>
            </a:r>
            <a:r>
              <a:rPr lang="en-US" sz="1400" dirty="0" smtClean="0"/>
              <a:t>(5,grades3)</a:t>
            </a:r>
            <a:endParaRPr lang="en-US" sz="14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66005" y="3861048"/>
            <a:ext cx="3467616" cy="2714530"/>
            <a:chOff x="5580112" y="570455"/>
            <a:chExt cx="3467616" cy="2714530"/>
          </a:xfrm>
        </p:grpSpPr>
        <p:sp>
          <p:nvSpPr>
            <p:cNvPr id="40" name="TextBox 39"/>
            <p:cNvSpPr txBox="1"/>
            <p:nvPr/>
          </p:nvSpPr>
          <p:spPr>
            <a:xfrm>
              <a:off x="6097613" y="710313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GradeHistogram</a:t>
              </a:r>
              <a:endParaRPr lang="en-US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660903" y="1105023"/>
              <a:ext cx="16530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maxGrade</a:t>
              </a:r>
              <a:r>
                <a:rPr lang="el-GR" dirty="0" smtClean="0"/>
                <a:t> = </a:t>
              </a:r>
              <a:r>
                <a:rPr lang="el-GR" dirty="0" smtClean="0">
                  <a:solidFill>
                    <a:srgbClr val="FF0000"/>
                  </a:solidFill>
                </a:rPr>
                <a:t>5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580112" y="1932052"/>
              <a:ext cx="346761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GradeHistogram</a:t>
              </a:r>
              <a:r>
                <a:rPr lang="en-US" dirty="0" smtClean="0"/>
                <a:t>(</a:t>
              </a:r>
              <a:r>
                <a:rPr lang="en-US" dirty="0" err="1" smtClean="0"/>
                <a:t>int,int</a:t>
              </a:r>
              <a:r>
                <a:rPr lang="en-US" dirty="0" smtClean="0"/>
                <a:t>[])</a:t>
              </a:r>
            </a:p>
            <a:p>
              <a:r>
                <a:rPr lang="en-US" dirty="0" err="1" smtClean="0"/>
                <a:t>toString</a:t>
              </a:r>
              <a:r>
                <a:rPr lang="en-US" dirty="0" smtClean="0"/>
                <a:t>()</a:t>
              </a:r>
            </a:p>
            <a:p>
              <a:r>
                <a:rPr lang="en-US" dirty="0" err="1" smtClean="0"/>
                <a:t>addHistogram</a:t>
              </a:r>
              <a:r>
                <a:rPr lang="en-US" dirty="0" smtClean="0"/>
                <a:t>(</a:t>
              </a:r>
              <a:r>
                <a:rPr lang="en-US" dirty="0" err="1" smtClean="0"/>
                <a:t>GradeHistogram</a:t>
              </a:r>
              <a:r>
                <a:rPr lang="en-US" dirty="0" smtClean="0"/>
                <a:t>)</a:t>
              </a:r>
            </a:p>
            <a:p>
              <a:r>
                <a:rPr lang="en-US" dirty="0"/>
                <a:t>equals(</a:t>
              </a:r>
              <a:r>
                <a:rPr lang="en-US" dirty="0" err="1"/>
                <a:t>GradeHistogram</a:t>
              </a:r>
              <a:r>
                <a:rPr lang="en-US" dirty="0"/>
                <a:t>)</a:t>
              </a: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5580112" y="1090229"/>
              <a:ext cx="346761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5580112" y="1924639"/>
              <a:ext cx="3467616" cy="2211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ounded Rectangle 50"/>
            <p:cNvSpPr/>
            <p:nvPr/>
          </p:nvSpPr>
          <p:spPr>
            <a:xfrm>
              <a:off x="5580112" y="570455"/>
              <a:ext cx="3467616" cy="271453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737848" y="1474355"/>
              <a:ext cx="2512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histogram</a:t>
              </a:r>
              <a:r>
                <a:rPr lang="el-GR" dirty="0" smtClean="0"/>
                <a:t> = </a:t>
              </a:r>
              <a:r>
                <a:rPr lang="el-GR" dirty="0" smtClean="0">
                  <a:solidFill>
                    <a:srgbClr val="FF0000"/>
                  </a:solidFill>
                </a:rPr>
                <a:t>{1,2,1,1,1}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626423" y="3875842"/>
            <a:ext cx="3467616" cy="2714530"/>
            <a:chOff x="5580112" y="570455"/>
            <a:chExt cx="3467616" cy="2714530"/>
          </a:xfrm>
        </p:grpSpPr>
        <p:sp>
          <p:nvSpPr>
            <p:cNvPr id="54" name="TextBox 53"/>
            <p:cNvSpPr txBox="1"/>
            <p:nvPr/>
          </p:nvSpPr>
          <p:spPr>
            <a:xfrm>
              <a:off x="6097613" y="710313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GradeHistogram</a:t>
              </a:r>
              <a:endParaRPr lang="en-US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80112" y="1932052"/>
              <a:ext cx="346761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GradeHistogram</a:t>
              </a:r>
              <a:r>
                <a:rPr lang="en-US" dirty="0" smtClean="0"/>
                <a:t>(</a:t>
              </a:r>
              <a:r>
                <a:rPr lang="en-US" dirty="0" err="1" smtClean="0"/>
                <a:t>int,int</a:t>
              </a:r>
              <a:r>
                <a:rPr lang="en-US" dirty="0" smtClean="0"/>
                <a:t>[])</a:t>
              </a:r>
            </a:p>
            <a:p>
              <a:r>
                <a:rPr lang="en-US" dirty="0" err="1" smtClean="0"/>
                <a:t>toString</a:t>
              </a:r>
              <a:r>
                <a:rPr lang="en-US" dirty="0" smtClean="0"/>
                <a:t>()</a:t>
              </a:r>
            </a:p>
            <a:p>
              <a:r>
                <a:rPr lang="en-US" dirty="0" err="1" smtClean="0"/>
                <a:t>addHistogram</a:t>
              </a:r>
              <a:r>
                <a:rPr lang="en-US" dirty="0" smtClean="0"/>
                <a:t>(</a:t>
              </a:r>
              <a:r>
                <a:rPr lang="en-US" dirty="0" err="1" smtClean="0"/>
                <a:t>GradeHistogram</a:t>
              </a:r>
              <a:r>
                <a:rPr lang="en-US" dirty="0" smtClean="0"/>
                <a:t>)</a:t>
              </a:r>
            </a:p>
            <a:p>
              <a:r>
                <a:rPr lang="en-US" dirty="0"/>
                <a:t>equals(</a:t>
              </a:r>
              <a:r>
                <a:rPr lang="en-US" dirty="0" err="1"/>
                <a:t>GradeHistogram</a:t>
              </a:r>
              <a:r>
                <a:rPr lang="en-US" dirty="0"/>
                <a:t>)</a:t>
              </a:r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5580112" y="1090229"/>
              <a:ext cx="346761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5580112" y="1924639"/>
              <a:ext cx="3467616" cy="2211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ounded Rectangle 58"/>
            <p:cNvSpPr/>
            <p:nvPr/>
          </p:nvSpPr>
          <p:spPr>
            <a:xfrm>
              <a:off x="5580112" y="570455"/>
              <a:ext cx="3467616" cy="271453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3786538" y="4444609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maxGrade</a:t>
            </a:r>
            <a:r>
              <a:rPr lang="el-GR" dirty="0" smtClean="0"/>
              <a:t> = </a:t>
            </a:r>
            <a:r>
              <a:rPr lang="el-GR" dirty="0" smtClean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786538" y="4792883"/>
            <a:ext cx="251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histogram</a:t>
            </a:r>
            <a:r>
              <a:rPr lang="el-GR" dirty="0" smtClean="0"/>
              <a:t> = </a:t>
            </a:r>
            <a:r>
              <a:rPr lang="el-GR" dirty="0" smtClean="0">
                <a:solidFill>
                  <a:srgbClr val="FF0000"/>
                </a:solidFill>
              </a:rPr>
              <a:t>{1,1,2,1,0}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95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580112" y="708808"/>
            <a:ext cx="3467616" cy="2714530"/>
            <a:chOff x="5580112" y="570455"/>
            <a:chExt cx="3467616" cy="2714530"/>
          </a:xfrm>
        </p:grpSpPr>
        <p:sp>
          <p:nvSpPr>
            <p:cNvPr id="22" name="TextBox 21"/>
            <p:cNvSpPr txBox="1"/>
            <p:nvPr/>
          </p:nvSpPr>
          <p:spPr>
            <a:xfrm>
              <a:off x="6097613" y="710313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GradeHistogram</a:t>
              </a:r>
              <a:endParaRPr lang="en-US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65613" y="1090229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maxGrade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80112" y="1932052"/>
              <a:ext cx="346761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GradeHistogram</a:t>
              </a:r>
              <a:r>
                <a:rPr lang="en-US" dirty="0" smtClean="0"/>
                <a:t>(</a:t>
              </a:r>
              <a:r>
                <a:rPr lang="en-US" dirty="0" err="1" smtClean="0"/>
                <a:t>int,int</a:t>
              </a:r>
              <a:r>
                <a:rPr lang="en-US" dirty="0" smtClean="0"/>
                <a:t>[])</a:t>
              </a:r>
            </a:p>
            <a:p>
              <a:r>
                <a:rPr lang="en-US" dirty="0" err="1" smtClean="0"/>
                <a:t>toString</a:t>
              </a:r>
              <a:r>
                <a:rPr lang="en-US" dirty="0" smtClean="0"/>
                <a:t>()</a:t>
              </a:r>
            </a:p>
            <a:p>
              <a:r>
                <a:rPr lang="en-US" dirty="0" err="1" smtClean="0"/>
                <a:t>addHistogram</a:t>
              </a:r>
              <a:r>
                <a:rPr lang="en-US" dirty="0" smtClean="0"/>
                <a:t>(</a:t>
              </a:r>
              <a:r>
                <a:rPr lang="en-US" dirty="0" err="1" smtClean="0"/>
                <a:t>GradeHistogram</a:t>
              </a:r>
              <a:r>
                <a:rPr lang="en-US" dirty="0" smtClean="0"/>
                <a:t>)</a:t>
              </a:r>
            </a:p>
            <a:p>
              <a:r>
                <a:rPr lang="en-US" dirty="0"/>
                <a:t>equals(</a:t>
              </a:r>
              <a:r>
                <a:rPr lang="en-US" dirty="0" err="1"/>
                <a:t>GradeHistogram</a:t>
              </a:r>
              <a:r>
                <a:rPr lang="en-US" dirty="0"/>
                <a:t>)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5580112" y="1090229"/>
              <a:ext cx="346761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5580112" y="1924639"/>
              <a:ext cx="3467616" cy="2211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ounded Rectangle 30"/>
            <p:cNvSpPr/>
            <p:nvPr/>
          </p:nvSpPr>
          <p:spPr>
            <a:xfrm>
              <a:off x="5580112" y="570455"/>
              <a:ext cx="3467616" cy="271453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46792" y="1496492"/>
              <a:ext cx="13260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histogram[]</a:t>
              </a:r>
              <a:endParaRPr lang="en-US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213341" y="1762083"/>
            <a:ext cx="226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της κλάσης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35466" y="3270734"/>
            <a:ext cx="2888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hist2 =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new </a:t>
            </a:r>
            <a:r>
              <a:rPr lang="en-US" sz="1400" dirty="0" err="1" smtClean="0"/>
              <a:t>GradeHistogram</a:t>
            </a:r>
            <a:r>
              <a:rPr lang="en-US" sz="1400" dirty="0" smtClean="0"/>
              <a:t>(5,grades2)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3476681" y="3270734"/>
            <a:ext cx="2888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hist3 =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new </a:t>
            </a:r>
            <a:r>
              <a:rPr lang="en-US" sz="1400" dirty="0" err="1" smtClean="0"/>
              <a:t>GradeHistogram</a:t>
            </a:r>
            <a:r>
              <a:rPr lang="en-US" sz="1400" dirty="0" smtClean="0"/>
              <a:t>(5,grades3)</a:t>
            </a:r>
            <a:endParaRPr lang="en-US" sz="14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66005" y="3861048"/>
            <a:ext cx="3467616" cy="2714530"/>
            <a:chOff x="5580112" y="570455"/>
            <a:chExt cx="3467616" cy="2714530"/>
          </a:xfrm>
        </p:grpSpPr>
        <p:sp>
          <p:nvSpPr>
            <p:cNvPr id="40" name="TextBox 39"/>
            <p:cNvSpPr txBox="1"/>
            <p:nvPr/>
          </p:nvSpPr>
          <p:spPr>
            <a:xfrm>
              <a:off x="6097613" y="710313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GradeHistogram</a:t>
              </a:r>
              <a:endParaRPr lang="en-US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660903" y="1105023"/>
              <a:ext cx="16530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maxGrade</a:t>
              </a:r>
              <a:r>
                <a:rPr lang="el-GR" dirty="0" smtClean="0"/>
                <a:t> = 5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580112" y="1932052"/>
              <a:ext cx="346761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GradeHistogram</a:t>
              </a:r>
              <a:r>
                <a:rPr lang="en-US" dirty="0" smtClean="0"/>
                <a:t>(</a:t>
              </a:r>
              <a:r>
                <a:rPr lang="en-US" dirty="0" err="1" smtClean="0"/>
                <a:t>int,int</a:t>
              </a:r>
              <a:r>
                <a:rPr lang="en-US" dirty="0" smtClean="0"/>
                <a:t>[])</a:t>
              </a:r>
            </a:p>
            <a:p>
              <a:r>
                <a:rPr lang="en-US" dirty="0" err="1" smtClean="0"/>
                <a:t>toString</a:t>
              </a:r>
              <a:r>
                <a:rPr lang="en-US" dirty="0" smtClean="0"/>
                <a:t>()</a:t>
              </a:r>
            </a:p>
            <a:p>
              <a:r>
                <a:rPr lang="en-US" dirty="0" err="1" smtClean="0">
                  <a:solidFill>
                    <a:srgbClr val="FF0000"/>
                  </a:solidFill>
                </a:rPr>
                <a:t>addHistogram</a:t>
              </a:r>
              <a:r>
                <a:rPr lang="en-US" dirty="0" smtClean="0"/>
                <a:t>(</a:t>
              </a:r>
              <a:r>
                <a:rPr lang="en-US" dirty="0" err="1" smtClean="0"/>
                <a:t>GradeHistogram</a:t>
              </a:r>
              <a:r>
                <a:rPr lang="en-US" dirty="0" smtClean="0"/>
                <a:t>)</a:t>
              </a:r>
            </a:p>
            <a:p>
              <a:r>
                <a:rPr lang="en-US" dirty="0"/>
                <a:t>equals(</a:t>
              </a:r>
              <a:r>
                <a:rPr lang="en-US" dirty="0" err="1"/>
                <a:t>GradeHistogram</a:t>
              </a:r>
              <a:r>
                <a:rPr lang="en-US" dirty="0"/>
                <a:t>)</a:t>
              </a: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5580112" y="1090229"/>
              <a:ext cx="346761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5580112" y="1924639"/>
              <a:ext cx="3467616" cy="2211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ounded Rectangle 50"/>
            <p:cNvSpPr/>
            <p:nvPr/>
          </p:nvSpPr>
          <p:spPr>
            <a:xfrm>
              <a:off x="5580112" y="570455"/>
              <a:ext cx="3467616" cy="271453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737848" y="1474355"/>
              <a:ext cx="2512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histogram</a:t>
              </a:r>
              <a:r>
                <a:rPr lang="el-GR" dirty="0" smtClean="0"/>
                <a:t> = </a:t>
              </a:r>
              <a:r>
                <a:rPr lang="el-GR" dirty="0" smtClean="0">
                  <a:solidFill>
                    <a:srgbClr val="FF0000"/>
                  </a:solidFill>
                </a:rPr>
                <a:t>{</a:t>
              </a:r>
              <a:r>
                <a:rPr lang="en-US" dirty="0" smtClean="0">
                  <a:solidFill>
                    <a:srgbClr val="FF0000"/>
                  </a:solidFill>
                </a:rPr>
                <a:t>2</a:t>
              </a:r>
              <a:r>
                <a:rPr lang="el-GR" dirty="0" smtClean="0">
                  <a:solidFill>
                    <a:srgbClr val="FF0000"/>
                  </a:solidFill>
                </a:rPr>
                <a:t>,</a:t>
              </a:r>
              <a:r>
                <a:rPr lang="en-US" dirty="0" smtClean="0">
                  <a:solidFill>
                    <a:srgbClr val="FF0000"/>
                  </a:solidFill>
                </a:rPr>
                <a:t>3</a:t>
              </a:r>
              <a:r>
                <a:rPr lang="el-GR" dirty="0" smtClean="0">
                  <a:solidFill>
                    <a:srgbClr val="FF0000"/>
                  </a:solidFill>
                </a:rPr>
                <a:t>,</a:t>
              </a:r>
              <a:r>
                <a:rPr lang="en-US" dirty="0" smtClean="0">
                  <a:solidFill>
                    <a:srgbClr val="FF0000"/>
                  </a:solidFill>
                </a:rPr>
                <a:t>3</a:t>
              </a:r>
              <a:r>
                <a:rPr lang="el-GR" dirty="0" smtClean="0">
                  <a:solidFill>
                    <a:srgbClr val="FF0000"/>
                  </a:solidFill>
                </a:rPr>
                <a:t>,</a:t>
              </a:r>
              <a:r>
                <a:rPr lang="en-US" dirty="0" smtClean="0">
                  <a:solidFill>
                    <a:srgbClr val="FF0000"/>
                  </a:solidFill>
                </a:rPr>
                <a:t>2</a:t>
              </a:r>
              <a:r>
                <a:rPr lang="el-GR" dirty="0" smtClean="0">
                  <a:solidFill>
                    <a:srgbClr val="FF0000"/>
                  </a:solidFill>
                </a:rPr>
                <a:t>,1}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626423" y="3875842"/>
            <a:ext cx="3467616" cy="2714530"/>
            <a:chOff x="5580112" y="570455"/>
            <a:chExt cx="3467616" cy="2714530"/>
          </a:xfrm>
        </p:grpSpPr>
        <p:sp>
          <p:nvSpPr>
            <p:cNvPr id="54" name="TextBox 53"/>
            <p:cNvSpPr txBox="1"/>
            <p:nvPr/>
          </p:nvSpPr>
          <p:spPr>
            <a:xfrm>
              <a:off x="6097613" y="710313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GradeHistogram</a:t>
              </a:r>
              <a:endParaRPr lang="en-US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80112" y="1932052"/>
              <a:ext cx="346761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GradeHistogram</a:t>
              </a:r>
              <a:r>
                <a:rPr lang="en-US" dirty="0" smtClean="0"/>
                <a:t>(</a:t>
              </a:r>
              <a:r>
                <a:rPr lang="en-US" dirty="0" err="1" smtClean="0"/>
                <a:t>int,int</a:t>
              </a:r>
              <a:r>
                <a:rPr lang="en-US" dirty="0" smtClean="0"/>
                <a:t>[])</a:t>
              </a:r>
            </a:p>
            <a:p>
              <a:r>
                <a:rPr lang="en-US" dirty="0" err="1" smtClean="0"/>
                <a:t>toString</a:t>
              </a:r>
              <a:r>
                <a:rPr lang="en-US" dirty="0" smtClean="0"/>
                <a:t>()</a:t>
              </a:r>
            </a:p>
            <a:p>
              <a:r>
                <a:rPr lang="en-US" dirty="0" err="1" smtClean="0"/>
                <a:t>addHistogram</a:t>
              </a:r>
              <a:r>
                <a:rPr lang="en-US" dirty="0" smtClean="0"/>
                <a:t>(</a:t>
              </a:r>
              <a:r>
                <a:rPr lang="en-US" dirty="0" err="1" smtClean="0"/>
                <a:t>GradeHistogram</a:t>
              </a:r>
              <a:r>
                <a:rPr lang="en-US" dirty="0" smtClean="0"/>
                <a:t>)</a:t>
              </a:r>
            </a:p>
            <a:p>
              <a:r>
                <a:rPr lang="en-US" dirty="0"/>
                <a:t>equals(</a:t>
              </a:r>
              <a:r>
                <a:rPr lang="en-US" dirty="0" err="1"/>
                <a:t>GradeHistogram</a:t>
              </a:r>
              <a:r>
                <a:rPr lang="en-US" dirty="0"/>
                <a:t>)</a:t>
              </a:r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5580112" y="1090229"/>
              <a:ext cx="346761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5580112" y="1924639"/>
              <a:ext cx="3467616" cy="2211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ounded Rectangle 58"/>
            <p:cNvSpPr/>
            <p:nvPr/>
          </p:nvSpPr>
          <p:spPr>
            <a:xfrm>
              <a:off x="5580112" y="570455"/>
              <a:ext cx="3467616" cy="271453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3786538" y="4444609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maxGrade</a:t>
            </a:r>
            <a:r>
              <a:rPr lang="el-GR" dirty="0" smtClean="0"/>
              <a:t> = 5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3786538" y="4792883"/>
            <a:ext cx="251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histogram</a:t>
            </a:r>
            <a:r>
              <a:rPr lang="el-GR" dirty="0" smtClean="0"/>
              <a:t> = {1,1,2,1,0}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492896"/>
            <a:ext cx="2852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hist2.addHistogram(hist3);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19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πρώτο εργαστήριο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724401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Δημιουργία αντικειμένου </a:t>
            </a:r>
            <a:r>
              <a:rPr lang="en-US" dirty="0" smtClean="0"/>
              <a:t>Scanner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 input = new Scanner(System.in);</a:t>
            </a:r>
            <a:endParaRPr lang="el-GR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 smtClean="0"/>
              <a:t>Το αντικείμενο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 smtClean="0"/>
              <a:t> </a:t>
            </a:r>
            <a:r>
              <a:rPr lang="el-GR" dirty="0" smtClean="0"/>
              <a:t>είναι η σύνδεση του προγράμματος μας με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πληκτρολόγιο</a:t>
            </a:r>
            <a:r>
              <a:rPr lang="el-GR" dirty="0" smtClean="0"/>
              <a:t>. </a:t>
            </a:r>
          </a:p>
          <a:p>
            <a:pPr lvl="2"/>
            <a:r>
              <a:rPr lang="el-GR" dirty="0" smtClean="0"/>
              <a:t>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ένα πληκτρολόγιο </a:t>
            </a:r>
            <a:r>
              <a:rPr lang="el-GR" dirty="0" smtClean="0"/>
              <a:t>θα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ένα αντικείμενο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 </a:t>
            </a:r>
            <a:r>
              <a:rPr lang="el-GR" dirty="0" smtClean="0"/>
              <a:t>το οποίο θα χρησιμοποιήσουμε για να διαβάσουμε οτιδήποτε πληκτρολογηθεί.</a:t>
            </a:r>
          </a:p>
          <a:p>
            <a:pPr lvl="2"/>
            <a:r>
              <a:rPr lang="el-GR" dirty="0" smtClean="0"/>
              <a:t>Δεν έχει νόημα να κάνουμε ένα αντικείμενο για κάθε μεταβλητή που διαβάζουμε.</a:t>
            </a:r>
          </a:p>
          <a:p>
            <a:pPr lvl="1"/>
            <a:r>
              <a:rPr lang="el-GR" dirty="0" smtClean="0"/>
              <a:t>Μέθοδοι της </a:t>
            </a:r>
            <a:r>
              <a:rPr lang="en-US" dirty="0" smtClean="0"/>
              <a:t>Scanner: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next()</a:t>
            </a:r>
            <a:r>
              <a:rPr lang="en-US" dirty="0" smtClean="0"/>
              <a:t>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το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 </a:t>
            </a:r>
            <a:r>
              <a:rPr lang="el-GR" dirty="0" smtClean="0"/>
              <a:t>από την είσοδο (όλοι οι χαρακτήρες από το σημείο που σταμάτησε την προηγούμενη φορά μέχρι να βρει </a:t>
            </a:r>
            <a:r>
              <a:rPr lang="en-US" dirty="0" smtClean="0"/>
              <a:t>white space: </a:t>
            </a:r>
            <a:r>
              <a:rPr lang="el-GR" dirty="0" err="1" smtClean="0"/>
              <a:t>κενο</a:t>
            </a:r>
            <a:r>
              <a:rPr lang="el-GR" dirty="0" smtClean="0"/>
              <a:t>, </a:t>
            </a:r>
            <a:r>
              <a:rPr lang="en-US" dirty="0" smtClean="0"/>
              <a:t>tab, </a:t>
            </a:r>
            <a:r>
              <a:rPr lang="el-GR" dirty="0" smtClean="0"/>
              <a:t>αλλαγή γραμμής)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διαβάζει το επόμενο </a:t>
            </a:r>
            <a:r>
              <a:rPr lang="en-US" dirty="0" smtClean="0"/>
              <a:t>String </a:t>
            </a:r>
            <a:r>
              <a:rPr lang="el-GR" dirty="0" smtClean="0"/>
              <a:t>και το μετατρέπει σε </a:t>
            </a:r>
            <a:r>
              <a:rPr lang="en-US" dirty="0" smtClean="0"/>
              <a:t>int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αριθμό</a:t>
            </a:r>
            <a:r>
              <a:rPr lang="el-GR" dirty="0" smtClean="0"/>
              <a:t>.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/>
              <a:t>διαβάζει το επόμενο </a:t>
            </a:r>
            <a:r>
              <a:rPr lang="en-US" dirty="0"/>
              <a:t>String </a:t>
            </a:r>
            <a:r>
              <a:rPr lang="el-GR" dirty="0"/>
              <a:t>και το μετατρέπει σε </a:t>
            </a:r>
            <a:r>
              <a:rPr lang="en-US" dirty="0" smtClean="0"/>
              <a:t>double </a:t>
            </a:r>
            <a:r>
              <a:rPr lang="el-GR" dirty="0" smtClean="0"/>
              <a:t>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επιστρέφει τον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double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αριθμό</a:t>
            </a:r>
            <a:r>
              <a:rPr lang="el-GR" dirty="0" smtClean="0"/>
              <a:t>.</a:t>
            </a:r>
            <a:endParaRPr lang="el-GR" dirty="0"/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Διαβάζει ότι υπάρχει μέχρι να βρει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newline</a:t>
            </a:r>
            <a:r>
              <a:rPr lang="en-US" dirty="0" smtClean="0"/>
              <a:t> </a:t>
            </a:r>
            <a:r>
              <a:rPr lang="el-GR" dirty="0" smtClean="0"/>
              <a:t>και το επιστρέφει ως </a:t>
            </a:r>
            <a:r>
              <a:rPr lang="en-US" dirty="0" smtClean="0"/>
              <a:t>String.</a:t>
            </a:r>
            <a:endParaRPr lang="el-GR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767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556792"/>
            <a:ext cx="370790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504" y="620688"/>
            <a:ext cx="6491064" cy="590465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histogram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private String </a:t>
            </a:r>
            <a:r>
              <a:rPr lang="en-US" sz="2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= “”;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Geometric(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grades)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histogram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x = grades[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histogram[x-1] ++;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(i+1) + 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":" + histogram[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return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045178" y="1196752"/>
            <a:ext cx="3059831" cy="3200520"/>
          </a:xfrm>
          <a:prstGeom prst="wedgeRoundRectCallout">
            <a:avLst>
              <a:gd name="adj1" fmla="val -86799"/>
              <a:gd name="adj2" fmla="val -4060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</a:t>
            </a:r>
            <a:r>
              <a:rPr lang="el-GR" dirty="0" smtClean="0">
                <a:solidFill>
                  <a:schemeClr val="tx1"/>
                </a:solidFill>
              </a:rPr>
              <a:t>μεταβλητή </a:t>
            </a:r>
            <a:r>
              <a:rPr lang="en-US" dirty="0" smtClean="0">
                <a:solidFill>
                  <a:schemeClr val="tx1"/>
                </a:solidFill>
              </a:rPr>
              <a:t>output </a:t>
            </a:r>
            <a:r>
              <a:rPr lang="el-GR" dirty="0" smtClean="0">
                <a:solidFill>
                  <a:schemeClr val="tx1"/>
                </a:solidFill>
              </a:rPr>
              <a:t>πλέον είναι πεδίο. Οι αλλαγές της τιμής της παραμένουν </a:t>
            </a:r>
            <a:r>
              <a:rPr lang="el-GR" dirty="0">
                <a:solidFill>
                  <a:schemeClr val="tx1"/>
                </a:solidFill>
              </a:rPr>
              <a:t>σ</a:t>
            </a:r>
            <a:r>
              <a:rPr lang="el-GR" dirty="0" smtClean="0">
                <a:solidFill>
                  <a:schemeClr val="tx1"/>
                </a:solidFill>
              </a:rPr>
              <a:t>το αντικείμενο</a:t>
            </a: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Τι γίνεται αν κάνουμε πολλαπλές κλήσεις της μεθόδου </a:t>
            </a:r>
            <a:r>
              <a:rPr lang="en-US" dirty="0" err="1" smtClean="0">
                <a:solidFill>
                  <a:schemeClr val="tx1"/>
                </a:solidFill>
              </a:rPr>
              <a:t>toString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0057630">
            <a:off x="5024964" y="5141420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31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ΕρΓΑΣΤΗΡΙΟ</a:t>
            </a:r>
            <a:r>
              <a:rPr lang="el-GR" dirty="0" smtClean="0"/>
              <a:t> 4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84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Εργαστήριο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708920"/>
            <a:ext cx="8712968" cy="4032448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Στην άσκηση μας έχουμε φτιάξει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Check </a:t>
            </a:r>
            <a:r>
              <a:rPr lang="el-GR" dirty="0" smtClean="0"/>
              <a:t>η οποία κρατάει πληροφορίες για μία επιταγή</a:t>
            </a:r>
          </a:p>
          <a:p>
            <a:r>
              <a:rPr lang="el-GR" dirty="0" smtClean="0"/>
              <a:t>Όταν σας ζητάει μια άσκηση να περάσετε σαν </a:t>
            </a:r>
            <a:r>
              <a:rPr lang="el-GR" dirty="0" smtClean="0">
                <a:solidFill>
                  <a:srgbClr val="0070C0"/>
                </a:solidFill>
              </a:rPr>
              <a:t>όρισμα</a:t>
            </a:r>
            <a:r>
              <a:rPr lang="el-GR" dirty="0" smtClean="0"/>
              <a:t> μια </a:t>
            </a:r>
            <a:r>
              <a:rPr lang="el-GR" dirty="0" smtClean="0">
                <a:solidFill>
                  <a:srgbClr val="FF0000"/>
                </a:solidFill>
              </a:rPr>
              <a:t>επιταγή</a:t>
            </a:r>
            <a:r>
              <a:rPr lang="el-GR" dirty="0" smtClean="0"/>
              <a:t> αυτό σημαίνει ότι θα περάσετε σαν όρισμα ένα </a:t>
            </a:r>
            <a:r>
              <a:rPr lang="el-GR" dirty="0" smtClean="0">
                <a:solidFill>
                  <a:srgbClr val="FF0000"/>
                </a:solidFill>
              </a:rPr>
              <a:t>αντικείμενο </a:t>
            </a:r>
            <a:r>
              <a:rPr lang="en-US" dirty="0" smtClean="0">
                <a:solidFill>
                  <a:srgbClr val="FF0000"/>
                </a:solidFill>
              </a:rPr>
              <a:t>Check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 </a:t>
            </a:r>
            <a:r>
              <a:rPr lang="en-US" dirty="0" smtClean="0"/>
              <a:t>String, </a:t>
            </a:r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 το όνομα και το ποσό αλλά το αντικείμενο </a:t>
            </a:r>
            <a:r>
              <a:rPr lang="en-US" dirty="0" smtClean="0"/>
              <a:t>Check.</a:t>
            </a:r>
          </a:p>
          <a:p>
            <a:pPr lvl="1"/>
            <a:r>
              <a:rPr lang="el-GR" dirty="0" smtClean="0"/>
              <a:t>Το αντικείμενο αυτό </a:t>
            </a:r>
            <a:r>
              <a:rPr lang="el-GR" dirty="0" smtClean="0">
                <a:solidFill>
                  <a:srgbClr val="0070C0"/>
                </a:solidFill>
              </a:rPr>
              <a:t>περιέχει</a:t>
            </a:r>
            <a:r>
              <a:rPr lang="el-GR" dirty="0" smtClean="0"/>
              <a:t> όλη την πληροφορία που χρειαζόμαστε</a:t>
            </a:r>
          </a:p>
          <a:p>
            <a:r>
              <a:rPr lang="el-GR" dirty="0" smtClean="0"/>
              <a:t>Δεν μπορούμε να προσπελάσουμε αυτή την πληροφορία άμεσα όμως γιατί η κλάση </a:t>
            </a:r>
            <a:r>
              <a:rPr lang="en-US" dirty="0" smtClean="0"/>
              <a:t>Check </a:t>
            </a:r>
            <a:r>
              <a:rPr lang="el-GR" dirty="0" smtClean="0"/>
              <a:t>είναι διαφορετική από την κλάση </a:t>
            </a:r>
            <a:r>
              <a:rPr lang="en-US" dirty="0" smtClean="0"/>
              <a:t>Account </a:t>
            </a:r>
            <a:r>
              <a:rPr lang="el-GR" dirty="0" smtClean="0"/>
              <a:t>που έχει την μέθοδο.</a:t>
            </a:r>
          </a:p>
          <a:p>
            <a:pPr lvl="1"/>
            <a:r>
              <a:rPr lang="el-GR" dirty="0" smtClean="0"/>
              <a:t>Γι αυτό ορίζουμε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 προσπέλασης </a:t>
            </a:r>
            <a:r>
              <a:rPr lang="el-GR" dirty="0" smtClean="0"/>
              <a:t>στην κλάση </a:t>
            </a:r>
            <a:r>
              <a:rPr lang="en-US" dirty="0" smtClean="0"/>
              <a:t>Check </a:t>
            </a:r>
            <a:r>
              <a:rPr lang="el-GR" dirty="0" smtClean="0"/>
              <a:t>ώστε να διαβάσουμε τα πεδία που χρειαζόμαστε.</a:t>
            </a:r>
          </a:p>
          <a:p>
            <a:pPr lvl="1"/>
            <a:r>
              <a:rPr lang="el-GR" dirty="0" smtClean="0"/>
              <a:t>Μια μέθοδος πρόσβασης έχει το όνομα </a:t>
            </a:r>
            <a:r>
              <a:rPr lang="en-US" dirty="0" smtClean="0">
                <a:solidFill>
                  <a:srgbClr val="0070C0"/>
                </a:solidFill>
              </a:rPr>
              <a:t>get&lt;</a:t>
            </a:r>
            <a:r>
              <a:rPr lang="el-GR" dirty="0" smtClean="0">
                <a:solidFill>
                  <a:srgbClr val="0070C0"/>
                </a:solidFill>
              </a:rPr>
              <a:t>Όνομα Πεδίου&gt; </a:t>
            </a:r>
            <a:r>
              <a:rPr lang="el-GR" dirty="0" smtClean="0"/>
              <a:t>όπου το πεδίο είναι αυτό που θέλουμε να διαβάσουμε.</a:t>
            </a: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getName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getAmmount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1556792"/>
            <a:ext cx="8928992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Υπερφορτώστε την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deposit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ώστε να 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παίρνει όρισμα μια επιταγή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να προσθέτει το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ποσό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επιταγής στον λογαριασμό, εφόσον η επιταγή έχει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παραλήπτη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τον κάτοχο του λογαριασμού. Επιστρέφει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τιμή αν έγινε σωστά η κατάθεση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57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smtClean="0"/>
              <a:t>deposit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140968"/>
            <a:ext cx="8229600" cy="305293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deposit(</a:t>
            </a:r>
            <a:r>
              <a:rPr lang="en-US" sz="2000" b="1" dirty="0">
                <a:solidFill>
                  <a:srgbClr val="FE5C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 </a:t>
            </a:r>
            <a:r>
              <a:rPr lang="en-US" sz="2000" b="1" dirty="0" err="1">
                <a:solidFill>
                  <a:srgbClr val="FE5C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depositCheck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depositCheck.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(this.name)){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this.amount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depositCheck.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getAmount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7088638" y="2996952"/>
            <a:ext cx="2066528" cy="612648"/>
          </a:xfrm>
          <a:prstGeom prst="wedgeRectCallout">
            <a:avLst>
              <a:gd name="adj1" fmla="val -82863"/>
              <a:gd name="adj2" fmla="val 1099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Έλεγχος ισότητας με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4788024" y="476672"/>
            <a:ext cx="4032448" cy="2376264"/>
          </a:xfrm>
          <a:prstGeom prst="wedgeRectCallout">
            <a:avLst>
              <a:gd name="adj1" fmla="val -46264"/>
              <a:gd name="adj2" fmla="val 62860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l-GR" dirty="0" smtClean="0">
                <a:solidFill>
                  <a:schemeClr val="tx1"/>
                </a:solidFill>
              </a:rPr>
              <a:t> παράμετρος στην μέθοδο είναι ένα αντικείμενο </a:t>
            </a:r>
            <a:r>
              <a:rPr lang="en-US" dirty="0" smtClean="0">
                <a:solidFill>
                  <a:srgbClr val="2106EA"/>
                </a:solidFill>
              </a:rPr>
              <a:t>Check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Μην χρησιμοποιείτε συνέχεια το </a:t>
            </a:r>
            <a:r>
              <a:rPr lang="en-US" dirty="0" smtClean="0">
                <a:solidFill>
                  <a:srgbClr val="2106EA"/>
                </a:solidFill>
              </a:rPr>
              <a:t>other </a:t>
            </a:r>
            <a:r>
              <a:rPr lang="el-GR" dirty="0" smtClean="0">
                <a:solidFill>
                  <a:schemeClr val="tx1"/>
                </a:solidFill>
              </a:rPr>
              <a:t>για το όνομα της παραμέτρου. Η ιδέα του </a:t>
            </a:r>
            <a:r>
              <a:rPr lang="en-US" dirty="0" smtClean="0">
                <a:solidFill>
                  <a:schemeClr val="tx1"/>
                </a:solidFill>
              </a:rPr>
              <a:t>other </a:t>
            </a:r>
            <a:r>
              <a:rPr lang="el-GR" dirty="0" smtClean="0">
                <a:solidFill>
                  <a:schemeClr val="tx1"/>
                </a:solidFill>
              </a:rPr>
              <a:t>είναι να το χρησιμοποιούμε όταν η παράμετρος είναι αντικείμενο της </a:t>
            </a:r>
            <a:r>
              <a:rPr lang="el-GR" dirty="0" smtClean="0">
                <a:solidFill>
                  <a:srgbClr val="2106EA"/>
                </a:solidFill>
              </a:rPr>
              <a:t>ίδιας κλάσης</a:t>
            </a:r>
            <a:r>
              <a:rPr lang="el-GR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427984" y="4941168"/>
            <a:ext cx="4464496" cy="1692768"/>
          </a:xfrm>
          <a:prstGeom prst="wedgeRectCallout">
            <a:avLst>
              <a:gd name="adj1" fmla="val -1413"/>
              <a:gd name="adj2" fmla="val -70273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Το </a:t>
            </a:r>
            <a:r>
              <a:rPr lang="en-US" dirty="0" err="1" smtClean="0">
                <a:solidFill>
                  <a:srgbClr val="2106EA"/>
                </a:solidFill>
              </a:rPr>
              <a:t>getName</a:t>
            </a:r>
            <a:r>
              <a:rPr lang="en-US" dirty="0" smtClean="0">
                <a:solidFill>
                  <a:srgbClr val="2106EA"/>
                </a:solidFill>
              </a:rPr>
              <a:t>()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err="1" smtClean="0">
                <a:solidFill>
                  <a:srgbClr val="2106EA"/>
                </a:solidFill>
              </a:rPr>
              <a:t>getAmmount</a:t>
            </a:r>
            <a:r>
              <a:rPr lang="en-US" dirty="0" smtClean="0">
                <a:solidFill>
                  <a:srgbClr val="2106EA"/>
                </a:solidFill>
              </a:rPr>
              <a:t>()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l-GR" dirty="0" smtClean="0">
                <a:solidFill>
                  <a:srgbClr val="2106EA"/>
                </a:solidFill>
              </a:rPr>
              <a:t>μέθοδοι</a:t>
            </a:r>
            <a:r>
              <a:rPr lang="el-GR" dirty="0" smtClean="0">
                <a:solidFill>
                  <a:schemeClr val="tx1"/>
                </a:solidFill>
              </a:rPr>
              <a:t> της κλάσης </a:t>
            </a:r>
            <a:r>
              <a:rPr lang="en-US" dirty="0" smtClean="0">
                <a:solidFill>
                  <a:schemeClr val="tx1"/>
                </a:solidFill>
              </a:rPr>
              <a:t>Check</a:t>
            </a:r>
            <a:r>
              <a:rPr lang="el-GR" dirty="0" smtClean="0">
                <a:solidFill>
                  <a:schemeClr val="tx1"/>
                </a:solidFill>
              </a:rPr>
              <a:t>, όχι πεδία. Άρα χρειαζόμαστε να τις καλέσουμε με τα </a:t>
            </a:r>
            <a:r>
              <a:rPr lang="el-GR" dirty="0" smtClean="0">
                <a:solidFill>
                  <a:srgbClr val="2106EA"/>
                </a:solidFill>
              </a:rPr>
              <a:t>ορίσματα</a:t>
            </a:r>
            <a:r>
              <a:rPr lang="el-GR" dirty="0" smtClean="0">
                <a:solidFill>
                  <a:schemeClr val="tx1"/>
                </a:solidFill>
              </a:rPr>
              <a:t> τους. Στην περίπτωση αυτή δεν έχουν ορίσματα άρα απλά βάζουμε κενές παρενθέσεις.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17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ΕρΓΑΣΤΗΡΙΟ</a:t>
            </a:r>
            <a:r>
              <a:rPr lang="el-GR" dirty="0" smtClean="0"/>
              <a:t>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190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εργαστήριο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πρόγραμμα σας θα έχει 2 βασικές κλάσεις: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Η πρώτη είναι η κλάση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η οποία κρατάει πληροφορίες για μία επαφή: το παρατσούκλι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nickname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με το οποίο είναι καταχωρημένη η επαφή, το όνομα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και το νούμερο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δεύτερη είναι η κλάση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ContactList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που κρατάει πληροφορίες για μια λίστα από επαφές. Οι επαφές αποθηκεύονται σε ένα πίνακα. Το μέγεθος του πίνακα δίνεται στον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constructor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άσκηση επίσης απαιτεί την δημιουργία ενός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copy-constructor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 την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ContactList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13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 copy constructor </a:t>
            </a:r>
            <a:r>
              <a:rPr lang="el-GR" dirty="0" smtClean="0"/>
              <a:t>παίρνει σαν όρισμα ένα άλλο αντικείμενο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δημιουργεί</a:t>
            </a:r>
            <a:r>
              <a:rPr lang="el-GR" dirty="0" smtClean="0"/>
              <a:t> το αντικείμενο που θέλουμε ως </a:t>
            </a:r>
            <a:r>
              <a:rPr lang="el-GR" dirty="0" smtClean="0">
                <a:solidFill>
                  <a:srgbClr val="0070C0"/>
                </a:solidFill>
              </a:rPr>
              <a:t>αντίγραφο</a:t>
            </a:r>
            <a:r>
              <a:rPr lang="el-GR" dirty="0" smtClean="0"/>
              <a:t> του ορίσματος.</a:t>
            </a:r>
          </a:p>
          <a:p>
            <a:pPr lvl="1"/>
            <a:r>
              <a:rPr lang="el-GR" dirty="0" smtClean="0"/>
              <a:t>Ο </a:t>
            </a:r>
            <a:r>
              <a:rPr lang="en-US" dirty="0" smtClean="0"/>
              <a:t>copy-constructor </a:t>
            </a:r>
            <a:r>
              <a:rPr lang="el-GR" dirty="0" smtClean="0"/>
              <a:t>εξακολουθεί να είναι ένας </a:t>
            </a:r>
            <a:r>
              <a:rPr lang="en-US" dirty="0" smtClean="0"/>
              <a:t>constructor </a:t>
            </a:r>
            <a:r>
              <a:rPr lang="el-GR" dirty="0" smtClean="0"/>
              <a:t>και ορίζεται όπως όλοι οι άλλοι </a:t>
            </a:r>
            <a:r>
              <a:rPr lang="en-US" dirty="0" smtClean="0"/>
              <a:t>constructors </a:t>
            </a:r>
            <a:endParaRPr lang="el-GR" dirty="0" smtClean="0"/>
          </a:p>
          <a:p>
            <a:pPr lvl="1"/>
            <a:r>
              <a:rPr lang="el-GR" dirty="0" smtClean="0"/>
              <a:t>Δεν είναι μια μέθοδος με όνομα </a:t>
            </a:r>
            <a:r>
              <a:rPr lang="en-US" dirty="0" smtClean="0"/>
              <a:t>copy </a:t>
            </a:r>
            <a:r>
              <a:rPr lang="el-GR" dirty="0" smtClean="0"/>
              <a:t>ή </a:t>
            </a:r>
            <a:r>
              <a:rPr lang="en-US" dirty="0" smtClean="0"/>
              <a:t>copier.</a:t>
            </a:r>
          </a:p>
          <a:p>
            <a:pPr lvl="1"/>
            <a:r>
              <a:rPr lang="el-GR" dirty="0" smtClean="0"/>
              <a:t>Καλείται μόνο όταν δημιουργούμε το αντικείμενο με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.</a:t>
            </a:r>
          </a:p>
          <a:p>
            <a:r>
              <a:rPr lang="el-GR" dirty="0" smtClean="0"/>
              <a:t>Στις περισσότερες περιπτώσεις θέλουμε ο </a:t>
            </a:r>
            <a:r>
              <a:rPr lang="en-US" dirty="0" smtClean="0"/>
              <a:t>copy-constructor </a:t>
            </a:r>
            <a:r>
              <a:rPr lang="el-GR" dirty="0" smtClean="0"/>
              <a:t>να δημιουργήσει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 </a:t>
            </a:r>
            <a:r>
              <a:rPr lang="el-GR" dirty="0" smtClean="0"/>
              <a:t>του αντικειμένου.</a:t>
            </a:r>
          </a:p>
          <a:p>
            <a:pPr lvl="1"/>
            <a:r>
              <a:rPr lang="el-GR" dirty="0" smtClean="0"/>
              <a:t>Αυτό σημαίνει ότι δεν αντιγράφουμε αναφορές αντικειμένων αλλά δημιουργούμε νέα αντικείμενα-αντίγραφα για το καινούριο αντικείμενο</a:t>
            </a:r>
          </a:p>
          <a:p>
            <a:pPr lvl="1"/>
            <a:r>
              <a:rPr lang="el-GR" dirty="0" smtClean="0"/>
              <a:t>Αυτό πολύ συχνά θα απαιτεί την </a:t>
            </a:r>
            <a:r>
              <a:rPr lang="el-GR" dirty="0" smtClean="0">
                <a:solidFill>
                  <a:srgbClr val="00B0F0"/>
                </a:solidFill>
              </a:rPr>
              <a:t>φωλιασμένη κλήση </a:t>
            </a:r>
            <a:r>
              <a:rPr lang="en-US" dirty="0" smtClean="0"/>
              <a:t>copy-constructors.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38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086" y="322784"/>
            <a:ext cx="8229600" cy="990600"/>
          </a:xfrm>
        </p:spPr>
        <p:txBody>
          <a:bodyPr/>
          <a:lstStyle/>
          <a:p>
            <a:r>
              <a:rPr lang="en-US" dirty="0" err="1" smtClean="0"/>
              <a:t>ContactList</a:t>
            </a:r>
            <a:r>
              <a:rPr lang="en-US" dirty="0" smtClean="0"/>
              <a:t> copy-constructor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313384"/>
            <a:ext cx="9144000" cy="499593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ContactList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private Contact[] contacts;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size;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contactNum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ContactList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ContactList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this.contacts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other.contacts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79975" y="1484784"/>
            <a:ext cx="346402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Είναι αυτή η υλοποίηση σωστή?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791693">
            <a:off x="5778213" y="5477347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6012160" y="2564904"/>
            <a:ext cx="3087950" cy="1355452"/>
          </a:xfrm>
          <a:prstGeom prst="wedgeRectCallout">
            <a:avLst>
              <a:gd name="adj1" fmla="val 2653"/>
              <a:gd name="adj2" fmla="val 12547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Αντιγράφουμε την αναφορά στον πίνακα ενώ πρέπει να δημιουργήσουμε ένα καινούριο πίνακα αντίγραφο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435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086" y="322784"/>
            <a:ext cx="8229600" cy="990600"/>
          </a:xfrm>
        </p:spPr>
        <p:txBody>
          <a:bodyPr/>
          <a:lstStyle/>
          <a:p>
            <a:r>
              <a:rPr lang="en-US" dirty="0" err="1" smtClean="0"/>
              <a:t>ContactList</a:t>
            </a:r>
            <a:r>
              <a:rPr lang="en-US" dirty="0" smtClean="0"/>
              <a:t> copy-constructor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313384"/>
            <a:ext cx="9144000" cy="499593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ContactList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private Contact[] contacts;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size;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contactNum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ContactList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ContactList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this.contacts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new Contact[size];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this.contacts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other.contacts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79975" y="1484784"/>
            <a:ext cx="346402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Είναι αυτή η υλοποίηση σωστή?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791693">
            <a:off x="5778213" y="5477347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5703203" y="2011060"/>
            <a:ext cx="3440797" cy="1529926"/>
          </a:xfrm>
          <a:prstGeom prst="wedgeRectCallout">
            <a:avLst>
              <a:gd name="adj1" fmla="val 755"/>
              <a:gd name="adj2" fmla="val 11077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l-GR" dirty="0">
                <a:solidFill>
                  <a:schemeClr val="tx1"/>
                </a:solidFill>
              </a:rPr>
              <a:t> μεταβλητή </a:t>
            </a:r>
            <a:r>
              <a:rPr lang="en-US" dirty="0">
                <a:solidFill>
                  <a:schemeClr val="tx1"/>
                </a:solidFill>
              </a:rPr>
              <a:t>size </a:t>
            </a:r>
            <a:r>
              <a:rPr lang="el-GR" dirty="0">
                <a:solidFill>
                  <a:schemeClr val="tx1"/>
                </a:solidFill>
              </a:rPr>
              <a:t>δεν έχει </a:t>
            </a:r>
            <a:r>
              <a:rPr lang="el-GR" dirty="0" err="1">
                <a:solidFill>
                  <a:schemeClr val="tx1"/>
                </a:solidFill>
              </a:rPr>
              <a:t>αρχικοποιηθεί</a:t>
            </a:r>
            <a:r>
              <a:rPr lang="el-GR" dirty="0">
                <a:solidFill>
                  <a:schemeClr val="tx1"/>
                </a:solidFill>
              </a:rPr>
              <a:t>. Όλες οι μεταβλητές πρέπει να </a:t>
            </a:r>
            <a:r>
              <a:rPr lang="el-GR" dirty="0" err="1">
                <a:solidFill>
                  <a:schemeClr val="tx1"/>
                </a:solidFill>
              </a:rPr>
              <a:t>αρχικοποιηθούν</a:t>
            </a:r>
            <a:r>
              <a:rPr lang="el-GR" dirty="0">
                <a:solidFill>
                  <a:schemeClr val="tx1"/>
                </a:solidFill>
              </a:rPr>
              <a:t> κανονικά όπως σε όποιο άλλο </a:t>
            </a:r>
            <a:r>
              <a:rPr lang="en-US" dirty="0">
                <a:solidFill>
                  <a:schemeClr val="tx1"/>
                </a:solidFill>
              </a:rPr>
              <a:t>constructor</a:t>
            </a:r>
          </a:p>
        </p:txBody>
      </p:sp>
    </p:spTree>
    <p:extLst>
      <p:ext uri="{BB962C8B-B14F-4D97-AF65-F5344CB8AC3E}">
        <p14:creationId xmlns:p14="http://schemas.microsoft.com/office/powerpoint/2010/main" val="294127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086" y="322784"/>
            <a:ext cx="8229600" cy="990600"/>
          </a:xfrm>
        </p:spPr>
        <p:txBody>
          <a:bodyPr/>
          <a:lstStyle/>
          <a:p>
            <a:r>
              <a:rPr lang="en-US" dirty="0" err="1" smtClean="0"/>
              <a:t>ContactList</a:t>
            </a:r>
            <a:r>
              <a:rPr lang="en-US" dirty="0" smtClean="0"/>
              <a:t> copy-constructor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313384"/>
            <a:ext cx="9144000" cy="499593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ContactList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private Contact[] contacts;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size;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contactNum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ContactList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ContactList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this.contacts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new Contact[size];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this.contacts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other.contacts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79975" y="1484784"/>
            <a:ext cx="346402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Είναι αυτή η υλοποίηση σωστή?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791693">
            <a:off x="5778213" y="5477347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251520" y="5952313"/>
            <a:ext cx="3923403" cy="951874"/>
          </a:xfrm>
          <a:prstGeom prst="wedgeRectCallout">
            <a:avLst>
              <a:gd name="adj1" fmla="val 93828"/>
              <a:gd name="adj2" fmla="val -11509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Δημιουργούμε βαθύ αντίγραφο του πίνακα, αλλά όχι των εγγραφών (</a:t>
            </a:r>
            <a:r>
              <a:rPr lang="en-US" dirty="0">
                <a:solidFill>
                  <a:schemeClr val="tx1"/>
                </a:solidFill>
              </a:rPr>
              <a:t>Contacts) </a:t>
            </a:r>
            <a:r>
              <a:rPr lang="el-GR" dirty="0">
                <a:solidFill>
                  <a:schemeClr val="tx1"/>
                </a:solidFill>
              </a:rPr>
              <a:t>του πίνακα.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43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πρώτο εργαστήριο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3393215"/>
          </a:xfrm>
        </p:spPr>
        <p:txBody>
          <a:bodyPr>
            <a:normAutofit/>
          </a:bodyPr>
          <a:lstStyle/>
          <a:p>
            <a:r>
              <a:rPr lang="el-GR" dirty="0" smtClean="0"/>
              <a:t>Διάβασμα από την είσοδο:</a:t>
            </a:r>
            <a:endParaRPr lang="en-US" dirty="0" smtClean="0"/>
          </a:p>
          <a:p>
            <a:pPr lvl="1"/>
            <a:r>
              <a:rPr lang="el-GR" dirty="0" smtClean="0"/>
              <a:t>Θέλουμε να διαβάσουμε ένα πραγματικό αριθμό ακολουθούμενο από ένα </a:t>
            </a:r>
            <a:r>
              <a:rPr lang="en-US" dirty="0" smtClean="0"/>
              <a:t>string.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76200" y="4074711"/>
            <a:ext cx="4628190" cy="830997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 = new Scanner(System.in);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in.nextDouble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46269" y="4080121"/>
            <a:ext cx="4639227" cy="830997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 = new Scanner(System.in);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in.nextDouble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in.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nextLine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0096" y="3688692"/>
            <a:ext cx="10236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ΣΩΣΤΟ!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94071" y="3699578"/>
            <a:ext cx="105343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ΛΑΘΟΣ!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005955"/>
            <a:ext cx="9231053" cy="92333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To </a:t>
            </a:r>
            <a:r>
              <a:rPr lang="en-US" dirty="0" err="1" smtClean="0"/>
              <a:t>nextLine</a:t>
            </a:r>
            <a:r>
              <a:rPr lang="en-US" dirty="0" smtClean="0"/>
              <a:t>() </a:t>
            </a:r>
            <a:r>
              <a:rPr lang="el-GR" dirty="0" smtClean="0"/>
              <a:t>δεν μας κάνει γιατί διαβάζει ότι ακολουθεί τον αριθμό μέχρι να βρει </a:t>
            </a:r>
            <a:r>
              <a:rPr lang="en-US" dirty="0" smtClean="0"/>
              <a:t>“\n”</a:t>
            </a:r>
          </a:p>
          <a:p>
            <a:r>
              <a:rPr lang="el-GR" dirty="0" smtClean="0"/>
              <a:t>Αν πατήσουμε το </a:t>
            </a:r>
            <a:r>
              <a:rPr lang="en-US" dirty="0" smtClean="0"/>
              <a:t>enter </a:t>
            </a:r>
            <a:r>
              <a:rPr lang="el-GR" dirty="0" smtClean="0"/>
              <a:t>μετά από τον ακέραιο, στην είσοδο μένει το κενό </a:t>
            </a:r>
            <a:r>
              <a:rPr lang="en-US" dirty="0" smtClean="0"/>
              <a:t>String </a:t>
            </a:r>
            <a:r>
              <a:rPr lang="el-GR" dirty="0" smtClean="0"/>
              <a:t>και το </a:t>
            </a:r>
            <a:r>
              <a:rPr lang="en-US" dirty="0"/>
              <a:t>“\n</a:t>
            </a:r>
            <a:r>
              <a:rPr lang="en-US" dirty="0" smtClean="0"/>
              <a:t>”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n-US" dirty="0" err="1" smtClean="0"/>
              <a:t>nextLine</a:t>
            </a:r>
            <a:r>
              <a:rPr lang="en-US" dirty="0" smtClean="0"/>
              <a:t>() </a:t>
            </a:r>
            <a:r>
              <a:rPr lang="el-GR" dirty="0" smtClean="0"/>
              <a:t>επιστρέφει λοιπόν το κενό </a:t>
            </a:r>
            <a:r>
              <a:rPr lang="en-US" dirty="0" smtClean="0"/>
              <a:t>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13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086" y="322784"/>
            <a:ext cx="8229600" cy="990600"/>
          </a:xfrm>
        </p:spPr>
        <p:txBody>
          <a:bodyPr/>
          <a:lstStyle/>
          <a:p>
            <a:r>
              <a:rPr lang="en-US" dirty="0" err="1" smtClean="0"/>
              <a:t>ContactList</a:t>
            </a:r>
            <a:r>
              <a:rPr lang="en-US" dirty="0" smtClean="0"/>
              <a:t> copy-constructor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313384"/>
            <a:ext cx="9144000" cy="499593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ContactList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private Contact[] contacts;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size;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contactNum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ContactList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ContactList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this.contacts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new Contact[size];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this.contacts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 =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new Contact(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other.contacts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03736" y="1128718"/>
            <a:ext cx="346402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Είναι αυτή η υλοποίηση σωστή?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791693">
            <a:off x="5778213" y="5477347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5220597" y="1666791"/>
            <a:ext cx="3923403" cy="1368152"/>
          </a:xfrm>
          <a:prstGeom prst="wedgeRectCallout">
            <a:avLst>
              <a:gd name="adj1" fmla="val 1798"/>
              <a:gd name="adj2" fmla="val 15455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Έ</a:t>
            </a:r>
            <a:r>
              <a:rPr lang="el-GR" dirty="0" smtClean="0">
                <a:solidFill>
                  <a:schemeClr val="tx1"/>
                </a:solidFill>
              </a:rPr>
              <a:t>χουμε μόνο </a:t>
            </a:r>
            <a:r>
              <a:rPr lang="en-US" dirty="0" err="1" smtClean="0">
                <a:solidFill>
                  <a:schemeClr val="tx1"/>
                </a:solidFill>
              </a:rPr>
              <a:t>contactNum</a:t>
            </a:r>
            <a:r>
              <a:rPr lang="el-GR" dirty="0" smtClean="0">
                <a:solidFill>
                  <a:schemeClr val="tx1"/>
                </a:solidFill>
              </a:rPr>
              <a:t> εγγραφές στον πίνακα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l-GR" dirty="0" smtClean="0">
                <a:solidFill>
                  <a:schemeClr val="tx1"/>
                </a:solidFill>
              </a:rPr>
              <a:t>Τα υπόλοιπα είναι </a:t>
            </a:r>
            <a:r>
              <a:rPr lang="en-US" dirty="0" smtClean="0">
                <a:solidFill>
                  <a:schemeClr val="tx1"/>
                </a:solidFill>
              </a:rPr>
              <a:t>null. </a:t>
            </a:r>
            <a:r>
              <a:rPr lang="el-GR" dirty="0" smtClean="0">
                <a:solidFill>
                  <a:schemeClr val="tx1"/>
                </a:solidFill>
              </a:rPr>
              <a:t>Αν προσπαθήσουμε να δημιουργήσουμε αντίγραφο </a:t>
            </a:r>
            <a:r>
              <a:rPr lang="en-US" dirty="0" smtClean="0">
                <a:solidFill>
                  <a:schemeClr val="tx1"/>
                </a:solidFill>
              </a:rPr>
              <a:t>null </a:t>
            </a:r>
            <a:r>
              <a:rPr lang="el-GR" dirty="0" smtClean="0">
                <a:solidFill>
                  <a:schemeClr val="tx1"/>
                </a:solidFill>
              </a:rPr>
              <a:t>αντικειμένου θα πάρουμε λάθος.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-10199" y="4149080"/>
            <a:ext cx="1917903" cy="1144824"/>
          </a:xfrm>
          <a:prstGeom prst="wedgeRectCallout">
            <a:avLst>
              <a:gd name="adj1" fmla="val 90785"/>
              <a:gd name="adj2" fmla="val 27261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Φωλιασμένη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tx1"/>
                </a:solidFill>
              </a:rPr>
              <a:t>κλήση του </a:t>
            </a:r>
            <a:r>
              <a:rPr lang="en-US" dirty="0" smtClean="0">
                <a:solidFill>
                  <a:schemeClr val="tx1"/>
                </a:solidFill>
              </a:rPr>
              <a:t>copy-constructor </a:t>
            </a:r>
            <a:r>
              <a:rPr lang="el-GR" dirty="0" smtClean="0">
                <a:solidFill>
                  <a:schemeClr val="tx1"/>
                </a:solidFill>
              </a:rPr>
              <a:t>της κλάσης </a:t>
            </a:r>
            <a:r>
              <a:rPr lang="en-US" dirty="0" smtClean="0">
                <a:solidFill>
                  <a:schemeClr val="tx1"/>
                </a:solidFill>
              </a:rPr>
              <a:t>Contact</a:t>
            </a:r>
            <a:r>
              <a:rPr lang="el-GR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17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086" y="322784"/>
            <a:ext cx="8229600" cy="990600"/>
          </a:xfrm>
        </p:spPr>
        <p:txBody>
          <a:bodyPr/>
          <a:lstStyle/>
          <a:p>
            <a:r>
              <a:rPr lang="en-US" dirty="0" err="1" smtClean="0"/>
              <a:t>ContactList</a:t>
            </a:r>
            <a:r>
              <a:rPr lang="en-US" dirty="0" smtClean="0"/>
              <a:t> copy-constructor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313384"/>
            <a:ext cx="9144000" cy="499593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ContactList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private Contact[] contacts;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size;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contactNum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ContactList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ContactList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this.contactNum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other.contactNum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this.contacts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new Contact[size];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contactNum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this.contacts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 =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new Contact(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other.contacts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20057630">
            <a:off x="6226250" y="5549201"/>
            <a:ext cx="303531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ΣΩΣΤΟ!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79537" y="1196752"/>
            <a:ext cx="346402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Είναι αυτή η υλοποίηση σωστή?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320143" y="5714060"/>
            <a:ext cx="2242457" cy="21148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38400" y="4970115"/>
            <a:ext cx="3048000" cy="21148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πρώτο εργαστήριο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240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Ορισμός και χρήση μεταβλητών:</a:t>
            </a:r>
          </a:p>
          <a:p>
            <a:pPr lvl="1"/>
            <a:r>
              <a:rPr lang="el-GR" dirty="0" smtClean="0"/>
              <a:t>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μεταβλητή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ορίζεται </a:t>
            </a:r>
            <a:r>
              <a:rPr lang="el-GR" dirty="0">
                <a:solidFill>
                  <a:srgbClr val="0070C0"/>
                </a:solidFill>
              </a:rPr>
              <a:t>μόνο </a:t>
            </a:r>
            <a:r>
              <a:rPr lang="el-GR" dirty="0" smtClean="0">
                <a:solidFill>
                  <a:srgbClr val="0070C0"/>
                </a:solidFill>
              </a:rPr>
              <a:t>μία φορά </a:t>
            </a:r>
            <a:r>
              <a:rPr lang="el-GR" dirty="0" smtClean="0"/>
              <a:t>μέσα σε ένα λογικό μπλοκ του κώδικα μας</a:t>
            </a:r>
          </a:p>
          <a:p>
            <a:pPr lvl="1"/>
            <a:r>
              <a:rPr lang="el-GR" dirty="0" smtClean="0"/>
              <a:t>Όταν θέλουμε να την χρησιμοποιήσουμε δεν χρειάζεται και </a:t>
            </a:r>
            <a:r>
              <a:rPr lang="el-GR" dirty="0" smtClean="0">
                <a:solidFill>
                  <a:srgbClr val="0070C0"/>
                </a:solidFill>
              </a:rPr>
              <a:t>δεν μπορούμε</a:t>
            </a:r>
            <a:r>
              <a:rPr lang="el-GR" dirty="0" smtClean="0"/>
              <a:t> να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ορίσουμε ξανά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200400"/>
            <a:ext cx="8305800" cy="353943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VariableTest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Scanner in = new Scanner(System.in);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in.nextLine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while (!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s.equals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("exit"){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("You entered:"+s);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in.nextLine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5029200" y="3047999"/>
            <a:ext cx="4038600" cy="1074271"/>
          </a:xfrm>
          <a:prstGeom prst="wedgeRectCallout">
            <a:avLst>
              <a:gd name="adj1" fmla="val -42457"/>
              <a:gd name="adj2" fmla="val 128268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>
                <a:solidFill>
                  <a:schemeClr val="tx1"/>
                </a:solidFill>
              </a:rPr>
              <a:t>Η γραμμή αυτή κάνει δύο πράγματα:</a:t>
            </a:r>
          </a:p>
          <a:p>
            <a:pPr marL="342900" indent="-342900">
              <a:buAutoNum type="arabicPeriod"/>
            </a:pPr>
            <a:r>
              <a:rPr lang="el-GR" sz="1600" dirty="0" smtClean="0">
                <a:solidFill>
                  <a:srgbClr val="FF0000"/>
                </a:solidFill>
              </a:rPr>
              <a:t>Ορίζει</a:t>
            </a:r>
            <a:r>
              <a:rPr lang="el-GR" sz="1600" dirty="0" smtClean="0">
                <a:solidFill>
                  <a:schemeClr val="tx1"/>
                </a:solidFill>
              </a:rPr>
              <a:t> την μεταβλητή </a:t>
            </a:r>
            <a:r>
              <a:rPr lang="en-US" sz="1600" dirty="0" smtClean="0">
                <a:solidFill>
                  <a:schemeClr val="tx1"/>
                </a:solidFill>
              </a:rPr>
              <a:t>s: </a:t>
            </a:r>
            <a:r>
              <a:rPr lang="en-US" sz="1600" dirty="0" smtClean="0">
                <a:solidFill>
                  <a:srgbClr val="FF0000"/>
                </a:solidFill>
              </a:rPr>
              <a:t>String s</a:t>
            </a:r>
          </a:p>
          <a:p>
            <a:pPr marL="342900" indent="-342900">
              <a:buAutoNum type="arabicPeriod"/>
            </a:pPr>
            <a:r>
              <a:rPr lang="el-GR" sz="1600" dirty="0" smtClean="0">
                <a:solidFill>
                  <a:srgbClr val="FF0000"/>
                </a:solidFill>
              </a:rPr>
              <a:t>Εκχωρεί</a:t>
            </a:r>
            <a:r>
              <a:rPr lang="el-GR" sz="1600" dirty="0" smtClean="0">
                <a:solidFill>
                  <a:schemeClr val="tx1"/>
                </a:solidFill>
              </a:rPr>
              <a:t> στην </a:t>
            </a:r>
            <a:r>
              <a:rPr lang="en-US" sz="1600" dirty="0" smtClean="0">
                <a:solidFill>
                  <a:schemeClr val="tx1"/>
                </a:solidFill>
              </a:rPr>
              <a:t>s </a:t>
            </a:r>
            <a:r>
              <a:rPr lang="el-GR" sz="1600" dirty="0" smtClean="0">
                <a:solidFill>
                  <a:schemeClr val="tx1"/>
                </a:solidFill>
              </a:rPr>
              <a:t>το αποτέλεσμα της </a:t>
            </a:r>
            <a:r>
              <a:rPr lang="en-US" sz="1600" dirty="0" err="1" smtClean="0">
                <a:solidFill>
                  <a:schemeClr val="tx1"/>
                </a:solidFill>
              </a:rPr>
              <a:t>in.nextLine</a:t>
            </a:r>
            <a:r>
              <a:rPr lang="en-US" sz="1600" dirty="0" smtClean="0">
                <a:solidFill>
                  <a:schemeClr val="tx1"/>
                </a:solidFill>
              </a:rPr>
              <a:t>()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267200" y="6019800"/>
            <a:ext cx="4876800" cy="802765"/>
          </a:xfrm>
          <a:prstGeom prst="wedgeRectCallout">
            <a:avLst>
              <a:gd name="adj1" fmla="val -58154"/>
              <a:gd name="adj2" fmla="val -5800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>
                <a:solidFill>
                  <a:schemeClr val="tx1"/>
                </a:solidFill>
              </a:rPr>
              <a:t>Εφόσον έχουμε ήδη ορίσει την μεταβλητή </a:t>
            </a:r>
            <a:r>
              <a:rPr lang="en-US" sz="1600" dirty="0" smtClean="0">
                <a:solidFill>
                  <a:schemeClr val="tx1"/>
                </a:solidFill>
              </a:rPr>
              <a:t>String s, </a:t>
            </a:r>
            <a:r>
              <a:rPr lang="el-GR" sz="1600" dirty="0" smtClean="0">
                <a:solidFill>
                  <a:schemeClr val="tx1"/>
                </a:solidFill>
              </a:rPr>
              <a:t>δεν μπορούμε να την ορίσουμε ξανά. Εδώ απλά την </a:t>
            </a:r>
            <a:r>
              <a:rPr lang="el-GR" sz="1600" dirty="0" smtClean="0">
                <a:solidFill>
                  <a:srgbClr val="FF0000"/>
                </a:solidFill>
              </a:rPr>
              <a:t>χρησιμοποιούμε</a:t>
            </a:r>
            <a:r>
              <a:rPr lang="el-GR" sz="1600" dirty="0" smtClean="0">
                <a:solidFill>
                  <a:schemeClr val="tx1"/>
                </a:solidFill>
              </a:rPr>
              <a:t> για να </a:t>
            </a:r>
            <a:r>
              <a:rPr lang="el-GR" sz="1600" dirty="0" smtClean="0">
                <a:solidFill>
                  <a:srgbClr val="FF0000"/>
                </a:solidFill>
              </a:rPr>
              <a:t>εκχωρήσουμε</a:t>
            </a:r>
            <a:r>
              <a:rPr lang="el-GR" sz="1600" dirty="0" smtClean="0">
                <a:solidFill>
                  <a:schemeClr val="tx1"/>
                </a:solidFill>
              </a:rPr>
              <a:t> νέα τιμή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896472"/>
            <a:ext cx="2353465" cy="92333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μεταβλητής: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&lt;τύπος&gt; </a:t>
            </a:r>
            <a:r>
              <a:rPr lang="el-GR" dirty="0" smtClean="0">
                <a:solidFill>
                  <a:srgbClr val="0070C0"/>
                </a:solidFill>
              </a:rPr>
              <a:t>&lt;όνομα&gt;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String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86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Μαθήματα από το πρώτο εργαστήριο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7388"/>
            <a:ext cx="8229600" cy="16002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Στοίχιση κώδικα:</a:t>
            </a:r>
          </a:p>
          <a:p>
            <a:pPr lvl="1"/>
            <a:r>
              <a:rPr lang="el-GR" dirty="0" smtClean="0"/>
              <a:t>Κάθε φορά που ανοίγετε ένα καινούριο μπλοκ οι εντολές θα πρέπει να πηγαίνουν ένα </a:t>
            </a:r>
            <a:r>
              <a:rPr lang="en-US" dirty="0" smtClean="0">
                <a:solidFill>
                  <a:srgbClr val="FF0000"/>
                </a:solidFill>
              </a:rPr>
              <a:t>tab</a:t>
            </a:r>
            <a:r>
              <a:rPr lang="en-US" dirty="0" smtClean="0"/>
              <a:t> </a:t>
            </a:r>
            <a:r>
              <a:rPr lang="el-GR" dirty="0" smtClean="0"/>
              <a:t>πιο μέσα</a:t>
            </a:r>
          </a:p>
          <a:p>
            <a:pPr lvl="2"/>
            <a:r>
              <a:rPr lang="el-GR" dirty="0" smtClean="0"/>
              <a:t>Χρησιμοποιείτε τα </a:t>
            </a:r>
            <a:r>
              <a:rPr lang="en-US" dirty="0" smtClean="0"/>
              <a:t>tabs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όχι κενά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Τα άγκιστρα που σηματοδοτούν την αρχή και το τέλος του μπλοκ είναι στοιχισμένα με τις προηγούμενες εντολές.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983973"/>
            <a:ext cx="8305800" cy="3785652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VariableTest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Scanner in = new Scanner(System.in);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String s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in.nextLine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while (!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s.equals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("exit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"))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("You entered:"+s);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s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in.nextLine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33400" y="4116289"/>
            <a:ext cx="2286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39315" y="3962400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1 </a:t>
            </a:r>
            <a:r>
              <a:rPr lang="en-US" sz="1400" dirty="0" smtClean="0">
                <a:solidFill>
                  <a:srgbClr val="FF0000"/>
                </a:solidFill>
              </a:rPr>
              <a:t>tab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295400" y="4118466"/>
            <a:ext cx="2286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33400" y="4649689"/>
            <a:ext cx="6858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1752600" y="4651866"/>
            <a:ext cx="6858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56693" y="4495800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</a:t>
            </a:r>
            <a:r>
              <a:rPr lang="el-GR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tabs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>
            <a:stCxn id="19" idx="1"/>
          </p:cNvCxnSpPr>
          <p:nvPr/>
        </p:nvCxnSpPr>
        <p:spPr>
          <a:xfrm flipH="1">
            <a:off x="564717" y="5640289"/>
            <a:ext cx="1048215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9" idx="3"/>
          </p:cNvCxnSpPr>
          <p:nvPr/>
        </p:nvCxnSpPr>
        <p:spPr>
          <a:xfrm flipH="1" flipV="1">
            <a:off x="2284911" y="5640289"/>
            <a:ext cx="1067889" cy="2177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12932" y="5486400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3</a:t>
            </a:r>
            <a:r>
              <a:rPr lang="el-GR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tabs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50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ΕρΓΑΣΤΗΡΙΟ</a:t>
            </a:r>
            <a:r>
              <a:rPr lang="el-GR"/>
              <a:t> </a:t>
            </a:r>
            <a:r>
              <a:rPr lang="en-US" smtClean="0"/>
              <a:t>2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93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Όταν ορίζουμε ένα πίνακα, για να μπορούμε να τον χρησιμοποιήσουμε θα πρέπει να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δώσουμε χώρο</a:t>
            </a:r>
            <a:r>
              <a:rPr lang="el-GR" dirty="0" smtClean="0"/>
              <a:t>, δηλαδή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δεσμεύσουμε μνήμη </a:t>
            </a:r>
            <a:r>
              <a:rPr lang="el-GR" dirty="0" smtClean="0"/>
              <a:t>για τις θέσεις που χρειαζόμαστε</a:t>
            </a:r>
          </a:p>
          <a:p>
            <a:pPr lvl="1"/>
            <a:r>
              <a:rPr lang="el-GR" dirty="0" smtClean="0"/>
              <a:t>Αυτό γίνεται με την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Δεσμεύουμε τόσες θέσεις μνήμης όσο το μέγεθος του πίνακα</a:t>
            </a:r>
          </a:p>
          <a:p>
            <a:pPr lvl="1"/>
            <a:r>
              <a:rPr lang="el-GR" dirty="0" smtClean="0"/>
              <a:t>Η κάθε θέση μνήμης αποθηκεύει μια </a:t>
            </a:r>
            <a:r>
              <a:rPr lang="el-GR" dirty="0" smtClean="0">
                <a:solidFill>
                  <a:srgbClr val="0070C0"/>
                </a:solidFill>
              </a:rPr>
              <a:t>μεταβλητή</a:t>
            </a:r>
            <a:r>
              <a:rPr lang="el-GR" dirty="0" smtClean="0"/>
              <a:t> τύπου τον τύπο του πίνακα</a:t>
            </a:r>
          </a:p>
          <a:p>
            <a:pPr lvl="2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array = new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[3]</a:t>
            </a:r>
            <a:r>
              <a:rPr lang="en-US" dirty="0" smtClean="0"/>
              <a:t>, </a:t>
            </a:r>
            <a:r>
              <a:rPr lang="el-GR" dirty="0" smtClean="0"/>
              <a:t>δεσμεύει τρεις θέσεις που κρατάνε ακεραίους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Car[] array = new Car[n]</a:t>
            </a:r>
            <a:r>
              <a:rPr lang="en-US" dirty="0" smtClean="0"/>
              <a:t>, </a:t>
            </a:r>
            <a:r>
              <a:rPr lang="el-GR" dirty="0" smtClean="0"/>
              <a:t>δεσμεύει 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 smtClean="0"/>
              <a:t> </a:t>
            </a:r>
            <a:r>
              <a:rPr lang="el-GR" dirty="0" smtClean="0"/>
              <a:t>θέσεις που κρατάνε αντικείμενα τύπου 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</a:t>
            </a:r>
            <a:r>
              <a:rPr lang="en-US" dirty="0" smtClean="0"/>
              <a:t>.</a:t>
            </a:r>
          </a:p>
          <a:p>
            <a:r>
              <a:rPr lang="el-GR" dirty="0" smtClean="0"/>
              <a:t>Αν δεν καλέσουμε την </a:t>
            </a:r>
            <a:r>
              <a:rPr lang="en-US" dirty="0" smtClean="0"/>
              <a:t>new </a:t>
            </a:r>
            <a:r>
              <a:rPr lang="el-GR" dirty="0" smtClean="0"/>
              <a:t>για τον πίνακα τότε η μεταβλητή μας είναι κενή (φανταστείτε το σαν ένα πίνακα 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μηδέν θέσεις</a:t>
            </a:r>
            <a:r>
              <a:rPr lang="el-GR" dirty="0"/>
              <a:t>)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endParaRPr lang="el-GR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07138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</a:t>
            </a:r>
            <a:r>
              <a:rPr lang="en-US" dirty="0" smtClean="0"/>
              <a:t>lab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24384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l-GR" dirty="0" smtClean="0"/>
                  <a:t>Ένας δισδιάστατος πίνακας είναι ένας πίνακας από πίνακες.</a:t>
                </a:r>
              </a:p>
              <a:p>
                <a:r>
                  <a:rPr lang="el-GR" dirty="0" smtClean="0"/>
                  <a:t>Για να του δώσουμε χώρο το κάνουμε ανά μία διάσταση.</a:t>
                </a:r>
              </a:p>
              <a:p>
                <a:pPr lvl="1"/>
                <a:r>
                  <a:rPr lang="el-GR" dirty="0" smtClean="0"/>
                  <a:t>Π.χ., για ένα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×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l-GR" dirty="0" smtClean="0"/>
                  <a:t> πίνακα</a:t>
                </a:r>
                <a:r>
                  <a:rPr lang="en-US" dirty="0" smtClean="0"/>
                  <a:t> </a:t>
                </a:r>
                <a:r>
                  <a:rPr lang="el-GR" dirty="0" smtClean="0"/>
                  <a:t>με ακεραίους, </a:t>
                </a:r>
              </a:p>
              <a:p>
                <a:pPr lvl="1"/>
                <a:r>
                  <a:rPr lang="el-GR" dirty="0" smtClean="0"/>
                  <a:t>πρώτα θα δεσμεύσουμε </a:t>
                </a:r>
                <a:r>
                  <a:rPr lang="en-US" dirty="0" smtClean="0"/>
                  <a:t>n </a:t>
                </a:r>
                <a:r>
                  <a:rPr lang="el-GR" dirty="0" smtClean="0"/>
                  <a:t>θέσεις μνήμης που η κάθε μία θα κρατάει πίνακες από ακεραίους, </a:t>
                </a:r>
              </a:p>
              <a:p>
                <a:pPr lvl="1"/>
                <a:r>
                  <a:rPr lang="el-GR" dirty="0" smtClean="0"/>
                  <a:t>μετά για κάθε θέση θα δεσμεύσουμε </a:t>
                </a:r>
                <a:r>
                  <a:rPr lang="en-US" dirty="0" smtClean="0"/>
                  <a:t>m </a:t>
                </a:r>
                <a:r>
                  <a:rPr lang="el-GR" dirty="0" smtClean="0"/>
                  <a:t>θέσεις που θα κρατάνε ακεραίους.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2438400"/>
              </a:xfrm>
              <a:blipFill rotWithShape="1">
                <a:blip r:embed="rId2"/>
                <a:stretch>
                  <a:fillRect l="-444" t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87275" y="3787458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[][] array;</a:t>
            </a:r>
          </a:p>
        </p:txBody>
      </p:sp>
      <p:sp>
        <p:nvSpPr>
          <p:cNvPr id="5" name="Rectangle 4"/>
          <p:cNvSpPr/>
          <p:nvPr/>
        </p:nvSpPr>
        <p:spPr>
          <a:xfrm>
            <a:off x="5685916" y="3709503"/>
            <a:ext cx="914400" cy="4455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71476" y="3751822"/>
            <a:ext cx="2482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prstClr val="black"/>
                </a:solidFill>
              </a:rPr>
              <a:t>Ορισμός κενού πινάκα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7275" y="4381829"/>
            <a:ext cx="3079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l-GR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[n][];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11959" y="3751822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</a:p>
        </p:txBody>
      </p:sp>
      <p:sp>
        <p:nvSpPr>
          <p:cNvPr id="9" name="Rectangle 8"/>
          <p:cNvSpPr/>
          <p:nvPr/>
        </p:nvSpPr>
        <p:spPr>
          <a:xfrm>
            <a:off x="5674522" y="4307435"/>
            <a:ext cx="914400" cy="4455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565" y="4349754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</a:p>
        </p:txBody>
      </p:sp>
      <p:cxnSp>
        <p:nvCxnSpPr>
          <p:cNvPr id="12" name="Straight Arrow Connector 11"/>
          <p:cNvCxnSpPr>
            <a:stCxn id="9" idx="3"/>
          </p:cNvCxnSpPr>
          <p:nvPr/>
        </p:nvCxnSpPr>
        <p:spPr>
          <a:xfrm>
            <a:off x="6588922" y="4530201"/>
            <a:ext cx="304094" cy="42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87274" y="5071190"/>
            <a:ext cx="40446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array[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l-GR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[m];</a:t>
            </a: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685916" y="5028871"/>
            <a:ext cx="914400" cy="4455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11959" y="5071190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</a:p>
        </p:txBody>
      </p:sp>
      <p:cxnSp>
        <p:nvCxnSpPr>
          <p:cNvPr id="37" name="Straight Arrow Connector 36"/>
          <p:cNvCxnSpPr>
            <a:stCxn id="35" idx="3"/>
          </p:cNvCxnSpPr>
          <p:nvPr/>
        </p:nvCxnSpPr>
        <p:spPr>
          <a:xfrm>
            <a:off x="6600316" y="5251637"/>
            <a:ext cx="304094" cy="42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6904409" y="5028871"/>
            <a:ext cx="1856023" cy="4461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7352352" y="5039552"/>
            <a:ext cx="0" cy="446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812553" y="5016931"/>
            <a:ext cx="0" cy="446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307661" y="5016931"/>
            <a:ext cx="0" cy="446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6893016" y="5715000"/>
            <a:ext cx="435956" cy="1066800"/>
            <a:chOff x="4493664" y="5899146"/>
            <a:chExt cx="435956" cy="1066800"/>
          </a:xfrm>
        </p:grpSpPr>
        <p:sp>
          <p:nvSpPr>
            <p:cNvPr id="42" name="Rectangle 41"/>
            <p:cNvSpPr/>
            <p:nvPr/>
          </p:nvSpPr>
          <p:spPr>
            <a:xfrm>
              <a:off x="4495800" y="5899146"/>
              <a:ext cx="433820" cy="10668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 flipH="1">
              <a:off x="4495800" y="6250401"/>
              <a:ext cx="43382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4493664" y="6607023"/>
              <a:ext cx="4359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7388945" y="5715000"/>
            <a:ext cx="435956" cy="1066800"/>
            <a:chOff x="4493664" y="5899146"/>
            <a:chExt cx="435956" cy="1066800"/>
          </a:xfrm>
        </p:grpSpPr>
        <p:sp>
          <p:nvSpPr>
            <p:cNvPr id="51" name="Rectangle 50"/>
            <p:cNvSpPr/>
            <p:nvPr/>
          </p:nvSpPr>
          <p:spPr>
            <a:xfrm>
              <a:off x="4495800" y="5899146"/>
              <a:ext cx="433820" cy="10668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 flipH="1">
              <a:off x="4495800" y="6250401"/>
              <a:ext cx="43382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4493664" y="6607023"/>
              <a:ext cx="4359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7865080" y="5715000"/>
            <a:ext cx="435956" cy="1066800"/>
            <a:chOff x="4493664" y="5899146"/>
            <a:chExt cx="435956" cy="1066800"/>
          </a:xfrm>
        </p:grpSpPr>
        <p:sp>
          <p:nvSpPr>
            <p:cNvPr id="55" name="Rectangle 54"/>
            <p:cNvSpPr/>
            <p:nvPr/>
          </p:nvSpPr>
          <p:spPr>
            <a:xfrm>
              <a:off x="4495800" y="5899146"/>
              <a:ext cx="433820" cy="10668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 flipH="1">
              <a:off x="4495800" y="6250401"/>
              <a:ext cx="43382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4493664" y="6607023"/>
              <a:ext cx="4359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8350490" y="5715000"/>
            <a:ext cx="435956" cy="1066800"/>
            <a:chOff x="4493664" y="5899146"/>
            <a:chExt cx="435956" cy="1066800"/>
          </a:xfrm>
        </p:grpSpPr>
        <p:sp>
          <p:nvSpPr>
            <p:cNvPr id="63" name="Rectangle 62"/>
            <p:cNvSpPr/>
            <p:nvPr/>
          </p:nvSpPr>
          <p:spPr>
            <a:xfrm>
              <a:off x="4495800" y="5899146"/>
              <a:ext cx="433820" cy="10668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 flipH="1">
              <a:off x="4495800" y="6250401"/>
              <a:ext cx="43382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4493664" y="6607023"/>
              <a:ext cx="4359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tangle 65"/>
          <p:cNvSpPr/>
          <p:nvPr/>
        </p:nvSpPr>
        <p:spPr>
          <a:xfrm>
            <a:off x="6895152" y="4301080"/>
            <a:ext cx="1856023" cy="4461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7343095" y="4311761"/>
            <a:ext cx="0" cy="446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803296" y="4289140"/>
            <a:ext cx="0" cy="446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8298404" y="4289140"/>
            <a:ext cx="0" cy="446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42" idx="0"/>
          </p:cNvCxnSpPr>
          <p:nvPr/>
        </p:nvCxnSpPr>
        <p:spPr>
          <a:xfrm>
            <a:off x="7112062" y="5485742"/>
            <a:ext cx="0" cy="2292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7606923" y="5485742"/>
            <a:ext cx="0" cy="2292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8084126" y="5485742"/>
            <a:ext cx="0" cy="2292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8534400" y="5485742"/>
            <a:ext cx="0" cy="2292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02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 animBg="1"/>
      <p:bldP spid="10" grpId="0"/>
      <p:bldP spid="25" grpId="0"/>
      <p:bldP spid="35" grpId="0" animBg="1"/>
      <p:bldP spid="36" grpId="0"/>
      <p:bldP spid="38" grpId="0" animBg="1"/>
      <p:bldP spid="6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2404</Words>
  <Application>Microsoft Office PowerPoint</Application>
  <PresentationFormat>On-screen Show (4:3)</PresentationFormat>
  <Paragraphs>630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Clarity</vt:lpstr>
      <vt:lpstr>ΤΕΧΝΙΚΕΣ Αντικειμενοστραφουσ προγραμματισμου</vt:lpstr>
      <vt:lpstr>ΕρΓΑΣΤΗΡΙΟ 1</vt:lpstr>
      <vt:lpstr>Μαθήματα από το πρώτο εργαστήριο</vt:lpstr>
      <vt:lpstr>Μαθήματα από το πρώτο εργαστήριο</vt:lpstr>
      <vt:lpstr>Μαθήματα από το πρώτο εργαστήριο</vt:lpstr>
      <vt:lpstr>Μαθήματα από το πρώτο εργαστήριο</vt:lpstr>
      <vt:lpstr>ΕρΓΑΣΤΗΡΙΟ 2</vt:lpstr>
      <vt:lpstr>Μαθήματα από το lab</vt:lpstr>
      <vt:lpstr>Μαθήματα από το lab</vt:lpstr>
      <vt:lpstr>Μαθήματα από το lab</vt:lpstr>
      <vt:lpstr>ΕρΓΑΣΤΗΡΙΟ 3</vt:lpstr>
      <vt:lpstr>PowerPoint Presentation</vt:lpstr>
      <vt:lpstr>Μαθήματα από το lab</vt:lpstr>
      <vt:lpstr>Κατασκευή ιστογράμματος</vt:lpstr>
      <vt:lpstr>H μέθοδος toString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Ορισμός και δημιουργία μεταβλητών</vt:lpstr>
      <vt:lpstr>Εμβέλεια μεταβλητών</vt:lpstr>
      <vt:lpstr>Παράδειγμα</vt:lpstr>
      <vt:lpstr>Παράδειγμα (λάθος)</vt:lpstr>
      <vt:lpstr>Η μέθοδος equals</vt:lpstr>
      <vt:lpstr>Η μέθοδος addHistogram </vt:lpstr>
      <vt:lpstr>Κλάσεις και αντικείμενα</vt:lpstr>
      <vt:lpstr>Κλάσεις και αντικείμενα</vt:lpstr>
      <vt:lpstr>PowerPoint Presentation</vt:lpstr>
      <vt:lpstr>ΕρΓΑΣΤΗΡΙΟ 4</vt:lpstr>
      <vt:lpstr>Μαθήματα από το Εργαστήριο 4</vt:lpstr>
      <vt:lpstr>Η μέθοδος deposit</vt:lpstr>
      <vt:lpstr>ΕρΓΑΣΤΗΡΙΟ 5</vt:lpstr>
      <vt:lpstr>Μαθήματα από το εργαστήριο</vt:lpstr>
      <vt:lpstr>Copy constructor </vt:lpstr>
      <vt:lpstr>ContactList copy-constructor</vt:lpstr>
      <vt:lpstr>ContactList copy-constructor</vt:lpstr>
      <vt:lpstr>ContactList copy-constructor</vt:lpstr>
      <vt:lpstr>ContactList copy-constructor</vt:lpstr>
      <vt:lpstr>ContactList copy-constructor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4</cp:revision>
  <dcterms:created xsi:type="dcterms:W3CDTF">2016-03-15T12:10:19Z</dcterms:created>
  <dcterms:modified xsi:type="dcterms:W3CDTF">2016-04-06T14:33:07Z</dcterms:modified>
</cp:coreProperties>
</file>