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674" r:id="rId2"/>
    <p:sldId id="1052" r:id="rId3"/>
    <p:sldId id="1053" r:id="rId4"/>
    <p:sldId id="1054" r:id="rId5"/>
    <p:sldId id="1055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5" r:id="rId16"/>
    <p:sldId id="1066" r:id="rId17"/>
    <p:sldId id="1067" r:id="rId18"/>
    <p:sldId id="1068" r:id="rId19"/>
    <p:sldId id="1069" r:id="rId20"/>
    <p:sldId id="1070" r:id="rId21"/>
    <p:sldId id="1083" r:id="rId22"/>
    <p:sldId id="1084" r:id="rId23"/>
    <p:sldId id="1086" r:id="rId24"/>
    <p:sldId id="1087" r:id="rId25"/>
    <p:sldId id="1082" r:id="rId26"/>
    <p:sldId id="1071" r:id="rId27"/>
    <p:sldId id="1072" r:id="rId28"/>
    <p:sldId id="1073" r:id="rId29"/>
    <p:sldId id="1090" r:id="rId30"/>
    <p:sldId id="1096" r:id="rId31"/>
    <p:sldId id="1092" r:id="rId32"/>
    <p:sldId id="1095" r:id="rId33"/>
    <p:sldId id="1093" r:id="rId34"/>
    <p:sldId id="1094" r:id="rId35"/>
    <p:sldId id="1074" r:id="rId36"/>
    <p:sldId id="1075" r:id="rId37"/>
    <p:sldId id="1076" r:id="rId38"/>
    <p:sldId id="1088" r:id="rId39"/>
    <p:sldId id="10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46C0A"/>
    <a:srgbClr val="93CDDD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Coverage</a:t>
            </a:r>
            <a:endParaRPr lang="el-GR" b="1" dirty="0" smtClean="0"/>
          </a:p>
          <a:p>
            <a:endParaRPr lang="el-GR" b="1" dirty="0"/>
          </a:p>
          <a:p>
            <a:r>
              <a:rPr lang="en-US" b="1" dirty="0" smtClean="0"/>
              <a:t>Approximation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4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Promotion Campaign</a:t>
                </a:r>
                <a:r>
                  <a:rPr lang="en-US" dirty="0" smtClean="0"/>
                  <a:t>)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We want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minimum number </a:t>
                </a:r>
                <a:r>
                  <a:rPr lang="en-US" dirty="0" smtClean="0"/>
                  <a:t>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</a:t>
                </a:r>
                <a:r>
                  <a:rPr lang="en-US" dirty="0" smtClean="0"/>
                  <a:t>) that cover all the nodes in the graph.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 collection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size at most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such that the number of covered elements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finding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an (combinatorial) optimization problem, where: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an instance of the problem,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is the value of the optimal solution for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ALG(X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 for all input instances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Minimum set cover: input </a:t>
            </a:r>
            <a:r>
              <a:rPr lang="en-US" dirty="0">
                <a:solidFill>
                  <a:srgbClr val="00B0F0"/>
                </a:solidFill>
              </a:rPr>
              <a:t>X = </a:t>
            </a:r>
            <a:r>
              <a:rPr lang="en-US" dirty="0" smtClean="0">
                <a:solidFill>
                  <a:srgbClr val="00B0F0"/>
                </a:solidFill>
              </a:rPr>
              <a:t>(U,</a:t>
            </a:r>
            <a:r>
              <a:rPr lang="en-US" b="1" dirty="0" smtClean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the universe of elements and the set collection,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minimum</a:t>
            </a:r>
            <a:r>
              <a:rPr lang="en-US" dirty="0" smtClean="0"/>
              <a:t> set cover,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the set cover found by an </a:t>
            </a:r>
            <a:r>
              <a:rPr lang="en-US" dirty="0"/>
              <a:t>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coverage: input </a:t>
            </a:r>
            <a:r>
              <a:rPr lang="en-US" dirty="0" smtClean="0">
                <a:solidFill>
                  <a:srgbClr val="00B0F0"/>
                </a:solidFill>
              </a:rPr>
              <a:t>X </a:t>
            </a:r>
            <a:r>
              <a:rPr lang="en-US" dirty="0">
                <a:solidFill>
                  <a:srgbClr val="00B0F0"/>
                </a:solidFill>
              </a:rPr>
              <a:t>= (U,</a:t>
            </a:r>
            <a:r>
              <a:rPr lang="en-US" b="1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,K) </a:t>
            </a:r>
            <a:r>
              <a:rPr lang="en-US" dirty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optimal algorithm,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set </a:t>
            </a:r>
            <a:r>
              <a:rPr lang="en-US" dirty="0"/>
              <a:t>found by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minimization problem</a:t>
                </a:r>
                <a:r>
                  <a:rPr lang="en-US" dirty="0" smtClean="0"/>
                  <a:t>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simple words: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times worse</a:t>
                </a:r>
                <a:r>
                  <a:rPr lang="en-US" dirty="0" smtClean="0"/>
                  <a:t> than the optimal.</a:t>
                </a:r>
              </a:p>
              <a:p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to be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 close to 1 as 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In simple words: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</a:t>
                </a:r>
                <a:r>
                  <a:rPr lang="en-US" dirty="0" smtClean="0"/>
                  <a:t>achieves </a:t>
                </a:r>
                <a:r>
                  <a:rPr lang="en-US" dirty="0">
                    <a:solidFill>
                      <a:srgbClr val="0070C0"/>
                    </a:solidFill>
                  </a:rPr>
                  <a:t>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percent </a:t>
                </a:r>
                <a:r>
                  <a:rPr lang="en-US" dirty="0" smtClean="0"/>
                  <a:t>of what the optimal achieves.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to 1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=0.5)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Any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algorithm </a:t>
                </a:r>
                <a:r>
                  <a:rPr lang="en-US" dirty="0"/>
                  <a:t>for set cover has approximation </a:t>
                </a:r>
                <a:r>
                  <a:rPr lang="en-US" dirty="0" smtClean="0"/>
                  <a:t>ratio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set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with the largest cardinality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/|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|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  <a:sym typeface="Symbol"/>
                      </a:rPr>
                      <m:t>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 ≤ 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𝐴𝐿𝐺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 ≤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 ≤ 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true for any algorithm.</a:t>
                </a:r>
              </a:p>
              <a:p>
                <a:r>
                  <a:rPr lang="en-US" dirty="0" smtClean="0"/>
                  <a:t>Not a good bound since it may be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 baseline="-25000" dirty="0" err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𝑚𝑎𝑥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876800"/>
              </a:xfrm>
              <a:blipFill rotWithShape="0">
                <a:blip r:embed="rId2"/>
                <a:stretch>
                  <a:fillRect l="-982" t="-1375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 smtClean="0"/>
              <a:t>What is a natural algorithm for Set Cover?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2819400"/>
                <a:ext cx="8229600" cy="213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: each time add to the collection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that covers the most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remaining uncovered</a:t>
                </a:r>
                <a:r>
                  <a:rPr lang="en-US" dirty="0" smtClean="0"/>
                  <a:t> elements.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19400"/>
                <a:ext cx="8229600" cy="2133600"/>
              </a:xfrm>
              <a:prstGeom prst="rect">
                <a:avLst/>
              </a:prstGeom>
              <a:blipFill rotWithShape="1">
                <a:blip r:embed="rId2"/>
                <a:stretch>
                  <a:fillRect l="-963" t="-285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/>
                  <a:t> 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blipFill rotWithShape="1">
                <a:blip r:embed="rId2"/>
                <a:stretch>
                  <a:fillRect l="-1686" t="-12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dirty="0" smtClean="0"/>
              <a:t>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</a:t>
            </a:r>
            <a:r>
              <a:rPr lang="en-US" dirty="0" smtClean="0">
                <a:solidFill>
                  <a:srgbClr val="0070C0"/>
                </a:solidFill>
              </a:rPr>
              <a:t>likely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dirty="0" smtClean="0"/>
              <a:t>if they have a </a:t>
            </a:r>
            <a:r>
              <a:rPr lang="en-US" dirty="0" smtClean="0">
                <a:solidFill>
                  <a:srgbClr val="0070C0"/>
                </a:solidFill>
              </a:rPr>
              <a:t>friend</a:t>
            </a:r>
            <a:r>
              <a:rPr lang="en-US" dirty="0" smtClean="0"/>
              <a:t> who has the product.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dirty="0" smtClean="0"/>
              <a:t>they have a friend who has the product.</a:t>
            </a:r>
          </a:p>
          <a:p>
            <a:pPr lvl="1"/>
            <a:r>
              <a:rPr lang="en-US" dirty="0" smtClean="0"/>
              <a:t>We want the </a:t>
            </a:r>
            <a:r>
              <a:rPr lang="en-US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free products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00237"/>
            <a:ext cx="2895600" cy="39943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Adding Coke to the set is useless.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We need Milk (or Coffee) </a:t>
            </a:r>
            <a:r>
              <a:rPr lang="en-US" dirty="0" smtClean="0">
                <a:solidFill>
                  <a:srgbClr val="0070C0"/>
                </a:solidFill>
              </a:rPr>
              <a:t>and Beer </a:t>
            </a:r>
            <a:r>
              <a:rPr lang="en-US" dirty="0" smtClean="0">
                <a:solidFill>
                  <a:srgbClr val="0070C0"/>
                </a:solidFill>
              </a:rPr>
              <a:t>to cover all customers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Good news: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has approximation ratio: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  <a:blipFill rotWithShape="1">
                <a:blip r:embed="rId2"/>
                <a:stretch>
                  <a:fillRect l="-954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4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3962400"/>
            <a:ext cx="1219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 is also applicable 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 &lt; K </a:t>
                </a:r>
                <a:endParaRPr lang="en-US" sz="2800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84" t="-1282" b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</a:t>
                </a:r>
                <a:r>
                  <a:rPr lang="en-US" dirty="0" smtClean="0"/>
                  <a:t>X</a:t>
                </a:r>
              </a:p>
              <a:p>
                <a:r>
                  <a:rPr lang="en-US" dirty="0" smtClean="0"/>
                  <a:t>(e is the basis of the natural logarithm)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coverage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will now give a proof of the approximation ratios for the SET-COVER and the </a:t>
                </a:r>
                <a:r>
                  <a:rPr lang="en-US" dirty="0" smtClean="0"/>
                  <a:t>MAX-COVERAGE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We start with </a:t>
                </a:r>
                <a:r>
                  <a:rPr lang="en-US" dirty="0" smtClean="0"/>
                  <a:t>MAX-COVERAGE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Definitions: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 smtClean="0"/>
                  <a:t>: size of the optimal 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number of covered elements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of Greedy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number of newly covered elements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difference between solution size of Optimal and Greedy solutions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76800"/>
              </a:xfrm>
              <a:blipFill rotWithShape="1">
                <a:blip r:embed="rId2"/>
                <a:stretch>
                  <a:fillRect l="-929" t="-1250"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411" y="457200"/>
                <a:ext cx="8229600" cy="2286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 smtClean="0"/>
                  <a:t>:</a:t>
                </a:r>
              </a:p>
              <a:p>
                <a:pPr lvl="1"/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, it is simple to see since one of the K sets in the optimal solution has size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 smtClean="0"/>
                  <a:t>For larger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11" y="457200"/>
                <a:ext cx="8229600" cy="2286000"/>
              </a:xfrm>
              <a:blipFill rotWithShape="1">
                <a:blip r:embed="rId2"/>
                <a:stretch>
                  <a:fillRect l="-667" t="-267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93306" y="2891601"/>
            <a:ext cx="1095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Universe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2066" y="3076267"/>
            <a:ext cx="324157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Optimal solution for K = 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3275532"/>
            <a:ext cx="4114800" cy="3276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48613" y="3519717"/>
                <a:ext cx="3086999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 solution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13" y="3519717"/>
                <a:ext cx="308699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375" t="-6349" b="-22222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681388" y="3995638"/>
                <a:ext cx="40322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intersection of optimal and Greedy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88" y="3995638"/>
                <a:ext cx="403225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62" t="-3289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648200" y="4901876"/>
                <a:ext cx="40322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number of optimal subsets fully included  in the Greedy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901876"/>
                <a:ext cx="403225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62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633245" y="5856293"/>
                <a:ext cx="3635034" cy="942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There must be a set 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245" y="5856293"/>
                <a:ext cx="3635034" cy="942566"/>
              </a:xfrm>
              <a:prstGeom prst="rect">
                <a:avLst/>
              </a:prstGeom>
              <a:blipFill rotWithShape="1">
                <a:blip r:embed="rId6"/>
                <a:stretch>
                  <a:fillRect l="-1342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066800" y="3506542"/>
            <a:ext cx="1600200" cy="1217858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312078" y="4267200"/>
            <a:ext cx="1676400" cy="848526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400" y="4114800"/>
            <a:ext cx="1676400" cy="1655720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65532" y="4485460"/>
            <a:ext cx="914400" cy="914400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9332" y="3927299"/>
            <a:ext cx="1981200" cy="1922804"/>
          </a:xfrm>
          <a:prstGeom prst="ellipse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529386" y="491383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86" y="4913832"/>
                <a:ext cx="44114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7645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14400" y="4127619"/>
            <a:ext cx="1384419" cy="1683521"/>
          </a:xfrm>
          <a:custGeom>
            <a:avLst/>
            <a:gdLst>
              <a:gd name="connsiteX0" fmla="*/ 1384419 w 1384419"/>
              <a:gd name="connsiteY0" fmla="*/ 1461331 h 1683521"/>
              <a:gd name="connsiteX1" fmla="*/ 1384419 w 1384419"/>
              <a:gd name="connsiteY1" fmla="*/ 1461331 h 1683521"/>
              <a:gd name="connsiteX2" fmla="*/ 1316052 w 1384419"/>
              <a:gd name="connsiteY2" fmla="*/ 1341689 h 1683521"/>
              <a:gd name="connsiteX3" fmla="*/ 1264778 w 1384419"/>
              <a:gd name="connsiteY3" fmla="*/ 1290415 h 1683521"/>
              <a:gd name="connsiteX4" fmla="*/ 1230594 w 1384419"/>
              <a:gd name="connsiteY4" fmla="*/ 1239140 h 1683521"/>
              <a:gd name="connsiteX5" fmla="*/ 1222049 w 1384419"/>
              <a:gd name="connsiteY5" fmla="*/ 1213502 h 1683521"/>
              <a:gd name="connsiteX6" fmla="*/ 1204957 w 1384419"/>
              <a:gd name="connsiteY6" fmla="*/ 1187865 h 1683521"/>
              <a:gd name="connsiteX7" fmla="*/ 1196411 w 1384419"/>
              <a:gd name="connsiteY7" fmla="*/ 1162228 h 1683521"/>
              <a:gd name="connsiteX8" fmla="*/ 1179320 w 1384419"/>
              <a:gd name="connsiteY8" fmla="*/ 1136590 h 1683521"/>
              <a:gd name="connsiteX9" fmla="*/ 1153682 w 1384419"/>
              <a:gd name="connsiteY9" fmla="*/ 1085316 h 1683521"/>
              <a:gd name="connsiteX10" fmla="*/ 1128045 w 1384419"/>
              <a:gd name="connsiteY10" fmla="*/ 1034041 h 1683521"/>
              <a:gd name="connsiteX11" fmla="*/ 1110953 w 1384419"/>
              <a:gd name="connsiteY11" fmla="*/ 965674 h 1683521"/>
              <a:gd name="connsiteX12" fmla="*/ 1119499 w 1384419"/>
              <a:gd name="connsiteY12" fmla="*/ 512747 h 1683521"/>
              <a:gd name="connsiteX13" fmla="*/ 1128045 w 1384419"/>
              <a:gd name="connsiteY13" fmla="*/ 470018 h 1683521"/>
              <a:gd name="connsiteX14" fmla="*/ 1153682 w 1384419"/>
              <a:gd name="connsiteY14" fmla="*/ 435835 h 1683521"/>
              <a:gd name="connsiteX15" fmla="*/ 1162228 w 1384419"/>
              <a:gd name="connsiteY15" fmla="*/ 367469 h 1683521"/>
              <a:gd name="connsiteX16" fmla="*/ 1179320 w 1384419"/>
              <a:gd name="connsiteY16" fmla="*/ 341831 h 1683521"/>
              <a:gd name="connsiteX17" fmla="*/ 1204957 w 1384419"/>
              <a:gd name="connsiteY17" fmla="*/ 290557 h 1683521"/>
              <a:gd name="connsiteX18" fmla="*/ 1213503 w 1384419"/>
              <a:gd name="connsiteY18" fmla="*/ 264919 h 1683521"/>
              <a:gd name="connsiteX19" fmla="*/ 1264778 w 1384419"/>
              <a:gd name="connsiteY19" fmla="*/ 205099 h 1683521"/>
              <a:gd name="connsiteX20" fmla="*/ 1307507 w 1384419"/>
              <a:gd name="connsiteY20" fmla="*/ 128187 h 1683521"/>
              <a:gd name="connsiteX21" fmla="*/ 1290415 w 1384419"/>
              <a:gd name="connsiteY21" fmla="*/ 102549 h 1683521"/>
              <a:gd name="connsiteX22" fmla="*/ 1281869 w 1384419"/>
              <a:gd name="connsiteY22" fmla="*/ 76912 h 1683521"/>
              <a:gd name="connsiteX23" fmla="*/ 1187865 w 1384419"/>
              <a:gd name="connsiteY23" fmla="*/ 51274 h 1683521"/>
              <a:gd name="connsiteX24" fmla="*/ 1162228 w 1384419"/>
              <a:gd name="connsiteY24" fmla="*/ 42729 h 1683521"/>
              <a:gd name="connsiteX25" fmla="*/ 1093862 w 1384419"/>
              <a:gd name="connsiteY25" fmla="*/ 25637 h 1683521"/>
              <a:gd name="connsiteX26" fmla="*/ 1068224 w 1384419"/>
              <a:gd name="connsiteY26" fmla="*/ 17091 h 1683521"/>
              <a:gd name="connsiteX27" fmla="*/ 982766 w 1384419"/>
              <a:gd name="connsiteY27" fmla="*/ 0 h 1683521"/>
              <a:gd name="connsiteX28" fmla="*/ 666572 w 1384419"/>
              <a:gd name="connsiteY28" fmla="*/ 8545 h 1683521"/>
              <a:gd name="connsiteX29" fmla="*/ 615297 w 1384419"/>
              <a:gd name="connsiteY29" fmla="*/ 25637 h 1683521"/>
              <a:gd name="connsiteX30" fmla="*/ 564022 w 1384419"/>
              <a:gd name="connsiteY30" fmla="*/ 59820 h 1683521"/>
              <a:gd name="connsiteX31" fmla="*/ 538385 w 1384419"/>
              <a:gd name="connsiteY31" fmla="*/ 68366 h 1683521"/>
              <a:gd name="connsiteX32" fmla="*/ 512748 w 1384419"/>
              <a:gd name="connsiteY32" fmla="*/ 85458 h 1683521"/>
              <a:gd name="connsiteX33" fmla="*/ 444381 w 1384419"/>
              <a:gd name="connsiteY33" fmla="*/ 102549 h 1683521"/>
              <a:gd name="connsiteX34" fmla="*/ 418744 w 1384419"/>
              <a:gd name="connsiteY34" fmla="*/ 111095 h 1683521"/>
              <a:gd name="connsiteX35" fmla="*/ 384561 w 1384419"/>
              <a:gd name="connsiteY35" fmla="*/ 188007 h 1683521"/>
              <a:gd name="connsiteX36" fmla="*/ 350378 w 1384419"/>
              <a:gd name="connsiteY36" fmla="*/ 213645 h 1683521"/>
              <a:gd name="connsiteX37" fmla="*/ 324740 w 1384419"/>
              <a:gd name="connsiteY37" fmla="*/ 230736 h 1683521"/>
              <a:gd name="connsiteX38" fmla="*/ 273465 w 1384419"/>
              <a:gd name="connsiteY38" fmla="*/ 247828 h 1683521"/>
              <a:gd name="connsiteX39" fmla="*/ 239282 w 1384419"/>
              <a:gd name="connsiteY39" fmla="*/ 264919 h 1683521"/>
              <a:gd name="connsiteX40" fmla="*/ 213645 w 1384419"/>
              <a:gd name="connsiteY40" fmla="*/ 273465 h 1683521"/>
              <a:gd name="connsiteX41" fmla="*/ 162370 w 1384419"/>
              <a:gd name="connsiteY41" fmla="*/ 307648 h 1683521"/>
              <a:gd name="connsiteX42" fmla="*/ 145279 w 1384419"/>
              <a:gd name="connsiteY42" fmla="*/ 333286 h 1683521"/>
              <a:gd name="connsiteX43" fmla="*/ 119641 w 1384419"/>
              <a:gd name="connsiteY43" fmla="*/ 358923 h 1683521"/>
              <a:gd name="connsiteX44" fmla="*/ 111095 w 1384419"/>
              <a:gd name="connsiteY44" fmla="*/ 384560 h 1683521"/>
              <a:gd name="connsiteX45" fmla="*/ 94004 w 1384419"/>
              <a:gd name="connsiteY45" fmla="*/ 418744 h 1683521"/>
              <a:gd name="connsiteX46" fmla="*/ 68366 w 1384419"/>
              <a:gd name="connsiteY46" fmla="*/ 470018 h 1683521"/>
              <a:gd name="connsiteX47" fmla="*/ 34183 w 1384419"/>
              <a:gd name="connsiteY47" fmla="*/ 589660 h 1683521"/>
              <a:gd name="connsiteX48" fmla="*/ 25637 w 1384419"/>
              <a:gd name="connsiteY48" fmla="*/ 623843 h 1683521"/>
              <a:gd name="connsiteX49" fmla="*/ 0 w 1384419"/>
              <a:gd name="connsiteY49" fmla="*/ 717846 h 1683521"/>
              <a:gd name="connsiteX50" fmla="*/ 17092 w 1384419"/>
              <a:gd name="connsiteY50" fmla="*/ 880217 h 1683521"/>
              <a:gd name="connsiteX51" fmla="*/ 34183 w 1384419"/>
              <a:gd name="connsiteY51" fmla="*/ 914400 h 1683521"/>
              <a:gd name="connsiteX52" fmla="*/ 42729 w 1384419"/>
              <a:gd name="connsiteY52" fmla="*/ 982766 h 1683521"/>
              <a:gd name="connsiteX53" fmla="*/ 59821 w 1384419"/>
              <a:gd name="connsiteY53" fmla="*/ 1136590 h 1683521"/>
              <a:gd name="connsiteX54" fmla="*/ 68366 w 1384419"/>
              <a:gd name="connsiteY54" fmla="*/ 1170774 h 1683521"/>
              <a:gd name="connsiteX55" fmla="*/ 102550 w 1384419"/>
              <a:gd name="connsiteY55" fmla="*/ 1222048 h 1683521"/>
              <a:gd name="connsiteX56" fmla="*/ 145279 w 1384419"/>
              <a:gd name="connsiteY56" fmla="*/ 1281869 h 1683521"/>
              <a:gd name="connsiteX57" fmla="*/ 153824 w 1384419"/>
              <a:gd name="connsiteY57" fmla="*/ 1307506 h 1683521"/>
              <a:gd name="connsiteX58" fmla="*/ 205099 w 1384419"/>
              <a:gd name="connsiteY58" fmla="*/ 1384418 h 1683521"/>
              <a:gd name="connsiteX59" fmla="*/ 222191 w 1384419"/>
              <a:gd name="connsiteY59" fmla="*/ 1410056 h 1683521"/>
              <a:gd name="connsiteX60" fmla="*/ 239282 w 1384419"/>
              <a:gd name="connsiteY60" fmla="*/ 1435693 h 1683521"/>
              <a:gd name="connsiteX61" fmla="*/ 290557 w 1384419"/>
              <a:gd name="connsiteY61" fmla="*/ 1469876 h 1683521"/>
              <a:gd name="connsiteX62" fmla="*/ 316194 w 1384419"/>
              <a:gd name="connsiteY62" fmla="*/ 1486968 h 1683521"/>
              <a:gd name="connsiteX63" fmla="*/ 333286 w 1384419"/>
              <a:gd name="connsiteY63" fmla="*/ 1512605 h 1683521"/>
              <a:gd name="connsiteX64" fmla="*/ 358923 w 1384419"/>
              <a:gd name="connsiteY64" fmla="*/ 1521151 h 1683521"/>
              <a:gd name="connsiteX65" fmla="*/ 410198 w 1384419"/>
              <a:gd name="connsiteY65" fmla="*/ 1546788 h 1683521"/>
              <a:gd name="connsiteX66" fmla="*/ 461473 w 1384419"/>
              <a:gd name="connsiteY66" fmla="*/ 1572426 h 1683521"/>
              <a:gd name="connsiteX67" fmla="*/ 487110 w 1384419"/>
              <a:gd name="connsiteY67" fmla="*/ 1589517 h 1683521"/>
              <a:gd name="connsiteX68" fmla="*/ 538385 w 1384419"/>
              <a:gd name="connsiteY68" fmla="*/ 1606609 h 1683521"/>
              <a:gd name="connsiteX69" fmla="*/ 589660 w 1384419"/>
              <a:gd name="connsiteY69" fmla="*/ 1640792 h 1683521"/>
              <a:gd name="connsiteX70" fmla="*/ 615297 w 1384419"/>
              <a:gd name="connsiteY70" fmla="*/ 1649338 h 1683521"/>
              <a:gd name="connsiteX71" fmla="*/ 640935 w 1384419"/>
              <a:gd name="connsiteY71" fmla="*/ 1666430 h 1683521"/>
              <a:gd name="connsiteX72" fmla="*/ 717847 w 1384419"/>
              <a:gd name="connsiteY72" fmla="*/ 1683521 h 1683521"/>
              <a:gd name="connsiteX73" fmla="*/ 811850 w 1384419"/>
              <a:gd name="connsiteY73" fmla="*/ 1674975 h 1683521"/>
              <a:gd name="connsiteX74" fmla="*/ 871671 w 1384419"/>
              <a:gd name="connsiteY74" fmla="*/ 1657884 h 1683521"/>
              <a:gd name="connsiteX75" fmla="*/ 1051133 w 1384419"/>
              <a:gd name="connsiteY75" fmla="*/ 1649338 h 1683521"/>
              <a:gd name="connsiteX76" fmla="*/ 1085316 w 1384419"/>
              <a:gd name="connsiteY76" fmla="*/ 1640792 h 1683521"/>
              <a:gd name="connsiteX77" fmla="*/ 1110953 w 1384419"/>
              <a:gd name="connsiteY77" fmla="*/ 1623701 h 1683521"/>
              <a:gd name="connsiteX78" fmla="*/ 1153682 w 1384419"/>
              <a:gd name="connsiteY78" fmla="*/ 1615155 h 1683521"/>
              <a:gd name="connsiteX79" fmla="*/ 1239140 w 1384419"/>
              <a:gd name="connsiteY79" fmla="*/ 1572426 h 1683521"/>
              <a:gd name="connsiteX80" fmla="*/ 1247686 w 1384419"/>
              <a:gd name="connsiteY80" fmla="*/ 1546788 h 1683521"/>
              <a:gd name="connsiteX81" fmla="*/ 1290415 w 1384419"/>
              <a:gd name="connsiteY81" fmla="*/ 1495514 h 1683521"/>
              <a:gd name="connsiteX82" fmla="*/ 1324598 w 1384419"/>
              <a:gd name="connsiteY82" fmla="*/ 1478422 h 1683521"/>
              <a:gd name="connsiteX83" fmla="*/ 1384419 w 1384419"/>
              <a:gd name="connsiteY83" fmla="*/ 1461331 h 16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84419" h="1683521">
                <a:moveTo>
                  <a:pt x="1384419" y="1461331"/>
                </a:moveTo>
                <a:lnTo>
                  <a:pt x="1384419" y="1461331"/>
                </a:lnTo>
                <a:cubicBezTo>
                  <a:pt x="1371012" y="1434516"/>
                  <a:pt x="1340213" y="1365850"/>
                  <a:pt x="1316052" y="1341689"/>
                </a:cubicBezTo>
                <a:lnTo>
                  <a:pt x="1264778" y="1290415"/>
                </a:lnTo>
                <a:cubicBezTo>
                  <a:pt x="1244457" y="1229451"/>
                  <a:pt x="1273272" y="1303158"/>
                  <a:pt x="1230594" y="1239140"/>
                </a:cubicBezTo>
                <a:cubicBezTo>
                  <a:pt x="1225597" y="1231645"/>
                  <a:pt x="1226078" y="1221559"/>
                  <a:pt x="1222049" y="1213502"/>
                </a:cubicBezTo>
                <a:cubicBezTo>
                  <a:pt x="1217456" y="1204316"/>
                  <a:pt x="1209550" y="1197051"/>
                  <a:pt x="1204957" y="1187865"/>
                </a:cubicBezTo>
                <a:cubicBezTo>
                  <a:pt x="1200928" y="1179808"/>
                  <a:pt x="1200439" y="1170285"/>
                  <a:pt x="1196411" y="1162228"/>
                </a:cubicBezTo>
                <a:cubicBezTo>
                  <a:pt x="1191818" y="1153041"/>
                  <a:pt x="1183913" y="1145777"/>
                  <a:pt x="1179320" y="1136590"/>
                </a:cubicBezTo>
                <a:cubicBezTo>
                  <a:pt x="1143946" y="1065841"/>
                  <a:pt x="1202656" y="1158774"/>
                  <a:pt x="1153682" y="1085316"/>
                </a:cubicBezTo>
                <a:cubicBezTo>
                  <a:pt x="1132201" y="1020873"/>
                  <a:pt x="1161177" y="1100307"/>
                  <a:pt x="1128045" y="1034041"/>
                </a:cubicBezTo>
                <a:cubicBezTo>
                  <a:pt x="1119286" y="1016522"/>
                  <a:pt x="1114204" y="981927"/>
                  <a:pt x="1110953" y="965674"/>
                </a:cubicBezTo>
                <a:cubicBezTo>
                  <a:pt x="1113802" y="814698"/>
                  <a:pt x="1114295" y="663660"/>
                  <a:pt x="1119499" y="512747"/>
                </a:cubicBezTo>
                <a:cubicBezTo>
                  <a:pt x="1120000" y="498231"/>
                  <a:pt x="1122146" y="483291"/>
                  <a:pt x="1128045" y="470018"/>
                </a:cubicBezTo>
                <a:cubicBezTo>
                  <a:pt x="1133830" y="457003"/>
                  <a:pt x="1145136" y="447229"/>
                  <a:pt x="1153682" y="435835"/>
                </a:cubicBezTo>
                <a:cubicBezTo>
                  <a:pt x="1156531" y="413046"/>
                  <a:pt x="1156185" y="389626"/>
                  <a:pt x="1162228" y="367469"/>
                </a:cubicBezTo>
                <a:cubicBezTo>
                  <a:pt x="1164931" y="357560"/>
                  <a:pt x="1174727" y="351018"/>
                  <a:pt x="1179320" y="341831"/>
                </a:cubicBezTo>
                <a:cubicBezTo>
                  <a:pt x="1214698" y="271074"/>
                  <a:pt x="1155976" y="364025"/>
                  <a:pt x="1204957" y="290557"/>
                </a:cubicBezTo>
                <a:cubicBezTo>
                  <a:pt x="1207806" y="282011"/>
                  <a:pt x="1209034" y="272740"/>
                  <a:pt x="1213503" y="264919"/>
                </a:cubicBezTo>
                <a:cubicBezTo>
                  <a:pt x="1242776" y="213691"/>
                  <a:pt x="1232137" y="247066"/>
                  <a:pt x="1264778" y="205099"/>
                </a:cubicBezTo>
                <a:cubicBezTo>
                  <a:pt x="1299059" y="161023"/>
                  <a:pt x="1294613" y="166867"/>
                  <a:pt x="1307507" y="128187"/>
                </a:cubicBezTo>
                <a:cubicBezTo>
                  <a:pt x="1301810" y="119641"/>
                  <a:pt x="1295008" y="111736"/>
                  <a:pt x="1290415" y="102549"/>
                </a:cubicBezTo>
                <a:cubicBezTo>
                  <a:pt x="1286386" y="94492"/>
                  <a:pt x="1289199" y="82148"/>
                  <a:pt x="1281869" y="76912"/>
                </a:cubicBezTo>
                <a:cubicBezTo>
                  <a:pt x="1262125" y="62809"/>
                  <a:pt x="1211730" y="57240"/>
                  <a:pt x="1187865" y="51274"/>
                </a:cubicBezTo>
                <a:cubicBezTo>
                  <a:pt x="1179126" y="49089"/>
                  <a:pt x="1170918" y="45099"/>
                  <a:pt x="1162228" y="42729"/>
                </a:cubicBezTo>
                <a:cubicBezTo>
                  <a:pt x="1139566" y="36548"/>
                  <a:pt x="1116147" y="33065"/>
                  <a:pt x="1093862" y="25637"/>
                </a:cubicBezTo>
                <a:cubicBezTo>
                  <a:pt x="1085316" y="22788"/>
                  <a:pt x="1077002" y="19117"/>
                  <a:pt x="1068224" y="17091"/>
                </a:cubicBezTo>
                <a:cubicBezTo>
                  <a:pt x="1039918" y="10559"/>
                  <a:pt x="982766" y="0"/>
                  <a:pt x="982766" y="0"/>
                </a:cubicBezTo>
                <a:cubicBezTo>
                  <a:pt x="877368" y="2848"/>
                  <a:pt x="771753" y="1207"/>
                  <a:pt x="666572" y="8545"/>
                </a:cubicBezTo>
                <a:cubicBezTo>
                  <a:pt x="648599" y="9799"/>
                  <a:pt x="615297" y="25637"/>
                  <a:pt x="615297" y="25637"/>
                </a:cubicBezTo>
                <a:cubicBezTo>
                  <a:pt x="598205" y="37031"/>
                  <a:pt x="583509" y="53324"/>
                  <a:pt x="564022" y="59820"/>
                </a:cubicBezTo>
                <a:cubicBezTo>
                  <a:pt x="555476" y="62669"/>
                  <a:pt x="546442" y="64337"/>
                  <a:pt x="538385" y="68366"/>
                </a:cubicBezTo>
                <a:cubicBezTo>
                  <a:pt x="529199" y="72959"/>
                  <a:pt x="521934" y="80865"/>
                  <a:pt x="512748" y="85458"/>
                </a:cubicBezTo>
                <a:cubicBezTo>
                  <a:pt x="493219" y="95222"/>
                  <a:pt x="463874" y="97676"/>
                  <a:pt x="444381" y="102549"/>
                </a:cubicBezTo>
                <a:cubicBezTo>
                  <a:pt x="435642" y="104734"/>
                  <a:pt x="427290" y="108246"/>
                  <a:pt x="418744" y="111095"/>
                </a:cubicBezTo>
                <a:cubicBezTo>
                  <a:pt x="410282" y="136479"/>
                  <a:pt x="404874" y="167694"/>
                  <a:pt x="384561" y="188007"/>
                </a:cubicBezTo>
                <a:cubicBezTo>
                  <a:pt x="374490" y="198078"/>
                  <a:pt x="361968" y="205366"/>
                  <a:pt x="350378" y="213645"/>
                </a:cubicBezTo>
                <a:cubicBezTo>
                  <a:pt x="342020" y="219615"/>
                  <a:pt x="334126" y="226565"/>
                  <a:pt x="324740" y="230736"/>
                </a:cubicBezTo>
                <a:cubicBezTo>
                  <a:pt x="308277" y="238053"/>
                  <a:pt x="289579" y="239771"/>
                  <a:pt x="273465" y="247828"/>
                </a:cubicBezTo>
                <a:cubicBezTo>
                  <a:pt x="262071" y="253525"/>
                  <a:pt x="250991" y="259901"/>
                  <a:pt x="239282" y="264919"/>
                </a:cubicBezTo>
                <a:cubicBezTo>
                  <a:pt x="231002" y="268467"/>
                  <a:pt x="221519" y="269090"/>
                  <a:pt x="213645" y="273465"/>
                </a:cubicBezTo>
                <a:cubicBezTo>
                  <a:pt x="195688" y="283441"/>
                  <a:pt x="162370" y="307648"/>
                  <a:pt x="162370" y="307648"/>
                </a:cubicBezTo>
                <a:cubicBezTo>
                  <a:pt x="156673" y="316194"/>
                  <a:pt x="151854" y="325396"/>
                  <a:pt x="145279" y="333286"/>
                </a:cubicBezTo>
                <a:cubicBezTo>
                  <a:pt x="137542" y="342570"/>
                  <a:pt x="126345" y="348867"/>
                  <a:pt x="119641" y="358923"/>
                </a:cubicBezTo>
                <a:cubicBezTo>
                  <a:pt x="114644" y="366418"/>
                  <a:pt x="114643" y="376280"/>
                  <a:pt x="111095" y="384560"/>
                </a:cubicBezTo>
                <a:cubicBezTo>
                  <a:pt x="106077" y="396269"/>
                  <a:pt x="99022" y="407035"/>
                  <a:pt x="94004" y="418744"/>
                </a:cubicBezTo>
                <a:cubicBezTo>
                  <a:pt x="72778" y="468271"/>
                  <a:pt x="101209" y="420756"/>
                  <a:pt x="68366" y="470018"/>
                </a:cubicBezTo>
                <a:cubicBezTo>
                  <a:pt x="30927" y="619780"/>
                  <a:pt x="70958" y="467079"/>
                  <a:pt x="34183" y="589660"/>
                </a:cubicBezTo>
                <a:cubicBezTo>
                  <a:pt x="30808" y="600910"/>
                  <a:pt x="29012" y="612593"/>
                  <a:pt x="25637" y="623843"/>
                </a:cubicBezTo>
                <a:cubicBezTo>
                  <a:pt x="-384" y="710579"/>
                  <a:pt x="15576" y="639970"/>
                  <a:pt x="0" y="717846"/>
                </a:cubicBezTo>
                <a:cubicBezTo>
                  <a:pt x="1865" y="745820"/>
                  <a:pt x="206" y="835188"/>
                  <a:pt x="17092" y="880217"/>
                </a:cubicBezTo>
                <a:cubicBezTo>
                  <a:pt x="21565" y="892145"/>
                  <a:pt x="28486" y="903006"/>
                  <a:pt x="34183" y="914400"/>
                </a:cubicBezTo>
                <a:cubicBezTo>
                  <a:pt x="37032" y="937189"/>
                  <a:pt x="40739" y="959886"/>
                  <a:pt x="42729" y="982766"/>
                </a:cubicBezTo>
                <a:cubicBezTo>
                  <a:pt x="62442" y="1209463"/>
                  <a:pt x="35509" y="1051496"/>
                  <a:pt x="59821" y="1136590"/>
                </a:cubicBezTo>
                <a:cubicBezTo>
                  <a:pt x="63048" y="1147883"/>
                  <a:pt x="63113" y="1160269"/>
                  <a:pt x="68366" y="1170774"/>
                </a:cubicBezTo>
                <a:cubicBezTo>
                  <a:pt x="77552" y="1189147"/>
                  <a:pt x="90225" y="1205615"/>
                  <a:pt x="102550" y="1222048"/>
                </a:cubicBezTo>
                <a:cubicBezTo>
                  <a:pt x="134350" y="1264448"/>
                  <a:pt x="120286" y="1244380"/>
                  <a:pt x="145279" y="1281869"/>
                </a:cubicBezTo>
                <a:cubicBezTo>
                  <a:pt x="148127" y="1290415"/>
                  <a:pt x="149449" y="1299632"/>
                  <a:pt x="153824" y="1307506"/>
                </a:cubicBezTo>
                <a:cubicBezTo>
                  <a:pt x="153835" y="1307526"/>
                  <a:pt x="196547" y="1371590"/>
                  <a:pt x="205099" y="1384418"/>
                </a:cubicBezTo>
                <a:lnTo>
                  <a:pt x="222191" y="1410056"/>
                </a:lnTo>
                <a:cubicBezTo>
                  <a:pt x="227888" y="1418602"/>
                  <a:pt x="230736" y="1429996"/>
                  <a:pt x="239282" y="1435693"/>
                </a:cubicBezTo>
                <a:lnTo>
                  <a:pt x="290557" y="1469876"/>
                </a:lnTo>
                <a:lnTo>
                  <a:pt x="316194" y="1486968"/>
                </a:lnTo>
                <a:cubicBezTo>
                  <a:pt x="321891" y="1495514"/>
                  <a:pt x="325266" y="1506189"/>
                  <a:pt x="333286" y="1512605"/>
                </a:cubicBezTo>
                <a:cubicBezTo>
                  <a:pt x="340320" y="1518232"/>
                  <a:pt x="350866" y="1517122"/>
                  <a:pt x="358923" y="1521151"/>
                </a:cubicBezTo>
                <a:cubicBezTo>
                  <a:pt x="425180" y="1554280"/>
                  <a:pt x="345767" y="1525313"/>
                  <a:pt x="410198" y="1546788"/>
                </a:cubicBezTo>
                <a:cubicBezTo>
                  <a:pt x="483670" y="1595769"/>
                  <a:pt x="390714" y="1537046"/>
                  <a:pt x="461473" y="1572426"/>
                </a:cubicBezTo>
                <a:cubicBezTo>
                  <a:pt x="470659" y="1577019"/>
                  <a:pt x="477725" y="1585346"/>
                  <a:pt x="487110" y="1589517"/>
                </a:cubicBezTo>
                <a:cubicBezTo>
                  <a:pt x="503573" y="1596834"/>
                  <a:pt x="523395" y="1596615"/>
                  <a:pt x="538385" y="1606609"/>
                </a:cubicBezTo>
                <a:cubicBezTo>
                  <a:pt x="555477" y="1618003"/>
                  <a:pt x="570173" y="1634296"/>
                  <a:pt x="589660" y="1640792"/>
                </a:cubicBezTo>
                <a:cubicBezTo>
                  <a:pt x="598206" y="1643641"/>
                  <a:pt x="607240" y="1645309"/>
                  <a:pt x="615297" y="1649338"/>
                </a:cubicBezTo>
                <a:cubicBezTo>
                  <a:pt x="624484" y="1653931"/>
                  <a:pt x="631494" y="1662384"/>
                  <a:pt x="640935" y="1666430"/>
                </a:cubicBezTo>
                <a:cubicBezTo>
                  <a:pt x="651490" y="1670954"/>
                  <a:pt x="710249" y="1682001"/>
                  <a:pt x="717847" y="1683521"/>
                </a:cubicBezTo>
                <a:cubicBezTo>
                  <a:pt x="749181" y="1680672"/>
                  <a:pt x="780703" y="1679424"/>
                  <a:pt x="811850" y="1674975"/>
                </a:cubicBezTo>
                <a:cubicBezTo>
                  <a:pt x="871031" y="1666521"/>
                  <a:pt x="799542" y="1663654"/>
                  <a:pt x="871671" y="1657884"/>
                </a:cubicBezTo>
                <a:cubicBezTo>
                  <a:pt x="931369" y="1653108"/>
                  <a:pt x="991312" y="1652187"/>
                  <a:pt x="1051133" y="1649338"/>
                </a:cubicBezTo>
                <a:cubicBezTo>
                  <a:pt x="1062527" y="1646489"/>
                  <a:pt x="1074521" y="1645419"/>
                  <a:pt x="1085316" y="1640792"/>
                </a:cubicBezTo>
                <a:cubicBezTo>
                  <a:pt x="1094756" y="1636746"/>
                  <a:pt x="1101336" y="1627307"/>
                  <a:pt x="1110953" y="1623701"/>
                </a:cubicBezTo>
                <a:cubicBezTo>
                  <a:pt x="1124553" y="1618601"/>
                  <a:pt x="1139439" y="1618004"/>
                  <a:pt x="1153682" y="1615155"/>
                </a:cubicBezTo>
                <a:cubicBezTo>
                  <a:pt x="1214729" y="1574457"/>
                  <a:pt x="1185029" y="1585954"/>
                  <a:pt x="1239140" y="1572426"/>
                </a:cubicBezTo>
                <a:cubicBezTo>
                  <a:pt x="1241989" y="1563880"/>
                  <a:pt x="1243657" y="1554845"/>
                  <a:pt x="1247686" y="1546788"/>
                </a:cubicBezTo>
                <a:cubicBezTo>
                  <a:pt x="1256014" y="1530132"/>
                  <a:pt x="1275716" y="1506013"/>
                  <a:pt x="1290415" y="1495514"/>
                </a:cubicBezTo>
                <a:cubicBezTo>
                  <a:pt x="1300781" y="1488109"/>
                  <a:pt x="1313204" y="1484119"/>
                  <a:pt x="1324598" y="1478422"/>
                </a:cubicBezTo>
                <a:cubicBezTo>
                  <a:pt x="1335158" y="1446742"/>
                  <a:pt x="1374449" y="1464180"/>
                  <a:pt x="1384419" y="146133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33144" y="4243224"/>
            <a:ext cx="881755" cy="858615"/>
          </a:xfrm>
          <a:custGeom>
            <a:avLst/>
            <a:gdLst>
              <a:gd name="connsiteX0" fmla="*/ 675118 w 881755"/>
              <a:gd name="connsiteY0" fmla="*/ 858615 h 858615"/>
              <a:gd name="connsiteX1" fmla="*/ 675118 w 881755"/>
              <a:gd name="connsiteY1" fmla="*/ 858615 h 858615"/>
              <a:gd name="connsiteX2" fmla="*/ 512748 w 881755"/>
              <a:gd name="connsiteY2" fmla="*/ 850069 h 858615"/>
              <a:gd name="connsiteX3" fmla="*/ 452927 w 881755"/>
              <a:gd name="connsiteY3" fmla="*/ 824432 h 858615"/>
              <a:gd name="connsiteX4" fmla="*/ 427290 w 881755"/>
              <a:gd name="connsiteY4" fmla="*/ 815886 h 858615"/>
              <a:gd name="connsiteX5" fmla="*/ 401652 w 881755"/>
              <a:gd name="connsiteY5" fmla="*/ 798795 h 858615"/>
              <a:gd name="connsiteX6" fmla="*/ 290557 w 881755"/>
              <a:gd name="connsiteY6" fmla="*/ 764612 h 858615"/>
              <a:gd name="connsiteX7" fmla="*/ 222191 w 881755"/>
              <a:gd name="connsiteY7" fmla="*/ 747520 h 858615"/>
              <a:gd name="connsiteX8" fmla="*/ 188007 w 881755"/>
              <a:gd name="connsiteY8" fmla="*/ 713337 h 858615"/>
              <a:gd name="connsiteX9" fmla="*/ 153824 w 881755"/>
              <a:gd name="connsiteY9" fmla="*/ 679154 h 858615"/>
              <a:gd name="connsiteX10" fmla="*/ 111095 w 881755"/>
              <a:gd name="connsiteY10" fmla="*/ 636425 h 858615"/>
              <a:gd name="connsiteX11" fmla="*/ 59820 w 881755"/>
              <a:gd name="connsiteY11" fmla="*/ 593696 h 858615"/>
              <a:gd name="connsiteX12" fmla="*/ 42729 w 881755"/>
              <a:gd name="connsiteY12" fmla="*/ 568058 h 858615"/>
              <a:gd name="connsiteX13" fmla="*/ 17092 w 881755"/>
              <a:gd name="connsiteY13" fmla="*/ 491146 h 858615"/>
              <a:gd name="connsiteX14" fmla="*/ 0 w 881755"/>
              <a:gd name="connsiteY14" fmla="*/ 439871 h 858615"/>
              <a:gd name="connsiteX15" fmla="*/ 17092 w 881755"/>
              <a:gd name="connsiteY15" fmla="*/ 311684 h 858615"/>
              <a:gd name="connsiteX16" fmla="*/ 34183 w 881755"/>
              <a:gd name="connsiteY16" fmla="*/ 260410 h 858615"/>
              <a:gd name="connsiteX17" fmla="*/ 59820 w 881755"/>
              <a:gd name="connsiteY17" fmla="*/ 243318 h 858615"/>
              <a:gd name="connsiteX18" fmla="*/ 76912 w 881755"/>
              <a:gd name="connsiteY18" fmla="*/ 217681 h 858615"/>
              <a:gd name="connsiteX19" fmla="*/ 128187 w 881755"/>
              <a:gd name="connsiteY19" fmla="*/ 192043 h 858615"/>
              <a:gd name="connsiteX20" fmla="*/ 153824 w 881755"/>
              <a:gd name="connsiteY20" fmla="*/ 174952 h 858615"/>
              <a:gd name="connsiteX21" fmla="*/ 213645 w 881755"/>
              <a:gd name="connsiteY21" fmla="*/ 157860 h 858615"/>
              <a:gd name="connsiteX22" fmla="*/ 264920 w 881755"/>
              <a:gd name="connsiteY22" fmla="*/ 140769 h 858615"/>
              <a:gd name="connsiteX23" fmla="*/ 376015 w 881755"/>
              <a:gd name="connsiteY23" fmla="*/ 123677 h 858615"/>
              <a:gd name="connsiteX24" fmla="*/ 495656 w 881755"/>
              <a:gd name="connsiteY24" fmla="*/ 72402 h 858615"/>
              <a:gd name="connsiteX25" fmla="*/ 521293 w 881755"/>
              <a:gd name="connsiteY25" fmla="*/ 55311 h 858615"/>
              <a:gd name="connsiteX26" fmla="*/ 615297 w 881755"/>
              <a:gd name="connsiteY26" fmla="*/ 38219 h 858615"/>
              <a:gd name="connsiteX27" fmla="*/ 700755 w 881755"/>
              <a:gd name="connsiteY27" fmla="*/ 12582 h 858615"/>
              <a:gd name="connsiteX28" fmla="*/ 871671 w 881755"/>
              <a:gd name="connsiteY28" fmla="*/ 55311 h 858615"/>
              <a:gd name="connsiteX29" fmla="*/ 846034 w 881755"/>
              <a:gd name="connsiteY29" fmla="*/ 72402 h 858615"/>
              <a:gd name="connsiteX30" fmla="*/ 828942 w 881755"/>
              <a:gd name="connsiteY30" fmla="*/ 123677 h 858615"/>
              <a:gd name="connsiteX31" fmla="*/ 794759 w 881755"/>
              <a:gd name="connsiteY31" fmla="*/ 174952 h 858615"/>
              <a:gd name="connsiteX32" fmla="*/ 777667 w 881755"/>
              <a:gd name="connsiteY32" fmla="*/ 200589 h 858615"/>
              <a:gd name="connsiteX33" fmla="*/ 752030 w 881755"/>
              <a:gd name="connsiteY33" fmla="*/ 226226 h 858615"/>
              <a:gd name="connsiteX34" fmla="*/ 743484 w 881755"/>
              <a:gd name="connsiteY34" fmla="*/ 251864 h 858615"/>
              <a:gd name="connsiteX35" fmla="*/ 726392 w 881755"/>
              <a:gd name="connsiteY35" fmla="*/ 286047 h 858615"/>
              <a:gd name="connsiteX36" fmla="*/ 717847 w 881755"/>
              <a:gd name="connsiteY36" fmla="*/ 320230 h 858615"/>
              <a:gd name="connsiteX37" fmla="*/ 709301 w 881755"/>
              <a:gd name="connsiteY37" fmla="*/ 345868 h 858615"/>
              <a:gd name="connsiteX38" fmla="*/ 692209 w 881755"/>
              <a:gd name="connsiteY38" fmla="*/ 431326 h 858615"/>
              <a:gd name="connsiteX39" fmla="*/ 675118 w 881755"/>
              <a:gd name="connsiteY39" fmla="*/ 482600 h 858615"/>
              <a:gd name="connsiteX40" fmla="*/ 649480 w 881755"/>
              <a:gd name="connsiteY40" fmla="*/ 559512 h 858615"/>
              <a:gd name="connsiteX41" fmla="*/ 632389 w 881755"/>
              <a:gd name="connsiteY41" fmla="*/ 696245 h 858615"/>
              <a:gd name="connsiteX42" fmla="*/ 640935 w 881755"/>
              <a:gd name="connsiteY42" fmla="*/ 738974 h 858615"/>
              <a:gd name="connsiteX43" fmla="*/ 666572 w 881755"/>
              <a:gd name="connsiteY43" fmla="*/ 798795 h 858615"/>
              <a:gd name="connsiteX44" fmla="*/ 675118 w 881755"/>
              <a:gd name="connsiteY44" fmla="*/ 858615 h 8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1755" h="858615">
                <a:moveTo>
                  <a:pt x="675118" y="858615"/>
                </a:moveTo>
                <a:lnTo>
                  <a:pt x="675118" y="858615"/>
                </a:lnTo>
                <a:cubicBezTo>
                  <a:pt x="620995" y="855766"/>
                  <a:pt x="566743" y="854764"/>
                  <a:pt x="512748" y="850069"/>
                </a:cubicBezTo>
                <a:cubicBezTo>
                  <a:pt x="469684" y="846324"/>
                  <a:pt x="487389" y="841663"/>
                  <a:pt x="452927" y="824432"/>
                </a:cubicBezTo>
                <a:cubicBezTo>
                  <a:pt x="444870" y="820403"/>
                  <a:pt x="435347" y="819914"/>
                  <a:pt x="427290" y="815886"/>
                </a:cubicBezTo>
                <a:cubicBezTo>
                  <a:pt x="418103" y="811293"/>
                  <a:pt x="411038" y="802966"/>
                  <a:pt x="401652" y="798795"/>
                </a:cubicBezTo>
                <a:cubicBezTo>
                  <a:pt x="383550" y="790750"/>
                  <a:pt x="306870" y="768690"/>
                  <a:pt x="290557" y="764612"/>
                </a:cubicBezTo>
                <a:lnTo>
                  <a:pt x="222191" y="747520"/>
                </a:lnTo>
                <a:cubicBezTo>
                  <a:pt x="199401" y="679152"/>
                  <a:pt x="233587" y="758918"/>
                  <a:pt x="188007" y="713337"/>
                </a:cubicBezTo>
                <a:cubicBezTo>
                  <a:pt x="142432" y="667760"/>
                  <a:pt x="222190" y="701940"/>
                  <a:pt x="153824" y="679154"/>
                </a:cubicBezTo>
                <a:cubicBezTo>
                  <a:pt x="108248" y="610786"/>
                  <a:pt x="168067" y="693397"/>
                  <a:pt x="111095" y="636425"/>
                </a:cubicBezTo>
                <a:cubicBezTo>
                  <a:pt x="62778" y="588108"/>
                  <a:pt x="133158" y="630363"/>
                  <a:pt x="59820" y="593696"/>
                </a:cubicBezTo>
                <a:cubicBezTo>
                  <a:pt x="54123" y="585150"/>
                  <a:pt x="46900" y="577444"/>
                  <a:pt x="42729" y="568058"/>
                </a:cubicBezTo>
                <a:cubicBezTo>
                  <a:pt x="42719" y="568035"/>
                  <a:pt x="21369" y="503977"/>
                  <a:pt x="17092" y="491146"/>
                </a:cubicBezTo>
                <a:lnTo>
                  <a:pt x="0" y="439871"/>
                </a:lnTo>
                <a:cubicBezTo>
                  <a:pt x="5841" y="375620"/>
                  <a:pt x="2322" y="360919"/>
                  <a:pt x="17092" y="311684"/>
                </a:cubicBezTo>
                <a:cubicBezTo>
                  <a:pt x="22269" y="294428"/>
                  <a:pt x="19193" y="270404"/>
                  <a:pt x="34183" y="260410"/>
                </a:cubicBezTo>
                <a:lnTo>
                  <a:pt x="59820" y="243318"/>
                </a:lnTo>
                <a:cubicBezTo>
                  <a:pt x="65517" y="234772"/>
                  <a:pt x="69649" y="224944"/>
                  <a:pt x="76912" y="217681"/>
                </a:cubicBezTo>
                <a:cubicBezTo>
                  <a:pt x="101404" y="193189"/>
                  <a:pt x="100384" y="205944"/>
                  <a:pt x="128187" y="192043"/>
                </a:cubicBezTo>
                <a:cubicBezTo>
                  <a:pt x="137373" y="187450"/>
                  <a:pt x="144638" y="179545"/>
                  <a:pt x="153824" y="174952"/>
                </a:cubicBezTo>
                <a:cubicBezTo>
                  <a:pt x="168184" y="167772"/>
                  <a:pt x="199955" y="161967"/>
                  <a:pt x="213645" y="157860"/>
                </a:cubicBezTo>
                <a:cubicBezTo>
                  <a:pt x="230901" y="152683"/>
                  <a:pt x="247254" y="144302"/>
                  <a:pt x="264920" y="140769"/>
                </a:cubicBezTo>
                <a:cubicBezTo>
                  <a:pt x="330169" y="127719"/>
                  <a:pt x="293236" y="134025"/>
                  <a:pt x="376015" y="123677"/>
                </a:cubicBezTo>
                <a:cubicBezTo>
                  <a:pt x="421593" y="108484"/>
                  <a:pt x="453415" y="100562"/>
                  <a:pt x="495656" y="72402"/>
                </a:cubicBezTo>
                <a:cubicBezTo>
                  <a:pt x="504202" y="66705"/>
                  <a:pt x="512107" y="59904"/>
                  <a:pt x="521293" y="55311"/>
                </a:cubicBezTo>
                <a:cubicBezTo>
                  <a:pt x="548797" y="41559"/>
                  <a:pt x="588782" y="42638"/>
                  <a:pt x="615297" y="38219"/>
                </a:cubicBezTo>
                <a:cubicBezTo>
                  <a:pt x="641124" y="33914"/>
                  <a:pt x="677966" y="20178"/>
                  <a:pt x="700755" y="12582"/>
                </a:cubicBezTo>
                <a:cubicBezTo>
                  <a:pt x="701922" y="12638"/>
                  <a:pt x="932010" y="-35199"/>
                  <a:pt x="871671" y="55311"/>
                </a:cubicBezTo>
                <a:cubicBezTo>
                  <a:pt x="865974" y="63857"/>
                  <a:pt x="854580" y="66705"/>
                  <a:pt x="846034" y="72402"/>
                </a:cubicBezTo>
                <a:cubicBezTo>
                  <a:pt x="840337" y="89494"/>
                  <a:pt x="838936" y="108687"/>
                  <a:pt x="828942" y="123677"/>
                </a:cubicBezTo>
                <a:lnTo>
                  <a:pt x="794759" y="174952"/>
                </a:lnTo>
                <a:cubicBezTo>
                  <a:pt x="789062" y="183498"/>
                  <a:pt x="784930" y="193326"/>
                  <a:pt x="777667" y="200589"/>
                </a:cubicBezTo>
                <a:lnTo>
                  <a:pt x="752030" y="226226"/>
                </a:lnTo>
                <a:cubicBezTo>
                  <a:pt x="749181" y="234772"/>
                  <a:pt x="747033" y="243584"/>
                  <a:pt x="743484" y="251864"/>
                </a:cubicBezTo>
                <a:cubicBezTo>
                  <a:pt x="738466" y="263573"/>
                  <a:pt x="730865" y="274119"/>
                  <a:pt x="726392" y="286047"/>
                </a:cubicBezTo>
                <a:cubicBezTo>
                  <a:pt x="722268" y="297044"/>
                  <a:pt x="721073" y="308937"/>
                  <a:pt x="717847" y="320230"/>
                </a:cubicBezTo>
                <a:cubicBezTo>
                  <a:pt x="715372" y="328892"/>
                  <a:pt x="711255" y="337074"/>
                  <a:pt x="709301" y="345868"/>
                </a:cubicBezTo>
                <a:cubicBezTo>
                  <a:pt x="696100" y="405270"/>
                  <a:pt x="706804" y="382676"/>
                  <a:pt x="692209" y="431326"/>
                </a:cubicBezTo>
                <a:cubicBezTo>
                  <a:pt x="687032" y="448582"/>
                  <a:pt x="678651" y="464934"/>
                  <a:pt x="675118" y="482600"/>
                </a:cubicBezTo>
                <a:cubicBezTo>
                  <a:pt x="664074" y="537821"/>
                  <a:pt x="673068" y="512337"/>
                  <a:pt x="649480" y="559512"/>
                </a:cubicBezTo>
                <a:cubicBezTo>
                  <a:pt x="639317" y="610331"/>
                  <a:pt x="632389" y="637086"/>
                  <a:pt x="632389" y="696245"/>
                </a:cubicBezTo>
                <a:cubicBezTo>
                  <a:pt x="632389" y="710770"/>
                  <a:pt x="636342" y="725194"/>
                  <a:pt x="640935" y="738974"/>
                </a:cubicBezTo>
                <a:cubicBezTo>
                  <a:pt x="665393" y="812348"/>
                  <a:pt x="651637" y="739056"/>
                  <a:pt x="666572" y="798795"/>
                </a:cubicBezTo>
                <a:cubicBezTo>
                  <a:pt x="681265" y="857566"/>
                  <a:pt x="673694" y="848645"/>
                  <a:pt x="675118" y="858615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85316" y="3546505"/>
            <a:ext cx="1555501" cy="1163334"/>
          </a:xfrm>
          <a:custGeom>
            <a:avLst/>
            <a:gdLst>
              <a:gd name="connsiteX0" fmla="*/ 940037 w 1555501"/>
              <a:gd name="connsiteY0" fmla="*/ 1162228 h 1163334"/>
              <a:gd name="connsiteX1" fmla="*/ 940037 w 1555501"/>
              <a:gd name="connsiteY1" fmla="*/ 1162228 h 1163334"/>
              <a:gd name="connsiteX2" fmla="*/ 974220 w 1555501"/>
              <a:gd name="connsiteY2" fmla="*/ 1008403 h 1163334"/>
              <a:gd name="connsiteX3" fmla="*/ 982766 w 1555501"/>
              <a:gd name="connsiteY3" fmla="*/ 982766 h 1163334"/>
              <a:gd name="connsiteX4" fmla="*/ 999858 w 1555501"/>
              <a:gd name="connsiteY4" fmla="*/ 948583 h 1163334"/>
              <a:gd name="connsiteX5" fmla="*/ 1034041 w 1555501"/>
              <a:gd name="connsiteY5" fmla="*/ 871671 h 1163334"/>
              <a:gd name="connsiteX6" fmla="*/ 1042587 w 1555501"/>
              <a:gd name="connsiteY6" fmla="*/ 846033 h 1163334"/>
              <a:gd name="connsiteX7" fmla="*/ 1059678 w 1555501"/>
              <a:gd name="connsiteY7" fmla="*/ 820396 h 1163334"/>
              <a:gd name="connsiteX8" fmla="*/ 1076770 w 1555501"/>
              <a:gd name="connsiteY8" fmla="*/ 777667 h 1163334"/>
              <a:gd name="connsiteX9" fmla="*/ 1128045 w 1555501"/>
              <a:gd name="connsiteY9" fmla="*/ 717846 h 1163334"/>
              <a:gd name="connsiteX10" fmla="*/ 1187865 w 1555501"/>
              <a:gd name="connsiteY10" fmla="*/ 640934 h 1163334"/>
              <a:gd name="connsiteX11" fmla="*/ 1222048 w 1555501"/>
              <a:gd name="connsiteY11" fmla="*/ 606751 h 1163334"/>
              <a:gd name="connsiteX12" fmla="*/ 1239140 w 1555501"/>
              <a:gd name="connsiteY12" fmla="*/ 581114 h 1163334"/>
              <a:gd name="connsiteX13" fmla="*/ 1298961 w 1555501"/>
              <a:gd name="connsiteY13" fmla="*/ 555476 h 1163334"/>
              <a:gd name="connsiteX14" fmla="*/ 1375873 w 1555501"/>
              <a:gd name="connsiteY14" fmla="*/ 504202 h 1163334"/>
              <a:gd name="connsiteX15" fmla="*/ 1435693 w 1555501"/>
              <a:gd name="connsiteY15" fmla="*/ 444381 h 1163334"/>
              <a:gd name="connsiteX16" fmla="*/ 1461331 w 1555501"/>
              <a:gd name="connsiteY16" fmla="*/ 427289 h 1163334"/>
              <a:gd name="connsiteX17" fmla="*/ 1538243 w 1555501"/>
              <a:gd name="connsiteY17" fmla="*/ 418744 h 1163334"/>
              <a:gd name="connsiteX18" fmla="*/ 1555334 w 1555501"/>
              <a:gd name="connsiteY18" fmla="*/ 384560 h 1163334"/>
              <a:gd name="connsiteX19" fmla="*/ 1529697 w 1555501"/>
              <a:gd name="connsiteY19" fmla="*/ 358923 h 1163334"/>
              <a:gd name="connsiteX20" fmla="*/ 1512605 w 1555501"/>
              <a:gd name="connsiteY20" fmla="*/ 333286 h 1163334"/>
              <a:gd name="connsiteX21" fmla="*/ 1478422 w 1555501"/>
              <a:gd name="connsiteY21" fmla="*/ 299102 h 1163334"/>
              <a:gd name="connsiteX22" fmla="*/ 1469877 w 1555501"/>
              <a:gd name="connsiteY22" fmla="*/ 273465 h 1163334"/>
              <a:gd name="connsiteX23" fmla="*/ 1444239 w 1555501"/>
              <a:gd name="connsiteY23" fmla="*/ 247828 h 1163334"/>
              <a:gd name="connsiteX24" fmla="*/ 1401510 w 1555501"/>
              <a:gd name="connsiteY24" fmla="*/ 162370 h 1163334"/>
              <a:gd name="connsiteX25" fmla="*/ 1384419 w 1555501"/>
              <a:gd name="connsiteY25" fmla="*/ 136732 h 1163334"/>
              <a:gd name="connsiteX26" fmla="*/ 1358781 w 1555501"/>
              <a:gd name="connsiteY26" fmla="*/ 128187 h 1163334"/>
              <a:gd name="connsiteX27" fmla="*/ 1298961 w 1555501"/>
              <a:gd name="connsiteY27" fmla="*/ 85458 h 1163334"/>
              <a:gd name="connsiteX28" fmla="*/ 1264777 w 1555501"/>
              <a:gd name="connsiteY28" fmla="*/ 76912 h 1163334"/>
              <a:gd name="connsiteX29" fmla="*/ 1239140 w 1555501"/>
              <a:gd name="connsiteY29" fmla="*/ 59820 h 1163334"/>
              <a:gd name="connsiteX30" fmla="*/ 1213503 w 1555501"/>
              <a:gd name="connsiteY30" fmla="*/ 51274 h 1163334"/>
              <a:gd name="connsiteX31" fmla="*/ 1034041 w 1555501"/>
              <a:gd name="connsiteY31" fmla="*/ 34183 h 1163334"/>
              <a:gd name="connsiteX32" fmla="*/ 982766 w 1555501"/>
              <a:gd name="connsiteY32" fmla="*/ 25637 h 1163334"/>
              <a:gd name="connsiteX33" fmla="*/ 905854 w 1555501"/>
              <a:gd name="connsiteY33" fmla="*/ 17091 h 1163334"/>
              <a:gd name="connsiteX34" fmla="*/ 871671 w 1555501"/>
              <a:gd name="connsiteY34" fmla="*/ 8545 h 1163334"/>
              <a:gd name="connsiteX35" fmla="*/ 666572 w 1555501"/>
              <a:gd name="connsiteY35" fmla="*/ 0 h 1163334"/>
              <a:gd name="connsiteX36" fmla="*/ 478564 w 1555501"/>
              <a:gd name="connsiteY36" fmla="*/ 17091 h 1163334"/>
              <a:gd name="connsiteX37" fmla="*/ 452927 w 1555501"/>
              <a:gd name="connsiteY37" fmla="*/ 25637 h 1163334"/>
              <a:gd name="connsiteX38" fmla="*/ 427290 w 1555501"/>
              <a:gd name="connsiteY38" fmla="*/ 42729 h 1163334"/>
              <a:gd name="connsiteX39" fmla="*/ 410198 w 1555501"/>
              <a:gd name="connsiteY39" fmla="*/ 68366 h 1163334"/>
              <a:gd name="connsiteX40" fmla="*/ 384561 w 1555501"/>
              <a:gd name="connsiteY40" fmla="*/ 76912 h 1163334"/>
              <a:gd name="connsiteX41" fmla="*/ 350377 w 1555501"/>
              <a:gd name="connsiteY41" fmla="*/ 85458 h 1163334"/>
              <a:gd name="connsiteX42" fmla="*/ 290557 w 1555501"/>
              <a:gd name="connsiteY42" fmla="*/ 102549 h 1163334"/>
              <a:gd name="connsiteX43" fmla="*/ 239282 w 1555501"/>
              <a:gd name="connsiteY43" fmla="*/ 136732 h 1163334"/>
              <a:gd name="connsiteX44" fmla="*/ 213645 w 1555501"/>
              <a:gd name="connsiteY44" fmla="*/ 145278 h 1163334"/>
              <a:gd name="connsiteX45" fmla="*/ 153824 w 1555501"/>
              <a:gd name="connsiteY45" fmla="*/ 188007 h 1163334"/>
              <a:gd name="connsiteX46" fmla="*/ 136733 w 1555501"/>
              <a:gd name="connsiteY46" fmla="*/ 213645 h 1163334"/>
              <a:gd name="connsiteX47" fmla="*/ 111095 w 1555501"/>
              <a:gd name="connsiteY47" fmla="*/ 230736 h 1163334"/>
              <a:gd name="connsiteX48" fmla="*/ 102549 w 1555501"/>
              <a:gd name="connsiteY48" fmla="*/ 256374 h 1163334"/>
              <a:gd name="connsiteX49" fmla="*/ 85458 w 1555501"/>
              <a:gd name="connsiteY49" fmla="*/ 282011 h 1163334"/>
              <a:gd name="connsiteX50" fmla="*/ 59820 w 1555501"/>
              <a:gd name="connsiteY50" fmla="*/ 393106 h 1163334"/>
              <a:gd name="connsiteX51" fmla="*/ 51275 w 1555501"/>
              <a:gd name="connsiteY51" fmla="*/ 418744 h 1163334"/>
              <a:gd name="connsiteX52" fmla="*/ 17091 w 1555501"/>
              <a:gd name="connsiteY52" fmla="*/ 470018 h 1163334"/>
              <a:gd name="connsiteX53" fmla="*/ 8546 w 1555501"/>
              <a:gd name="connsiteY53" fmla="*/ 521293 h 1163334"/>
              <a:gd name="connsiteX54" fmla="*/ 0 w 1555501"/>
              <a:gd name="connsiteY54" fmla="*/ 546931 h 1163334"/>
              <a:gd name="connsiteX55" fmla="*/ 17091 w 1555501"/>
              <a:gd name="connsiteY55" fmla="*/ 683663 h 1163334"/>
              <a:gd name="connsiteX56" fmla="*/ 34183 w 1555501"/>
              <a:gd name="connsiteY56" fmla="*/ 734938 h 1163334"/>
              <a:gd name="connsiteX57" fmla="*/ 68366 w 1555501"/>
              <a:gd name="connsiteY57" fmla="*/ 786213 h 1163334"/>
              <a:gd name="connsiteX58" fmla="*/ 85458 w 1555501"/>
              <a:gd name="connsiteY58" fmla="*/ 846033 h 1163334"/>
              <a:gd name="connsiteX59" fmla="*/ 111095 w 1555501"/>
              <a:gd name="connsiteY59" fmla="*/ 871671 h 1163334"/>
              <a:gd name="connsiteX60" fmla="*/ 136733 w 1555501"/>
              <a:gd name="connsiteY60" fmla="*/ 905854 h 1163334"/>
              <a:gd name="connsiteX61" fmla="*/ 179462 w 1555501"/>
              <a:gd name="connsiteY61" fmla="*/ 965674 h 1163334"/>
              <a:gd name="connsiteX62" fmla="*/ 205099 w 1555501"/>
              <a:gd name="connsiteY62" fmla="*/ 974220 h 1163334"/>
              <a:gd name="connsiteX63" fmla="*/ 222191 w 1555501"/>
              <a:gd name="connsiteY63" fmla="*/ 999858 h 1163334"/>
              <a:gd name="connsiteX64" fmla="*/ 273465 w 1555501"/>
              <a:gd name="connsiteY64" fmla="*/ 1034041 h 1163334"/>
              <a:gd name="connsiteX65" fmla="*/ 324740 w 1555501"/>
              <a:gd name="connsiteY65" fmla="*/ 1059678 h 1163334"/>
              <a:gd name="connsiteX66" fmla="*/ 350377 w 1555501"/>
              <a:gd name="connsiteY66" fmla="*/ 1085316 h 1163334"/>
              <a:gd name="connsiteX67" fmla="*/ 410198 w 1555501"/>
              <a:gd name="connsiteY67" fmla="*/ 1102407 h 1163334"/>
              <a:gd name="connsiteX68" fmla="*/ 606751 w 1555501"/>
              <a:gd name="connsiteY68" fmla="*/ 1128045 h 1163334"/>
              <a:gd name="connsiteX69" fmla="*/ 649480 w 1555501"/>
              <a:gd name="connsiteY69" fmla="*/ 1136590 h 1163334"/>
              <a:gd name="connsiteX70" fmla="*/ 743484 w 1555501"/>
              <a:gd name="connsiteY70" fmla="*/ 1153682 h 1163334"/>
              <a:gd name="connsiteX71" fmla="*/ 769121 w 1555501"/>
              <a:gd name="connsiteY71" fmla="*/ 1162228 h 1163334"/>
              <a:gd name="connsiteX72" fmla="*/ 940037 w 1555501"/>
              <a:gd name="connsiteY72" fmla="*/ 1162228 h 116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55501" h="1163334">
                <a:moveTo>
                  <a:pt x="940037" y="1162228"/>
                </a:moveTo>
                <a:lnTo>
                  <a:pt x="940037" y="1162228"/>
                </a:lnTo>
                <a:cubicBezTo>
                  <a:pt x="951431" y="1110953"/>
                  <a:pt x="962054" y="1059500"/>
                  <a:pt x="974220" y="1008403"/>
                </a:cubicBezTo>
                <a:cubicBezTo>
                  <a:pt x="976306" y="999640"/>
                  <a:pt x="979217" y="991046"/>
                  <a:pt x="982766" y="982766"/>
                </a:cubicBezTo>
                <a:cubicBezTo>
                  <a:pt x="987784" y="971057"/>
                  <a:pt x="994161" y="959977"/>
                  <a:pt x="999858" y="948583"/>
                </a:cubicBezTo>
                <a:cubicBezTo>
                  <a:pt x="1015689" y="869430"/>
                  <a:pt x="995285" y="939496"/>
                  <a:pt x="1034041" y="871671"/>
                </a:cubicBezTo>
                <a:cubicBezTo>
                  <a:pt x="1038510" y="863850"/>
                  <a:pt x="1038558" y="854090"/>
                  <a:pt x="1042587" y="846033"/>
                </a:cubicBezTo>
                <a:cubicBezTo>
                  <a:pt x="1047180" y="836847"/>
                  <a:pt x="1055085" y="829582"/>
                  <a:pt x="1059678" y="820396"/>
                </a:cubicBezTo>
                <a:cubicBezTo>
                  <a:pt x="1066538" y="806675"/>
                  <a:pt x="1069320" y="791077"/>
                  <a:pt x="1076770" y="777667"/>
                </a:cubicBezTo>
                <a:cubicBezTo>
                  <a:pt x="1090474" y="753000"/>
                  <a:pt x="1108615" y="737276"/>
                  <a:pt x="1128045" y="717846"/>
                </a:cubicBezTo>
                <a:cubicBezTo>
                  <a:pt x="1144235" y="669279"/>
                  <a:pt x="1130222" y="698578"/>
                  <a:pt x="1187865" y="640934"/>
                </a:cubicBezTo>
                <a:cubicBezTo>
                  <a:pt x="1199259" y="629540"/>
                  <a:pt x="1213109" y="620159"/>
                  <a:pt x="1222048" y="606751"/>
                </a:cubicBezTo>
                <a:cubicBezTo>
                  <a:pt x="1227745" y="598205"/>
                  <a:pt x="1231250" y="587689"/>
                  <a:pt x="1239140" y="581114"/>
                </a:cubicBezTo>
                <a:cubicBezTo>
                  <a:pt x="1253221" y="569380"/>
                  <a:pt x="1281149" y="561413"/>
                  <a:pt x="1298961" y="555476"/>
                </a:cubicBezTo>
                <a:cubicBezTo>
                  <a:pt x="1383922" y="470515"/>
                  <a:pt x="1241352" y="607680"/>
                  <a:pt x="1375873" y="504202"/>
                </a:cubicBezTo>
                <a:cubicBezTo>
                  <a:pt x="1398225" y="487008"/>
                  <a:pt x="1412229" y="460023"/>
                  <a:pt x="1435693" y="444381"/>
                </a:cubicBezTo>
                <a:cubicBezTo>
                  <a:pt x="1444239" y="438684"/>
                  <a:pt x="1451367" y="429780"/>
                  <a:pt x="1461331" y="427289"/>
                </a:cubicBezTo>
                <a:cubicBezTo>
                  <a:pt x="1486356" y="421033"/>
                  <a:pt x="1512606" y="421592"/>
                  <a:pt x="1538243" y="418744"/>
                </a:cubicBezTo>
                <a:cubicBezTo>
                  <a:pt x="1543940" y="407349"/>
                  <a:pt x="1557136" y="397171"/>
                  <a:pt x="1555334" y="384560"/>
                </a:cubicBezTo>
                <a:cubicBezTo>
                  <a:pt x="1553625" y="372596"/>
                  <a:pt x="1537434" y="368207"/>
                  <a:pt x="1529697" y="358923"/>
                </a:cubicBezTo>
                <a:cubicBezTo>
                  <a:pt x="1523122" y="351033"/>
                  <a:pt x="1518302" y="341832"/>
                  <a:pt x="1512605" y="333286"/>
                </a:cubicBezTo>
                <a:cubicBezTo>
                  <a:pt x="1489819" y="264920"/>
                  <a:pt x="1523999" y="344679"/>
                  <a:pt x="1478422" y="299102"/>
                </a:cubicBezTo>
                <a:cubicBezTo>
                  <a:pt x="1472052" y="292732"/>
                  <a:pt x="1474874" y="280960"/>
                  <a:pt x="1469877" y="273465"/>
                </a:cubicBezTo>
                <a:cubicBezTo>
                  <a:pt x="1463173" y="263409"/>
                  <a:pt x="1452785" y="256374"/>
                  <a:pt x="1444239" y="247828"/>
                </a:cubicBezTo>
                <a:cubicBezTo>
                  <a:pt x="1420722" y="177274"/>
                  <a:pt x="1439478" y="215525"/>
                  <a:pt x="1401510" y="162370"/>
                </a:cubicBezTo>
                <a:cubicBezTo>
                  <a:pt x="1395540" y="154012"/>
                  <a:pt x="1392439" y="143148"/>
                  <a:pt x="1384419" y="136732"/>
                </a:cubicBezTo>
                <a:cubicBezTo>
                  <a:pt x="1377385" y="131105"/>
                  <a:pt x="1367327" y="131035"/>
                  <a:pt x="1358781" y="128187"/>
                </a:cubicBezTo>
                <a:cubicBezTo>
                  <a:pt x="1354887" y="125266"/>
                  <a:pt x="1308683" y="89625"/>
                  <a:pt x="1298961" y="85458"/>
                </a:cubicBezTo>
                <a:cubicBezTo>
                  <a:pt x="1288165" y="80831"/>
                  <a:pt x="1276172" y="79761"/>
                  <a:pt x="1264777" y="76912"/>
                </a:cubicBezTo>
                <a:cubicBezTo>
                  <a:pt x="1256231" y="71215"/>
                  <a:pt x="1248326" y="64413"/>
                  <a:pt x="1239140" y="59820"/>
                </a:cubicBezTo>
                <a:cubicBezTo>
                  <a:pt x="1231083" y="55791"/>
                  <a:pt x="1222164" y="53749"/>
                  <a:pt x="1213503" y="51274"/>
                </a:cubicBezTo>
                <a:cubicBezTo>
                  <a:pt x="1145052" y="31717"/>
                  <a:pt x="1138200" y="40310"/>
                  <a:pt x="1034041" y="34183"/>
                </a:cubicBezTo>
                <a:cubicBezTo>
                  <a:pt x="1016949" y="31334"/>
                  <a:pt x="999941" y="27927"/>
                  <a:pt x="982766" y="25637"/>
                </a:cubicBezTo>
                <a:cubicBezTo>
                  <a:pt x="957197" y="22228"/>
                  <a:pt x="931349" y="21013"/>
                  <a:pt x="905854" y="17091"/>
                </a:cubicBezTo>
                <a:cubicBezTo>
                  <a:pt x="894246" y="15305"/>
                  <a:pt x="883386" y="9382"/>
                  <a:pt x="871671" y="8545"/>
                </a:cubicBezTo>
                <a:cubicBezTo>
                  <a:pt x="803419" y="3670"/>
                  <a:pt x="734938" y="2848"/>
                  <a:pt x="666572" y="0"/>
                </a:cubicBezTo>
                <a:cubicBezTo>
                  <a:pt x="603903" y="5697"/>
                  <a:pt x="541044" y="9594"/>
                  <a:pt x="478564" y="17091"/>
                </a:cubicBezTo>
                <a:cubicBezTo>
                  <a:pt x="469620" y="18164"/>
                  <a:pt x="460984" y="21608"/>
                  <a:pt x="452927" y="25637"/>
                </a:cubicBezTo>
                <a:cubicBezTo>
                  <a:pt x="443741" y="30230"/>
                  <a:pt x="435836" y="37032"/>
                  <a:pt x="427290" y="42729"/>
                </a:cubicBezTo>
                <a:cubicBezTo>
                  <a:pt x="421593" y="51275"/>
                  <a:pt x="418218" y="61950"/>
                  <a:pt x="410198" y="68366"/>
                </a:cubicBezTo>
                <a:cubicBezTo>
                  <a:pt x="403164" y="73993"/>
                  <a:pt x="393222" y="74437"/>
                  <a:pt x="384561" y="76912"/>
                </a:cubicBezTo>
                <a:cubicBezTo>
                  <a:pt x="373268" y="80139"/>
                  <a:pt x="361670" y="82231"/>
                  <a:pt x="350377" y="85458"/>
                </a:cubicBezTo>
                <a:cubicBezTo>
                  <a:pt x="264546" y="109980"/>
                  <a:pt x="397435" y="75829"/>
                  <a:pt x="290557" y="102549"/>
                </a:cubicBezTo>
                <a:cubicBezTo>
                  <a:pt x="273465" y="113943"/>
                  <a:pt x="258769" y="130236"/>
                  <a:pt x="239282" y="136732"/>
                </a:cubicBezTo>
                <a:cubicBezTo>
                  <a:pt x="230736" y="139581"/>
                  <a:pt x="221702" y="141249"/>
                  <a:pt x="213645" y="145278"/>
                </a:cubicBezTo>
                <a:cubicBezTo>
                  <a:pt x="201149" y="151526"/>
                  <a:pt x="161566" y="182200"/>
                  <a:pt x="153824" y="188007"/>
                </a:cubicBezTo>
                <a:cubicBezTo>
                  <a:pt x="148127" y="196553"/>
                  <a:pt x="143996" y="206382"/>
                  <a:pt x="136733" y="213645"/>
                </a:cubicBezTo>
                <a:cubicBezTo>
                  <a:pt x="129470" y="220908"/>
                  <a:pt x="117511" y="222716"/>
                  <a:pt x="111095" y="230736"/>
                </a:cubicBezTo>
                <a:cubicBezTo>
                  <a:pt x="105467" y="237770"/>
                  <a:pt x="106578" y="248317"/>
                  <a:pt x="102549" y="256374"/>
                </a:cubicBezTo>
                <a:cubicBezTo>
                  <a:pt x="97956" y="265560"/>
                  <a:pt x="91155" y="273465"/>
                  <a:pt x="85458" y="282011"/>
                </a:cubicBezTo>
                <a:cubicBezTo>
                  <a:pt x="78677" y="315914"/>
                  <a:pt x="70130" y="362173"/>
                  <a:pt x="59820" y="393106"/>
                </a:cubicBezTo>
                <a:cubicBezTo>
                  <a:pt x="56972" y="401652"/>
                  <a:pt x="55650" y="410869"/>
                  <a:pt x="51275" y="418744"/>
                </a:cubicBezTo>
                <a:cubicBezTo>
                  <a:pt x="41299" y="436700"/>
                  <a:pt x="17091" y="470018"/>
                  <a:pt x="17091" y="470018"/>
                </a:cubicBezTo>
                <a:cubicBezTo>
                  <a:pt x="14243" y="487110"/>
                  <a:pt x="12305" y="504378"/>
                  <a:pt x="8546" y="521293"/>
                </a:cubicBezTo>
                <a:cubicBezTo>
                  <a:pt x="6592" y="530087"/>
                  <a:pt x="0" y="537923"/>
                  <a:pt x="0" y="546931"/>
                </a:cubicBezTo>
                <a:cubicBezTo>
                  <a:pt x="0" y="576729"/>
                  <a:pt x="6928" y="646399"/>
                  <a:pt x="17091" y="683663"/>
                </a:cubicBezTo>
                <a:cubicBezTo>
                  <a:pt x="21831" y="701044"/>
                  <a:pt x="24189" y="719948"/>
                  <a:pt x="34183" y="734938"/>
                </a:cubicBezTo>
                <a:lnTo>
                  <a:pt x="68366" y="786213"/>
                </a:lnTo>
                <a:cubicBezTo>
                  <a:pt x="69506" y="790772"/>
                  <a:pt x="80554" y="838676"/>
                  <a:pt x="85458" y="846033"/>
                </a:cubicBezTo>
                <a:cubicBezTo>
                  <a:pt x="92162" y="856089"/>
                  <a:pt x="103230" y="862495"/>
                  <a:pt x="111095" y="871671"/>
                </a:cubicBezTo>
                <a:cubicBezTo>
                  <a:pt x="120364" y="882485"/>
                  <a:pt x="129184" y="893776"/>
                  <a:pt x="136733" y="905854"/>
                </a:cubicBezTo>
                <a:cubicBezTo>
                  <a:pt x="155830" y="936409"/>
                  <a:pt x="148040" y="944726"/>
                  <a:pt x="179462" y="965674"/>
                </a:cubicBezTo>
                <a:cubicBezTo>
                  <a:pt x="186957" y="970671"/>
                  <a:pt x="196553" y="971371"/>
                  <a:pt x="205099" y="974220"/>
                </a:cubicBezTo>
                <a:cubicBezTo>
                  <a:pt x="210796" y="982766"/>
                  <a:pt x="214461" y="993094"/>
                  <a:pt x="222191" y="999858"/>
                </a:cubicBezTo>
                <a:cubicBezTo>
                  <a:pt x="237650" y="1013385"/>
                  <a:pt x="256374" y="1022647"/>
                  <a:pt x="273465" y="1034041"/>
                </a:cubicBezTo>
                <a:cubicBezTo>
                  <a:pt x="306595" y="1056128"/>
                  <a:pt x="289362" y="1047885"/>
                  <a:pt x="324740" y="1059678"/>
                </a:cubicBezTo>
                <a:cubicBezTo>
                  <a:pt x="333286" y="1068224"/>
                  <a:pt x="340321" y="1078612"/>
                  <a:pt x="350377" y="1085316"/>
                </a:cubicBezTo>
                <a:cubicBezTo>
                  <a:pt x="358205" y="1090535"/>
                  <a:pt x="405024" y="1100855"/>
                  <a:pt x="410198" y="1102407"/>
                </a:cubicBezTo>
                <a:cubicBezTo>
                  <a:pt x="520940" y="1135630"/>
                  <a:pt x="407282" y="1116311"/>
                  <a:pt x="606751" y="1128045"/>
                </a:cubicBezTo>
                <a:lnTo>
                  <a:pt x="649480" y="1136590"/>
                </a:lnTo>
                <a:cubicBezTo>
                  <a:pt x="677412" y="1141668"/>
                  <a:pt x="715342" y="1146646"/>
                  <a:pt x="743484" y="1153682"/>
                </a:cubicBezTo>
                <a:cubicBezTo>
                  <a:pt x="752223" y="1155867"/>
                  <a:pt x="760121" y="1161853"/>
                  <a:pt x="769121" y="1162228"/>
                </a:cubicBezTo>
                <a:cubicBezTo>
                  <a:pt x="828890" y="1164718"/>
                  <a:pt x="911551" y="1162228"/>
                  <a:pt x="940037" y="116222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01955" y="5998216"/>
                <a:ext cx="1320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55" y="5998216"/>
                <a:ext cx="1320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dirty="0" smtClean="0"/>
                  <a:t>: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induction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Basis of induction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𝑂𝑃𝑇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Inductive Hypothesis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Inductive step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Use the inductive hypothesis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0"/>
                <a:ext cx="8534400" cy="6248400"/>
              </a:xfrm>
              <a:blipFill rotWithShape="1"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7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85800"/>
                <a:ext cx="82296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The Greedy algorithm has approximation ratio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size of the Greedy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85800"/>
                <a:ext cx="8229600" cy="5943600"/>
              </a:xfrm>
              <a:blipFill rotWithShape="1">
                <a:blip r:embed="rId2"/>
                <a:stretch>
                  <a:fillRect l="-1037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SET COVER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 case of SET COVER,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B3B"/>
                        </a:solidFill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FF3B3B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B3B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>
                  <a:solidFill>
                    <a:srgbClr val="FF3B3B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3B3B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B3B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B3B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be the </a:t>
                </a:r>
                <a:r>
                  <a:rPr lang="en-US" b="0" dirty="0" smtClean="0">
                    <a:solidFill>
                      <a:srgbClr val="FF3B3B"/>
                    </a:solidFill>
                  </a:rPr>
                  <a:t>size </a:t>
                </a:r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FF3B3B"/>
                    </a:solidFill>
                  </a:rPr>
                  <a:t>optimal solution</a:t>
                </a:r>
                <a:r>
                  <a:rPr lang="en-US" b="0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We know that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iterations: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l-GR" b="0" i="1" smtClean="0">
                        <a:latin typeface="Cambria Math"/>
                      </a:rPr>
                      <m:t>. </m:t>
                    </m:r>
                  </m:oMath>
                </a14:m>
                <a:endParaRPr lang="el-GR" b="0" dirty="0" smtClean="0"/>
              </a:p>
              <a:p>
                <a:r>
                  <a:rPr lang="en-US" b="0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b="0" dirty="0" smtClean="0"/>
                  <a:t> iterations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elements remain to be covered</a:t>
                </a:r>
              </a:p>
              <a:p>
                <a:pPr lvl="1"/>
                <a:r>
                  <a:rPr lang="en-US" dirty="0" smtClean="0"/>
                  <a:t>We can cover those in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iterations</a:t>
                </a:r>
              </a:p>
              <a:p>
                <a:pPr lvl="1"/>
                <a:r>
                  <a:rPr lang="en-US" dirty="0" smtClean="0"/>
                  <a:t>Total iterations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+1)≤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7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/>
              <a:t>The approximation ratio is </a:t>
            </a:r>
            <a:r>
              <a:rPr lang="en-US" dirty="0">
                <a:solidFill>
                  <a:srgbClr val="FF3B3B"/>
                </a:solidFill>
              </a:rPr>
              <a:t>tight</a:t>
            </a:r>
            <a:r>
              <a:rPr lang="en-US" dirty="0"/>
              <a:t> up to a constant </a:t>
            </a:r>
          </a:p>
          <a:p>
            <a:pPr lvl="1"/>
            <a:r>
              <a:rPr lang="en-US" dirty="0"/>
              <a:t>Tight means that we can find a counter example with this </a:t>
            </a:r>
            <a:r>
              <a:rPr lang="en-US" dirty="0" smtClean="0"/>
              <a:t>ratio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621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621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955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27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861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433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3743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053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955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27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861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98631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3743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053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409700" y="36576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943100" y="36576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33700" y="36576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333500" y="3581400"/>
            <a:ext cx="66675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71600" y="4267200"/>
            <a:ext cx="6629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781300" y="5181600"/>
                <a:ext cx="3326039" cy="135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𝑂𝑃𝑇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) = 2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𝐺𝑅𝐸𝐸𝐷𝑌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) 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sym typeface="Symbol"/>
                      </a:rPr>
                      <m:t>𝛼</m:t>
                    </m:r>
                    <m:r>
                      <a:rPr lang="en-US" sz="2400" i="1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𝑁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5181600"/>
                <a:ext cx="3326039" cy="1352550"/>
              </a:xfrm>
              <a:prstGeom prst="rect">
                <a:avLst/>
              </a:prstGeom>
              <a:blipFill rotWithShape="1">
                <a:blip r:embed="rId2"/>
                <a:stretch>
                  <a:fillRect l="-238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48768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2813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9331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2813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24400" y="3657600"/>
            <a:ext cx="3200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008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5728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51426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1928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08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12619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51426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61928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proof of the approximation ratio for MAX-K COVERAGE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76400"/>
                <a:ext cx="8229600" cy="4876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/>
                  <a:t>collection of 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set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</a:t>
                </a:r>
                <a:r>
                  <a:rPr lang="en-US" dirty="0" smtClean="0"/>
                  <a:t>new covered items) </a:t>
                </a:r>
                <a:r>
                  <a:rPr lang="en-US" dirty="0"/>
                  <a:t>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229600" cy="4876800"/>
              </a:xfrm>
              <a:blipFill rotWithShape="1">
                <a:blip r:embed="rId2"/>
                <a:stretch>
                  <a:fillRect l="-593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89316" cy="4876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dirty="0" smtClean="0"/>
                  <a:t> we want to </a:t>
                </a:r>
                <a:r>
                  <a:rPr lang="en-US" dirty="0" smtClean="0"/>
                  <a:t>maximize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under cardinality constraints (size of set at most K), 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Then, </a:t>
                </a:r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</a:t>
                </a:r>
                <a:r>
                  <a:rPr lang="en-US" dirty="0" smtClean="0"/>
                  <a:t>that each time adds to 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,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89316" cy="4876800"/>
              </a:xfrm>
              <a:blipFill rotWithShape="1">
                <a:blip r:embed="rId2"/>
                <a:stretch>
                  <a:fillRect l="-1372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34398" y="6019800"/>
            <a:ext cx="55365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True for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monotone and submodular set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elements </a:t>
            </a:r>
            <a:r>
              <a:rPr lang="en-US" dirty="0" smtClean="0"/>
              <a:t>so that you </a:t>
            </a:r>
            <a:r>
              <a:rPr lang="en-US" dirty="0" smtClean="0">
                <a:solidFill>
                  <a:srgbClr val="0070C0"/>
                </a:solidFill>
              </a:rPr>
              <a:t>hit</a:t>
            </a:r>
            <a:r>
              <a:rPr lang="en-US" dirty="0" smtClean="0"/>
              <a:t> all the sets (the same as the set cover, reversing the roles)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vertices from </a:t>
            </a:r>
            <a:r>
              <a:rPr lang="en-US" dirty="0"/>
              <a:t>a graph </a:t>
            </a:r>
            <a:r>
              <a:rPr lang="en-US" dirty="0" smtClean="0"/>
              <a:t>such that you </a:t>
            </a:r>
            <a:r>
              <a:rPr lang="en-US" dirty="0" smtClean="0">
                <a:solidFill>
                  <a:srgbClr val="0070C0"/>
                </a:solidFill>
              </a:rPr>
              <a:t>cover all edges </a:t>
            </a:r>
            <a:r>
              <a:rPr lang="en-US" dirty="0" smtClean="0"/>
              <a:t>(for every edge an endpoint of the edge is in the set)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2-approximation algorithm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edges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0070C0"/>
                </a:solidFill>
              </a:rPr>
              <a:t>cover all vertices</a:t>
            </a:r>
            <a:r>
              <a:rPr lang="en-US" dirty="0" smtClean="0"/>
              <a:t> (for every vertex, there is one edge that has as endpoint this vertex)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polynomial algorithm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Recommendation Systems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smtClean="0"/>
              <a:t>Singular </a:t>
            </a:r>
            <a:r>
              <a:rPr lang="en-US" dirty="0" smtClean="0"/>
              <a:t>Value Decomposition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Link Analysis Ranking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tools exist.</a:t>
            </a:r>
          </a:p>
          <a:p>
            <a:r>
              <a:rPr lang="en-US" dirty="0" smtClean="0"/>
              <a:t>I hope that you found this interesting, useful and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if  for 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 </a:t>
                </a:r>
                <a:r>
                  <a:rPr lang="en-US" dirty="0" smtClean="0"/>
                  <a:t>has a neighbor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collection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</a:t>
            </a:r>
            <a:r>
              <a:rPr lang="en-US" dirty="0" smtClean="0"/>
              <a:t> (with coupons) to give to </a:t>
            </a:r>
            <a:r>
              <a:rPr lang="en-US" dirty="0" smtClean="0">
                <a:solidFill>
                  <a:srgbClr val="0070C0"/>
                </a:solidFill>
              </a:rPr>
              <a:t>customers</a:t>
            </a:r>
            <a:r>
              <a:rPr lang="en-US" dirty="0" smtClean="0"/>
              <a:t> of a store: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0070C0"/>
                </a:solidFill>
              </a:rPr>
              <a:t>for every customer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to contain a product bought by the customer</a:t>
            </a:r>
            <a:r>
              <a:rPr lang="en-US" dirty="0" smtClean="0"/>
              <a:t> (this is a small store)</a:t>
            </a:r>
          </a:p>
          <a:p>
            <a:r>
              <a:rPr lang="en-US" dirty="0" smtClean="0"/>
              <a:t>How can we model this as a </a:t>
            </a:r>
            <a:r>
              <a:rPr lang="en-US" dirty="0" smtClean="0">
                <a:solidFill>
                  <a:srgbClr val="FF0000"/>
                </a:solidFill>
              </a:rPr>
              <a:t>set cover problem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2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7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15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17216</TotalTime>
  <Words>3066</Words>
  <Application>Microsoft Office PowerPoint</Application>
  <PresentationFormat>On-screen Show (4:3)</PresentationFormat>
  <Paragraphs>448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Clarity</vt:lpstr>
      <vt:lpstr>DATA MINING LECTURE 13</vt:lpstr>
      <vt:lpstr>Example</vt:lpstr>
      <vt:lpstr>Example</vt:lpstr>
      <vt:lpstr>Example</vt:lpstr>
      <vt:lpstr>Dominating set</vt:lpstr>
      <vt:lpstr>Set Cover</vt:lpstr>
      <vt:lpstr>An application of Set Cover</vt:lpstr>
      <vt:lpstr>Applications</vt:lpstr>
      <vt:lpstr>Applications</vt:lpstr>
      <vt:lpstr>Applications</vt:lpstr>
      <vt:lpstr>Applications</vt:lpstr>
      <vt:lpstr>Best selection variant</vt:lpstr>
      <vt:lpstr>Complexity</vt:lpstr>
      <vt:lpstr>Approximation Algorithms</vt:lpstr>
      <vt:lpstr>Approximation Algorithms</vt:lpstr>
      <vt:lpstr>Approximation Algorithms</vt:lpstr>
      <vt:lpstr>A simple approximation ratio for set cover</vt:lpstr>
      <vt:lpstr>An algorithm for Set Cover</vt:lpstr>
      <vt:lpstr>The GREEDY algorithm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Approximation ratio of GREEDY</vt:lpstr>
      <vt:lpstr>Maximum Coverage</vt:lpstr>
      <vt:lpstr>Approximation Ratio for Max-K Coverage</vt:lpstr>
      <vt:lpstr>Proof of approximation ratios</vt:lpstr>
      <vt:lpstr>PowerPoint Presentation</vt:lpstr>
      <vt:lpstr>PowerPoint Presentation</vt:lpstr>
      <vt:lpstr>PowerPoint Presentation</vt:lpstr>
      <vt:lpstr>Proof for SET COVER</vt:lpstr>
      <vt:lpstr>Lower bound</vt:lpstr>
      <vt:lpstr>Another proof of the approximation ratio for MAX-K COVERAGE</vt:lpstr>
      <vt:lpstr>Optimizing submodular functions</vt:lpstr>
      <vt:lpstr>Other variants of Set Cover</vt:lpstr>
      <vt:lpstr>OverVIEW</vt:lpstr>
      <vt:lpstr>Class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646</cp:revision>
  <dcterms:created xsi:type="dcterms:W3CDTF">2011-10-17T19:46:53Z</dcterms:created>
  <dcterms:modified xsi:type="dcterms:W3CDTF">2017-05-30T16:21:17Z</dcterms:modified>
</cp:coreProperties>
</file>