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1"/>
  </p:notesMasterIdLst>
  <p:sldIdLst>
    <p:sldId id="674" r:id="rId2"/>
    <p:sldId id="676" r:id="rId3"/>
    <p:sldId id="935" r:id="rId4"/>
    <p:sldId id="937" r:id="rId5"/>
    <p:sldId id="938" r:id="rId6"/>
    <p:sldId id="939" r:id="rId7"/>
    <p:sldId id="940" r:id="rId8"/>
    <p:sldId id="943" r:id="rId9"/>
    <p:sldId id="941" r:id="rId10"/>
    <p:sldId id="942" r:id="rId11"/>
    <p:sldId id="944" r:id="rId12"/>
    <p:sldId id="945" r:id="rId13"/>
    <p:sldId id="946" r:id="rId14"/>
    <p:sldId id="947" r:id="rId15"/>
    <p:sldId id="851" r:id="rId16"/>
    <p:sldId id="852" r:id="rId17"/>
    <p:sldId id="853" r:id="rId18"/>
    <p:sldId id="854" r:id="rId19"/>
    <p:sldId id="855" r:id="rId20"/>
    <p:sldId id="856" r:id="rId21"/>
    <p:sldId id="857" r:id="rId22"/>
    <p:sldId id="858" r:id="rId23"/>
    <p:sldId id="859" r:id="rId24"/>
    <p:sldId id="860" r:id="rId25"/>
    <p:sldId id="861" r:id="rId26"/>
    <p:sldId id="862" r:id="rId27"/>
    <p:sldId id="863" r:id="rId28"/>
    <p:sldId id="864" r:id="rId29"/>
    <p:sldId id="865" r:id="rId30"/>
    <p:sldId id="866" r:id="rId31"/>
    <p:sldId id="867" r:id="rId32"/>
    <p:sldId id="868" r:id="rId33"/>
    <p:sldId id="951" r:id="rId34"/>
    <p:sldId id="869" r:id="rId35"/>
    <p:sldId id="952" r:id="rId36"/>
    <p:sldId id="953" r:id="rId37"/>
    <p:sldId id="948" r:id="rId38"/>
    <p:sldId id="949" r:id="rId39"/>
    <p:sldId id="954" r:id="rId40"/>
    <p:sldId id="870" r:id="rId41"/>
    <p:sldId id="871" r:id="rId42"/>
    <p:sldId id="872" r:id="rId43"/>
    <p:sldId id="873" r:id="rId44"/>
    <p:sldId id="874" r:id="rId45"/>
    <p:sldId id="875" r:id="rId46"/>
    <p:sldId id="876" r:id="rId47"/>
    <p:sldId id="877" r:id="rId48"/>
    <p:sldId id="878" r:id="rId49"/>
    <p:sldId id="879" r:id="rId50"/>
    <p:sldId id="880" r:id="rId51"/>
    <p:sldId id="881" r:id="rId52"/>
    <p:sldId id="882" r:id="rId53"/>
    <p:sldId id="883" r:id="rId54"/>
    <p:sldId id="884" r:id="rId55"/>
    <p:sldId id="885" r:id="rId56"/>
    <p:sldId id="886" r:id="rId57"/>
    <p:sldId id="887" r:id="rId58"/>
    <p:sldId id="888" r:id="rId59"/>
    <p:sldId id="889" r:id="rId60"/>
    <p:sldId id="950" r:id="rId61"/>
    <p:sldId id="890" r:id="rId62"/>
    <p:sldId id="891" r:id="rId63"/>
    <p:sldId id="892" r:id="rId64"/>
    <p:sldId id="893" r:id="rId65"/>
    <p:sldId id="894" r:id="rId66"/>
    <p:sldId id="895" r:id="rId67"/>
    <p:sldId id="896" r:id="rId68"/>
    <p:sldId id="933" r:id="rId69"/>
    <p:sldId id="934" r:id="rId70"/>
    <p:sldId id="897" r:id="rId71"/>
    <p:sldId id="898" r:id="rId72"/>
    <p:sldId id="899" r:id="rId73"/>
    <p:sldId id="900" r:id="rId74"/>
    <p:sldId id="901" r:id="rId75"/>
    <p:sldId id="902" r:id="rId76"/>
    <p:sldId id="903" r:id="rId77"/>
    <p:sldId id="904" r:id="rId78"/>
    <p:sldId id="905" r:id="rId79"/>
    <p:sldId id="906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9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e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8.w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4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0.png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4.emf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6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61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9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63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0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1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2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www.youtube.com/watch?v=nU8DcBF-qo4" TargetMode="Externa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smtClean="0"/>
              <a:t>LECTURE 10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b="1" dirty="0"/>
              <a:t>	</a:t>
            </a:r>
            <a:r>
              <a:rPr lang="en-US" dirty="0"/>
              <a:t>Nearest Neighbor Classification</a:t>
            </a:r>
          </a:p>
          <a:p>
            <a:r>
              <a:rPr lang="en-US" dirty="0"/>
              <a:t>	Support Vector Machines</a:t>
            </a:r>
          </a:p>
          <a:p>
            <a:r>
              <a:rPr lang="en-US" dirty="0"/>
              <a:t>	</a:t>
            </a:r>
            <a:r>
              <a:rPr lang="en-US" dirty="0" smtClean="0"/>
              <a:t>Logistic Regression</a:t>
            </a:r>
          </a:p>
          <a:p>
            <a:r>
              <a:rPr lang="en-US" dirty="0"/>
              <a:t>	</a:t>
            </a:r>
            <a:r>
              <a:rPr lang="en-US" dirty="0" smtClean="0"/>
              <a:t>Naïve Bayes Classifier</a:t>
            </a:r>
          </a:p>
          <a:p>
            <a:r>
              <a:rPr lang="en-US" b="1" dirty="0" smtClean="0"/>
              <a:t>Supervised Learning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nearest-neighbor</a:t>
            </a:r>
          </a:p>
        </p:txBody>
      </p:sp>
      <p:pic>
        <p:nvPicPr>
          <p:cNvPr id="1057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172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3810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err="1"/>
              <a:t>Voronoi</a:t>
            </a:r>
            <a:r>
              <a:rPr lang="en-US" sz="2400" b="0" dirty="0"/>
              <a:t> </a:t>
            </a:r>
            <a:r>
              <a:rPr lang="en-US" sz="2400" b="0" dirty="0" smtClean="0"/>
              <a:t>Diagram defines the classificatio</a:t>
            </a:r>
            <a:r>
              <a:rPr lang="en-US" sz="2400" dirty="0" smtClean="0"/>
              <a:t>n boundary</a:t>
            </a:r>
            <a:endParaRPr lang="en-US" sz="2400" b="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4343400"/>
            <a:ext cx="28956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00" y="5167952"/>
            <a:ext cx="218697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area takes the class of the green point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19600" y="4267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86200" y="3124200"/>
            <a:ext cx="2286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3124200"/>
            <a:ext cx="14478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62600" y="3733800"/>
            <a:ext cx="15240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15000" y="3886200"/>
            <a:ext cx="76200" cy="228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62600" y="4114800"/>
            <a:ext cx="190500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62500" y="4610100"/>
            <a:ext cx="800100" cy="190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798" name="Straight Connector 1057797"/>
          <p:cNvCxnSpPr/>
          <p:nvPr/>
        </p:nvCxnSpPr>
        <p:spPr>
          <a:xfrm>
            <a:off x="4114800" y="4800600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805" name="Straight Connector 1057804"/>
          <p:cNvCxnSpPr/>
          <p:nvPr/>
        </p:nvCxnSpPr>
        <p:spPr>
          <a:xfrm>
            <a:off x="3886200" y="4191000"/>
            <a:ext cx="2286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Choosing the value of k:</a:t>
            </a:r>
          </a:p>
          <a:p>
            <a:pPr lvl="1"/>
            <a:r>
              <a:rPr lang="en-US" sz="2400" dirty="0"/>
              <a:t>If k is too small, sensitive to noise points</a:t>
            </a:r>
          </a:p>
          <a:p>
            <a:pPr lvl="1"/>
            <a:r>
              <a:rPr lang="en-US" sz="2400" dirty="0"/>
              <a:t>If k is too large, neighborhood may include points from other classes</a:t>
            </a:r>
          </a:p>
        </p:txBody>
      </p:sp>
      <p:graphicFrame>
        <p:nvGraphicFramePr>
          <p:cNvPr id="1059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012257"/>
              </p:ext>
            </p:extLst>
          </p:nvPr>
        </p:nvGraphicFramePr>
        <p:xfrm>
          <a:off x="3657600" y="3200400"/>
          <a:ext cx="3738563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1" name="Visio" r:id="rId3" imgW="6582512" imgH="5298053" progId="Visio.Drawing.6">
                  <p:embed/>
                </p:oleObj>
              </mc:Choice>
              <mc:Fallback>
                <p:oleObj name="Visio" r:id="rId3" imgW="6582512" imgH="529805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3738563" cy="317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876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value of k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complexity</a:t>
            </a:r>
            <a:r>
              <a:rPr lang="en-US" dirty="0" smtClean="0"/>
              <a:t> of the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Scaling issues</a:t>
            </a:r>
          </a:p>
          <a:p>
            <a:pPr lvl="1"/>
            <a:r>
              <a:rPr lang="en-US"/>
              <a:t>Attributes may have to be scaled to prevent distance measures from being dominated by one of the attributes</a:t>
            </a:r>
          </a:p>
          <a:p>
            <a:pPr lvl="1"/>
            <a:r>
              <a:rPr lang="en-US"/>
              <a:t>Example:</a:t>
            </a:r>
          </a:p>
          <a:p>
            <a:pPr lvl="2"/>
            <a:r>
              <a:rPr lang="en-US"/>
              <a:t> height of a person may vary from 1.5m to 1.8m</a:t>
            </a:r>
          </a:p>
          <a:p>
            <a:pPr lvl="2"/>
            <a:r>
              <a:rPr lang="en-US"/>
              <a:t> weight of a person may vary from 90lb to 300lb</a:t>
            </a:r>
          </a:p>
          <a:p>
            <a:pPr lvl="2"/>
            <a:r>
              <a:rPr lang="en-US"/>
              <a:t> income of a person may vary from $10K to $1M</a:t>
            </a:r>
          </a:p>
        </p:txBody>
      </p:sp>
    </p:spTree>
    <p:extLst>
      <p:ext uri="{BB962C8B-B14F-4D97-AF65-F5344CB8AC3E}">
        <p14:creationId xmlns:p14="http://schemas.microsoft.com/office/powerpoint/2010/main" val="39605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/>
              <a:t>Problem with Euclidean measure:</a:t>
            </a:r>
          </a:p>
          <a:p>
            <a:pPr lvl="1"/>
            <a:r>
              <a:rPr lang="en-US"/>
              <a:t>High dimensional data </a:t>
            </a:r>
          </a:p>
          <a:p>
            <a:pPr lvl="2"/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curse of dimensionality</a:t>
            </a:r>
          </a:p>
          <a:p>
            <a:pPr lvl="1"/>
            <a:r>
              <a:rPr lang="en-US"/>
              <a:t>Can produce counter-intuitive results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061892" name="Text Box 4"/>
          <p:cNvSpPr txBox="1">
            <a:spLocks noChangeArrowheads="1"/>
          </p:cNvSpPr>
          <p:nvPr/>
        </p:nvSpPr>
        <p:spPr bwMode="auto">
          <a:xfrm>
            <a:off x="457200" y="39465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1 1 1 1 1 1 1 1 1 1 1 0</a:t>
            </a:r>
          </a:p>
        </p:txBody>
      </p:sp>
      <p:sp>
        <p:nvSpPr>
          <p:cNvPr id="1061893" name="Text Box 5"/>
          <p:cNvSpPr txBox="1">
            <a:spLocks noChangeArrowheads="1"/>
          </p:cNvSpPr>
          <p:nvPr/>
        </p:nvSpPr>
        <p:spPr bwMode="auto">
          <a:xfrm>
            <a:off x="457200" y="46323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0 1 1 1 1 1 1 1 1 1 1 1</a:t>
            </a:r>
          </a:p>
        </p:txBody>
      </p:sp>
      <p:sp>
        <p:nvSpPr>
          <p:cNvPr id="1061894" name="Text Box 6"/>
          <p:cNvSpPr txBox="1">
            <a:spLocks noChangeArrowheads="1"/>
          </p:cNvSpPr>
          <p:nvPr/>
        </p:nvSpPr>
        <p:spPr bwMode="auto">
          <a:xfrm>
            <a:off x="4876800" y="39592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1 0 0 0 0 0 0 0 0 0 0 0</a:t>
            </a:r>
          </a:p>
        </p:txBody>
      </p:sp>
      <p:sp>
        <p:nvSpPr>
          <p:cNvPr id="1061895" name="Text Box 7"/>
          <p:cNvSpPr txBox="1">
            <a:spLocks noChangeArrowheads="1"/>
          </p:cNvSpPr>
          <p:nvPr/>
        </p:nvSpPr>
        <p:spPr bwMode="auto">
          <a:xfrm>
            <a:off x="4876800" y="46450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0 0 0 0 0 0 0 0 0 0 0 1</a:t>
            </a:r>
          </a:p>
        </p:txBody>
      </p:sp>
      <p:sp>
        <p:nvSpPr>
          <p:cNvPr id="1061896" name="Rectangle 8"/>
          <p:cNvSpPr>
            <a:spLocks noChangeArrowheads="1"/>
          </p:cNvSpPr>
          <p:nvPr/>
        </p:nvSpPr>
        <p:spPr bwMode="auto">
          <a:xfrm>
            <a:off x="3962400" y="426402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vs</a:t>
            </a:r>
          </a:p>
        </p:txBody>
      </p:sp>
      <p:sp>
        <p:nvSpPr>
          <p:cNvPr id="1061897" name="Text Box 9"/>
          <p:cNvSpPr txBox="1">
            <a:spLocks noChangeArrowheads="1"/>
          </p:cNvSpPr>
          <p:nvPr/>
        </p:nvSpPr>
        <p:spPr bwMode="auto">
          <a:xfrm>
            <a:off x="12954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8" name="Text Box 10"/>
          <p:cNvSpPr txBox="1">
            <a:spLocks noChangeArrowheads="1"/>
          </p:cNvSpPr>
          <p:nvPr/>
        </p:nvSpPr>
        <p:spPr bwMode="auto">
          <a:xfrm>
            <a:off x="57150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9" name="Rectangle 11"/>
          <p:cNvSpPr>
            <a:spLocks noChangeArrowheads="1"/>
          </p:cNvSpPr>
          <p:nvPr/>
        </p:nvSpPr>
        <p:spPr bwMode="auto">
          <a:xfrm>
            <a:off x="457200" y="5562600"/>
            <a:ext cx="831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None/>
            </a:pPr>
            <a:r>
              <a:rPr lang="en-US" sz="2400" b="0"/>
              <a:t> 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400" b="0"/>
              <a:t> Solution: Normalize the vectors to unit length</a:t>
            </a:r>
          </a:p>
        </p:txBody>
      </p:sp>
    </p:spTree>
    <p:extLst>
      <p:ext uri="{BB962C8B-B14F-4D97-AF65-F5344CB8AC3E}">
        <p14:creationId xmlns:p14="http://schemas.microsoft.com/office/powerpoint/2010/main" val="11660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7" grpId="0" autoUpdateAnimBg="0"/>
      <p:bldP spid="1061898" grpId="0" autoUpdateAnimBg="0"/>
      <p:bldP spid="10618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k-NN classifiers are </a:t>
            </a:r>
            <a:r>
              <a:rPr lang="en-US" dirty="0">
                <a:solidFill>
                  <a:srgbClr val="FF0000"/>
                </a:solidFill>
              </a:rPr>
              <a:t>lazy learners </a:t>
            </a:r>
          </a:p>
          <a:p>
            <a:pPr lvl="1"/>
            <a:r>
              <a:rPr lang="en-US" dirty="0"/>
              <a:t>It does not build models explicitly</a:t>
            </a:r>
          </a:p>
          <a:p>
            <a:pPr lvl="1"/>
            <a:r>
              <a:rPr lang="en-US" dirty="0"/>
              <a:t>Unlike </a:t>
            </a:r>
            <a:r>
              <a:rPr lang="en-US" dirty="0">
                <a:solidFill>
                  <a:srgbClr val="0070C0"/>
                </a:solidFill>
              </a:rPr>
              <a:t>eager learners </a:t>
            </a:r>
            <a:r>
              <a:rPr lang="en-US" dirty="0"/>
              <a:t>such as decision </a:t>
            </a:r>
            <a:r>
              <a:rPr lang="en-US" dirty="0" smtClean="0"/>
              <a:t>trees </a:t>
            </a:r>
          </a:p>
          <a:p>
            <a:r>
              <a:rPr lang="en-US" dirty="0" smtClean="0"/>
              <a:t>Classifying </a:t>
            </a:r>
            <a:r>
              <a:rPr lang="en-US" dirty="0"/>
              <a:t>unknown records are relatively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Naïve algorithm: O(n)</a:t>
            </a:r>
          </a:p>
          <a:p>
            <a:pPr lvl="1"/>
            <a:r>
              <a:rPr lang="en-US" dirty="0" smtClean="0"/>
              <a:t>Need for </a:t>
            </a:r>
            <a:r>
              <a:rPr lang="en-US" dirty="0" smtClean="0">
                <a:solidFill>
                  <a:srgbClr val="0070C0"/>
                </a:solidFill>
              </a:rPr>
              <a:t>structures</a:t>
            </a:r>
            <a:r>
              <a:rPr lang="en-US" dirty="0" smtClean="0"/>
              <a:t> to retrieve nearest neighbors fast.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Nearest Neighbor Search </a:t>
            </a:r>
            <a:r>
              <a:rPr lang="en-US" dirty="0" smtClean="0"/>
              <a:t>problem.</a:t>
            </a:r>
          </a:p>
          <a:p>
            <a:pPr lvl="2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Approximate Nearest Neighbor Search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4419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a linear hyperplane (decision boundary) that will separate the data</a:t>
            </a:r>
          </a:p>
        </p:txBody>
      </p:sp>
      <p:graphicFrame>
        <p:nvGraphicFramePr>
          <p:cNvPr id="1084420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35819492"/>
              </p:ext>
            </p:extLst>
          </p:nvPr>
        </p:nvGraphicFramePr>
        <p:xfrm>
          <a:off x="2362200" y="15001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6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001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3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0960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One Possible Solution</a:t>
            </a:r>
          </a:p>
        </p:txBody>
      </p:sp>
      <p:graphicFrame>
        <p:nvGraphicFramePr>
          <p:cNvPr id="1085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81175020"/>
              </p:ext>
            </p:extLst>
          </p:nvPr>
        </p:nvGraphicFramePr>
        <p:xfrm>
          <a:off x="2416175" y="1493838"/>
          <a:ext cx="476885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1493838"/>
                        <a:ext cx="476885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9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Another possible solution</a:t>
            </a:r>
          </a:p>
        </p:txBody>
      </p:sp>
      <p:graphicFrame>
        <p:nvGraphicFramePr>
          <p:cNvPr id="108646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02163581"/>
              </p:ext>
            </p:extLst>
          </p:nvPr>
        </p:nvGraphicFramePr>
        <p:xfrm>
          <a:off x="2362200" y="14938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938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1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324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Other possible solutions</a:t>
            </a:r>
          </a:p>
        </p:txBody>
      </p:sp>
      <p:graphicFrame>
        <p:nvGraphicFramePr>
          <p:cNvPr id="108749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79671730"/>
              </p:ext>
            </p:extLst>
          </p:nvPr>
        </p:nvGraphicFramePr>
        <p:xfrm>
          <a:off x="2362200" y="15700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8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700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2667000" y="32004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4" name="Line 6"/>
          <p:cNvSpPr>
            <a:spLocks noChangeShapeType="1"/>
          </p:cNvSpPr>
          <p:nvPr/>
        </p:nvSpPr>
        <p:spPr bwMode="auto">
          <a:xfrm>
            <a:off x="2667000" y="29718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5" name="Line 7"/>
          <p:cNvSpPr>
            <a:spLocks noChangeShapeType="1"/>
          </p:cNvSpPr>
          <p:nvPr/>
        </p:nvSpPr>
        <p:spPr bwMode="auto">
          <a:xfrm>
            <a:off x="2667000" y="2590800"/>
            <a:ext cx="4191000" cy="2209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6" name="Line 8"/>
          <p:cNvSpPr>
            <a:spLocks noChangeShapeType="1"/>
          </p:cNvSpPr>
          <p:nvPr/>
        </p:nvSpPr>
        <p:spPr bwMode="auto">
          <a:xfrm>
            <a:off x="2667000" y="3048000"/>
            <a:ext cx="4191000" cy="1905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7" name="Line 9"/>
          <p:cNvSpPr>
            <a:spLocks noChangeShapeType="1"/>
          </p:cNvSpPr>
          <p:nvPr/>
        </p:nvSpPr>
        <p:spPr bwMode="auto">
          <a:xfrm>
            <a:off x="2667000" y="2819400"/>
            <a:ext cx="4191000" cy="1600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3" grpId="0" animBg="1"/>
      <p:bldP spid="1087494" grpId="0" animBg="1"/>
      <p:bldP spid="1087495" grpId="0" animBg="1"/>
      <p:bldP spid="1087496" grpId="0" animBg="1"/>
      <p:bldP spid="10874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867400"/>
            <a:ext cx="85344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Which one is better? B1 or B2?</a:t>
            </a:r>
          </a:p>
          <a:p>
            <a:pPr>
              <a:lnSpc>
                <a:spcPct val="90000"/>
              </a:lnSpc>
            </a:pPr>
            <a:r>
              <a:rPr lang="en-US" sz="2000"/>
              <a:t>How do you define better?</a:t>
            </a:r>
          </a:p>
        </p:txBody>
      </p:sp>
      <p:graphicFrame>
        <p:nvGraphicFramePr>
          <p:cNvPr id="108851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6678391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2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2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1722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hyperplane </a:t>
            </a:r>
            <a:r>
              <a:rPr lang="en-US" sz="2000">
                <a:solidFill>
                  <a:srgbClr val="FF0000"/>
                </a:solidFill>
              </a:rPr>
              <a:t>maximizes</a:t>
            </a:r>
            <a:r>
              <a:rPr lang="en-US" sz="2000"/>
              <a:t> the margin =&gt; B1 is better than B2</a:t>
            </a:r>
          </a:p>
        </p:txBody>
      </p:sp>
      <p:graphicFrame>
        <p:nvGraphicFramePr>
          <p:cNvPr id="108954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28877388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6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7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graphicFrame>
        <p:nvGraphicFramePr>
          <p:cNvPr id="109056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11777999"/>
              </p:ext>
            </p:extLst>
          </p:nvPr>
        </p:nvGraphicFramePr>
        <p:xfrm>
          <a:off x="2362200" y="1371600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0" name="Visio" r:id="rId3" imgW="7432040" imgH="7017225" progId="Visio.Drawing.11">
                  <p:embed/>
                </p:oleObj>
              </mc:Choice>
              <mc:Fallback>
                <p:oleObj name="Visio" r:id="rId3" imgW="7432040" imgH="70172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4" name="Line 4"/>
          <p:cNvSpPr>
            <a:spLocks noChangeShapeType="1"/>
          </p:cNvSpPr>
          <p:nvPr/>
        </p:nvSpPr>
        <p:spPr bwMode="auto">
          <a:xfrm flipH="1">
            <a:off x="1828800" y="2081212"/>
            <a:ext cx="1219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339882"/>
              </p:ext>
            </p:extLst>
          </p:nvPr>
        </p:nvGraphicFramePr>
        <p:xfrm>
          <a:off x="304800" y="2767012"/>
          <a:ext cx="1435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1" name="Equation" r:id="rId5" imgW="799920" imgH="177480" progId="Equation.3">
                  <p:embed/>
                </p:oleObj>
              </mc:Choice>
              <mc:Fallback>
                <p:oleObj name="Equation" r:id="rId5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67012"/>
                        <a:ext cx="14351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6" name="Line 6"/>
          <p:cNvSpPr>
            <a:spLocks noChangeShapeType="1"/>
          </p:cNvSpPr>
          <p:nvPr/>
        </p:nvSpPr>
        <p:spPr bwMode="auto">
          <a:xfrm flipH="1">
            <a:off x="1828800" y="2614612"/>
            <a:ext cx="1295400" cy="823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34729"/>
              </p:ext>
            </p:extLst>
          </p:nvPr>
        </p:nvGraphicFramePr>
        <p:xfrm>
          <a:off x="236538" y="3362325"/>
          <a:ext cx="15716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2" name="Equation" r:id="rId7" imgW="876240" imgH="177480" progId="Equation.3">
                  <p:embed/>
                </p:oleObj>
              </mc:Choice>
              <mc:Fallback>
                <p:oleObj name="Equation" r:id="rId7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362325"/>
                        <a:ext cx="15716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8" name="Line 8"/>
          <p:cNvSpPr>
            <a:spLocks noChangeShapeType="1"/>
          </p:cNvSpPr>
          <p:nvPr/>
        </p:nvSpPr>
        <p:spPr bwMode="auto">
          <a:xfrm flipV="1">
            <a:off x="6324600" y="3681412"/>
            <a:ext cx="1219200" cy="776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89562"/>
              </p:ext>
            </p:extLst>
          </p:nvPr>
        </p:nvGraphicFramePr>
        <p:xfrm>
          <a:off x="7267575" y="3224212"/>
          <a:ext cx="15716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3" name="Equation" r:id="rId9" imgW="876240" imgH="177480" progId="Equation.3">
                  <p:embed/>
                </p:oleObj>
              </mc:Choice>
              <mc:Fallback>
                <p:oleObj name="Equation" r:id="rId9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3224212"/>
                        <a:ext cx="15716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47395"/>
              </p:ext>
            </p:extLst>
          </p:nvPr>
        </p:nvGraphicFramePr>
        <p:xfrm>
          <a:off x="165100" y="5738812"/>
          <a:ext cx="39370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4" name="Equation" r:id="rId11" imgW="1879560" imgH="457200" progId="Equation.3">
                  <p:embed/>
                </p:oleObj>
              </mc:Choice>
              <mc:Fallback>
                <p:oleObj name="Equation" r:id="rId11" imgW="1879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738812"/>
                        <a:ext cx="3937000" cy="8397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21313"/>
              </p:ext>
            </p:extLst>
          </p:nvPr>
        </p:nvGraphicFramePr>
        <p:xfrm>
          <a:off x="7050088" y="5751512"/>
          <a:ext cx="17986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5" name="Εξίσωση" r:id="rId13" imgW="1002960" imgH="419040" progId="Equation.3">
                  <p:embed/>
                </p:oleObj>
              </mc:Choice>
              <mc:Fallback>
                <p:oleObj name="Εξίσωση" r:id="rId1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5751512"/>
                        <a:ext cx="17986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8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We want to </a:t>
            </a:r>
            <a:r>
              <a:rPr lang="en-US" dirty="0">
                <a:solidFill>
                  <a:srgbClr val="0070C0"/>
                </a:solidFill>
              </a:rPr>
              <a:t>maximize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Which is equivalent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minimizing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But subjected to the following </a:t>
            </a:r>
            <a:r>
              <a:rPr lang="en-US" dirty="0">
                <a:solidFill>
                  <a:srgbClr val="0070C0"/>
                </a:solidFill>
              </a:rPr>
              <a:t>constraints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 This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constrained optimization problem</a:t>
            </a:r>
          </a:p>
          <a:p>
            <a:pPr lvl="3"/>
            <a:r>
              <a:rPr lang="en-US" dirty="0"/>
              <a:t>Numerical approaches to solve it (e.g., </a:t>
            </a:r>
            <a:r>
              <a:rPr lang="en-US" dirty="0">
                <a:solidFill>
                  <a:srgbClr val="0070C0"/>
                </a:solidFill>
              </a:rPr>
              <a:t>quadratic programming</a:t>
            </a:r>
            <a:r>
              <a:rPr lang="en-US" dirty="0"/>
              <a:t>)</a:t>
            </a:r>
          </a:p>
        </p:txBody>
      </p:sp>
      <p:graphicFrame>
        <p:nvGraphicFramePr>
          <p:cNvPr id="1091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68739"/>
              </p:ext>
            </p:extLst>
          </p:nvPr>
        </p:nvGraphicFramePr>
        <p:xfrm>
          <a:off x="4191000" y="1524000"/>
          <a:ext cx="2286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2" name="Εξίσωση" r:id="rId3" imgW="1002960" imgH="419040" progId="Equation.3">
                  <p:embed/>
                </p:oleObj>
              </mc:Choice>
              <mc:Fallback>
                <p:oleObj name="Εξίσωση" r:id="rId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0"/>
                        <a:ext cx="22860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66485"/>
              </p:ext>
            </p:extLst>
          </p:nvPr>
        </p:nvGraphicFramePr>
        <p:xfrm>
          <a:off x="5562600" y="2438400"/>
          <a:ext cx="1938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3" name="Equation" r:id="rId5" imgW="850680" imgH="419040" progId="Equation.3">
                  <p:embed/>
                </p:oleObj>
              </mc:Choice>
              <mc:Fallback>
                <p:oleObj name="Equation" r:id="rId5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0"/>
                        <a:ext cx="19383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≤−1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3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linearly separable</a:t>
            </a:r>
            <a:r>
              <a:rPr lang="en-US" dirty="0"/>
              <a:t>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71901427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8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9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not linearly separable?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6011906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2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2514600" y="36576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87486" y="24638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92436" y="4406900"/>
            <a:ext cx="732064" cy="8255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58468" y="4940300"/>
            <a:ext cx="192813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0" y="3886200"/>
                <a:ext cx="2185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=−1+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86200"/>
                <a:ext cx="218598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1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5638800" y="4070866"/>
            <a:ext cx="1219200" cy="297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dirty="0"/>
              <a:t>What if the problem is not linearly separable?</a:t>
            </a:r>
          </a:p>
          <a:p>
            <a:pPr lvl="1"/>
            <a:r>
              <a:rPr lang="en-US" dirty="0"/>
              <a:t>Introduce slack variables</a:t>
            </a:r>
          </a:p>
          <a:p>
            <a:pPr lvl="2"/>
            <a:r>
              <a:rPr lang="en-US" dirty="0"/>
              <a:t> Need to minimize:</a:t>
            </a:r>
          </a:p>
          <a:p>
            <a:pPr lvl="2"/>
            <a:endParaRPr lang="en-US" dirty="0"/>
          </a:p>
          <a:p>
            <a:pPr marL="548640" lvl="2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Subject </a:t>
            </a:r>
            <a:r>
              <a:rPr lang="en-US" dirty="0"/>
              <a:t>to: </a:t>
            </a:r>
          </a:p>
        </p:txBody>
      </p:sp>
      <p:graphicFrame>
        <p:nvGraphicFramePr>
          <p:cNvPr id="1093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80706"/>
              </p:ext>
            </p:extLst>
          </p:nvPr>
        </p:nvGraphicFramePr>
        <p:xfrm>
          <a:off x="2286000" y="3200400"/>
          <a:ext cx="340754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6" name="Equation" r:id="rId3" imgW="1574640" imgH="457200" progId="Equation.3">
                  <p:embed/>
                </p:oleObj>
              </mc:Choice>
              <mc:Fallback>
                <p:oleObj name="Equation" r:id="rId3" imgW="1574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340754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3638" name="Oval 6"/>
          <p:cNvSpPr>
            <a:spLocks noChangeArrowheads="1"/>
          </p:cNvSpPr>
          <p:nvPr/>
        </p:nvSpPr>
        <p:spPr bwMode="auto">
          <a:xfrm>
            <a:off x="4093029" y="4806922"/>
            <a:ext cx="11430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39" name="Oval 7"/>
          <p:cNvSpPr>
            <a:spLocks noChangeArrowheads="1"/>
          </p:cNvSpPr>
          <p:nvPr/>
        </p:nvSpPr>
        <p:spPr bwMode="auto">
          <a:xfrm>
            <a:off x="4114800" y="5205858"/>
            <a:ext cx="1295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≥1−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≤−1+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blipFill rotWithShape="1">
                <a:blip r:embed="rId5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decision boundary is not linear?</a:t>
            </a:r>
          </a:p>
        </p:txBody>
      </p:sp>
      <p:pic>
        <p:nvPicPr>
          <p:cNvPr id="109466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180631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94661" name="Arc 5"/>
          <p:cNvSpPr>
            <a:spLocks/>
          </p:cNvSpPr>
          <p:nvPr/>
        </p:nvSpPr>
        <p:spPr bwMode="auto">
          <a:xfrm rot="13286533">
            <a:off x="3276600" y="3871319"/>
            <a:ext cx="3962400" cy="2176462"/>
          </a:xfrm>
          <a:custGeom>
            <a:avLst/>
            <a:gdLst>
              <a:gd name="G0" fmla="+- 0 0 0"/>
              <a:gd name="G1" fmla="+- 21486 0 0"/>
              <a:gd name="G2" fmla="+- 21600 0 0"/>
              <a:gd name="T0" fmla="*/ 2220 w 21600"/>
              <a:gd name="T1" fmla="*/ 0 h 42318"/>
              <a:gd name="T2" fmla="*/ 5710 w 21600"/>
              <a:gd name="T3" fmla="*/ 42318 h 42318"/>
              <a:gd name="T4" fmla="*/ 0 w 21600"/>
              <a:gd name="T5" fmla="*/ 21486 h 42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318" fill="none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</a:path>
              <a:path w="21600" h="42318" stroke="0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  <a:lnTo>
                  <a:pt x="0" y="21486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 data into higher dimensional space</a:t>
            </a:r>
          </a:p>
        </p:txBody>
      </p:sp>
      <p:pic>
        <p:nvPicPr>
          <p:cNvPr id="10956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133600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Use the </a:t>
            </a:r>
            <a:r>
              <a:rPr lang="en-US" dirty="0" smtClean="0">
                <a:solidFill>
                  <a:srgbClr val="C00000"/>
                </a:solidFill>
              </a:rPr>
              <a:t>Kernel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rick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predicting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 of an record we want to </a:t>
            </a:r>
            <a:r>
              <a:rPr lang="en-US" dirty="0" smtClean="0">
                <a:solidFill>
                  <a:srgbClr val="0070C0"/>
                </a:solidFill>
              </a:rPr>
              <a:t>predict the probability of the class </a:t>
            </a:r>
            <a:r>
              <a:rPr lang="en-US" dirty="0" smtClean="0"/>
              <a:t>given the record</a:t>
            </a:r>
          </a:p>
          <a:p>
            <a:r>
              <a:rPr lang="en-US" dirty="0" smtClean="0"/>
              <a:t>The problem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predicting continuous values </a:t>
            </a:r>
            <a:r>
              <a:rPr lang="en-US" dirty="0" smtClean="0"/>
              <a:t>is called </a:t>
            </a:r>
            <a:r>
              <a:rPr lang="en-US" dirty="0" smtClean="0">
                <a:solidFill>
                  <a:srgbClr val="0070C0"/>
                </a:solidFill>
              </a:rPr>
              <a:t>regression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General approach: find a continuous function that models the continuous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regression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810000" cy="2514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dirty="0" smtClean="0"/>
                  <a:t>find a linear function that </a:t>
                </a:r>
                <a:r>
                  <a:rPr lang="en-US" dirty="0"/>
                  <a:t>given </a:t>
                </a:r>
                <a:r>
                  <a:rPr lang="en-US" dirty="0" smtClean="0"/>
                  <a:t>the </a:t>
                </a:r>
                <a:r>
                  <a:rPr lang="en-US" dirty="0"/>
                  <a:t>vector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predicts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value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Find a vector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that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minimizes the sum of square errors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Several techniques for solving the problem.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  <a:blipFill rotWithShape="1">
                <a:blip r:embed="rId3"/>
                <a:stretch>
                  <a:fillRect l="-1714" t="-2067" b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8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Assume a </a:t>
            </a:r>
            <a:r>
              <a:rPr lang="en-US" sz="2400" dirty="0" smtClean="0">
                <a:solidFill>
                  <a:srgbClr val="FF0000"/>
                </a:solidFill>
              </a:rPr>
              <a:t>linear classification boundary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3063233"/>
              </p:ext>
            </p:extLst>
          </p:nvPr>
        </p:nvGraphicFramePr>
        <p:xfrm>
          <a:off x="4419600" y="2057400"/>
          <a:ext cx="48768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0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4876800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083465" y="2895600"/>
            <a:ext cx="326735" cy="36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6553200" y="3657600"/>
            <a:ext cx="3810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743700" y="2198132"/>
            <a:ext cx="9525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>
            <a:off x="6596743" y="6096000"/>
            <a:ext cx="623208" cy="48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positive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bigger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dirty="0" smtClean="0"/>
                  <a:t>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positive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0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increasing</a:t>
                </a:r>
                <a:r>
                  <a:rPr lang="en-US" dirty="0" smtClean="0"/>
                  <a:t>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blipFill rotWithShape="1">
                <a:blip r:embed="rId8"/>
                <a:stretch>
                  <a:fillRect l="-1471" t="-1323" r="-1144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negative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negative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as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decreasing</a:t>
                </a:r>
                <a:r>
                  <a:rPr lang="en-US" dirty="0" smtClean="0"/>
                  <a:t>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blipFill rotWithShape="1">
                <a:blip r:embed="rId9"/>
                <a:stretch>
                  <a:fillRect l="-1305" t="-1319" r="-2610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linear function is not good</a:t>
            </a:r>
          </a:p>
          <a:p>
            <a:pPr lvl="1"/>
            <a:r>
              <a:rPr lang="en-US" dirty="0" smtClean="0"/>
              <a:t>It may produce negative probabilities, or probabilities that are greater than 1.</a:t>
            </a:r>
            <a:endParaRPr lang="en-US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8915400" cy="30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666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5257800" cy="3505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038600"/>
                <a:ext cx="3657600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3657600" cy="8388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Logistic Regression</a:t>
                </a:r>
                <a:r>
                  <a:rPr lang="en-US" sz="2400" dirty="0" smtClean="0"/>
                  <a:t>: Find the vector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that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maximizes the probability</a:t>
                </a:r>
                <a:r>
                  <a:rPr lang="en-US" sz="2400" dirty="0" smtClean="0"/>
                  <a:t> of the observed data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213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5605" y="1630453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logistic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8276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regression on the </a:t>
            </a:r>
            <a:r>
              <a:rPr lang="en-US" dirty="0" smtClean="0">
                <a:solidFill>
                  <a:srgbClr val="0070C0"/>
                </a:solidFill>
              </a:rPr>
              <a:t>log-odds ratio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logistic function</a:t>
            </a:r>
            <a:endParaRPr lang="en-US" dirty="0"/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229600" cy="404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1752600"/>
                <a:ext cx="44094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 controls the slope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controls the position of the turning point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52600"/>
                <a:ext cx="440941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77" t="-4717" r="-41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23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in one dimension</a:t>
            </a:r>
            <a:endParaRPr lang="en-US" dirty="0"/>
          </a:p>
        </p:txBody>
      </p:sp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9" y="1600200"/>
            <a:ext cx="798824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665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4027"/>
            <a:ext cx="8077199" cy="53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54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in 2-d	</a:t>
            </a: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5038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937266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743200"/>
                <a:ext cx="13112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=−1.9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=−0.4 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=13.04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43200"/>
                <a:ext cx="1311256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26" y="6213024"/>
            <a:ext cx="8077200" cy="64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34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We have pairs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 smtClean="0">
                    <a:solidFill>
                      <a:srgbClr val="0070C0"/>
                    </a:solidFill>
                  </a:rPr>
                  <a:t>Log Likelihood function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(1−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Unfortunately it does not have a closed form solution</a:t>
                </a:r>
              </a:p>
              <a:p>
                <a:pPr lvl="1"/>
                <a:r>
                  <a:rPr lang="en-US" dirty="0" smtClean="0"/>
                  <a:t>Use gradient descend to find local minimum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2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Instance-Based Classifiers</a:t>
            </a:r>
          </a:p>
        </p:txBody>
      </p:sp>
      <p:graphicFrame>
        <p:nvGraphicFramePr>
          <p:cNvPr id="1052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83982"/>
              </p:ext>
            </p:extLst>
          </p:nvPr>
        </p:nvGraphicFramePr>
        <p:xfrm>
          <a:off x="228600" y="1554162"/>
          <a:ext cx="4572000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3" name="VISIO" r:id="rId3" imgW="4571640" imgH="5304600" progId="Visio.Drawing.6">
                  <p:embed/>
                </p:oleObj>
              </mc:Choice>
              <mc:Fallback>
                <p:oleObj name="VISIO" r:id="rId3" imgW="4571640" imgH="530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54162"/>
                        <a:ext cx="4572000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9248"/>
              </p:ext>
            </p:extLst>
          </p:nvPr>
        </p:nvGraphicFramePr>
        <p:xfrm>
          <a:off x="4114800" y="3476625"/>
          <a:ext cx="22098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4" name="VISIO" r:id="rId5" imgW="2782440" imgH="2637360" progId="Visio.Drawing.6">
                  <p:embed/>
                </p:oleObj>
              </mc:Choice>
              <mc:Fallback>
                <p:oleObj name="VISIO" r:id="rId5" imgW="2782440" imgH="26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6625"/>
                        <a:ext cx="220980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24336"/>
              </p:ext>
            </p:extLst>
          </p:nvPr>
        </p:nvGraphicFramePr>
        <p:xfrm>
          <a:off x="6096000" y="3840162"/>
          <a:ext cx="3227388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5" name="VISIO" r:id="rId7" imgW="3227400" imgH="2032920" progId="Visio.Drawing.6">
                  <p:embed/>
                </p:oleObj>
              </mc:Choice>
              <mc:Fallback>
                <p:oleObj name="VISIO" r:id="rId7" imgW="3227400" imgH="2032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40162"/>
                        <a:ext cx="3227388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2678" name="Text Box 6"/>
          <p:cNvSpPr txBox="1">
            <a:spLocks noChangeArrowheads="1"/>
          </p:cNvSpPr>
          <p:nvPr/>
        </p:nvSpPr>
        <p:spPr bwMode="auto">
          <a:xfrm>
            <a:off x="5334000" y="1858962"/>
            <a:ext cx="35814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Store the training records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Use training records to </a:t>
            </a:r>
            <a:br>
              <a:rPr lang="en-US" sz="1800"/>
            </a:br>
            <a:r>
              <a:rPr lang="en-US" sz="1800"/>
              <a:t>   predict the class label of </a:t>
            </a:r>
            <a:br>
              <a:rPr lang="en-US" sz="1800"/>
            </a:br>
            <a:r>
              <a:rPr lang="en-US" sz="1800"/>
              <a:t>   unseen cases</a:t>
            </a:r>
          </a:p>
        </p:txBody>
      </p:sp>
    </p:spTree>
    <p:extLst>
      <p:ext uri="{BB962C8B-B14F-4D97-AF65-F5344CB8AC3E}">
        <p14:creationId xmlns:p14="http://schemas.microsoft.com/office/powerpoint/2010/main" val="1254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estimate </a:t>
            </a:r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class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membership</a:t>
            </a:r>
            <a:r>
              <a:rPr lang="en-US" dirty="0" smtClean="0"/>
              <a:t> which is often very useful.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weights</a:t>
            </a:r>
            <a:r>
              <a:rPr lang="en-US" dirty="0" smtClean="0"/>
              <a:t> can be useful for understanding the </a:t>
            </a:r>
            <a:r>
              <a:rPr lang="en-US" dirty="0" smtClean="0">
                <a:solidFill>
                  <a:srgbClr val="0070C0"/>
                </a:solidFill>
              </a:rPr>
              <a:t>feature importance</a:t>
            </a:r>
            <a:r>
              <a:rPr lang="en-US" dirty="0" smtClean="0"/>
              <a:t>.</a:t>
            </a:r>
          </a:p>
          <a:p>
            <a:r>
              <a:rPr lang="en-US" dirty="0"/>
              <a:t>Works for relatively large datasets</a:t>
            </a:r>
          </a:p>
          <a:p>
            <a:r>
              <a:rPr lang="en-US" dirty="0" smtClean="0"/>
              <a:t>Fast to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Classifier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probabilistic framework for solving classification problems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A, </a:t>
            </a:r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random variables</a:t>
            </a:r>
          </a:p>
          <a:p>
            <a:r>
              <a:rPr lang="en-US" dirty="0">
                <a:solidFill>
                  <a:srgbClr val="0070C0"/>
                </a:solidFill>
              </a:rPr>
              <a:t>Joint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(A=</a:t>
            </a:r>
            <a:r>
              <a:rPr lang="en-US" b="1" dirty="0" err="1" smtClean="0">
                <a:solidFill>
                  <a:schemeClr val="accent2"/>
                </a:solidFill>
              </a:rPr>
              <a:t>a,C</a:t>
            </a:r>
            <a:r>
              <a:rPr lang="en-US" b="1" dirty="0" smtClean="0">
                <a:solidFill>
                  <a:schemeClr val="accent2"/>
                </a:solidFill>
              </a:rPr>
              <a:t>=c)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Conditional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(C=c </a:t>
            </a:r>
            <a:r>
              <a:rPr lang="en-US" b="1" dirty="0">
                <a:solidFill>
                  <a:schemeClr val="accent2"/>
                </a:solidFill>
              </a:rPr>
              <a:t>| </a:t>
            </a:r>
            <a:r>
              <a:rPr lang="en-US" b="1" dirty="0" smtClean="0">
                <a:solidFill>
                  <a:schemeClr val="accent2"/>
                </a:solidFill>
              </a:rPr>
              <a:t>A=a)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Relationship between joint and conditional probability distributions</a:t>
            </a:r>
          </a:p>
          <a:p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Bayes </a:t>
            </a:r>
            <a:r>
              <a:rPr lang="en-US" b="1" dirty="0">
                <a:solidFill>
                  <a:srgbClr val="FF0000"/>
                </a:solidFill>
              </a:rPr>
              <a:t>Theorem</a:t>
            </a:r>
            <a:r>
              <a:rPr lang="en-US" dirty="0"/>
              <a:t>:</a:t>
            </a:r>
          </a:p>
        </p:txBody>
      </p:sp>
      <p:graphicFrame>
        <p:nvGraphicFramePr>
          <p:cNvPr id="1067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6555"/>
              </p:ext>
            </p:extLst>
          </p:nvPr>
        </p:nvGraphicFramePr>
        <p:xfrm>
          <a:off x="4038600" y="5638800"/>
          <a:ext cx="3581400" cy="93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0" name="Equation" r:id="rId3" imgW="3022560" imgH="787320" progId="Equation.3">
                  <p:embed/>
                </p:oleObj>
              </mc:Choice>
              <mc:Fallback>
                <p:oleObj name="Equation" r:id="rId3" imgW="30225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38800"/>
                        <a:ext cx="3581400" cy="93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42156"/>
              </p:ext>
            </p:extLst>
          </p:nvPr>
        </p:nvGraphicFramePr>
        <p:xfrm>
          <a:off x="1295400" y="4800600"/>
          <a:ext cx="6457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1" name="Εξίσωση" r:id="rId5" imgW="2869920" imgH="203040" progId="Equation.3">
                  <p:embed/>
                </p:oleObj>
              </mc:Choice>
              <mc:Fallback>
                <p:oleObj name="Εξίσωση" r:id="rId5" imgW="286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6457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7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81275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8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buClr>
                <a:schemeClr val="accent6"/>
              </a:buClr>
            </a:pPr>
            <a:r>
              <a:rPr lang="en-US" dirty="0" smtClean="0"/>
              <a:t>How to classify the new record </a:t>
            </a:r>
            <a:r>
              <a:rPr lang="en-US" dirty="0">
                <a:solidFill>
                  <a:srgbClr val="0070C0"/>
                </a:solidFill>
              </a:rPr>
              <a:t>X = (‘Yes’, ‘Single’, </a:t>
            </a:r>
            <a:r>
              <a:rPr lang="en-US" dirty="0" err="1" smtClean="0">
                <a:solidFill>
                  <a:srgbClr val="0070C0"/>
                </a:solidFill>
              </a:rPr>
              <a:t>80K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720709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Find the class with the highest probability given the vector values.</a:t>
            </a:r>
          </a:p>
          <a:p>
            <a:endParaRPr lang="en-US" sz="2400" dirty="0"/>
          </a:p>
          <a:p>
            <a:pPr marL="0" lvl="2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Maximum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Aposteriori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Probability </a:t>
            </a:r>
            <a:r>
              <a:rPr lang="en-US" sz="2000" dirty="0" smtClean="0"/>
              <a:t>estimate: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Find </a:t>
            </a:r>
            <a:r>
              <a:rPr lang="en-US" sz="2000" dirty="0"/>
              <a:t>the value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</a:t>
            </a:r>
            <a:r>
              <a:rPr lang="en-US" sz="2000" dirty="0" smtClean="0"/>
              <a:t>for class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that maximizes </a:t>
            </a:r>
            <a:r>
              <a:rPr lang="en-US" sz="2000" dirty="0">
                <a:solidFill>
                  <a:srgbClr val="0070C0"/>
                </a:solidFill>
              </a:rPr>
              <a:t>P(C=c| X)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311133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estimate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P(C|X)</a:t>
            </a:r>
            <a:r>
              <a:rPr lang="en-US" sz="2000" dirty="0" smtClean="0"/>
              <a:t> for the different values of C?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We want to estimate </a:t>
            </a:r>
            <a:r>
              <a:rPr lang="en-US" sz="2000" dirty="0" smtClean="0">
                <a:solidFill>
                  <a:srgbClr val="0070C0"/>
                </a:solidFill>
              </a:rPr>
              <a:t>P(C=Yes| </a:t>
            </a:r>
            <a:r>
              <a:rPr lang="en-US" sz="2000" dirty="0">
                <a:solidFill>
                  <a:srgbClr val="0070C0"/>
                </a:solidFill>
              </a:rPr>
              <a:t>X)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P(C=No|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5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839200" cy="5105400"/>
          </a:xfrm>
        </p:spPr>
        <p:txBody>
          <a:bodyPr/>
          <a:lstStyle/>
          <a:p>
            <a:r>
              <a:rPr lang="en-US" sz="2400" dirty="0" smtClean="0"/>
              <a:t>In order for probabilities to be well defined:</a:t>
            </a:r>
          </a:p>
          <a:p>
            <a:pPr lvl="1"/>
            <a:r>
              <a:rPr lang="en-US" sz="2000" dirty="0" smtClean="0"/>
              <a:t>Consider </a:t>
            </a:r>
            <a:r>
              <a:rPr lang="en-US" sz="2000" dirty="0"/>
              <a:t>each attribute and </a:t>
            </a:r>
            <a:r>
              <a:rPr lang="en-US" sz="2000" dirty="0" smtClean="0"/>
              <a:t>the class </a:t>
            </a:r>
            <a:r>
              <a:rPr lang="en-US" sz="2000" dirty="0"/>
              <a:t>label as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random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</a:p>
          <a:p>
            <a:pPr lvl="1"/>
            <a:r>
              <a:rPr lang="en-US" sz="2000" dirty="0" smtClean="0"/>
              <a:t>Probabilities are determined from the data</a:t>
            </a:r>
            <a:endParaRPr lang="en-US" sz="2000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87252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1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93021" y="2823533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P(C) = (0.3, 0.7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749528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Refund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P(A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) = (0.3,0.7)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021" y="4687595"/>
            <a:ext cx="4326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Martial Status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{Single, Married, Divorced}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) = (0.4,0.4,0.2)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610925"/>
            <a:ext cx="4607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Taxable Income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) ~ Normal(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,</a:t>
            </a:r>
            <a:r>
              <a:rPr lang="el-GR" baseline="30000" dirty="0">
                <a:solidFill>
                  <a:srgbClr val="0070C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)</a:t>
            </a:r>
          </a:p>
          <a:p>
            <a:r>
              <a:rPr lang="el-GR" dirty="0" smtClean="0">
                <a:solidFill>
                  <a:srgbClr val="0070C0"/>
                </a:solidFill>
                <a:sym typeface="Symbol"/>
              </a:rPr>
              <a:t>μ = 104</a:t>
            </a:r>
            <a:r>
              <a:rPr lang="en-US" dirty="0" smtClean="0">
                <a:sym typeface="Symbol"/>
              </a:rPr>
              <a:t>:sample mean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,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</a:t>
            </a:r>
            <a:r>
              <a:rPr lang="el-GR" baseline="30000" dirty="0" smtClean="0">
                <a:solidFill>
                  <a:srgbClr val="0070C0"/>
                </a:solidFill>
                <a:sym typeface="Symbol"/>
              </a:rPr>
              <a:t>2</a:t>
            </a:r>
            <a:r>
              <a:rPr lang="el-GR" dirty="0" smtClean="0">
                <a:solidFill>
                  <a:srgbClr val="0070C0"/>
                </a:solidFill>
                <a:sym typeface="Symbol"/>
              </a:rPr>
              <a:t>=1874</a:t>
            </a:r>
            <a:r>
              <a:rPr lang="en-US" dirty="0" smtClean="0">
                <a:sym typeface="Symbol"/>
              </a:rPr>
              <a:t>:sample </a:t>
            </a:r>
            <a:r>
              <a:rPr lang="en-US" dirty="0" err="1" smtClean="0">
                <a:sym typeface="Symbol"/>
              </a:rPr>
              <a:t>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00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Approach: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compute the posterior probability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sz="2400" dirty="0" smtClean="0"/>
                  <a:t>using </a:t>
                </a:r>
                <a:r>
                  <a:rPr lang="en-US" sz="2400" dirty="0"/>
                  <a:t>the Bayes theorem</a:t>
                </a: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is equivalent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    </a:t>
                </a:r>
                <a:r>
                  <a:rPr lang="en-US" sz="2400" dirty="0" smtClean="0"/>
                  <a:t>  </a:t>
                </a: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n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|C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) P(C)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 smtClean="0"/>
                  <a:t>The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the same for all values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.</a:t>
                </a:r>
                <a:endParaRPr lang="en-US" sz="2000" dirty="0"/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How </a:t>
                </a:r>
                <a:r>
                  <a:rPr lang="en-US" sz="2400" dirty="0"/>
                  <a:t>to estimate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| C )?</a:t>
                </a:r>
              </a:p>
            </p:txBody>
          </p:sp>
        </mc:Choice>
        <mc:Fallback xmlns="">
          <p:sp>
            <p:nvSpPr>
              <p:cNvPr id="1070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  <a:blipFill rotWithShape="1">
                <a:blip r:embed="rId3"/>
                <a:stretch>
                  <a:fillRect l="-568" t="-1529" r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0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849762"/>
              </p:ext>
            </p:extLst>
          </p:nvPr>
        </p:nvGraphicFramePr>
        <p:xfrm>
          <a:off x="1828800" y="2860675"/>
          <a:ext cx="57912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5" name="Εξίσωση" r:id="rId4" imgW="4863960" imgH="799920" progId="Equation.3">
                  <p:embed/>
                </p:oleObj>
              </mc:Choice>
              <mc:Fallback>
                <p:oleObj name="Εξίσωση" r:id="rId4" imgW="48639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60675"/>
                        <a:ext cx="5791200" cy="79692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4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Assume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conditional independence</a:t>
                </a:r>
                <a:r>
                  <a:rPr lang="en-US" sz="2400" dirty="0" smtClean="0"/>
                  <a:t> among attributes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when class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given: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)=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⋯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smtClean="0"/>
                  <a:t>We can </a:t>
                </a:r>
                <a:r>
                  <a:rPr lang="en-US" sz="2400" dirty="0"/>
                  <a:t>estimate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 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from the data.</a:t>
                </a:r>
                <a:endParaRPr lang="en-US" sz="2400" dirty="0">
                  <a:solidFill>
                    <a:srgbClr val="00B0F0"/>
                  </a:solidFill>
                </a:endParaRPr>
              </a:p>
              <a:p>
                <a:pPr lvl="1">
                  <a:buFont typeface="Arial" charset="0"/>
                  <a:buNone/>
                </a:pPr>
                <a:endParaRPr lang="en-US" sz="2400" dirty="0"/>
              </a:p>
              <a:p>
                <a:pPr lvl="1"/>
                <a:r>
                  <a:rPr lang="en-US" sz="2400" dirty="0"/>
                  <a:t>New </a:t>
                </a:r>
                <a:r>
                  <a:rPr lang="en-US" sz="2400" dirty="0" smtClean="0"/>
                  <a:t>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, …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classified </a:t>
                </a:r>
                <a:r>
                  <a:rPr lang="en-US" sz="2400" dirty="0" smtClean="0"/>
                  <a:t>to class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if </a:t>
                </a:r>
                <a:endParaRPr lang="en-US" sz="2400" dirty="0" smtClean="0"/>
              </a:p>
              <a:p>
                <a:pPr marL="274320" lvl="1" indent="0">
                  <a:buNone/>
                </a:pPr>
                <a:r>
                  <a:rPr lang="en-US" b="0" dirty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00B0F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 marL="274320" lvl="1" indent="0">
                  <a:buNone/>
                </a:pPr>
                <a:r>
                  <a:rPr lang="en-US" sz="2400" dirty="0" smtClean="0"/>
                  <a:t>is maximum over all possible values of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.</a:t>
                </a:r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87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6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 For the class </a:t>
            </a:r>
            <a:r>
              <a:rPr lang="en-US" dirty="0" smtClean="0">
                <a:solidFill>
                  <a:schemeClr val="accent1"/>
                </a:solidFill>
              </a:rPr>
              <a:t>C = ‘Evade’, </a:t>
            </a:r>
            <a:r>
              <a:rPr lang="en-US" dirty="0" smtClean="0"/>
              <a:t>we want to compute: 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P(C = No| X)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Class Prior Probability</a:t>
                </a:r>
                <a:r>
                  <a:rPr lang="en-US" dirty="0" smtClean="0"/>
                  <a:t>: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b="0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/>
                  <a:t>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𝑁</m:t>
                    </m:r>
                    <m:r>
                      <a:rPr lang="en-US" i="1" baseline="-25000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: Number of records with class c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= Number of records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P(C = No</a:t>
                </a:r>
                <a:r>
                  <a:rPr lang="en-US" dirty="0">
                    <a:solidFill>
                      <a:srgbClr val="0070C0"/>
                    </a:solidFill>
                  </a:rPr>
                  <a:t>)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7/10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P(C = Yes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) = 3/10</a:t>
                </a:r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  <a:blipFill rotWithShape="1">
                <a:blip r:embed="rId3"/>
                <a:stretch>
                  <a:fillRect l="-2800" t="-3252" r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84114"/>
              </p:ext>
            </p:extLst>
          </p:nvPr>
        </p:nvGraphicFramePr>
        <p:xfrm>
          <a:off x="1524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9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6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33232"/>
              </p:ext>
            </p:extLst>
          </p:nvPr>
        </p:nvGraphicFramePr>
        <p:xfrm>
          <a:off x="-34159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3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34159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4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 Based Classifiers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Rote-learner</a:t>
            </a:r>
          </a:p>
          <a:p>
            <a:pPr lvl="2"/>
            <a:r>
              <a:rPr lang="en-US" dirty="0"/>
              <a:t> Memorizes entire training data and performs classification only if attributes of record match one of the training examples exactly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Nearest </a:t>
            </a:r>
            <a:r>
              <a:rPr lang="en-US" dirty="0" smtClean="0">
                <a:solidFill>
                  <a:srgbClr val="0070C0"/>
                </a:solidFill>
              </a:rPr>
              <a:t>neighbor classifier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 Uses k “closest” points (nearest neighbors) for performing classification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3/7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485543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7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1" y="3284483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511" y="36576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0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74353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1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7375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5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0" y="37338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3352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2/3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41145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9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 smtClean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lass=No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110</a:t>
                </a: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93016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7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95654"/>
              </p:ext>
            </p:extLst>
          </p:nvPr>
        </p:nvGraphicFramePr>
        <p:xfrm>
          <a:off x="4953000" y="1752600"/>
          <a:ext cx="3353345" cy="104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8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3353345" cy="104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41571"/>
              </p:ext>
            </p:extLst>
          </p:nvPr>
        </p:nvGraphicFramePr>
        <p:xfrm>
          <a:off x="1143000" y="5410200"/>
          <a:ext cx="703271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9" name="Εξίσωση" r:id="rId8" imgW="3327120" imgH="507960" progId="Equation.3">
                  <p:embed/>
                </p:oleObj>
              </mc:Choice>
              <mc:Fallback>
                <p:oleObj name="Εξίσωση" r:id="rId8" imgW="3327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703271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3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Class=Yes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90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53957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1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95624"/>
              </p:ext>
            </p:extLst>
          </p:nvPr>
        </p:nvGraphicFramePr>
        <p:xfrm>
          <a:off x="4953000" y="1752600"/>
          <a:ext cx="3353345" cy="104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2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3353345" cy="104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3444"/>
              </p:ext>
            </p:extLst>
          </p:nvPr>
        </p:nvGraphicFramePr>
        <p:xfrm>
          <a:off x="1627188" y="5410200"/>
          <a:ext cx="60642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3" name="Εξίσωση" r:id="rId8" imgW="2869920" imgH="507960" progId="Equation.3">
                  <p:embed/>
                </p:oleObj>
              </mc:Choice>
              <mc:Fallback>
                <p:oleObj name="Εξίσωση" r:id="rId8" imgW="2869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5410200"/>
                        <a:ext cx="60642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5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     = 3/10* 0 * 2/3 * 0.01 = 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= 7/10 * 3/7 * 2/7 * 0.0062 = 0.0005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Naïve Bayes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Creating a Naïve Bayes Classifier, essentially means to compute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number of records: </a:t>
            </a:r>
            <a:r>
              <a:rPr lang="en-US" dirty="0" smtClean="0">
                <a:solidFill>
                  <a:srgbClr val="0070C0"/>
                </a:solidFill>
              </a:rPr>
              <a:t>N = 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 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3 </a:t>
            </a:r>
          </a:p>
          <a:p>
            <a:r>
              <a:rPr lang="en-US" dirty="0"/>
              <a:t>	</a:t>
            </a:r>
            <a:r>
              <a:rPr lang="en-US" dirty="0" smtClean="0"/>
              <a:t>No: 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110</a:t>
            </a:r>
          </a:p>
          <a:p>
            <a:r>
              <a:rPr lang="en-US" dirty="0"/>
              <a:t>	</a:t>
            </a:r>
            <a:r>
              <a:rPr lang="en-US" dirty="0" smtClean="0"/>
              <a:t>variance: 2975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0 </a:t>
            </a:r>
          </a:p>
          <a:p>
            <a:r>
              <a:rPr lang="en-US" dirty="0"/>
              <a:t>	</a:t>
            </a:r>
            <a:r>
              <a:rPr lang="en-US" dirty="0" smtClean="0"/>
              <a:t>No: 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90</a:t>
            </a:r>
          </a:p>
          <a:p>
            <a:r>
              <a:rPr lang="en-US" dirty="0"/>
              <a:t>	</a:t>
            </a:r>
            <a:r>
              <a:rPr lang="en-US" dirty="0" smtClean="0"/>
              <a:t>variance: 25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353437"/>
              </p:ext>
            </p:extLst>
          </p:nvPr>
        </p:nvGraphicFramePr>
        <p:xfrm>
          <a:off x="5562600" y="2570979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5562600" y="2570979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2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95842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2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</a:t>
            </a:r>
            <a:r>
              <a:rPr lang="en-US" sz="1600" b="0" dirty="0" smtClean="0">
                <a:solidFill>
                  <a:srgbClr val="0070C0"/>
                </a:solidFill>
              </a:rPr>
              <a:t>P(Refund=</a:t>
            </a:r>
            <a:r>
              <a:rPr lang="en-US" sz="1600" dirty="0" err="1" smtClean="0">
                <a:solidFill>
                  <a:srgbClr val="0070C0"/>
                </a:solidFill>
              </a:rPr>
              <a:t>Yes</a:t>
            </a:r>
            <a:r>
              <a:rPr lang="en-US" sz="1600" b="0" dirty="0" err="1" smtClean="0">
                <a:solidFill>
                  <a:srgbClr val="0070C0"/>
                </a:solidFill>
              </a:rPr>
              <a:t>|Class</a:t>
            </a:r>
            <a:r>
              <a:rPr lang="en-US" sz="1600" b="0" dirty="0" smtClean="0">
                <a:solidFill>
                  <a:srgbClr val="0070C0"/>
                </a:solidFill>
              </a:rPr>
              <a:t>=No</a:t>
            </a:r>
            <a:r>
              <a:rPr lang="en-US" sz="1600" b="0" dirty="0">
                <a:solidFill>
                  <a:srgbClr val="0070C0"/>
                </a:solidFill>
              </a:rPr>
              <a:t>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3/7 * 2/7 * 0.0062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0.00075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 smtClean="0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	               = 0 * 2/3 * 0.01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=</a:t>
            </a:r>
            <a:r>
              <a:rPr lang="en-US" sz="1600" b="0" dirty="0" smtClean="0">
                <a:sym typeface="Symbol" pitchFamily="18" charset="2"/>
              </a:rPr>
              <a:t>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0.3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0.7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Since </a:t>
            </a:r>
            <a:r>
              <a:rPr lang="en-US" sz="1800" b="0" dirty="0"/>
              <a:t>P(</a:t>
            </a:r>
            <a:r>
              <a:rPr lang="en-US" sz="1800" b="0" dirty="0" err="1"/>
              <a:t>X|No</a:t>
            </a:r>
            <a:r>
              <a:rPr lang="en-US" sz="1800" b="0" dirty="0"/>
              <a:t>)P(No) &gt; P(</a:t>
            </a:r>
            <a:r>
              <a:rPr lang="en-US" sz="1800" b="0" dirty="0" err="1"/>
              <a:t>X|Yes</a:t>
            </a:r>
            <a:r>
              <a:rPr lang="en-US" sz="1800" b="0" dirty="0"/>
              <a:t>)P(Yes)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/>
              <a:t>Therefore P(</a:t>
            </a:r>
            <a:r>
              <a:rPr lang="en-US" sz="1800" b="0" dirty="0" err="1"/>
              <a:t>No|X</a:t>
            </a:r>
            <a:r>
              <a:rPr lang="en-US" sz="1800" b="0" dirty="0"/>
              <a:t>) &gt; P(</a:t>
            </a:r>
            <a:r>
              <a:rPr lang="en-US" sz="1800" b="0" dirty="0" err="1"/>
              <a:t>Yes|X</a:t>
            </a:r>
            <a:r>
              <a:rPr lang="en-US" sz="1800" b="0" dirty="0"/>
              <a:t>)</a:t>
            </a:r>
            <a:br>
              <a:rPr lang="en-US" sz="1800" b="0" dirty="0"/>
            </a:br>
            <a:r>
              <a:rPr lang="en-US" sz="1800" b="0" dirty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62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</p:spPr>
            <p:txBody>
              <a:bodyPr/>
              <a:lstStyle/>
              <a:p>
                <a:r>
                  <a:rPr lang="en-US" dirty="0" smtClean="0"/>
                  <a:t>If one of the conditional probabilities is </a:t>
                </a:r>
                <a:r>
                  <a:rPr lang="en-US" dirty="0">
                    <a:solidFill>
                      <a:srgbClr val="0070C0"/>
                    </a:solidFill>
                  </a:rPr>
                  <a:t>zero</a:t>
                </a:r>
                <a:r>
                  <a:rPr lang="en-US" dirty="0"/>
                  <a:t>, then the entire expression becomes zero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Laplace Smoothing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number of attribute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/>
                  <a:t> for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6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  <a:blipFill rotWithShape="1">
                <a:blip r:embed="rId2"/>
                <a:stretch>
                  <a:fillRect l="-963" t="-12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0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Classifiers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If </a:t>
            </a:r>
            <a:r>
              <a:rPr lang="en-US" i="1" dirty="0"/>
              <a:t>it walks like a duck, quacks like a duck, then it’s probably a </a:t>
            </a:r>
            <a:r>
              <a:rPr lang="en-US" i="1" dirty="0" smtClean="0"/>
              <a:t>duck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304800" y="3124200"/>
            <a:ext cx="8229600" cy="3429000"/>
            <a:chOff x="192" y="1776"/>
            <a:chExt cx="5184" cy="2160"/>
          </a:xfrm>
        </p:grpSpPr>
        <p:pic>
          <p:nvPicPr>
            <p:cNvPr id="1054725" name="Picture 5" descr="j03458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60"/>
              <a:ext cx="52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6" name="Picture 6" descr="j02395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7" name="Picture 7" descr="j03503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4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8" name="Picture 8" descr="j03306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6"/>
              <a:ext cx="373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9" name="Picture 9" descr="j035038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68"/>
              <a:ext cx="624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30" name="Picture 10" descr="j03503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720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4731" name="Oval 11"/>
            <p:cNvSpPr>
              <a:spLocks noChangeArrowheads="1"/>
            </p:cNvSpPr>
            <p:nvPr/>
          </p:nvSpPr>
          <p:spPr bwMode="auto">
            <a:xfrm>
              <a:off x="816" y="1776"/>
              <a:ext cx="2544" cy="2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2" name="Text Box 12"/>
            <p:cNvSpPr txBox="1">
              <a:spLocks noChangeArrowheads="1"/>
            </p:cNvSpPr>
            <p:nvPr/>
          </p:nvSpPr>
          <p:spPr bwMode="auto">
            <a:xfrm>
              <a:off x="192" y="3312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Training Records</a:t>
              </a:r>
            </a:p>
          </p:txBody>
        </p:sp>
        <p:sp>
          <p:nvSpPr>
            <p:cNvPr id="1054733" name="Text Box 13"/>
            <p:cNvSpPr txBox="1">
              <a:spLocks noChangeArrowheads="1"/>
            </p:cNvSpPr>
            <p:nvPr/>
          </p:nvSpPr>
          <p:spPr bwMode="auto">
            <a:xfrm>
              <a:off x="4512" y="206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Test Record</a:t>
              </a:r>
            </a:p>
          </p:txBody>
        </p:sp>
      </p:grpSp>
      <p:grpSp>
        <p:nvGrpSpPr>
          <p:cNvPr id="1054734" name="Group 14"/>
          <p:cNvGrpSpPr>
            <a:grpSpLocks/>
          </p:cNvGrpSpPr>
          <p:nvPr/>
        </p:nvGrpSpPr>
        <p:grpSpPr bwMode="auto">
          <a:xfrm>
            <a:off x="2667000" y="3352800"/>
            <a:ext cx="4572000" cy="2286000"/>
            <a:chOff x="1680" y="1920"/>
            <a:chExt cx="2880" cy="1440"/>
          </a:xfrm>
        </p:grpSpPr>
        <p:sp>
          <p:nvSpPr>
            <p:cNvPr id="1054735" name="Text Box 15"/>
            <p:cNvSpPr txBox="1">
              <a:spLocks noChangeArrowheads="1"/>
            </p:cNvSpPr>
            <p:nvPr/>
          </p:nvSpPr>
          <p:spPr bwMode="auto">
            <a:xfrm>
              <a:off x="3312" y="1920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Compute Distance</a:t>
              </a:r>
            </a:p>
          </p:txBody>
        </p:sp>
        <p:grpSp>
          <p:nvGrpSpPr>
            <p:cNvPr id="1054736" name="Group 16"/>
            <p:cNvGrpSpPr>
              <a:grpSpLocks/>
            </p:cNvGrpSpPr>
            <p:nvPr/>
          </p:nvGrpSpPr>
          <p:grpSpPr bwMode="auto">
            <a:xfrm>
              <a:off x="1680" y="2256"/>
              <a:ext cx="2880" cy="1104"/>
              <a:chOff x="1680" y="2256"/>
              <a:chExt cx="2880" cy="1104"/>
            </a:xfrm>
          </p:grpSpPr>
          <p:sp>
            <p:nvSpPr>
              <p:cNvPr id="1054737" name="Line 17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68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8" name="Line 1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9" name="Line 19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0" name="Line 2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283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1" name="Line 21"/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2544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4742" name="Group 22"/>
          <p:cNvGrpSpPr>
            <a:grpSpLocks/>
          </p:cNvGrpSpPr>
          <p:nvPr/>
        </p:nvGrpSpPr>
        <p:grpSpPr bwMode="auto">
          <a:xfrm>
            <a:off x="4038600" y="4876800"/>
            <a:ext cx="3352800" cy="1327150"/>
            <a:chOff x="2544" y="2880"/>
            <a:chExt cx="2112" cy="836"/>
          </a:xfrm>
        </p:grpSpPr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3264" y="3312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Choose k of the “nearest” records</a:t>
              </a:r>
            </a:p>
          </p:txBody>
        </p:sp>
        <p:grpSp>
          <p:nvGrpSpPr>
            <p:cNvPr id="1054744" name="Group 24"/>
            <p:cNvGrpSpPr>
              <a:grpSpLocks/>
            </p:cNvGrpSpPr>
            <p:nvPr/>
          </p:nvGrpSpPr>
          <p:grpSpPr bwMode="auto">
            <a:xfrm>
              <a:off x="2544" y="2880"/>
              <a:ext cx="2016" cy="480"/>
              <a:chOff x="2544" y="2880"/>
              <a:chExt cx="2016" cy="480"/>
            </a:xfrm>
          </p:grpSpPr>
          <p:sp>
            <p:nvSpPr>
              <p:cNvPr id="1054745" name="Line 2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6" name="Line 26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6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Naïve Bayes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Creating a Naïve Bayes Classifier, essentially means to compute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number of records: </a:t>
            </a:r>
            <a:r>
              <a:rPr lang="en-US" dirty="0" smtClean="0">
                <a:solidFill>
                  <a:srgbClr val="0070C0"/>
                </a:solidFill>
              </a:rPr>
              <a:t>N = 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 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3 </a:t>
            </a:r>
          </a:p>
          <a:p>
            <a:r>
              <a:rPr lang="en-US" dirty="0"/>
              <a:t>	</a:t>
            </a:r>
            <a:r>
              <a:rPr lang="en-US" dirty="0" smtClean="0"/>
              <a:t>No: 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110</a:t>
            </a:r>
          </a:p>
          <a:p>
            <a:r>
              <a:rPr lang="en-US" dirty="0"/>
              <a:t>	</a:t>
            </a:r>
            <a:r>
              <a:rPr lang="en-US" dirty="0" smtClean="0"/>
              <a:t>variance: 2975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0 </a:t>
            </a:r>
          </a:p>
          <a:p>
            <a:r>
              <a:rPr lang="en-US" dirty="0"/>
              <a:t>	</a:t>
            </a:r>
            <a:r>
              <a:rPr lang="en-US" dirty="0" smtClean="0"/>
              <a:t>No: 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90</a:t>
            </a:r>
          </a:p>
          <a:p>
            <a:r>
              <a:rPr lang="en-US" dirty="0"/>
              <a:t>	</a:t>
            </a:r>
            <a:r>
              <a:rPr lang="en-US" dirty="0" smtClean="0"/>
              <a:t>variance: 25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8174" y="2133600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Laplace Smoothing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671906"/>
              </p:ext>
            </p:extLst>
          </p:nvPr>
        </p:nvGraphicFramePr>
        <p:xfrm>
          <a:off x="5562600" y="2502932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3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5562600" y="2502932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1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779203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7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P(Refund=</a:t>
            </a:r>
            <a:r>
              <a:rPr lang="en-US" sz="1600" b="0" dirty="0" err="1">
                <a:solidFill>
                  <a:srgbClr val="0070C0"/>
                </a:solidFill>
              </a:rPr>
              <a:t>No|Class</a:t>
            </a:r>
            <a:r>
              <a:rPr lang="en-US" sz="1600" b="0" dirty="0">
                <a:solidFill>
                  <a:srgbClr val="0070C0"/>
                </a:solidFill>
              </a:rPr>
              <a:t>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4</a:t>
            </a:r>
            <a:r>
              <a:rPr lang="en-US" sz="1600" dirty="0" smtClean="0">
                <a:solidFill>
                  <a:srgbClr val="0070C0"/>
                </a:solidFill>
              </a:rPr>
              <a:t>/9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/10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0.0062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0.00082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	               =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/5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/6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0.01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0.001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0.7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0.3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</a:t>
            </a:r>
            <a:r>
              <a:rPr lang="en-US" sz="1800" b="0" dirty="0" err="1" smtClean="0">
                <a:solidFill>
                  <a:srgbClr val="0070C0"/>
                </a:solidFill>
              </a:rPr>
              <a:t>X|No</a:t>
            </a:r>
            <a:r>
              <a:rPr lang="en-US" sz="1800" b="0" dirty="0" smtClean="0">
                <a:solidFill>
                  <a:srgbClr val="0070C0"/>
                </a:solidFill>
              </a:rPr>
              <a:t>)P(No</a:t>
            </a:r>
            <a:r>
              <a:rPr lang="en-US" sz="1800" b="0" dirty="0">
                <a:solidFill>
                  <a:srgbClr val="0070C0"/>
                </a:solidFill>
              </a:rPr>
              <a:t>) </a:t>
            </a:r>
            <a:r>
              <a:rPr lang="en-US" sz="1800" b="0" dirty="0" smtClean="0">
                <a:solidFill>
                  <a:srgbClr val="0070C0"/>
                </a:solidFill>
              </a:rPr>
              <a:t>= 0.0005 </a:t>
            </a:r>
            <a:r>
              <a:rPr lang="en-US" sz="1800" b="0" dirty="0" smtClean="0"/>
              <a:t> 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800" b="0" dirty="0" err="1" smtClean="0">
                <a:solidFill>
                  <a:schemeClr val="accent6">
                    <a:lumMod val="75000"/>
                  </a:schemeClr>
                </a:solidFill>
              </a:rPr>
              <a:t>X|Yes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)P(Yes) = 0.0003</a:t>
            </a:r>
            <a:endParaRPr lang="en-US" sz="18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8174" y="1433513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Laplace Smoothing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conditional probabilities involves multiplication of many very small numbers </a:t>
                </a:r>
              </a:p>
              <a:p>
                <a:pPr lvl="1"/>
                <a:r>
                  <a:rPr lang="en-US" dirty="0" smtClean="0"/>
                  <a:t>Numbers get very close to zero, and there is a danger of numeric instability</a:t>
                </a:r>
              </a:p>
              <a:p>
                <a:r>
                  <a:rPr lang="en-US" dirty="0" smtClean="0"/>
                  <a:t>We can deal with this by computing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logarithm</a:t>
                </a:r>
                <a:r>
                  <a:rPr lang="en-US" dirty="0" smtClean="0"/>
                  <a:t> of the conditional probability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7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Naïve Bayes for Text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Naïve Bayes is commonly used for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text classification</a:t>
                </a:r>
              </a:p>
              <a:p>
                <a:r>
                  <a:rPr lang="en-US" dirty="0" smtClean="0"/>
                  <a:t>For a document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terms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Fraction of terms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 documents </a:t>
                </a:r>
                <a:r>
                  <a:rPr lang="en-US" dirty="0" smtClean="0"/>
                  <a:t>in c that are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274320" lvl="1" indent="0">
                  <a:buNone/>
                </a:pPr>
                <a:endParaRPr lang="en-US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Easy to implement and works relatively well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Limitation</a:t>
                </a:r>
                <a:r>
                  <a:rPr lang="en-US" dirty="0" smtClean="0"/>
                  <a:t>: Hard to incorporate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additional features </a:t>
                </a:r>
                <a:r>
                  <a:rPr lang="en-US" dirty="0" smtClean="0"/>
                  <a:t>(beyond words).</a:t>
                </a:r>
              </a:p>
              <a:p>
                <a:pPr lvl="1"/>
                <a:r>
                  <a:rPr lang="en-US" dirty="0" smtClean="0"/>
                  <a:t>E.g., number of adjectives used.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  <a:blipFill rotWithShape="1">
                <a:blip r:embed="rId2"/>
                <a:stretch>
                  <a:fillRect l="-444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 flipV="1">
            <a:off x="1524000" y="3672052"/>
            <a:ext cx="1828800" cy="812080"/>
          </a:xfrm>
          <a:prstGeom prst="wedgeRoundRectCallout">
            <a:avLst>
              <a:gd name="adj1" fmla="val 117023"/>
              <a:gd name="adj2" fmla="val 12541"/>
              <a:gd name="adj3" fmla="val 16667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Number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appears in all documents in c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597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1143000" y="4565760"/>
            <a:ext cx="4020207" cy="381000"/>
          </a:xfrm>
          <a:prstGeom prst="wedgeRoundRectCallout">
            <a:avLst>
              <a:gd name="adj1" fmla="val 34180"/>
              <a:gd name="adj2" fmla="val -92351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4572000"/>
            <a:ext cx="4087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Total number of terms in all documents in c</a:t>
            </a:r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638800" y="4267135"/>
            <a:ext cx="2419252" cy="597251"/>
          </a:xfrm>
          <a:prstGeom prst="wedgeRoundRectCallout">
            <a:avLst>
              <a:gd name="adj1" fmla="val -60802"/>
              <a:gd name="adj2" fmla="val -2197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4279612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Number of unique words</a:t>
            </a:r>
          </a:p>
          <a:p>
            <a:r>
              <a:rPr lang="en-US" sz="1600" dirty="0" smtClean="0"/>
              <a:t>(vocabulary size)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810000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Laplace Smoothing</a:t>
            </a:r>
            <a:endParaRPr lang="en-US" sz="1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791200" y="3809999"/>
            <a:ext cx="2014551" cy="338555"/>
          </a:xfrm>
          <a:prstGeom prst="wedgeRoundRectCallout">
            <a:avLst>
              <a:gd name="adj1" fmla="val -66744"/>
              <a:gd name="adj2" fmla="val 1615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3961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documents in c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04800" y="2590800"/>
            <a:ext cx="1828800" cy="646331"/>
          </a:xfrm>
          <a:prstGeom prst="wedgeRoundRectCallout">
            <a:avLst>
              <a:gd name="adj1" fmla="val 127016"/>
              <a:gd name="adj2" fmla="val -52223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document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Probability of document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class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formula assumes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multinomial distribution </a:t>
                </a:r>
                <a:r>
                  <a:rPr lang="en-US" dirty="0" smtClean="0"/>
                  <a:t>for the document generation:</a:t>
                </a:r>
              </a:p>
              <a:p>
                <a:pPr lvl="1"/>
                <a:r>
                  <a:rPr lang="en-US" dirty="0" smtClean="0"/>
                  <a:t>If we have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for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the probability of a subset of these is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!⋯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⋯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Equivalently: There is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automaton</a:t>
                </a:r>
                <a:r>
                  <a:rPr lang="en-US" dirty="0" smtClean="0"/>
                  <a:t> spitting words from the above distribution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162800" y="5295900"/>
            <a:ext cx="838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001000" y="5029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8" name="Curved Connector 7"/>
          <p:cNvCxnSpPr>
            <a:stCxn id="6" idx="6"/>
            <a:endCxn id="6" idx="0"/>
          </p:cNvCxnSpPr>
          <p:nvPr/>
        </p:nvCxnSpPr>
        <p:spPr>
          <a:xfrm flipH="1" flipV="1">
            <a:off x="8267700" y="5029200"/>
            <a:ext cx="266700" cy="266700"/>
          </a:xfrm>
          <a:prstGeom prst="curvedConnector4">
            <a:avLst>
              <a:gd name="adj1" fmla="val -176354"/>
              <a:gd name="adj2" fmla="val 25665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" y="457200"/>
            <a:ext cx="74961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1982" y="2121932"/>
            <a:ext cx="3057247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“Obama meets Merkel”</a:t>
            </a:r>
          </a:p>
          <a:p>
            <a:r>
              <a:rPr lang="en-US" dirty="0" smtClean="0"/>
              <a:t>“Obama elected again”</a:t>
            </a:r>
          </a:p>
          <a:p>
            <a:r>
              <a:rPr lang="en-US" dirty="0" smtClean="0"/>
              <a:t>“Merkel visits Greece again”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4782" y="2121932"/>
            <a:ext cx="4194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“OSFP European basketball champion”</a:t>
            </a:r>
          </a:p>
          <a:p>
            <a:r>
              <a:rPr lang="en-US" dirty="0" smtClean="0"/>
              <a:t>“Miami NBA basketball champion”</a:t>
            </a:r>
          </a:p>
          <a:p>
            <a:r>
              <a:rPr lang="en-US" dirty="0" smtClean="0"/>
              <a:t>“Greece basketball coach?”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1511" y="12192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News titles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1865" y="1752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2582" y="17526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9893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documents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17593" y="304526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P(p) = 0.5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663" y="304526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P(s) = 0.5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146" y="3505200"/>
            <a:ext cx="3079054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obama:2</a:t>
            </a:r>
            <a:r>
              <a:rPr lang="en-US" dirty="0" smtClean="0"/>
              <a:t>, </a:t>
            </a:r>
            <a:r>
              <a:rPr lang="en-US" dirty="0" err="1" smtClean="0"/>
              <a:t>meets:1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erkel:2</a:t>
            </a:r>
            <a:r>
              <a:rPr lang="en-US" dirty="0" smtClean="0"/>
              <a:t>, </a:t>
            </a:r>
            <a:r>
              <a:rPr lang="en-US" dirty="0" err="1" smtClean="0"/>
              <a:t>elected:1</a:t>
            </a:r>
            <a:r>
              <a:rPr lang="en-US" dirty="0" smtClean="0"/>
              <a:t>, </a:t>
            </a:r>
            <a:r>
              <a:rPr lang="en-US" dirty="0" err="1" smtClean="0"/>
              <a:t>again:2</a:t>
            </a:r>
            <a:r>
              <a:rPr lang="en-US" dirty="0" smtClean="0"/>
              <a:t>, </a:t>
            </a:r>
            <a:r>
              <a:rPr lang="en-US" dirty="0" err="1" smtClean="0"/>
              <a:t>visits:1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505200"/>
            <a:ext cx="3813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OSFP:1, </a:t>
            </a:r>
            <a:r>
              <a:rPr lang="en-US" dirty="0" err="1" smtClean="0"/>
              <a:t>european:1</a:t>
            </a:r>
            <a:r>
              <a:rPr lang="en-US" dirty="0" smtClean="0"/>
              <a:t>, </a:t>
            </a:r>
            <a:r>
              <a:rPr lang="en-US" dirty="0" err="1" smtClean="0"/>
              <a:t>basketball:3</a:t>
            </a:r>
            <a:r>
              <a:rPr lang="en-US" dirty="0" smtClean="0"/>
              <a:t>, </a:t>
            </a:r>
            <a:r>
              <a:rPr lang="en-US" dirty="0" err="1" smtClean="0"/>
              <a:t>champion:2</a:t>
            </a:r>
            <a:r>
              <a:rPr lang="en-US" dirty="0" smtClean="0"/>
              <a:t>, </a:t>
            </a:r>
            <a:r>
              <a:rPr lang="en-US" dirty="0" err="1" smtClean="0"/>
              <a:t>miami:1</a:t>
            </a:r>
            <a:r>
              <a:rPr lang="en-US" dirty="0" smtClean="0"/>
              <a:t>, </a:t>
            </a:r>
            <a:r>
              <a:rPr lang="en-US" dirty="0" err="1" smtClean="0"/>
              <a:t>nba:1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r>
              <a:rPr lang="en-US" dirty="0" smtClean="0"/>
              <a:t>, </a:t>
            </a:r>
            <a:r>
              <a:rPr lang="en-US" dirty="0" err="1" smtClean="0"/>
              <a:t>coach:1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83" y="351455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terms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46630" y="4437883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terms: 10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0686" y="4453538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Total terms: 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4987608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 title: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809" y="4952999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 = “Obama likes basketball”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" y="3853108"/>
            <a:ext cx="118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Vocabulary size: 14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06" y="5414030"/>
            <a:ext cx="6133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Politics|X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 ~ P(p)*P(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obama|p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likes|p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basketball|p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                   = 0.5 * 3/(10+14) *1/(10+14) * 1/(10+14) = </a:t>
            </a:r>
            <a:r>
              <a:rPr lang="en-US" sz="1600" dirty="0" smtClean="0">
                <a:solidFill>
                  <a:srgbClr val="FF0000"/>
                </a:solidFill>
              </a:rPr>
              <a:t>0.000108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06" y="6096000"/>
            <a:ext cx="614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P(</a:t>
            </a:r>
            <a:r>
              <a:rPr lang="en-US" sz="1600" dirty="0" err="1" smtClean="0">
                <a:solidFill>
                  <a:srgbClr val="0070C0"/>
                </a:solidFill>
              </a:rPr>
              <a:t>Sports|X</a:t>
            </a:r>
            <a:r>
              <a:rPr lang="en-US" sz="1600" dirty="0" smtClean="0">
                <a:solidFill>
                  <a:srgbClr val="0070C0"/>
                </a:solidFill>
              </a:rPr>
              <a:t>) ~ P(s)*P(</a:t>
            </a:r>
            <a:r>
              <a:rPr lang="en-US" sz="1600" dirty="0" err="1" smtClean="0">
                <a:solidFill>
                  <a:srgbClr val="0070C0"/>
                </a:solidFill>
              </a:rPr>
              <a:t>obama|s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likes|s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basketball|s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           = 0.5 * 1/(11+14) *1/(11+14) * 4/(11+14) = </a:t>
            </a:r>
            <a:r>
              <a:rPr lang="en-US" sz="1600" dirty="0" smtClean="0">
                <a:solidFill>
                  <a:srgbClr val="FF0000"/>
                </a:solidFill>
              </a:rPr>
              <a:t>0.000128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(Summary)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Robust to isolated noise points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Handle missing values by ignoring the instance during probability estimate calculations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Robust to irrelevant attributes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Independence assumption may not hold for some attributes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other techniques such as Bayesian Belief Networks (BBN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Naïve Bayes can produce a probability estimate, but it is usually a very biased 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Logistic Regression is better for obtaining probabilities.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</a:t>
            </a:r>
            <a:r>
              <a:rPr lang="en-US" dirty="0" err="1" smtClean="0"/>
              <a:t>vs</a:t>
            </a:r>
            <a:r>
              <a:rPr lang="en-US" dirty="0" smtClean="0"/>
              <a:t> Discriminative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Naïve Bayes is a type of a </a:t>
            </a:r>
            <a:r>
              <a:rPr lang="en-US" dirty="0" smtClean="0">
                <a:solidFill>
                  <a:srgbClr val="FF0000"/>
                </a:solidFill>
              </a:rPr>
              <a:t>generative model</a:t>
            </a:r>
          </a:p>
          <a:p>
            <a:pPr lvl="1"/>
            <a:r>
              <a:rPr lang="en-US" dirty="0" smtClean="0"/>
              <a:t>Generative process: </a:t>
            </a:r>
          </a:p>
          <a:p>
            <a:pPr lvl="2"/>
            <a:r>
              <a:rPr lang="en-US" dirty="0" smtClean="0"/>
              <a:t>First pick the category of the record</a:t>
            </a:r>
          </a:p>
          <a:p>
            <a:pPr lvl="2"/>
            <a:r>
              <a:rPr lang="en-US" dirty="0" smtClean="0"/>
              <a:t>Then given the category, generate the attribute values from the distribution of the category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Conditional independence given C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use the training data to learn the distribution of the values in a class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6294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4"/>
            <a:endCxn id="7" idx="7"/>
          </p:cNvCxnSpPr>
          <p:nvPr/>
        </p:nvCxnSpPr>
        <p:spPr>
          <a:xfrm flipH="1">
            <a:off x="6055985" y="4267200"/>
            <a:ext cx="840115" cy="5570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4"/>
            <a:endCxn id="9" idx="0"/>
          </p:cNvCxnSpPr>
          <p:nvPr/>
        </p:nvCxnSpPr>
        <p:spPr>
          <a:xfrm flipH="1">
            <a:off x="6637564" y="4267200"/>
            <a:ext cx="258536" cy="489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6896100" y="4267200"/>
            <a:ext cx="878215" cy="5462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and SVM are </a:t>
            </a:r>
            <a:r>
              <a:rPr lang="en-US" dirty="0" smtClean="0">
                <a:solidFill>
                  <a:srgbClr val="FF0000"/>
                </a:solidFill>
              </a:rPr>
              <a:t>discriminative models</a:t>
            </a:r>
          </a:p>
          <a:p>
            <a:pPr lvl="1"/>
            <a:r>
              <a:rPr lang="en-US" dirty="0" smtClean="0"/>
              <a:t>The goal is to find the boundary that discriminates between the two classes from the training data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classify the language of a document, you can </a:t>
            </a:r>
          </a:p>
          <a:p>
            <a:pPr lvl="1"/>
            <a:r>
              <a:rPr lang="en-US" dirty="0"/>
              <a:t>Either learn the </a:t>
            </a:r>
            <a:r>
              <a:rPr lang="en-US" dirty="0" smtClean="0"/>
              <a:t>two languages and find which is more likely to have generated the words you see</a:t>
            </a:r>
            <a:endParaRPr lang="en-US" dirty="0"/>
          </a:p>
          <a:p>
            <a:pPr lvl="1"/>
            <a:r>
              <a:rPr lang="en-US" dirty="0"/>
              <a:t>Or learn what differentiates the two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Nearest-Neighbor Classifiers</a:t>
            </a: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5029200" y="1600200"/>
            <a:ext cx="396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Requires three things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set of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stored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>
                <a:solidFill>
                  <a:srgbClr val="0070C0"/>
                </a:solidFill>
              </a:rPr>
              <a:t>Distance Metric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/>
              <a:t>to compute distance between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value of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>
                <a:solidFill>
                  <a:srgbClr val="FF0000"/>
                </a:solidFill>
              </a:rPr>
              <a:t>, </a:t>
            </a:r>
            <a:r>
              <a:rPr lang="en-US" sz="1800" b="0" dirty="0">
                <a:solidFill>
                  <a:srgbClr val="0070C0"/>
                </a:solidFill>
              </a:rPr>
              <a:t>the number of nearest neighbors </a:t>
            </a:r>
            <a:r>
              <a:rPr lang="en-US" sz="1800" b="0" dirty="0"/>
              <a:t>to retrieve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endParaRPr lang="en-US" sz="1800" b="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To classify an unknown record: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Compute distance </a:t>
            </a:r>
            <a:r>
              <a:rPr lang="en-US" sz="1800" b="0" dirty="0"/>
              <a:t>to other training records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Identify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/>
              <a:t> </a:t>
            </a:r>
            <a:r>
              <a:rPr lang="en-US" sz="1800" b="0" dirty="0">
                <a:solidFill>
                  <a:srgbClr val="0070C0"/>
                </a:solidFill>
              </a:rPr>
              <a:t>nearest neighbors 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Use class labels of nearest neighbors to determine the class label of unknown record (e.g., by taking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majority vote</a:t>
            </a:r>
            <a:r>
              <a:rPr lang="en-US" sz="1800" b="0" dirty="0"/>
              <a:t>)</a:t>
            </a:r>
          </a:p>
        </p:txBody>
      </p:sp>
      <p:graphicFrame>
        <p:nvGraphicFramePr>
          <p:cNvPr id="1055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697831"/>
              </p:ext>
            </p:extLst>
          </p:nvPr>
        </p:nvGraphicFramePr>
        <p:xfrm>
          <a:off x="457200" y="1600200"/>
          <a:ext cx="43164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9" name="Visio" r:id="rId3" imgW="7007454" imgH="8108144" progId="Visio.Drawing.6">
                  <p:embed/>
                </p:oleObj>
              </mc:Choice>
              <mc:Fallback>
                <p:oleObj name="Visio" r:id="rId3" imgW="7007454" imgH="8108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43164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1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Supervised Learning</a:t>
            </a:r>
            <a:r>
              <a:rPr lang="en-US" dirty="0" smtClean="0"/>
              <a:t>: learn a model from the data using </a:t>
            </a:r>
            <a:r>
              <a:rPr lang="en-US" dirty="0" smtClean="0">
                <a:solidFill>
                  <a:srgbClr val="FF0000"/>
                </a:solidFill>
              </a:rPr>
              <a:t>labeled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Classification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Regression </a:t>
            </a:r>
            <a:r>
              <a:rPr lang="en-US" dirty="0" smtClean="0"/>
              <a:t>are the prototypical examples of supervised learning tasks. Other are possible (e.g., ranking)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Unsupervised Learning</a:t>
            </a:r>
            <a:r>
              <a:rPr lang="en-US" dirty="0" smtClean="0"/>
              <a:t>: learn a model – extract structure from </a:t>
            </a:r>
            <a:r>
              <a:rPr lang="en-US" dirty="0" smtClean="0">
                <a:solidFill>
                  <a:srgbClr val="FF0000"/>
                </a:solidFill>
              </a:rPr>
              <a:t>unlabeled data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Association Rules </a:t>
            </a:r>
            <a:r>
              <a:rPr lang="en-US" dirty="0" smtClean="0"/>
              <a:t>are prototypical examples of unsupervised learning tasks.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Semi-supervised Learning</a:t>
            </a:r>
            <a:r>
              <a:rPr lang="en-US" dirty="0" smtClean="0"/>
              <a:t>: learn a model for the data using both </a:t>
            </a:r>
            <a:r>
              <a:rPr lang="en-US" dirty="0" smtClean="0">
                <a:solidFill>
                  <a:srgbClr val="FF0000"/>
                </a:solidFill>
              </a:rPr>
              <a:t>labeled and unlabeled </a:t>
            </a:r>
            <a:r>
              <a:rPr lang="en-US" dirty="0" smtClean="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9535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 the problem</a:t>
            </a:r>
          </a:p>
          <a:p>
            <a:pPr lvl="1"/>
            <a:r>
              <a:rPr lang="en-US" dirty="0" smtClean="0"/>
              <a:t>What is you are trying to predict? What kind of optimization function do you need? Do you need classes or probabilities?</a:t>
            </a:r>
          </a:p>
          <a:p>
            <a:r>
              <a:rPr lang="en-US" dirty="0" smtClean="0"/>
              <a:t>Extract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</a:p>
          <a:p>
            <a:pPr lvl="1"/>
            <a:r>
              <a:rPr lang="en-US" dirty="0" smtClean="0"/>
              <a:t>How do you find the right features that help to discriminate between the classes?</a:t>
            </a:r>
          </a:p>
          <a:p>
            <a:r>
              <a:rPr lang="en-US" dirty="0" smtClean="0"/>
              <a:t>Obtain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data</a:t>
            </a:r>
          </a:p>
          <a:p>
            <a:pPr lvl="1"/>
            <a:r>
              <a:rPr lang="en-US" dirty="0" smtClean="0"/>
              <a:t>Obtain a collection of labeled data. Make sure it is large enough, accurate and representative. Ensure that classes are well represented.</a:t>
            </a:r>
          </a:p>
          <a:p>
            <a:r>
              <a:rPr lang="en-US" dirty="0" smtClean="0"/>
              <a:t>Decide on the </a:t>
            </a:r>
            <a:r>
              <a:rPr lang="en-US" dirty="0" smtClean="0">
                <a:solidFill>
                  <a:srgbClr val="0070C0"/>
                </a:solidFill>
              </a:rPr>
              <a:t>technique</a:t>
            </a:r>
          </a:p>
          <a:p>
            <a:pPr lvl="1"/>
            <a:r>
              <a:rPr lang="en-US" dirty="0" smtClean="0"/>
              <a:t>What is the right technique for your problem?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Apply</a:t>
            </a:r>
            <a:r>
              <a:rPr lang="en-US" dirty="0" smtClean="0"/>
              <a:t> in practice</a:t>
            </a:r>
          </a:p>
          <a:p>
            <a:pPr lvl="1"/>
            <a:r>
              <a:rPr lang="en-US" dirty="0" smtClean="0"/>
              <a:t>Can the model be trained for very large data? How do you test how you do in practice? How do you improve?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it is not obvious. Consider the following three problems</a:t>
            </a:r>
          </a:p>
          <a:p>
            <a:pPr lvl="1"/>
            <a:r>
              <a:rPr lang="en-US" dirty="0" smtClean="0"/>
              <a:t>Detecting if an email is spam</a:t>
            </a:r>
          </a:p>
          <a:p>
            <a:pPr lvl="1"/>
            <a:r>
              <a:rPr lang="en-US" dirty="0" smtClean="0"/>
              <a:t>Categorizing the queries in a search engine</a:t>
            </a:r>
            <a:endParaRPr lang="en-US" dirty="0"/>
          </a:p>
          <a:p>
            <a:pPr lvl="1"/>
            <a:r>
              <a:rPr lang="en-US" dirty="0" smtClean="0"/>
              <a:t>Ranking the results of a web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Feature extraction,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 engineering </a:t>
            </a:r>
            <a:r>
              <a:rPr lang="en-US" dirty="0" smtClean="0"/>
              <a:t>is the most tedious but also the most important step</a:t>
            </a:r>
          </a:p>
          <a:p>
            <a:pPr lvl="1"/>
            <a:r>
              <a:rPr lang="en-US" dirty="0" smtClean="0"/>
              <a:t>How do you separate the players of the Greek national team from those of the Swedish national team?</a:t>
            </a:r>
          </a:p>
          <a:p>
            <a:pPr lvl="1"/>
            <a:endParaRPr lang="en-US" dirty="0"/>
          </a:p>
          <a:p>
            <a:r>
              <a:rPr lang="en-US" dirty="0" smtClean="0"/>
              <a:t>One line of thought: throw features to the classifier and the classifier will figure out which ones are important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More features</a:t>
            </a:r>
            <a:r>
              <a:rPr lang="en-US" dirty="0" smtClean="0"/>
              <a:t>, means that you need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training data</a:t>
            </a:r>
          </a:p>
          <a:p>
            <a:r>
              <a:rPr lang="en-US" dirty="0" smtClean="0"/>
              <a:t>Another line of thought: </a:t>
            </a:r>
            <a:r>
              <a:rPr lang="en-US" dirty="0" smtClean="0">
                <a:solidFill>
                  <a:srgbClr val="0070C0"/>
                </a:solidFill>
              </a:rPr>
              <a:t>Feature Selection</a:t>
            </a:r>
            <a:r>
              <a:rPr lang="en-US" dirty="0" smtClean="0"/>
              <a:t>: Select carefully the features using various functions and techniques</a:t>
            </a:r>
          </a:p>
          <a:p>
            <a:pPr lvl="1"/>
            <a:r>
              <a:rPr lang="en-US" dirty="0" smtClean="0"/>
              <a:t>Computationally intensive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overlooked problem: How do you get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 data</a:t>
            </a:r>
            <a:r>
              <a:rPr lang="en-US" dirty="0" smtClean="0"/>
              <a:t> for training your model?</a:t>
            </a:r>
          </a:p>
          <a:p>
            <a:pPr lvl="1"/>
            <a:r>
              <a:rPr lang="en-US" dirty="0" smtClean="0"/>
              <a:t>E.g., how do you get training data for ranking?</a:t>
            </a:r>
          </a:p>
          <a:p>
            <a:pPr lvl="1"/>
            <a:r>
              <a:rPr lang="en-US" dirty="0" smtClean="0"/>
              <a:t>Chicken and egg problem</a:t>
            </a:r>
          </a:p>
          <a:p>
            <a:r>
              <a:rPr lang="en-US" dirty="0" smtClean="0"/>
              <a:t>Usually requires a lot of manual effort and domain expertise and carefully planned labeling</a:t>
            </a:r>
          </a:p>
          <a:p>
            <a:pPr lvl="1"/>
            <a:r>
              <a:rPr lang="en-US" dirty="0" smtClean="0"/>
              <a:t>Results are not always of high quality (lack of expertise)</a:t>
            </a:r>
          </a:p>
          <a:p>
            <a:pPr lvl="1"/>
            <a:r>
              <a:rPr lang="en-US" dirty="0" smtClean="0"/>
              <a:t>And they are not sufficient (low coverage of the space)</a:t>
            </a:r>
          </a:p>
          <a:p>
            <a:r>
              <a:rPr lang="en-US" dirty="0" smtClean="0"/>
              <a:t>Recent trends:</a:t>
            </a:r>
          </a:p>
          <a:p>
            <a:pPr lvl="1"/>
            <a:r>
              <a:rPr lang="en-US" dirty="0" smtClean="0"/>
              <a:t>Find a </a:t>
            </a:r>
            <a:r>
              <a:rPr lang="en-US" dirty="0" smtClean="0">
                <a:solidFill>
                  <a:srgbClr val="0070C0"/>
                </a:solidFill>
              </a:rPr>
              <a:t>source</a:t>
            </a:r>
            <a:r>
              <a:rPr lang="en-US" dirty="0" smtClean="0"/>
              <a:t> that generates the labeled data for you.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Crowd-sourcing</a:t>
            </a:r>
            <a:r>
              <a:rPr lang="en-US" dirty="0" smtClean="0"/>
              <a:t>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small amount of labeled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  <a:r>
              <a:rPr lang="en-US" dirty="0" smtClean="0"/>
              <a:t>techniques have been developed for this purpose.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Self-training</a:t>
            </a:r>
            <a:r>
              <a:rPr lang="en-US" dirty="0" smtClean="0"/>
              <a:t>: Train a classifier on the data, and then feed back the high-confidence output of the classifier as input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Co-training</a:t>
            </a:r>
            <a:r>
              <a:rPr lang="en-US" dirty="0" smtClean="0"/>
              <a:t>: train two “independent” classifiers and feed the output of one classifier as input to the other.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Regularization</a:t>
            </a:r>
            <a:r>
              <a:rPr lang="en-US" dirty="0" smtClean="0"/>
              <a:t>: Treat learning as an optimization problem where you define relationships between the objects you want to classify, and you exploit these relationships</a:t>
            </a:r>
          </a:p>
          <a:p>
            <a:pPr lvl="1"/>
            <a:r>
              <a:rPr lang="en-US" dirty="0" smtClean="0"/>
              <a:t>Example: Image restoration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choice of technique depends on the problem requirements (do we need a probability estimate?) and the problem specifics (does independence assumption hold? do we think classes are linearly separable?)</a:t>
            </a:r>
          </a:p>
          <a:p>
            <a:r>
              <a:rPr lang="en-US" dirty="0" smtClean="0"/>
              <a:t>For many cases finding the right technique may be trial and error</a:t>
            </a:r>
          </a:p>
          <a:p>
            <a:r>
              <a:rPr lang="en-US" dirty="0" smtClean="0"/>
              <a:t>For many cases the exact technique does not 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Trumps Better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038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web has made this possible.</a:t>
            </a:r>
          </a:p>
          <a:p>
            <a:pPr lvl="1"/>
            <a:r>
              <a:rPr lang="en-US" dirty="0" smtClean="0"/>
              <a:t>Especially for text-related tasks</a:t>
            </a:r>
          </a:p>
          <a:p>
            <a:pPr lvl="1"/>
            <a:r>
              <a:rPr lang="en-US" dirty="0" smtClean="0"/>
              <a:t>Search engine uses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collective human intelligence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Google lecture: </a:t>
            </a:r>
            <a:r>
              <a:rPr lang="en-US" dirty="0" smtClean="0">
                <a:hlinkClick r:id="rId2"/>
              </a:rPr>
              <a:t>Theorizing from the Data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62100"/>
            <a:ext cx="7848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have enough data then the algorithms are not so </a:t>
            </a:r>
            <a:r>
              <a:rPr lang="en-US" dirty="0" smtClean="0"/>
              <a:t>important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2335"/>
            <a:ext cx="46863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Apply-Test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scale</a:t>
            </a:r>
            <a:r>
              <a:rPr lang="en-US" dirty="0" smtClean="0"/>
              <a:t> to very large datasets?</a:t>
            </a:r>
          </a:p>
          <a:p>
            <a:pPr lvl="1"/>
            <a:r>
              <a:rPr lang="en-US" dirty="0" smtClean="0"/>
              <a:t>Distributed computing – </a:t>
            </a:r>
            <a:r>
              <a:rPr lang="en-US" dirty="0" smtClean="0">
                <a:solidFill>
                  <a:srgbClr val="0070C0"/>
                </a:solidFill>
              </a:rPr>
              <a:t>map-reduce</a:t>
            </a:r>
            <a:r>
              <a:rPr lang="en-US" dirty="0" smtClean="0"/>
              <a:t> implementations of machine learning algorithms (</a:t>
            </a:r>
            <a:r>
              <a:rPr lang="en-US" dirty="0" err="1" smtClean="0"/>
              <a:t>Mahaut</a:t>
            </a:r>
            <a:r>
              <a:rPr lang="en-US" dirty="0" smtClean="0"/>
              <a:t>, over Hadoop)</a:t>
            </a:r>
          </a:p>
          <a:p>
            <a:pPr lvl="1"/>
            <a:endParaRPr lang="en-US" dirty="0"/>
          </a:p>
          <a:p>
            <a:r>
              <a:rPr lang="en-US" dirty="0" smtClean="0"/>
              <a:t>How do you test something that is running online?</a:t>
            </a:r>
          </a:p>
          <a:p>
            <a:pPr lvl="1"/>
            <a:r>
              <a:rPr lang="en-US" dirty="0" smtClean="0"/>
              <a:t>You cannot get labeled data in this case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A/B testing</a:t>
            </a:r>
          </a:p>
          <a:p>
            <a:pPr lvl="1"/>
            <a:endParaRPr lang="en-US" dirty="0"/>
          </a:p>
          <a:p>
            <a:r>
              <a:rPr lang="en-US" dirty="0" smtClean="0"/>
              <a:t>How do you deal with changes in data?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4274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88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Compute distance between two points:</a:t>
                </a:r>
              </a:p>
              <a:p>
                <a:pPr lvl="1"/>
                <a:r>
                  <a:rPr lang="en-US" dirty="0"/>
                  <a:t>Euclidean distance 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  <a:p>
                <a:r>
                  <a:rPr lang="en-US" dirty="0"/>
                  <a:t>Determine the class from nearest neighbor list</a:t>
                </a:r>
              </a:p>
              <a:p>
                <a:pPr lvl="1"/>
                <a:r>
                  <a:rPr lang="en-US" dirty="0"/>
                  <a:t>take the majority vote of class labels among the k-nearest neighbors</a:t>
                </a:r>
              </a:p>
              <a:p>
                <a:pPr lvl="1"/>
                <a:r>
                  <a:rPr lang="en-US" dirty="0"/>
                  <a:t>Weigh the vote according to distance</a:t>
                </a:r>
              </a:p>
              <a:p>
                <a:pPr lvl="2"/>
                <a:r>
                  <a:rPr lang="en-US" dirty="0"/>
                  <a:t> weight factor, w = 1/</a:t>
                </a:r>
                <a:r>
                  <a:rPr lang="en-US" dirty="0" err="1"/>
                  <a:t>d</a:t>
                </a:r>
                <a:r>
                  <a:rPr lang="en-US" baseline="30000" dirty="0" err="1"/>
                  <a:t>2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1058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4876800"/>
              </a:xfrm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Nearest Neighbor</a:t>
            </a:r>
          </a:p>
        </p:txBody>
      </p:sp>
      <p:graphicFrame>
        <p:nvGraphicFramePr>
          <p:cNvPr id="105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9538"/>
              </p:ext>
            </p:extLst>
          </p:nvPr>
        </p:nvGraphicFramePr>
        <p:xfrm>
          <a:off x="533400" y="1752600"/>
          <a:ext cx="78486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3" name="VISIO" r:id="rId3" imgW="9756360" imgH="4523760" progId="Visio.Drawing.6">
                  <p:embed/>
                </p:oleObj>
              </mc:Choice>
              <mc:Fallback>
                <p:oleObj name="VISIO" r:id="rId3" imgW="9756360" imgH="452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784860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2" name="Rectangle 4"/>
          <p:cNvSpPr>
            <a:spLocks noChangeArrowheads="1"/>
          </p:cNvSpPr>
          <p:nvPr/>
        </p:nvSpPr>
        <p:spPr bwMode="auto">
          <a:xfrm>
            <a:off x="762000" y="54102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    K-nearest neighbors of a record x are data points that have the k smallest distance to x</a:t>
            </a:r>
          </a:p>
        </p:txBody>
      </p:sp>
    </p:spTree>
    <p:extLst>
      <p:ext uri="{BB962C8B-B14F-4D97-AF65-F5344CB8AC3E}">
        <p14:creationId xmlns:p14="http://schemas.microsoft.com/office/powerpoint/2010/main" val="39191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15376</TotalTime>
  <Words>3954</Words>
  <Application>Microsoft Office PowerPoint</Application>
  <PresentationFormat>On-screen Show (4:3)</PresentationFormat>
  <Paragraphs>586</Paragraphs>
  <Slides>79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Clarity</vt:lpstr>
      <vt:lpstr>Visio</vt:lpstr>
      <vt:lpstr>VISIO</vt:lpstr>
      <vt:lpstr>Equation</vt:lpstr>
      <vt:lpstr>Εξίσωση</vt:lpstr>
      <vt:lpstr>DATA MINING LECTURE 10</vt:lpstr>
      <vt:lpstr>Illustrating Classification Task</vt:lpstr>
      <vt:lpstr>NEAREST NEIGHBOR CLASSIFICATION</vt:lpstr>
      <vt:lpstr>Instance-Based Classifiers</vt:lpstr>
      <vt:lpstr>Instance Based Classifiers</vt:lpstr>
      <vt:lpstr>Nearest Neighbor Classifiers</vt:lpstr>
      <vt:lpstr>Nearest-Neighbor Classifiers</vt:lpstr>
      <vt:lpstr>Nearest Neighbor Classification</vt:lpstr>
      <vt:lpstr>Definition of Nearest Neighbor</vt:lpstr>
      <vt:lpstr>1 nearest-neighbor</vt:lpstr>
      <vt:lpstr>Nearest Neighbor Classification…</vt:lpstr>
      <vt:lpstr>Nearest Neighbor Classification…</vt:lpstr>
      <vt:lpstr>Nearest Neighbor Classification…</vt:lpstr>
      <vt:lpstr>Nearest neighbor Classification…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Nonlinear Support Vector Machines</vt:lpstr>
      <vt:lpstr>Nonlinear Support Vector Machines</vt:lpstr>
      <vt:lpstr>LOGISTIC REGRESSION</vt:lpstr>
      <vt:lpstr>Classification via regression</vt:lpstr>
      <vt:lpstr>Example: Linear regression</vt:lpstr>
      <vt:lpstr>Classification via regression</vt:lpstr>
      <vt:lpstr>Linear regression</vt:lpstr>
      <vt:lpstr>Logistic Regression</vt:lpstr>
      <vt:lpstr>The logistic function</vt:lpstr>
      <vt:lpstr>Logistic Regression in one dimension</vt:lpstr>
      <vt:lpstr>Logistic Regression in one dimension</vt:lpstr>
      <vt:lpstr>Logistic regression in 2-d </vt:lpstr>
      <vt:lpstr>Estimating the coefficients</vt:lpstr>
      <vt:lpstr>Logistic Regression</vt:lpstr>
      <vt:lpstr>NAÏVE BAYES CLASSIFIER</vt:lpstr>
      <vt:lpstr>Bayes Classifier</vt:lpstr>
      <vt:lpstr>Bayesian Classifiers</vt:lpstr>
      <vt:lpstr>Bayesian Classifiers</vt:lpstr>
      <vt:lpstr>Bayesian Classifiers</vt:lpstr>
      <vt:lpstr>Naïve Bayes Classifier</vt:lpstr>
      <vt:lpstr>Example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Example</vt:lpstr>
      <vt:lpstr>Example of Naïve Bayes Classifier</vt:lpstr>
      <vt:lpstr>Example of Naïve Bayes Classifier</vt:lpstr>
      <vt:lpstr>Naïve Bayes Classifier</vt:lpstr>
      <vt:lpstr>Example of Naïve Bayes Classifier</vt:lpstr>
      <vt:lpstr>Example of Naïve Bayes Classifier</vt:lpstr>
      <vt:lpstr>Implementation details</vt:lpstr>
      <vt:lpstr>Naïve Bayes for Text Classification</vt:lpstr>
      <vt:lpstr>Multinomial document model</vt:lpstr>
      <vt:lpstr>PowerPoint Presentation</vt:lpstr>
      <vt:lpstr>Example</vt:lpstr>
      <vt:lpstr>Naïve Bayes (Summary)</vt:lpstr>
      <vt:lpstr>Generative vs Discriminative models</vt:lpstr>
      <vt:lpstr>Generative vs Discriminative models</vt:lpstr>
      <vt:lpstr>Supervised Learning</vt:lpstr>
      <vt:lpstr>Learning</vt:lpstr>
      <vt:lpstr>Supervised Learning Steps</vt:lpstr>
      <vt:lpstr>Modeling the problem</vt:lpstr>
      <vt:lpstr>Feature extraction </vt:lpstr>
      <vt:lpstr>Training data</vt:lpstr>
      <vt:lpstr>Dealing with small amount of labeled data</vt:lpstr>
      <vt:lpstr>Technique</vt:lpstr>
      <vt:lpstr>Big Data Trumps Better Algorithms</vt:lpstr>
      <vt:lpstr>Apply-Test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543</cp:revision>
  <dcterms:created xsi:type="dcterms:W3CDTF">2011-10-17T19:46:53Z</dcterms:created>
  <dcterms:modified xsi:type="dcterms:W3CDTF">2017-05-17T12:51:29Z</dcterms:modified>
</cp:coreProperties>
</file>