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6"/>
  </p:notesMasterIdLst>
  <p:sldIdLst>
    <p:sldId id="271" r:id="rId2"/>
    <p:sldId id="437" r:id="rId3"/>
    <p:sldId id="559" r:id="rId4"/>
    <p:sldId id="560" r:id="rId5"/>
    <p:sldId id="561" r:id="rId6"/>
    <p:sldId id="562" r:id="rId7"/>
    <p:sldId id="563" r:id="rId8"/>
    <p:sldId id="385" r:id="rId9"/>
    <p:sldId id="346" r:id="rId10"/>
    <p:sldId id="529" r:id="rId11"/>
    <p:sldId id="528" r:id="rId12"/>
    <p:sldId id="347" r:id="rId13"/>
    <p:sldId id="348" r:id="rId14"/>
    <p:sldId id="349" r:id="rId15"/>
    <p:sldId id="564" r:id="rId16"/>
    <p:sldId id="351" r:id="rId17"/>
    <p:sldId id="352" r:id="rId18"/>
    <p:sldId id="350" r:id="rId19"/>
    <p:sldId id="353" r:id="rId20"/>
    <p:sldId id="354" r:id="rId21"/>
    <p:sldId id="356" r:id="rId22"/>
    <p:sldId id="355" r:id="rId23"/>
    <p:sldId id="357" r:id="rId24"/>
    <p:sldId id="358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70" r:id="rId37"/>
    <p:sldId id="371" r:id="rId38"/>
    <p:sldId id="372" r:id="rId39"/>
    <p:sldId id="373" r:id="rId40"/>
    <p:sldId id="374" r:id="rId41"/>
    <p:sldId id="377" r:id="rId42"/>
    <p:sldId id="375" r:id="rId43"/>
    <p:sldId id="376" r:id="rId44"/>
    <p:sldId id="378" r:id="rId45"/>
    <p:sldId id="379" r:id="rId46"/>
    <p:sldId id="380" r:id="rId47"/>
    <p:sldId id="381" r:id="rId48"/>
    <p:sldId id="382" r:id="rId49"/>
    <p:sldId id="383" r:id="rId50"/>
    <p:sldId id="384" r:id="rId51"/>
    <p:sldId id="484" r:id="rId52"/>
    <p:sldId id="485" r:id="rId53"/>
    <p:sldId id="486" r:id="rId54"/>
    <p:sldId id="487" r:id="rId55"/>
    <p:sldId id="488" r:id="rId56"/>
    <p:sldId id="489" r:id="rId57"/>
    <p:sldId id="490" r:id="rId58"/>
    <p:sldId id="491" r:id="rId59"/>
    <p:sldId id="519" r:id="rId60"/>
    <p:sldId id="492" r:id="rId61"/>
    <p:sldId id="493" r:id="rId62"/>
    <p:sldId id="494" r:id="rId63"/>
    <p:sldId id="495" r:id="rId64"/>
    <p:sldId id="496" r:id="rId65"/>
    <p:sldId id="497" r:id="rId66"/>
    <p:sldId id="498" r:id="rId67"/>
    <p:sldId id="499" r:id="rId68"/>
    <p:sldId id="500" r:id="rId69"/>
    <p:sldId id="501" r:id="rId70"/>
    <p:sldId id="502" r:id="rId71"/>
    <p:sldId id="503" r:id="rId72"/>
    <p:sldId id="504" r:id="rId73"/>
    <p:sldId id="505" r:id="rId74"/>
    <p:sldId id="520" r:id="rId75"/>
    <p:sldId id="506" r:id="rId76"/>
    <p:sldId id="507" r:id="rId77"/>
    <p:sldId id="508" r:id="rId78"/>
    <p:sldId id="509" r:id="rId79"/>
    <p:sldId id="510" r:id="rId80"/>
    <p:sldId id="511" r:id="rId81"/>
    <p:sldId id="525" r:id="rId82"/>
    <p:sldId id="516" r:id="rId83"/>
    <p:sldId id="517" r:id="rId84"/>
    <p:sldId id="527" r:id="rId85"/>
    <p:sldId id="526" r:id="rId86"/>
    <p:sldId id="459" r:id="rId87"/>
    <p:sldId id="460" r:id="rId88"/>
    <p:sldId id="461" r:id="rId89"/>
    <p:sldId id="557" r:id="rId90"/>
    <p:sldId id="462" r:id="rId91"/>
    <p:sldId id="463" r:id="rId92"/>
    <p:sldId id="464" r:id="rId93"/>
    <p:sldId id="465" r:id="rId94"/>
    <p:sldId id="466" r:id="rId95"/>
    <p:sldId id="467" r:id="rId96"/>
    <p:sldId id="468" r:id="rId97"/>
    <p:sldId id="469" r:id="rId98"/>
    <p:sldId id="470" r:id="rId99"/>
    <p:sldId id="471" r:id="rId100"/>
    <p:sldId id="558" r:id="rId101"/>
    <p:sldId id="472" r:id="rId102"/>
    <p:sldId id="473" r:id="rId103"/>
    <p:sldId id="474" r:id="rId104"/>
    <p:sldId id="531" r:id="rId105"/>
    <p:sldId id="532" r:id="rId106"/>
    <p:sldId id="533" r:id="rId107"/>
    <p:sldId id="534" r:id="rId108"/>
    <p:sldId id="535" r:id="rId109"/>
    <p:sldId id="536" r:id="rId110"/>
    <p:sldId id="537" r:id="rId111"/>
    <p:sldId id="552" r:id="rId112"/>
    <p:sldId id="538" r:id="rId113"/>
    <p:sldId id="551" r:id="rId114"/>
    <p:sldId id="539" r:id="rId115"/>
    <p:sldId id="540" r:id="rId116"/>
    <p:sldId id="556" r:id="rId117"/>
    <p:sldId id="541" r:id="rId118"/>
    <p:sldId id="542" r:id="rId119"/>
    <p:sldId id="543" r:id="rId120"/>
    <p:sldId id="544" r:id="rId121"/>
    <p:sldId id="545" r:id="rId122"/>
    <p:sldId id="546" r:id="rId123"/>
    <p:sldId id="547" r:id="rId124"/>
    <p:sldId id="548" r:id="rId125"/>
    <p:sldId id="549" r:id="rId126"/>
    <p:sldId id="550" r:id="rId127"/>
    <p:sldId id="553" r:id="rId128"/>
    <p:sldId id="554" r:id="rId129"/>
    <p:sldId id="555" r:id="rId130"/>
    <p:sldId id="521" r:id="rId131"/>
    <p:sldId id="530" r:id="rId132"/>
    <p:sldId id="524" r:id="rId133"/>
    <p:sldId id="522" r:id="rId134"/>
    <p:sldId id="523" r:id="rId13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08" autoAdjust="0"/>
    <p:restoredTop sz="94660"/>
  </p:normalViewPr>
  <p:slideViewPr>
    <p:cSldViewPr>
      <p:cViewPr varScale="1">
        <p:scale>
          <a:sx n="74" d="100"/>
          <a:sy n="74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64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56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50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87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60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61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51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15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0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383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66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571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67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9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855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497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751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517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578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257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318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18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421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861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780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050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27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779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955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547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142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131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54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398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344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491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79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537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310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410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95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66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39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30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88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0814-5AD1-436F-987C-077F36DAA5A4}" type="datetime1">
              <a:rPr lang="el-GR" smtClean="0"/>
              <a:t>15/11/2016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BB4-D90D-4C35-BA96-242C989F393D}" type="datetime1">
              <a:rPr lang="el-GR" smtClean="0"/>
              <a:t>15/11/2016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F928-6D7A-4471-B029-476BD74BD29A}" type="datetime1">
              <a:rPr lang="el-GR" smtClean="0"/>
              <a:t>15/11/2016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C9A2-19E9-4A11-97A0-78FE91C69144}" type="datetime1">
              <a:rPr lang="el-GR" smtClean="0"/>
              <a:t>15/11/2016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9138-CE9A-4BD6-B278-BF1FE66D280C}" type="datetime1">
              <a:rPr lang="el-GR" smtClean="0"/>
              <a:t>15/11/2016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33AE-820D-4E6A-B671-1F706644ADE5}" type="datetime1">
              <a:rPr lang="el-GR" smtClean="0"/>
              <a:t>15/11/2016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7936-134E-4710-BD94-0E79048BA850}" type="datetime1">
              <a:rPr lang="el-GR" smtClean="0"/>
              <a:t>15/11/2016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E092-8A06-4DA2-A6FD-0234C07DC963}" type="datetime1">
              <a:rPr lang="el-GR" smtClean="0"/>
              <a:t>15/11/2016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3DF1-8AC9-4CCB-898A-4D0A09529ABB}" type="datetime1">
              <a:rPr lang="el-GR" smtClean="0"/>
              <a:t>15/11/2016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A340-88C1-4BF7-BA0F-C6BB99B30784}" type="datetime1">
              <a:rPr lang="el-GR" smtClean="0"/>
              <a:t>15/11/2016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9772-56BA-4AE4-AC07-A2FA9509CA09}" type="datetime1">
              <a:rPr lang="el-GR" smtClean="0"/>
              <a:t>15/11/2016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533C5-9ABE-4208-A58B-6D7F923CFD92}" type="datetime1">
              <a:rPr lang="el-GR" smtClean="0"/>
              <a:t>15/11/2016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1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1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5" Type="http://schemas.openxmlformats.org/officeDocument/2006/relationships/image" Target="../media/image72.png"/><Relationship Id="rId4" Type="http://schemas.openxmlformats.org/officeDocument/2006/relationships/image" Target="../media/image681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0.png"/><Relationship Id="rId3" Type="http://schemas.openxmlformats.org/officeDocument/2006/relationships/image" Target="../media/image60.png"/><Relationship Id="rId7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681.png"/><Relationship Id="rId4" Type="http://schemas.openxmlformats.org/officeDocument/2006/relationships/image" Target="../media/image67.png"/><Relationship Id="rId9" Type="http://schemas.openxmlformats.org/officeDocument/2006/relationships/image" Target="../media/image761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1.png"/><Relationship Id="rId3" Type="http://schemas.openxmlformats.org/officeDocument/2006/relationships/image" Target="../media/image67.png"/><Relationship Id="rId7" Type="http://schemas.openxmlformats.org/officeDocument/2006/relationships/image" Target="../media/image77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5" Type="http://schemas.openxmlformats.org/officeDocument/2006/relationships/image" Target="../media/image72.png"/><Relationship Id="rId4" Type="http://schemas.openxmlformats.org/officeDocument/2006/relationships/image" Target="../media/image681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1.png"/><Relationship Id="rId3" Type="http://schemas.openxmlformats.org/officeDocument/2006/relationships/image" Target="../media/image67.png"/><Relationship Id="rId7" Type="http://schemas.openxmlformats.org/officeDocument/2006/relationships/image" Target="../media/image77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5" Type="http://schemas.openxmlformats.org/officeDocument/2006/relationships/image" Target="../media/image72.png"/><Relationship Id="rId4" Type="http://schemas.openxmlformats.org/officeDocument/2006/relationships/image" Target="../media/image681.pn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1.png"/><Relationship Id="rId3" Type="http://schemas.openxmlformats.org/officeDocument/2006/relationships/image" Target="../media/image67.png"/><Relationship Id="rId7" Type="http://schemas.openxmlformats.org/officeDocument/2006/relationships/image" Target="../media/image77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5" Type="http://schemas.openxmlformats.org/officeDocument/2006/relationships/image" Target="../media/image72.png"/><Relationship Id="rId4" Type="http://schemas.openxmlformats.org/officeDocument/2006/relationships/image" Target="../media/image68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1.png"/><Relationship Id="rId3" Type="http://schemas.openxmlformats.org/officeDocument/2006/relationships/image" Target="../media/image67.png"/><Relationship Id="rId7" Type="http://schemas.openxmlformats.org/officeDocument/2006/relationships/image" Target="../media/image77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5" Type="http://schemas.openxmlformats.org/officeDocument/2006/relationships/image" Target="../media/image72.png"/><Relationship Id="rId4" Type="http://schemas.openxmlformats.org/officeDocument/2006/relationships/image" Target="../media/image681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2.png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1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png"/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3" Type="http://schemas.openxmlformats.org/officeDocument/2006/relationships/image" Target="../media/image850.png"/><Relationship Id="rId7" Type="http://schemas.openxmlformats.org/officeDocument/2006/relationships/image" Target="../media/image880.png"/><Relationship Id="rId12" Type="http://schemas.openxmlformats.org/officeDocument/2006/relationships/image" Target="../media/image900.png"/><Relationship Id="rId17" Type="http://schemas.openxmlformats.org/officeDocument/2006/relationships/image" Target="../media/image95.png"/><Relationship Id="rId2" Type="http://schemas.openxmlformats.org/officeDocument/2006/relationships/image" Target="../media/image841.png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0.png"/><Relationship Id="rId5" Type="http://schemas.openxmlformats.org/officeDocument/2006/relationships/image" Target="../media/image870.png"/><Relationship Id="rId15" Type="http://schemas.openxmlformats.org/officeDocument/2006/relationships/image" Target="../media/image93.png"/><Relationship Id="rId10" Type="http://schemas.openxmlformats.org/officeDocument/2006/relationships/image" Target="../media/image690.png"/><Relationship Id="rId19" Type="http://schemas.openxmlformats.org/officeDocument/2006/relationships/image" Target="../media/image97.png"/><Relationship Id="rId4" Type="http://schemas.openxmlformats.org/officeDocument/2006/relationships/image" Target="../media/image860.png"/><Relationship Id="rId9" Type="http://schemas.openxmlformats.org/officeDocument/2006/relationships/image" Target="../media/image680.png"/><Relationship Id="rId14" Type="http://schemas.openxmlformats.org/officeDocument/2006/relationships/image" Target="../media/image92.pn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1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png"/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3" Type="http://schemas.openxmlformats.org/officeDocument/2006/relationships/image" Target="../media/image850.png"/><Relationship Id="rId7" Type="http://schemas.openxmlformats.org/officeDocument/2006/relationships/image" Target="../media/image880.png"/><Relationship Id="rId12" Type="http://schemas.openxmlformats.org/officeDocument/2006/relationships/image" Target="../media/image900.png"/><Relationship Id="rId17" Type="http://schemas.openxmlformats.org/officeDocument/2006/relationships/image" Target="../media/image95.png"/><Relationship Id="rId2" Type="http://schemas.openxmlformats.org/officeDocument/2006/relationships/image" Target="../media/image841.png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0.png"/><Relationship Id="rId5" Type="http://schemas.openxmlformats.org/officeDocument/2006/relationships/image" Target="../media/image870.png"/><Relationship Id="rId15" Type="http://schemas.openxmlformats.org/officeDocument/2006/relationships/image" Target="../media/image93.png"/><Relationship Id="rId10" Type="http://schemas.openxmlformats.org/officeDocument/2006/relationships/image" Target="../media/image690.png"/><Relationship Id="rId19" Type="http://schemas.openxmlformats.org/officeDocument/2006/relationships/image" Target="../media/image97.png"/><Relationship Id="rId4" Type="http://schemas.openxmlformats.org/officeDocument/2006/relationships/image" Target="../media/image860.png"/><Relationship Id="rId9" Type="http://schemas.openxmlformats.org/officeDocument/2006/relationships/image" Target="../media/image680.png"/><Relationship Id="rId14" Type="http://schemas.openxmlformats.org/officeDocument/2006/relationships/image" Target="../media/image9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3" Type="http://schemas.openxmlformats.org/officeDocument/2006/relationships/image" Target="../media/image770.png"/><Relationship Id="rId7" Type="http://schemas.openxmlformats.org/officeDocument/2006/relationships/image" Target="../media/image810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0.png"/><Relationship Id="rId5" Type="http://schemas.openxmlformats.org/officeDocument/2006/relationships/image" Target="../media/image790.png"/><Relationship Id="rId4" Type="http://schemas.openxmlformats.org/officeDocument/2006/relationships/image" Target="../media/image780.png"/><Relationship Id="rId9" Type="http://schemas.openxmlformats.org/officeDocument/2006/relationships/image" Target="../media/image830.pn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3" Type="http://schemas.openxmlformats.org/officeDocument/2006/relationships/image" Target="../media/image99.png"/><Relationship Id="rId21" Type="http://schemas.openxmlformats.org/officeDocument/2006/relationships/image" Target="../media/image117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5" Type="http://schemas.openxmlformats.org/officeDocument/2006/relationships/image" Target="../media/image121.png"/><Relationship Id="rId2" Type="http://schemas.openxmlformats.org/officeDocument/2006/relationships/image" Target="../media/image98.png"/><Relationship Id="rId16" Type="http://schemas.openxmlformats.org/officeDocument/2006/relationships/image" Target="../media/image112.png"/><Relationship Id="rId20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24" Type="http://schemas.openxmlformats.org/officeDocument/2006/relationships/image" Target="../media/image120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23" Type="http://schemas.openxmlformats.org/officeDocument/2006/relationships/image" Target="../media/image119.png"/><Relationship Id="rId10" Type="http://schemas.openxmlformats.org/officeDocument/2006/relationships/image" Target="../media/image106.png"/><Relationship Id="rId19" Type="http://schemas.openxmlformats.org/officeDocument/2006/relationships/image" Target="../media/image115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Relationship Id="rId22" Type="http://schemas.openxmlformats.org/officeDocument/2006/relationships/image" Target="../media/image118.png"/></Relationships>
</file>

<file path=ppt/slides/_rels/slide1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9.png"/><Relationship Id="rId18" Type="http://schemas.openxmlformats.org/officeDocument/2006/relationships/image" Target="../media/image126.png"/><Relationship Id="rId26" Type="http://schemas.openxmlformats.org/officeDocument/2006/relationships/image" Target="../media/image133.png"/><Relationship Id="rId39" Type="http://schemas.openxmlformats.org/officeDocument/2006/relationships/image" Target="../media/image142.png"/><Relationship Id="rId21" Type="http://schemas.openxmlformats.org/officeDocument/2006/relationships/image" Target="../media/image128.png"/><Relationship Id="rId34" Type="http://schemas.openxmlformats.org/officeDocument/2006/relationships/image" Target="../media/image120.png"/><Relationship Id="rId7" Type="http://schemas.openxmlformats.org/officeDocument/2006/relationships/image" Target="../media/image115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5" Type="http://schemas.openxmlformats.org/officeDocument/2006/relationships/image" Target="../media/image132.png"/><Relationship Id="rId33" Type="http://schemas.openxmlformats.org/officeDocument/2006/relationships/image" Target="../media/image137.png"/><Relationship Id="rId38" Type="http://schemas.openxmlformats.org/officeDocument/2006/relationships/image" Target="../media/image141.png"/><Relationship Id="rId2" Type="http://schemas.openxmlformats.org/officeDocument/2006/relationships/image" Target="../media/image122.png"/><Relationship Id="rId16" Type="http://schemas.openxmlformats.org/officeDocument/2006/relationships/image" Target="../media/image102.png"/><Relationship Id="rId20" Type="http://schemas.openxmlformats.org/officeDocument/2006/relationships/image" Target="../media/image106.png"/><Relationship Id="rId29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24.png"/><Relationship Id="rId24" Type="http://schemas.openxmlformats.org/officeDocument/2006/relationships/image" Target="../media/image131.png"/><Relationship Id="rId32" Type="http://schemas.openxmlformats.org/officeDocument/2006/relationships/image" Target="../media/image136.png"/><Relationship Id="rId37" Type="http://schemas.openxmlformats.org/officeDocument/2006/relationships/image" Target="../media/image140.png"/><Relationship Id="rId5" Type="http://schemas.openxmlformats.org/officeDocument/2006/relationships/image" Target="../media/image113.png"/><Relationship Id="rId15" Type="http://schemas.openxmlformats.org/officeDocument/2006/relationships/image" Target="../media/image101.png"/><Relationship Id="rId23" Type="http://schemas.openxmlformats.org/officeDocument/2006/relationships/image" Target="../media/image130.png"/><Relationship Id="rId28" Type="http://schemas.openxmlformats.org/officeDocument/2006/relationships/image" Target="../media/image108.png"/><Relationship Id="rId36" Type="http://schemas.openxmlformats.org/officeDocument/2006/relationships/image" Target="../media/image139.png"/><Relationship Id="rId10" Type="http://schemas.openxmlformats.org/officeDocument/2006/relationships/image" Target="../media/image119.png"/><Relationship Id="rId19" Type="http://schemas.openxmlformats.org/officeDocument/2006/relationships/image" Target="../media/image127.png"/><Relationship Id="rId31" Type="http://schemas.openxmlformats.org/officeDocument/2006/relationships/image" Target="../media/image135.png"/><Relationship Id="rId4" Type="http://schemas.openxmlformats.org/officeDocument/2006/relationships/image" Target="../media/image112.png"/><Relationship Id="rId9" Type="http://schemas.openxmlformats.org/officeDocument/2006/relationships/image" Target="../media/image123.png"/><Relationship Id="rId14" Type="http://schemas.openxmlformats.org/officeDocument/2006/relationships/image" Target="../media/image125.png"/><Relationship Id="rId22" Type="http://schemas.openxmlformats.org/officeDocument/2006/relationships/image" Target="../media/image129.png"/><Relationship Id="rId27" Type="http://schemas.openxmlformats.org/officeDocument/2006/relationships/image" Target="../media/image134.png"/><Relationship Id="rId30" Type="http://schemas.openxmlformats.org/officeDocument/2006/relationships/image" Target="../media/image100.png"/><Relationship Id="rId35" Type="http://schemas.openxmlformats.org/officeDocument/2006/relationships/image" Target="../media/image138.png"/><Relationship Id="rId8" Type="http://schemas.openxmlformats.org/officeDocument/2006/relationships/image" Target="../media/image116.png"/><Relationship Id="rId3" Type="http://schemas.openxmlformats.org/officeDocument/2006/relationships/image" Target="../media/image111.png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00.png"/><Relationship Id="rId18" Type="http://schemas.openxmlformats.org/officeDocument/2006/relationships/image" Target="../media/image146.png"/><Relationship Id="rId26" Type="http://schemas.openxmlformats.org/officeDocument/2006/relationships/image" Target="../media/image111.png"/><Relationship Id="rId3" Type="http://schemas.openxmlformats.org/officeDocument/2006/relationships/image" Target="../media/image129.png"/><Relationship Id="rId21" Type="http://schemas.openxmlformats.org/officeDocument/2006/relationships/image" Target="../media/image147.png"/><Relationship Id="rId7" Type="http://schemas.openxmlformats.org/officeDocument/2006/relationships/image" Target="../media/image115.png"/><Relationship Id="rId12" Type="http://schemas.openxmlformats.org/officeDocument/2006/relationships/image" Target="../media/image99.png"/><Relationship Id="rId17" Type="http://schemas.openxmlformats.org/officeDocument/2006/relationships/image" Target="../media/image132.png"/><Relationship Id="rId25" Type="http://schemas.openxmlformats.org/officeDocument/2006/relationships/image" Target="../media/image148.png"/><Relationship Id="rId2" Type="http://schemas.openxmlformats.org/officeDocument/2006/relationships/image" Target="../media/image143.png"/><Relationship Id="rId16" Type="http://schemas.openxmlformats.org/officeDocument/2006/relationships/image" Target="../media/image116.png"/><Relationship Id="rId20" Type="http://schemas.openxmlformats.org/officeDocument/2006/relationships/image" Target="../media/image107.png"/><Relationship Id="rId29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45.png"/><Relationship Id="rId24" Type="http://schemas.openxmlformats.org/officeDocument/2006/relationships/image" Target="../media/image103.png"/><Relationship Id="rId5" Type="http://schemas.openxmlformats.org/officeDocument/2006/relationships/image" Target="../media/image113.png"/><Relationship Id="rId15" Type="http://schemas.openxmlformats.org/officeDocument/2006/relationships/image" Target="../media/image102.png"/><Relationship Id="rId23" Type="http://schemas.openxmlformats.org/officeDocument/2006/relationships/image" Target="../media/image131.png"/><Relationship Id="rId28" Type="http://schemas.openxmlformats.org/officeDocument/2006/relationships/image" Target="../media/image150.png"/><Relationship Id="rId10" Type="http://schemas.openxmlformats.org/officeDocument/2006/relationships/image" Target="../media/image141.png"/><Relationship Id="rId19" Type="http://schemas.openxmlformats.org/officeDocument/2006/relationships/image" Target="../media/image137.png"/><Relationship Id="rId31" Type="http://schemas.openxmlformats.org/officeDocument/2006/relationships/image" Target="../media/image153.png"/><Relationship Id="rId4" Type="http://schemas.openxmlformats.org/officeDocument/2006/relationships/image" Target="../media/image112.png"/><Relationship Id="rId9" Type="http://schemas.openxmlformats.org/officeDocument/2006/relationships/image" Target="../media/image126.png"/><Relationship Id="rId14" Type="http://schemas.openxmlformats.org/officeDocument/2006/relationships/image" Target="../media/image101.png"/><Relationship Id="rId22" Type="http://schemas.openxmlformats.org/officeDocument/2006/relationships/image" Target="../media/image130.png"/><Relationship Id="rId27" Type="http://schemas.openxmlformats.org/officeDocument/2006/relationships/image" Target="../media/image149.png"/><Relationship Id="rId30" Type="http://schemas.openxmlformats.org/officeDocument/2006/relationships/image" Target="../media/image152.png"/></Relationships>
</file>

<file path=ppt/slides/_rels/slide1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2.png"/><Relationship Id="rId18" Type="http://schemas.openxmlformats.org/officeDocument/2006/relationships/image" Target="../media/image157.png"/><Relationship Id="rId26" Type="http://schemas.openxmlformats.org/officeDocument/2006/relationships/image" Target="../media/image160.png"/><Relationship Id="rId3" Type="http://schemas.openxmlformats.org/officeDocument/2006/relationships/image" Target="../media/image108.png"/><Relationship Id="rId21" Type="http://schemas.openxmlformats.org/officeDocument/2006/relationships/image" Target="../media/image103.png"/><Relationship Id="rId7" Type="http://schemas.openxmlformats.org/officeDocument/2006/relationships/image" Target="../media/image102.png"/><Relationship Id="rId12" Type="http://schemas.openxmlformats.org/officeDocument/2006/relationships/image" Target="../media/image111.png"/><Relationship Id="rId17" Type="http://schemas.openxmlformats.org/officeDocument/2006/relationships/image" Target="../media/image156.png"/><Relationship Id="rId25" Type="http://schemas.openxmlformats.org/officeDocument/2006/relationships/image" Target="../media/image134.png"/><Relationship Id="rId33" Type="http://schemas.openxmlformats.org/officeDocument/2006/relationships/image" Target="../media/image163.png"/><Relationship Id="rId2" Type="http://schemas.openxmlformats.org/officeDocument/2006/relationships/image" Target="../media/image154.png"/><Relationship Id="rId16" Type="http://schemas.openxmlformats.org/officeDocument/2006/relationships/image" Target="../media/image155.png"/><Relationship Id="rId20" Type="http://schemas.openxmlformats.org/officeDocument/2006/relationships/image" Target="../media/image158.png"/><Relationship Id="rId29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20.png"/><Relationship Id="rId24" Type="http://schemas.openxmlformats.org/officeDocument/2006/relationships/image" Target="../media/image141.png"/><Relationship Id="rId32" Type="http://schemas.openxmlformats.org/officeDocument/2006/relationships/image" Target="../media/image123.png"/><Relationship Id="rId5" Type="http://schemas.openxmlformats.org/officeDocument/2006/relationships/image" Target="../media/image139.png"/><Relationship Id="rId15" Type="http://schemas.openxmlformats.org/officeDocument/2006/relationships/image" Target="../media/image115.png"/><Relationship Id="rId23" Type="http://schemas.openxmlformats.org/officeDocument/2006/relationships/image" Target="../media/image159.png"/><Relationship Id="rId28" Type="http://schemas.openxmlformats.org/officeDocument/2006/relationships/image" Target="../media/image106.png"/><Relationship Id="rId10" Type="http://schemas.openxmlformats.org/officeDocument/2006/relationships/image" Target="../media/image119.png"/><Relationship Id="rId19" Type="http://schemas.openxmlformats.org/officeDocument/2006/relationships/image" Target="../media/image113.png"/><Relationship Id="rId31" Type="http://schemas.openxmlformats.org/officeDocument/2006/relationships/image" Target="../media/image101.png"/><Relationship Id="rId4" Type="http://schemas.openxmlformats.org/officeDocument/2006/relationships/image" Target="../media/image99.png"/><Relationship Id="rId9" Type="http://schemas.openxmlformats.org/officeDocument/2006/relationships/image" Target="../media/image132.png"/><Relationship Id="rId14" Type="http://schemas.openxmlformats.org/officeDocument/2006/relationships/image" Target="../media/image130.png"/><Relationship Id="rId22" Type="http://schemas.openxmlformats.org/officeDocument/2006/relationships/image" Target="../media/image126.png"/><Relationship Id="rId27" Type="http://schemas.openxmlformats.org/officeDocument/2006/relationships/image" Target="../media/image161.png"/><Relationship Id="rId30" Type="http://schemas.openxmlformats.org/officeDocument/2006/relationships/image" Target="../media/image98.png"/><Relationship Id="rId8" Type="http://schemas.openxmlformats.org/officeDocument/2006/relationships/image" Target="../media/image116.pn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15.png"/><Relationship Id="rId18" Type="http://schemas.openxmlformats.org/officeDocument/2006/relationships/image" Target="../media/image99.png"/><Relationship Id="rId26" Type="http://schemas.openxmlformats.org/officeDocument/2006/relationships/image" Target="../media/image140.png"/><Relationship Id="rId3" Type="http://schemas.openxmlformats.org/officeDocument/2006/relationships/image" Target="../media/image111.png"/><Relationship Id="rId21" Type="http://schemas.openxmlformats.org/officeDocument/2006/relationships/image" Target="../media/image126.png"/><Relationship Id="rId7" Type="http://schemas.openxmlformats.org/officeDocument/2006/relationships/image" Target="../media/image131.png"/><Relationship Id="rId12" Type="http://schemas.openxmlformats.org/officeDocument/2006/relationships/image" Target="../media/image139.png"/><Relationship Id="rId17" Type="http://schemas.openxmlformats.org/officeDocument/2006/relationships/image" Target="../media/image108.png"/><Relationship Id="rId25" Type="http://schemas.openxmlformats.org/officeDocument/2006/relationships/image" Target="../media/image98.png"/><Relationship Id="rId2" Type="http://schemas.openxmlformats.org/officeDocument/2006/relationships/image" Target="../media/image164.png"/><Relationship Id="rId16" Type="http://schemas.openxmlformats.org/officeDocument/2006/relationships/image" Target="../media/image157.png"/><Relationship Id="rId20" Type="http://schemas.openxmlformats.org/officeDocument/2006/relationships/image" Target="../media/image103.png"/><Relationship Id="rId29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65.png"/><Relationship Id="rId24" Type="http://schemas.openxmlformats.org/officeDocument/2006/relationships/image" Target="../media/image162.png"/><Relationship Id="rId32" Type="http://schemas.openxmlformats.org/officeDocument/2006/relationships/image" Target="../media/image168.png"/><Relationship Id="rId5" Type="http://schemas.openxmlformats.org/officeDocument/2006/relationships/image" Target="../media/image113.png"/><Relationship Id="rId15" Type="http://schemas.openxmlformats.org/officeDocument/2006/relationships/image" Target="../media/image156.png"/><Relationship Id="rId23" Type="http://schemas.openxmlformats.org/officeDocument/2006/relationships/image" Target="../media/image120.png"/><Relationship Id="rId28" Type="http://schemas.openxmlformats.org/officeDocument/2006/relationships/image" Target="../media/image106.png"/><Relationship Id="rId10" Type="http://schemas.openxmlformats.org/officeDocument/2006/relationships/image" Target="../media/image141.png"/><Relationship Id="rId19" Type="http://schemas.openxmlformats.org/officeDocument/2006/relationships/image" Target="../media/image158.png"/><Relationship Id="rId31" Type="http://schemas.openxmlformats.org/officeDocument/2006/relationships/image" Target="../media/image167.png"/><Relationship Id="rId4" Type="http://schemas.openxmlformats.org/officeDocument/2006/relationships/image" Target="../media/image112.png"/><Relationship Id="rId9" Type="http://schemas.openxmlformats.org/officeDocument/2006/relationships/image" Target="../media/image132.png"/><Relationship Id="rId14" Type="http://schemas.openxmlformats.org/officeDocument/2006/relationships/image" Target="../media/image155.png"/><Relationship Id="rId22" Type="http://schemas.openxmlformats.org/officeDocument/2006/relationships/image" Target="../media/image159.png"/><Relationship Id="rId27" Type="http://schemas.openxmlformats.org/officeDocument/2006/relationships/image" Target="../media/image163.png"/><Relationship Id="rId30" Type="http://schemas.openxmlformats.org/officeDocument/2006/relationships/image" Target="../media/image166.png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13" Type="http://schemas.openxmlformats.org/officeDocument/2006/relationships/image" Target="../media/image500.png"/><Relationship Id="rId3" Type="http://schemas.openxmlformats.org/officeDocument/2006/relationships/image" Target="../media/image480.png"/><Relationship Id="rId7" Type="http://schemas.openxmlformats.org/officeDocument/2006/relationships/image" Target="../media/image520.png"/><Relationship Id="rId12" Type="http://schemas.openxmlformats.org/officeDocument/2006/relationships/image" Target="../media/image570.png"/><Relationship Id="rId17" Type="http://schemas.openxmlformats.org/officeDocument/2006/relationships/image" Target="../media/image61.png"/><Relationship Id="rId2" Type="http://schemas.openxmlformats.org/officeDocument/2006/relationships/image" Target="../media/image169.png"/><Relationship Id="rId16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image" Target="../media/image560.png"/><Relationship Id="rId5" Type="http://schemas.openxmlformats.org/officeDocument/2006/relationships/image" Target="../media/image501.png"/><Relationship Id="rId15" Type="http://schemas.openxmlformats.org/officeDocument/2006/relationships/image" Target="../media/image590.png"/><Relationship Id="rId10" Type="http://schemas.openxmlformats.org/officeDocument/2006/relationships/image" Target="../media/image550.png"/><Relationship Id="rId4" Type="http://schemas.openxmlformats.org/officeDocument/2006/relationships/image" Target="../media/image490.png"/><Relationship Id="rId9" Type="http://schemas.openxmlformats.org/officeDocument/2006/relationships/image" Target="../media/image540.png"/><Relationship Id="rId14" Type="http://schemas.openxmlformats.org/officeDocument/2006/relationships/image" Target="../media/image580.pn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1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.png"/><Relationship Id="rId3" Type="http://schemas.openxmlformats.org/officeDocument/2006/relationships/image" Target="../media/image811.png"/><Relationship Id="rId7" Type="http://schemas.openxmlformats.org/officeDocument/2006/relationships/image" Target="../media/image860.png"/><Relationship Id="rId2" Type="http://schemas.openxmlformats.org/officeDocument/2006/relationships/image" Target="../media/image8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0.png"/><Relationship Id="rId5" Type="http://schemas.openxmlformats.org/officeDocument/2006/relationships/image" Target="../media/image841.png"/><Relationship Id="rId4" Type="http://schemas.openxmlformats.org/officeDocument/2006/relationships/image" Target="../media/image821.png"/><Relationship Id="rId9" Type="http://schemas.openxmlformats.org/officeDocument/2006/relationships/image" Target="../media/image880.png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Online </a:t>
            </a:r>
            <a:r>
              <a:rPr lang="en-US" smtClean="0">
                <a:solidFill>
                  <a:schemeClr val="accent6">
                    <a:lumMod val="50000"/>
                  </a:schemeClr>
                </a:solidFill>
              </a:rPr>
              <a:t>Social Networks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and Media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15110" cy="1257312"/>
          </a:xfrm>
        </p:spPr>
        <p:txBody>
          <a:bodyPr>
            <a:noAutofit/>
          </a:bodyPr>
          <a:lstStyle/>
          <a:p>
            <a:r>
              <a:rPr lang="en-US" dirty="0" smtClean="0"/>
              <a:t>Diffusion:</a:t>
            </a:r>
          </a:p>
          <a:p>
            <a:r>
              <a:rPr lang="en-US" sz="2400" dirty="0" smtClean="0"/>
              <a:t>Cascading Behavior in Networks</a:t>
            </a:r>
          </a:p>
          <a:p>
            <a:r>
              <a:rPr lang="en-US" sz="2400" dirty="0" smtClean="0"/>
              <a:t>Epidemic Spread</a:t>
            </a:r>
          </a:p>
          <a:p>
            <a:r>
              <a:rPr lang="en-US" sz="2400" dirty="0" smtClean="0"/>
              <a:t>Influence Maximization</a:t>
            </a:r>
            <a:endParaRPr lang="en-US" sz="2400" dirty="0"/>
          </a:p>
          <a:p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24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45410"/>
            <a:ext cx="7245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Informational Effect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196752"/>
            <a:ext cx="844893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Informational effect</a:t>
            </a:r>
            <a:r>
              <a:rPr lang="en-US" sz="2800" dirty="0" smtClean="0"/>
              <a:t>: </a:t>
            </a:r>
          </a:p>
          <a:p>
            <a:pPr algn="just"/>
            <a:r>
              <a:rPr lang="en-US" sz="2400" dirty="0" smtClean="0"/>
              <a:t>choices made by others can provide indirect information about what they know (e.g., choosing restaurants)</a:t>
            </a:r>
          </a:p>
          <a:p>
            <a:pPr algn="just"/>
            <a:endParaRPr lang="en-US" sz="800" dirty="0" smtClean="0"/>
          </a:p>
          <a:p>
            <a:pPr algn="just"/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Informational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social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influence (social proof):</a:t>
            </a:r>
          </a:p>
          <a:p>
            <a:pPr algn="just"/>
            <a:r>
              <a:rPr lang="en-US" sz="2400" dirty="0" smtClean="0"/>
              <a:t>a</a:t>
            </a:r>
            <a:r>
              <a:rPr lang="en-US" sz="2400" dirty="0"/>
              <a:t> </a:t>
            </a:r>
            <a:r>
              <a:rPr lang="en-US" sz="2400" dirty="0" smtClean="0"/>
              <a:t>psychological phenomenon </a:t>
            </a:r>
            <a:r>
              <a:rPr lang="en-US" sz="2400" dirty="0"/>
              <a:t>where people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assume the actions of others </a:t>
            </a:r>
            <a:r>
              <a:rPr lang="en-US" sz="2400" dirty="0"/>
              <a:t>in an attempt to reflect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correct behavior </a:t>
            </a:r>
            <a:r>
              <a:rPr lang="en-US" sz="2400" dirty="0"/>
              <a:t>for a given </a:t>
            </a:r>
            <a:r>
              <a:rPr lang="en-US" sz="2400" dirty="0" smtClean="0"/>
              <a:t>situation 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prominent </a:t>
            </a:r>
            <a:r>
              <a:rPr lang="en-US" sz="2400" dirty="0"/>
              <a:t>in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ambiguous social situations </a:t>
            </a:r>
            <a:r>
              <a:rPr lang="en-US" sz="2400" dirty="0"/>
              <a:t>where people are unable to determine the appropriate mode of </a:t>
            </a:r>
            <a:r>
              <a:rPr lang="en-US" sz="2400" dirty="0" smtClean="0"/>
              <a:t>behavior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driven </a:t>
            </a:r>
            <a:r>
              <a:rPr lang="en-US" sz="2400" dirty="0"/>
              <a:t>by the assumption that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surrounding people possess more knowledge</a:t>
            </a:r>
            <a:r>
              <a:rPr lang="en-US" sz="2400" dirty="0"/>
              <a:t> about the </a:t>
            </a:r>
            <a:r>
              <a:rPr lang="en-US" sz="2400" dirty="0" smtClean="0"/>
              <a:t>situation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789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05000"/>
            <a:ext cx="284567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1905000"/>
            <a:ext cx="28858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1905000"/>
            <a:ext cx="281744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562" y="4572000"/>
            <a:ext cx="353692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2286" y="4572000"/>
            <a:ext cx="35740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1723510-1C3F-4014-AC82-12C345B3E8DB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Linear threshold model </a:t>
            </a:r>
          </a:p>
        </p:txBody>
      </p:sp>
    </p:spTree>
    <p:extLst>
      <p:ext uri="{BB962C8B-B14F-4D97-AF65-F5344CB8AC3E}">
        <p14:creationId xmlns:p14="http://schemas.microsoft.com/office/powerpoint/2010/main" val="356900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Influence Maximization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KKT03 showed that in this case the influence </a:t>
            </a:r>
            <a:r>
              <a:rPr lang="en-US" dirty="0" smtClean="0">
                <a:solidFill>
                  <a:srgbClr val="0070C0"/>
                </a:solidFill>
              </a:rPr>
              <a:t>S(A)</a:t>
            </a:r>
            <a:r>
              <a:rPr lang="en-US" dirty="0" smtClean="0"/>
              <a:t> is still a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submodular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function, using a similar technique</a:t>
            </a:r>
          </a:p>
          <a:p>
            <a:pPr lvl="1"/>
            <a:r>
              <a:rPr lang="en-US" dirty="0" smtClean="0"/>
              <a:t>Assumes </a:t>
            </a:r>
            <a:r>
              <a:rPr lang="en-US" dirty="0" smtClean="0">
                <a:solidFill>
                  <a:srgbClr val="FF0000"/>
                </a:solidFill>
              </a:rPr>
              <a:t>uniform random thresholds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Greedy</a:t>
            </a:r>
            <a:r>
              <a:rPr lang="en-US" dirty="0" smtClean="0"/>
              <a:t> algorithm achieves a </a:t>
            </a:r>
            <a:r>
              <a:rPr lang="en-US" dirty="0" smtClean="0">
                <a:solidFill>
                  <a:srgbClr val="0070C0"/>
                </a:solidFill>
              </a:rPr>
              <a:t>(1-1/e) </a:t>
            </a:r>
            <a:r>
              <a:rPr lang="en-US" dirty="0" smtClean="0"/>
              <a:t>approximation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0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Proof idea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For each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, pick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one</a:t>
                </a:r>
                <a:r>
                  <a:rPr lang="en-US" dirty="0" smtClean="0"/>
                  <a:t> of the edges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incoming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𝑣𝑢</m:t>
                        </m:r>
                      </m:sub>
                    </m:sSub>
                  </m:oMath>
                </a14:m>
                <a:r>
                  <a:rPr lang="en-US" dirty="0" smtClean="0"/>
                  <a:t>and make it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live</a:t>
                </a:r>
                <a:r>
                  <a:rPr lang="en-US" dirty="0" smtClean="0"/>
                  <a:t>. With probability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1−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𝑣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it picks no edge to make live</a:t>
                </a:r>
              </a:p>
              <a:p>
                <a:r>
                  <a:rPr lang="en-US" dirty="0" smtClean="0"/>
                  <a:t>Claim: Given a set of seed nodes A, the following two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distributions</a:t>
                </a:r>
                <a:r>
                  <a:rPr lang="en-US" dirty="0" smtClean="0"/>
                  <a:t> are the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same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distribution over the set of activated nodes </a:t>
                </a:r>
                <a:r>
                  <a:rPr lang="en-US" dirty="0" smtClean="0"/>
                  <a:t>using the Linear Threshold model and seed set A </a:t>
                </a:r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distribution over the set of reachable nodes </a:t>
                </a:r>
                <a:r>
                  <a:rPr lang="en-US" dirty="0" smtClean="0"/>
                  <a:t>from A using live edges.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620242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Proof idea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Consider the special case of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DAG</a:t>
                </a:r>
                <a:r>
                  <a:rPr lang="en-US" dirty="0" smtClean="0"/>
                  <a:t> (Directed Acyclic Graph)</a:t>
                </a:r>
              </a:p>
              <a:p>
                <a:pPr lvl="1"/>
                <a:r>
                  <a:rPr lang="en-US" dirty="0" smtClean="0"/>
                  <a:t>There is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topological ordering </a:t>
                </a:r>
                <a:r>
                  <a:rPr lang="en-US" dirty="0" smtClean="0"/>
                  <a:t>of the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such that edges go from left to right</a:t>
                </a:r>
              </a:p>
              <a:p>
                <a:r>
                  <a:rPr lang="en-US" dirty="0" smtClean="0"/>
                  <a:t>Consider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in this ordering and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the set 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neighbors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that are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active</a:t>
                </a:r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What is the probability that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becomes active in either of the two models?</a:t>
                </a:r>
              </a:p>
              <a:p>
                <a:pPr lvl="1"/>
                <a:r>
                  <a:rPr lang="en-US" dirty="0" smtClean="0"/>
                  <a:t>In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Linear Threshold </a:t>
                </a:r>
                <a:r>
                  <a:rPr lang="en-US" dirty="0" smtClean="0"/>
                  <a:t>model the random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must be greater than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𝑢𝑖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live-edge</a:t>
                </a:r>
                <a:r>
                  <a:rPr lang="en-US" dirty="0" smtClean="0"/>
                  <a:t> model we should pick one of the edges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This proof idea generalizes to general graphs</a:t>
                </a:r>
              </a:p>
              <a:p>
                <a:pPr lvl="1"/>
                <a:r>
                  <a:rPr lang="en-US" dirty="0" smtClean="0"/>
                  <a:t>Note: if we know the thresholds in advance </a:t>
                </a:r>
                <a:r>
                  <a:rPr lang="en-US" dirty="0" err="1" smtClean="0"/>
                  <a:t>submodularity</a:t>
                </a:r>
                <a:r>
                  <a:rPr lang="en-US" dirty="0" smtClean="0"/>
                  <a:t> does not hold!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037" t="-2426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328444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11760" y="3080952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09148" y="3102315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38157" y="2038551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7257" y="4532462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1008" y="428202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0152" y="257043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2843808" y="3296976"/>
            <a:ext cx="1365340" cy="213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7" idx="1"/>
          </p:cNvCxnSpPr>
          <p:nvPr/>
        </p:nvCxnSpPr>
        <p:spPr>
          <a:xfrm>
            <a:off x="2780536" y="3449728"/>
            <a:ext cx="739993" cy="11460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5" idx="3"/>
          </p:cNvCxnSpPr>
          <p:nvPr/>
        </p:nvCxnSpPr>
        <p:spPr>
          <a:xfrm flipV="1">
            <a:off x="3826033" y="3471091"/>
            <a:ext cx="446387" cy="11246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5" idx="1"/>
          </p:cNvCxnSpPr>
          <p:nvPr/>
        </p:nvCxnSpPr>
        <p:spPr>
          <a:xfrm>
            <a:off x="3406933" y="2407327"/>
            <a:ext cx="865487" cy="758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9" idx="2"/>
          </p:cNvCxnSpPr>
          <p:nvPr/>
        </p:nvCxnSpPr>
        <p:spPr>
          <a:xfrm>
            <a:off x="3470205" y="2254575"/>
            <a:ext cx="2469947" cy="5318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8" idx="2"/>
          </p:cNvCxnSpPr>
          <p:nvPr/>
        </p:nvCxnSpPr>
        <p:spPr>
          <a:xfrm flipV="1">
            <a:off x="3889305" y="4498047"/>
            <a:ext cx="1831703" cy="250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5"/>
            <a:endCxn id="8" idx="1"/>
          </p:cNvCxnSpPr>
          <p:nvPr/>
        </p:nvCxnSpPr>
        <p:spPr>
          <a:xfrm>
            <a:off x="4577924" y="3471091"/>
            <a:ext cx="1206356" cy="8742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9" idx="3"/>
          </p:cNvCxnSpPr>
          <p:nvPr/>
        </p:nvCxnSpPr>
        <p:spPr>
          <a:xfrm flipV="1">
            <a:off x="4577924" y="2939209"/>
            <a:ext cx="1425500" cy="226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762868" y="3122991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868" y="3122991"/>
                <a:ext cx="4676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72200" y="2448369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448369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286679" y="4277328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679" y="4277328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8" idx="0"/>
            <a:endCxn id="9" idx="4"/>
          </p:cNvCxnSpPr>
          <p:nvPr/>
        </p:nvCxnSpPr>
        <p:spPr>
          <a:xfrm flipV="1">
            <a:off x="5937032" y="3002481"/>
            <a:ext cx="219144" cy="127954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11560" y="5877272"/>
            <a:ext cx="7733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Assume that all edge weights incoming to any node sum to 1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804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11760" y="3080952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09148" y="3102315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38157" y="2038551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7257" y="4532462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1008" y="428202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0152" y="257043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2843808" y="3296976"/>
            <a:ext cx="1365340" cy="213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7" idx="1"/>
          </p:cNvCxnSpPr>
          <p:nvPr/>
        </p:nvCxnSpPr>
        <p:spPr>
          <a:xfrm>
            <a:off x="2780536" y="3449728"/>
            <a:ext cx="739993" cy="114600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5" idx="3"/>
          </p:cNvCxnSpPr>
          <p:nvPr/>
        </p:nvCxnSpPr>
        <p:spPr>
          <a:xfrm flipV="1">
            <a:off x="3826033" y="3471091"/>
            <a:ext cx="446387" cy="112464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5" idx="1"/>
          </p:cNvCxnSpPr>
          <p:nvPr/>
        </p:nvCxnSpPr>
        <p:spPr>
          <a:xfrm>
            <a:off x="3406933" y="2407327"/>
            <a:ext cx="865487" cy="758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9" idx="2"/>
          </p:cNvCxnSpPr>
          <p:nvPr/>
        </p:nvCxnSpPr>
        <p:spPr>
          <a:xfrm>
            <a:off x="3470205" y="2254575"/>
            <a:ext cx="2469947" cy="5318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8" idx="2"/>
          </p:cNvCxnSpPr>
          <p:nvPr/>
        </p:nvCxnSpPr>
        <p:spPr>
          <a:xfrm flipV="1">
            <a:off x="3889305" y="4498047"/>
            <a:ext cx="1831703" cy="250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5"/>
            <a:endCxn id="8" idx="1"/>
          </p:cNvCxnSpPr>
          <p:nvPr/>
        </p:nvCxnSpPr>
        <p:spPr>
          <a:xfrm>
            <a:off x="4577924" y="3471091"/>
            <a:ext cx="1206356" cy="8742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9" idx="3"/>
          </p:cNvCxnSpPr>
          <p:nvPr/>
        </p:nvCxnSpPr>
        <p:spPr>
          <a:xfrm flipV="1">
            <a:off x="4577924" y="2939209"/>
            <a:ext cx="1425500" cy="226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63050" y="4282023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050" y="4282023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8" idx="0"/>
            <a:endCxn id="9" idx="4"/>
          </p:cNvCxnSpPr>
          <p:nvPr/>
        </p:nvCxnSpPr>
        <p:spPr>
          <a:xfrm flipV="1">
            <a:off x="5937032" y="3002481"/>
            <a:ext cx="219144" cy="127954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9513" y="5544609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nodes select a single incoming edge with probability equal to the weight (uniformly at random in this case)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310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11760" y="308095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09148" y="3102315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38157" y="2038551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7257" y="4532462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1008" y="428202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0152" y="257043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2843808" y="3296976"/>
            <a:ext cx="1365340" cy="213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7" idx="1"/>
          </p:cNvCxnSpPr>
          <p:nvPr/>
        </p:nvCxnSpPr>
        <p:spPr>
          <a:xfrm>
            <a:off x="2780536" y="3449728"/>
            <a:ext cx="739993" cy="114600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5" idx="3"/>
          </p:cNvCxnSpPr>
          <p:nvPr/>
        </p:nvCxnSpPr>
        <p:spPr>
          <a:xfrm flipV="1">
            <a:off x="3826033" y="3471091"/>
            <a:ext cx="446387" cy="112464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5" idx="1"/>
          </p:cNvCxnSpPr>
          <p:nvPr/>
        </p:nvCxnSpPr>
        <p:spPr>
          <a:xfrm>
            <a:off x="3406933" y="2407327"/>
            <a:ext cx="865487" cy="758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9" idx="2"/>
          </p:cNvCxnSpPr>
          <p:nvPr/>
        </p:nvCxnSpPr>
        <p:spPr>
          <a:xfrm>
            <a:off x="3470205" y="2254575"/>
            <a:ext cx="2469947" cy="5318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8" idx="2"/>
          </p:cNvCxnSpPr>
          <p:nvPr/>
        </p:nvCxnSpPr>
        <p:spPr>
          <a:xfrm flipV="1">
            <a:off x="3889305" y="4498047"/>
            <a:ext cx="1831703" cy="250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5"/>
            <a:endCxn id="8" idx="1"/>
          </p:cNvCxnSpPr>
          <p:nvPr/>
        </p:nvCxnSpPr>
        <p:spPr>
          <a:xfrm>
            <a:off x="4577924" y="3471091"/>
            <a:ext cx="1206356" cy="8742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9" idx="3"/>
          </p:cNvCxnSpPr>
          <p:nvPr/>
        </p:nvCxnSpPr>
        <p:spPr>
          <a:xfrm flipV="1">
            <a:off x="4577924" y="2939209"/>
            <a:ext cx="1425500" cy="226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153056" y="4281387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056" y="4281387"/>
                <a:ext cx="46769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8" idx="0"/>
            <a:endCxn id="9" idx="4"/>
          </p:cNvCxnSpPr>
          <p:nvPr/>
        </p:nvCxnSpPr>
        <p:spPr>
          <a:xfrm flipV="1">
            <a:off x="5937032" y="3002481"/>
            <a:ext cx="219144" cy="127954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81337" y="5828924"/>
                <a:ext cx="26350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is the seed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337" y="5828924"/>
                <a:ext cx="2635080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3704" t="-10526" r="-277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524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11760" y="308095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09148" y="3102315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38157" y="2038551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7257" y="453246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1008" y="428202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0152" y="257043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2843808" y="3296976"/>
            <a:ext cx="1365340" cy="213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7" idx="1"/>
          </p:cNvCxnSpPr>
          <p:nvPr/>
        </p:nvCxnSpPr>
        <p:spPr>
          <a:xfrm>
            <a:off x="2780536" y="3449728"/>
            <a:ext cx="739993" cy="114600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5" idx="3"/>
          </p:cNvCxnSpPr>
          <p:nvPr/>
        </p:nvCxnSpPr>
        <p:spPr>
          <a:xfrm flipV="1">
            <a:off x="3826033" y="3471091"/>
            <a:ext cx="446387" cy="112464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5" idx="1"/>
          </p:cNvCxnSpPr>
          <p:nvPr/>
        </p:nvCxnSpPr>
        <p:spPr>
          <a:xfrm>
            <a:off x="3406933" y="2407327"/>
            <a:ext cx="865487" cy="758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9" idx="2"/>
          </p:cNvCxnSpPr>
          <p:nvPr/>
        </p:nvCxnSpPr>
        <p:spPr>
          <a:xfrm>
            <a:off x="3470205" y="2254575"/>
            <a:ext cx="2469947" cy="5318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8" idx="2"/>
          </p:cNvCxnSpPr>
          <p:nvPr/>
        </p:nvCxnSpPr>
        <p:spPr>
          <a:xfrm flipV="1">
            <a:off x="3889305" y="4498047"/>
            <a:ext cx="1831703" cy="250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5"/>
            <a:endCxn id="8" idx="1"/>
          </p:cNvCxnSpPr>
          <p:nvPr/>
        </p:nvCxnSpPr>
        <p:spPr>
          <a:xfrm>
            <a:off x="4577924" y="3471091"/>
            <a:ext cx="1206356" cy="8742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9" idx="3"/>
          </p:cNvCxnSpPr>
          <p:nvPr/>
        </p:nvCxnSpPr>
        <p:spPr>
          <a:xfrm flipV="1">
            <a:off x="4577924" y="2939209"/>
            <a:ext cx="1425500" cy="226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8" idx="0"/>
            <a:endCxn id="9" idx="4"/>
          </p:cNvCxnSpPr>
          <p:nvPr/>
        </p:nvCxnSpPr>
        <p:spPr>
          <a:xfrm flipV="1">
            <a:off x="5937032" y="3002481"/>
            <a:ext cx="219144" cy="127954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13041" y="5496146"/>
                <a:ext cx="72242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 smtClean="0"/>
                  <a:t> has a single incoming neighbor, therefore for any threshold it will be activated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41" y="5496146"/>
                <a:ext cx="7224261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1266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707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11760" y="308095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09148" y="3102315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38157" y="2038551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7257" y="453246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1008" y="428202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0152" y="257043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2843808" y="3296976"/>
            <a:ext cx="1365340" cy="213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7" idx="1"/>
          </p:cNvCxnSpPr>
          <p:nvPr/>
        </p:nvCxnSpPr>
        <p:spPr>
          <a:xfrm>
            <a:off x="2780536" y="3449728"/>
            <a:ext cx="739993" cy="114600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5" idx="3"/>
          </p:cNvCxnSpPr>
          <p:nvPr/>
        </p:nvCxnSpPr>
        <p:spPr>
          <a:xfrm flipV="1">
            <a:off x="3826033" y="3471091"/>
            <a:ext cx="446387" cy="112464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5" idx="1"/>
          </p:cNvCxnSpPr>
          <p:nvPr/>
        </p:nvCxnSpPr>
        <p:spPr>
          <a:xfrm>
            <a:off x="3406933" y="2407327"/>
            <a:ext cx="865487" cy="758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9" idx="2"/>
          </p:cNvCxnSpPr>
          <p:nvPr/>
        </p:nvCxnSpPr>
        <p:spPr>
          <a:xfrm>
            <a:off x="3470205" y="2254575"/>
            <a:ext cx="2469947" cy="5318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8" idx="2"/>
          </p:cNvCxnSpPr>
          <p:nvPr/>
        </p:nvCxnSpPr>
        <p:spPr>
          <a:xfrm flipV="1">
            <a:off x="3889305" y="4498047"/>
            <a:ext cx="1831703" cy="250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5"/>
            <a:endCxn id="8" idx="1"/>
          </p:cNvCxnSpPr>
          <p:nvPr/>
        </p:nvCxnSpPr>
        <p:spPr>
          <a:xfrm>
            <a:off x="4577924" y="3471091"/>
            <a:ext cx="1206356" cy="8742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9" idx="3"/>
          </p:cNvCxnSpPr>
          <p:nvPr/>
        </p:nvCxnSpPr>
        <p:spPr>
          <a:xfrm flipV="1">
            <a:off x="4577924" y="2939209"/>
            <a:ext cx="1425500" cy="226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8" idx="0"/>
            <a:endCxn id="9" idx="4"/>
          </p:cNvCxnSpPr>
          <p:nvPr/>
        </p:nvCxnSpPr>
        <p:spPr>
          <a:xfrm flipV="1">
            <a:off x="5937032" y="3002481"/>
            <a:ext cx="219144" cy="127954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6257" y="5251659"/>
                <a:ext cx="778578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The probability that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 smtClean="0"/>
                  <a:t> gets activated is 2/3 since it has incoming edges from two active nodes.</a:t>
                </a:r>
              </a:p>
              <a:p>
                <a:r>
                  <a:rPr lang="en-US" sz="2400" dirty="0" smtClean="0"/>
                  <a:t>The probability that </a:t>
                </a:r>
                <a:r>
                  <a:rPr lang="en-US" sz="2400" dirty="0"/>
                  <a:t>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 smtClean="0"/>
                  <a:t> picks one of the two edges to these nodes is also 2/3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57" y="5251659"/>
                <a:ext cx="7785782" cy="1569660"/>
              </a:xfrm>
              <a:prstGeom prst="rect">
                <a:avLst/>
              </a:prstGeom>
              <a:blipFill rotWithShape="0">
                <a:blip r:embed="rId8"/>
                <a:stretch>
                  <a:fillRect l="-1253" t="-3101" r="-392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8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11760" y="308095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09148" y="3102315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38157" y="2038551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7257" y="453246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1008" y="4282023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0152" y="257043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2843808" y="3296976"/>
            <a:ext cx="1365340" cy="213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7" idx="1"/>
          </p:cNvCxnSpPr>
          <p:nvPr/>
        </p:nvCxnSpPr>
        <p:spPr>
          <a:xfrm>
            <a:off x="2780536" y="3449728"/>
            <a:ext cx="739993" cy="114600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5" idx="3"/>
          </p:cNvCxnSpPr>
          <p:nvPr/>
        </p:nvCxnSpPr>
        <p:spPr>
          <a:xfrm flipV="1">
            <a:off x="3826033" y="3471091"/>
            <a:ext cx="446387" cy="112464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5" idx="1"/>
          </p:cNvCxnSpPr>
          <p:nvPr/>
        </p:nvCxnSpPr>
        <p:spPr>
          <a:xfrm>
            <a:off x="3406933" y="2407327"/>
            <a:ext cx="865487" cy="758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9" idx="2"/>
          </p:cNvCxnSpPr>
          <p:nvPr/>
        </p:nvCxnSpPr>
        <p:spPr>
          <a:xfrm>
            <a:off x="3470205" y="2254575"/>
            <a:ext cx="2469947" cy="5318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8" idx="2"/>
          </p:cNvCxnSpPr>
          <p:nvPr/>
        </p:nvCxnSpPr>
        <p:spPr>
          <a:xfrm flipV="1">
            <a:off x="3889305" y="4498047"/>
            <a:ext cx="1831703" cy="250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5"/>
            <a:endCxn id="8" idx="1"/>
          </p:cNvCxnSpPr>
          <p:nvPr/>
        </p:nvCxnSpPr>
        <p:spPr>
          <a:xfrm>
            <a:off x="4577924" y="3471091"/>
            <a:ext cx="1206356" cy="8742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9" idx="3"/>
          </p:cNvCxnSpPr>
          <p:nvPr/>
        </p:nvCxnSpPr>
        <p:spPr>
          <a:xfrm flipV="1">
            <a:off x="4577924" y="2939209"/>
            <a:ext cx="1425500" cy="226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8" idx="0"/>
            <a:endCxn id="9" idx="4"/>
          </p:cNvCxnSpPr>
          <p:nvPr/>
        </p:nvCxnSpPr>
        <p:spPr>
          <a:xfrm flipV="1">
            <a:off x="5937032" y="3002481"/>
            <a:ext cx="219144" cy="127954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6257" y="5251659"/>
                <a:ext cx="778578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Similarly the probability that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 smtClean="0"/>
                  <a:t> gets activated is 2/3 since it has incoming edges from two active nodes.</a:t>
                </a:r>
              </a:p>
              <a:p>
                <a:r>
                  <a:rPr lang="en-US" sz="2400" dirty="0" smtClean="0"/>
                  <a:t>The probability that </a:t>
                </a:r>
                <a:r>
                  <a:rPr lang="en-US" sz="2400" dirty="0"/>
                  <a:t>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 smtClean="0"/>
                  <a:t> picks one of the two edges to these nodes is also 2/3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57" y="5251659"/>
                <a:ext cx="7785782" cy="1569660"/>
              </a:xfrm>
              <a:prstGeom prst="rect">
                <a:avLst/>
              </a:prstGeom>
              <a:blipFill rotWithShape="0">
                <a:blip r:embed="rId8"/>
                <a:stretch>
                  <a:fillRect l="-1253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772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871589"/>
            <a:ext cx="72728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Diffusion of innovation</a:t>
            </a:r>
          </a:p>
          <a:p>
            <a:pPr algn="just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Old studies </a:t>
            </a:r>
          </a:p>
          <a:p>
            <a:pPr algn="just"/>
            <a:r>
              <a:rPr lang="en-US" sz="2400" dirty="0" smtClean="0"/>
              <a:t>(mainly informational effect):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000" dirty="0" smtClean="0"/>
              <a:t>Adoption of hybrid seed corn among farmers in Iowa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 smtClean="0"/>
              <a:t> Adoption of tetracycline by physicians in US</a:t>
            </a:r>
          </a:p>
          <a:p>
            <a:pPr algn="just"/>
            <a:r>
              <a:rPr lang="en-US" sz="2400" dirty="0" smtClean="0"/>
              <a:t>(mainly direct benefit)</a:t>
            </a:r>
          </a:p>
          <a:p>
            <a:pPr lvl="2" indent="-342900" algn="just">
              <a:buFont typeface="Wingdings" pitchFamily="2" charset="2"/>
              <a:buChar char="§"/>
            </a:pPr>
            <a:r>
              <a:rPr lang="en-US" sz="2000" dirty="0" smtClean="0"/>
              <a:t>Technology (phone, email,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  <a:endParaRPr lang="en-US" sz="2000" dirty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Basic observations</a:t>
            </a:r>
            <a:r>
              <a:rPr lang="en-US" sz="2400" dirty="0" smtClean="0"/>
              <a:t>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/>
              <a:t> High risk but high benefit</a:t>
            </a:r>
            <a:endParaRPr lang="en-US" sz="2400" dirty="0"/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/>
              <a:t> Characteristics of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early adopters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/>
              <a:t> Decisions made in the context of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social structure</a:t>
            </a:r>
            <a:endParaRPr lang="el-GR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827584" y="145410"/>
            <a:ext cx="724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Spread of Innovation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0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11760" y="308095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09148" y="3102315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38157" y="2038551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7257" y="453246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1008" y="4282023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0152" y="257043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2843808" y="3296976"/>
            <a:ext cx="1365340" cy="213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7" idx="1"/>
          </p:cNvCxnSpPr>
          <p:nvPr/>
        </p:nvCxnSpPr>
        <p:spPr>
          <a:xfrm>
            <a:off x="2780536" y="3449728"/>
            <a:ext cx="739993" cy="114600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5" idx="3"/>
          </p:cNvCxnSpPr>
          <p:nvPr/>
        </p:nvCxnSpPr>
        <p:spPr>
          <a:xfrm flipV="1">
            <a:off x="3826033" y="3471091"/>
            <a:ext cx="446387" cy="112464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5" idx="1"/>
          </p:cNvCxnSpPr>
          <p:nvPr/>
        </p:nvCxnSpPr>
        <p:spPr>
          <a:xfrm>
            <a:off x="3406933" y="2407327"/>
            <a:ext cx="865487" cy="758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9" idx="2"/>
          </p:cNvCxnSpPr>
          <p:nvPr/>
        </p:nvCxnSpPr>
        <p:spPr>
          <a:xfrm>
            <a:off x="3470205" y="2254575"/>
            <a:ext cx="2469947" cy="5318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8" idx="2"/>
          </p:cNvCxnSpPr>
          <p:nvPr/>
        </p:nvCxnSpPr>
        <p:spPr>
          <a:xfrm flipV="1">
            <a:off x="3889305" y="4498047"/>
            <a:ext cx="1831703" cy="250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5"/>
            <a:endCxn id="8" idx="1"/>
          </p:cNvCxnSpPr>
          <p:nvPr/>
        </p:nvCxnSpPr>
        <p:spPr>
          <a:xfrm>
            <a:off x="4577924" y="3471091"/>
            <a:ext cx="1206356" cy="8742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9" idx="3"/>
          </p:cNvCxnSpPr>
          <p:nvPr/>
        </p:nvCxnSpPr>
        <p:spPr>
          <a:xfrm flipV="1">
            <a:off x="4577924" y="2939209"/>
            <a:ext cx="1425500" cy="226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8" idx="0"/>
            <a:endCxn id="9" idx="4"/>
          </p:cNvCxnSpPr>
          <p:nvPr/>
        </p:nvCxnSpPr>
        <p:spPr>
          <a:xfrm flipV="1">
            <a:off x="5937032" y="3002481"/>
            <a:ext cx="219144" cy="127954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9529" y="5590061"/>
                <a:ext cx="778578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The set of active nodes is the set of nodes 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with live edges (orange).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29" y="5590061"/>
                <a:ext cx="7785782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117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333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382" y="1066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Improvements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Computation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Expected Spread</a:t>
            </a:r>
          </a:p>
          <a:p>
            <a:pPr lvl="1"/>
            <a:r>
              <a:rPr lang="en-US" dirty="0" smtClean="0"/>
              <a:t>Performing simulations for estimating the spread on multiple instances is very slow. Several techniques have been developed for speeding up the process.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CELF</a:t>
            </a:r>
            <a:r>
              <a:rPr lang="en-US" dirty="0" smtClean="0"/>
              <a:t>: exploiting the </a:t>
            </a:r>
            <a:r>
              <a:rPr lang="en-US" dirty="0" err="1" smtClean="0"/>
              <a:t>submodularity</a:t>
            </a:r>
            <a:r>
              <a:rPr lang="en-US" dirty="0" smtClean="0"/>
              <a:t> property</a:t>
            </a:r>
          </a:p>
          <a:p>
            <a:pPr marL="1371600" lvl="3" indent="0">
              <a:buNone/>
            </a:pPr>
            <a:endParaRPr lang="en-US" dirty="0" smtClean="0"/>
          </a:p>
          <a:p>
            <a:pPr lvl="2"/>
            <a:endParaRPr lang="en-US" dirty="0" smtClean="0">
              <a:solidFill>
                <a:srgbClr val="0070C0"/>
              </a:solidFill>
            </a:endParaRP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Maximum Influence Paths</a:t>
            </a:r>
            <a:r>
              <a:rPr lang="en-US" dirty="0" smtClean="0"/>
              <a:t>: store paths for computation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Sketches</a:t>
            </a:r>
            <a:r>
              <a:rPr lang="en-US" dirty="0" smtClean="0"/>
              <a:t>: compute sketches for each node for approximate estimation of spread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51375" y="3775208"/>
            <a:ext cx="6923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</a:t>
            </a:r>
            <a:r>
              <a:rPr lang="en-US" sz="1200" dirty="0" smtClean="0"/>
              <a:t>the </a:t>
            </a:r>
            <a:r>
              <a:rPr lang="en-US" sz="1200" dirty="0"/>
              <a:t>marginal gain of a node in the current iteration cannot be better than its marginal gain in the previous </a:t>
            </a:r>
            <a:r>
              <a:rPr lang="en-US" sz="1200" dirty="0" smtClean="0"/>
              <a:t>iteration) J. </a:t>
            </a:r>
            <a:r>
              <a:rPr lang="en-US" sz="1200" dirty="0" err="1"/>
              <a:t>Leskovec</a:t>
            </a:r>
            <a:r>
              <a:rPr lang="en-US" sz="1200" dirty="0"/>
              <a:t>, </a:t>
            </a:r>
            <a:r>
              <a:rPr lang="en-US" sz="1200" dirty="0" smtClean="0"/>
              <a:t>A. </a:t>
            </a:r>
            <a:r>
              <a:rPr lang="en-US" sz="1200" dirty="0"/>
              <a:t>Krause, </a:t>
            </a:r>
            <a:r>
              <a:rPr lang="en-US" sz="1200" dirty="0" smtClean="0"/>
              <a:t>C. </a:t>
            </a:r>
            <a:r>
              <a:rPr lang="en-US" sz="1200" dirty="0" err="1"/>
              <a:t>Guestrin</a:t>
            </a:r>
            <a:r>
              <a:rPr lang="en-US" sz="1200" dirty="0"/>
              <a:t>, </a:t>
            </a:r>
            <a:r>
              <a:rPr lang="en-US" sz="1200" dirty="0" smtClean="0"/>
              <a:t>C. </a:t>
            </a:r>
            <a:r>
              <a:rPr lang="en-US" sz="1200" dirty="0" err="1"/>
              <a:t>Faloutsos</a:t>
            </a:r>
            <a:r>
              <a:rPr lang="en-US" sz="1200" dirty="0"/>
              <a:t>, </a:t>
            </a:r>
            <a:r>
              <a:rPr lang="en-US" sz="1200" dirty="0" smtClean="0"/>
              <a:t>J. </a:t>
            </a:r>
            <a:r>
              <a:rPr lang="en-US" sz="1200" dirty="0"/>
              <a:t>M. </a:t>
            </a:r>
            <a:r>
              <a:rPr lang="en-US" sz="1200" dirty="0" err="1"/>
              <a:t>VanBriesen</a:t>
            </a:r>
            <a:r>
              <a:rPr lang="en-US" sz="1200" dirty="0"/>
              <a:t>, </a:t>
            </a:r>
            <a:r>
              <a:rPr lang="en-US" sz="1200" dirty="0" smtClean="0"/>
              <a:t>N. </a:t>
            </a:r>
            <a:r>
              <a:rPr lang="en-US" sz="1200" dirty="0"/>
              <a:t>S. Glance. </a:t>
            </a:r>
            <a:r>
              <a:rPr lang="en-US" sz="1200" i="1" dirty="0"/>
              <a:t>Cost-effective outbreak detection in networks</a:t>
            </a:r>
            <a:r>
              <a:rPr lang="en-US" sz="1200" dirty="0"/>
              <a:t>. KDD 2007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1375" y="4812185"/>
            <a:ext cx="6629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W. Chen, C</a:t>
            </a:r>
            <a:r>
              <a:rPr lang="en-US" sz="1200" dirty="0" smtClean="0"/>
              <a:t>. Wang</a:t>
            </a:r>
            <a:r>
              <a:rPr lang="en-US" sz="1200" dirty="0"/>
              <a:t>, and Y</a:t>
            </a:r>
            <a:r>
              <a:rPr lang="en-US" sz="1200" dirty="0" smtClean="0"/>
              <a:t>. Wang</a:t>
            </a:r>
            <a:r>
              <a:rPr lang="en-US" sz="1200" dirty="0"/>
              <a:t>. </a:t>
            </a:r>
            <a:r>
              <a:rPr lang="en-US" sz="1200" i="1" dirty="0"/>
              <a:t>Scalable influence maximization for prevalent viral marketing in large-scale social networks</a:t>
            </a:r>
            <a:r>
              <a:rPr lang="en-US" sz="1200" dirty="0"/>
              <a:t>. </a:t>
            </a:r>
            <a:r>
              <a:rPr lang="en-US" sz="1200" dirty="0" smtClean="0"/>
              <a:t>KDD </a:t>
            </a:r>
            <a:r>
              <a:rPr lang="en-US" sz="1200" dirty="0"/>
              <a:t>2010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725320" y="6010424"/>
            <a:ext cx="6727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Edith Cohen, Daniel </a:t>
            </a:r>
            <a:r>
              <a:rPr lang="en-US" sz="1200" dirty="0" err="1"/>
              <a:t>Delling</a:t>
            </a:r>
            <a:r>
              <a:rPr lang="en-US" sz="1200" dirty="0"/>
              <a:t>, Thomas </a:t>
            </a:r>
            <a:r>
              <a:rPr lang="en-US" sz="1200" dirty="0" err="1"/>
              <a:t>Pajor</a:t>
            </a:r>
            <a:r>
              <a:rPr lang="en-US" sz="1200" dirty="0"/>
              <a:t>, Renato F. </a:t>
            </a:r>
            <a:r>
              <a:rPr lang="en-US" sz="1200" dirty="0" err="1"/>
              <a:t>Werneck</a:t>
            </a:r>
            <a:r>
              <a:rPr lang="en-US" sz="1200" dirty="0"/>
              <a:t>. </a:t>
            </a:r>
            <a:r>
              <a:rPr lang="en-US" sz="1200" i="1" dirty="0"/>
              <a:t>Sketch-based Influence Maximization and Computation: Scaling up with Guarantees</a:t>
            </a:r>
            <a:r>
              <a:rPr lang="en-US" sz="1200" dirty="0"/>
              <a:t>. CIKM </a:t>
            </a:r>
            <a:r>
              <a:rPr lang="en-US" sz="1200" dirty="0" smtClean="0"/>
              <a:t>2014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078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Experiments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5950"/>
            <a:ext cx="43053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24050"/>
            <a:ext cx="41148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362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One-slide </a:t>
            </a:r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6431"/>
                <a:ext cx="8229600" cy="532373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Influence maximization</a:t>
                </a:r>
                <a:r>
                  <a:rPr lang="en-US" dirty="0" smtClean="0"/>
                  <a:t>: Given 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/>
                  <a:t>and a budget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for some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diffusion model</a:t>
                </a:r>
                <a:r>
                  <a:rPr lang="en-US" dirty="0" smtClean="0"/>
                  <a:t>, find a subset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/>
                  <a:t>nodes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, such that when activating these nodes,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spread</a:t>
                </a:r>
                <a:r>
                  <a:rPr lang="en-US" dirty="0" smtClean="0"/>
                  <a:t> of the diffusion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/>
                  <a:t>in the network is maximized.</a:t>
                </a: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Diffusion models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: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Independent Cascade </a:t>
                </a:r>
                <a:r>
                  <a:rPr lang="en-US" dirty="0" smtClean="0"/>
                  <a:t>model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Linear Threshold </a:t>
                </a:r>
                <a:r>
                  <a:rPr lang="en-US" dirty="0" smtClean="0"/>
                  <a:t>model</a:t>
                </a: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Algorithm</a:t>
                </a:r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Greedy</a:t>
                </a:r>
                <a:r>
                  <a:rPr lang="en-US" dirty="0" smtClean="0"/>
                  <a:t> algorithm that adds to the set each time the node with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maximum marginal gain</a:t>
                </a:r>
                <a:r>
                  <a:rPr lang="en-US" dirty="0" smtClean="0"/>
                  <a:t>, i.e., the node that causes the maximum increase in the diffusion spread.</a:t>
                </a:r>
              </a:p>
              <a:p>
                <a:r>
                  <a:rPr lang="en-US" dirty="0" smtClean="0"/>
                  <a:t>The Greedy algorithm gives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approximation </a:t>
                </a:r>
                <a:r>
                  <a:rPr lang="en-US" dirty="0" smtClean="0"/>
                  <a:t>of the optimal solution </a:t>
                </a:r>
              </a:p>
              <a:p>
                <a:pPr lvl="1"/>
                <a:r>
                  <a:rPr lang="en-US" dirty="0" smtClean="0"/>
                  <a:t>Follows from the fact that the spread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 smtClean="0"/>
                  <a:t> is </a:t>
                </a:r>
              </a:p>
              <a:p>
                <a:pPr lvl="2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Monotone</a:t>
                </a:r>
              </a:p>
              <a:p>
                <a:pPr lvl="2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Submodular 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6431"/>
                <a:ext cx="8229600" cy="5323730"/>
              </a:xfrm>
              <a:blipFill rotWithShape="0">
                <a:blip r:embed="rId2"/>
                <a:stretch>
                  <a:fillRect l="-1037" t="-2176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91660" y="5763339"/>
                <a:ext cx="2405980" cy="36933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660" y="5763339"/>
                <a:ext cx="240598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91660" y="6189908"/>
                <a:ext cx="5336012" cy="36933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∪{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660" y="6189908"/>
                <a:ext cx="5336012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2698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793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Another 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the spread from the red node?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Inclusion of </a:t>
            </a:r>
            <a:r>
              <a:rPr lang="en-US" dirty="0">
                <a:solidFill>
                  <a:srgbClr val="FF0000"/>
                </a:solidFill>
              </a:rPr>
              <a:t>time</a:t>
            </a:r>
            <a:r>
              <a:rPr lang="en-US" dirty="0"/>
              <a:t> changes the problem of influence </a:t>
            </a:r>
            <a:r>
              <a:rPr lang="en-US" dirty="0" smtClean="0"/>
              <a:t>maximization</a:t>
            </a:r>
          </a:p>
          <a:p>
            <a:pPr lvl="1"/>
            <a:r>
              <a:rPr lang="en-US" sz="1900" dirty="0" smtClean="0"/>
              <a:t>N. </a:t>
            </a:r>
            <a:r>
              <a:rPr lang="en-US" sz="1900" dirty="0" err="1" smtClean="0"/>
              <a:t>Gayraud</a:t>
            </a:r>
            <a:r>
              <a:rPr lang="en-US" sz="1900" dirty="0" smtClean="0"/>
              <a:t>, E. </a:t>
            </a:r>
            <a:r>
              <a:rPr lang="en-US" sz="1900" dirty="0" err="1" smtClean="0"/>
              <a:t>Pitoura</a:t>
            </a:r>
            <a:r>
              <a:rPr lang="en-US" sz="1900" dirty="0" smtClean="0"/>
              <a:t>, P. Tsaparas, Diffusion Maximization on Evolving networks</a:t>
            </a:r>
            <a:endParaRPr lang="en-US" sz="19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88"/>
          <a:stretch/>
        </p:blipFill>
        <p:spPr bwMode="auto">
          <a:xfrm>
            <a:off x="3131839" y="2450852"/>
            <a:ext cx="5672945" cy="233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899592" y="292494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5"/>
          </p:cNvCxnSpPr>
          <p:nvPr/>
        </p:nvCxnSpPr>
        <p:spPr>
          <a:xfrm>
            <a:off x="1083980" y="3109332"/>
            <a:ext cx="319668" cy="319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344617" y="3401380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17841" y="3401380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11760" y="2924944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43396" y="3990921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8" idx="6"/>
            <a:endCxn id="9" idx="2"/>
          </p:cNvCxnSpPr>
          <p:nvPr/>
        </p:nvCxnSpPr>
        <p:spPr>
          <a:xfrm>
            <a:off x="1560641" y="3509392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7"/>
            <a:endCxn id="10" idx="3"/>
          </p:cNvCxnSpPr>
          <p:nvPr/>
        </p:nvCxnSpPr>
        <p:spPr>
          <a:xfrm flipV="1">
            <a:off x="2202229" y="3109332"/>
            <a:ext cx="241167" cy="323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5"/>
            <a:endCxn id="11" idx="1"/>
          </p:cNvCxnSpPr>
          <p:nvPr/>
        </p:nvCxnSpPr>
        <p:spPr>
          <a:xfrm>
            <a:off x="2202229" y="3585768"/>
            <a:ext cx="272803" cy="436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078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Evolving network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 a network that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changes</a:t>
                </a:r>
                <a:r>
                  <a:rPr lang="en-US" dirty="0" smtClean="0"/>
                  <a:t> over time</a:t>
                </a:r>
              </a:p>
              <a:p>
                <a:pPr lvl="1"/>
                <a:r>
                  <a:rPr lang="en-US" dirty="0" smtClean="0"/>
                  <a:t>Edges and nodes can appear and disappear at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discrete time steps</a:t>
                </a:r>
              </a:p>
              <a:p>
                <a:r>
                  <a:rPr lang="en-US" dirty="0" smtClean="0"/>
                  <a:t>Model:</a:t>
                </a:r>
              </a:p>
              <a:p>
                <a:pPr lvl="1"/>
                <a:r>
                  <a:rPr lang="en-US" dirty="0" smtClean="0"/>
                  <a:t>The evolving network is a sequence of graphs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defined over the same set of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, with different edge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Graph snapshot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is the graph at time-step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23528" y="5941497"/>
            <a:ext cx="8590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N. </a:t>
            </a:r>
            <a:r>
              <a:rPr lang="en-US" dirty="0" err="1" smtClean="0"/>
              <a:t>Gayraud</a:t>
            </a:r>
            <a:r>
              <a:rPr lang="en-US" dirty="0" smtClean="0"/>
              <a:t>, E. </a:t>
            </a:r>
            <a:r>
              <a:rPr lang="en-US" dirty="0" err="1" smtClean="0"/>
              <a:t>Pitoura</a:t>
            </a:r>
            <a:r>
              <a:rPr lang="en-US" dirty="0" smtClean="0"/>
              <a:t>, P. Tsaparas. </a:t>
            </a:r>
            <a:r>
              <a:rPr lang="en-US" i="1" dirty="0" smtClean="0"/>
              <a:t>Maximizing Diffusion in Evolving Networks</a:t>
            </a:r>
            <a:r>
              <a:rPr lang="en-US" dirty="0" smtClean="0"/>
              <a:t>. COSN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52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683568" y="2204864"/>
            <a:ext cx="8280920" cy="2664296"/>
            <a:chOff x="1950284" y="462637"/>
            <a:chExt cx="4811236" cy="16938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2084805" y="514538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4805" y="514538"/>
                  <a:ext cx="285074" cy="22495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2105874" y="969003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5874" y="969003"/>
                  <a:ext cx="285074" cy="22495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2458153" y="1243111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8153" y="1243111"/>
                  <a:ext cx="285074" cy="22495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2853589" y="961815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3589" y="961815"/>
                  <a:ext cx="285074" cy="22495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2057400" y="1506611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0" y="1506611"/>
                  <a:ext cx="374846" cy="2616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2477854" y="1666093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854" y="1666093"/>
                  <a:ext cx="290539" cy="22495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2859242" y="1519473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9242" y="1519473"/>
                  <a:ext cx="290539" cy="22495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4115881" y="1905002"/>
                  <a:ext cx="318605" cy="2515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85" name="TextBox 6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5881" y="1905002"/>
                  <a:ext cx="396262" cy="28116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5888606" y="1905000"/>
                  <a:ext cx="318605" cy="2515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86" name="TextBox 6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8606" y="1905000"/>
                  <a:ext cx="396262" cy="28116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6" name="Oval 105"/>
            <p:cNvSpPr/>
            <p:nvPr/>
          </p:nvSpPr>
          <p:spPr>
            <a:xfrm>
              <a:off x="2113042" y="525788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7" name="Oval 106"/>
            <p:cNvSpPr/>
            <p:nvPr/>
          </p:nvSpPr>
          <p:spPr>
            <a:xfrm>
              <a:off x="2500307" y="124311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8" name="Oval 107"/>
            <p:cNvSpPr/>
            <p:nvPr/>
          </p:nvSpPr>
          <p:spPr>
            <a:xfrm>
              <a:off x="2113042" y="971789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09" name="Straight Arrow Connector 108"/>
            <p:cNvCxnSpPr>
              <a:stCxn id="106" idx="4"/>
              <a:endCxn id="108" idx="0"/>
            </p:cNvCxnSpPr>
            <p:nvPr/>
          </p:nvCxnSpPr>
          <p:spPr>
            <a:xfrm>
              <a:off x="2227342" y="754388"/>
              <a:ext cx="0" cy="21740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112" idx="3"/>
              <a:endCxn id="107" idx="7"/>
            </p:cNvCxnSpPr>
            <p:nvPr/>
          </p:nvCxnSpPr>
          <p:spPr>
            <a:xfrm flipH="1">
              <a:off x="2695429" y="1154679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2308164" y="1177664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2871782" y="959557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3" name="Oval 112"/>
            <p:cNvSpPr/>
            <p:nvPr/>
          </p:nvSpPr>
          <p:spPr>
            <a:xfrm>
              <a:off x="2097399" y="152093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4" name="Oval 113"/>
            <p:cNvSpPr/>
            <p:nvPr/>
          </p:nvSpPr>
          <p:spPr>
            <a:xfrm>
              <a:off x="2501268" y="1658185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5" name="Oval 114"/>
            <p:cNvSpPr/>
            <p:nvPr/>
          </p:nvSpPr>
          <p:spPr>
            <a:xfrm>
              <a:off x="2891445" y="152093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2417437" y="1905001"/>
                  <a:ext cx="318605" cy="2515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97" name="TextBox 6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7437" y="1905001"/>
                  <a:ext cx="396262" cy="28116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Rectangle 116"/>
            <p:cNvSpPr/>
            <p:nvPr/>
          </p:nvSpPr>
          <p:spPr>
            <a:xfrm>
              <a:off x="1950284" y="462637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8" name="Oval 117"/>
            <p:cNvSpPr/>
            <p:nvPr/>
          </p:nvSpPr>
          <p:spPr>
            <a:xfrm>
              <a:off x="3822423" y="509283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9" name="Oval 118"/>
            <p:cNvSpPr/>
            <p:nvPr/>
          </p:nvSpPr>
          <p:spPr>
            <a:xfrm>
              <a:off x="4203424" y="124926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0" name="Oval 119"/>
            <p:cNvSpPr/>
            <p:nvPr/>
          </p:nvSpPr>
          <p:spPr>
            <a:xfrm>
              <a:off x="3816159" y="977944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21" name="Straight Arrow Connector 120"/>
            <p:cNvCxnSpPr>
              <a:stCxn id="118" idx="4"/>
              <a:endCxn id="120" idx="0"/>
            </p:cNvCxnSpPr>
            <p:nvPr/>
          </p:nvCxnSpPr>
          <p:spPr>
            <a:xfrm flipH="1">
              <a:off x="3930459" y="737883"/>
              <a:ext cx="6264" cy="24006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24" idx="3"/>
              <a:endCxn id="119" idx="7"/>
            </p:cNvCxnSpPr>
            <p:nvPr/>
          </p:nvCxnSpPr>
          <p:spPr>
            <a:xfrm flipH="1">
              <a:off x="4398546" y="116083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4011281" y="118381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/>
            <p:cNvSpPr/>
            <p:nvPr/>
          </p:nvSpPr>
          <p:spPr>
            <a:xfrm>
              <a:off x="4574899" y="96571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630049" y="462637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6" name="Oval 125"/>
            <p:cNvSpPr/>
            <p:nvPr/>
          </p:nvSpPr>
          <p:spPr>
            <a:xfrm>
              <a:off x="5578544" y="509283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7" name="Oval 126"/>
            <p:cNvSpPr/>
            <p:nvPr/>
          </p:nvSpPr>
          <p:spPr>
            <a:xfrm>
              <a:off x="5959545" y="124926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8" name="Oval 127"/>
            <p:cNvSpPr/>
            <p:nvPr/>
          </p:nvSpPr>
          <p:spPr>
            <a:xfrm>
              <a:off x="5572280" y="977944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29" name="Straight Arrow Connector 128"/>
            <p:cNvCxnSpPr>
              <a:stCxn id="126" idx="4"/>
              <a:endCxn id="128" idx="0"/>
            </p:cNvCxnSpPr>
            <p:nvPr/>
          </p:nvCxnSpPr>
          <p:spPr>
            <a:xfrm flipH="1">
              <a:off x="5686580" y="737883"/>
              <a:ext cx="6264" cy="24006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32" idx="3"/>
              <a:endCxn id="127" idx="7"/>
            </p:cNvCxnSpPr>
            <p:nvPr/>
          </p:nvCxnSpPr>
          <p:spPr>
            <a:xfrm flipH="1">
              <a:off x="6154667" y="116083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>
              <a:off x="5767402" y="118381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Oval 131"/>
            <p:cNvSpPr/>
            <p:nvPr/>
          </p:nvSpPr>
          <p:spPr>
            <a:xfrm>
              <a:off x="6331020" y="96571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86170" y="462637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34" name="Straight Arrow Connector 133"/>
            <p:cNvCxnSpPr/>
            <p:nvPr/>
          </p:nvCxnSpPr>
          <p:spPr>
            <a:xfrm flipH="1">
              <a:off x="5763491" y="1429299"/>
              <a:ext cx="249612" cy="13127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27" idx="4"/>
            </p:cNvCxnSpPr>
            <p:nvPr/>
          </p:nvCxnSpPr>
          <p:spPr>
            <a:xfrm>
              <a:off x="6073845" y="1477866"/>
              <a:ext cx="2082" cy="18647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>
            <a:xfrm>
              <a:off x="3806561" y="152709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7" name="Oval 136"/>
            <p:cNvSpPr/>
            <p:nvPr/>
          </p:nvSpPr>
          <p:spPr>
            <a:xfrm>
              <a:off x="4210430" y="166434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8" name="Oval 137"/>
            <p:cNvSpPr/>
            <p:nvPr/>
          </p:nvSpPr>
          <p:spPr>
            <a:xfrm>
              <a:off x="4600607" y="152709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9" name="Oval 138"/>
            <p:cNvSpPr/>
            <p:nvPr/>
          </p:nvSpPr>
          <p:spPr>
            <a:xfrm>
              <a:off x="5551770" y="152709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0" name="Oval 139"/>
            <p:cNvSpPr/>
            <p:nvPr/>
          </p:nvSpPr>
          <p:spPr>
            <a:xfrm>
              <a:off x="5955639" y="166434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1" name="Oval 140"/>
            <p:cNvSpPr/>
            <p:nvPr/>
          </p:nvSpPr>
          <p:spPr>
            <a:xfrm>
              <a:off x="6345816" y="152709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42" name="Straight Arrow Connector 141"/>
            <p:cNvCxnSpPr>
              <a:stCxn id="127" idx="5"/>
              <a:endCxn id="141" idx="1"/>
            </p:cNvCxnSpPr>
            <p:nvPr/>
          </p:nvCxnSpPr>
          <p:spPr>
            <a:xfrm>
              <a:off x="6154667" y="1444388"/>
              <a:ext cx="224627" cy="11618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142"/>
                <p:cNvSpPr txBox="1"/>
                <p:nvPr/>
              </p:nvSpPr>
              <p:spPr>
                <a:xfrm>
                  <a:off x="3775456" y="508552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43" name="TextBox 1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5456" y="508552"/>
                  <a:ext cx="285074" cy="22495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/>
                <p:cNvSpPr txBox="1"/>
                <p:nvPr/>
              </p:nvSpPr>
              <p:spPr>
                <a:xfrm>
                  <a:off x="3785387" y="977944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44" name="TextBox 1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5387" y="977944"/>
                  <a:ext cx="285074" cy="22495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/>
                <p:cNvSpPr txBox="1"/>
                <p:nvPr/>
              </p:nvSpPr>
              <p:spPr>
                <a:xfrm>
                  <a:off x="4174717" y="1249380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45" name="TextBox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4717" y="1249380"/>
                  <a:ext cx="285074" cy="22495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/>
                <p:cNvSpPr txBox="1"/>
                <p:nvPr/>
              </p:nvSpPr>
              <p:spPr>
                <a:xfrm>
                  <a:off x="4534198" y="961816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46" name="TextBox 1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4198" y="961816"/>
                  <a:ext cx="285074" cy="22495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/>
                <p:cNvSpPr txBox="1"/>
                <p:nvPr/>
              </p:nvSpPr>
              <p:spPr>
                <a:xfrm>
                  <a:off x="3782105" y="1519473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47" name="TextBox 1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2105" y="1519473"/>
                  <a:ext cx="290539" cy="22495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/>
                <p:cNvSpPr txBox="1"/>
                <p:nvPr/>
              </p:nvSpPr>
              <p:spPr>
                <a:xfrm>
                  <a:off x="4175685" y="1649474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48" name="TextBox 1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5685" y="1649474"/>
                  <a:ext cx="290539" cy="22495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/>
                <p:cNvSpPr txBox="1"/>
                <p:nvPr/>
              </p:nvSpPr>
              <p:spPr>
                <a:xfrm>
                  <a:off x="4583188" y="1522156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49" name="TextBox 1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188" y="1522156"/>
                  <a:ext cx="290539" cy="22495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/>
                <p:cNvSpPr txBox="1"/>
                <p:nvPr/>
              </p:nvSpPr>
              <p:spPr>
                <a:xfrm>
                  <a:off x="5541336" y="499960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0" name="TextBox 1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1336" y="499960"/>
                  <a:ext cx="285074" cy="22495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TextBox 150"/>
                <p:cNvSpPr txBox="1"/>
                <p:nvPr/>
              </p:nvSpPr>
              <p:spPr>
                <a:xfrm>
                  <a:off x="5549373" y="991932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1" name="TextBox 1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9373" y="991932"/>
                  <a:ext cx="285074" cy="22495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/>
                <p:cNvSpPr txBox="1"/>
                <p:nvPr/>
              </p:nvSpPr>
              <p:spPr>
                <a:xfrm>
                  <a:off x="5926540" y="1242392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2" name="TextBox 1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6540" y="1242392"/>
                  <a:ext cx="285074" cy="224959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/>
                <p:cNvSpPr txBox="1"/>
                <p:nvPr/>
              </p:nvSpPr>
              <p:spPr>
                <a:xfrm>
                  <a:off x="6302783" y="957589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3" name="TextBox 1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2783" y="957589"/>
                  <a:ext cx="285074" cy="224959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/>
                <p:cNvSpPr txBox="1"/>
                <p:nvPr/>
              </p:nvSpPr>
              <p:spPr>
                <a:xfrm>
                  <a:off x="5527413" y="1534998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4" name="TextBox 1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7413" y="1534998"/>
                  <a:ext cx="290539" cy="22495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/>
                <p:cNvSpPr txBox="1"/>
                <p:nvPr/>
              </p:nvSpPr>
              <p:spPr>
                <a:xfrm>
                  <a:off x="5940698" y="1657730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5" name="TextBox 1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698" y="1657730"/>
                  <a:ext cx="290539" cy="22495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/>
                <p:cNvSpPr txBox="1"/>
                <p:nvPr/>
              </p:nvSpPr>
              <p:spPr>
                <a:xfrm>
                  <a:off x="6321468" y="1522790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6" name="TextBox 1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1468" y="1522790"/>
                  <a:ext cx="290539" cy="22495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881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Time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How does the evolution of the network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relates</a:t>
                </a:r>
                <a:r>
                  <a:rPr lang="en-US" dirty="0" smtClean="0"/>
                  <a:t> to the evolution of the diffusion?</a:t>
                </a:r>
              </a:p>
              <a:p>
                <a:pPr lvl="1"/>
                <a:r>
                  <a:rPr lang="en-US" dirty="0" smtClean="0"/>
                  <a:t>How much physical time does a diffusion step last?</a:t>
                </a:r>
              </a:p>
              <a:p>
                <a:r>
                  <a:rPr lang="en-US" dirty="0" smtClean="0"/>
                  <a:t>Assumption: The two processes are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 sync</a:t>
                </a:r>
                <a:r>
                  <a:rPr lang="en-US" dirty="0" smtClean="0"/>
                  <a:t>. One diffusion step happens in on one graph snapshot</a:t>
                </a: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Evolving IC model</a:t>
                </a:r>
                <a:r>
                  <a:rPr lang="en-US" dirty="0" smtClean="0"/>
                  <a:t>: at time-step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, the infectious nodes try to infect their neighbors in the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.</a:t>
                </a:r>
                <a:endParaRPr lang="en-US" dirty="0" smtClean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Evolving LT model</a:t>
                </a:r>
                <a:r>
                  <a:rPr lang="en-US" dirty="0" smtClean="0"/>
                  <a:t>: at time-step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if the weight of the active neighbors of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in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is greater than the threshold the nodes gets activated.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35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Submodularity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the spread function remain monotone and </a:t>
            </a:r>
            <a:r>
              <a:rPr lang="en-US" dirty="0" err="1" smtClean="0"/>
              <a:t>submodular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No!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467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Monotonicity for the EIC model</a:t>
            </a:r>
            <a:endParaRPr lang="en-US" dirty="0"/>
          </a:p>
        </p:txBody>
      </p:sp>
      <p:grpSp>
        <p:nvGrpSpPr>
          <p:cNvPr id="96" name="Group 95"/>
          <p:cNvGrpSpPr/>
          <p:nvPr/>
        </p:nvGrpSpPr>
        <p:grpSpPr>
          <a:xfrm>
            <a:off x="683568" y="2204864"/>
            <a:ext cx="8280920" cy="2664296"/>
            <a:chOff x="1950284" y="462637"/>
            <a:chExt cx="4811236" cy="16938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2084805" y="514538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4805" y="514538"/>
                  <a:ext cx="285074" cy="22495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2105874" y="969003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5874" y="969003"/>
                  <a:ext cx="285074" cy="22495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2458153" y="1243111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8153" y="1243111"/>
                  <a:ext cx="285074" cy="22495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2853589" y="961815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3589" y="961815"/>
                  <a:ext cx="285074" cy="22495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2057400" y="1506611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0" y="1506611"/>
                  <a:ext cx="374846" cy="2616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2477854" y="1666093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854" y="1666093"/>
                  <a:ext cx="290539" cy="22495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2859242" y="1519473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9242" y="1519473"/>
                  <a:ext cx="290539" cy="22495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4115881" y="1905002"/>
                  <a:ext cx="318605" cy="2515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85" name="TextBox 6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5881" y="1905002"/>
                  <a:ext cx="396262" cy="28116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5888606" y="1905000"/>
                  <a:ext cx="318605" cy="2515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86" name="TextBox 6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8606" y="1905000"/>
                  <a:ext cx="396262" cy="28116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6" name="Oval 105"/>
            <p:cNvSpPr/>
            <p:nvPr/>
          </p:nvSpPr>
          <p:spPr>
            <a:xfrm>
              <a:off x="2113042" y="525788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7" name="Oval 106"/>
            <p:cNvSpPr/>
            <p:nvPr/>
          </p:nvSpPr>
          <p:spPr>
            <a:xfrm>
              <a:off x="2500307" y="124311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8" name="Oval 107"/>
            <p:cNvSpPr/>
            <p:nvPr/>
          </p:nvSpPr>
          <p:spPr>
            <a:xfrm>
              <a:off x="2113042" y="971789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09" name="Straight Arrow Connector 108"/>
            <p:cNvCxnSpPr>
              <a:stCxn id="106" idx="4"/>
              <a:endCxn id="108" idx="0"/>
            </p:cNvCxnSpPr>
            <p:nvPr/>
          </p:nvCxnSpPr>
          <p:spPr>
            <a:xfrm>
              <a:off x="2227342" y="754388"/>
              <a:ext cx="0" cy="21740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112" idx="3"/>
              <a:endCxn id="107" idx="7"/>
            </p:cNvCxnSpPr>
            <p:nvPr/>
          </p:nvCxnSpPr>
          <p:spPr>
            <a:xfrm flipH="1">
              <a:off x="2695429" y="1154679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2308164" y="1177664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2871782" y="959557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3" name="Oval 112"/>
            <p:cNvSpPr/>
            <p:nvPr/>
          </p:nvSpPr>
          <p:spPr>
            <a:xfrm>
              <a:off x="2097399" y="152093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4" name="Oval 113"/>
            <p:cNvSpPr/>
            <p:nvPr/>
          </p:nvSpPr>
          <p:spPr>
            <a:xfrm>
              <a:off x="2501268" y="1658185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5" name="Oval 114"/>
            <p:cNvSpPr/>
            <p:nvPr/>
          </p:nvSpPr>
          <p:spPr>
            <a:xfrm>
              <a:off x="2891445" y="152093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2417437" y="1905001"/>
                  <a:ext cx="318605" cy="2515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97" name="TextBox 6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7437" y="1905001"/>
                  <a:ext cx="396262" cy="28116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Rectangle 116"/>
            <p:cNvSpPr/>
            <p:nvPr/>
          </p:nvSpPr>
          <p:spPr>
            <a:xfrm>
              <a:off x="1950284" y="462637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8" name="Oval 117"/>
            <p:cNvSpPr/>
            <p:nvPr/>
          </p:nvSpPr>
          <p:spPr>
            <a:xfrm>
              <a:off x="3822423" y="509283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9" name="Oval 118"/>
            <p:cNvSpPr/>
            <p:nvPr/>
          </p:nvSpPr>
          <p:spPr>
            <a:xfrm>
              <a:off x="4203424" y="124926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0" name="Oval 119"/>
            <p:cNvSpPr/>
            <p:nvPr/>
          </p:nvSpPr>
          <p:spPr>
            <a:xfrm>
              <a:off x="3816159" y="977944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21" name="Straight Arrow Connector 120"/>
            <p:cNvCxnSpPr>
              <a:stCxn id="118" idx="4"/>
              <a:endCxn id="120" idx="0"/>
            </p:cNvCxnSpPr>
            <p:nvPr/>
          </p:nvCxnSpPr>
          <p:spPr>
            <a:xfrm flipH="1">
              <a:off x="3930459" y="737883"/>
              <a:ext cx="6264" cy="24006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24" idx="3"/>
              <a:endCxn id="119" idx="7"/>
            </p:cNvCxnSpPr>
            <p:nvPr/>
          </p:nvCxnSpPr>
          <p:spPr>
            <a:xfrm flipH="1">
              <a:off x="4398546" y="116083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4011281" y="118381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/>
            <p:cNvSpPr/>
            <p:nvPr/>
          </p:nvSpPr>
          <p:spPr>
            <a:xfrm>
              <a:off x="4574899" y="96571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630049" y="462637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6" name="Oval 125"/>
            <p:cNvSpPr/>
            <p:nvPr/>
          </p:nvSpPr>
          <p:spPr>
            <a:xfrm>
              <a:off x="5578544" y="509283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7" name="Oval 126"/>
            <p:cNvSpPr/>
            <p:nvPr/>
          </p:nvSpPr>
          <p:spPr>
            <a:xfrm>
              <a:off x="5959545" y="124926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8" name="Oval 127"/>
            <p:cNvSpPr/>
            <p:nvPr/>
          </p:nvSpPr>
          <p:spPr>
            <a:xfrm>
              <a:off x="5572280" y="977944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29" name="Straight Arrow Connector 128"/>
            <p:cNvCxnSpPr>
              <a:stCxn id="126" idx="4"/>
              <a:endCxn id="128" idx="0"/>
            </p:cNvCxnSpPr>
            <p:nvPr/>
          </p:nvCxnSpPr>
          <p:spPr>
            <a:xfrm flipH="1">
              <a:off x="5686580" y="737883"/>
              <a:ext cx="6264" cy="24006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32" idx="3"/>
              <a:endCxn id="127" idx="7"/>
            </p:cNvCxnSpPr>
            <p:nvPr/>
          </p:nvCxnSpPr>
          <p:spPr>
            <a:xfrm flipH="1">
              <a:off x="6154667" y="116083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>
              <a:off x="5767402" y="118381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Oval 131"/>
            <p:cNvSpPr/>
            <p:nvPr/>
          </p:nvSpPr>
          <p:spPr>
            <a:xfrm>
              <a:off x="6331020" y="96571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86170" y="462637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34" name="Straight Arrow Connector 133"/>
            <p:cNvCxnSpPr/>
            <p:nvPr/>
          </p:nvCxnSpPr>
          <p:spPr>
            <a:xfrm flipH="1">
              <a:off x="5763491" y="1429299"/>
              <a:ext cx="249612" cy="13127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27" idx="4"/>
            </p:cNvCxnSpPr>
            <p:nvPr/>
          </p:nvCxnSpPr>
          <p:spPr>
            <a:xfrm>
              <a:off x="6073845" y="1477866"/>
              <a:ext cx="2082" cy="18647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>
            <a:xfrm>
              <a:off x="3806561" y="152709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7" name="Oval 136"/>
            <p:cNvSpPr/>
            <p:nvPr/>
          </p:nvSpPr>
          <p:spPr>
            <a:xfrm>
              <a:off x="4210430" y="166434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8" name="Oval 137"/>
            <p:cNvSpPr/>
            <p:nvPr/>
          </p:nvSpPr>
          <p:spPr>
            <a:xfrm>
              <a:off x="4600607" y="152709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9" name="Oval 138"/>
            <p:cNvSpPr/>
            <p:nvPr/>
          </p:nvSpPr>
          <p:spPr>
            <a:xfrm>
              <a:off x="5551770" y="152709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0" name="Oval 139"/>
            <p:cNvSpPr/>
            <p:nvPr/>
          </p:nvSpPr>
          <p:spPr>
            <a:xfrm>
              <a:off x="5955639" y="166434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1" name="Oval 140"/>
            <p:cNvSpPr/>
            <p:nvPr/>
          </p:nvSpPr>
          <p:spPr>
            <a:xfrm>
              <a:off x="6345816" y="152709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42" name="Straight Arrow Connector 141"/>
            <p:cNvCxnSpPr>
              <a:stCxn id="127" idx="5"/>
              <a:endCxn id="141" idx="1"/>
            </p:cNvCxnSpPr>
            <p:nvPr/>
          </p:nvCxnSpPr>
          <p:spPr>
            <a:xfrm>
              <a:off x="6154667" y="1444388"/>
              <a:ext cx="224627" cy="11618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142"/>
                <p:cNvSpPr txBox="1"/>
                <p:nvPr/>
              </p:nvSpPr>
              <p:spPr>
                <a:xfrm>
                  <a:off x="3775456" y="508552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43" name="TextBox 1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5456" y="508552"/>
                  <a:ext cx="285074" cy="22495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/>
                <p:cNvSpPr txBox="1"/>
                <p:nvPr/>
              </p:nvSpPr>
              <p:spPr>
                <a:xfrm>
                  <a:off x="3785387" y="977944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44" name="TextBox 1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5387" y="977944"/>
                  <a:ext cx="285074" cy="22495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/>
                <p:cNvSpPr txBox="1"/>
                <p:nvPr/>
              </p:nvSpPr>
              <p:spPr>
                <a:xfrm>
                  <a:off x="4174717" y="1249380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45" name="TextBox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4717" y="1249380"/>
                  <a:ext cx="285074" cy="22495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/>
                <p:cNvSpPr txBox="1"/>
                <p:nvPr/>
              </p:nvSpPr>
              <p:spPr>
                <a:xfrm>
                  <a:off x="4534198" y="961816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46" name="TextBox 1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4198" y="961816"/>
                  <a:ext cx="285074" cy="22495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/>
                <p:cNvSpPr txBox="1"/>
                <p:nvPr/>
              </p:nvSpPr>
              <p:spPr>
                <a:xfrm>
                  <a:off x="3782105" y="1519473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47" name="TextBox 1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2105" y="1519473"/>
                  <a:ext cx="290539" cy="22495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/>
                <p:cNvSpPr txBox="1"/>
                <p:nvPr/>
              </p:nvSpPr>
              <p:spPr>
                <a:xfrm>
                  <a:off x="4175685" y="1649474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48" name="TextBox 1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5685" y="1649474"/>
                  <a:ext cx="290539" cy="22495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/>
                <p:cNvSpPr txBox="1"/>
                <p:nvPr/>
              </p:nvSpPr>
              <p:spPr>
                <a:xfrm>
                  <a:off x="4583188" y="1522156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49" name="TextBox 1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188" y="1522156"/>
                  <a:ext cx="290539" cy="22495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/>
                <p:cNvSpPr txBox="1"/>
                <p:nvPr/>
              </p:nvSpPr>
              <p:spPr>
                <a:xfrm>
                  <a:off x="5541336" y="499960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0" name="TextBox 1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1336" y="499960"/>
                  <a:ext cx="285074" cy="22495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TextBox 150"/>
                <p:cNvSpPr txBox="1"/>
                <p:nvPr/>
              </p:nvSpPr>
              <p:spPr>
                <a:xfrm>
                  <a:off x="5549373" y="991932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1" name="TextBox 1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9373" y="991932"/>
                  <a:ext cx="285074" cy="22495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/>
                <p:cNvSpPr txBox="1"/>
                <p:nvPr/>
              </p:nvSpPr>
              <p:spPr>
                <a:xfrm>
                  <a:off x="5926540" y="1242392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2" name="TextBox 1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6540" y="1242392"/>
                  <a:ext cx="285074" cy="224959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/>
                <p:cNvSpPr txBox="1"/>
                <p:nvPr/>
              </p:nvSpPr>
              <p:spPr>
                <a:xfrm>
                  <a:off x="6302783" y="957589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3" name="TextBox 1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2783" y="957589"/>
                  <a:ext cx="285074" cy="224959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/>
                <p:cNvSpPr txBox="1"/>
                <p:nvPr/>
              </p:nvSpPr>
              <p:spPr>
                <a:xfrm>
                  <a:off x="5527413" y="1534998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4" name="TextBox 1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7413" y="1534998"/>
                  <a:ext cx="290539" cy="22495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/>
                <p:cNvSpPr txBox="1"/>
                <p:nvPr/>
              </p:nvSpPr>
              <p:spPr>
                <a:xfrm>
                  <a:off x="5940698" y="1657730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5" name="TextBox 1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698" y="1657730"/>
                  <a:ext cx="290539" cy="22495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/>
                <p:cNvSpPr txBox="1"/>
                <p:nvPr/>
              </p:nvSpPr>
              <p:spPr>
                <a:xfrm>
                  <a:off x="6321468" y="1522790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6" name="TextBox 1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1468" y="1522790"/>
                  <a:ext cx="290539" cy="22495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85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025" y="1484783"/>
            <a:ext cx="7869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Common principles: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i="1" dirty="0" smtClean="0"/>
              <a:t> 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Complexity</a:t>
            </a:r>
            <a:r>
              <a:rPr lang="en-US" sz="2400" dirty="0" smtClean="0"/>
              <a:t> of people to understand and implement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i="1" dirty="0" smtClean="0"/>
              <a:t> 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Observability</a:t>
            </a:r>
            <a:r>
              <a:rPr lang="en-US" sz="2400" dirty="0" smtClean="0"/>
              <a:t>, so that people can become aware that others are using it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i="1" dirty="0" smtClean="0"/>
              <a:t> 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</a:rPr>
              <a:t>Trialability</a:t>
            </a:r>
            <a:r>
              <a:rPr lang="en-US" sz="2400" dirty="0" smtClean="0"/>
              <a:t>, so that people can mitigate its risks by adopting it gradually and incrementally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i="1" dirty="0" smtClean="0"/>
              <a:t> 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Compatibility</a:t>
            </a:r>
            <a:r>
              <a:rPr lang="en-US" sz="2400" dirty="0" smtClean="0"/>
              <a:t> with the social system that is entering (</a:t>
            </a:r>
            <a:r>
              <a:rPr lang="en-US" sz="2400" dirty="0" err="1" smtClean="0"/>
              <a:t>homophily</a:t>
            </a:r>
            <a:r>
              <a:rPr lang="en-US" sz="2400" dirty="0" smtClean="0"/>
              <a:t> as a barrier?)</a:t>
            </a:r>
            <a:endParaRPr lang="el-GR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Spread of Innovation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Monotonicity for the EIC model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2974003" y="1641847"/>
            <a:ext cx="1375350" cy="1697765"/>
            <a:chOff x="1950284" y="2545802"/>
            <a:chExt cx="1375350" cy="1697765"/>
          </a:xfrm>
        </p:grpSpPr>
        <p:sp>
          <p:nvSpPr>
            <p:cNvPr id="7" name="Oval 6"/>
            <p:cNvSpPr/>
            <p:nvPr/>
          </p:nvSpPr>
          <p:spPr>
            <a:xfrm>
              <a:off x="2119306" y="2616781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500307" y="33187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113042" y="3047404"/>
              <a:ext cx="228600" cy="228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>
              <a:stCxn id="7" idx="4"/>
              <a:endCxn id="9" idx="0"/>
            </p:cNvCxnSpPr>
            <p:nvPr/>
          </p:nvCxnSpPr>
          <p:spPr>
            <a:xfrm flipH="1">
              <a:off x="2227342" y="2845381"/>
              <a:ext cx="6264" cy="20202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3" idx="3"/>
              <a:endCxn id="8" idx="7"/>
            </p:cNvCxnSpPr>
            <p:nvPr/>
          </p:nvCxnSpPr>
          <p:spPr>
            <a:xfrm flipH="1">
              <a:off x="2695429" y="323029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308164" y="325327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2871782" y="303517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097399" y="359655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01268" y="373380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91445" y="359655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439828" y="3962400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9828" y="3962400"/>
                  <a:ext cx="396262" cy="28116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Rectangle 40"/>
            <p:cNvSpPr/>
            <p:nvPr/>
          </p:nvSpPr>
          <p:spPr>
            <a:xfrm>
              <a:off x="1950284" y="2545802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613133" y="1641847"/>
            <a:ext cx="1375350" cy="1697764"/>
            <a:chOff x="3646884" y="2545802"/>
            <a:chExt cx="1375350" cy="16977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124091" y="3962399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4091" y="3962399"/>
                  <a:ext cx="396262" cy="28116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Oval 17"/>
            <p:cNvSpPr/>
            <p:nvPr/>
          </p:nvSpPr>
          <p:spPr>
            <a:xfrm>
              <a:off x="3822423" y="2616781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203424" y="3318726"/>
              <a:ext cx="228600" cy="228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816159" y="3047404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stCxn id="18" idx="4"/>
              <a:endCxn id="20" idx="0"/>
            </p:cNvCxnSpPr>
            <p:nvPr/>
          </p:nvCxnSpPr>
          <p:spPr>
            <a:xfrm flipH="1">
              <a:off x="3930459" y="2845381"/>
              <a:ext cx="6264" cy="20202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24" idx="3"/>
              <a:endCxn id="19" idx="7"/>
            </p:cNvCxnSpPr>
            <p:nvPr/>
          </p:nvCxnSpPr>
          <p:spPr>
            <a:xfrm flipH="1">
              <a:off x="4398546" y="323029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011281" y="325327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4574899" y="303517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806561" y="359655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210430" y="373380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600607" y="359655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646884" y="2545802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365002" y="1641847"/>
            <a:ext cx="1375350" cy="1697763"/>
            <a:chOff x="5398753" y="2545802"/>
            <a:chExt cx="1375350" cy="16977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888297" y="3962398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8297" y="3962398"/>
                  <a:ext cx="396262" cy="28116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Oval 24"/>
            <p:cNvSpPr/>
            <p:nvPr/>
          </p:nvSpPr>
          <p:spPr>
            <a:xfrm>
              <a:off x="5578544" y="2616781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959545" y="3318726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572280" y="3047404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>
              <a:stCxn id="25" idx="4"/>
              <a:endCxn id="27" idx="0"/>
            </p:cNvCxnSpPr>
            <p:nvPr/>
          </p:nvCxnSpPr>
          <p:spPr>
            <a:xfrm flipH="1">
              <a:off x="5686580" y="2845381"/>
              <a:ext cx="6264" cy="20202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31" idx="3"/>
              <a:endCxn id="26" idx="7"/>
            </p:cNvCxnSpPr>
            <p:nvPr/>
          </p:nvCxnSpPr>
          <p:spPr>
            <a:xfrm flipH="1">
              <a:off x="6154667" y="323029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767402" y="325327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6331020" y="303517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stCxn id="26" idx="3"/>
            </p:cNvCxnSpPr>
            <p:nvPr/>
          </p:nvCxnSpPr>
          <p:spPr>
            <a:xfrm flipH="1">
              <a:off x="5763491" y="3513848"/>
              <a:ext cx="229532" cy="11618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6" idx="4"/>
            </p:cNvCxnSpPr>
            <p:nvPr/>
          </p:nvCxnSpPr>
          <p:spPr>
            <a:xfrm>
              <a:off x="6073845" y="3547326"/>
              <a:ext cx="2082" cy="18647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5551770" y="3596551"/>
              <a:ext cx="228600" cy="228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955639" y="3733800"/>
              <a:ext cx="228600" cy="228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345816" y="3596551"/>
              <a:ext cx="228600" cy="228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>
              <a:stCxn id="26" idx="5"/>
              <a:endCxn id="39" idx="1"/>
            </p:cNvCxnSpPr>
            <p:nvPr/>
          </p:nvCxnSpPr>
          <p:spPr>
            <a:xfrm>
              <a:off x="6154667" y="3513848"/>
              <a:ext cx="224627" cy="11618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5398753" y="2545802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361785" y="1653663"/>
            <a:ext cx="1375350" cy="1697765"/>
            <a:chOff x="1950284" y="2545802"/>
            <a:chExt cx="1375350" cy="1697765"/>
          </a:xfrm>
        </p:grpSpPr>
        <p:sp>
          <p:nvSpPr>
            <p:cNvPr id="48" name="Oval 47"/>
            <p:cNvSpPr/>
            <p:nvPr/>
          </p:nvSpPr>
          <p:spPr>
            <a:xfrm>
              <a:off x="2119306" y="2616781"/>
              <a:ext cx="228600" cy="2286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500307" y="33187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113042" y="3047404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/>
            <p:cNvCxnSpPr>
              <a:stCxn id="48" idx="4"/>
              <a:endCxn id="50" idx="0"/>
            </p:cNvCxnSpPr>
            <p:nvPr/>
          </p:nvCxnSpPr>
          <p:spPr>
            <a:xfrm flipH="1">
              <a:off x="2227342" y="2845381"/>
              <a:ext cx="6264" cy="20202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54" idx="3"/>
              <a:endCxn id="49" idx="7"/>
            </p:cNvCxnSpPr>
            <p:nvPr/>
          </p:nvCxnSpPr>
          <p:spPr>
            <a:xfrm flipH="1">
              <a:off x="2695429" y="323029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2308164" y="325327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2871782" y="303517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097399" y="359655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501268" y="373380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2891445" y="359655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2439828" y="3962400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9828" y="3962400"/>
                  <a:ext cx="396262" cy="28116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 58"/>
            <p:cNvSpPr/>
            <p:nvPr/>
          </p:nvSpPr>
          <p:spPr>
            <a:xfrm>
              <a:off x="1950284" y="2545802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974003" y="3741173"/>
            <a:ext cx="1375350" cy="1704051"/>
            <a:chOff x="2870359" y="4620549"/>
            <a:chExt cx="1375350" cy="1704051"/>
          </a:xfrm>
        </p:grpSpPr>
        <p:sp>
          <p:nvSpPr>
            <p:cNvPr id="63" name="Oval 62"/>
            <p:cNvSpPr/>
            <p:nvPr/>
          </p:nvSpPr>
          <p:spPr>
            <a:xfrm>
              <a:off x="3039865" y="4703622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442773" y="5410201"/>
              <a:ext cx="228600" cy="228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055508" y="5138879"/>
              <a:ext cx="228600" cy="228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>
              <a:stCxn id="63" idx="4"/>
              <a:endCxn id="65" idx="0"/>
            </p:cNvCxnSpPr>
            <p:nvPr/>
          </p:nvCxnSpPr>
          <p:spPr>
            <a:xfrm>
              <a:off x="3154165" y="4932222"/>
              <a:ext cx="15643" cy="206657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69" idx="3"/>
              <a:endCxn id="64" idx="7"/>
            </p:cNvCxnSpPr>
            <p:nvPr/>
          </p:nvCxnSpPr>
          <p:spPr>
            <a:xfrm flipH="1">
              <a:off x="3637895" y="5321769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3250630" y="5344754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3814248" y="5126647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3039865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3443734" y="5825275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3833911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3380450" y="6043433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0450" y="6043433"/>
                  <a:ext cx="396262" cy="28116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Rectangle 96"/>
            <p:cNvSpPr/>
            <p:nvPr/>
          </p:nvSpPr>
          <p:spPr>
            <a:xfrm>
              <a:off x="2870359" y="4620549"/>
              <a:ext cx="1375350" cy="146939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355906" y="3717466"/>
            <a:ext cx="1375350" cy="1703179"/>
            <a:chOff x="6355906" y="4621421"/>
            <a:chExt cx="1375350" cy="17031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6851619" y="6043433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1619" y="6043433"/>
                  <a:ext cx="396262" cy="28116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/>
            <p:cNvSpPr/>
            <p:nvPr/>
          </p:nvSpPr>
          <p:spPr>
            <a:xfrm>
              <a:off x="6521010" y="4693841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6902011" y="5410201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6514746" y="5138879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Arrow Connector 83"/>
            <p:cNvCxnSpPr>
              <a:stCxn id="81" idx="4"/>
              <a:endCxn id="83" idx="0"/>
            </p:cNvCxnSpPr>
            <p:nvPr/>
          </p:nvCxnSpPr>
          <p:spPr>
            <a:xfrm flipH="1">
              <a:off x="6629046" y="4922441"/>
              <a:ext cx="6264" cy="21643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87" idx="3"/>
              <a:endCxn id="82" idx="7"/>
            </p:cNvCxnSpPr>
            <p:nvPr/>
          </p:nvCxnSpPr>
          <p:spPr>
            <a:xfrm flipH="1">
              <a:off x="7097133" y="5321769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6709868" y="5344754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7273486" y="5126647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Arrow Connector 87"/>
            <p:cNvCxnSpPr>
              <a:stCxn id="82" idx="3"/>
            </p:cNvCxnSpPr>
            <p:nvPr/>
          </p:nvCxnSpPr>
          <p:spPr>
            <a:xfrm flipH="1">
              <a:off x="6705957" y="5605323"/>
              <a:ext cx="229532" cy="11618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82" idx="4"/>
            </p:cNvCxnSpPr>
            <p:nvPr/>
          </p:nvCxnSpPr>
          <p:spPr>
            <a:xfrm>
              <a:off x="7016311" y="5638801"/>
              <a:ext cx="2082" cy="18647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6494236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6898105" y="5825275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7288282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Arrow Connector 95"/>
            <p:cNvCxnSpPr>
              <a:stCxn id="82" idx="5"/>
              <a:endCxn id="95" idx="1"/>
            </p:cNvCxnSpPr>
            <p:nvPr/>
          </p:nvCxnSpPr>
          <p:spPr>
            <a:xfrm>
              <a:off x="7097133" y="5605323"/>
              <a:ext cx="224627" cy="11618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/>
            <p:cNvSpPr/>
            <p:nvPr/>
          </p:nvSpPr>
          <p:spPr>
            <a:xfrm>
              <a:off x="6355906" y="4621421"/>
              <a:ext cx="1375350" cy="1466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589350" y="3716594"/>
            <a:ext cx="1375350" cy="1704051"/>
            <a:chOff x="4589350" y="4620549"/>
            <a:chExt cx="1375350" cy="17040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5078894" y="6043433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8894" y="6043433"/>
                  <a:ext cx="396262" cy="28116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Oval 73"/>
            <p:cNvSpPr/>
            <p:nvPr/>
          </p:nvSpPr>
          <p:spPr>
            <a:xfrm>
              <a:off x="4758625" y="4693841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145890" y="5410201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4758625" y="5138879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Arrow Connector 76"/>
            <p:cNvCxnSpPr>
              <a:stCxn id="74" idx="4"/>
              <a:endCxn id="76" idx="0"/>
            </p:cNvCxnSpPr>
            <p:nvPr/>
          </p:nvCxnSpPr>
          <p:spPr>
            <a:xfrm>
              <a:off x="4872925" y="4922441"/>
              <a:ext cx="0" cy="21643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80" idx="3"/>
              <a:endCxn id="75" idx="7"/>
            </p:cNvCxnSpPr>
            <p:nvPr/>
          </p:nvCxnSpPr>
          <p:spPr>
            <a:xfrm flipH="1">
              <a:off x="5341012" y="5321769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4953747" y="5344754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5517365" y="5126647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4749027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152896" y="5825275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543073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589350" y="4620549"/>
              <a:ext cx="1375350" cy="146939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339394" y="3741173"/>
            <a:ext cx="1375350" cy="1704051"/>
            <a:chOff x="2870359" y="4620549"/>
            <a:chExt cx="1375350" cy="1704051"/>
          </a:xfrm>
        </p:grpSpPr>
        <p:sp>
          <p:nvSpPr>
            <p:cNvPr id="104" name="Oval 103"/>
            <p:cNvSpPr/>
            <p:nvPr/>
          </p:nvSpPr>
          <p:spPr>
            <a:xfrm>
              <a:off x="3039865" y="4703622"/>
              <a:ext cx="228600" cy="2286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3442773" y="5410201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3055508" y="5138879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Arrow Connector 106"/>
            <p:cNvCxnSpPr>
              <a:stCxn id="104" idx="4"/>
              <a:endCxn id="106" idx="0"/>
            </p:cNvCxnSpPr>
            <p:nvPr/>
          </p:nvCxnSpPr>
          <p:spPr>
            <a:xfrm>
              <a:off x="3154165" y="4932222"/>
              <a:ext cx="15643" cy="206657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110" idx="3"/>
              <a:endCxn id="105" idx="7"/>
            </p:cNvCxnSpPr>
            <p:nvPr/>
          </p:nvCxnSpPr>
          <p:spPr>
            <a:xfrm flipH="1">
              <a:off x="3637895" y="5321769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>
              <a:off x="3250630" y="5344754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3814248" y="5126647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039865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443734" y="5825275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3833911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3380450" y="6043433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0450" y="6043433"/>
                  <a:ext cx="396262" cy="28116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5" name="Rectangle 114"/>
            <p:cNvSpPr/>
            <p:nvPr/>
          </p:nvSpPr>
          <p:spPr>
            <a:xfrm>
              <a:off x="2870359" y="4620549"/>
              <a:ext cx="1375350" cy="146939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518358" y="5884154"/>
            <a:ext cx="8189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spread is </a:t>
            </a:r>
            <a:r>
              <a:rPr lang="en-US" sz="2400" dirty="0" smtClean="0">
                <a:solidFill>
                  <a:srgbClr val="FF0000"/>
                </a:solidFill>
              </a:rPr>
              <a:t>not monotone </a:t>
            </a:r>
            <a:r>
              <a:rPr lang="en-US" sz="2400" dirty="0" smtClean="0"/>
              <a:t>in the case of the Evolving IC model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226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Submodularity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for the EIC model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376571" y="2412225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71" y="2412225"/>
                <a:ext cx="418128" cy="3077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331788" y="2997706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88" y="2997706"/>
                <a:ext cx="418128" cy="3077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960828" y="3394583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828" y="3394583"/>
                <a:ext cx="418128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951503" y="3924281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03" y="3924281"/>
                <a:ext cx="418128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320896" y="4344976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96" y="4344976"/>
                <a:ext cx="426142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943489" y="4559880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89" y="4559880"/>
                <a:ext cx="426142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1566082" y="4376916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082" y="4376916"/>
                <a:ext cx="426142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Oval 105"/>
          <p:cNvSpPr/>
          <p:nvPr/>
        </p:nvSpPr>
        <p:spPr>
          <a:xfrm>
            <a:off x="406054" y="2433138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7" name="Oval 106"/>
          <p:cNvSpPr/>
          <p:nvPr/>
        </p:nvSpPr>
        <p:spPr>
          <a:xfrm>
            <a:off x="1001473" y="3388835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8" name="Oval 107"/>
          <p:cNvSpPr/>
          <p:nvPr/>
        </p:nvSpPr>
        <p:spPr>
          <a:xfrm>
            <a:off x="406054" y="3028208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09" name="Straight Arrow Connector 108"/>
          <p:cNvCxnSpPr>
            <a:stCxn id="106" idx="4"/>
            <a:endCxn id="108" idx="0"/>
          </p:cNvCxnSpPr>
          <p:nvPr/>
        </p:nvCxnSpPr>
        <p:spPr>
          <a:xfrm>
            <a:off x="565148" y="2738144"/>
            <a:ext cx="0" cy="29006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12" idx="4"/>
            <a:endCxn id="107" idx="0"/>
          </p:cNvCxnSpPr>
          <p:nvPr/>
        </p:nvCxnSpPr>
        <p:spPr>
          <a:xfrm>
            <a:off x="1160567" y="2741614"/>
            <a:ext cx="0" cy="64722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endCxn id="107" idx="1"/>
          </p:cNvCxnSpPr>
          <p:nvPr/>
        </p:nvCxnSpPr>
        <p:spPr>
          <a:xfrm>
            <a:off x="677644" y="3302894"/>
            <a:ext cx="370427" cy="13060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>
          <a:xfrm>
            <a:off x="1001473" y="2436608"/>
            <a:ext cx="318188" cy="305006"/>
          </a:xfrm>
          <a:prstGeom prst="ellipse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3" name="Oval 112"/>
          <p:cNvSpPr/>
          <p:nvPr/>
        </p:nvSpPr>
        <p:spPr>
          <a:xfrm>
            <a:off x="376571" y="4364089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4" name="Oval 113"/>
          <p:cNvSpPr/>
          <p:nvPr/>
        </p:nvSpPr>
        <p:spPr>
          <a:xfrm>
            <a:off x="1004282" y="4605820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5" name="Oval 114"/>
          <p:cNvSpPr/>
          <p:nvPr/>
        </p:nvSpPr>
        <p:spPr>
          <a:xfrm>
            <a:off x="1604321" y="4388250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811152" y="5068532"/>
                <a:ext cx="467307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𝑮</m:t>
                          </m:r>
                        </m:e>
                        <m:sup>
                          <m:r>
                            <a:rPr lang="en-US" sz="1600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152" y="5068532"/>
                <a:ext cx="467307" cy="34413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Rectangle 116"/>
          <p:cNvSpPr/>
          <p:nvPr/>
        </p:nvSpPr>
        <p:spPr>
          <a:xfrm>
            <a:off x="179512" y="2348880"/>
            <a:ext cx="1967728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1" name="Oval 70"/>
          <p:cNvSpPr/>
          <p:nvPr/>
        </p:nvSpPr>
        <p:spPr>
          <a:xfrm>
            <a:off x="1001473" y="3944091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3" name="Oval 72"/>
          <p:cNvSpPr/>
          <p:nvPr/>
        </p:nvSpPr>
        <p:spPr>
          <a:xfrm>
            <a:off x="1666829" y="3353760"/>
            <a:ext cx="318188" cy="305006"/>
          </a:xfrm>
          <a:prstGeom prst="ellipse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960828" y="2411117"/>
                <a:ext cx="418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828" y="2411117"/>
                <a:ext cx="418127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637598" y="3325106"/>
                <a:ext cx="418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598" y="3325106"/>
                <a:ext cx="418127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71" idx="3"/>
            <a:endCxn id="113" idx="7"/>
          </p:cNvCxnSpPr>
          <p:nvPr/>
        </p:nvCxnSpPr>
        <p:spPr>
          <a:xfrm flipH="1">
            <a:off x="648161" y="4204430"/>
            <a:ext cx="399910" cy="204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1" idx="4"/>
            <a:endCxn id="114" idx="0"/>
          </p:cNvCxnSpPr>
          <p:nvPr/>
        </p:nvCxnSpPr>
        <p:spPr>
          <a:xfrm>
            <a:off x="1160567" y="4249097"/>
            <a:ext cx="2809" cy="356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1" idx="5"/>
            <a:endCxn id="115" idx="1"/>
          </p:cNvCxnSpPr>
          <p:nvPr/>
        </p:nvCxnSpPr>
        <p:spPr>
          <a:xfrm>
            <a:off x="1273063" y="4204430"/>
            <a:ext cx="377856" cy="228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2608685" y="2412225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685" y="2412225"/>
                <a:ext cx="418128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2563902" y="2997706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902" y="2997706"/>
                <a:ext cx="418128" cy="3077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3192942" y="3394583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942" y="3394583"/>
                <a:ext cx="418128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183617" y="3924281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617" y="3924281"/>
                <a:ext cx="418128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2553010" y="4344976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010" y="4344976"/>
                <a:ext cx="426142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175603" y="4559880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603" y="4559880"/>
                <a:ext cx="426142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3798196" y="4376916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196" y="4376916"/>
                <a:ext cx="426142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Oval 156"/>
          <p:cNvSpPr/>
          <p:nvPr/>
        </p:nvSpPr>
        <p:spPr>
          <a:xfrm>
            <a:off x="2638168" y="2433138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8" name="Oval 157"/>
          <p:cNvSpPr/>
          <p:nvPr/>
        </p:nvSpPr>
        <p:spPr>
          <a:xfrm>
            <a:off x="3233587" y="3388835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9" name="Oval 158"/>
          <p:cNvSpPr/>
          <p:nvPr/>
        </p:nvSpPr>
        <p:spPr>
          <a:xfrm>
            <a:off x="2638168" y="3028208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60" name="Straight Arrow Connector 159"/>
          <p:cNvCxnSpPr>
            <a:stCxn id="157" idx="4"/>
            <a:endCxn id="159" idx="0"/>
          </p:cNvCxnSpPr>
          <p:nvPr/>
        </p:nvCxnSpPr>
        <p:spPr>
          <a:xfrm>
            <a:off x="2797262" y="2738144"/>
            <a:ext cx="0" cy="29006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163" idx="4"/>
            <a:endCxn id="158" idx="0"/>
          </p:cNvCxnSpPr>
          <p:nvPr/>
        </p:nvCxnSpPr>
        <p:spPr>
          <a:xfrm>
            <a:off x="3392681" y="2741614"/>
            <a:ext cx="0" cy="64722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endCxn id="158" idx="1"/>
          </p:cNvCxnSpPr>
          <p:nvPr/>
        </p:nvCxnSpPr>
        <p:spPr>
          <a:xfrm>
            <a:off x="2909758" y="3302894"/>
            <a:ext cx="370427" cy="13060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Oval 162"/>
          <p:cNvSpPr/>
          <p:nvPr/>
        </p:nvSpPr>
        <p:spPr>
          <a:xfrm>
            <a:off x="3233587" y="2436608"/>
            <a:ext cx="318188" cy="305006"/>
          </a:xfrm>
          <a:prstGeom prst="ellipse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4" name="Oval 163"/>
          <p:cNvSpPr/>
          <p:nvPr/>
        </p:nvSpPr>
        <p:spPr>
          <a:xfrm>
            <a:off x="2608685" y="4364089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5" name="Oval 164"/>
          <p:cNvSpPr/>
          <p:nvPr/>
        </p:nvSpPr>
        <p:spPr>
          <a:xfrm>
            <a:off x="3236396" y="4605820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6" name="Oval 165"/>
          <p:cNvSpPr/>
          <p:nvPr/>
        </p:nvSpPr>
        <p:spPr>
          <a:xfrm>
            <a:off x="3836435" y="4388250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3043266" y="5068532"/>
                <a:ext cx="467307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𝑮</m:t>
                          </m:r>
                        </m:e>
                        <m:sup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266" y="5068532"/>
                <a:ext cx="467307" cy="34413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8" name="Rectangle 167"/>
          <p:cNvSpPr/>
          <p:nvPr/>
        </p:nvSpPr>
        <p:spPr>
          <a:xfrm>
            <a:off x="2411626" y="2348880"/>
            <a:ext cx="1967728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9" name="Oval 168"/>
          <p:cNvSpPr/>
          <p:nvPr/>
        </p:nvSpPr>
        <p:spPr>
          <a:xfrm>
            <a:off x="3233587" y="3944091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0" name="Oval 169"/>
          <p:cNvSpPr/>
          <p:nvPr/>
        </p:nvSpPr>
        <p:spPr>
          <a:xfrm>
            <a:off x="3898943" y="3353760"/>
            <a:ext cx="318188" cy="305006"/>
          </a:xfrm>
          <a:prstGeom prst="ellipse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3192942" y="2411117"/>
                <a:ext cx="418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942" y="2411117"/>
                <a:ext cx="418127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/>
              <p:cNvSpPr txBox="1"/>
              <p:nvPr/>
            </p:nvSpPr>
            <p:spPr>
              <a:xfrm>
                <a:off x="3869712" y="3325106"/>
                <a:ext cx="418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72" name="TextBox 1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712" y="3325106"/>
                <a:ext cx="418127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Arrow Connector 172"/>
          <p:cNvCxnSpPr>
            <a:stCxn id="169" idx="3"/>
            <a:endCxn id="164" idx="7"/>
          </p:cNvCxnSpPr>
          <p:nvPr/>
        </p:nvCxnSpPr>
        <p:spPr>
          <a:xfrm flipH="1">
            <a:off x="2880275" y="4204430"/>
            <a:ext cx="399910" cy="204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69" idx="4"/>
            <a:endCxn id="165" idx="0"/>
          </p:cNvCxnSpPr>
          <p:nvPr/>
        </p:nvCxnSpPr>
        <p:spPr>
          <a:xfrm>
            <a:off x="3392681" y="4249097"/>
            <a:ext cx="2809" cy="356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169" idx="5"/>
            <a:endCxn id="166" idx="1"/>
          </p:cNvCxnSpPr>
          <p:nvPr/>
        </p:nvCxnSpPr>
        <p:spPr>
          <a:xfrm>
            <a:off x="3505177" y="4204430"/>
            <a:ext cx="377856" cy="228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/>
              <p:cNvSpPr txBox="1"/>
              <p:nvPr/>
            </p:nvSpPr>
            <p:spPr>
              <a:xfrm>
                <a:off x="4915600" y="2409588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76" name="TextBox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600" y="2409588"/>
                <a:ext cx="418128" cy="30777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/>
              <p:cNvSpPr txBox="1"/>
              <p:nvPr/>
            </p:nvSpPr>
            <p:spPr>
              <a:xfrm>
                <a:off x="4870817" y="2995069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77" name="TextBox 1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817" y="2995069"/>
                <a:ext cx="418128" cy="3077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/>
              <p:cNvSpPr txBox="1"/>
              <p:nvPr/>
            </p:nvSpPr>
            <p:spPr>
              <a:xfrm>
                <a:off x="5499857" y="3391946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78" name="TextBox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857" y="3391946"/>
                <a:ext cx="418128" cy="30777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/>
              <p:cNvSpPr txBox="1"/>
              <p:nvPr/>
            </p:nvSpPr>
            <p:spPr>
              <a:xfrm>
                <a:off x="5490532" y="3921644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79" name="TextBox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532" y="3921644"/>
                <a:ext cx="418128" cy="30777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/>
              <p:cNvSpPr txBox="1"/>
              <p:nvPr/>
            </p:nvSpPr>
            <p:spPr>
              <a:xfrm>
                <a:off x="4859925" y="4342339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80" name="TextBox 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925" y="4342339"/>
                <a:ext cx="426142" cy="30777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/>
              <p:cNvSpPr txBox="1"/>
              <p:nvPr/>
            </p:nvSpPr>
            <p:spPr>
              <a:xfrm>
                <a:off x="5482518" y="4557243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518" y="4557243"/>
                <a:ext cx="426142" cy="30777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/>
              <p:cNvSpPr txBox="1"/>
              <p:nvPr/>
            </p:nvSpPr>
            <p:spPr>
              <a:xfrm>
                <a:off x="6105111" y="4374279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82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111" y="4374279"/>
                <a:ext cx="426142" cy="30777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3" name="Oval 182"/>
          <p:cNvSpPr/>
          <p:nvPr/>
        </p:nvSpPr>
        <p:spPr>
          <a:xfrm>
            <a:off x="4945083" y="2430501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4" name="Oval 183"/>
          <p:cNvSpPr/>
          <p:nvPr/>
        </p:nvSpPr>
        <p:spPr>
          <a:xfrm>
            <a:off x="5540502" y="3386198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5" name="Oval 184"/>
          <p:cNvSpPr/>
          <p:nvPr/>
        </p:nvSpPr>
        <p:spPr>
          <a:xfrm>
            <a:off x="4945083" y="3025571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86" name="Straight Arrow Connector 185"/>
          <p:cNvCxnSpPr>
            <a:stCxn id="183" idx="4"/>
            <a:endCxn id="185" idx="0"/>
          </p:cNvCxnSpPr>
          <p:nvPr/>
        </p:nvCxnSpPr>
        <p:spPr>
          <a:xfrm>
            <a:off x="5104177" y="2735507"/>
            <a:ext cx="0" cy="29006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>
            <a:stCxn id="189" idx="4"/>
            <a:endCxn id="184" idx="0"/>
          </p:cNvCxnSpPr>
          <p:nvPr/>
        </p:nvCxnSpPr>
        <p:spPr>
          <a:xfrm>
            <a:off x="5699596" y="2738977"/>
            <a:ext cx="0" cy="64722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endCxn id="184" idx="1"/>
          </p:cNvCxnSpPr>
          <p:nvPr/>
        </p:nvCxnSpPr>
        <p:spPr>
          <a:xfrm>
            <a:off x="5216673" y="3300257"/>
            <a:ext cx="370427" cy="13060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Oval 188"/>
          <p:cNvSpPr/>
          <p:nvPr/>
        </p:nvSpPr>
        <p:spPr>
          <a:xfrm>
            <a:off x="5540502" y="2433971"/>
            <a:ext cx="318188" cy="305006"/>
          </a:xfrm>
          <a:prstGeom prst="ellipse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0" name="Oval 189"/>
          <p:cNvSpPr/>
          <p:nvPr/>
        </p:nvSpPr>
        <p:spPr>
          <a:xfrm>
            <a:off x="4915600" y="4361452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1" name="Oval 190"/>
          <p:cNvSpPr/>
          <p:nvPr/>
        </p:nvSpPr>
        <p:spPr>
          <a:xfrm>
            <a:off x="5543311" y="4603183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2" name="Oval 191"/>
          <p:cNvSpPr/>
          <p:nvPr/>
        </p:nvSpPr>
        <p:spPr>
          <a:xfrm>
            <a:off x="6143350" y="4385613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/>
              <p:cNvSpPr txBox="1"/>
              <p:nvPr/>
            </p:nvSpPr>
            <p:spPr>
              <a:xfrm>
                <a:off x="5350181" y="5065895"/>
                <a:ext cx="467307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𝑮</m:t>
                          </m:r>
                        </m:e>
                        <m:sup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93" name="TextBox 1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181" y="5065895"/>
                <a:ext cx="467307" cy="344133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" name="Rectangle 193"/>
          <p:cNvSpPr/>
          <p:nvPr/>
        </p:nvSpPr>
        <p:spPr>
          <a:xfrm>
            <a:off x="4718541" y="2346243"/>
            <a:ext cx="1967728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5" name="Oval 194"/>
          <p:cNvSpPr/>
          <p:nvPr/>
        </p:nvSpPr>
        <p:spPr>
          <a:xfrm>
            <a:off x="5540502" y="3941454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6" name="Oval 195"/>
          <p:cNvSpPr/>
          <p:nvPr/>
        </p:nvSpPr>
        <p:spPr>
          <a:xfrm>
            <a:off x="6205858" y="3351123"/>
            <a:ext cx="318188" cy="305006"/>
          </a:xfrm>
          <a:prstGeom prst="ellipse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/>
              <p:cNvSpPr txBox="1"/>
              <p:nvPr/>
            </p:nvSpPr>
            <p:spPr>
              <a:xfrm>
                <a:off x="5499857" y="2408480"/>
                <a:ext cx="418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97" name="TextBox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857" y="2408480"/>
                <a:ext cx="418127" cy="307777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/>
              <p:cNvSpPr txBox="1"/>
              <p:nvPr/>
            </p:nvSpPr>
            <p:spPr>
              <a:xfrm>
                <a:off x="6176627" y="3322469"/>
                <a:ext cx="418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98" name="TextBox 1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627" y="3322469"/>
                <a:ext cx="418127" cy="307777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9" name="Straight Arrow Connector 198"/>
          <p:cNvCxnSpPr>
            <a:stCxn id="195" idx="3"/>
            <a:endCxn id="190" idx="7"/>
          </p:cNvCxnSpPr>
          <p:nvPr/>
        </p:nvCxnSpPr>
        <p:spPr>
          <a:xfrm flipH="1">
            <a:off x="5187190" y="4201793"/>
            <a:ext cx="399910" cy="204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stCxn id="195" idx="4"/>
            <a:endCxn id="191" idx="0"/>
          </p:cNvCxnSpPr>
          <p:nvPr/>
        </p:nvCxnSpPr>
        <p:spPr>
          <a:xfrm>
            <a:off x="5699596" y="4246460"/>
            <a:ext cx="2809" cy="356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195" idx="5"/>
            <a:endCxn id="192" idx="1"/>
          </p:cNvCxnSpPr>
          <p:nvPr/>
        </p:nvCxnSpPr>
        <p:spPr>
          <a:xfrm>
            <a:off x="5812092" y="4201793"/>
            <a:ext cx="377856" cy="228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4" idx="4"/>
            <a:endCxn id="195" idx="0"/>
          </p:cNvCxnSpPr>
          <p:nvPr/>
        </p:nvCxnSpPr>
        <p:spPr>
          <a:xfrm>
            <a:off x="5699596" y="3691204"/>
            <a:ext cx="0" cy="250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96" idx="3"/>
            <a:endCxn id="195" idx="7"/>
          </p:cNvCxnSpPr>
          <p:nvPr/>
        </p:nvCxnSpPr>
        <p:spPr>
          <a:xfrm flipH="1">
            <a:off x="5812092" y="3611462"/>
            <a:ext cx="440364" cy="374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/>
              <p:cNvSpPr txBox="1"/>
              <p:nvPr/>
            </p:nvSpPr>
            <p:spPr>
              <a:xfrm>
                <a:off x="7232064" y="2409588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28" name="TextBox 2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064" y="2409588"/>
                <a:ext cx="418128" cy="30777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TextBox 228"/>
              <p:cNvSpPr txBox="1"/>
              <p:nvPr/>
            </p:nvSpPr>
            <p:spPr>
              <a:xfrm>
                <a:off x="7187281" y="2995069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29" name="TextBox 2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281" y="2995069"/>
                <a:ext cx="418128" cy="3077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TextBox 229"/>
              <p:cNvSpPr txBox="1"/>
              <p:nvPr/>
            </p:nvSpPr>
            <p:spPr>
              <a:xfrm>
                <a:off x="7816321" y="3391946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30" name="TextBox 2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321" y="3391946"/>
                <a:ext cx="418128" cy="30777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TextBox 230"/>
              <p:cNvSpPr txBox="1"/>
              <p:nvPr/>
            </p:nvSpPr>
            <p:spPr>
              <a:xfrm>
                <a:off x="7806996" y="3921644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31" name="TextBox 2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996" y="3921644"/>
                <a:ext cx="418128" cy="30777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TextBox 231"/>
              <p:cNvSpPr txBox="1"/>
              <p:nvPr/>
            </p:nvSpPr>
            <p:spPr>
              <a:xfrm>
                <a:off x="7176389" y="4342339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32" name="TextBox 2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389" y="4342339"/>
                <a:ext cx="426142" cy="30777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TextBox 232"/>
              <p:cNvSpPr txBox="1"/>
              <p:nvPr/>
            </p:nvSpPr>
            <p:spPr>
              <a:xfrm>
                <a:off x="7798982" y="4557243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33" name="TextBox 2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982" y="4557243"/>
                <a:ext cx="426142" cy="30777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TextBox 233"/>
              <p:cNvSpPr txBox="1"/>
              <p:nvPr/>
            </p:nvSpPr>
            <p:spPr>
              <a:xfrm>
                <a:off x="8421575" y="4374279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34" name="TextBox 2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575" y="4374279"/>
                <a:ext cx="426142" cy="30777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" name="Oval 234"/>
          <p:cNvSpPr/>
          <p:nvPr/>
        </p:nvSpPr>
        <p:spPr>
          <a:xfrm>
            <a:off x="7261547" y="2430501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6" name="Oval 235"/>
          <p:cNvSpPr/>
          <p:nvPr/>
        </p:nvSpPr>
        <p:spPr>
          <a:xfrm>
            <a:off x="7856966" y="3386198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7" name="Oval 236"/>
          <p:cNvSpPr/>
          <p:nvPr/>
        </p:nvSpPr>
        <p:spPr>
          <a:xfrm>
            <a:off x="7261547" y="3025571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38" name="Straight Arrow Connector 237"/>
          <p:cNvCxnSpPr>
            <a:stCxn id="235" idx="4"/>
            <a:endCxn id="237" idx="0"/>
          </p:cNvCxnSpPr>
          <p:nvPr/>
        </p:nvCxnSpPr>
        <p:spPr>
          <a:xfrm>
            <a:off x="7420641" y="2735507"/>
            <a:ext cx="0" cy="29006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241" idx="4"/>
            <a:endCxn id="236" idx="0"/>
          </p:cNvCxnSpPr>
          <p:nvPr/>
        </p:nvCxnSpPr>
        <p:spPr>
          <a:xfrm>
            <a:off x="8016060" y="2738977"/>
            <a:ext cx="0" cy="64722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>
            <a:endCxn id="236" idx="1"/>
          </p:cNvCxnSpPr>
          <p:nvPr/>
        </p:nvCxnSpPr>
        <p:spPr>
          <a:xfrm>
            <a:off x="7533137" y="3300257"/>
            <a:ext cx="370427" cy="13060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Oval 240"/>
          <p:cNvSpPr/>
          <p:nvPr/>
        </p:nvSpPr>
        <p:spPr>
          <a:xfrm>
            <a:off x="7856966" y="2433971"/>
            <a:ext cx="318188" cy="305006"/>
          </a:xfrm>
          <a:prstGeom prst="ellipse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2" name="Oval 241"/>
          <p:cNvSpPr/>
          <p:nvPr/>
        </p:nvSpPr>
        <p:spPr>
          <a:xfrm>
            <a:off x="7232064" y="4361452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3" name="Oval 242"/>
          <p:cNvSpPr/>
          <p:nvPr/>
        </p:nvSpPr>
        <p:spPr>
          <a:xfrm>
            <a:off x="7859775" y="4603183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4" name="Oval 243"/>
          <p:cNvSpPr/>
          <p:nvPr/>
        </p:nvSpPr>
        <p:spPr>
          <a:xfrm>
            <a:off x="8459814" y="4385613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TextBox 244"/>
              <p:cNvSpPr txBox="1"/>
              <p:nvPr/>
            </p:nvSpPr>
            <p:spPr>
              <a:xfrm>
                <a:off x="7666645" y="5065895"/>
                <a:ext cx="467307" cy="343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𝑮</m:t>
                          </m:r>
                        </m:e>
                        <m:sup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45" name="TextBox 2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645" y="5065895"/>
                <a:ext cx="467307" cy="34349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6" name="Rectangle 245"/>
          <p:cNvSpPr/>
          <p:nvPr/>
        </p:nvSpPr>
        <p:spPr>
          <a:xfrm>
            <a:off x="7035005" y="2346243"/>
            <a:ext cx="1967728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7" name="Oval 246"/>
          <p:cNvSpPr/>
          <p:nvPr/>
        </p:nvSpPr>
        <p:spPr>
          <a:xfrm>
            <a:off x="7856966" y="3941454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8" name="Oval 247"/>
          <p:cNvSpPr/>
          <p:nvPr/>
        </p:nvSpPr>
        <p:spPr>
          <a:xfrm>
            <a:off x="8522322" y="3351123"/>
            <a:ext cx="318188" cy="305006"/>
          </a:xfrm>
          <a:prstGeom prst="ellipse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TextBox 248"/>
              <p:cNvSpPr txBox="1"/>
              <p:nvPr/>
            </p:nvSpPr>
            <p:spPr>
              <a:xfrm>
                <a:off x="7816321" y="2408480"/>
                <a:ext cx="418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49" name="TextBox 2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321" y="2408480"/>
                <a:ext cx="418127" cy="307777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TextBox 249"/>
              <p:cNvSpPr txBox="1"/>
              <p:nvPr/>
            </p:nvSpPr>
            <p:spPr>
              <a:xfrm>
                <a:off x="8493091" y="3322469"/>
                <a:ext cx="418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50" name="TextBox 2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091" y="3322469"/>
                <a:ext cx="418127" cy="307777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1" name="Straight Arrow Connector 250"/>
          <p:cNvCxnSpPr>
            <a:stCxn id="247" idx="3"/>
            <a:endCxn id="242" idx="7"/>
          </p:cNvCxnSpPr>
          <p:nvPr/>
        </p:nvCxnSpPr>
        <p:spPr>
          <a:xfrm flipH="1">
            <a:off x="7503654" y="4201793"/>
            <a:ext cx="399910" cy="204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/>
          <p:cNvCxnSpPr>
            <a:stCxn id="247" idx="4"/>
            <a:endCxn id="243" idx="0"/>
          </p:cNvCxnSpPr>
          <p:nvPr/>
        </p:nvCxnSpPr>
        <p:spPr>
          <a:xfrm>
            <a:off x="8016060" y="4246460"/>
            <a:ext cx="2809" cy="356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/>
          <p:cNvCxnSpPr>
            <a:stCxn id="247" idx="5"/>
            <a:endCxn id="244" idx="1"/>
          </p:cNvCxnSpPr>
          <p:nvPr/>
        </p:nvCxnSpPr>
        <p:spPr>
          <a:xfrm>
            <a:off x="8128556" y="4201793"/>
            <a:ext cx="377856" cy="228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/>
          <p:cNvCxnSpPr>
            <a:stCxn id="236" idx="4"/>
            <a:endCxn id="247" idx="0"/>
          </p:cNvCxnSpPr>
          <p:nvPr/>
        </p:nvCxnSpPr>
        <p:spPr>
          <a:xfrm>
            <a:off x="8016060" y="3691204"/>
            <a:ext cx="0" cy="250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>
            <a:stCxn id="248" idx="3"/>
            <a:endCxn id="247" idx="7"/>
          </p:cNvCxnSpPr>
          <p:nvPr/>
        </p:nvCxnSpPr>
        <p:spPr>
          <a:xfrm flipH="1">
            <a:off x="8128556" y="3611462"/>
            <a:ext cx="440364" cy="374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38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3528" y="1925361"/>
            <a:ext cx="1967728" cy="3025468"/>
            <a:chOff x="268613" y="3197270"/>
            <a:chExt cx="1967728" cy="30254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268613" y="3197270"/>
              <a:ext cx="1967728" cy="2664296"/>
              <a:chOff x="179512" y="263285"/>
              <a:chExt cx="1967728" cy="2664296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406054" y="347543"/>
                <a:ext cx="318188" cy="305006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406054" y="942613"/>
                <a:ext cx="318188" cy="3050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376571" y="326630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97" name="TextBox 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6571" y="326630"/>
                    <a:ext cx="418128" cy="307777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99" name="TextBox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1" name="TextBox 1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2" name="TextBox 1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3" name="TextBox 10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7" name="Oval 106"/>
              <p:cNvSpPr/>
              <p:nvPr/>
            </p:nvSpPr>
            <p:spPr>
              <a:xfrm>
                <a:off x="1001473" y="1303240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109" name="Straight Arrow Connector 108"/>
              <p:cNvCxnSpPr>
                <a:stCxn id="106" idx="4"/>
                <a:endCxn id="108" idx="0"/>
              </p:cNvCxnSpPr>
              <p:nvPr/>
            </p:nvCxnSpPr>
            <p:spPr>
              <a:xfrm>
                <a:off x="565148" y="652549"/>
                <a:ext cx="0" cy="29006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>
                <a:stCxn id="112" idx="4"/>
                <a:endCxn id="107" idx="0"/>
              </p:cNvCxnSpPr>
              <p:nvPr/>
            </p:nvCxnSpPr>
            <p:spPr>
              <a:xfrm>
                <a:off x="1160567" y="656019"/>
                <a:ext cx="0" cy="647221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endCxn id="107" idx="1"/>
              </p:cNvCxnSpPr>
              <p:nvPr/>
            </p:nvCxnSpPr>
            <p:spPr>
              <a:xfrm>
                <a:off x="677644" y="1217299"/>
                <a:ext cx="370427" cy="130608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Oval 111"/>
              <p:cNvSpPr/>
              <p:nvPr/>
            </p:nvSpPr>
            <p:spPr>
              <a:xfrm>
                <a:off x="1001473" y="351013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76571" y="2278494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004282" y="252022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604321" y="230265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79512" y="263285"/>
                <a:ext cx="1967728" cy="26642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001473" y="1858496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666829" y="1268165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960828" y="325522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325522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Arrow Connector 11"/>
              <p:cNvCxnSpPr>
                <a:stCxn id="71" idx="3"/>
                <a:endCxn id="113" idx="7"/>
              </p:cNvCxnSpPr>
              <p:nvPr/>
            </p:nvCxnSpPr>
            <p:spPr>
              <a:xfrm flipH="1">
                <a:off x="648161" y="2118835"/>
                <a:ext cx="399910" cy="2043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71" idx="4"/>
                <a:endCxn id="114" idx="0"/>
              </p:cNvCxnSpPr>
              <p:nvPr/>
            </p:nvCxnSpPr>
            <p:spPr>
              <a:xfrm>
                <a:off x="1160567" y="2163502"/>
                <a:ext cx="2809" cy="35672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71" idx="5"/>
                <a:endCxn id="115" idx="1"/>
              </p:cNvCxnSpPr>
              <p:nvPr/>
            </p:nvCxnSpPr>
            <p:spPr>
              <a:xfrm>
                <a:off x="1273063" y="2118835"/>
                <a:ext cx="377856" cy="2284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/>
          <p:cNvGrpSpPr/>
          <p:nvPr/>
        </p:nvGrpSpPr>
        <p:grpSpPr>
          <a:xfrm>
            <a:off x="2508334" y="1916832"/>
            <a:ext cx="1967728" cy="3053932"/>
            <a:chOff x="2411626" y="263285"/>
            <a:chExt cx="1967728" cy="3053932"/>
          </a:xfrm>
        </p:grpSpPr>
        <p:sp>
          <p:nvSpPr>
            <p:cNvPr id="158" name="Oval 157"/>
            <p:cNvSpPr/>
            <p:nvPr/>
          </p:nvSpPr>
          <p:spPr>
            <a:xfrm>
              <a:off x="3233587" y="1303240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7" name="Oval 156"/>
            <p:cNvSpPr/>
            <p:nvPr/>
          </p:nvSpPr>
          <p:spPr>
            <a:xfrm>
              <a:off x="2638168" y="347543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9" name="Oval 158"/>
            <p:cNvSpPr/>
            <p:nvPr/>
          </p:nvSpPr>
          <p:spPr>
            <a:xfrm>
              <a:off x="2638168" y="942613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2608685" y="326630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8685" y="326630"/>
                  <a:ext cx="418128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2563902" y="912111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902" y="912111"/>
                  <a:ext cx="418128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3192942" y="1308988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2942" y="1308988"/>
                  <a:ext cx="418128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3183617" y="1838686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3617" y="1838686"/>
                  <a:ext cx="418128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2553010" y="2259381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3010" y="2259381"/>
                  <a:ext cx="426142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3175603" y="2474285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5603" y="2474285"/>
                  <a:ext cx="426142" cy="30777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3798196" y="2291321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8196" y="2291321"/>
                  <a:ext cx="426142" cy="307777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0" name="Straight Arrow Connector 159"/>
            <p:cNvCxnSpPr>
              <a:stCxn id="157" idx="4"/>
              <a:endCxn id="159" idx="0"/>
            </p:cNvCxnSpPr>
            <p:nvPr/>
          </p:nvCxnSpPr>
          <p:spPr>
            <a:xfrm>
              <a:off x="2797262" y="652549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163" idx="4"/>
              <a:endCxn id="158" idx="0"/>
            </p:cNvCxnSpPr>
            <p:nvPr/>
          </p:nvCxnSpPr>
          <p:spPr>
            <a:xfrm>
              <a:off x="3392681" y="656019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endCxn id="158" idx="1"/>
            </p:cNvCxnSpPr>
            <p:nvPr/>
          </p:nvCxnSpPr>
          <p:spPr>
            <a:xfrm>
              <a:off x="2909758" y="1217299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Oval 162"/>
            <p:cNvSpPr/>
            <p:nvPr/>
          </p:nvSpPr>
          <p:spPr>
            <a:xfrm>
              <a:off x="3233587" y="351013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4" name="Oval 163"/>
            <p:cNvSpPr/>
            <p:nvPr/>
          </p:nvSpPr>
          <p:spPr>
            <a:xfrm>
              <a:off x="2608685" y="2278494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5" name="Oval 164"/>
            <p:cNvSpPr/>
            <p:nvPr/>
          </p:nvSpPr>
          <p:spPr>
            <a:xfrm>
              <a:off x="3236396" y="2520225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6" name="Oval 165"/>
            <p:cNvSpPr/>
            <p:nvPr/>
          </p:nvSpPr>
          <p:spPr>
            <a:xfrm>
              <a:off x="3836435" y="2302655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/>
                <p:cNvSpPr txBox="1"/>
                <p:nvPr/>
              </p:nvSpPr>
              <p:spPr>
                <a:xfrm>
                  <a:off x="3131250" y="2973084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67" name="TextBox 1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250" y="2973084"/>
                  <a:ext cx="467307" cy="344133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8" name="Rectangle 167"/>
            <p:cNvSpPr/>
            <p:nvPr/>
          </p:nvSpPr>
          <p:spPr>
            <a:xfrm>
              <a:off x="2411626" y="263285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9" name="Oval 168"/>
            <p:cNvSpPr/>
            <p:nvPr/>
          </p:nvSpPr>
          <p:spPr>
            <a:xfrm>
              <a:off x="3233587" y="1858496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0" name="Oval 169"/>
            <p:cNvSpPr/>
            <p:nvPr/>
          </p:nvSpPr>
          <p:spPr>
            <a:xfrm>
              <a:off x="3898943" y="1268165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3192942" y="325522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2942" y="325522"/>
                  <a:ext cx="418127" cy="30777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/>
                <p:cNvSpPr txBox="1"/>
                <p:nvPr/>
              </p:nvSpPr>
              <p:spPr>
                <a:xfrm>
                  <a:off x="3869712" y="1239511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2" name="TextBox 1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9712" y="1239511"/>
                  <a:ext cx="418127" cy="307777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/>
            <p:cNvCxnSpPr>
              <a:stCxn id="169" idx="3"/>
              <a:endCxn id="164" idx="7"/>
            </p:cNvCxnSpPr>
            <p:nvPr/>
          </p:nvCxnSpPr>
          <p:spPr>
            <a:xfrm flipH="1">
              <a:off x="2880275" y="2118835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stCxn id="169" idx="4"/>
              <a:endCxn id="165" idx="0"/>
            </p:cNvCxnSpPr>
            <p:nvPr/>
          </p:nvCxnSpPr>
          <p:spPr>
            <a:xfrm>
              <a:off x="3392681" y="2163502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>
              <a:stCxn id="169" idx="5"/>
              <a:endCxn id="166" idx="1"/>
            </p:cNvCxnSpPr>
            <p:nvPr/>
          </p:nvCxnSpPr>
          <p:spPr>
            <a:xfrm>
              <a:off x="3505177" y="2118835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671267" y="1938211"/>
            <a:ext cx="1967728" cy="3032553"/>
            <a:chOff x="4718541" y="260648"/>
            <a:chExt cx="1967728" cy="3032553"/>
          </a:xfrm>
        </p:grpSpPr>
        <p:sp>
          <p:nvSpPr>
            <p:cNvPr id="184" name="Oval 183"/>
            <p:cNvSpPr/>
            <p:nvPr/>
          </p:nvSpPr>
          <p:spPr>
            <a:xfrm>
              <a:off x="5540502" y="1300603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3" name="Oval 182"/>
            <p:cNvSpPr/>
            <p:nvPr/>
          </p:nvSpPr>
          <p:spPr>
            <a:xfrm>
              <a:off x="4945083" y="34490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5" name="Oval 184"/>
            <p:cNvSpPr/>
            <p:nvPr/>
          </p:nvSpPr>
          <p:spPr>
            <a:xfrm>
              <a:off x="4945083" y="939976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5" name="Oval 194"/>
            <p:cNvSpPr/>
            <p:nvPr/>
          </p:nvSpPr>
          <p:spPr>
            <a:xfrm>
              <a:off x="5540502" y="1855859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/>
                <p:cNvSpPr txBox="1"/>
                <p:nvPr/>
              </p:nvSpPr>
              <p:spPr>
                <a:xfrm>
                  <a:off x="4915600" y="323993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6" name="TextBox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5600" y="323993"/>
                  <a:ext cx="418128" cy="30777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/>
                <p:cNvSpPr txBox="1"/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7" name="TextBox 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/>
                <p:cNvSpPr txBox="1"/>
                <p:nvPr/>
              </p:nvSpPr>
              <p:spPr>
                <a:xfrm>
                  <a:off x="5499857" y="1306351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8" name="TextBox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857" y="1306351"/>
                  <a:ext cx="418128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/>
                <p:cNvSpPr txBox="1"/>
                <p:nvPr/>
              </p:nvSpPr>
              <p:spPr>
                <a:xfrm>
                  <a:off x="5490532" y="1836049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9" name="TextBox 1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0532" y="1836049"/>
                  <a:ext cx="418128" cy="307777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/>
                <p:cNvSpPr txBox="1"/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80" name="TextBox 1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/>
                <p:cNvSpPr txBox="1"/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81" name="TextBox 1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/>
                <p:cNvSpPr txBox="1"/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82" name="TextBox 1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6" name="Straight Arrow Connector 185"/>
            <p:cNvCxnSpPr>
              <a:stCxn id="183" idx="4"/>
              <a:endCxn id="185" idx="0"/>
            </p:cNvCxnSpPr>
            <p:nvPr/>
          </p:nvCxnSpPr>
          <p:spPr>
            <a:xfrm>
              <a:off x="5104177" y="649912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stCxn id="189" idx="4"/>
              <a:endCxn id="184" idx="0"/>
            </p:cNvCxnSpPr>
            <p:nvPr/>
          </p:nvCxnSpPr>
          <p:spPr>
            <a:xfrm>
              <a:off x="5699596" y="653382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endCxn id="184" idx="1"/>
            </p:cNvCxnSpPr>
            <p:nvPr/>
          </p:nvCxnSpPr>
          <p:spPr>
            <a:xfrm>
              <a:off x="5216673" y="1214662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/>
            <p:cNvSpPr/>
            <p:nvPr/>
          </p:nvSpPr>
          <p:spPr>
            <a:xfrm>
              <a:off x="5540502" y="348376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0" name="Oval 189"/>
            <p:cNvSpPr/>
            <p:nvPr/>
          </p:nvSpPr>
          <p:spPr>
            <a:xfrm>
              <a:off x="4915600" y="2275857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1" name="Oval 190"/>
            <p:cNvSpPr/>
            <p:nvPr/>
          </p:nvSpPr>
          <p:spPr>
            <a:xfrm>
              <a:off x="5543311" y="251758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2" name="Oval 191"/>
            <p:cNvSpPr/>
            <p:nvPr/>
          </p:nvSpPr>
          <p:spPr>
            <a:xfrm>
              <a:off x="6143350" y="230001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4" name="Rectangle 193"/>
            <p:cNvSpPr/>
            <p:nvPr/>
          </p:nvSpPr>
          <p:spPr>
            <a:xfrm>
              <a:off x="4718541" y="260648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6" name="Oval 195"/>
            <p:cNvSpPr/>
            <p:nvPr/>
          </p:nvSpPr>
          <p:spPr>
            <a:xfrm>
              <a:off x="6205858" y="1265528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/>
                <p:cNvSpPr txBox="1"/>
                <p:nvPr/>
              </p:nvSpPr>
              <p:spPr>
                <a:xfrm>
                  <a:off x="5499857" y="322885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857" y="322885"/>
                  <a:ext cx="418127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/>
                <p:cNvSpPr txBox="1"/>
                <p:nvPr/>
              </p:nvSpPr>
              <p:spPr>
                <a:xfrm>
                  <a:off x="6176627" y="1236874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98" name="TextBox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6627" y="1236874"/>
                  <a:ext cx="418127" cy="307777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9" name="Straight Arrow Connector 198"/>
            <p:cNvCxnSpPr>
              <a:stCxn id="195" idx="3"/>
              <a:endCxn id="190" idx="7"/>
            </p:cNvCxnSpPr>
            <p:nvPr/>
          </p:nvCxnSpPr>
          <p:spPr>
            <a:xfrm flipH="1">
              <a:off x="5187190" y="2116198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>
              <a:stCxn id="195" idx="4"/>
              <a:endCxn id="191" idx="0"/>
            </p:cNvCxnSpPr>
            <p:nvPr/>
          </p:nvCxnSpPr>
          <p:spPr>
            <a:xfrm>
              <a:off x="5699596" y="2160865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>
              <a:stCxn id="195" idx="5"/>
              <a:endCxn id="192" idx="1"/>
            </p:cNvCxnSpPr>
            <p:nvPr/>
          </p:nvCxnSpPr>
          <p:spPr>
            <a:xfrm>
              <a:off x="5812092" y="2116198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84" idx="4"/>
              <a:endCxn id="195" idx="0"/>
            </p:cNvCxnSpPr>
            <p:nvPr/>
          </p:nvCxnSpPr>
          <p:spPr>
            <a:xfrm>
              <a:off x="5699596" y="1605609"/>
              <a:ext cx="0" cy="250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96" idx="3"/>
              <a:endCxn id="195" idx="7"/>
            </p:cNvCxnSpPr>
            <p:nvPr/>
          </p:nvCxnSpPr>
          <p:spPr>
            <a:xfrm flipH="1">
              <a:off x="5812092" y="1525867"/>
              <a:ext cx="440364" cy="374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6911226" y="1952450"/>
            <a:ext cx="1967728" cy="2998379"/>
            <a:chOff x="7035005" y="260648"/>
            <a:chExt cx="1967728" cy="2998379"/>
          </a:xfrm>
        </p:grpSpPr>
        <p:sp>
          <p:nvSpPr>
            <p:cNvPr id="244" name="Oval 243"/>
            <p:cNvSpPr/>
            <p:nvPr/>
          </p:nvSpPr>
          <p:spPr>
            <a:xfrm>
              <a:off x="8459814" y="2300018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2" name="Oval 241"/>
            <p:cNvSpPr/>
            <p:nvPr/>
          </p:nvSpPr>
          <p:spPr>
            <a:xfrm>
              <a:off x="7232064" y="2275857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3" name="Oval 242"/>
            <p:cNvSpPr/>
            <p:nvPr/>
          </p:nvSpPr>
          <p:spPr>
            <a:xfrm>
              <a:off x="7859775" y="2517588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7" name="Oval 246"/>
            <p:cNvSpPr/>
            <p:nvPr/>
          </p:nvSpPr>
          <p:spPr>
            <a:xfrm>
              <a:off x="7856966" y="1855859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6" name="Oval 235"/>
            <p:cNvSpPr/>
            <p:nvPr/>
          </p:nvSpPr>
          <p:spPr>
            <a:xfrm>
              <a:off x="7856966" y="1300603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7" name="Oval 236"/>
            <p:cNvSpPr/>
            <p:nvPr/>
          </p:nvSpPr>
          <p:spPr>
            <a:xfrm>
              <a:off x="7261547" y="939976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5" name="Oval 234"/>
            <p:cNvSpPr/>
            <p:nvPr/>
          </p:nvSpPr>
          <p:spPr>
            <a:xfrm>
              <a:off x="7261547" y="34490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8" name="TextBox 227"/>
                <p:cNvSpPr txBox="1"/>
                <p:nvPr/>
              </p:nvSpPr>
              <p:spPr>
                <a:xfrm>
                  <a:off x="7232064" y="323993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28" name="TextBox 2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2064" y="323993"/>
                  <a:ext cx="418128" cy="307777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TextBox 228"/>
                <p:cNvSpPr txBox="1"/>
                <p:nvPr/>
              </p:nvSpPr>
              <p:spPr>
                <a:xfrm>
                  <a:off x="7187281" y="90947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29" name="TextBox 2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7281" y="909474"/>
                  <a:ext cx="418128" cy="307777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0" name="TextBox 229"/>
                <p:cNvSpPr txBox="1"/>
                <p:nvPr/>
              </p:nvSpPr>
              <p:spPr>
                <a:xfrm>
                  <a:off x="7816321" y="1306351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30" name="TextBox 2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6321" y="1306351"/>
                  <a:ext cx="418128" cy="307777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TextBox 230"/>
                <p:cNvSpPr txBox="1"/>
                <p:nvPr/>
              </p:nvSpPr>
              <p:spPr>
                <a:xfrm>
                  <a:off x="7806996" y="1836049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31" name="TextBox 2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6996" y="1836049"/>
                  <a:ext cx="418128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2" name="TextBox 231"/>
                <p:cNvSpPr txBox="1"/>
                <p:nvPr/>
              </p:nvSpPr>
              <p:spPr>
                <a:xfrm>
                  <a:off x="7176389" y="225674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32" name="TextBox 2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6389" y="2256744"/>
                  <a:ext cx="426142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3" name="TextBox 232"/>
                <p:cNvSpPr txBox="1"/>
                <p:nvPr/>
              </p:nvSpPr>
              <p:spPr>
                <a:xfrm>
                  <a:off x="7798982" y="2471648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33" name="TextBox 2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8982" y="2471648"/>
                  <a:ext cx="426142" cy="307777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TextBox 233"/>
                <p:cNvSpPr txBox="1"/>
                <p:nvPr/>
              </p:nvSpPr>
              <p:spPr>
                <a:xfrm>
                  <a:off x="8421575" y="228868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34" name="TextBox 2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1575" y="2288684"/>
                  <a:ext cx="426142" cy="307777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8" name="Straight Arrow Connector 237"/>
            <p:cNvCxnSpPr>
              <a:stCxn id="235" idx="4"/>
              <a:endCxn id="237" idx="0"/>
            </p:cNvCxnSpPr>
            <p:nvPr/>
          </p:nvCxnSpPr>
          <p:spPr>
            <a:xfrm>
              <a:off x="7420641" y="649912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/>
            <p:cNvCxnSpPr>
              <a:stCxn id="241" idx="4"/>
              <a:endCxn id="236" idx="0"/>
            </p:cNvCxnSpPr>
            <p:nvPr/>
          </p:nvCxnSpPr>
          <p:spPr>
            <a:xfrm>
              <a:off x="8016060" y="653382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/>
            <p:cNvCxnSpPr>
              <a:endCxn id="236" idx="1"/>
            </p:cNvCxnSpPr>
            <p:nvPr/>
          </p:nvCxnSpPr>
          <p:spPr>
            <a:xfrm>
              <a:off x="7533137" y="1214662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Oval 240"/>
            <p:cNvSpPr/>
            <p:nvPr/>
          </p:nvSpPr>
          <p:spPr>
            <a:xfrm>
              <a:off x="7856966" y="348376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TextBox 244"/>
                <p:cNvSpPr txBox="1"/>
                <p:nvPr/>
              </p:nvSpPr>
              <p:spPr>
                <a:xfrm>
                  <a:off x="7785022" y="2915535"/>
                  <a:ext cx="467307" cy="3434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45" name="TextBox 2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5022" y="2915535"/>
                  <a:ext cx="467307" cy="343492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6" name="Rectangle 245"/>
            <p:cNvSpPr/>
            <p:nvPr/>
          </p:nvSpPr>
          <p:spPr>
            <a:xfrm>
              <a:off x="7035005" y="260648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8" name="Oval 247"/>
            <p:cNvSpPr/>
            <p:nvPr/>
          </p:nvSpPr>
          <p:spPr>
            <a:xfrm>
              <a:off x="8522322" y="1265528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TextBox 248"/>
                <p:cNvSpPr txBox="1"/>
                <p:nvPr/>
              </p:nvSpPr>
              <p:spPr>
                <a:xfrm>
                  <a:off x="7816321" y="322885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49" name="TextBox 2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6321" y="322885"/>
                  <a:ext cx="418127" cy="307777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TextBox 249"/>
                <p:cNvSpPr txBox="1"/>
                <p:nvPr/>
              </p:nvSpPr>
              <p:spPr>
                <a:xfrm>
                  <a:off x="8493091" y="1236874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50" name="TextBox 2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3091" y="1236874"/>
                  <a:ext cx="418127" cy="307777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1" name="Straight Arrow Connector 250"/>
            <p:cNvCxnSpPr>
              <a:stCxn id="247" idx="3"/>
              <a:endCxn id="242" idx="7"/>
            </p:cNvCxnSpPr>
            <p:nvPr/>
          </p:nvCxnSpPr>
          <p:spPr>
            <a:xfrm flipH="1">
              <a:off x="7503654" y="2116198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Arrow Connector 251"/>
            <p:cNvCxnSpPr>
              <a:stCxn id="247" idx="4"/>
              <a:endCxn id="243" idx="0"/>
            </p:cNvCxnSpPr>
            <p:nvPr/>
          </p:nvCxnSpPr>
          <p:spPr>
            <a:xfrm>
              <a:off x="8016060" y="2160865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Arrow Connector 252"/>
            <p:cNvCxnSpPr>
              <a:stCxn id="247" idx="5"/>
              <a:endCxn id="244" idx="1"/>
            </p:cNvCxnSpPr>
            <p:nvPr/>
          </p:nvCxnSpPr>
          <p:spPr>
            <a:xfrm>
              <a:off x="8128556" y="2116198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/>
            <p:cNvCxnSpPr>
              <a:stCxn id="236" idx="4"/>
              <a:endCxn id="247" idx="0"/>
            </p:cNvCxnSpPr>
            <p:nvPr/>
          </p:nvCxnSpPr>
          <p:spPr>
            <a:xfrm>
              <a:off x="8016060" y="1605609"/>
              <a:ext cx="0" cy="250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/>
            <p:cNvCxnSpPr>
              <a:stCxn id="248" idx="3"/>
              <a:endCxn id="247" idx="7"/>
            </p:cNvCxnSpPr>
            <p:nvPr/>
          </p:nvCxnSpPr>
          <p:spPr>
            <a:xfrm flipH="1">
              <a:off x="8128556" y="1525867"/>
              <a:ext cx="440364" cy="374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Submodularity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for the EIC model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24" name="Group 223"/>
          <p:cNvGrpSpPr/>
          <p:nvPr/>
        </p:nvGrpSpPr>
        <p:grpSpPr>
          <a:xfrm>
            <a:off x="322797" y="1922403"/>
            <a:ext cx="1967728" cy="3025468"/>
            <a:chOff x="268613" y="3197270"/>
            <a:chExt cx="1967728" cy="30254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TextBox 224"/>
                <p:cNvSpPr txBox="1"/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25" name="TextBox 2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blipFill rotWithShape="0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6" name="Group 225"/>
            <p:cNvGrpSpPr/>
            <p:nvPr/>
          </p:nvGrpSpPr>
          <p:grpSpPr>
            <a:xfrm>
              <a:off x="268613" y="3197270"/>
              <a:ext cx="1967728" cy="2664296"/>
              <a:chOff x="179512" y="263285"/>
              <a:chExt cx="1967728" cy="2664296"/>
            </a:xfrm>
          </p:grpSpPr>
          <p:sp>
            <p:nvSpPr>
              <p:cNvPr id="262" name="Oval 261"/>
              <p:cNvSpPr/>
              <p:nvPr/>
            </p:nvSpPr>
            <p:spPr>
              <a:xfrm>
                <a:off x="406054" y="347543"/>
                <a:ext cx="318188" cy="305006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7" name="TextBox 226"/>
                  <p:cNvSpPr txBox="1"/>
                  <p:nvPr/>
                </p:nvSpPr>
                <p:spPr>
                  <a:xfrm>
                    <a:off x="361106" y="336420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27" name="TextBox 2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1106" y="336420"/>
                    <a:ext cx="418128" cy="307777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6" name="TextBox 255"/>
                  <p:cNvSpPr txBox="1"/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56" name="TextBox 2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7" name="TextBox 256"/>
                  <p:cNvSpPr txBox="1"/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57" name="TextBox 2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blipFill rotWithShape="0">
                    <a:blip r:embed="rId3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8" name="TextBox 257"/>
                  <p:cNvSpPr txBox="1"/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58" name="TextBox 2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blipFill rotWithShape="0">
                    <a:blip r:embed="rId3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9" name="TextBox 258"/>
                  <p:cNvSpPr txBox="1"/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59" name="TextBox 2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0" name="TextBox 259"/>
                  <p:cNvSpPr txBox="1"/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60" name="TextBox 2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1" name="TextBox 260"/>
                  <p:cNvSpPr txBox="1"/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61" name="TextBox 2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3" name="Oval 262"/>
              <p:cNvSpPr/>
              <p:nvPr/>
            </p:nvSpPr>
            <p:spPr>
              <a:xfrm>
                <a:off x="1001473" y="1303240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406054" y="942613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265" name="Straight Arrow Connector 264"/>
              <p:cNvCxnSpPr>
                <a:stCxn id="262" idx="4"/>
                <a:endCxn id="264" idx="0"/>
              </p:cNvCxnSpPr>
              <p:nvPr/>
            </p:nvCxnSpPr>
            <p:spPr>
              <a:xfrm>
                <a:off x="565148" y="652549"/>
                <a:ext cx="0" cy="29006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Arrow Connector 265"/>
              <p:cNvCxnSpPr>
                <a:stCxn id="268" idx="4"/>
                <a:endCxn id="263" idx="0"/>
              </p:cNvCxnSpPr>
              <p:nvPr/>
            </p:nvCxnSpPr>
            <p:spPr>
              <a:xfrm>
                <a:off x="1160567" y="656019"/>
                <a:ext cx="0" cy="647221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Arrow Connector 266"/>
              <p:cNvCxnSpPr>
                <a:endCxn id="263" idx="1"/>
              </p:cNvCxnSpPr>
              <p:nvPr/>
            </p:nvCxnSpPr>
            <p:spPr>
              <a:xfrm>
                <a:off x="677644" y="1217299"/>
                <a:ext cx="370427" cy="130608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8" name="Oval 267"/>
              <p:cNvSpPr/>
              <p:nvPr/>
            </p:nvSpPr>
            <p:spPr>
              <a:xfrm>
                <a:off x="1001473" y="351013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376571" y="2278494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1004282" y="252022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1" name="Oval 270"/>
              <p:cNvSpPr/>
              <p:nvPr/>
            </p:nvSpPr>
            <p:spPr>
              <a:xfrm>
                <a:off x="1604321" y="230265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179512" y="263285"/>
                <a:ext cx="1967728" cy="26642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1001473" y="1858496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1666829" y="1268165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5" name="TextBox 274"/>
                  <p:cNvSpPr txBox="1"/>
                  <p:nvPr/>
                </p:nvSpPr>
                <p:spPr>
                  <a:xfrm>
                    <a:off x="960828" y="325522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75" name="TextBox 2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325522"/>
                    <a:ext cx="418127" cy="307777"/>
                  </a:xfrm>
                  <a:prstGeom prst="rect">
                    <a:avLst/>
                  </a:prstGeom>
                  <a:blipFill rotWithShape="0">
                    <a:blip r:embed="rId3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76" name="TextBox 2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blipFill rotWithShape="0">
                    <a:blip r:embed="rId3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7" name="Straight Arrow Connector 276"/>
              <p:cNvCxnSpPr>
                <a:stCxn id="273" idx="3"/>
                <a:endCxn id="269" idx="7"/>
              </p:cNvCxnSpPr>
              <p:nvPr/>
            </p:nvCxnSpPr>
            <p:spPr>
              <a:xfrm flipH="1">
                <a:off x="648161" y="2118835"/>
                <a:ext cx="399910" cy="2043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Arrow Connector 277"/>
              <p:cNvCxnSpPr>
                <a:stCxn id="273" idx="4"/>
                <a:endCxn id="270" idx="0"/>
              </p:cNvCxnSpPr>
              <p:nvPr/>
            </p:nvCxnSpPr>
            <p:spPr>
              <a:xfrm>
                <a:off x="1160567" y="2163502"/>
                <a:ext cx="2809" cy="35672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Arrow Connector 278"/>
              <p:cNvCxnSpPr>
                <a:stCxn id="273" idx="5"/>
                <a:endCxn id="271" idx="1"/>
              </p:cNvCxnSpPr>
              <p:nvPr/>
            </p:nvCxnSpPr>
            <p:spPr>
              <a:xfrm>
                <a:off x="1273063" y="2118835"/>
                <a:ext cx="377856" cy="2284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45617" y="5273294"/>
                <a:ext cx="5934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Activating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2400" dirty="0" smtClean="0"/>
                  <a:t> has spread 7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617" y="5273294"/>
                <a:ext cx="5934702" cy="461665"/>
              </a:xfrm>
              <a:prstGeom prst="rect">
                <a:avLst/>
              </a:prstGeom>
              <a:blipFill rotWithShape="0">
                <a:blip r:embed="rId39"/>
                <a:stretch>
                  <a:fillRect l="-1644" t="-10526" r="-71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341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9605" y="1844824"/>
            <a:ext cx="1967728" cy="3025468"/>
            <a:chOff x="268613" y="3197270"/>
            <a:chExt cx="1967728" cy="30254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268613" y="3197270"/>
              <a:ext cx="1967728" cy="2664296"/>
              <a:chOff x="179512" y="263285"/>
              <a:chExt cx="1967728" cy="2664296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406054" y="347543"/>
                <a:ext cx="318188" cy="305006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406054" y="942613"/>
                <a:ext cx="318188" cy="3050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376571" y="326630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97" name="TextBox 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6571" y="326630"/>
                    <a:ext cx="418128" cy="307777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99" name="TextBox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1" name="TextBox 1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2" name="TextBox 1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3" name="TextBox 10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7" name="Oval 106"/>
              <p:cNvSpPr/>
              <p:nvPr/>
            </p:nvSpPr>
            <p:spPr>
              <a:xfrm>
                <a:off x="1001473" y="1303240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109" name="Straight Arrow Connector 108"/>
              <p:cNvCxnSpPr>
                <a:stCxn id="106" idx="4"/>
                <a:endCxn id="108" idx="0"/>
              </p:cNvCxnSpPr>
              <p:nvPr/>
            </p:nvCxnSpPr>
            <p:spPr>
              <a:xfrm>
                <a:off x="565148" y="652549"/>
                <a:ext cx="0" cy="29006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>
                <a:stCxn id="112" idx="4"/>
                <a:endCxn id="107" idx="0"/>
              </p:cNvCxnSpPr>
              <p:nvPr/>
            </p:nvCxnSpPr>
            <p:spPr>
              <a:xfrm>
                <a:off x="1160567" y="656019"/>
                <a:ext cx="0" cy="647221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endCxn id="107" idx="1"/>
              </p:cNvCxnSpPr>
              <p:nvPr/>
            </p:nvCxnSpPr>
            <p:spPr>
              <a:xfrm>
                <a:off x="677644" y="1217299"/>
                <a:ext cx="370427" cy="130608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Oval 111"/>
              <p:cNvSpPr/>
              <p:nvPr/>
            </p:nvSpPr>
            <p:spPr>
              <a:xfrm>
                <a:off x="1001473" y="351013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76571" y="2278494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004282" y="252022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604321" y="230265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79512" y="263285"/>
                <a:ext cx="1967728" cy="26642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001473" y="1858496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666829" y="1268165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960828" y="325522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325522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Arrow Connector 11"/>
              <p:cNvCxnSpPr>
                <a:stCxn id="71" idx="3"/>
                <a:endCxn id="113" idx="7"/>
              </p:cNvCxnSpPr>
              <p:nvPr/>
            </p:nvCxnSpPr>
            <p:spPr>
              <a:xfrm flipH="1">
                <a:off x="648161" y="2118835"/>
                <a:ext cx="399910" cy="2043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71" idx="4"/>
                <a:endCxn id="114" idx="0"/>
              </p:cNvCxnSpPr>
              <p:nvPr/>
            </p:nvCxnSpPr>
            <p:spPr>
              <a:xfrm>
                <a:off x="1160567" y="2163502"/>
                <a:ext cx="2809" cy="35672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71" idx="5"/>
                <a:endCxn id="115" idx="1"/>
              </p:cNvCxnSpPr>
              <p:nvPr/>
            </p:nvCxnSpPr>
            <p:spPr>
              <a:xfrm>
                <a:off x="1273063" y="2118835"/>
                <a:ext cx="377856" cy="2284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/>
          <p:cNvGrpSpPr/>
          <p:nvPr/>
        </p:nvGrpSpPr>
        <p:grpSpPr>
          <a:xfrm>
            <a:off x="2508334" y="1859913"/>
            <a:ext cx="1967728" cy="3053932"/>
            <a:chOff x="2411626" y="263285"/>
            <a:chExt cx="1967728" cy="3053932"/>
          </a:xfrm>
        </p:grpSpPr>
        <p:sp>
          <p:nvSpPr>
            <p:cNvPr id="158" name="Oval 157"/>
            <p:cNvSpPr/>
            <p:nvPr/>
          </p:nvSpPr>
          <p:spPr>
            <a:xfrm>
              <a:off x="3233587" y="1303240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7" name="Oval 156"/>
            <p:cNvSpPr/>
            <p:nvPr/>
          </p:nvSpPr>
          <p:spPr>
            <a:xfrm>
              <a:off x="2638168" y="347543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9" name="Oval 158"/>
            <p:cNvSpPr/>
            <p:nvPr/>
          </p:nvSpPr>
          <p:spPr>
            <a:xfrm>
              <a:off x="2638168" y="942613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2608685" y="326630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8685" y="326630"/>
                  <a:ext cx="418128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2563902" y="912111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902" y="912111"/>
                  <a:ext cx="418128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3192942" y="1308988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2942" y="1308988"/>
                  <a:ext cx="418128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3183617" y="1838686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3617" y="1838686"/>
                  <a:ext cx="418128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2553010" y="2259381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3010" y="2259381"/>
                  <a:ext cx="426142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3175603" y="2474285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5603" y="2474285"/>
                  <a:ext cx="426142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3798196" y="2291321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8196" y="2291321"/>
                  <a:ext cx="426142" cy="30777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0" name="Straight Arrow Connector 159"/>
            <p:cNvCxnSpPr>
              <a:stCxn id="157" idx="4"/>
              <a:endCxn id="159" idx="0"/>
            </p:cNvCxnSpPr>
            <p:nvPr/>
          </p:nvCxnSpPr>
          <p:spPr>
            <a:xfrm>
              <a:off x="2797262" y="652549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163" idx="4"/>
              <a:endCxn id="158" idx="0"/>
            </p:cNvCxnSpPr>
            <p:nvPr/>
          </p:nvCxnSpPr>
          <p:spPr>
            <a:xfrm>
              <a:off x="3392681" y="656019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endCxn id="158" idx="1"/>
            </p:cNvCxnSpPr>
            <p:nvPr/>
          </p:nvCxnSpPr>
          <p:spPr>
            <a:xfrm>
              <a:off x="2909758" y="1217299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Oval 162"/>
            <p:cNvSpPr/>
            <p:nvPr/>
          </p:nvSpPr>
          <p:spPr>
            <a:xfrm>
              <a:off x="3233587" y="351013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4" name="Oval 163"/>
            <p:cNvSpPr/>
            <p:nvPr/>
          </p:nvSpPr>
          <p:spPr>
            <a:xfrm>
              <a:off x="2608685" y="2278494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5" name="Oval 164"/>
            <p:cNvSpPr/>
            <p:nvPr/>
          </p:nvSpPr>
          <p:spPr>
            <a:xfrm>
              <a:off x="3236396" y="2520225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6" name="Oval 165"/>
            <p:cNvSpPr/>
            <p:nvPr/>
          </p:nvSpPr>
          <p:spPr>
            <a:xfrm>
              <a:off x="3836435" y="2302655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/>
                <p:cNvSpPr txBox="1"/>
                <p:nvPr/>
              </p:nvSpPr>
              <p:spPr>
                <a:xfrm>
                  <a:off x="3131250" y="2973084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67" name="TextBox 1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250" y="2973084"/>
                  <a:ext cx="467307" cy="344133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8" name="Rectangle 167"/>
            <p:cNvSpPr/>
            <p:nvPr/>
          </p:nvSpPr>
          <p:spPr>
            <a:xfrm>
              <a:off x="2411626" y="263285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9" name="Oval 168"/>
            <p:cNvSpPr/>
            <p:nvPr/>
          </p:nvSpPr>
          <p:spPr>
            <a:xfrm>
              <a:off x="3233587" y="1858496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0" name="Oval 169"/>
            <p:cNvSpPr/>
            <p:nvPr/>
          </p:nvSpPr>
          <p:spPr>
            <a:xfrm>
              <a:off x="3898943" y="1268165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3192942" y="325522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2942" y="325522"/>
                  <a:ext cx="418127" cy="307777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/>
                <p:cNvSpPr txBox="1"/>
                <p:nvPr/>
              </p:nvSpPr>
              <p:spPr>
                <a:xfrm>
                  <a:off x="3869712" y="1239511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2" name="TextBox 1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9712" y="1239511"/>
                  <a:ext cx="418127" cy="30777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/>
            <p:cNvCxnSpPr>
              <a:stCxn id="169" idx="3"/>
              <a:endCxn id="164" idx="7"/>
            </p:cNvCxnSpPr>
            <p:nvPr/>
          </p:nvCxnSpPr>
          <p:spPr>
            <a:xfrm flipH="1">
              <a:off x="2880275" y="2118835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stCxn id="169" idx="4"/>
              <a:endCxn id="165" idx="0"/>
            </p:cNvCxnSpPr>
            <p:nvPr/>
          </p:nvCxnSpPr>
          <p:spPr>
            <a:xfrm>
              <a:off x="3392681" y="2163502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>
              <a:stCxn id="169" idx="5"/>
              <a:endCxn id="166" idx="1"/>
            </p:cNvCxnSpPr>
            <p:nvPr/>
          </p:nvCxnSpPr>
          <p:spPr>
            <a:xfrm>
              <a:off x="3505177" y="2118835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671267" y="1881292"/>
            <a:ext cx="1967728" cy="3032553"/>
            <a:chOff x="4718541" y="260648"/>
            <a:chExt cx="1967728" cy="3032553"/>
          </a:xfrm>
        </p:grpSpPr>
        <p:sp>
          <p:nvSpPr>
            <p:cNvPr id="184" name="Oval 183"/>
            <p:cNvSpPr/>
            <p:nvPr/>
          </p:nvSpPr>
          <p:spPr>
            <a:xfrm>
              <a:off x="5540502" y="1300603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3" name="Oval 182"/>
            <p:cNvSpPr/>
            <p:nvPr/>
          </p:nvSpPr>
          <p:spPr>
            <a:xfrm>
              <a:off x="4945083" y="34490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5" name="Oval 184"/>
            <p:cNvSpPr/>
            <p:nvPr/>
          </p:nvSpPr>
          <p:spPr>
            <a:xfrm>
              <a:off x="4945083" y="939976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5" name="Oval 194"/>
            <p:cNvSpPr/>
            <p:nvPr/>
          </p:nvSpPr>
          <p:spPr>
            <a:xfrm>
              <a:off x="5540502" y="1855859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/>
                <p:cNvSpPr txBox="1"/>
                <p:nvPr/>
              </p:nvSpPr>
              <p:spPr>
                <a:xfrm>
                  <a:off x="4915600" y="323993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6" name="TextBox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5600" y="323993"/>
                  <a:ext cx="418128" cy="307777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/>
                <p:cNvSpPr txBox="1"/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7" name="TextBox 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/>
                <p:cNvSpPr txBox="1"/>
                <p:nvPr/>
              </p:nvSpPr>
              <p:spPr>
                <a:xfrm>
                  <a:off x="5499857" y="1306351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8" name="TextBox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857" y="1306351"/>
                  <a:ext cx="418128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/>
                <p:cNvSpPr txBox="1"/>
                <p:nvPr/>
              </p:nvSpPr>
              <p:spPr>
                <a:xfrm>
                  <a:off x="5490532" y="1836049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9" name="TextBox 1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0532" y="1836049"/>
                  <a:ext cx="418128" cy="30777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/>
                <p:cNvSpPr txBox="1"/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80" name="TextBox 1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/>
                <p:cNvSpPr txBox="1"/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81" name="TextBox 1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/>
                <p:cNvSpPr txBox="1"/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82" name="TextBox 1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6" name="Straight Arrow Connector 185"/>
            <p:cNvCxnSpPr>
              <a:stCxn id="183" idx="4"/>
              <a:endCxn id="185" idx="0"/>
            </p:cNvCxnSpPr>
            <p:nvPr/>
          </p:nvCxnSpPr>
          <p:spPr>
            <a:xfrm>
              <a:off x="5104177" y="649912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stCxn id="189" idx="4"/>
              <a:endCxn id="184" idx="0"/>
            </p:cNvCxnSpPr>
            <p:nvPr/>
          </p:nvCxnSpPr>
          <p:spPr>
            <a:xfrm>
              <a:off x="5699596" y="653382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endCxn id="184" idx="1"/>
            </p:cNvCxnSpPr>
            <p:nvPr/>
          </p:nvCxnSpPr>
          <p:spPr>
            <a:xfrm>
              <a:off x="5216673" y="1214662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/>
            <p:cNvSpPr/>
            <p:nvPr/>
          </p:nvSpPr>
          <p:spPr>
            <a:xfrm>
              <a:off x="5540502" y="348376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0" name="Oval 189"/>
            <p:cNvSpPr/>
            <p:nvPr/>
          </p:nvSpPr>
          <p:spPr>
            <a:xfrm>
              <a:off x="4915600" y="2275857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1" name="Oval 190"/>
            <p:cNvSpPr/>
            <p:nvPr/>
          </p:nvSpPr>
          <p:spPr>
            <a:xfrm>
              <a:off x="5543311" y="251758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2" name="Oval 191"/>
            <p:cNvSpPr/>
            <p:nvPr/>
          </p:nvSpPr>
          <p:spPr>
            <a:xfrm>
              <a:off x="6143350" y="230001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4" name="Rectangle 193"/>
            <p:cNvSpPr/>
            <p:nvPr/>
          </p:nvSpPr>
          <p:spPr>
            <a:xfrm>
              <a:off x="4718541" y="260648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6" name="Oval 195"/>
            <p:cNvSpPr/>
            <p:nvPr/>
          </p:nvSpPr>
          <p:spPr>
            <a:xfrm>
              <a:off x="6205858" y="1265528"/>
              <a:ext cx="318188" cy="305006"/>
            </a:xfrm>
            <a:prstGeom prst="ellipse">
              <a:avLst/>
            </a:prstGeom>
            <a:solidFill>
              <a:srgbClr val="FF0000"/>
            </a:solidFill>
            <a:ln w="571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/>
                <p:cNvSpPr txBox="1"/>
                <p:nvPr/>
              </p:nvSpPr>
              <p:spPr>
                <a:xfrm>
                  <a:off x="5499857" y="322885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857" y="322885"/>
                  <a:ext cx="418127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/>
                <p:cNvSpPr txBox="1"/>
                <p:nvPr/>
              </p:nvSpPr>
              <p:spPr>
                <a:xfrm>
                  <a:off x="6179188" y="1239702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98" name="TextBox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9188" y="1239702"/>
                  <a:ext cx="418127" cy="30777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9" name="Straight Arrow Connector 198"/>
            <p:cNvCxnSpPr>
              <a:stCxn id="195" idx="3"/>
              <a:endCxn id="190" idx="7"/>
            </p:cNvCxnSpPr>
            <p:nvPr/>
          </p:nvCxnSpPr>
          <p:spPr>
            <a:xfrm flipH="1">
              <a:off x="5187190" y="2116198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>
              <a:stCxn id="195" idx="4"/>
              <a:endCxn id="191" idx="0"/>
            </p:cNvCxnSpPr>
            <p:nvPr/>
          </p:nvCxnSpPr>
          <p:spPr>
            <a:xfrm>
              <a:off x="5699596" y="2160865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>
              <a:stCxn id="195" idx="5"/>
              <a:endCxn id="192" idx="1"/>
            </p:cNvCxnSpPr>
            <p:nvPr/>
          </p:nvCxnSpPr>
          <p:spPr>
            <a:xfrm>
              <a:off x="5812092" y="2116198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84" idx="4"/>
              <a:endCxn id="195" idx="0"/>
            </p:cNvCxnSpPr>
            <p:nvPr/>
          </p:nvCxnSpPr>
          <p:spPr>
            <a:xfrm>
              <a:off x="5699596" y="1605609"/>
              <a:ext cx="0" cy="250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96" idx="3"/>
              <a:endCxn id="195" idx="7"/>
            </p:cNvCxnSpPr>
            <p:nvPr/>
          </p:nvCxnSpPr>
          <p:spPr>
            <a:xfrm flipH="1">
              <a:off x="5812092" y="1525867"/>
              <a:ext cx="440364" cy="374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6911226" y="1895531"/>
            <a:ext cx="1967728" cy="2998379"/>
            <a:chOff x="7035005" y="260648"/>
            <a:chExt cx="1967728" cy="2998379"/>
          </a:xfrm>
        </p:grpSpPr>
        <p:sp>
          <p:nvSpPr>
            <p:cNvPr id="244" name="Oval 243"/>
            <p:cNvSpPr/>
            <p:nvPr/>
          </p:nvSpPr>
          <p:spPr>
            <a:xfrm>
              <a:off x="8459814" y="2300018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2" name="Oval 241"/>
            <p:cNvSpPr/>
            <p:nvPr/>
          </p:nvSpPr>
          <p:spPr>
            <a:xfrm>
              <a:off x="7232064" y="2275857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3" name="Oval 242"/>
            <p:cNvSpPr/>
            <p:nvPr/>
          </p:nvSpPr>
          <p:spPr>
            <a:xfrm>
              <a:off x="7859775" y="2517588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7" name="Oval 246"/>
            <p:cNvSpPr/>
            <p:nvPr/>
          </p:nvSpPr>
          <p:spPr>
            <a:xfrm>
              <a:off x="7856966" y="1855859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6" name="Oval 235"/>
            <p:cNvSpPr/>
            <p:nvPr/>
          </p:nvSpPr>
          <p:spPr>
            <a:xfrm>
              <a:off x="7856966" y="1300603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7" name="Oval 236"/>
            <p:cNvSpPr/>
            <p:nvPr/>
          </p:nvSpPr>
          <p:spPr>
            <a:xfrm>
              <a:off x="7261547" y="939976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5" name="Oval 234"/>
            <p:cNvSpPr/>
            <p:nvPr/>
          </p:nvSpPr>
          <p:spPr>
            <a:xfrm>
              <a:off x="7261547" y="34490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8" name="TextBox 227"/>
                <p:cNvSpPr txBox="1"/>
                <p:nvPr/>
              </p:nvSpPr>
              <p:spPr>
                <a:xfrm>
                  <a:off x="7232064" y="323993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28" name="TextBox 2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2064" y="323993"/>
                  <a:ext cx="418128" cy="307777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TextBox 228"/>
                <p:cNvSpPr txBox="1"/>
                <p:nvPr/>
              </p:nvSpPr>
              <p:spPr>
                <a:xfrm>
                  <a:off x="7187281" y="90947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29" name="TextBox 2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7281" y="909474"/>
                  <a:ext cx="418128" cy="307777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0" name="TextBox 229"/>
                <p:cNvSpPr txBox="1"/>
                <p:nvPr/>
              </p:nvSpPr>
              <p:spPr>
                <a:xfrm>
                  <a:off x="7816321" y="1306351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30" name="TextBox 2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6321" y="1306351"/>
                  <a:ext cx="418128" cy="307777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TextBox 230"/>
                <p:cNvSpPr txBox="1"/>
                <p:nvPr/>
              </p:nvSpPr>
              <p:spPr>
                <a:xfrm>
                  <a:off x="7806996" y="1836049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31" name="TextBox 2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6996" y="1836049"/>
                  <a:ext cx="418128" cy="30777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2" name="TextBox 231"/>
                <p:cNvSpPr txBox="1"/>
                <p:nvPr/>
              </p:nvSpPr>
              <p:spPr>
                <a:xfrm>
                  <a:off x="7176389" y="225674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32" name="TextBox 2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6389" y="2256744"/>
                  <a:ext cx="426142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3" name="TextBox 232"/>
                <p:cNvSpPr txBox="1"/>
                <p:nvPr/>
              </p:nvSpPr>
              <p:spPr>
                <a:xfrm>
                  <a:off x="7798982" y="2471648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33" name="TextBox 2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8982" y="2471648"/>
                  <a:ext cx="426142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TextBox 233"/>
                <p:cNvSpPr txBox="1"/>
                <p:nvPr/>
              </p:nvSpPr>
              <p:spPr>
                <a:xfrm>
                  <a:off x="8421575" y="228868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34" name="TextBox 2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1575" y="2288684"/>
                  <a:ext cx="426142" cy="30777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8" name="Straight Arrow Connector 237"/>
            <p:cNvCxnSpPr>
              <a:stCxn id="235" idx="4"/>
              <a:endCxn id="237" idx="0"/>
            </p:cNvCxnSpPr>
            <p:nvPr/>
          </p:nvCxnSpPr>
          <p:spPr>
            <a:xfrm>
              <a:off x="7420641" y="649912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/>
            <p:cNvCxnSpPr>
              <a:stCxn id="241" idx="4"/>
              <a:endCxn id="236" idx="0"/>
            </p:cNvCxnSpPr>
            <p:nvPr/>
          </p:nvCxnSpPr>
          <p:spPr>
            <a:xfrm>
              <a:off x="8016060" y="653382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/>
            <p:cNvCxnSpPr>
              <a:endCxn id="236" idx="1"/>
            </p:cNvCxnSpPr>
            <p:nvPr/>
          </p:nvCxnSpPr>
          <p:spPr>
            <a:xfrm>
              <a:off x="7533137" y="1214662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Oval 240"/>
            <p:cNvSpPr/>
            <p:nvPr/>
          </p:nvSpPr>
          <p:spPr>
            <a:xfrm>
              <a:off x="7856966" y="348376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TextBox 244"/>
                <p:cNvSpPr txBox="1"/>
                <p:nvPr/>
              </p:nvSpPr>
              <p:spPr>
                <a:xfrm>
                  <a:off x="7785022" y="2915535"/>
                  <a:ext cx="467307" cy="3434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45" name="TextBox 2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5022" y="2915535"/>
                  <a:ext cx="467307" cy="343492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6" name="Rectangle 245"/>
            <p:cNvSpPr/>
            <p:nvPr/>
          </p:nvSpPr>
          <p:spPr>
            <a:xfrm>
              <a:off x="7035005" y="260648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8" name="Oval 247"/>
            <p:cNvSpPr/>
            <p:nvPr/>
          </p:nvSpPr>
          <p:spPr>
            <a:xfrm>
              <a:off x="8522322" y="1265528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TextBox 248"/>
                <p:cNvSpPr txBox="1"/>
                <p:nvPr/>
              </p:nvSpPr>
              <p:spPr>
                <a:xfrm>
                  <a:off x="7816321" y="322885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49" name="TextBox 2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6321" y="322885"/>
                  <a:ext cx="418127" cy="307777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TextBox 249"/>
                <p:cNvSpPr txBox="1"/>
                <p:nvPr/>
              </p:nvSpPr>
              <p:spPr>
                <a:xfrm>
                  <a:off x="8506039" y="1247125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50" name="TextBox 2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6039" y="1247125"/>
                  <a:ext cx="418127" cy="30777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1" name="Straight Arrow Connector 250"/>
            <p:cNvCxnSpPr>
              <a:stCxn id="247" idx="3"/>
              <a:endCxn id="242" idx="7"/>
            </p:cNvCxnSpPr>
            <p:nvPr/>
          </p:nvCxnSpPr>
          <p:spPr>
            <a:xfrm flipH="1">
              <a:off x="7503654" y="2116198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Arrow Connector 251"/>
            <p:cNvCxnSpPr>
              <a:stCxn id="247" idx="4"/>
              <a:endCxn id="243" idx="0"/>
            </p:cNvCxnSpPr>
            <p:nvPr/>
          </p:nvCxnSpPr>
          <p:spPr>
            <a:xfrm>
              <a:off x="8016060" y="2160865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Arrow Connector 252"/>
            <p:cNvCxnSpPr>
              <a:stCxn id="247" idx="5"/>
              <a:endCxn id="244" idx="1"/>
            </p:cNvCxnSpPr>
            <p:nvPr/>
          </p:nvCxnSpPr>
          <p:spPr>
            <a:xfrm>
              <a:off x="8128556" y="2116198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/>
            <p:cNvCxnSpPr>
              <a:stCxn id="236" idx="4"/>
              <a:endCxn id="247" idx="0"/>
            </p:cNvCxnSpPr>
            <p:nvPr/>
          </p:nvCxnSpPr>
          <p:spPr>
            <a:xfrm>
              <a:off x="8016060" y="1605609"/>
              <a:ext cx="0" cy="250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/>
            <p:cNvCxnSpPr>
              <a:stCxn id="248" idx="3"/>
              <a:endCxn id="247" idx="7"/>
            </p:cNvCxnSpPr>
            <p:nvPr/>
          </p:nvCxnSpPr>
          <p:spPr>
            <a:xfrm flipH="1">
              <a:off x="8128556" y="1525867"/>
              <a:ext cx="440364" cy="374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Submodularity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for the EIC model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62573" y="5107624"/>
                <a:ext cx="5934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Activating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2400" dirty="0" smtClean="0"/>
                  <a:t> has spread 7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573" y="5107624"/>
                <a:ext cx="5934702" cy="461665"/>
              </a:xfrm>
              <a:prstGeom prst="rect">
                <a:avLst/>
              </a:prstGeom>
              <a:blipFill rotWithShape="0">
                <a:blip r:embed="rId30"/>
                <a:stretch>
                  <a:fillRect l="-1644" t="-10526" r="-71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07878" y="5634259"/>
                <a:ext cx="75497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Adding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 smtClean="0"/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 smtClean="0"/>
                  <a:t> does not increase the spread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878" y="5634259"/>
                <a:ext cx="7549759" cy="461665"/>
              </a:xfrm>
              <a:prstGeom prst="rect">
                <a:avLst/>
              </a:prstGeom>
              <a:blipFill rotWithShape="0">
                <a:blip r:embed="rId31"/>
                <a:stretch>
                  <a:fillRect l="-1211" t="-10526" r="-24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091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0820" y="1921853"/>
            <a:ext cx="1967728" cy="3025468"/>
            <a:chOff x="268613" y="3197270"/>
            <a:chExt cx="1967728" cy="30254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268613" y="3197270"/>
              <a:ext cx="1967728" cy="2664296"/>
              <a:chOff x="179512" y="263285"/>
              <a:chExt cx="1967728" cy="2664296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1001473" y="1303240"/>
                <a:ext cx="318188" cy="3050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406054" y="347543"/>
                <a:ext cx="318188" cy="305006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406054" y="942613"/>
                <a:ext cx="318188" cy="3050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374283" y="314643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97" name="TextBox 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283" y="314643"/>
                    <a:ext cx="418128" cy="307777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99" name="TextBox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1" name="TextBox 1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2" name="TextBox 1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3" name="TextBox 10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9" name="Straight Arrow Connector 108"/>
              <p:cNvCxnSpPr>
                <a:stCxn id="106" idx="4"/>
                <a:endCxn id="108" idx="0"/>
              </p:cNvCxnSpPr>
              <p:nvPr/>
            </p:nvCxnSpPr>
            <p:spPr>
              <a:xfrm>
                <a:off x="565148" y="652549"/>
                <a:ext cx="0" cy="29006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>
                <a:stCxn id="112" idx="4"/>
                <a:endCxn id="107" idx="0"/>
              </p:cNvCxnSpPr>
              <p:nvPr/>
            </p:nvCxnSpPr>
            <p:spPr>
              <a:xfrm>
                <a:off x="1160567" y="656019"/>
                <a:ext cx="0" cy="647221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endCxn id="107" idx="1"/>
              </p:cNvCxnSpPr>
              <p:nvPr/>
            </p:nvCxnSpPr>
            <p:spPr>
              <a:xfrm>
                <a:off x="677644" y="1217299"/>
                <a:ext cx="370427" cy="130608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Oval 111"/>
              <p:cNvSpPr/>
              <p:nvPr/>
            </p:nvSpPr>
            <p:spPr>
              <a:xfrm>
                <a:off x="1001473" y="351013"/>
                <a:ext cx="318188" cy="305006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76571" y="2278494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004282" y="252022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604321" y="230265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79512" y="263285"/>
                <a:ext cx="1967728" cy="26642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001473" y="1858496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666829" y="1268165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962348" y="347778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2348" y="347778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Arrow Connector 11"/>
              <p:cNvCxnSpPr>
                <a:stCxn id="71" idx="3"/>
                <a:endCxn id="113" idx="7"/>
              </p:cNvCxnSpPr>
              <p:nvPr/>
            </p:nvCxnSpPr>
            <p:spPr>
              <a:xfrm flipH="1">
                <a:off x="648161" y="2118835"/>
                <a:ext cx="399910" cy="2043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71" idx="4"/>
                <a:endCxn id="114" idx="0"/>
              </p:cNvCxnSpPr>
              <p:nvPr/>
            </p:nvCxnSpPr>
            <p:spPr>
              <a:xfrm>
                <a:off x="1160567" y="2163502"/>
                <a:ext cx="2809" cy="35672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71" idx="5"/>
                <a:endCxn id="115" idx="1"/>
              </p:cNvCxnSpPr>
              <p:nvPr/>
            </p:nvCxnSpPr>
            <p:spPr>
              <a:xfrm>
                <a:off x="1273063" y="2118835"/>
                <a:ext cx="377856" cy="2284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/>
          <p:cNvGrpSpPr/>
          <p:nvPr/>
        </p:nvGrpSpPr>
        <p:grpSpPr>
          <a:xfrm>
            <a:off x="2508334" y="1919221"/>
            <a:ext cx="1967728" cy="3053932"/>
            <a:chOff x="2411626" y="263285"/>
            <a:chExt cx="1967728" cy="3053932"/>
          </a:xfrm>
        </p:grpSpPr>
        <p:sp>
          <p:nvSpPr>
            <p:cNvPr id="158" name="Oval 157"/>
            <p:cNvSpPr/>
            <p:nvPr/>
          </p:nvSpPr>
          <p:spPr>
            <a:xfrm>
              <a:off x="3233587" y="1303240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7" name="Oval 156"/>
            <p:cNvSpPr/>
            <p:nvPr/>
          </p:nvSpPr>
          <p:spPr>
            <a:xfrm>
              <a:off x="2638168" y="347543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9" name="Oval 158"/>
            <p:cNvSpPr/>
            <p:nvPr/>
          </p:nvSpPr>
          <p:spPr>
            <a:xfrm>
              <a:off x="2638168" y="942613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2598906" y="358637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8906" y="358637"/>
                  <a:ext cx="418128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2563902" y="912111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902" y="912111"/>
                  <a:ext cx="418128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3215507" y="1297672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5507" y="1297672"/>
                  <a:ext cx="418128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3183617" y="1838686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3617" y="1838686"/>
                  <a:ext cx="418128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2553010" y="2259381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3010" y="2259381"/>
                  <a:ext cx="426142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3175603" y="2474285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5603" y="2474285"/>
                  <a:ext cx="426142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3798196" y="2291321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8196" y="2291321"/>
                  <a:ext cx="426142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0" name="Straight Arrow Connector 159"/>
            <p:cNvCxnSpPr>
              <a:stCxn id="157" idx="4"/>
              <a:endCxn id="159" idx="0"/>
            </p:cNvCxnSpPr>
            <p:nvPr/>
          </p:nvCxnSpPr>
          <p:spPr>
            <a:xfrm>
              <a:off x="2797262" y="652549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163" idx="4"/>
              <a:endCxn id="158" idx="0"/>
            </p:cNvCxnSpPr>
            <p:nvPr/>
          </p:nvCxnSpPr>
          <p:spPr>
            <a:xfrm>
              <a:off x="3392681" y="656019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endCxn id="158" idx="1"/>
            </p:cNvCxnSpPr>
            <p:nvPr/>
          </p:nvCxnSpPr>
          <p:spPr>
            <a:xfrm>
              <a:off x="2909758" y="1217299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Oval 162"/>
            <p:cNvSpPr/>
            <p:nvPr/>
          </p:nvSpPr>
          <p:spPr>
            <a:xfrm>
              <a:off x="3233587" y="351013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4" name="Oval 163"/>
            <p:cNvSpPr/>
            <p:nvPr/>
          </p:nvSpPr>
          <p:spPr>
            <a:xfrm>
              <a:off x="2608685" y="2278494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5" name="Oval 164"/>
            <p:cNvSpPr/>
            <p:nvPr/>
          </p:nvSpPr>
          <p:spPr>
            <a:xfrm>
              <a:off x="3236396" y="2520225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6" name="Oval 165"/>
            <p:cNvSpPr/>
            <p:nvPr/>
          </p:nvSpPr>
          <p:spPr>
            <a:xfrm>
              <a:off x="3836435" y="2302655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/>
                <p:cNvSpPr txBox="1"/>
                <p:nvPr/>
              </p:nvSpPr>
              <p:spPr>
                <a:xfrm>
                  <a:off x="3131250" y="2973084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67" name="TextBox 1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250" y="2973084"/>
                  <a:ext cx="467307" cy="34413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8" name="Rectangle 167"/>
            <p:cNvSpPr/>
            <p:nvPr/>
          </p:nvSpPr>
          <p:spPr>
            <a:xfrm>
              <a:off x="2411626" y="263285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9" name="Oval 168"/>
            <p:cNvSpPr/>
            <p:nvPr/>
          </p:nvSpPr>
          <p:spPr>
            <a:xfrm>
              <a:off x="3233587" y="1858496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0" name="Oval 169"/>
            <p:cNvSpPr/>
            <p:nvPr/>
          </p:nvSpPr>
          <p:spPr>
            <a:xfrm>
              <a:off x="3898943" y="1268165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3204314" y="331203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4314" y="331203"/>
                  <a:ext cx="418127" cy="30777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/>
                <p:cNvSpPr txBox="1"/>
                <p:nvPr/>
              </p:nvSpPr>
              <p:spPr>
                <a:xfrm>
                  <a:off x="3869712" y="1239511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2" name="TextBox 1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9712" y="1239511"/>
                  <a:ext cx="418127" cy="307777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/>
            <p:cNvCxnSpPr>
              <a:stCxn id="169" idx="3"/>
              <a:endCxn id="164" idx="7"/>
            </p:cNvCxnSpPr>
            <p:nvPr/>
          </p:nvCxnSpPr>
          <p:spPr>
            <a:xfrm flipH="1">
              <a:off x="2880275" y="2118835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stCxn id="169" idx="4"/>
              <a:endCxn id="165" idx="0"/>
            </p:cNvCxnSpPr>
            <p:nvPr/>
          </p:nvCxnSpPr>
          <p:spPr>
            <a:xfrm>
              <a:off x="3392681" y="2163502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>
              <a:stCxn id="169" idx="5"/>
              <a:endCxn id="166" idx="1"/>
            </p:cNvCxnSpPr>
            <p:nvPr/>
          </p:nvCxnSpPr>
          <p:spPr>
            <a:xfrm>
              <a:off x="3505177" y="2118835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671267" y="1940600"/>
            <a:ext cx="1967728" cy="3032553"/>
            <a:chOff x="4718541" y="260648"/>
            <a:chExt cx="1967728" cy="3032553"/>
          </a:xfrm>
        </p:grpSpPr>
        <p:sp>
          <p:nvSpPr>
            <p:cNvPr id="184" name="Oval 183"/>
            <p:cNvSpPr/>
            <p:nvPr/>
          </p:nvSpPr>
          <p:spPr>
            <a:xfrm>
              <a:off x="5540502" y="1300603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3" name="Oval 182"/>
            <p:cNvSpPr/>
            <p:nvPr/>
          </p:nvSpPr>
          <p:spPr>
            <a:xfrm>
              <a:off x="4945083" y="34490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5" name="Oval 184"/>
            <p:cNvSpPr/>
            <p:nvPr/>
          </p:nvSpPr>
          <p:spPr>
            <a:xfrm>
              <a:off x="4945083" y="939976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5" name="Oval 194"/>
            <p:cNvSpPr/>
            <p:nvPr/>
          </p:nvSpPr>
          <p:spPr>
            <a:xfrm>
              <a:off x="5540502" y="1855859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/>
                <p:cNvSpPr txBox="1"/>
                <p:nvPr/>
              </p:nvSpPr>
              <p:spPr>
                <a:xfrm>
                  <a:off x="4906623" y="33665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6" name="TextBox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6623" y="336654"/>
                  <a:ext cx="418128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/>
                <p:cNvSpPr txBox="1"/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7" name="TextBox 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/>
                <p:cNvSpPr txBox="1"/>
                <p:nvPr/>
              </p:nvSpPr>
              <p:spPr>
                <a:xfrm>
                  <a:off x="5499119" y="1296445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8" name="TextBox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119" y="1296445"/>
                  <a:ext cx="418128" cy="307777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/>
                <p:cNvSpPr txBox="1"/>
                <p:nvPr/>
              </p:nvSpPr>
              <p:spPr>
                <a:xfrm>
                  <a:off x="5523481" y="182566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9" name="TextBox 1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3481" y="1825664"/>
                  <a:ext cx="418128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/>
                <p:cNvSpPr txBox="1"/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80" name="TextBox 1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/>
                <p:cNvSpPr txBox="1"/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81" name="TextBox 1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/>
                <p:cNvSpPr txBox="1"/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82" name="TextBox 1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6" name="Straight Arrow Connector 185"/>
            <p:cNvCxnSpPr>
              <a:stCxn id="183" idx="4"/>
              <a:endCxn id="185" idx="0"/>
            </p:cNvCxnSpPr>
            <p:nvPr/>
          </p:nvCxnSpPr>
          <p:spPr>
            <a:xfrm>
              <a:off x="5104177" y="649912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stCxn id="189" idx="4"/>
              <a:endCxn id="184" idx="0"/>
            </p:cNvCxnSpPr>
            <p:nvPr/>
          </p:nvCxnSpPr>
          <p:spPr>
            <a:xfrm>
              <a:off x="5699596" y="653382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endCxn id="184" idx="1"/>
            </p:cNvCxnSpPr>
            <p:nvPr/>
          </p:nvCxnSpPr>
          <p:spPr>
            <a:xfrm>
              <a:off x="5216673" y="1214662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/>
            <p:cNvSpPr/>
            <p:nvPr/>
          </p:nvSpPr>
          <p:spPr>
            <a:xfrm>
              <a:off x="5540502" y="34837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0" name="Oval 189"/>
            <p:cNvSpPr/>
            <p:nvPr/>
          </p:nvSpPr>
          <p:spPr>
            <a:xfrm>
              <a:off x="4915600" y="2275857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1" name="Oval 190"/>
            <p:cNvSpPr/>
            <p:nvPr/>
          </p:nvSpPr>
          <p:spPr>
            <a:xfrm>
              <a:off x="5543311" y="251758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2" name="Oval 191"/>
            <p:cNvSpPr/>
            <p:nvPr/>
          </p:nvSpPr>
          <p:spPr>
            <a:xfrm>
              <a:off x="6143350" y="230001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4" name="Rectangle 193"/>
            <p:cNvSpPr/>
            <p:nvPr/>
          </p:nvSpPr>
          <p:spPr>
            <a:xfrm>
              <a:off x="4718541" y="260648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6" name="Oval 195"/>
            <p:cNvSpPr/>
            <p:nvPr/>
          </p:nvSpPr>
          <p:spPr>
            <a:xfrm>
              <a:off x="6205858" y="1265528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/>
                <p:cNvSpPr txBox="1"/>
                <p:nvPr/>
              </p:nvSpPr>
              <p:spPr>
                <a:xfrm>
                  <a:off x="5511226" y="335263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1226" y="335263"/>
                  <a:ext cx="418127" cy="307777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/>
                <p:cNvSpPr txBox="1"/>
                <p:nvPr/>
              </p:nvSpPr>
              <p:spPr>
                <a:xfrm>
                  <a:off x="6176627" y="1236874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98" name="TextBox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6627" y="1236874"/>
                  <a:ext cx="418127" cy="307777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9" name="Straight Arrow Connector 198"/>
            <p:cNvCxnSpPr>
              <a:stCxn id="195" idx="3"/>
              <a:endCxn id="190" idx="7"/>
            </p:cNvCxnSpPr>
            <p:nvPr/>
          </p:nvCxnSpPr>
          <p:spPr>
            <a:xfrm flipH="1">
              <a:off x="5187190" y="2116198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>
              <a:stCxn id="195" idx="4"/>
              <a:endCxn id="191" idx="0"/>
            </p:cNvCxnSpPr>
            <p:nvPr/>
          </p:nvCxnSpPr>
          <p:spPr>
            <a:xfrm>
              <a:off x="5699596" y="2160865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>
              <a:stCxn id="195" idx="5"/>
              <a:endCxn id="192" idx="1"/>
            </p:cNvCxnSpPr>
            <p:nvPr/>
          </p:nvCxnSpPr>
          <p:spPr>
            <a:xfrm>
              <a:off x="5812092" y="2116198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84" idx="4"/>
              <a:endCxn id="195" idx="0"/>
            </p:cNvCxnSpPr>
            <p:nvPr/>
          </p:nvCxnSpPr>
          <p:spPr>
            <a:xfrm>
              <a:off x="5699596" y="1605609"/>
              <a:ext cx="0" cy="250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96" idx="3"/>
              <a:endCxn id="195" idx="7"/>
            </p:cNvCxnSpPr>
            <p:nvPr/>
          </p:nvCxnSpPr>
          <p:spPr>
            <a:xfrm flipH="1">
              <a:off x="5812092" y="1525867"/>
              <a:ext cx="440364" cy="374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Submodularity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for the EIC model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24" name="Group 223"/>
          <p:cNvGrpSpPr/>
          <p:nvPr/>
        </p:nvGrpSpPr>
        <p:grpSpPr>
          <a:xfrm>
            <a:off x="310820" y="1921063"/>
            <a:ext cx="1967728" cy="3025468"/>
            <a:chOff x="268613" y="3197270"/>
            <a:chExt cx="1967728" cy="30254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TextBox 224"/>
                <p:cNvSpPr txBox="1"/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25" name="TextBox 2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6" name="Group 225"/>
            <p:cNvGrpSpPr/>
            <p:nvPr/>
          </p:nvGrpSpPr>
          <p:grpSpPr>
            <a:xfrm>
              <a:off x="268613" y="3197270"/>
              <a:ext cx="1967728" cy="2664296"/>
              <a:chOff x="179512" y="263285"/>
              <a:chExt cx="1967728" cy="2664296"/>
            </a:xfrm>
          </p:grpSpPr>
          <p:sp>
            <p:nvSpPr>
              <p:cNvPr id="262" name="Oval 261"/>
              <p:cNvSpPr/>
              <p:nvPr/>
            </p:nvSpPr>
            <p:spPr>
              <a:xfrm>
                <a:off x="406054" y="347543"/>
                <a:ext cx="318188" cy="305006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7" name="TextBox 226"/>
                  <p:cNvSpPr txBox="1"/>
                  <p:nvPr/>
                </p:nvSpPr>
                <p:spPr>
                  <a:xfrm>
                    <a:off x="356223" y="317793"/>
                    <a:ext cx="43675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27" name="TextBox 2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6223" y="317793"/>
                    <a:ext cx="436756" cy="307777"/>
                  </a:xfrm>
                  <a:prstGeom prst="rect">
                    <a:avLst/>
                  </a:prstGeom>
                  <a:blipFill rotWithShape="0"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6" name="TextBox 255"/>
                  <p:cNvSpPr txBox="1"/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56" name="TextBox 2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7" name="TextBox 256"/>
                  <p:cNvSpPr txBox="1"/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57" name="TextBox 2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8" name="TextBox 257"/>
                  <p:cNvSpPr txBox="1"/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58" name="TextBox 2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9" name="TextBox 258"/>
                  <p:cNvSpPr txBox="1"/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59" name="TextBox 2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0" name="TextBox 259"/>
                  <p:cNvSpPr txBox="1"/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60" name="TextBox 2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1" name="TextBox 260"/>
                  <p:cNvSpPr txBox="1"/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61" name="TextBox 2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3" name="Oval 262"/>
              <p:cNvSpPr/>
              <p:nvPr/>
            </p:nvSpPr>
            <p:spPr>
              <a:xfrm>
                <a:off x="1001473" y="1303240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406054" y="942613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265" name="Straight Arrow Connector 264"/>
              <p:cNvCxnSpPr>
                <a:stCxn id="262" idx="4"/>
                <a:endCxn id="264" idx="0"/>
              </p:cNvCxnSpPr>
              <p:nvPr/>
            </p:nvCxnSpPr>
            <p:spPr>
              <a:xfrm>
                <a:off x="565148" y="652549"/>
                <a:ext cx="0" cy="29006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Arrow Connector 265"/>
              <p:cNvCxnSpPr>
                <a:stCxn id="268" idx="4"/>
                <a:endCxn id="263" idx="0"/>
              </p:cNvCxnSpPr>
              <p:nvPr/>
            </p:nvCxnSpPr>
            <p:spPr>
              <a:xfrm>
                <a:off x="1160567" y="656019"/>
                <a:ext cx="0" cy="647221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Arrow Connector 266"/>
              <p:cNvCxnSpPr>
                <a:endCxn id="263" idx="1"/>
              </p:cNvCxnSpPr>
              <p:nvPr/>
            </p:nvCxnSpPr>
            <p:spPr>
              <a:xfrm>
                <a:off x="677644" y="1217299"/>
                <a:ext cx="370427" cy="130608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8" name="Oval 267"/>
              <p:cNvSpPr/>
              <p:nvPr/>
            </p:nvSpPr>
            <p:spPr>
              <a:xfrm>
                <a:off x="1001473" y="351013"/>
                <a:ext cx="318188" cy="305006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376571" y="2278494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1004282" y="252022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1" name="Oval 270"/>
              <p:cNvSpPr/>
              <p:nvPr/>
            </p:nvSpPr>
            <p:spPr>
              <a:xfrm>
                <a:off x="1604321" y="230265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179512" y="263285"/>
                <a:ext cx="1967728" cy="26642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1001473" y="1858496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1666829" y="1268165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5" name="TextBox 274"/>
                  <p:cNvSpPr txBox="1"/>
                  <p:nvPr/>
                </p:nvSpPr>
                <p:spPr>
                  <a:xfrm>
                    <a:off x="951504" y="327391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75" name="TextBox 2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504" y="327391"/>
                    <a:ext cx="418127" cy="307777"/>
                  </a:xfrm>
                  <a:prstGeom prst="rect">
                    <a:avLst/>
                  </a:prstGeom>
                  <a:blipFill rotWithShape="0"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76" name="TextBox 2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7" name="Straight Arrow Connector 276"/>
              <p:cNvCxnSpPr>
                <a:stCxn id="273" idx="3"/>
                <a:endCxn id="269" idx="7"/>
              </p:cNvCxnSpPr>
              <p:nvPr/>
            </p:nvCxnSpPr>
            <p:spPr>
              <a:xfrm flipH="1">
                <a:off x="648161" y="2118835"/>
                <a:ext cx="399910" cy="2043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Arrow Connector 277"/>
              <p:cNvCxnSpPr>
                <a:stCxn id="273" idx="4"/>
                <a:endCxn id="270" idx="0"/>
              </p:cNvCxnSpPr>
              <p:nvPr/>
            </p:nvCxnSpPr>
            <p:spPr>
              <a:xfrm>
                <a:off x="1160567" y="2163502"/>
                <a:ext cx="2809" cy="35672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Arrow Connector 278"/>
              <p:cNvCxnSpPr>
                <a:stCxn id="273" idx="5"/>
                <a:endCxn id="271" idx="1"/>
              </p:cNvCxnSpPr>
              <p:nvPr/>
            </p:nvCxnSpPr>
            <p:spPr>
              <a:xfrm>
                <a:off x="1273063" y="2118835"/>
                <a:ext cx="377856" cy="2284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06142" y="5229471"/>
                <a:ext cx="70546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Activating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400" dirty="0" smtClean="0"/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2400" dirty="0" smtClean="0"/>
                  <a:t> has spread 4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142" y="5229471"/>
                <a:ext cx="7054624" cy="461665"/>
              </a:xfrm>
              <a:prstGeom prst="rect">
                <a:avLst/>
              </a:prstGeom>
              <a:blipFill rotWithShape="0">
                <a:blip r:embed="rId29"/>
                <a:stretch>
                  <a:fillRect l="-129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5" name="Group 144"/>
          <p:cNvGrpSpPr/>
          <p:nvPr/>
        </p:nvGrpSpPr>
        <p:grpSpPr>
          <a:xfrm>
            <a:off x="6913163" y="1945364"/>
            <a:ext cx="1967728" cy="3032553"/>
            <a:chOff x="4718541" y="260648"/>
            <a:chExt cx="1967728" cy="3032553"/>
          </a:xfrm>
        </p:grpSpPr>
        <p:sp>
          <p:nvSpPr>
            <p:cNvPr id="146" name="Oval 145"/>
            <p:cNvSpPr/>
            <p:nvPr/>
          </p:nvSpPr>
          <p:spPr>
            <a:xfrm>
              <a:off x="5540502" y="1300603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7" name="Oval 146"/>
            <p:cNvSpPr/>
            <p:nvPr/>
          </p:nvSpPr>
          <p:spPr>
            <a:xfrm>
              <a:off x="4945083" y="34490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8" name="Oval 147"/>
            <p:cNvSpPr/>
            <p:nvPr/>
          </p:nvSpPr>
          <p:spPr>
            <a:xfrm>
              <a:off x="4945083" y="939976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9" name="Oval 148"/>
            <p:cNvSpPr/>
            <p:nvPr/>
          </p:nvSpPr>
          <p:spPr>
            <a:xfrm>
              <a:off x="5540502" y="1855859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/>
                <p:cNvSpPr txBox="1"/>
                <p:nvPr/>
              </p:nvSpPr>
              <p:spPr>
                <a:xfrm>
                  <a:off x="4906623" y="33665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0" name="TextBox 1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6623" y="336654"/>
                  <a:ext cx="418128" cy="307777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TextBox 150"/>
                <p:cNvSpPr txBox="1"/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1" name="TextBox 1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/>
                <p:cNvSpPr txBox="1"/>
                <p:nvPr/>
              </p:nvSpPr>
              <p:spPr>
                <a:xfrm>
                  <a:off x="5499119" y="1296445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2" name="TextBox 1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119" y="1296445"/>
                  <a:ext cx="418128" cy="307777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/>
                <p:cNvSpPr txBox="1"/>
                <p:nvPr/>
              </p:nvSpPr>
              <p:spPr>
                <a:xfrm>
                  <a:off x="5523481" y="182566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3" name="TextBox 1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3481" y="1825664"/>
                  <a:ext cx="418128" cy="307777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/>
                <p:cNvSpPr txBox="1"/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4" name="TextBox 1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/>
                <p:cNvSpPr txBox="1"/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5" name="TextBox 1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/>
                <p:cNvSpPr txBox="1"/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6" name="TextBox 1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2" name="Straight Arrow Connector 201"/>
            <p:cNvCxnSpPr>
              <a:stCxn id="147" idx="4"/>
              <a:endCxn id="148" idx="0"/>
            </p:cNvCxnSpPr>
            <p:nvPr/>
          </p:nvCxnSpPr>
          <p:spPr>
            <a:xfrm>
              <a:off x="5104177" y="649912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>
              <a:stCxn id="205" idx="4"/>
              <a:endCxn id="146" idx="0"/>
            </p:cNvCxnSpPr>
            <p:nvPr/>
          </p:nvCxnSpPr>
          <p:spPr>
            <a:xfrm>
              <a:off x="5699596" y="653382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>
              <a:endCxn id="146" idx="1"/>
            </p:cNvCxnSpPr>
            <p:nvPr/>
          </p:nvCxnSpPr>
          <p:spPr>
            <a:xfrm>
              <a:off x="5216673" y="1214662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Oval 204"/>
            <p:cNvSpPr/>
            <p:nvPr/>
          </p:nvSpPr>
          <p:spPr>
            <a:xfrm>
              <a:off x="5540502" y="34837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6" name="Oval 205"/>
            <p:cNvSpPr/>
            <p:nvPr/>
          </p:nvSpPr>
          <p:spPr>
            <a:xfrm>
              <a:off x="4915600" y="2275857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7" name="Oval 206"/>
            <p:cNvSpPr/>
            <p:nvPr/>
          </p:nvSpPr>
          <p:spPr>
            <a:xfrm>
              <a:off x="5543311" y="251758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8" name="Oval 207"/>
            <p:cNvSpPr/>
            <p:nvPr/>
          </p:nvSpPr>
          <p:spPr>
            <a:xfrm>
              <a:off x="6143350" y="230001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/>
                <p:cNvSpPr txBox="1"/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09" name="TextBox 2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0" name="Rectangle 209"/>
            <p:cNvSpPr/>
            <p:nvPr/>
          </p:nvSpPr>
          <p:spPr>
            <a:xfrm>
              <a:off x="4718541" y="260648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1" name="Oval 210"/>
            <p:cNvSpPr/>
            <p:nvPr/>
          </p:nvSpPr>
          <p:spPr>
            <a:xfrm>
              <a:off x="6205858" y="1265528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TextBox 211"/>
                <p:cNvSpPr txBox="1"/>
                <p:nvPr/>
              </p:nvSpPr>
              <p:spPr>
                <a:xfrm>
                  <a:off x="5511226" y="335263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12" name="TextBox 2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1226" y="335263"/>
                  <a:ext cx="418127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TextBox 212"/>
                <p:cNvSpPr txBox="1"/>
                <p:nvPr/>
              </p:nvSpPr>
              <p:spPr>
                <a:xfrm>
                  <a:off x="6176627" y="1236874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13" name="TextBox 2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6627" y="1236874"/>
                  <a:ext cx="418127" cy="30777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4" name="Straight Arrow Connector 213"/>
            <p:cNvCxnSpPr>
              <a:stCxn id="149" idx="3"/>
              <a:endCxn id="206" idx="7"/>
            </p:cNvCxnSpPr>
            <p:nvPr/>
          </p:nvCxnSpPr>
          <p:spPr>
            <a:xfrm flipH="1">
              <a:off x="5187190" y="2116198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>
              <a:stCxn id="149" idx="4"/>
              <a:endCxn id="207" idx="0"/>
            </p:cNvCxnSpPr>
            <p:nvPr/>
          </p:nvCxnSpPr>
          <p:spPr>
            <a:xfrm>
              <a:off x="5699596" y="2160865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>
              <a:stCxn id="149" idx="5"/>
              <a:endCxn id="208" idx="1"/>
            </p:cNvCxnSpPr>
            <p:nvPr/>
          </p:nvCxnSpPr>
          <p:spPr>
            <a:xfrm>
              <a:off x="5812092" y="2116198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>
              <a:stCxn id="146" idx="4"/>
              <a:endCxn id="149" idx="0"/>
            </p:cNvCxnSpPr>
            <p:nvPr/>
          </p:nvCxnSpPr>
          <p:spPr>
            <a:xfrm>
              <a:off x="5699596" y="1605609"/>
              <a:ext cx="0" cy="250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>
              <a:stCxn id="211" idx="3"/>
              <a:endCxn id="149" idx="7"/>
            </p:cNvCxnSpPr>
            <p:nvPr/>
          </p:nvCxnSpPr>
          <p:spPr>
            <a:xfrm flipH="1">
              <a:off x="5812092" y="1525867"/>
              <a:ext cx="440364" cy="374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229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0931" y="1919221"/>
            <a:ext cx="1967728" cy="3025468"/>
            <a:chOff x="268613" y="3197270"/>
            <a:chExt cx="1967728" cy="30254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268613" y="3197270"/>
              <a:ext cx="1967728" cy="2664296"/>
              <a:chOff x="179512" y="263285"/>
              <a:chExt cx="1967728" cy="2664296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1001473" y="1303240"/>
                <a:ext cx="318188" cy="3050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406054" y="347543"/>
                <a:ext cx="318188" cy="305006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406054" y="942613"/>
                <a:ext cx="318188" cy="3050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374283" y="314643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97" name="TextBox 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283" y="314643"/>
                    <a:ext cx="418128" cy="307777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99" name="TextBox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1" name="TextBox 1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2" name="TextBox 1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3" name="TextBox 10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9" name="Straight Arrow Connector 108"/>
              <p:cNvCxnSpPr>
                <a:stCxn id="106" idx="4"/>
                <a:endCxn id="108" idx="0"/>
              </p:cNvCxnSpPr>
              <p:nvPr/>
            </p:nvCxnSpPr>
            <p:spPr>
              <a:xfrm>
                <a:off x="565148" y="652549"/>
                <a:ext cx="0" cy="29006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>
                <a:stCxn id="112" idx="4"/>
                <a:endCxn id="107" idx="0"/>
              </p:cNvCxnSpPr>
              <p:nvPr/>
            </p:nvCxnSpPr>
            <p:spPr>
              <a:xfrm>
                <a:off x="1160567" y="656019"/>
                <a:ext cx="0" cy="647221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endCxn id="107" idx="1"/>
              </p:cNvCxnSpPr>
              <p:nvPr/>
            </p:nvCxnSpPr>
            <p:spPr>
              <a:xfrm>
                <a:off x="677644" y="1217299"/>
                <a:ext cx="370427" cy="130608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Oval 111"/>
              <p:cNvSpPr/>
              <p:nvPr/>
            </p:nvSpPr>
            <p:spPr>
              <a:xfrm>
                <a:off x="1001473" y="351013"/>
                <a:ext cx="318188" cy="305006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76571" y="2278494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004282" y="252022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604321" y="230265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79512" y="263285"/>
                <a:ext cx="1967728" cy="26642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001473" y="1858496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666829" y="1268165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951504" y="348970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504" y="348970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Arrow Connector 11"/>
              <p:cNvCxnSpPr>
                <a:stCxn id="71" idx="3"/>
                <a:endCxn id="113" idx="7"/>
              </p:cNvCxnSpPr>
              <p:nvPr/>
            </p:nvCxnSpPr>
            <p:spPr>
              <a:xfrm flipH="1">
                <a:off x="648161" y="2118835"/>
                <a:ext cx="399910" cy="2043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71" idx="4"/>
                <a:endCxn id="114" idx="0"/>
              </p:cNvCxnSpPr>
              <p:nvPr/>
            </p:nvCxnSpPr>
            <p:spPr>
              <a:xfrm>
                <a:off x="1160567" y="2163502"/>
                <a:ext cx="2809" cy="35672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71" idx="5"/>
                <a:endCxn id="115" idx="1"/>
              </p:cNvCxnSpPr>
              <p:nvPr/>
            </p:nvCxnSpPr>
            <p:spPr>
              <a:xfrm>
                <a:off x="1273063" y="2118835"/>
                <a:ext cx="377856" cy="2284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/>
          <p:cNvGrpSpPr/>
          <p:nvPr/>
        </p:nvGrpSpPr>
        <p:grpSpPr>
          <a:xfrm>
            <a:off x="2508334" y="1919221"/>
            <a:ext cx="1967728" cy="3053932"/>
            <a:chOff x="2411626" y="263285"/>
            <a:chExt cx="1967728" cy="3053932"/>
          </a:xfrm>
        </p:grpSpPr>
        <p:sp>
          <p:nvSpPr>
            <p:cNvPr id="158" name="Oval 157"/>
            <p:cNvSpPr/>
            <p:nvPr/>
          </p:nvSpPr>
          <p:spPr>
            <a:xfrm>
              <a:off x="3233587" y="1303240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7" name="Oval 156"/>
            <p:cNvSpPr/>
            <p:nvPr/>
          </p:nvSpPr>
          <p:spPr>
            <a:xfrm>
              <a:off x="2638168" y="347543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9" name="Oval 158"/>
            <p:cNvSpPr/>
            <p:nvPr/>
          </p:nvSpPr>
          <p:spPr>
            <a:xfrm>
              <a:off x="2638168" y="942613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2598906" y="358637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8906" y="358637"/>
                  <a:ext cx="418128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2563902" y="912111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902" y="912111"/>
                  <a:ext cx="41812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3195695" y="1297672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5695" y="1297672"/>
                  <a:ext cx="418128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3183617" y="1838686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3617" y="1838686"/>
                  <a:ext cx="418128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2553010" y="2259381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3010" y="2259381"/>
                  <a:ext cx="426142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3175603" y="2474285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5603" y="2474285"/>
                  <a:ext cx="426142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3798196" y="2291321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8196" y="2291321"/>
                  <a:ext cx="426142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0" name="Straight Arrow Connector 159"/>
            <p:cNvCxnSpPr>
              <a:stCxn id="157" idx="4"/>
              <a:endCxn id="159" idx="0"/>
            </p:cNvCxnSpPr>
            <p:nvPr/>
          </p:nvCxnSpPr>
          <p:spPr>
            <a:xfrm>
              <a:off x="2797262" y="652549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163" idx="4"/>
              <a:endCxn id="158" idx="0"/>
            </p:cNvCxnSpPr>
            <p:nvPr/>
          </p:nvCxnSpPr>
          <p:spPr>
            <a:xfrm>
              <a:off x="3392681" y="656019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endCxn id="158" idx="1"/>
            </p:cNvCxnSpPr>
            <p:nvPr/>
          </p:nvCxnSpPr>
          <p:spPr>
            <a:xfrm>
              <a:off x="2909758" y="1217299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Oval 162"/>
            <p:cNvSpPr/>
            <p:nvPr/>
          </p:nvSpPr>
          <p:spPr>
            <a:xfrm>
              <a:off x="3233587" y="351013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4" name="Oval 163"/>
            <p:cNvSpPr/>
            <p:nvPr/>
          </p:nvSpPr>
          <p:spPr>
            <a:xfrm>
              <a:off x="2608685" y="2278494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5" name="Oval 164"/>
            <p:cNvSpPr/>
            <p:nvPr/>
          </p:nvSpPr>
          <p:spPr>
            <a:xfrm>
              <a:off x="3236396" y="2520225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6" name="Oval 165"/>
            <p:cNvSpPr/>
            <p:nvPr/>
          </p:nvSpPr>
          <p:spPr>
            <a:xfrm>
              <a:off x="3836435" y="2302655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/>
                <p:cNvSpPr txBox="1"/>
                <p:nvPr/>
              </p:nvSpPr>
              <p:spPr>
                <a:xfrm>
                  <a:off x="3131250" y="2973084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67" name="TextBox 1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250" y="2973084"/>
                  <a:ext cx="467307" cy="34413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8" name="Rectangle 167"/>
            <p:cNvSpPr/>
            <p:nvPr/>
          </p:nvSpPr>
          <p:spPr>
            <a:xfrm>
              <a:off x="2411626" y="263285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9" name="Oval 168"/>
            <p:cNvSpPr/>
            <p:nvPr/>
          </p:nvSpPr>
          <p:spPr>
            <a:xfrm>
              <a:off x="3233587" y="1858496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0" name="Oval 169"/>
            <p:cNvSpPr/>
            <p:nvPr/>
          </p:nvSpPr>
          <p:spPr>
            <a:xfrm>
              <a:off x="3898943" y="1268165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3204314" y="331203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4314" y="331203"/>
                  <a:ext cx="418127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/>
                <p:cNvSpPr txBox="1"/>
                <p:nvPr/>
              </p:nvSpPr>
              <p:spPr>
                <a:xfrm>
                  <a:off x="3869712" y="1239511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2" name="TextBox 1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9712" y="1239511"/>
                  <a:ext cx="418127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/>
            <p:cNvCxnSpPr>
              <a:stCxn id="169" idx="3"/>
              <a:endCxn id="164" idx="7"/>
            </p:cNvCxnSpPr>
            <p:nvPr/>
          </p:nvCxnSpPr>
          <p:spPr>
            <a:xfrm flipH="1">
              <a:off x="2880275" y="2118835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stCxn id="169" idx="4"/>
              <a:endCxn id="165" idx="0"/>
            </p:cNvCxnSpPr>
            <p:nvPr/>
          </p:nvCxnSpPr>
          <p:spPr>
            <a:xfrm>
              <a:off x="3392681" y="2163502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>
              <a:stCxn id="169" idx="5"/>
              <a:endCxn id="166" idx="1"/>
            </p:cNvCxnSpPr>
            <p:nvPr/>
          </p:nvCxnSpPr>
          <p:spPr>
            <a:xfrm>
              <a:off x="3505177" y="2118835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671267" y="1940600"/>
            <a:ext cx="1967728" cy="3032553"/>
            <a:chOff x="4718541" y="260648"/>
            <a:chExt cx="1967728" cy="3032553"/>
          </a:xfrm>
        </p:grpSpPr>
        <p:sp>
          <p:nvSpPr>
            <p:cNvPr id="184" name="Oval 183"/>
            <p:cNvSpPr/>
            <p:nvPr/>
          </p:nvSpPr>
          <p:spPr>
            <a:xfrm>
              <a:off x="5540502" y="1300603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3" name="Oval 182"/>
            <p:cNvSpPr/>
            <p:nvPr/>
          </p:nvSpPr>
          <p:spPr>
            <a:xfrm>
              <a:off x="4945083" y="34490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5" name="Oval 184"/>
            <p:cNvSpPr/>
            <p:nvPr/>
          </p:nvSpPr>
          <p:spPr>
            <a:xfrm>
              <a:off x="4945083" y="939976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5" name="Oval 194"/>
            <p:cNvSpPr/>
            <p:nvPr/>
          </p:nvSpPr>
          <p:spPr>
            <a:xfrm>
              <a:off x="5540502" y="1855859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/>
                <p:cNvSpPr txBox="1"/>
                <p:nvPr/>
              </p:nvSpPr>
              <p:spPr>
                <a:xfrm>
                  <a:off x="4906623" y="33665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6" name="TextBox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6623" y="336654"/>
                  <a:ext cx="418128" cy="30777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/>
                <p:cNvSpPr txBox="1"/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7" name="TextBox 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/>
                <p:cNvSpPr txBox="1"/>
                <p:nvPr/>
              </p:nvSpPr>
              <p:spPr>
                <a:xfrm>
                  <a:off x="5499119" y="1296445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8" name="TextBox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119" y="1296445"/>
                  <a:ext cx="418128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/>
                <p:cNvSpPr txBox="1"/>
                <p:nvPr/>
              </p:nvSpPr>
              <p:spPr>
                <a:xfrm>
                  <a:off x="5523481" y="182566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9" name="TextBox 1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3481" y="1825664"/>
                  <a:ext cx="418128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/>
                <p:cNvSpPr txBox="1"/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80" name="TextBox 1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/>
                <p:cNvSpPr txBox="1"/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81" name="TextBox 1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/>
                <p:cNvSpPr txBox="1"/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82" name="TextBox 1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6" name="Straight Arrow Connector 185"/>
            <p:cNvCxnSpPr>
              <a:stCxn id="183" idx="4"/>
              <a:endCxn id="185" idx="0"/>
            </p:cNvCxnSpPr>
            <p:nvPr/>
          </p:nvCxnSpPr>
          <p:spPr>
            <a:xfrm>
              <a:off x="5104177" y="649912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stCxn id="189" idx="4"/>
              <a:endCxn id="184" idx="0"/>
            </p:cNvCxnSpPr>
            <p:nvPr/>
          </p:nvCxnSpPr>
          <p:spPr>
            <a:xfrm>
              <a:off x="5699596" y="653382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endCxn id="184" idx="1"/>
            </p:cNvCxnSpPr>
            <p:nvPr/>
          </p:nvCxnSpPr>
          <p:spPr>
            <a:xfrm>
              <a:off x="5216673" y="1214662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/>
            <p:cNvSpPr/>
            <p:nvPr/>
          </p:nvSpPr>
          <p:spPr>
            <a:xfrm>
              <a:off x="5540502" y="34837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0" name="Oval 189"/>
            <p:cNvSpPr/>
            <p:nvPr/>
          </p:nvSpPr>
          <p:spPr>
            <a:xfrm>
              <a:off x="4915600" y="2275857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1" name="Oval 190"/>
            <p:cNvSpPr/>
            <p:nvPr/>
          </p:nvSpPr>
          <p:spPr>
            <a:xfrm>
              <a:off x="5543311" y="251758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2" name="Oval 191"/>
            <p:cNvSpPr/>
            <p:nvPr/>
          </p:nvSpPr>
          <p:spPr>
            <a:xfrm>
              <a:off x="6143350" y="230001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4" name="Rectangle 193"/>
            <p:cNvSpPr/>
            <p:nvPr/>
          </p:nvSpPr>
          <p:spPr>
            <a:xfrm>
              <a:off x="4718541" y="260648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6" name="Oval 195"/>
            <p:cNvSpPr/>
            <p:nvPr/>
          </p:nvSpPr>
          <p:spPr>
            <a:xfrm>
              <a:off x="6205858" y="1265528"/>
              <a:ext cx="318188" cy="305006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/>
                <p:cNvSpPr txBox="1"/>
                <p:nvPr/>
              </p:nvSpPr>
              <p:spPr>
                <a:xfrm>
                  <a:off x="5511226" y="335263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1226" y="335263"/>
                  <a:ext cx="418127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/>
                <p:cNvSpPr txBox="1"/>
                <p:nvPr/>
              </p:nvSpPr>
              <p:spPr>
                <a:xfrm>
                  <a:off x="6174974" y="1248334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98" name="TextBox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4974" y="1248334"/>
                  <a:ext cx="418127" cy="307777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9" name="Straight Arrow Connector 198"/>
            <p:cNvCxnSpPr>
              <a:stCxn id="195" idx="3"/>
              <a:endCxn id="190" idx="7"/>
            </p:cNvCxnSpPr>
            <p:nvPr/>
          </p:nvCxnSpPr>
          <p:spPr>
            <a:xfrm flipH="1">
              <a:off x="5187190" y="2116198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>
              <a:stCxn id="195" idx="4"/>
              <a:endCxn id="191" idx="0"/>
            </p:cNvCxnSpPr>
            <p:nvPr/>
          </p:nvCxnSpPr>
          <p:spPr>
            <a:xfrm>
              <a:off x="5699596" y="2160865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>
              <a:stCxn id="195" idx="5"/>
              <a:endCxn id="192" idx="1"/>
            </p:cNvCxnSpPr>
            <p:nvPr/>
          </p:nvCxnSpPr>
          <p:spPr>
            <a:xfrm>
              <a:off x="5812092" y="2116198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84" idx="4"/>
              <a:endCxn id="195" idx="0"/>
            </p:cNvCxnSpPr>
            <p:nvPr/>
          </p:nvCxnSpPr>
          <p:spPr>
            <a:xfrm>
              <a:off x="5699596" y="1605609"/>
              <a:ext cx="0" cy="250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96" idx="3"/>
              <a:endCxn id="195" idx="7"/>
            </p:cNvCxnSpPr>
            <p:nvPr/>
          </p:nvCxnSpPr>
          <p:spPr>
            <a:xfrm flipH="1">
              <a:off x="5812092" y="1525867"/>
              <a:ext cx="440364" cy="374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Submodularity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for the EIC model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06142" y="5229471"/>
                <a:ext cx="70546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Activating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400" dirty="0" smtClean="0"/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2400" dirty="0" smtClean="0"/>
                  <a:t> has spread 4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142" y="5229471"/>
                <a:ext cx="7054624" cy="461665"/>
              </a:xfrm>
              <a:prstGeom prst="rect">
                <a:avLst/>
              </a:prstGeom>
              <a:blipFill rotWithShape="0">
                <a:blip r:embed="rId24"/>
                <a:stretch>
                  <a:fillRect l="-129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5" name="Group 144"/>
          <p:cNvGrpSpPr/>
          <p:nvPr/>
        </p:nvGrpSpPr>
        <p:grpSpPr>
          <a:xfrm>
            <a:off x="6913163" y="1945364"/>
            <a:ext cx="1967728" cy="3032553"/>
            <a:chOff x="4718541" y="260648"/>
            <a:chExt cx="1967728" cy="3032553"/>
          </a:xfrm>
        </p:grpSpPr>
        <p:sp>
          <p:nvSpPr>
            <p:cNvPr id="146" name="Oval 145"/>
            <p:cNvSpPr/>
            <p:nvPr/>
          </p:nvSpPr>
          <p:spPr>
            <a:xfrm>
              <a:off x="5540502" y="1300603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7" name="Oval 146"/>
            <p:cNvSpPr/>
            <p:nvPr/>
          </p:nvSpPr>
          <p:spPr>
            <a:xfrm>
              <a:off x="4945083" y="34490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8" name="Oval 147"/>
            <p:cNvSpPr/>
            <p:nvPr/>
          </p:nvSpPr>
          <p:spPr>
            <a:xfrm>
              <a:off x="4945083" y="939976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9" name="Oval 148"/>
            <p:cNvSpPr/>
            <p:nvPr/>
          </p:nvSpPr>
          <p:spPr>
            <a:xfrm>
              <a:off x="5540502" y="1855859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/>
                <p:cNvSpPr txBox="1"/>
                <p:nvPr/>
              </p:nvSpPr>
              <p:spPr>
                <a:xfrm>
                  <a:off x="4906623" y="33665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0" name="TextBox 1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6623" y="336654"/>
                  <a:ext cx="418128" cy="307777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TextBox 150"/>
                <p:cNvSpPr txBox="1"/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1" name="TextBox 1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/>
                <p:cNvSpPr txBox="1"/>
                <p:nvPr/>
              </p:nvSpPr>
              <p:spPr>
                <a:xfrm>
                  <a:off x="5499119" y="1296445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2" name="TextBox 1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119" y="1296445"/>
                  <a:ext cx="418128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/>
                <p:cNvSpPr txBox="1"/>
                <p:nvPr/>
              </p:nvSpPr>
              <p:spPr>
                <a:xfrm>
                  <a:off x="5533969" y="1836533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3" name="TextBox 1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3969" y="1836533"/>
                  <a:ext cx="418128" cy="307777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2" name="Straight Arrow Connector 201"/>
            <p:cNvCxnSpPr>
              <a:stCxn id="147" idx="4"/>
              <a:endCxn id="148" idx="0"/>
            </p:cNvCxnSpPr>
            <p:nvPr/>
          </p:nvCxnSpPr>
          <p:spPr>
            <a:xfrm>
              <a:off x="5104177" y="649912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>
              <a:stCxn id="205" idx="4"/>
              <a:endCxn id="146" idx="0"/>
            </p:cNvCxnSpPr>
            <p:nvPr/>
          </p:nvCxnSpPr>
          <p:spPr>
            <a:xfrm>
              <a:off x="5699596" y="653382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>
              <a:endCxn id="146" idx="1"/>
            </p:cNvCxnSpPr>
            <p:nvPr/>
          </p:nvCxnSpPr>
          <p:spPr>
            <a:xfrm>
              <a:off x="5216673" y="1214662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Oval 204"/>
            <p:cNvSpPr/>
            <p:nvPr/>
          </p:nvSpPr>
          <p:spPr>
            <a:xfrm>
              <a:off x="5540502" y="34837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6" name="Oval 205"/>
            <p:cNvSpPr/>
            <p:nvPr/>
          </p:nvSpPr>
          <p:spPr>
            <a:xfrm>
              <a:off x="4915600" y="2275857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7" name="Oval 206"/>
            <p:cNvSpPr/>
            <p:nvPr/>
          </p:nvSpPr>
          <p:spPr>
            <a:xfrm>
              <a:off x="5543311" y="2517588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8" name="Oval 207"/>
            <p:cNvSpPr/>
            <p:nvPr/>
          </p:nvSpPr>
          <p:spPr>
            <a:xfrm>
              <a:off x="6143350" y="2300018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/>
                <p:cNvSpPr txBox="1"/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09" name="TextBox 2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0" name="Rectangle 209"/>
            <p:cNvSpPr/>
            <p:nvPr/>
          </p:nvSpPr>
          <p:spPr>
            <a:xfrm>
              <a:off x="4718541" y="260648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1" name="Oval 210"/>
            <p:cNvSpPr/>
            <p:nvPr/>
          </p:nvSpPr>
          <p:spPr>
            <a:xfrm>
              <a:off x="6205858" y="1265528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TextBox 211"/>
                <p:cNvSpPr txBox="1"/>
                <p:nvPr/>
              </p:nvSpPr>
              <p:spPr>
                <a:xfrm>
                  <a:off x="5509143" y="324252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12" name="TextBox 2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9143" y="324252"/>
                  <a:ext cx="418127" cy="307777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TextBox 212"/>
                <p:cNvSpPr txBox="1"/>
                <p:nvPr/>
              </p:nvSpPr>
              <p:spPr>
                <a:xfrm>
                  <a:off x="6155887" y="1237015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13" name="TextBox 2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5887" y="1237015"/>
                  <a:ext cx="418127" cy="307777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4" name="Straight Arrow Connector 213"/>
            <p:cNvCxnSpPr>
              <a:stCxn id="149" idx="3"/>
              <a:endCxn id="206" idx="7"/>
            </p:cNvCxnSpPr>
            <p:nvPr/>
          </p:nvCxnSpPr>
          <p:spPr>
            <a:xfrm flipH="1">
              <a:off x="5187190" y="2116198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>
              <a:stCxn id="149" idx="4"/>
              <a:endCxn id="207" idx="0"/>
            </p:cNvCxnSpPr>
            <p:nvPr/>
          </p:nvCxnSpPr>
          <p:spPr>
            <a:xfrm>
              <a:off x="5699596" y="2160865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>
              <a:stCxn id="149" idx="5"/>
              <a:endCxn id="208" idx="1"/>
            </p:cNvCxnSpPr>
            <p:nvPr/>
          </p:nvCxnSpPr>
          <p:spPr>
            <a:xfrm>
              <a:off x="5812092" y="2116198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>
              <a:stCxn id="146" idx="4"/>
              <a:endCxn id="149" idx="0"/>
            </p:cNvCxnSpPr>
            <p:nvPr/>
          </p:nvCxnSpPr>
          <p:spPr>
            <a:xfrm>
              <a:off x="5699596" y="1605609"/>
              <a:ext cx="0" cy="250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>
              <a:stCxn id="211" idx="3"/>
              <a:endCxn id="149" idx="7"/>
            </p:cNvCxnSpPr>
            <p:nvPr/>
          </p:nvCxnSpPr>
          <p:spPr>
            <a:xfrm flipH="1">
              <a:off x="5812092" y="1525867"/>
              <a:ext cx="440364" cy="374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/>
                <p:cNvSpPr txBox="1"/>
                <p:nvPr/>
              </p:nvSpPr>
              <p:spPr>
                <a:xfrm>
                  <a:off x="4865580" y="2265373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4" name="TextBox 1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5580" y="2265373"/>
                  <a:ext cx="426142" cy="307777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/>
                <p:cNvSpPr txBox="1"/>
                <p:nvPr/>
              </p:nvSpPr>
              <p:spPr>
                <a:xfrm>
                  <a:off x="5501487" y="2502397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5" name="TextBox 1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1487" y="2502397"/>
                  <a:ext cx="426142" cy="307777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/>
                <p:cNvSpPr txBox="1"/>
                <p:nvPr/>
              </p:nvSpPr>
              <p:spPr>
                <a:xfrm>
                  <a:off x="6122432" y="2288190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6" name="TextBox 1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2432" y="2288190"/>
                  <a:ext cx="426142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TextBox 218"/>
              <p:cNvSpPr txBox="1"/>
              <p:nvPr/>
            </p:nvSpPr>
            <p:spPr>
              <a:xfrm>
                <a:off x="960328" y="5731971"/>
                <a:ext cx="71988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Adding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 smtClean="0"/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 </m:t>
                    </m:r>
                  </m:oMath>
                </a14:m>
                <a:r>
                  <a:rPr lang="en-US" sz="2400" dirty="0" smtClean="0"/>
                  <a:t> increases the spread 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to 9</a:t>
                </a:r>
                <a:endParaRPr lang="en-US" sz="2400" dirty="0"/>
              </a:p>
            </p:txBody>
          </p:sp>
        </mc:Choice>
        <mc:Fallback xmlns="">
          <p:sp>
            <p:nvSpPr>
              <p:cNvPr id="219" name="TextBox 2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328" y="5731971"/>
                <a:ext cx="7198894" cy="461665"/>
              </a:xfrm>
              <a:prstGeom prst="rect">
                <a:avLst/>
              </a:prstGeom>
              <a:blipFill rotWithShape="0">
                <a:blip r:embed="rId32"/>
                <a:stretch>
                  <a:fillRect l="-1356" t="-10526" r="-42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902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85" y="26064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Evolving LT model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The evolving LT model is monotone but it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not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submodular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Expected Spread: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the 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gets infected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Adding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has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larger effect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if added to the set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than to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9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259632" y="2636912"/>
            <a:ext cx="6624736" cy="1991222"/>
            <a:chOff x="1871777" y="430539"/>
            <a:chExt cx="4292943" cy="1283533"/>
          </a:xfrm>
        </p:grpSpPr>
        <p:cxnSp>
          <p:nvCxnSpPr>
            <p:cNvPr id="5" name="Straight Arrow Connector 4"/>
            <p:cNvCxnSpPr>
              <a:stCxn id="47" idx="4"/>
              <a:endCxn id="45" idx="0"/>
            </p:cNvCxnSpPr>
            <p:nvPr/>
          </p:nvCxnSpPr>
          <p:spPr>
            <a:xfrm>
              <a:off x="2483722" y="706966"/>
              <a:ext cx="14475" cy="48186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321097" y="1467334"/>
                  <a:ext cx="376708" cy="2447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/>
                              </a:rPr>
                              <m:t>𝑼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1097" y="1467334"/>
                  <a:ext cx="410689" cy="27699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1871777" y="430540"/>
              <a:ext cx="1272740" cy="10347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881820" y="641399"/>
              <a:ext cx="323738" cy="261610"/>
              <a:chOff x="1891185" y="598609"/>
              <a:chExt cx="323738" cy="26161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1953985" y="631619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1891185" y="598609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91185" y="598609"/>
                    <a:ext cx="368434" cy="26161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/>
            <p:cNvGrpSpPr/>
            <p:nvPr/>
          </p:nvGrpSpPr>
          <p:grpSpPr>
            <a:xfrm>
              <a:off x="2776083" y="677297"/>
              <a:ext cx="323738" cy="252188"/>
              <a:chOff x="2747340" y="762723"/>
              <a:chExt cx="323738" cy="252188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2811053" y="786311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2747340" y="762723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7340" y="762723"/>
                    <a:ext cx="368434" cy="26161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/>
            <p:cNvGrpSpPr/>
            <p:nvPr/>
          </p:nvGrpSpPr>
          <p:grpSpPr>
            <a:xfrm>
              <a:off x="2321097" y="457200"/>
              <a:ext cx="323738" cy="249766"/>
              <a:chOff x="2406703" y="457200"/>
              <a:chExt cx="323738" cy="249766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2455028" y="478366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2406703" y="457200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6703" y="457200"/>
                    <a:ext cx="368434" cy="26161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1" name="Straight Arrow Connector 10"/>
            <p:cNvCxnSpPr>
              <a:stCxn id="45" idx="7"/>
              <a:endCxn id="49" idx="3"/>
            </p:cNvCxnSpPr>
            <p:nvPr/>
          </p:nvCxnSpPr>
          <p:spPr>
            <a:xfrm flipV="1">
              <a:off x="2579019" y="896007"/>
              <a:ext cx="294255" cy="326298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51" idx="5"/>
              <a:endCxn id="45" idx="1"/>
            </p:cNvCxnSpPr>
            <p:nvPr/>
          </p:nvCxnSpPr>
          <p:spPr>
            <a:xfrm>
              <a:off x="2139742" y="869531"/>
              <a:ext cx="277633" cy="35277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2340725" y="1169695"/>
              <a:ext cx="271772" cy="247732"/>
              <a:chOff x="2469006" y="1221234"/>
              <a:chExt cx="271772" cy="247732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2512178" y="1240366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2469006" y="1221234"/>
                    <a:ext cx="263369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52" name="TextBox 2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9006" y="1221234"/>
                    <a:ext cx="308098" cy="26161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861595" y="1465251"/>
                  <a:ext cx="361814" cy="2488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60" name="TextBox 2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1595" y="1465251"/>
                  <a:ext cx="396262" cy="28116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343648" y="1465251"/>
                  <a:ext cx="361814" cy="2488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89" name="TextBox 2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3648" y="1465251"/>
                  <a:ext cx="396262" cy="28116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/>
            <p:cNvSpPr/>
            <p:nvPr/>
          </p:nvSpPr>
          <p:spPr>
            <a:xfrm>
              <a:off x="3370647" y="430540"/>
              <a:ext cx="1272740" cy="103471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390640" y="664523"/>
              <a:ext cx="323738" cy="261610"/>
              <a:chOff x="1891185" y="598609"/>
              <a:chExt cx="323738" cy="26161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1953985" y="631619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1891185" y="598609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6" name="TextBox 10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91185" y="598609"/>
                    <a:ext cx="368434" cy="261610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/>
            <p:cNvGrpSpPr/>
            <p:nvPr/>
          </p:nvGrpSpPr>
          <p:grpSpPr>
            <a:xfrm>
              <a:off x="4284903" y="700421"/>
              <a:ext cx="323738" cy="252188"/>
              <a:chOff x="2747340" y="762723"/>
              <a:chExt cx="323738" cy="252188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2811053" y="786311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2747340" y="762723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9" name="TextBox 10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7340" y="762723"/>
                    <a:ext cx="368434" cy="261610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3829917" y="480324"/>
              <a:ext cx="323738" cy="249766"/>
              <a:chOff x="2406703" y="457200"/>
              <a:chExt cx="323738" cy="249766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2455028" y="478366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2406703" y="457200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12" name="TextBox 1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6703" y="457200"/>
                    <a:ext cx="368434" cy="261610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0" name="Straight Arrow Connector 19"/>
            <p:cNvCxnSpPr>
              <a:stCxn id="43" idx="5"/>
              <a:endCxn id="37" idx="1"/>
            </p:cNvCxnSpPr>
            <p:nvPr/>
          </p:nvCxnSpPr>
          <p:spPr>
            <a:xfrm>
              <a:off x="3648562" y="892655"/>
              <a:ext cx="277633" cy="338896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3864585" y="1178941"/>
              <a:ext cx="256964" cy="247732"/>
              <a:chOff x="2484046" y="1221234"/>
              <a:chExt cx="256964" cy="247732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2512178" y="1240366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2484046" y="1221234"/>
                    <a:ext cx="256964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oMath>
                      </m:oMathPara>
                    </a14:m>
                    <a:endParaRPr lang="en-US" sz="2800" b="0" dirty="0" smtClean="0"/>
                  </a:p>
                </p:txBody>
              </p:sp>
            </mc:Choice>
            <mc:Fallback xmlns="">
              <p:sp>
                <p:nvSpPr>
                  <p:cNvPr id="117" name="TextBox 1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4046" y="1221234"/>
                    <a:ext cx="300467" cy="261610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2" name="Straight Arrow Connector 21"/>
            <p:cNvCxnSpPr>
              <a:stCxn id="31" idx="4"/>
              <a:endCxn id="29" idx="0"/>
            </p:cNvCxnSpPr>
            <p:nvPr/>
          </p:nvCxnSpPr>
          <p:spPr>
            <a:xfrm flipH="1">
              <a:off x="5492248" y="730090"/>
              <a:ext cx="1634" cy="46798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4891980" y="430539"/>
              <a:ext cx="1272740" cy="10347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891980" y="664523"/>
              <a:ext cx="323738" cy="261610"/>
              <a:chOff x="1891185" y="598609"/>
              <a:chExt cx="323738" cy="26161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953985" y="631619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1891185" y="598609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22" name="TextBox 1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91185" y="598609"/>
                    <a:ext cx="368434" cy="261610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5786243" y="700421"/>
              <a:ext cx="323738" cy="252188"/>
              <a:chOff x="2747340" y="762723"/>
              <a:chExt cx="323738" cy="252188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2811053" y="786311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2747340" y="762723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25" name="TextBox 1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7340" y="762723"/>
                    <a:ext cx="368434" cy="261610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Group 25"/>
            <p:cNvGrpSpPr/>
            <p:nvPr/>
          </p:nvGrpSpPr>
          <p:grpSpPr>
            <a:xfrm>
              <a:off x="5331257" y="480324"/>
              <a:ext cx="323738" cy="249766"/>
              <a:chOff x="2406703" y="457200"/>
              <a:chExt cx="323738" cy="249766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2455028" y="478366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406703" y="457200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28" name="TextBox 1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6703" y="457200"/>
                    <a:ext cx="368434" cy="261610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7" name="Straight Arrow Connector 26"/>
            <p:cNvCxnSpPr>
              <a:stCxn id="29" idx="7"/>
              <a:endCxn id="33" idx="3"/>
            </p:cNvCxnSpPr>
            <p:nvPr/>
          </p:nvCxnSpPr>
          <p:spPr>
            <a:xfrm flipV="1">
              <a:off x="5573070" y="919131"/>
              <a:ext cx="310364" cy="31242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5343648" y="1178941"/>
              <a:ext cx="263368" cy="247732"/>
              <a:chOff x="2477878" y="1221234"/>
              <a:chExt cx="263368" cy="24773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2512178" y="1240366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2477878" y="1221234"/>
                    <a:ext cx="26336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39" name="TextBox 1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77878" y="1221234"/>
                    <a:ext cx="308098" cy="261610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768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Extensions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Other models for diffusion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Deadline model</a:t>
            </a:r>
            <a:r>
              <a:rPr lang="en-US" dirty="0" smtClean="0"/>
              <a:t>: There is a deadline by which a node can be infected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Time-decay model</a:t>
            </a:r>
            <a:r>
              <a:rPr lang="en-US" dirty="0" smtClean="0"/>
              <a:t>: The probability of an infected node to infect its neighbors decays over time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Timed influence</a:t>
            </a:r>
            <a:r>
              <a:rPr lang="en-US" dirty="0" smtClean="0"/>
              <a:t>: Each edge has a speed of infection, and you want to maximize the speed by which nodes are infected.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Competing diffusions</a:t>
            </a:r>
          </a:p>
          <a:p>
            <a:pPr lvl="1"/>
            <a:r>
              <a:rPr lang="en-US" dirty="0" smtClean="0"/>
              <a:t>Maximize the spread while competing with other products that are being diffused. 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8672" y="5863221"/>
            <a:ext cx="7908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A. Borodin, Y. </a:t>
            </a:r>
            <a:r>
              <a:rPr lang="en-US" sz="1200" dirty="0" err="1" smtClean="0"/>
              <a:t>Filmus</a:t>
            </a:r>
            <a:r>
              <a:rPr lang="en-US" sz="1200" dirty="0" smtClean="0"/>
              <a:t>, and J. Oren. </a:t>
            </a:r>
            <a:r>
              <a:rPr lang="en-US" sz="1200" i="1" dirty="0" smtClean="0"/>
              <a:t>Threshold models for competitive influence in social networks</a:t>
            </a:r>
            <a:r>
              <a:rPr lang="en-US" sz="1200" dirty="0" smtClean="0"/>
              <a:t>. WINE, 2010.</a:t>
            </a:r>
            <a:endParaRPr lang="en-US" sz="1200" dirty="0"/>
          </a:p>
          <a:p>
            <a:r>
              <a:rPr lang="en-US" sz="1200" dirty="0"/>
              <a:t>M. </a:t>
            </a:r>
            <a:r>
              <a:rPr lang="en-US" sz="1200" dirty="0" err="1"/>
              <a:t>Draief</a:t>
            </a:r>
            <a:r>
              <a:rPr lang="en-US" sz="1200" dirty="0"/>
              <a:t> and H. </a:t>
            </a:r>
            <a:r>
              <a:rPr lang="en-US" sz="1200" dirty="0" err="1" smtClean="0"/>
              <a:t>Heidari</a:t>
            </a:r>
            <a:r>
              <a:rPr lang="en-US" sz="1200" dirty="0" smtClean="0"/>
              <a:t>. M. Kearns. </a:t>
            </a:r>
            <a:r>
              <a:rPr lang="en-US" sz="1200" i="1" dirty="0" smtClean="0"/>
              <a:t>New </a:t>
            </a:r>
            <a:r>
              <a:rPr lang="en-US" sz="1200" i="1" dirty="0"/>
              <a:t>Models for Competitive Contagion. </a:t>
            </a:r>
            <a:r>
              <a:rPr lang="en-US" sz="1200" dirty="0" smtClean="0"/>
              <a:t>AAAI </a:t>
            </a:r>
            <a:r>
              <a:rPr lang="en-US" sz="1200" dirty="0"/>
              <a:t>2014. </a:t>
            </a:r>
            <a:endParaRPr lang="en-US" sz="1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78672" y="4424616"/>
            <a:ext cx="7908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N. Du, L. Song, M. Gomez-Rodriguez, H. </a:t>
            </a:r>
            <a:r>
              <a:rPr lang="en-US" sz="1200" dirty="0" err="1"/>
              <a:t>Zha</a:t>
            </a:r>
            <a:r>
              <a:rPr lang="en-US" sz="1200" dirty="0"/>
              <a:t>. </a:t>
            </a:r>
            <a:r>
              <a:rPr lang="en-US" sz="1200" i="1" dirty="0"/>
              <a:t>Scalable influence estimation in continuous-time diffusion networks</a:t>
            </a:r>
            <a:r>
              <a:rPr lang="en-US" sz="1200" dirty="0"/>
              <a:t>. NIPS 2013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73601" y="2565395"/>
            <a:ext cx="8239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W. Chen, W. Lu, N. Zhang. </a:t>
            </a:r>
            <a:r>
              <a:rPr lang="en-US" sz="1200" i="1" dirty="0"/>
              <a:t>Time-critical influence maximization in social networks with time-delayed diffusion process</a:t>
            </a:r>
            <a:r>
              <a:rPr lang="en-US" sz="1200" dirty="0"/>
              <a:t>. AAAI, 2012.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3601" y="3530590"/>
            <a:ext cx="6820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B. Liu, G. Cong, D. Xu, and Y. Zeng. </a:t>
            </a:r>
            <a:r>
              <a:rPr lang="en-US" sz="1200" i="1" dirty="0"/>
              <a:t>Time constrained influence maximization in social networks. </a:t>
            </a:r>
            <a:r>
              <a:rPr lang="en-US" sz="1200" dirty="0"/>
              <a:t>ICDM 2012.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585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Extensions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Reverse problems: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Initiator discovery</a:t>
            </a:r>
            <a:r>
              <a:rPr lang="en-US" dirty="0" smtClean="0"/>
              <a:t>: Given the state of the diffusion, find the nodes most likely to have initiated the diffusion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Diffusion trees</a:t>
            </a:r>
            <a:r>
              <a:rPr lang="en-US" dirty="0" smtClean="0"/>
              <a:t>: Identify the most likely tree of diffusion tree given the output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Infection probabilities</a:t>
            </a:r>
            <a:r>
              <a:rPr lang="en-US" dirty="0" smtClean="0"/>
              <a:t>: estimate the true infection probabilities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72951" y="5966311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M. Gomez-Rodriguez, D. </a:t>
            </a:r>
            <a:r>
              <a:rPr lang="en-US" sz="1400" dirty="0" err="1"/>
              <a:t>Balduzzi</a:t>
            </a:r>
            <a:r>
              <a:rPr lang="en-US" sz="1400" dirty="0"/>
              <a:t>, B. </a:t>
            </a:r>
            <a:r>
              <a:rPr lang="en-US" sz="1400" dirty="0" err="1"/>
              <a:t>Scholkopf</a:t>
            </a:r>
            <a:r>
              <a:rPr lang="en-US" sz="1400" dirty="0"/>
              <a:t>. </a:t>
            </a:r>
            <a:r>
              <a:rPr lang="en-US" sz="1400" i="1" dirty="0"/>
              <a:t>Uncovering the temporal dynamics of diffusion networks</a:t>
            </a:r>
            <a:r>
              <a:rPr lang="en-US" sz="1400" dirty="0"/>
              <a:t>. ICML, 2011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172951" y="465313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M. </a:t>
            </a:r>
            <a:r>
              <a:rPr lang="en-US" sz="1400" dirty="0"/>
              <a:t>Gomez Rodriguez, </a:t>
            </a:r>
            <a:r>
              <a:rPr lang="en-US" sz="1400" dirty="0" smtClean="0"/>
              <a:t>J. </a:t>
            </a:r>
            <a:r>
              <a:rPr lang="en-US" sz="1400" dirty="0" err="1"/>
              <a:t>Leskovec</a:t>
            </a:r>
            <a:r>
              <a:rPr lang="en-US" sz="1400" dirty="0"/>
              <a:t>, </a:t>
            </a:r>
            <a:r>
              <a:rPr lang="en-US" sz="1400" dirty="0" smtClean="0"/>
              <a:t>A. </a:t>
            </a:r>
            <a:r>
              <a:rPr lang="en-US" sz="1400" dirty="0"/>
              <a:t>Krause. </a:t>
            </a:r>
            <a:r>
              <a:rPr lang="en-US" sz="1400" i="1" dirty="0"/>
              <a:t>Inferring networks of diffusion and influence</a:t>
            </a:r>
            <a:r>
              <a:rPr lang="en-US" sz="1400" dirty="0"/>
              <a:t>. KDD 2010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2951" y="3339961"/>
            <a:ext cx="705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H. </a:t>
            </a:r>
            <a:r>
              <a:rPr lang="en-US" sz="1400" dirty="0" err="1"/>
              <a:t>Mannila</a:t>
            </a:r>
            <a:r>
              <a:rPr lang="en-US" sz="1400" dirty="0"/>
              <a:t>, E. Terzi. </a:t>
            </a:r>
            <a:r>
              <a:rPr lang="en-US" sz="1400" i="1" dirty="0"/>
              <a:t>Finding Links and Initiators: A Graph-Reconstruction Problem</a:t>
            </a:r>
            <a:r>
              <a:rPr lang="en-US" sz="1400" dirty="0"/>
              <a:t>. SDM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641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References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7624"/>
            <a:ext cx="8229600" cy="5481736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D. </a:t>
            </a:r>
            <a:r>
              <a:rPr lang="en-US" dirty="0" err="1"/>
              <a:t>Kempe</a:t>
            </a:r>
            <a:r>
              <a:rPr lang="en-US" dirty="0"/>
              <a:t>, J. Kleinberg, E. </a:t>
            </a:r>
            <a:r>
              <a:rPr lang="en-US" dirty="0" err="1"/>
              <a:t>Tardos</a:t>
            </a:r>
            <a:r>
              <a:rPr lang="en-US" dirty="0"/>
              <a:t>. </a:t>
            </a:r>
            <a:r>
              <a:rPr lang="en-US" i="1" dirty="0"/>
              <a:t>Maximizing the Spread of Influence through a Social Network</a:t>
            </a:r>
            <a:r>
              <a:rPr lang="en-US" dirty="0"/>
              <a:t>. Proc. 9th ACM SIGKDD Intl. Conf. on Knowledge Discovery and Data Mining, 2003.</a:t>
            </a:r>
          </a:p>
          <a:p>
            <a:r>
              <a:rPr lang="en-US" dirty="0"/>
              <a:t>N. </a:t>
            </a:r>
            <a:r>
              <a:rPr lang="en-US" dirty="0" err="1"/>
              <a:t>Gayraud</a:t>
            </a:r>
            <a:r>
              <a:rPr lang="en-US" dirty="0"/>
              <a:t>, E. </a:t>
            </a:r>
            <a:r>
              <a:rPr lang="en-US" dirty="0" err="1"/>
              <a:t>Pitoura</a:t>
            </a:r>
            <a:r>
              <a:rPr lang="en-US" dirty="0"/>
              <a:t>, P. Tsaparas. </a:t>
            </a:r>
            <a:r>
              <a:rPr lang="en-US" i="1" dirty="0"/>
              <a:t>Maximizing Diffusion in Evolving Networks</a:t>
            </a:r>
            <a:r>
              <a:rPr lang="en-US" dirty="0"/>
              <a:t>. ICCSS 2015</a:t>
            </a:r>
          </a:p>
          <a:p>
            <a:r>
              <a:rPr lang="en-US" dirty="0"/>
              <a:t>J. </a:t>
            </a:r>
            <a:r>
              <a:rPr lang="en-US" dirty="0" err="1"/>
              <a:t>Leskovec</a:t>
            </a:r>
            <a:r>
              <a:rPr lang="en-US" dirty="0"/>
              <a:t>, A. Krause, C. </a:t>
            </a:r>
            <a:r>
              <a:rPr lang="en-US" dirty="0" err="1"/>
              <a:t>Guestrin</a:t>
            </a:r>
            <a:r>
              <a:rPr lang="en-US" dirty="0"/>
              <a:t>, C. </a:t>
            </a:r>
            <a:r>
              <a:rPr lang="en-US" dirty="0" err="1"/>
              <a:t>Faloutsos</a:t>
            </a:r>
            <a:r>
              <a:rPr lang="en-US" dirty="0"/>
              <a:t>, J. M. </a:t>
            </a:r>
            <a:r>
              <a:rPr lang="en-US" dirty="0" err="1"/>
              <a:t>VanBriesen</a:t>
            </a:r>
            <a:r>
              <a:rPr lang="en-US" dirty="0"/>
              <a:t>, Natalie S. Glance. </a:t>
            </a:r>
            <a:r>
              <a:rPr lang="en-US" i="1" dirty="0"/>
              <a:t>Cost-effective outbreak detection in networks</a:t>
            </a:r>
            <a:r>
              <a:rPr lang="en-US" dirty="0"/>
              <a:t>. KDD 2007</a:t>
            </a:r>
          </a:p>
          <a:p>
            <a:r>
              <a:rPr lang="en-US" dirty="0"/>
              <a:t>W. Chen, </a:t>
            </a:r>
            <a:r>
              <a:rPr lang="en-US" dirty="0" err="1"/>
              <a:t>C.Wang</a:t>
            </a:r>
            <a:r>
              <a:rPr lang="en-US" dirty="0"/>
              <a:t>, and </a:t>
            </a:r>
            <a:r>
              <a:rPr lang="en-US" dirty="0" err="1"/>
              <a:t>Y.Wang</a:t>
            </a:r>
            <a:r>
              <a:rPr lang="en-US" dirty="0"/>
              <a:t>. </a:t>
            </a:r>
            <a:r>
              <a:rPr lang="en-US" i="1" dirty="0"/>
              <a:t>Scalable influence maximization for prevalent viral marketing in large-scale social networks</a:t>
            </a:r>
            <a:r>
              <a:rPr lang="en-US" dirty="0"/>
              <a:t>. In 16th ACM SIGKDD international conference on Knowledge discovery and data mining, KDD 2010</a:t>
            </a:r>
            <a:r>
              <a:rPr lang="en-US" dirty="0" smtClean="0"/>
              <a:t>.</a:t>
            </a:r>
          </a:p>
          <a:p>
            <a:r>
              <a:rPr lang="en-US" dirty="0"/>
              <a:t>B. Liu, G. Cong, D. Xu, and Y. Zeng. </a:t>
            </a:r>
            <a:r>
              <a:rPr lang="en-US" i="1" dirty="0" smtClean="0"/>
              <a:t>Time constrained influence </a:t>
            </a:r>
            <a:r>
              <a:rPr lang="en-US" i="1" dirty="0"/>
              <a:t>maximization in </a:t>
            </a:r>
            <a:r>
              <a:rPr lang="en-US" i="1" dirty="0" smtClean="0"/>
              <a:t>social networks</a:t>
            </a:r>
            <a:r>
              <a:rPr lang="en-US" i="1" dirty="0"/>
              <a:t>. </a:t>
            </a:r>
            <a:r>
              <a:rPr lang="en-US" dirty="0" smtClean="0"/>
              <a:t>ICDM 2012</a:t>
            </a:r>
            <a:r>
              <a:rPr lang="en-US" dirty="0"/>
              <a:t>.</a:t>
            </a:r>
          </a:p>
          <a:p>
            <a:r>
              <a:rPr lang="en-US" dirty="0"/>
              <a:t>Edith Cohen, Daniel </a:t>
            </a:r>
            <a:r>
              <a:rPr lang="en-US" dirty="0" err="1"/>
              <a:t>Delling</a:t>
            </a:r>
            <a:r>
              <a:rPr lang="en-US" dirty="0"/>
              <a:t>, Thomas </a:t>
            </a:r>
            <a:r>
              <a:rPr lang="en-US" dirty="0" err="1"/>
              <a:t>Pajor</a:t>
            </a:r>
            <a:r>
              <a:rPr lang="en-US" dirty="0"/>
              <a:t>, Renato F. </a:t>
            </a:r>
            <a:r>
              <a:rPr lang="en-US" dirty="0" err="1"/>
              <a:t>Werneck</a:t>
            </a:r>
            <a:r>
              <a:rPr lang="en-US" dirty="0"/>
              <a:t>. </a:t>
            </a:r>
            <a:r>
              <a:rPr lang="en-US" i="1" dirty="0"/>
              <a:t>Sketch-based Influence Maximization and Computation: Scaling up with Guarantees</a:t>
            </a:r>
            <a:r>
              <a:rPr lang="en-US" dirty="0"/>
              <a:t>. CIKM </a:t>
            </a:r>
            <a:r>
              <a:rPr lang="en-US" dirty="0" smtClean="0"/>
              <a:t>2014</a:t>
            </a:r>
          </a:p>
          <a:p>
            <a:r>
              <a:rPr lang="en-US" dirty="0"/>
              <a:t>W. Chen, W. Lu, </a:t>
            </a:r>
            <a:r>
              <a:rPr lang="en-US" dirty="0" smtClean="0"/>
              <a:t>N</a:t>
            </a:r>
            <a:r>
              <a:rPr lang="en-US" dirty="0"/>
              <a:t>. Zhang. </a:t>
            </a:r>
            <a:r>
              <a:rPr lang="en-US" i="1" dirty="0" smtClean="0"/>
              <a:t>Time-critical influence </a:t>
            </a:r>
            <a:r>
              <a:rPr lang="en-US" i="1" dirty="0"/>
              <a:t>maximization in social networks </a:t>
            </a:r>
            <a:r>
              <a:rPr lang="en-US" i="1" dirty="0" smtClean="0"/>
              <a:t>with time-delayed diffusion </a:t>
            </a:r>
            <a:r>
              <a:rPr lang="en-US" i="1" dirty="0"/>
              <a:t>process</a:t>
            </a:r>
            <a:r>
              <a:rPr lang="en-US" dirty="0"/>
              <a:t>. </a:t>
            </a:r>
            <a:r>
              <a:rPr lang="en-US" dirty="0" smtClean="0"/>
              <a:t>AAAI</a:t>
            </a:r>
            <a:r>
              <a:rPr lang="en-US" dirty="0"/>
              <a:t>, 2012.</a:t>
            </a:r>
            <a:endParaRPr lang="en-US" dirty="0" smtClean="0"/>
          </a:p>
          <a:p>
            <a:r>
              <a:rPr lang="en-US" dirty="0"/>
              <a:t>N. Du, L. Song, M. Gomez-Rodriguez, </a:t>
            </a:r>
            <a:r>
              <a:rPr lang="en-US" dirty="0" smtClean="0"/>
              <a:t>H</a:t>
            </a:r>
            <a:r>
              <a:rPr lang="en-US" dirty="0"/>
              <a:t>. </a:t>
            </a:r>
            <a:r>
              <a:rPr lang="en-US" dirty="0" err="1"/>
              <a:t>Zha</a:t>
            </a:r>
            <a:r>
              <a:rPr lang="en-US" dirty="0"/>
              <a:t>. </a:t>
            </a:r>
            <a:r>
              <a:rPr lang="en-US" i="1" dirty="0"/>
              <a:t>Scalable </a:t>
            </a:r>
            <a:r>
              <a:rPr lang="en-US" i="1" dirty="0" smtClean="0"/>
              <a:t>influence </a:t>
            </a:r>
            <a:r>
              <a:rPr lang="en-US" i="1" dirty="0"/>
              <a:t>estimation </a:t>
            </a:r>
            <a:r>
              <a:rPr lang="en-US" i="1" dirty="0" smtClean="0"/>
              <a:t>in continuous-time diffusion </a:t>
            </a:r>
            <a:r>
              <a:rPr lang="en-US" i="1" dirty="0"/>
              <a:t>networks</a:t>
            </a:r>
            <a:r>
              <a:rPr lang="en-US" dirty="0"/>
              <a:t>. </a:t>
            </a:r>
            <a:r>
              <a:rPr lang="en-US" dirty="0" smtClean="0"/>
              <a:t>NIPS</a:t>
            </a:r>
            <a:r>
              <a:rPr lang="en-US" dirty="0"/>
              <a:t> </a:t>
            </a:r>
            <a:r>
              <a:rPr lang="en-US" dirty="0" smtClean="0"/>
              <a:t>2013</a:t>
            </a:r>
            <a:r>
              <a:rPr lang="en-US" dirty="0"/>
              <a:t>.</a:t>
            </a:r>
          </a:p>
          <a:p>
            <a:r>
              <a:rPr lang="en-US" dirty="0"/>
              <a:t>A. Borodin, Y. </a:t>
            </a:r>
            <a:r>
              <a:rPr lang="en-US" dirty="0" err="1"/>
              <a:t>Filmus</a:t>
            </a:r>
            <a:r>
              <a:rPr lang="en-US" dirty="0"/>
              <a:t>, and J. Oren. </a:t>
            </a:r>
            <a:r>
              <a:rPr lang="en-US" i="1" dirty="0"/>
              <a:t>Threshold models for competitive </a:t>
            </a:r>
            <a:r>
              <a:rPr lang="en-US" i="1" dirty="0" smtClean="0"/>
              <a:t>influence in </a:t>
            </a:r>
            <a:r>
              <a:rPr lang="en-US" i="1" dirty="0"/>
              <a:t>social networks</a:t>
            </a:r>
            <a:r>
              <a:rPr lang="en-US" dirty="0"/>
              <a:t>. In Proceedings of the 6th international conference </a:t>
            </a:r>
            <a:r>
              <a:rPr lang="en-US" dirty="0" smtClean="0"/>
              <a:t>on Internet </a:t>
            </a:r>
            <a:r>
              <a:rPr lang="en-US" dirty="0"/>
              <a:t>and network economics, WINE’10, 2010</a:t>
            </a:r>
            <a:r>
              <a:rPr lang="en-US" dirty="0" smtClean="0"/>
              <a:t>.</a:t>
            </a:r>
          </a:p>
          <a:p>
            <a:r>
              <a:rPr lang="en-US" dirty="0"/>
              <a:t>M. </a:t>
            </a:r>
            <a:r>
              <a:rPr lang="en-US" dirty="0" err="1"/>
              <a:t>Draief</a:t>
            </a:r>
            <a:r>
              <a:rPr lang="en-US" dirty="0"/>
              <a:t> and H. </a:t>
            </a:r>
            <a:r>
              <a:rPr lang="en-US" dirty="0" err="1"/>
              <a:t>Heidari</a:t>
            </a:r>
            <a:r>
              <a:rPr lang="en-US" dirty="0"/>
              <a:t>. M. Kearns. </a:t>
            </a:r>
            <a:r>
              <a:rPr lang="en-US" i="1" dirty="0"/>
              <a:t>New Models for Competitive Contagion. </a:t>
            </a:r>
            <a:r>
              <a:rPr lang="en-US" dirty="0"/>
              <a:t>AAAI 2014. </a:t>
            </a:r>
            <a:endParaRPr lang="en-US" dirty="0" smtClean="0"/>
          </a:p>
          <a:p>
            <a:r>
              <a:rPr lang="en-US" dirty="0" smtClean="0"/>
              <a:t>H. </a:t>
            </a:r>
            <a:r>
              <a:rPr lang="en-US" dirty="0" err="1"/>
              <a:t>Mannila</a:t>
            </a:r>
            <a:r>
              <a:rPr lang="en-US" dirty="0"/>
              <a:t>, </a:t>
            </a:r>
            <a:r>
              <a:rPr lang="en-US" dirty="0" smtClean="0"/>
              <a:t>E. Terzi. </a:t>
            </a:r>
            <a:r>
              <a:rPr lang="en-US" i="1" dirty="0" smtClean="0"/>
              <a:t>Finding </a:t>
            </a:r>
            <a:r>
              <a:rPr lang="en-US" i="1" dirty="0"/>
              <a:t>Links and Initiators: A Graph-Reconstruction Problem</a:t>
            </a:r>
            <a:r>
              <a:rPr lang="en-US" dirty="0"/>
              <a:t>. SDM 2009</a:t>
            </a:r>
            <a:endParaRPr lang="en-US" dirty="0" smtClean="0"/>
          </a:p>
          <a:p>
            <a:r>
              <a:rPr lang="en-US" dirty="0"/>
              <a:t>Manuel Gomez </a:t>
            </a:r>
            <a:r>
              <a:rPr lang="en-US" dirty="0" smtClean="0"/>
              <a:t>Rodriguez, Jure </a:t>
            </a:r>
            <a:r>
              <a:rPr lang="en-US" dirty="0" err="1" smtClean="0"/>
              <a:t>Leskovec</a:t>
            </a:r>
            <a:r>
              <a:rPr lang="en-US" dirty="0" smtClean="0"/>
              <a:t>, Andreas Krause</a:t>
            </a:r>
            <a:r>
              <a:rPr lang="en-US" dirty="0"/>
              <a:t>. </a:t>
            </a:r>
            <a:r>
              <a:rPr lang="en-US" i="1" dirty="0" smtClean="0"/>
              <a:t>Inferring </a:t>
            </a:r>
            <a:r>
              <a:rPr lang="en-US" i="1" dirty="0"/>
              <a:t>networks of diffusion and </a:t>
            </a:r>
            <a:r>
              <a:rPr lang="en-US" i="1" dirty="0" smtClean="0"/>
              <a:t>influence</a:t>
            </a:r>
            <a:r>
              <a:rPr lang="en-US" dirty="0" smtClean="0"/>
              <a:t>. KDD 2010</a:t>
            </a:r>
          </a:p>
          <a:p>
            <a:r>
              <a:rPr lang="en-US" dirty="0"/>
              <a:t>M. Gomez-Rodriguez, D. </a:t>
            </a:r>
            <a:r>
              <a:rPr lang="en-US" dirty="0" err="1"/>
              <a:t>Balduzzi</a:t>
            </a:r>
            <a:r>
              <a:rPr lang="en-US" dirty="0"/>
              <a:t>, </a:t>
            </a:r>
            <a:r>
              <a:rPr lang="en-US" dirty="0" smtClean="0"/>
              <a:t>B</a:t>
            </a:r>
            <a:r>
              <a:rPr lang="en-US" dirty="0"/>
              <a:t>. </a:t>
            </a:r>
            <a:r>
              <a:rPr lang="en-US" dirty="0" err="1" smtClean="0"/>
              <a:t>Scholkopf</a:t>
            </a:r>
            <a:r>
              <a:rPr lang="en-US" dirty="0"/>
              <a:t>. </a:t>
            </a:r>
            <a:r>
              <a:rPr lang="en-US" i="1" dirty="0"/>
              <a:t>Uncovering the temporal </a:t>
            </a:r>
            <a:r>
              <a:rPr lang="en-US" i="1" dirty="0" smtClean="0"/>
              <a:t>dynamics of diffusion </a:t>
            </a:r>
            <a:r>
              <a:rPr lang="en-US" i="1" dirty="0"/>
              <a:t>networks</a:t>
            </a:r>
            <a:r>
              <a:rPr lang="en-US" dirty="0"/>
              <a:t>. </a:t>
            </a:r>
            <a:r>
              <a:rPr lang="en-US" dirty="0" smtClean="0"/>
              <a:t>ICML</a:t>
            </a:r>
            <a:r>
              <a:rPr lang="en-US" dirty="0"/>
              <a:t>, </a:t>
            </a:r>
            <a:r>
              <a:rPr lang="en-US" dirty="0" smtClean="0"/>
              <a:t>2011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629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9675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An </a:t>
            </a:r>
            <a:r>
              <a:rPr lang="en-US" sz="2400" i="1" dirty="0" smtClean="0"/>
              <a:t>individual</a:t>
            </a:r>
            <a:r>
              <a:rPr lang="en-US" sz="2400" dirty="0" smtClean="0"/>
              <a:t> level model of </a:t>
            </a:r>
            <a:r>
              <a:rPr lang="en-US" sz="2400" i="1" dirty="0" smtClean="0"/>
              <a:t>direct-benefit effects </a:t>
            </a:r>
            <a:r>
              <a:rPr lang="en-US" sz="2400" dirty="0" smtClean="0"/>
              <a:t>in networks due to S. Morris</a:t>
            </a:r>
            <a:endParaRPr lang="el-GR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4958" y="2171765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benefits of adopting a new behavior increase as more and more of the social network neighbors adopt it</a:t>
            </a:r>
            <a:endParaRPr lang="el-GR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95536" y="3284984"/>
            <a:ext cx="64087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 Coordination Game</a:t>
            </a:r>
          </a:p>
          <a:p>
            <a:r>
              <a:rPr lang="en-US" sz="2000" dirty="0" smtClean="0"/>
              <a:t>Two players (nodes),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</a:t>
            </a:r>
            <a:r>
              <a:rPr lang="en-US" sz="2000" dirty="0" smtClean="0"/>
              <a:t> and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2000" dirty="0" smtClean="0"/>
              <a:t> linked by an edge</a:t>
            </a:r>
          </a:p>
          <a:p>
            <a:r>
              <a:rPr lang="en-US" sz="2000" dirty="0" smtClean="0"/>
              <a:t>Two possible behaviors (strategies): 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00B050"/>
                </a:solidFill>
              </a:rPr>
              <a:t>B</a:t>
            </a:r>
          </a:p>
          <a:p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If both </a:t>
            </a:r>
            <a:r>
              <a:rPr lang="en-US" sz="2000" i="1" dirty="0" smtClean="0"/>
              <a:t>u</a:t>
            </a:r>
            <a:r>
              <a:rPr lang="en-US" sz="2000" dirty="0" smtClean="0"/>
              <a:t> and </a:t>
            </a:r>
            <a:r>
              <a:rPr lang="en-US" sz="2000" i="1" dirty="0" smtClean="0"/>
              <a:t>w</a:t>
            </a:r>
            <a:r>
              <a:rPr lang="en-US" sz="2000" dirty="0" smtClean="0"/>
              <a:t> adapt 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  <a:r>
              <a:rPr lang="en-US" sz="2000" dirty="0" smtClean="0"/>
              <a:t>, get payoff </a:t>
            </a:r>
            <a:r>
              <a:rPr lang="en-US" sz="2000" i="1" dirty="0" smtClean="0"/>
              <a:t>a</a:t>
            </a:r>
            <a:r>
              <a:rPr lang="en-US" sz="2000" dirty="0" smtClean="0"/>
              <a:t> &gt; 0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If both </a:t>
            </a:r>
            <a:r>
              <a:rPr lang="en-US" sz="2000" i="1" dirty="0" smtClean="0"/>
              <a:t>u</a:t>
            </a:r>
            <a:r>
              <a:rPr lang="en-US" sz="2000" dirty="0" smtClean="0"/>
              <a:t> and </a:t>
            </a:r>
            <a:r>
              <a:rPr lang="en-US" sz="2000" i="1" dirty="0" smtClean="0"/>
              <a:t>w</a:t>
            </a:r>
            <a:r>
              <a:rPr lang="en-US" sz="2000" dirty="0" smtClean="0"/>
              <a:t> adapt </a:t>
            </a:r>
            <a:r>
              <a:rPr lang="en-US" sz="2000" dirty="0" smtClean="0">
                <a:solidFill>
                  <a:srgbClr val="00B050"/>
                </a:solidFill>
              </a:rPr>
              <a:t>B</a:t>
            </a:r>
            <a:r>
              <a:rPr lang="en-US" sz="2000" dirty="0" smtClean="0"/>
              <a:t>, get payoff </a:t>
            </a:r>
            <a:r>
              <a:rPr lang="en-US" sz="2000" i="1" dirty="0" smtClean="0"/>
              <a:t>b</a:t>
            </a:r>
            <a:r>
              <a:rPr lang="en-US" sz="2000" dirty="0" smtClean="0"/>
              <a:t> &gt; 0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If opposite behaviors, each gets a payoff 0</a:t>
            </a:r>
            <a:endParaRPr lang="el-GR" sz="2000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573016"/>
            <a:ext cx="305596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 Direct-Benefit Model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130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3923928" y="3645024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/>
              <a:t>EXTRA SLIDES</a:t>
            </a: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62803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Innovation </a:t>
            </a:r>
            <a:r>
              <a:rPr lang="en-US" sz="3200" smtClean="0">
                <a:solidFill>
                  <a:schemeClr val="accent6">
                    <a:lumMod val="75000"/>
                  </a:schemeClr>
                </a:solidFill>
              </a:rPr>
              <a:t>Adoption Characteristics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16" y="1484785"/>
            <a:ext cx="6116496" cy="3888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0536" y="5661248"/>
            <a:ext cx="629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Category of Adopters in the corn study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640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copies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73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800" dirty="0" smtClean="0"/>
                  <a:t>Each node may have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multiple copies </a:t>
                </a:r>
                <a:r>
                  <a:rPr lang="en-US" sz="2800" dirty="0"/>
                  <a:t>of the same virus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400" dirty="0"/>
                  <a:t>: state vector 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baseline="-25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: number of virus copies at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n-US" sz="2800" dirty="0"/>
              </a:p>
              <a:p>
                <a:pPr>
                  <a:lnSpc>
                    <a:spcPct val="90000"/>
                  </a:lnSpc>
                </a:pPr>
                <a:r>
                  <a:rPr lang="en-US" sz="2800" dirty="0"/>
                  <a:t>At time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, the state vector is initialized to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800" i="1" baseline="30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baseline="30000" dirty="0">
                  <a:solidFill>
                    <a:schemeClr val="hlink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800" dirty="0"/>
                  <a:t>At time </a:t>
                </a:r>
                <a:r>
                  <a:rPr lang="en-US" sz="2800" dirty="0">
                    <a:solidFill>
                      <a:srgbClr val="0070C0"/>
                    </a:solidFill>
                  </a:rPr>
                  <a:t>t</a:t>
                </a:r>
                <a:r>
                  <a:rPr lang="en-US" sz="2800" dirty="0">
                    <a:solidFill>
                      <a:schemeClr val="hlink"/>
                    </a:solidFill>
                  </a:rPr>
                  <a:t>,</a:t>
                </a:r>
              </a:p>
              <a:p>
                <a:pPr lvl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sz="2400" dirty="0"/>
                  <a:t>For each node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</a:t>
                </a:r>
              </a:p>
              <a:p>
                <a:pPr lvl="2">
                  <a:lnSpc>
                    <a:spcPct val="90000"/>
                  </a:lnSpc>
                  <a:buFontTx/>
                  <a:buNone/>
                </a:pPr>
                <a:r>
                  <a:rPr lang="en-US" dirty="0"/>
                  <a:t>For each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baseline="30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virus copies at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>
                  <a:lnSpc>
                    <a:spcPct val="90000"/>
                  </a:lnSpc>
                  <a:buFontTx/>
                  <a:buNone/>
                </a:pPr>
                <a:r>
                  <a:rPr lang="en-US" sz="2000" dirty="0"/>
                  <a:t>	</a:t>
                </a:r>
                <a:r>
                  <a:rPr lang="en-US" dirty="0"/>
                  <a:t>the copy is </a:t>
                </a:r>
                <a:r>
                  <a:rPr lang="en-US" dirty="0" smtClean="0"/>
                  <a:t>copied to </a:t>
                </a:r>
                <a:r>
                  <a:rPr lang="en-US" dirty="0"/>
                  <a:t>a neighbor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 err="1"/>
                  <a:t>prob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>
                  <a:lnSpc>
                    <a:spcPct val="90000"/>
                  </a:lnSpc>
                  <a:buFontTx/>
                  <a:buNone/>
                </a:pPr>
                <a:r>
                  <a:rPr lang="en-US" sz="2000" dirty="0"/>
                  <a:t>	</a:t>
                </a:r>
                <a:r>
                  <a:rPr lang="en-US" dirty="0"/>
                  <a:t>the copy dies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27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333" t="-22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23528" y="6150234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G. </a:t>
            </a:r>
            <a:r>
              <a:rPr lang="en-US" sz="1400" dirty="0" err="1" smtClean="0"/>
              <a:t>Giakkoupis</a:t>
            </a:r>
            <a:r>
              <a:rPr lang="en-US" sz="1400" dirty="0" smtClean="0"/>
              <a:t>, A. </a:t>
            </a:r>
            <a:r>
              <a:rPr lang="en-US" sz="1400" dirty="0" err="1" smtClean="0"/>
              <a:t>Gionis</a:t>
            </a:r>
            <a:r>
              <a:rPr lang="en-US" sz="1400" dirty="0" smtClean="0"/>
              <a:t>, E. Terzi, P. T</a:t>
            </a:r>
            <a:r>
              <a:rPr lang="en-US" sz="1400" dirty="0"/>
              <a:t>. Models and algorithms for network immunization. Technical Report C-2005-75, Department of Computer Science, University of Helsinki, 2005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086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8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386763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ym typeface="Wingdings" pitchFamily="2" charset="2"/>
                  </a:rPr>
                  <a:t>The expected state of the system at time t 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/>
                              <a:sym typeface="Wingdings" pitchFamily="2" charset="2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𝒕</m:t>
                              </m:r>
                            </m:sup>
                          </m:sSup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𝑝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𝑞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𝑰</m:t>
                          </m:r>
                        </m:e>
                      </m:d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𝒕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𝟏</m:t>
                              </m:r>
                            </m:sup>
                          </m:sSup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𝑴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/>
                              <a:sym typeface="Wingdings" pitchFamily="2" charset="2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𝒕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𝟏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dirty="0">
                  <a:sym typeface="Wingdings" pitchFamily="2" charset="2"/>
                </a:endParaRPr>
              </a:p>
              <a:p>
                <a:endParaRPr lang="en-US" sz="2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8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386763" cy="4800600"/>
              </a:xfrm>
              <a:blipFill rotWithShape="0">
                <a:blip r:embed="rId2"/>
                <a:stretch>
                  <a:fillRect l="-1672" t="-16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791283" y="467900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91680" y="3870906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13922" y="4679003"/>
            <a:ext cx="288032" cy="28803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91680" y="5589240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7" idx="7"/>
            <a:endCxn id="8" idx="3"/>
          </p:cNvCxnSpPr>
          <p:nvPr/>
        </p:nvCxnSpPr>
        <p:spPr>
          <a:xfrm flipV="1">
            <a:off x="1037134" y="4116757"/>
            <a:ext cx="696727" cy="6044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5"/>
            <a:endCxn id="10" idx="1"/>
          </p:cNvCxnSpPr>
          <p:nvPr/>
        </p:nvCxnSpPr>
        <p:spPr>
          <a:xfrm>
            <a:off x="1037134" y="4924854"/>
            <a:ext cx="696727" cy="7065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4"/>
            <a:endCxn id="10" idx="0"/>
          </p:cNvCxnSpPr>
          <p:nvPr/>
        </p:nvCxnSpPr>
        <p:spPr>
          <a:xfrm>
            <a:off x="1835696" y="4158938"/>
            <a:ext cx="0" cy="14303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5"/>
            <a:endCxn id="9" idx="1"/>
          </p:cNvCxnSpPr>
          <p:nvPr/>
        </p:nvCxnSpPr>
        <p:spPr>
          <a:xfrm>
            <a:off x="1937531" y="4116757"/>
            <a:ext cx="718572" cy="6044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7"/>
            <a:endCxn id="9" idx="3"/>
          </p:cNvCxnSpPr>
          <p:nvPr/>
        </p:nvCxnSpPr>
        <p:spPr>
          <a:xfrm flipV="1">
            <a:off x="1937531" y="4924854"/>
            <a:ext cx="718572" cy="7065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2"/>
            <a:endCxn id="7" idx="6"/>
          </p:cNvCxnSpPr>
          <p:nvPr/>
        </p:nvCxnSpPr>
        <p:spPr>
          <a:xfrm flipH="1">
            <a:off x="1079315" y="4823019"/>
            <a:ext cx="153460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59307" y="3975146"/>
                <a:ext cx="5830507" cy="1758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    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     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     </m:t>
                                      </m:r>
                                      <m:r>
                                        <a:rPr lang="en-US" sz="28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     </m:t>
                                      </m:r>
                                      <m:r>
                                        <a:rPr lang="en-US" sz="280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307" y="3975146"/>
                <a:ext cx="5830507" cy="1758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0097" y="4964931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97" y="4964931"/>
                <a:ext cx="462371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09864" y="3758872"/>
                <a:ext cx="431282" cy="377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864" y="3758872"/>
                <a:ext cx="431282" cy="37746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30061" y="5513974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061" y="5513974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90242" y="4964931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242" y="4964931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ular Callout 1"/>
              <p:cNvSpPr/>
              <p:nvPr/>
            </p:nvSpPr>
            <p:spPr>
              <a:xfrm>
                <a:off x="2771801" y="5877272"/>
                <a:ext cx="3096344" cy="706090"/>
              </a:xfrm>
              <a:prstGeom prst="wedgeRectCallout">
                <a:avLst>
                  <a:gd name="adj1" fmla="val 17326"/>
                  <a:gd name="adj2" fmla="val -79054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Probability that the copy from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is copied to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ular Callou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1" y="5877272"/>
                <a:ext cx="3096344" cy="706090"/>
              </a:xfrm>
              <a:prstGeom prst="wedgeRectCallout">
                <a:avLst>
                  <a:gd name="adj1" fmla="val 17326"/>
                  <a:gd name="adj2" fmla="val -79054"/>
                </a:avLst>
              </a:prstGeom>
              <a:blipFill rotWithShape="0">
                <a:blip r:embed="rId8"/>
                <a:stretch>
                  <a:fillRect r="-781" b="-58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ular Callout 22"/>
              <p:cNvSpPr/>
              <p:nvPr/>
            </p:nvSpPr>
            <p:spPr>
              <a:xfrm>
                <a:off x="5993470" y="5884642"/>
                <a:ext cx="3096344" cy="706090"/>
              </a:xfrm>
              <a:prstGeom prst="wedgeRectCallout">
                <a:avLst>
                  <a:gd name="adj1" fmla="val 26115"/>
                  <a:gd name="adj2" fmla="val -79054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Probability that the copy from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survives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ular Callou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470" y="5884642"/>
                <a:ext cx="3096344" cy="706090"/>
              </a:xfrm>
              <a:prstGeom prst="wedgeRectCallout">
                <a:avLst>
                  <a:gd name="adj1" fmla="val 26115"/>
                  <a:gd name="adj2" fmla="val -79054"/>
                </a:avLst>
              </a:prstGeom>
              <a:blipFill rotWithShape="0">
                <a:blip r:embed="rId9"/>
                <a:stretch>
                  <a:fillRect r="-977" b="-58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955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8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94656" y="1628800"/>
                <a:ext cx="8856984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sz="2800" dirty="0" smtClean="0">
                  <a:sym typeface="Wingdings" pitchFamily="2" charset="2"/>
                </a:endParaRPr>
              </a:p>
              <a:p>
                <a:pPr lvl="1"/>
                <a:r>
                  <a:rPr lang="en-US" dirty="0" smtClean="0">
                    <a:sym typeface="Wingdings" pitchFamily="2" charset="2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&lt;1⇔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𝑝</m:t>
                    </m:r>
                  </m:oMath>
                </a14:m>
                <a:r>
                  <a:rPr lang="en-US" dirty="0" smtClean="0">
                    <a:sym typeface="Wingdings" pitchFamily="2" charset="2"/>
                  </a:rPr>
                  <a:t> then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  <a:sym typeface="Wingdings" pitchFamily="2" charset="2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𝑡</m:t>
                            </m:r>
                          </m:sup>
                        </m:sSup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→0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pPr lvl="2"/>
                <a:r>
                  <a:rPr lang="en-US" dirty="0">
                    <a:sym typeface="Wingdings" pitchFamily="2" charset="2"/>
                  </a:rPr>
                  <a:t>the probability that all copies die converges to 1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1⇔</m:t>
                    </m:r>
                    <m:sSub>
                      <m:sSub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𝑝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then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𝑡</m:t>
                            </m:r>
                          </m:sup>
                        </m:sSup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𝑐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pPr lvl="2"/>
                <a:r>
                  <a:rPr lang="en-US" dirty="0">
                    <a:sym typeface="Wingdings" pitchFamily="2" charset="2"/>
                  </a:rPr>
                  <a:t>the probability that all copies die converges to 1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1⇔</m:t>
                    </m:r>
                    <m:sSub>
                      <m:sSub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𝑝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then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𝑡</m:t>
                            </m:r>
                          </m:sup>
                        </m:sSup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∞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pPr lvl="2"/>
                <a:r>
                  <a:rPr lang="en-US" dirty="0" smtClean="0">
                    <a:sym typeface="Wingdings" pitchFamily="2" charset="2"/>
                  </a:rPr>
                  <a:t>the </a:t>
                </a:r>
                <a:r>
                  <a:rPr lang="en-US" dirty="0">
                    <a:sym typeface="Wingdings" pitchFamily="2" charset="2"/>
                  </a:rPr>
                  <a:t>probability that all copies die converges to a </a:t>
                </a:r>
                <a:r>
                  <a:rPr lang="en-US" dirty="0" smtClean="0">
                    <a:sym typeface="Wingdings" pitchFamily="2" charset="2"/>
                  </a:rPr>
                  <a:t>constant &lt; 1</a:t>
                </a:r>
              </a:p>
              <a:p>
                <a:endParaRPr lang="en-US" sz="2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8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94656" y="1628800"/>
                <a:ext cx="8856984" cy="4800600"/>
              </a:xfrm>
              <a:blipFill rotWithShape="0">
                <a:blip r:embed="rId2"/>
                <a:stretch>
                  <a:fillRect l="-1583" t="-1523" r="-6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4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Modeling Diffusion through a Network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220" y="134076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u</a:t>
            </a:r>
            <a:r>
              <a:rPr lang="en-US" sz="2400" dirty="0" smtClean="0"/>
              <a:t> plays a copy of the game with each of its neighbors, its payoff is the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sum</a:t>
            </a:r>
            <a:r>
              <a:rPr lang="en-US" sz="2400" dirty="0" smtClean="0"/>
              <a:t> of the payoffs in the games played on each edge  </a:t>
            </a:r>
            <a:endParaRPr lang="el-G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5210" y="223113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Say  </a:t>
            </a:r>
            <a:r>
              <a:rPr lang="en-US" sz="2400" i="1" dirty="0" smtClean="0"/>
              <a:t>p</a:t>
            </a:r>
            <a:r>
              <a:rPr lang="en-US" sz="2400" dirty="0" smtClean="0"/>
              <a:t> of the </a:t>
            </a:r>
            <a:r>
              <a:rPr lang="en-US" sz="2400" i="1" dirty="0" smtClean="0"/>
              <a:t>d</a:t>
            </a:r>
            <a:r>
              <a:rPr lang="en-US" sz="2400" dirty="0" smtClean="0"/>
              <a:t> neighbors of </a:t>
            </a:r>
            <a:r>
              <a:rPr lang="en-US" sz="2400" i="1" dirty="0" smtClean="0"/>
              <a:t>u </a:t>
            </a:r>
            <a:r>
              <a:rPr lang="en-US" sz="2400" dirty="0" smtClean="0"/>
              <a:t>neighbors adopt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 and the other  </a:t>
            </a:r>
            <a:r>
              <a:rPr lang="en-US" sz="2400" i="1" dirty="0" smtClean="0"/>
              <a:t>(1- p) </a:t>
            </a:r>
            <a:r>
              <a:rPr lang="en-US" sz="2400" dirty="0" smtClean="0"/>
              <a:t>adopt </a:t>
            </a:r>
            <a:r>
              <a:rPr lang="en-US" sz="2400" dirty="0" smtClean="0">
                <a:solidFill>
                  <a:srgbClr val="00B050"/>
                </a:solidFill>
              </a:rPr>
              <a:t>B</a:t>
            </a:r>
            <a:r>
              <a:rPr lang="en-US" sz="2400" dirty="0" smtClean="0"/>
              <a:t>, what should </a:t>
            </a:r>
            <a:r>
              <a:rPr lang="en-US" sz="2400" i="1" dirty="0" smtClean="0"/>
              <a:t>u</a:t>
            </a:r>
            <a:r>
              <a:rPr lang="en-US" sz="2400" dirty="0" smtClean="0"/>
              <a:t> do to maximize its payoff?</a:t>
            </a:r>
            <a:endParaRPr lang="el-GR" sz="2400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429000"/>
            <a:ext cx="3625229" cy="23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139952" y="3384426"/>
            <a:ext cx="4248472" cy="1569660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Threshold</a:t>
            </a: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2400" i="1" dirty="0" smtClean="0"/>
              <a:t> for preferring </a:t>
            </a:r>
            <a:r>
              <a:rPr lang="en-US" sz="2400" i="1" dirty="0" smtClean="0">
                <a:solidFill>
                  <a:srgbClr val="FF0000"/>
                </a:solidFill>
              </a:rPr>
              <a:t>A</a:t>
            </a:r>
          </a:p>
          <a:p>
            <a:r>
              <a:rPr lang="en-US" sz="2400" i="1" dirty="0" smtClean="0"/>
              <a:t>(at least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2400" i="1" dirty="0" smtClean="0"/>
              <a:t> of the neighbors follow A)</a:t>
            </a:r>
          </a:p>
          <a:p>
            <a:pPr algn="ctr"/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2400" dirty="0" smtClean="0"/>
              <a:t> = </a:t>
            </a:r>
            <a:r>
              <a:rPr lang="en-US" sz="2400" i="1" dirty="0" smtClean="0"/>
              <a:t>b</a:t>
            </a:r>
            <a:r>
              <a:rPr lang="en-US" sz="2400" dirty="0" smtClean="0"/>
              <a:t>/(</a:t>
            </a:r>
            <a:r>
              <a:rPr lang="en-US" sz="2400" i="1" dirty="0" err="1" smtClean="0"/>
              <a:t>a</a:t>
            </a:r>
            <a:r>
              <a:rPr lang="en-US" sz="2400" dirty="0" err="1" smtClean="0"/>
              <a:t>+</a:t>
            </a:r>
            <a:r>
              <a:rPr lang="en-US" sz="2400" i="1" dirty="0" err="1" smtClean="0"/>
              <a:t>b</a:t>
            </a:r>
            <a:r>
              <a:rPr lang="en-US" sz="2400" dirty="0" smtClean="0"/>
              <a:t>)</a:t>
            </a:r>
            <a:endParaRPr lang="el-G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09848" y="601884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obvious equilibria, which ones?</a:t>
            </a:r>
            <a:endParaRPr lang="el-GR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5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Modeling Diffusion through a Network: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Cascading Behavior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318" y="2132856"/>
            <a:ext cx="7913835" cy="83099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Suppose that initially everyone is using </a:t>
            </a:r>
            <a:r>
              <a:rPr lang="en-US" sz="2400" dirty="0" smtClean="0">
                <a:solidFill>
                  <a:srgbClr val="00B050"/>
                </a:solidFill>
              </a:rPr>
              <a:t>B</a:t>
            </a:r>
            <a:r>
              <a:rPr lang="en-US" sz="2400" dirty="0" smtClean="0"/>
              <a:t> as a default behavior</a:t>
            </a:r>
          </a:p>
          <a:p>
            <a:r>
              <a:rPr lang="en-US" sz="2400" dirty="0" smtClean="0"/>
              <a:t>A small set of “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initial adopters</a:t>
            </a:r>
            <a:r>
              <a:rPr lang="en-US" sz="2400" dirty="0" smtClean="0"/>
              <a:t>” decide to use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386104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When will this result in everyone eventually switching to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If this does not happen, what causes the spread of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 to stop?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960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5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Modeling Diffusion through a Network: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Cascading Behavior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2592288" cy="212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132856"/>
            <a:ext cx="2436017" cy="195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276872"/>
            <a:ext cx="2434209" cy="188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5394" y="4388039"/>
            <a:ext cx="2839194" cy="19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3528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 3,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2,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2/5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8224" y="429309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Step 1</a:t>
            </a:r>
            <a:endParaRPr lang="el-GR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4428" y="641369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Step 2</a:t>
            </a:r>
            <a:endParaRPr lang="el-GR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2580616"/>
            <a:ext cx="483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6742" y="2741362"/>
            <a:ext cx="483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39952" y="4941168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Chain reaction of switches to </a:t>
            </a:r>
            <a:r>
              <a:rPr lang="en-US" sz="2400" dirty="0" smtClean="0">
                <a:solidFill>
                  <a:srgbClr val="00B050"/>
                </a:solidFill>
              </a:rPr>
              <a:t>B</a:t>
            </a:r>
            <a:r>
              <a:rPr lang="en-US" sz="2400" dirty="0" smtClean="0"/>
              <a:t> -&gt;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 </a:t>
            </a: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cascade</a:t>
            </a:r>
            <a:r>
              <a:rPr lang="en-US" sz="2400" dirty="0" smtClean="0"/>
              <a:t> of  adoptions of 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5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Modeling Diffusion through a Network: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Cascading Behavior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11247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 3,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2,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2/5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6176" y="609329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Step 3</a:t>
            </a:r>
            <a:endParaRPr lang="el-GR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3506706" cy="221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844824"/>
            <a:ext cx="3410625" cy="216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149080"/>
            <a:ext cx="3577758" cy="236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5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Modeling Diffusion through a Network: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Cascading Behavior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2276872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Observation: strictly progressive sequence of switches from  </a:t>
            </a:r>
            <a:r>
              <a:rPr lang="en-US" sz="2400" dirty="0" smtClean="0">
                <a:solidFill>
                  <a:srgbClr val="00B050"/>
                </a:solidFill>
              </a:rPr>
              <a:t>B</a:t>
            </a:r>
            <a:r>
              <a:rPr lang="en-US" sz="2400" dirty="0" smtClean="0"/>
              <a:t> to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endParaRPr lang="el-GR" sz="2400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267" y="3610470"/>
            <a:ext cx="7290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Depends on the choice of the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initial adapters </a:t>
            </a:r>
            <a:r>
              <a:rPr lang="en-US" sz="2400" dirty="0" smtClean="0"/>
              <a:t>and threshold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</a:t>
            </a:r>
            <a:endParaRPr lang="en-US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5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Modeling Diffusion through a Network: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Cascading Behavior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832" y="1844824"/>
            <a:ext cx="7686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2800" dirty="0" smtClean="0"/>
              <a:t>A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set of initial adopters </a:t>
            </a:r>
            <a:r>
              <a:rPr lang="en-US" sz="2800" dirty="0" smtClean="0"/>
              <a:t>who start with a new behavior 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, while every other node starts with behavior </a:t>
            </a:r>
            <a:r>
              <a:rPr lang="en-US" sz="2800" dirty="0" smtClean="0">
                <a:solidFill>
                  <a:srgbClr val="00B050"/>
                </a:solidFill>
              </a:rPr>
              <a:t>B</a:t>
            </a:r>
            <a:r>
              <a:rPr lang="en-US" sz="2800" dirty="0" smtClean="0"/>
              <a:t>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800" dirty="0" smtClean="0"/>
              <a:t>Nodes repeatedly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evaluate the decision to switch </a:t>
            </a:r>
            <a:r>
              <a:rPr lang="en-US" sz="2800" dirty="0" smtClean="0"/>
              <a:t>from </a:t>
            </a:r>
            <a:r>
              <a:rPr lang="en-US" sz="2800" dirty="0" smtClean="0">
                <a:solidFill>
                  <a:srgbClr val="00B050"/>
                </a:solidFill>
              </a:rPr>
              <a:t>B</a:t>
            </a:r>
            <a:r>
              <a:rPr lang="en-US" sz="2800" dirty="0" smtClean="0"/>
              <a:t> to 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 using a threshold of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28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800" dirty="0" smtClean="0"/>
              <a:t>If the resulting cascade of adoptions of 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 eventually causes every node to switch from </a:t>
            </a:r>
            <a:r>
              <a:rPr lang="en-US" sz="2800" dirty="0" smtClean="0">
                <a:solidFill>
                  <a:srgbClr val="00B050"/>
                </a:solidFill>
              </a:rPr>
              <a:t>B</a:t>
            </a:r>
            <a:r>
              <a:rPr lang="en-US" sz="2800" dirty="0" smtClean="0"/>
              <a:t> to 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, then we say that the set of initial adopters causes a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complete cascade</a:t>
            </a:r>
            <a:r>
              <a:rPr lang="en-US" sz="2800" dirty="0" smtClean="0"/>
              <a:t> at threshold </a:t>
            </a:r>
            <a:r>
              <a:rPr lang="en-US" sz="2800" i="1" dirty="0" smtClean="0"/>
              <a:t>q</a:t>
            </a:r>
            <a:r>
              <a:rPr lang="en-US" sz="2800" dirty="0" smtClean="0"/>
              <a:t>.</a:t>
            </a:r>
            <a:endParaRPr lang="el-GR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5900" y="2420888"/>
            <a:ext cx="78488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Diffusion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/>
              <a:t>process by which a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piece of information </a:t>
            </a:r>
            <a:r>
              <a:rPr lang="en-US" sz="2800" dirty="0" smtClean="0"/>
              <a:t>is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spread</a:t>
            </a:r>
            <a:r>
              <a:rPr lang="en-US" sz="2800" dirty="0"/>
              <a:t> and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reaches individuals </a:t>
            </a:r>
            <a:r>
              <a:rPr lang="en-US" sz="2800" dirty="0"/>
              <a:t>through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interactions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2704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5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Modeling Diffusion through a Network: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Cascading Behavior and “Viral Marketing”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800" y="1734279"/>
            <a:ext cx="7848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Tightly-knit communities in the network can work to hinder the spread of an innovation</a:t>
            </a:r>
          </a:p>
          <a:p>
            <a:pPr algn="just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(examples, age groups and life-styles in social networking sites, Mac users, political opinions)</a:t>
            </a:r>
          </a:p>
          <a:p>
            <a:pPr algn="just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Strategies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Improve the quality of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(increase the payoff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(in the example,  set a = 4)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Convince a small number of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key people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to switch to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5194461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etwork-level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cascade innovation adoption models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vs population-level (decisions based on the entire population)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02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Cascades and Clusters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124744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A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cluster of density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is a set of nodes such that each node in the set has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 least </a:t>
            </a:r>
            <a:r>
              <a:rPr lang="en-US" sz="2400" dirty="0" smtClean="0"/>
              <a:t>a </a:t>
            </a:r>
            <a:r>
              <a:rPr lang="en-US" sz="2400" i="1" dirty="0" smtClean="0"/>
              <a:t>p </a:t>
            </a:r>
            <a:r>
              <a:rPr lang="en-US" sz="2400" dirty="0" smtClean="0"/>
              <a:t>fraction of its neighbors in the set</a:t>
            </a:r>
            <a:endParaRPr lang="el-GR" sz="2400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528618"/>
            <a:ext cx="5905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1332412" y="2366306"/>
            <a:ext cx="2198914" cy="1962331"/>
          </a:xfrm>
          <a:custGeom>
            <a:avLst/>
            <a:gdLst>
              <a:gd name="connsiteX0" fmla="*/ 1454331 w 2198914"/>
              <a:gd name="connsiteY0" fmla="*/ 187234 h 1962331"/>
              <a:gd name="connsiteX1" fmla="*/ 461554 w 2198914"/>
              <a:gd name="connsiteY1" fmla="*/ 169817 h 1962331"/>
              <a:gd name="connsiteX2" fmla="*/ 78377 w 2198914"/>
              <a:gd name="connsiteY2" fmla="*/ 1206137 h 1962331"/>
              <a:gd name="connsiteX3" fmla="*/ 931817 w 2198914"/>
              <a:gd name="connsiteY3" fmla="*/ 1850571 h 1962331"/>
              <a:gd name="connsiteX4" fmla="*/ 1854925 w 2198914"/>
              <a:gd name="connsiteY4" fmla="*/ 1876697 h 1962331"/>
              <a:gd name="connsiteX5" fmla="*/ 1933302 w 2198914"/>
              <a:gd name="connsiteY5" fmla="*/ 1484811 h 1962331"/>
              <a:gd name="connsiteX6" fmla="*/ 2168434 w 2198914"/>
              <a:gd name="connsiteY6" fmla="*/ 857794 h 1962331"/>
              <a:gd name="connsiteX7" fmla="*/ 2116182 w 2198914"/>
              <a:gd name="connsiteY7" fmla="*/ 518160 h 1962331"/>
              <a:gd name="connsiteX8" fmla="*/ 1698171 w 2198914"/>
              <a:gd name="connsiteY8" fmla="*/ 265611 h 1962331"/>
              <a:gd name="connsiteX9" fmla="*/ 1454331 w 2198914"/>
              <a:gd name="connsiteY9" fmla="*/ 187234 h 196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8914" h="1962331">
                <a:moveTo>
                  <a:pt x="1454331" y="187234"/>
                </a:moveTo>
                <a:cubicBezTo>
                  <a:pt x="1248228" y="171268"/>
                  <a:pt x="690880" y="0"/>
                  <a:pt x="461554" y="169817"/>
                </a:cubicBezTo>
                <a:cubicBezTo>
                  <a:pt x="232228" y="339634"/>
                  <a:pt x="0" y="926011"/>
                  <a:pt x="78377" y="1206137"/>
                </a:cubicBezTo>
                <a:cubicBezTo>
                  <a:pt x="156754" y="1486263"/>
                  <a:pt x="635726" y="1738811"/>
                  <a:pt x="931817" y="1850571"/>
                </a:cubicBezTo>
                <a:cubicBezTo>
                  <a:pt x="1227908" y="1962331"/>
                  <a:pt x="1688011" y="1937657"/>
                  <a:pt x="1854925" y="1876697"/>
                </a:cubicBezTo>
                <a:cubicBezTo>
                  <a:pt x="2021839" y="1815737"/>
                  <a:pt x="1881051" y="1654628"/>
                  <a:pt x="1933302" y="1484811"/>
                </a:cubicBezTo>
                <a:cubicBezTo>
                  <a:pt x="1985554" y="1314994"/>
                  <a:pt x="2137954" y="1018902"/>
                  <a:pt x="2168434" y="857794"/>
                </a:cubicBezTo>
                <a:cubicBezTo>
                  <a:pt x="2198914" y="696686"/>
                  <a:pt x="2194559" y="616857"/>
                  <a:pt x="2116182" y="518160"/>
                </a:cubicBezTo>
                <a:cubicBezTo>
                  <a:pt x="2037805" y="419463"/>
                  <a:pt x="1814285" y="319314"/>
                  <a:pt x="1698171" y="265611"/>
                </a:cubicBezTo>
                <a:cubicBezTo>
                  <a:pt x="1582057" y="211908"/>
                  <a:pt x="1660434" y="203200"/>
                  <a:pt x="1454331" y="18723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Freeform 11"/>
          <p:cNvSpPr/>
          <p:nvPr/>
        </p:nvSpPr>
        <p:spPr>
          <a:xfrm>
            <a:off x="837474" y="2129723"/>
            <a:ext cx="4891314" cy="2467429"/>
          </a:xfrm>
          <a:custGeom>
            <a:avLst/>
            <a:gdLst>
              <a:gd name="connsiteX0" fmla="*/ 4108995 w 4891314"/>
              <a:gd name="connsiteY0" fmla="*/ 110309 h 2467429"/>
              <a:gd name="connsiteX1" fmla="*/ 3238137 w 4891314"/>
              <a:gd name="connsiteY1" fmla="*/ 5806 h 2467429"/>
              <a:gd name="connsiteX2" fmla="*/ 1452880 w 4891314"/>
              <a:gd name="connsiteY2" fmla="*/ 75474 h 2467429"/>
              <a:gd name="connsiteX3" fmla="*/ 791029 w 4891314"/>
              <a:gd name="connsiteY3" fmla="*/ 240937 h 2467429"/>
              <a:gd name="connsiteX4" fmla="*/ 242389 w 4891314"/>
              <a:gd name="connsiteY4" fmla="*/ 606697 h 2467429"/>
              <a:gd name="connsiteX5" fmla="*/ 68217 w 4891314"/>
              <a:gd name="connsiteY5" fmla="*/ 1172754 h 2467429"/>
              <a:gd name="connsiteX6" fmla="*/ 76926 w 4891314"/>
              <a:gd name="connsiteY6" fmla="*/ 1686560 h 2467429"/>
              <a:gd name="connsiteX7" fmla="*/ 529772 w 4891314"/>
              <a:gd name="connsiteY7" fmla="*/ 2087154 h 2467429"/>
              <a:gd name="connsiteX8" fmla="*/ 3107509 w 4891314"/>
              <a:gd name="connsiteY8" fmla="*/ 2435497 h 2467429"/>
              <a:gd name="connsiteX9" fmla="*/ 4222206 w 4891314"/>
              <a:gd name="connsiteY9" fmla="*/ 2278743 h 2467429"/>
              <a:gd name="connsiteX10" fmla="*/ 4605383 w 4891314"/>
              <a:gd name="connsiteY10" fmla="*/ 1886857 h 2467429"/>
              <a:gd name="connsiteX11" fmla="*/ 4683760 w 4891314"/>
              <a:gd name="connsiteY11" fmla="*/ 1564640 h 2467429"/>
              <a:gd name="connsiteX12" fmla="*/ 4866640 w 4891314"/>
              <a:gd name="connsiteY12" fmla="*/ 1146629 h 2467429"/>
              <a:gd name="connsiteX13" fmla="*/ 4831806 w 4891314"/>
              <a:gd name="connsiteY13" fmla="*/ 798286 h 2467429"/>
              <a:gd name="connsiteX14" fmla="*/ 4640217 w 4891314"/>
              <a:gd name="connsiteY14" fmla="*/ 432526 h 2467429"/>
              <a:gd name="connsiteX15" fmla="*/ 4326709 w 4891314"/>
              <a:gd name="connsiteY15" fmla="*/ 206103 h 2467429"/>
              <a:gd name="connsiteX16" fmla="*/ 4108995 w 4891314"/>
              <a:gd name="connsiteY16" fmla="*/ 110309 h 246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91314" h="2467429">
                <a:moveTo>
                  <a:pt x="4108995" y="110309"/>
                </a:moveTo>
                <a:cubicBezTo>
                  <a:pt x="3927566" y="76926"/>
                  <a:pt x="3680823" y="11612"/>
                  <a:pt x="3238137" y="5806"/>
                </a:cubicBezTo>
                <a:cubicBezTo>
                  <a:pt x="2795451" y="0"/>
                  <a:pt x="1860731" y="36286"/>
                  <a:pt x="1452880" y="75474"/>
                </a:cubicBezTo>
                <a:cubicBezTo>
                  <a:pt x="1045029" y="114662"/>
                  <a:pt x="992777" y="152400"/>
                  <a:pt x="791029" y="240937"/>
                </a:cubicBezTo>
                <a:cubicBezTo>
                  <a:pt x="589281" y="329474"/>
                  <a:pt x="362858" y="451394"/>
                  <a:pt x="242389" y="606697"/>
                </a:cubicBezTo>
                <a:cubicBezTo>
                  <a:pt x="121920" y="762000"/>
                  <a:pt x="95794" y="992777"/>
                  <a:pt x="68217" y="1172754"/>
                </a:cubicBezTo>
                <a:cubicBezTo>
                  <a:pt x="40640" y="1352731"/>
                  <a:pt x="0" y="1534160"/>
                  <a:pt x="76926" y="1686560"/>
                </a:cubicBezTo>
                <a:cubicBezTo>
                  <a:pt x="153852" y="1838960"/>
                  <a:pt x="24675" y="1962331"/>
                  <a:pt x="529772" y="2087154"/>
                </a:cubicBezTo>
                <a:cubicBezTo>
                  <a:pt x="1034869" y="2211977"/>
                  <a:pt x="2492103" y="2403565"/>
                  <a:pt x="3107509" y="2435497"/>
                </a:cubicBezTo>
                <a:cubicBezTo>
                  <a:pt x="3722915" y="2467429"/>
                  <a:pt x="3972560" y="2370183"/>
                  <a:pt x="4222206" y="2278743"/>
                </a:cubicBezTo>
                <a:cubicBezTo>
                  <a:pt x="4471852" y="2187303"/>
                  <a:pt x="4528457" y="2005874"/>
                  <a:pt x="4605383" y="1886857"/>
                </a:cubicBezTo>
                <a:cubicBezTo>
                  <a:pt x="4682309" y="1767840"/>
                  <a:pt x="4640217" y="1688011"/>
                  <a:pt x="4683760" y="1564640"/>
                </a:cubicBezTo>
                <a:cubicBezTo>
                  <a:pt x="4727303" y="1441269"/>
                  <a:pt x="4841966" y="1274355"/>
                  <a:pt x="4866640" y="1146629"/>
                </a:cubicBezTo>
                <a:cubicBezTo>
                  <a:pt x="4891314" y="1018903"/>
                  <a:pt x="4869543" y="917303"/>
                  <a:pt x="4831806" y="798286"/>
                </a:cubicBezTo>
                <a:cubicBezTo>
                  <a:pt x="4794069" y="679269"/>
                  <a:pt x="4724400" y="531223"/>
                  <a:pt x="4640217" y="432526"/>
                </a:cubicBezTo>
                <a:cubicBezTo>
                  <a:pt x="4556034" y="333829"/>
                  <a:pt x="4418149" y="261257"/>
                  <a:pt x="4326709" y="206103"/>
                </a:cubicBezTo>
                <a:cubicBezTo>
                  <a:pt x="4235269" y="150949"/>
                  <a:pt x="4290424" y="143692"/>
                  <a:pt x="4108995" y="110309"/>
                </a:cubicBezTo>
                <a:close/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405294" y="4892089"/>
            <a:ext cx="8424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Does not imply that any two nodes in the same cluster necessarily have much in common (what is the density of a cluster with all nodes?)</a:t>
            </a:r>
            <a:endParaRPr lang="el-GR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27327" y="5692165"/>
            <a:ext cx="8190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The union of any two cluster of density </a:t>
            </a:r>
            <a:r>
              <a:rPr lang="en-US" sz="2000" i="1" dirty="0" smtClean="0"/>
              <a:t>p</a:t>
            </a:r>
            <a:r>
              <a:rPr lang="en-US" sz="2000" dirty="0" smtClean="0"/>
              <a:t> is also a cluster of density at least </a:t>
            </a:r>
            <a:r>
              <a:rPr lang="en-US" sz="2000" i="1" dirty="0" smtClean="0"/>
              <a:t>p</a:t>
            </a:r>
            <a:endParaRPr lang="el-GR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Cascades and Clusters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12776"/>
            <a:ext cx="5498856" cy="349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>
          <a:xfrm>
            <a:off x="1157056" y="1327212"/>
            <a:ext cx="1634971" cy="2337786"/>
          </a:xfrm>
          <a:custGeom>
            <a:avLst/>
            <a:gdLst>
              <a:gd name="connsiteX0" fmla="*/ 778276 w 1634971"/>
              <a:gd name="connsiteY0" fmla="*/ 208625 h 2337786"/>
              <a:gd name="connsiteX1" fmla="*/ 156839 w 1634971"/>
              <a:gd name="connsiteY1" fmla="*/ 137604 h 2337786"/>
              <a:gd name="connsiteX2" fmla="*/ 14796 w 1634971"/>
              <a:gd name="connsiteY2" fmla="*/ 1034248 h 2337786"/>
              <a:gd name="connsiteX3" fmla="*/ 245616 w 1634971"/>
              <a:gd name="connsiteY3" fmla="*/ 2170590 h 2337786"/>
              <a:gd name="connsiteX4" fmla="*/ 1302059 w 1634971"/>
              <a:gd name="connsiteY4" fmla="*/ 2037425 h 2337786"/>
              <a:gd name="connsiteX5" fmla="*/ 1550633 w 1634971"/>
              <a:gd name="connsiteY5" fmla="*/ 830062 h 2337786"/>
              <a:gd name="connsiteX6" fmla="*/ 778276 w 1634971"/>
              <a:gd name="connsiteY6" fmla="*/ 208625 h 233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4971" h="2337786">
                <a:moveTo>
                  <a:pt x="778276" y="208625"/>
                </a:moveTo>
                <a:cubicBezTo>
                  <a:pt x="545977" y="93215"/>
                  <a:pt x="284086" y="0"/>
                  <a:pt x="156839" y="137604"/>
                </a:cubicBezTo>
                <a:cubicBezTo>
                  <a:pt x="29592" y="275208"/>
                  <a:pt x="0" y="695417"/>
                  <a:pt x="14796" y="1034248"/>
                </a:cubicBezTo>
                <a:cubicBezTo>
                  <a:pt x="29592" y="1373079"/>
                  <a:pt x="31072" y="2003394"/>
                  <a:pt x="245616" y="2170590"/>
                </a:cubicBezTo>
                <a:cubicBezTo>
                  <a:pt x="460160" y="2337786"/>
                  <a:pt x="1084556" y="2260846"/>
                  <a:pt x="1302059" y="2037425"/>
                </a:cubicBezTo>
                <a:cubicBezTo>
                  <a:pt x="1519562" y="1814004"/>
                  <a:pt x="1634971" y="1137821"/>
                  <a:pt x="1550633" y="830062"/>
                </a:cubicBezTo>
                <a:cubicBezTo>
                  <a:pt x="1466295" y="522303"/>
                  <a:pt x="1010575" y="324035"/>
                  <a:pt x="778276" y="208625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Freeform 11"/>
          <p:cNvSpPr/>
          <p:nvPr/>
        </p:nvSpPr>
        <p:spPr>
          <a:xfrm>
            <a:off x="3514078" y="2380695"/>
            <a:ext cx="4221332" cy="3410505"/>
          </a:xfrm>
          <a:custGeom>
            <a:avLst/>
            <a:gdLst>
              <a:gd name="connsiteX0" fmla="*/ 2877844 w 4221332"/>
              <a:gd name="connsiteY0" fmla="*/ 42909 h 3410505"/>
              <a:gd name="connsiteX1" fmla="*/ 1111188 w 4221332"/>
              <a:gd name="connsiteY1" fmla="*/ 1063841 h 3410505"/>
              <a:gd name="connsiteX2" fmla="*/ 36990 w 4221332"/>
              <a:gd name="connsiteY2" fmla="*/ 1321293 h 3410505"/>
              <a:gd name="connsiteX3" fmla="*/ 1333130 w 4221332"/>
              <a:gd name="connsiteY3" fmla="*/ 3301014 h 3410505"/>
              <a:gd name="connsiteX4" fmla="*/ 2993254 w 4221332"/>
              <a:gd name="connsiteY4" fmla="*/ 1978241 h 3410505"/>
              <a:gd name="connsiteX5" fmla="*/ 4200617 w 4221332"/>
              <a:gd name="connsiteY5" fmla="*/ 806388 h 3410505"/>
              <a:gd name="connsiteX6" fmla="*/ 2877844 w 4221332"/>
              <a:gd name="connsiteY6" fmla="*/ 42909 h 341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1332" h="3410505">
                <a:moveTo>
                  <a:pt x="2877844" y="42909"/>
                </a:moveTo>
                <a:cubicBezTo>
                  <a:pt x="2362939" y="85818"/>
                  <a:pt x="1584664" y="850777"/>
                  <a:pt x="1111188" y="1063841"/>
                </a:cubicBezTo>
                <a:cubicBezTo>
                  <a:pt x="637712" y="1276905"/>
                  <a:pt x="0" y="948431"/>
                  <a:pt x="36990" y="1321293"/>
                </a:cubicBezTo>
                <a:cubicBezTo>
                  <a:pt x="73980" y="1694155"/>
                  <a:pt x="840419" y="3191523"/>
                  <a:pt x="1333130" y="3301014"/>
                </a:cubicBezTo>
                <a:cubicBezTo>
                  <a:pt x="1825841" y="3410505"/>
                  <a:pt x="2515340" y="2394012"/>
                  <a:pt x="2993254" y="1978241"/>
                </a:cubicBezTo>
                <a:cubicBezTo>
                  <a:pt x="3471168" y="1562470"/>
                  <a:pt x="4221332" y="1131903"/>
                  <a:pt x="4200617" y="806388"/>
                </a:cubicBezTo>
                <a:cubicBezTo>
                  <a:pt x="4179903" y="480874"/>
                  <a:pt x="3392749" y="0"/>
                  <a:pt x="2877844" y="42909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Cascades and Clusters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992" y="1268760"/>
            <a:ext cx="85584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Claim: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Consider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set of initial adopters of behavior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, with a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threshold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for nodes in the remaining network to adopt behavior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algn="just"/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514350" indent="-514350" algn="just">
              <a:buAutoNum type="romanLcParenBoth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(clusters as obstacles to cascades) </a:t>
            </a:r>
          </a:p>
          <a:p>
            <a:pPr marL="514350" indent="-514350" algn="just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If the remaining network contains a cluster of density &gt; 1 − </a:t>
            </a: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</a:rPr>
              <a:t>q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=&gt; </a:t>
            </a:r>
          </a:p>
          <a:p>
            <a:pPr marL="514350" indent="-514350" algn="just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the set of initial adopters will not cause a complete cascade.</a:t>
            </a:r>
          </a:p>
          <a:p>
            <a:pPr algn="just"/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(ii) (clusters are the only obstacles to cascades) </a:t>
            </a:r>
          </a:p>
          <a:p>
            <a:pPr marL="514350" indent="-514350" algn="just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Whenever a set of initial adopters does not cause a complete cascade =&gt;</a:t>
            </a:r>
          </a:p>
          <a:p>
            <a:pPr marL="514350" indent="-514350" algn="just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the remaining network contains a cluster of density  &gt; 1 − </a:t>
            </a: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</a:rPr>
              <a:t>q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el-GR" sz="2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Cascades and Clusters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26876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Proof of </a:t>
            </a:r>
            <a:r>
              <a:rPr lang="en-US" sz="2400" dirty="0" smtClean="0"/>
              <a:t> (</a:t>
            </a:r>
            <a:r>
              <a:rPr lang="en-US" sz="2400" dirty="0" err="1" smtClean="0"/>
              <a:t>i</a:t>
            </a:r>
            <a:r>
              <a:rPr lang="en-US" sz="2400" dirty="0" smtClean="0"/>
              <a:t>)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(clusters as obstacles to cascades) 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75" y="2028825"/>
            <a:ext cx="46672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5229200"/>
            <a:ext cx="7524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Proof by contradiction</a:t>
            </a:r>
          </a:p>
          <a:p>
            <a:r>
              <a:rPr lang="en-US" sz="2400" dirty="0" smtClean="0"/>
              <a:t>Let v be the first node in the cluster that adopts A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Cascades and Clusters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26876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Proof of </a:t>
            </a:r>
            <a:r>
              <a:rPr lang="en-US" sz="2400" dirty="0" smtClean="0"/>
              <a:t> (ii)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(clusters are the only obstacles to cascades) 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4975" y="2081213"/>
            <a:ext cx="57340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91072" y="5121850"/>
            <a:ext cx="80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 </a:t>
            </a:r>
            <a:r>
              <a:rPr lang="en-US" sz="2400" i="1" dirty="0" smtClean="0"/>
              <a:t>S</a:t>
            </a:r>
            <a:r>
              <a:rPr lang="en-US" sz="2400" dirty="0" smtClean="0"/>
              <a:t> be the set of all nodes using </a:t>
            </a:r>
            <a:r>
              <a:rPr lang="en-US" sz="2400" dirty="0" smtClean="0">
                <a:solidFill>
                  <a:srgbClr val="00B050"/>
                </a:solidFill>
              </a:rPr>
              <a:t>B</a:t>
            </a:r>
            <a:r>
              <a:rPr lang="en-US" sz="2400" dirty="0" smtClean="0"/>
              <a:t> at the end of the process</a:t>
            </a:r>
          </a:p>
          <a:p>
            <a:r>
              <a:rPr lang="en-US" sz="2400" dirty="0" smtClean="0"/>
              <a:t>Show that S is a cluster of density  &gt; 1 - </a:t>
            </a:r>
            <a:r>
              <a:rPr lang="en-US" sz="2400" i="1" dirty="0" smtClean="0"/>
              <a:t>q</a:t>
            </a:r>
            <a:endParaRPr lang="el-GR" sz="2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Innovation Adoption Characteristics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348880"/>
            <a:ext cx="70199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26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365293" y="1124744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crucial difference between learning a new idea and actually deciding to accept it (awareness vs adoption of an idea)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Diffusion, Thresholds and the Role of Weak Ties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70080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Relation to weak ties and local bridges</a:t>
            </a:r>
            <a:endParaRPr lang="el-G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276872"/>
            <a:ext cx="53816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4499992" y="3861048"/>
            <a:ext cx="432048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3635896" y="4221088"/>
            <a:ext cx="432048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683568" y="342900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1/2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73325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Bridges convey awareness but are weak at transmitting costly to adopt behaviors</a:t>
            </a:r>
            <a:endParaRPr lang="el-GR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Extensions of the Basic Cascade Model: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Heterogeneous Thresholds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708920"/>
            <a:ext cx="32403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9512" y="1981457"/>
            <a:ext cx="56886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person values behaviors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00B050"/>
                </a:solidFill>
              </a:rPr>
              <a:t>B</a:t>
            </a:r>
            <a:r>
              <a:rPr lang="en-US" sz="2400" dirty="0" smtClean="0"/>
              <a:t> differently:</a:t>
            </a:r>
          </a:p>
          <a:p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If both </a:t>
            </a:r>
            <a:r>
              <a:rPr lang="en-US" sz="2400" i="1" dirty="0" smtClean="0"/>
              <a:t>u</a:t>
            </a:r>
            <a:r>
              <a:rPr lang="en-US" sz="2400" dirty="0" smtClean="0"/>
              <a:t> and </a:t>
            </a:r>
            <a:r>
              <a:rPr lang="en-US" sz="2400" i="1" dirty="0" smtClean="0"/>
              <a:t>w</a:t>
            </a:r>
            <a:r>
              <a:rPr lang="en-US" sz="2400" dirty="0" smtClean="0"/>
              <a:t> adapt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, </a:t>
            </a:r>
            <a:r>
              <a:rPr lang="en-US" sz="2400" i="1" dirty="0" smtClean="0"/>
              <a:t>u</a:t>
            </a:r>
            <a:r>
              <a:rPr lang="en-US" sz="2400" dirty="0" smtClean="0"/>
              <a:t> gets a payoff </a:t>
            </a:r>
            <a:r>
              <a:rPr lang="en-US" sz="2400" i="1" dirty="0" smtClean="0"/>
              <a:t>a</a:t>
            </a:r>
            <a:r>
              <a:rPr lang="en-US" sz="2400" i="1" baseline="-25000" dirty="0" smtClean="0"/>
              <a:t>u</a:t>
            </a:r>
            <a:r>
              <a:rPr lang="en-US" sz="2400" dirty="0" smtClean="0"/>
              <a:t> &gt; 0 and </a:t>
            </a:r>
            <a:r>
              <a:rPr lang="en-US" sz="2400" i="1" dirty="0" smtClean="0"/>
              <a:t>w</a:t>
            </a:r>
            <a:r>
              <a:rPr lang="en-US" sz="2400" dirty="0" smtClean="0"/>
              <a:t> a payoff  a</a:t>
            </a:r>
            <a:r>
              <a:rPr lang="en-US" sz="2400" i="1" baseline="-25000" dirty="0" smtClean="0"/>
              <a:t>w </a:t>
            </a:r>
            <a:r>
              <a:rPr lang="en-US" sz="2400" dirty="0" smtClean="0"/>
              <a:t>&gt; 0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If both </a:t>
            </a:r>
            <a:r>
              <a:rPr lang="en-US" sz="2400" i="1" dirty="0" smtClean="0"/>
              <a:t>u</a:t>
            </a:r>
            <a:r>
              <a:rPr lang="en-US" sz="2400" dirty="0" smtClean="0"/>
              <a:t> and </a:t>
            </a:r>
            <a:r>
              <a:rPr lang="en-US" sz="2400" i="1" dirty="0" smtClean="0"/>
              <a:t>w</a:t>
            </a:r>
            <a:r>
              <a:rPr lang="en-US" sz="2400" dirty="0" smtClean="0"/>
              <a:t> adapt </a:t>
            </a:r>
            <a:r>
              <a:rPr lang="en-US" sz="2400" dirty="0" smtClean="0">
                <a:solidFill>
                  <a:srgbClr val="00B050"/>
                </a:solidFill>
              </a:rPr>
              <a:t>B</a:t>
            </a:r>
            <a:r>
              <a:rPr lang="en-US" sz="2400" dirty="0" smtClean="0"/>
              <a:t>, u gets a payoff </a:t>
            </a:r>
            <a:r>
              <a:rPr lang="en-US" sz="2400" i="1" dirty="0" err="1" smtClean="0"/>
              <a:t>b</a:t>
            </a:r>
            <a:r>
              <a:rPr lang="en-US" sz="2400" i="1" baseline="-25000" dirty="0" err="1" smtClean="0"/>
              <a:t>u</a:t>
            </a:r>
            <a:r>
              <a:rPr lang="en-US" sz="2400" dirty="0" smtClean="0"/>
              <a:t> &gt; 0 and w a payoff  </a:t>
            </a:r>
            <a:r>
              <a:rPr lang="en-US" sz="2400" dirty="0" err="1" smtClean="0"/>
              <a:t>b</a:t>
            </a:r>
            <a:r>
              <a:rPr lang="en-US" sz="2400" i="1" baseline="-25000" dirty="0" err="1" smtClean="0"/>
              <a:t>w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&gt; 0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If opposite behaviors, each gets a payoff 0</a:t>
            </a:r>
            <a:endParaRPr lang="el-GR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5589240"/>
            <a:ext cx="7884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Each node u has its own personal threshold </a:t>
            </a:r>
            <a:r>
              <a:rPr lang="en-US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2800" i="1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</a:t>
            </a:r>
            <a:r>
              <a:rPr lang="en-US" sz="3200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≥ </a:t>
            </a:r>
            <a:r>
              <a:rPr lang="en-US" sz="2400" i="1" baseline="-25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en-US" sz="2400" i="1" baseline="-25000" dirty="0" err="1" smtClean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en-US" sz="2400" i="1" baseline="-25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/(a</a:t>
            </a:r>
            <a:r>
              <a:rPr lang="en-US" sz="2400" i="1" baseline="-25000" dirty="0" smtClean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+</a:t>
            </a:r>
            <a:r>
              <a:rPr lang="en-US" sz="2400" i="1" baseline="-25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en-US" sz="2400" i="1" baseline="-25000" dirty="0" err="1" smtClean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Extensions of the Basic Cascade Model: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Heterogeneous Thresholds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34861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772816"/>
            <a:ext cx="36099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3568" y="4509120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 smtClean="0"/>
              <a:t>  Not just the power of influential people, but also the extent to which they have access to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easily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influenceable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people</a:t>
            </a:r>
          </a:p>
          <a:p>
            <a:endParaRPr lang="en-US" sz="2000" dirty="0" smtClean="0"/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  What about the role of clusters?</a:t>
            </a:r>
          </a:p>
          <a:p>
            <a:r>
              <a:rPr lang="en-US" sz="2000" dirty="0" smtClean="0"/>
              <a:t>A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blocking cluster </a:t>
            </a:r>
            <a:r>
              <a:rPr lang="en-US" sz="2000" dirty="0" smtClean="0"/>
              <a:t>in the network is a set of nodes for which each node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has more that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1 – </a:t>
            </a:r>
            <a:r>
              <a:rPr lang="en-US" sz="2000" i="1" dirty="0" err="1" smtClean="0">
                <a:solidFill>
                  <a:schemeClr val="accent6">
                    <a:lumMod val="75000"/>
                  </a:schemeClr>
                </a:solidFill>
              </a:rPr>
              <a:t>q</a:t>
            </a:r>
            <a:r>
              <a:rPr lang="en-US" sz="2000" i="1" baseline="-25000" dirty="0" err="1" smtClean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fraction of its friends also in the set.</a:t>
            </a:r>
            <a:endParaRPr lang="el-GR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Why do we care?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" y="1628800"/>
            <a:ext cx="7087209" cy="48181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8144" y="5517232"/>
            <a:ext cx="295232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Modeling epidemics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984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Knowledge, Thresholds and Collective Action: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Collective Action and Pluralistic Ignorance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024" y="2220322"/>
            <a:ext cx="8245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A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collective action problem</a:t>
            </a:r>
            <a:r>
              <a:rPr lang="en-US" sz="2800" dirty="0" smtClean="0"/>
              <a:t>: an activity produces benefits only if enough people participate (population level effect)</a:t>
            </a:r>
          </a:p>
          <a:p>
            <a:pPr algn="just"/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Pluralistic ignorance</a:t>
            </a:r>
            <a:r>
              <a:rPr lang="en-US" sz="2800" dirty="0" smtClean="0"/>
              <a:t>: a situation in which people have wildly erroneous estimates about the prevalence of certain opinions in the population at large (lack of knowledge)</a:t>
            </a:r>
            <a:endParaRPr lang="el-GR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Knowledge, Thresholds and Collective Action: 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 model for the effect of knowledge on collective actions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628800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/>
              <a:t> Each person has a personal threshold which encodes her willingness to participate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threshold of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means that she will participate if at least </a:t>
            </a:r>
            <a:r>
              <a:rPr lang="en-US" i="1" dirty="0" smtClean="0"/>
              <a:t>k</a:t>
            </a:r>
            <a:r>
              <a:rPr lang="en-US" dirty="0" smtClean="0"/>
              <a:t> people in total (including herself) will participate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 Each person in the network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knows the thresholds of her neighbors </a:t>
            </a:r>
            <a:r>
              <a:rPr lang="en-US" dirty="0" smtClean="0"/>
              <a:t>in the network</a:t>
            </a:r>
            <a:endParaRPr lang="el-GR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573016"/>
            <a:ext cx="14668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645024"/>
            <a:ext cx="14192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573016"/>
            <a:ext cx="1381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3568" y="5013176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 w will never join, since there are only 3 people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 v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 u</a:t>
            </a:r>
            <a:endParaRPr lang="el-GR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537321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 Is it safe for u to join? </a:t>
            </a:r>
            <a:endParaRPr lang="el-GR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160" y="544522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 Is it safe for u to join? (common knowledge) </a:t>
            </a:r>
            <a:endParaRPr lang="el-GR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Knowledge, Thresholds and Collective Action: 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Common Knowledge and Social Institutions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276872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400" dirty="0" smtClean="0"/>
              <a:t> Not just transmit a message, but also make the listeners or readers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aware that many others </a:t>
            </a:r>
            <a:r>
              <a:rPr lang="en-US" sz="2400" i="1" dirty="0" smtClean="0"/>
              <a:t>have gotten the message </a:t>
            </a:r>
            <a:r>
              <a:rPr lang="en-US" sz="2400" dirty="0" smtClean="0"/>
              <a:t>as well (</a:t>
            </a:r>
            <a:r>
              <a:rPr lang="en-GB" sz="2400" i="1" dirty="0" smtClean="0"/>
              <a:t>Apple </a:t>
            </a:r>
            <a:r>
              <a:rPr lang="en-GB" sz="2400" i="1" dirty="0"/>
              <a:t>Macintosh </a:t>
            </a:r>
            <a:r>
              <a:rPr lang="en-US" sz="2400" i="1" dirty="0"/>
              <a:t>introduced in a Ridley-Scott-directed commercial during the 1984 Super Bowl)</a:t>
            </a:r>
          </a:p>
          <a:p>
            <a:pPr algn="just"/>
            <a:endParaRPr lang="en-US" sz="2400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/>
              <a:t> Social networks do not simply allow for interaction and flow of information, but these processes in turn allow individuals to base decisions </a:t>
            </a:r>
            <a:r>
              <a:rPr lang="en-US" sz="2400" i="1" dirty="0" smtClean="0"/>
              <a:t>on what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other knows </a:t>
            </a:r>
            <a:r>
              <a:rPr lang="en-US" sz="2400" dirty="0" smtClean="0"/>
              <a:t>and </a:t>
            </a:r>
            <a:r>
              <a:rPr lang="en-US" sz="2400" i="1" dirty="0" smtClean="0"/>
              <a:t>on how they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expect others to behave</a:t>
            </a:r>
            <a:r>
              <a:rPr lang="en-US" sz="2400" i="1" dirty="0" smtClean="0"/>
              <a:t> as a result</a:t>
            </a:r>
            <a:endParaRPr lang="el-GR" sz="2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Cascade Capacity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628800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Given a network, what is the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largest threshold </a:t>
            </a:r>
            <a:r>
              <a:rPr lang="en-US" sz="2400" dirty="0" smtClean="0"/>
              <a:t>at which </a:t>
            </a:r>
            <a:r>
              <a:rPr lang="en-US" sz="2400" i="1" dirty="0" smtClean="0"/>
              <a:t>any “small” set </a:t>
            </a:r>
            <a:r>
              <a:rPr lang="en-US" sz="2400" dirty="0" smtClean="0"/>
              <a:t>of initial adopters can cause a </a:t>
            </a:r>
            <a:r>
              <a:rPr lang="en-US" sz="2400" i="1" dirty="0" smtClean="0"/>
              <a:t>complete cascade</a:t>
            </a:r>
            <a:r>
              <a:rPr lang="en-US" sz="2400" dirty="0" smtClean="0"/>
              <a:t>?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/>
              <a:t>Called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cascade capacity </a:t>
            </a:r>
            <a:r>
              <a:rPr lang="en-US" sz="2400" dirty="0" smtClean="0"/>
              <a:t>of the network</a:t>
            </a:r>
            <a:endParaRPr lang="el-G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3717032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Infinite network in which each node has a finite number of neighbors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Small means finite set of nodes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Cascade Capacity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556791"/>
            <a:ext cx="792088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Same model as before:</a:t>
            </a:r>
          </a:p>
          <a:p>
            <a:pPr algn="just"/>
            <a:endParaRPr lang="en-US" sz="800" dirty="0"/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 Initially,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finite set S </a:t>
            </a:r>
            <a:r>
              <a:rPr lang="en-US" sz="2000" dirty="0" smtClean="0"/>
              <a:t>of nodes has behavior 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  <a:r>
              <a:rPr lang="en-US" sz="2000" dirty="0" smtClean="0"/>
              <a:t> and all others adopt </a:t>
            </a:r>
            <a:r>
              <a:rPr lang="en-US" sz="2000" dirty="0" smtClean="0">
                <a:solidFill>
                  <a:srgbClr val="00B050"/>
                </a:solidFill>
              </a:rPr>
              <a:t>B</a:t>
            </a:r>
          </a:p>
          <a:p>
            <a:pPr algn="just">
              <a:buFont typeface="Wingdings" pitchFamily="2" charset="2"/>
              <a:buChar char="§"/>
            </a:pPr>
            <a:endParaRPr lang="en-US" sz="800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 Time runs forwards in steps, </a:t>
            </a:r>
            <a:r>
              <a:rPr lang="en-US" sz="2000" i="1" dirty="0" smtClean="0"/>
              <a:t>t</a:t>
            </a:r>
            <a:r>
              <a:rPr lang="en-US" sz="2000" dirty="0" smtClean="0"/>
              <a:t> = 1, 2, 3, …</a:t>
            </a:r>
          </a:p>
          <a:p>
            <a:pPr algn="just">
              <a:buFont typeface="Wingdings" pitchFamily="2" charset="2"/>
              <a:buChar char="§"/>
            </a:pPr>
            <a:endParaRPr lang="en-US" sz="800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 In each step </a:t>
            </a:r>
            <a:r>
              <a:rPr lang="en-US" sz="2000" i="1" dirty="0" smtClean="0"/>
              <a:t>t</a:t>
            </a:r>
            <a:r>
              <a:rPr lang="en-US" sz="2000" dirty="0" smtClean="0"/>
              <a:t>, each node other than those in S uses the decision rule with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threshold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2000" dirty="0" smtClean="0"/>
              <a:t> to decide whether to adopt behavior 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  <a:r>
              <a:rPr lang="en-US" sz="2000" dirty="0" smtClean="0"/>
              <a:t> or </a:t>
            </a:r>
            <a:r>
              <a:rPr lang="en-US" sz="2000" dirty="0" smtClean="0">
                <a:solidFill>
                  <a:srgbClr val="00B050"/>
                </a:solidFill>
              </a:rPr>
              <a:t>B</a:t>
            </a:r>
          </a:p>
          <a:p>
            <a:pPr algn="just">
              <a:buFont typeface="Wingdings" pitchFamily="2" charset="2"/>
              <a:buChar char="§"/>
            </a:pPr>
            <a:endParaRPr lang="en-US" sz="900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 The set S causes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complete cascade </a:t>
            </a:r>
            <a:r>
              <a:rPr lang="en-US" sz="2000" dirty="0" smtClean="0"/>
              <a:t>if, starting from S as the early adopters of 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  <a:r>
              <a:rPr lang="en-US" sz="2000" dirty="0" smtClean="0"/>
              <a:t>, every node in the network eventually switched permanently to A. </a:t>
            </a:r>
            <a:endParaRPr lang="el-G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869160"/>
            <a:ext cx="7632848" cy="1200329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cascade capacity </a:t>
            </a:r>
            <a:r>
              <a:rPr lang="en-US" sz="2400" dirty="0" smtClean="0"/>
              <a:t>of the network is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largest value of the threshold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2400" dirty="0" smtClean="0"/>
              <a:t> for which some finite set of early adopters can cause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complete cascade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484784"/>
            <a:ext cx="538447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3568" y="155679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 infinite path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492896"/>
            <a:ext cx="22955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15616" y="335699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 infinite grid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530120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/>
              <a:t>  An intrinsic property of the network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 Even if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 better than </a:t>
            </a:r>
            <a:r>
              <a:rPr lang="en-US" sz="2400" dirty="0" smtClean="0">
                <a:solidFill>
                  <a:srgbClr val="00B050"/>
                </a:solidFill>
              </a:rPr>
              <a:t>B</a:t>
            </a:r>
            <a:r>
              <a:rPr lang="en-US" sz="2400" dirty="0" smtClean="0"/>
              <a:t>, for </a:t>
            </a:r>
            <a:r>
              <a:rPr lang="en-US" sz="2400" i="1" dirty="0" smtClean="0"/>
              <a:t>q</a:t>
            </a:r>
            <a:r>
              <a:rPr lang="en-US" sz="2400" dirty="0" smtClean="0"/>
              <a:t> strictly between 3/8 and 1/2,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 cannot win</a:t>
            </a:r>
            <a:endParaRPr lang="el-G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206084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Spreads if ≤ 1/2</a:t>
            </a:r>
            <a:endParaRPr lang="el-GR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386104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Spreads if ≤ 3/8</a:t>
            </a:r>
            <a:endParaRPr lang="el-GR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35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251520" y="4046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Cascade Capacity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3568" y="220486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large can a cascade capacity be?</a:t>
            </a:r>
            <a:endParaRPr lang="el-GR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59511" y="2728084"/>
            <a:ext cx="83529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At least 1/2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200" i="1" dirty="0" smtClean="0"/>
              <a:t>Is there any network with a higher cascade capacity</a:t>
            </a:r>
            <a:r>
              <a:rPr lang="en-US" sz="3200" dirty="0" smtClean="0"/>
              <a:t>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This will mean that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an inferior technology </a:t>
            </a:r>
            <a:r>
              <a:rPr lang="en-US" sz="2400" dirty="0" smtClean="0"/>
              <a:t>can displace a superior one, even when the inferior technology starts at only a small set of initial adopters.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36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251520" y="4046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Cascade Capacity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11560" y="2132856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/>
              <a:t>Claim</a:t>
            </a:r>
            <a:r>
              <a:rPr lang="en-US" sz="3200" dirty="0" smtClean="0"/>
              <a:t>: There is no network in which the cascade capacity exceeds 1/2</a:t>
            </a:r>
            <a:endParaRPr lang="el-GR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37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51520" y="4046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Cascade Capacity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11560" y="213285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Interface: the set of A-B edges</a:t>
            </a:r>
            <a:endParaRPr lang="el-GR" sz="2800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996952"/>
            <a:ext cx="25146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5157192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In each step the size of the interface strictly decreases</a:t>
            </a:r>
          </a:p>
          <a:p>
            <a:pPr algn="just"/>
            <a:r>
              <a:rPr lang="en-US" sz="2400" dirty="0" smtClean="0"/>
              <a:t>Why is this enough?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38</a:t>
            </a:fld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251520" y="4046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Cascade Capacity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420888"/>
            <a:ext cx="25146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492896"/>
            <a:ext cx="24955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4725144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At some step, a number of nodes decide to switch from </a:t>
            </a:r>
            <a:r>
              <a:rPr lang="en-US" sz="2000" dirty="0" smtClean="0">
                <a:solidFill>
                  <a:srgbClr val="00B050"/>
                </a:solidFill>
              </a:rPr>
              <a:t>B</a:t>
            </a:r>
            <a:r>
              <a:rPr lang="en-US" sz="2000" dirty="0" smtClean="0"/>
              <a:t> to 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735" y="5476644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>
                <a:solidFill>
                  <a:schemeClr val="accent3">
                    <a:lumMod val="50000"/>
                  </a:schemeClr>
                </a:solidFill>
              </a:rPr>
              <a:t>General Remark: In this simple model, a worse technology cannot displace a better and wide-spread one </a:t>
            </a:r>
            <a:endParaRPr lang="el-GR" sz="20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39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251520" y="4046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Cascade Capacity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Why do we care?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6" y="1417638"/>
            <a:ext cx="5753653" cy="4525963"/>
          </a:xfrm>
        </p:spPr>
      </p:pic>
      <p:sp>
        <p:nvSpPr>
          <p:cNvPr id="6" name="TextBox 5"/>
          <p:cNvSpPr txBox="1"/>
          <p:nvPr/>
        </p:nvSpPr>
        <p:spPr>
          <a:xfrm>
            <a:off x="6598568" y="2348880"/>
            <a:ext cx="208823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Viral marketing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691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329" y="156332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Compatibility and Cascades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934" y="1196752"/>
            <a:ext cx="8220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Extension: an individual can sometimes choose a combination of two available behaviors  -&gt;  three strategies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B050"/>
                </a:solidFill>
              </a:rPr>
              <a:t>B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7030A0"/>
                </a:solidFill>
              </a:rPr>
              <a:t>AB</a:t>
            </a:r>
            <a:endParaRPr lang="el-GR" sz="2400" dirty="0">
              <a:solidFill>
                <a:srgbClr val="7030A0"/>
              </a:solidFill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6431" y="2708920"/>
            <a:ext cx="4310242" cy="122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6594" y="2204864"/>
            <a:ext cx="48214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Coordination game with a bilingual option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Two bilingual nodes can interact using the better of the two behaviors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/>
              <a:t> A bilingual and a monolingual node can only interact using the behavior of the monolingual node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8104" y="4149080"/>
            <a:ext cx="31683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AB</a:t>
            </a:r>
            <a:r>
              <a:rPr lang="en-US" sz="2400" dirty="0" smtClean="0"/>
              <a:t> is a dominant strategy?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Cost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400" dirty="0"/>
              <a:t> associated with the AB strategy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40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134076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Example (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2,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b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=3,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=1)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16832"/>
            <a:ext cx="68009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980728"/>
            <a:ext cx="35528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3851920" y="1988840"/>
            <a:ext cx="504056" cy="50405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Oval 11"/>
          <p:cNvSpPr/>
          <p:nvPr/>
        </p:nvSpPr>
        <p:spPr>
          <a:xfrm>
            <a:off x="4644008" y="1988840"/>
            <a:ext cx="504056" cy="50405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636912"/>
            <a:ext cx="67514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flipV="1">
            <a:off x="6660232" y="4941168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11760" y="350100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B: 0+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3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A: 0+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2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AB: </a:t>
            </a:r>
            <a:r>
              <a:rPr lang="en-US" i="1" dirty="0" err="1" smtClean="0">
                <a:solidFill>
                  <a:schemeClr val="accent3">
                    <a:lumMod val="50000"/>
                  </a:schemeClr>
                </a:solidFill>
              </a:rPr>
              <a:t>b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+</a:t>
            </a:r>
            <a:r>
              <a:rPr lang="en-US" i="1" dirty="0" err="1" smtClean="0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= 4 √</a:t>
            </a:r>
          </a:p>
        </p:txBody>
      </p:sp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563507"/>
            <a:ext cx="6768752" cy="35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 flipV="1">
            <a:off x="5724128" y="2924944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275856" y="2996952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627784" y="4869160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51720" y="5445224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B: </a:t>
            </a:r>
            <a:r>
              <a:rPr lang="en-US" i="1" dirty="0" err="1" smtClean="0">
                <a:solidFill>
                  <a:schemeClr val="accent3">
                    <a:lumMod val="50000"/>
                  </a:schemeClr>
                </a:solidFill>
              </a:rPr>
              <a:t>b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+</a:t>
            </a:r>
            <a:r>
              <a:rPr lang="en-US" i="1" dirty="0" err="1" smtClean="0">
                <a:solidFill>
                  <a:schemeClr val="accent3">
                    <a:lumMod val="50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= 6 √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A: 0+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2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AB: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41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329" y="156332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Compatibility and Cascades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134076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Example (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n-US" b="1" dirty="0" smtClean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b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=3,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=1)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16832"/>
            <a:ext cx="68009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980728"/>
            <a:ext cx="35528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3851920" y="1988840"/>
            <a:ext cx="504056" cy="50405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Oval 11"/>
          <p:cNvSpPr/>
          <p:nvPr/>
        </p:nvSpPr>
        <p:spPr>
          <a:xfrm>
            <a:off x="4644008" y="1988840"/>
            <a:ext cx="504056" cy="50405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636912"/>
            <a:ext cx="67514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flipV="1">
            <a:off x="6660232" y="4941168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39680" y="4695527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B: 0+</a:t>
            </a:r>
            <a:r>
              <a:rPr lang="en-US" i="1" dirty="0" smtClean="0"/>
              <a:t>b</a:t>
            </a:r>
            <a:r>
              <a:rPr lang="en-US" dirty="0" smtClean="0"/>
              <a:t> = 3</a:t>
            </a:r>
          </a:p>
          <a:p>
            <a:r>
              <a:rPr lang="en-US" dirty="0" smtClean="0"/>
              <a:t>A: 0+</a:t>
            </a:r>
            <a:r>
              <a:rPr lang="en-US" i="1" dirty="0" smtClean="0"/>
              <a:t>a</a:t>
            </a:r>
            <a:r>
              <a:rPr lang="en-US" dirty="0" smtClean="0"/>
              <a:t> = 5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AB: 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= 7 √</a:t>
            </a:r>
          </a:p>
        </p:txBody>
      </p:sp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384164"/>
            <a:ext cx="6768752" cy="35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 flipV="1">
            <a:off x="5724128" y="2924944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275856" y="2996952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627784" y="4779385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5572891"/>
            <a:ext cx="6984776" cy="39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Arrow Connector 23"/>
          <p:cNvCxnSpPr/>
          <p:nvPr/>
        </p:nvCxnSpPr>
        <p:spPr>
          <a:xfrm flipV="1">
            <a:off x="1835696" y="5949280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491880" y="6021288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868144" y="5949280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524328" y="5949280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64160" y="350100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B: 0+</a:t>
            </a:r>
            <a:r>
              <a:rPr lang="en-US" i="1" dirty="0" smtClean="0"/>
              <a:t>b</a:t>
            </a:r>
            <a:r>
              <a:rPr lang="en-US" dirty="0" smtClean="0"/>
              <a:t> = 3</a:t>
            </a:r>
          </a:p>
          <a:p>
            <a:r>
              <a:rPr lang="en-US" dirty="0" smtClean="0"/>
              <a:t>A: 0+</a:t>
            </a:r>
            <a:r>
              <a:rPr lang="en-US" i="1" dirty="0" smtClean="0"/>
              <a:t>a</a:t>
            </a:r>
            <a:r>
              <a:rPr lang="en-US" dirty="0" smtClean="0"/>
              <a:t> = 5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AB: 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= 7 √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19702" y="5847655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B: 0+</a:t>
            </a:r>
            <a:r>
              <a:rPr lang="en-US" i="1" dirty="0" smtClean="0"/>
              <a:t>b</a:t>
            </a:r>
            <a:r>
              <a:rPr lang="en-US" dirty="0" smtClean="0"/>
              <a:t> = 3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A: </a:t>
            </a:r>
            <a:r>
              <a:rPr lang="el-GR" i="1" dirty="0" smtClean="0">
                <a:solidFill>
                  <a:schemeClr val="accent3">
                    <a:lumMod val="75000"/>
                  </a:schemeClr>
                </a:solidFill>
              </a:rPr>
              <a:t>α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=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10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√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/>
              <a:t>AB: </a:t>
            </a:r>
            <a:r>
              <a:rPr lang="en-US" i="1" dirty="0" err="1"/>
              <a:t>a</a:t>
            </a:r>
            <a:r>
              <a:rPr lang="en-US" dirty="0" err="1"/>
              <a:t>+</a:t>
            </a:r>
            <a:r>
              <a:rPr lang="en-US" i="1" dirty="0" err="1"/>
              <a:t>a</a:t>
            </a:r>
            <a:r>
              <a:rPr lang="en-US" dirty="0" err="1"/>
              <a:t>-</a:t>
            </a:r>
            <a:r>
              <a:rPr lang="en-US" i="1" dirty="0" err="1"/>
              <a:t>c</a:t>
            </a:r>
            <a:r>
              <a:rPr lang="en-US" dirty="0"/>
              <a:t> = 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42</a:t>
            </a:fld>
            <a:endParaRPr lang="el-GR"/>
          </a:p>
        </p:txBody>
      </p:sp>
      <p:sp>
        <p:nvSpPr>
          <p:cNvPr id="30" name="Oval 29"/>
          <p:cNvSpPr/>
          <p:nvPr/>
        </p:nvSpPr>
        <p:spPr>
          <a:xfrm>
            <a:off x="3275856" y="5664975"/>
            <a:ext cx="323057" cy="3043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noFill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6329" y="156332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Compatibility and Cascades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134076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Example (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5,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b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=3,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=1)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80728"/>
            <a:ext cx="35528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708920"/>
            <a:ext cx="60293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2204864"/>
            <a:ext cx="56292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67544" y="5229200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 Strategy </a:t>
            </a:r>
            <a:r>
              <a:rPr lang="en-US" sz="2000" dirty="0" smtClean="0">
                <a:solidFill>
                  <a:srgbClr val="7030A0"/>
                </a:solidFill>
              </a:rPr>
              <a:t>AB</a:t>
            </a:r>
            <a:r>
              <a:rPr lang="en-US" sz="2000" dirty="0" smtClean="0"/>
              <a:t> spreads, then behind it, node</a:t>
            </a:r>
            <a:r>
              <a:rPr lang="en-US" sz="2000" dirty="0"/>
              <a:t>s</a:t>
            </a:r>
            <a:r>
              <a:rPr lang="en-US" sz="2000" dirty="0" smtClean="0"/>
              <a:t> switch permanently from </a:t>
            </a:r>
            <a:r>
              <a:rPr lang="en-US" sz="2000" dirty="0" smtClean="0">
                <a:solidFill>
                  <a:srgbClr val="7030A0"/>
                </a:solidFill>
              </a:rPr>
              <a:t>AB</a:t>
            </a:r>
            <a:r>
              <a:rPr lang="en-US" sz="2000" dirty="0" smtClean="0"/>
              <a:t> to 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Strategy </a:t>
            </a:r>
            <a:r>
              <a:rPr lang="en-US" sz="2000" dirty="0" smtClean="0">
                <a:solidFill>
                  <a:srgbClr val="00B050"/>
                </a:solidFill>
              </a:rPr>
              <a:t>B</a:t>
            </a:r>
            <a:r>
              <a:rPr lang="en-US" sz="2000" dirty="0" smtClean="0"/>
              <a:t> becomes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vestigial </a:t>
            </a:r>
            <a:endParaRPr lang="el-GR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43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246329" y="156332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Compatibility and Cascades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46329" y="120884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Given an infinite graph, for which payoff values of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400" i="1" dirty="0" smtClean="0"/>
              <a:t>,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2400" i="1" dirty="0" smtClean="0"/>
              <a:t> </a:t>
            </a:r>
            <a:r>
              <a:rPr lang="en-US" sz="2400" dirty="0" smtClean="0"/>
              <a:t>and</a:t>
            </a:r>
            <a:r>
              <a:rPr lang="en-US" sz="2400" i="1" dirty="0" smtClean="0"/>
              <a:t>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400" i="1" dirty="0" smtClean="0"/>
              <a:t>, </a:t>
            </a:r>
            <a:r>
              <a:rPr lang="en-US" sz="2400" dirty="0" smtClean="0"/>
              <a:t>is it possible for a finite set of nodes to cause a complete cascade of </a:t>
            </a:r>
            <a:r>
              <a:rPr lang="en-US" sz="2400" i="1" dirty="0" smtClean="0">
                <a:solidFill>
                  <a:srgbClr val="FF0000"/>
                </a:solidFill>
              </a:rPr>
              <a:t>A</a:t>
            </a:r>
            <a:r>
              <a:rPr lang="en-US" sz="2400" i="1" dirty="0" smtClean="0"/>
              <a:t>?</a:t>
            </a:r>
            <a:endParaRPr lang="el-GR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01226" y="2477451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Set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= 1 (default technology)</a:t>
            </a:r>
            <a:endParaRPr lang="el-GR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580" y="3140968"/>
            <a:ext cx="8345301" cy="156966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Given an infinite graph,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for which payoff values of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n-US" sz="2400" i="1" dirty="0" smtClean="0"/>
              <a:t>(how much better the new behavior </a:t>
            </a:r>
            <a:r>
              <a:rPr lang="en-US" sz="2400" i="1" dirty="0" smtClean="0">
                <a:solidFill>
                  <a:srgbClr val="FF0000"/>
                </a:solidFill>
              </a:rPr>
              <a:t>A</a:t>
            </a:r>
            <a:r>
              <a:rPr lang="en-US" sz="2400" i="1" dirty="0" smtClean="0"/>
              <a:t>)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 c</a:t>
            </a:r>
            <a:r>
              <a:rPr lang="en-US" sz="2400" i="1" dirty="0" smtClean="0"/>
              <a:t> (how compatible should it be with B), </a:t>
            </a:r>
            <a:r>
              <a:rPr lang="en-US" sz="2400" dirty="0" smtClean="0"/>
              <a:t>is it possible for a finite set of nodes to cause a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complete cascade </a:t>
            </a:r>
            <a:r>
              <a:rPr lang="en-US" sz="2400" dirty="0" smtClean="0"/>
              <a:t>of </a:t>
            </a:r>
            <a:r>
              <a:rPr lang="en-US" sz="2400" i="1" dirty="0" smtClean="0">
                <a:solidFill>
                  <a:srgbClr val="FF0000"/>
                </a:solidFill>
              </a:rPr>
              <a:t>A</a:t>
            </a:r>
            <a:r>
              <a:rPr lang="en-US" sz="2400" i="1" dirty="0" smtClean="0"/>
              <a:t>?</a:t>
            </a:r>
            <a:endParaRPr lang="el-GR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4102" y="4797152"/>
            <a:ext cx="8311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solidFill>
                  <a:srgbClr val="FF0000"/>
                </a:solidFill>
              </a:rPr>
              <a:t>A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does better when it has a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higher payoff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but in general hard time cascading when the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level of compatibility is “intermediate” 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(value of c neither too high nor too low)</a:t>
            </a:r>
            <a:endParaRPr lang="el-GR" sz="2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44</a:t>
            </a:fld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246329" y="4046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Compatibility and Cascades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6404" y="1514401"/>
            <a:ext cx="834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(for two strategies) Spreads when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≤ 1/2,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≥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(a  better technology always spreads)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05273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Example: Infinite path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1883733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Assume that the set of initial adopters forms a contiguous interval of nodes on the path</a:t>
            </a:r>
          </a:p>
          <a:p>
            <a:pPr algn="just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Because of the symmetry, strategy changes to the right of the initial adopters</a:t>
            </a:r>
            <a:endParaRPr lang="el-G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20097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67544" y="4437112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A: 0+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B: 0+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1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AB: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+1-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7408" y="3212976"/>
            <a:ext cx="4794812" cy="322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flipH="1">
            <a:off x="5364088" y="4365104"/>
            <a:ext cx="504056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68144" y="407707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Break-even: </a:t>
            </a:r>
          </a:p>
          <a:p>
            <a:r>
              <a:rPr lang="en-US" sz="1400" b="1" i="1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+ 1 – </a:t>
            </a:r>
            <a:r>
              <a:rPr lang="en-US" sz="1400" b="1" i="1" dirty="0" smtClean="0">
                <a:solidFill>
                  <a:schemeClr val="accent6">
                    <a:lumMod val="75000"/>
                  </a:schemeClr>
                </a:solidFill>
              </a:rPr>
              <a:t>c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= 1 =&gt; </a:t>
            </a:r>
            <a:r>
              <a:rPr lang="en-US" sz="1400" b="1" i="1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en-US" sz="1400" b="1" i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el-GR" sz="1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 flipV="1">
            <a:off x="4788024" y="3068960"/>
            <a:ext cx="864096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3707904" y="5301208"/>
            <a:ext cx="36004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4427984" y="3212976"/>
            <a:ext cx="1008112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3779912" y="4941168"/>
            <a:ext cx="504056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4283968" y="3356992"/>
            <a:ext cx="1008112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3779912" y="4149080"/>
            <a:ext cx="864096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5004048" y="2996952"/>
            <a:ext cx="792088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3851920" y="3861048"/>
            <a:ext cx="936104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4139952" y="3501008"/>
            <a:ext cx="1008112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4067944" y="3717032"/>
            <a:ext cx="936104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4572000" y="3140968"/>
            <a:ext cx="936104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508104" y="3140968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580112" y="2780928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 better than AB</a:t>
            </a:r>
            <a:endParaRPr lang="el-GR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 flipV="1">
            <a:off x="3779912" y="4509120"/>
            <a:ext cx="72008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5536" y="28529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Initially,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45</a:t>
            </a:fld>
            <a:endParaRPr lang="el-GR"/>
          </a:p>
        </p:txBody>
      </p:sp>
      <p:sp>
        <p:nvSpPr>
          <p:cNvPr id="28" name="TextBox 27"/>
          <p:cNvSpPr txBox="1"/>
          <p:nvPr/>
        </p:nvSpPr>
        <p:spPr>
          <a:xfrm>
            <a:off x="246329" y="156332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Compatibility and Cascades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868" y="1100559"/>
            <a:ext cx="3275916" cy="111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211960" y="1844824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A: 0+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B: 0+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1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AB: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+1-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59" y="3501008"/>
            <a:ext cx="37242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068960"/>
            <a:ext cx="33623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46</a:t>
            </a:fld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246329" y="156332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Compatibility and Cascades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946691" y="2201962"/>
            <a:ext cx="1224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u="sng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</a:rPr>
              <a:t> ≥ 1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A: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B: 2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AB: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+1-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329" y="940630"/>
            <a:ext cx="2946022" cy="104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55244" y="2175879"/>
            <a:ext cx="1728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u="sng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</a:rPr>
              <a:t> &lt; 1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A: 0+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</a:p>
          <a:p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B: </a:t>
            </a:r>
            <a:r>
              <a:rPr lang="en-US" sz="1600" i="1" dirty="0" err="1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en-US" sz="1600" i="1" dirty="0" err="1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 = 2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√</a:t>
            </a:r>
            <a:endParaRPr lang="en-US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AB: </a:t>
            </a:r>
            <a:r>
              <a:rPr lang="en-US" sz="1600" i="1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r>
              <a:rPr lang="en-US" sz="1600" i="1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0827" y="1598834"/>
            <a:ext cx="3312367" cy="223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765354"/>
            <a:ext cx="3816424" cy="271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47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246329" y="156332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Compatibility and Cascades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124744"/>
            <a:ext cx="35147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24744"/>
            <a:ext cx="3339798" cy="243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5" y="3861048"/>
            <a:ext cx="3821461" cy="24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48</a:t>
            </a:fld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246329" y="156332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Compatibility and Cascades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3821461" cy="24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1" y="2848381"/>
            <a:ext cx="4075931" cy="284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9626" y="4269522"/>
            <a:ext cx="39287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does the triangular cut-out mean?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If too easy,  infiltration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If too hard, direct conquest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between, “buffer” of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AB</a:t>
            </a:r>
            <a:endParaRPr lang="el-GR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49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246329" y="156332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Compatibility and Cascades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Why do we care?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5932561" cy="4525963"/>
          </a:xfrm>
        </p:spPr>
      </p:pic>
      <p:sp>
        <p:nvSpPr>
          <p:cNvPr id="6" name="TextBox 5"/>
          <p:cNvSpPr txBox="1"/>
          <p:nvPr/>
        </p:nvSpPr>
        <p:spPr>
          <a:xfrm>
            <a:off x="6598568" y="2348880"/>
            <a:ext cx="208823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Viral marketing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543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Reference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948770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Networks, Crowds, and Markets </a:t>
            </a:r>
            <a:r>
              <a:rPr lang="en-US" sz="2000" dirty="0" smtClean="0"/>
              <a:t> (</a:t>
            </a:r>
            <a:r>
              <a:rPr lang="en-US" sz="2000" smtClean="0">
                <a:solidFill>
                  <a:schemeClr val="tx2">
                    <a:lumMod val="75000"/>
                  </a:schemeClr>
                </a:solidFill>
              </a:rPr>
              <a:t>Chapter 19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50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Epidemic Spread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52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Epidemics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515480"/>
            <a:ext cx="2038350" cy="3019425"/>
          </a:xfrm>
        </p:spPr>
      </p:pic>
      <p:sp>
        <p:nvSpPr>
          <p:cNvPr id="5" name="TextBox 4"/>
          <p:cNvSpPr txBox="1"/>
          <p:nvPr/>
        </p:nvSpPr>
        <p:spPr>
          <a:xfrm>
            <a:off x="228600" y="1624810"/>
            <a:ext cx="62156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Understanding the spread of viruses and epidemics is of great interest to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H</a:t>
            </a:r>
            <a:r>
              <a:rPr lang="en-US" sz="2800" dirty="0" smtClean="0"/>
              <a:t>ealth officials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Sociologists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Mathematicians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Hollywood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013176"/>
            <a:ext cx="8591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underlying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contact network </a:t>
            </a:r>
            <a:r>
              <a:rPr lang="en-US" sz="3200" dirty="0" smtClean="0"/>
              <a:t>clearly affects the spread of an epidemic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622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Epidemics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epidemic spread as a </a:t>
            </a:r>
            <a:r>
              <a:rPr lang="en-US" dirty="0">
                <a:solidFill>
                  <a:srgbClr val="0070C0"/>
                </a:solidFill>
              </a:rPr>
              <a:t>random process </a:t>
            </a:r>
            <a:r>
              <a:rPr lang="en-US" dirty="0"/>
              <a:t>on the graph and study its properties</a:t>
            </a:r>
          </a:p>
          <a:p>
            <a:pPr marL="285750"/>
            <a:r>
              <a:rPr lang="en-US" dirty="0" smtClean="0"/>
              <a:t>Questions that we can answer: </a:t>
            </a:r>
          </a:p>
          <a:p>
            <a:pPr marL="685800" lvl="1"/>
            <a:r>
              <a:rPr lang="en-US" dirty="0" smtClean="0"/>
              <a:t>What is the projected growth of the infected population?</a:t>
            </a:r>
          </a:p>
          <a:p>
            <a:pPr marL="685800" lvl="1"/>
            <a:r>
              <a:rPr lang="en-US" dirty="0" smtClean="0"/>
              <a:t>Will </a:t>
            </a:r>
            <a:r>
              <a:rPr lang="en-US" dirty="0"/>
              <a:t>the epidemic take over most of the network</a:t>
            </a:r>
            <a:r>
              <a:rPr lang="en-US" dirty="0" smtClean="0"/>
              <a:t>?</a:t>
            </a:r>
          </a:p>
          <a:p>
            <a:pPr marL="685800" lvl="1"/>
            <a:r>
              <a:rPr lang="en-US" dirty="0" smtClean="0"/>
              <a:t>How can we contain the epidemic spread?</a:t>
            </a:r>
          </a:p>
          <a:p>
            <a:pPr marL="40005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6537" y="5373216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D</a:t>
            </a:r>
            <a:r>
              <a:rPr lang="en-US" sz="3200" dirty="0" smtClean="0">
                <a:solidFill>
                  <a:srgbClr val="0070C0"/>
                </a:solidFill>
              </a:rPr>
              <a:t>iffusion of  ideas </a:t>
            </a:r>
            <a:r>
              <a:rPr lang="en-US" sz="3200" dirty="0" smtClean="0"/>
              <a:t>and the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spread of influence </a:t>
            </a:r>
            <a:r>
              <a:rPr lang="en-US" sz="3200" dirty="0" smtClean="0"/>
              <a:t>can also be modeled as epidemics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558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 simple model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Branching process</a:t>
            </a:r>
            <a:r>
              <a:rPr lang="en-US" sz="2400" dirty="0" smtClean="0"/>
              <a:t>: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 person transmits the disease to each people she meets </a:t>
            </a:r>
            <a:r>
              <a:rPr lang="en-US" sz="2400" dirty="0">
                <a:solidFill>
                  <a:srgbClr val="0070C0"/>
                </a:solidFill>
              </a:rPr>
              <a:t>independently with a probability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An infected person meets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(new)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people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while she is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contagious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Infection proceeds in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waves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el-GR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01090" y="3884074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Contact network is a </a:t>
            </a:r>
            <a:r>
              <a:rPr lang="en-US" sz="2400" dirty="0" smtClean="0">
                <a:solidFill>
                  <a:srgbClr val="0070C0"/>
                </a:solidFill>
              </a:rPr>
              <a:t>tree</a:t>
            </a:r>
            <a:r>
              <a:rPr lang="en-US" sz="2400" dirty="0" smtClean="0"/>
              <a:t> with branching factor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endParaRPr lang="en-US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70350"/>
            <a:ext cx="49339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78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Infection Spread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interested in the number of people infected (</a:t>
            </a:r>
            <a:r>
              <a:rPr lang="en-US" dirty="0" smtClean="0">
                <a:solidFill>
                  <a:srgbClr val="0070C0"/>
                </a:solidFill>
              </a:rPr>
              <a:t>spread</a:t>
            </a:r>
            <a:r>
              <a:rPr lang="en-US" dirty="0" smtClean="0"/>
              <a:t>) and the duration of the infection</a:t>
            </a:r>
          </a:p>
          <a:p>
            <a:r>
              <a:rPr lang="en-US" dirty="0" smtClean="0"/>
              <a:t>This depends on the infection probability </a:t>
            </a:r>
            <a:r>
              <a:rPr lang="en-US" i="1" dirty="0" smtClean="0"/>
              <a:t>p</a:t>
            </a:r>
            <a:r>
              <a:rPr lang="en-US" dirty="0" smtClean="0"/>
              <a:t> and the branching factor </a:t>
            </a:r>
            <a:r>
              <a:rPr lang="en-US" i="1" dirty="0" smtClean="0"/>
              <a:t>k</a:t>
            </a:r>
            <a:endParaRPr lang="en-U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657" y="4293096"/>
            <a:ext cx="49530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52983" y="3947934"/>
            <a:ext cx="3003593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 aggressive epidemic with high infection probability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852983" y="5477728"/>
            <a:ext cx="3008665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epidemic </a:t>
            </a:r>
            <a:r>
              <a:rPr lang="en-US" sz="2400" dirty="0" smtClean="0">
                <a:solidFill>
                  <a:srgbClr val="FF0000"/>
                </a:solidFill>
              </a:rPr>
              <a:t>survives</a:t>
            </a:r>
            <a:r>
              <a:rPr lang="en-US" sz="2400" dirty="0" smtClean="0"/>
              <a:t> after three steps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578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Infection Spread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interested in the number of people infected (</a:t>
            </a:r>
            <a:r>
              <a:rPr lang="en-US" dirty="0" smtClean="0">
                <a:solidFill>
                  <a:srgbClr val="0070C0"/>
                </a:solidFill>
              </a:rPr>
              <a:t>spread</a:t>
            </a:r>
            <a:r>
              <a:rPr lang="en-US" dirty="0" smtClean="0"/>
              <a:t>) and the duration of the infection</a:t>
            </a:r>
          </a:p>
          <a:p>
            <a:r>
              <a:rPr lang="en-US" dirty="0" smtClean="0"/>
              <a:t>This depends on the infection probability </a:t>
            </a:r>
            <a:r>
              <a:rPr lang="en-US" i="1" dirty="0" smtClean="0"/>
              <a:t>p</a:t>
            </a:r>
            <a:r>
              <a:rPr lang="en-US" dirty="0" smtClean="0"/>
              <a:t> and the branching factor </a:t>
            </a:r>
            <a:r>
              <a:rPr lang="en-US" i="1" dirty="0" smtClean="0"/>
              <a:t>k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858055" y="3881713"/>
            <a:ext cx="3003593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mild epidemic with low infection probability</a:t>
            </a:r>
            <a:endParaRPr lang="en-US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425215"/>
            <a:ext cx="51149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52983" y="5477728"/>
            <a:ext cx="3008665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epidemic </a:t>
            </a:r>
            <a:r>
              <a:rPr lang="en-US" sz="2400" dirty="0" smtClean="0">
                <a:solidFill>
                  <a:srgbClr val="FF0000"/>
                </a:solidFill>
              </a:rPr>
              <a:t>dies out</a:t>
            </a:r>
            <a:r>
              <a:rPr lang="en-US" sz="2400" dirty="0" smtClean="0"/>
              <a:t> after two steps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525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Basic Reproductive Number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3845024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Basic Reproductive Number </a:t>
                </a:r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): 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the expected number of new cases of the disease caused by a single </a:t>
                </a:r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individual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𝑘𝑝</m:t>
                      </m:r>
                    </m:oMath>
                  </m:oMathPara>
                </a14:m>
                <a:endParaRPr lang="en-US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Claim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: (a) If </a:t>
                </a:r>
                <a:r>
                  <a:rPr lang="en-US" i="1" dirty="0">
                    <a:solidFill>
                      <a:srgbClr val="FF0000"/>
                    </a:solidFill>
                  </a:rPr>
                  <a:t>R</a:t>
                </a:r>
                <a:r>
                  <a:rPr lang="en-US" i="1" baseline="-25000" dirty="0">
                    <a:solidFill>
                      <a:srgbClr val="FF0000"/>
                    </a:solidFill>
                  </a:rPr>
                  <a:t>0</a:t>
                </a:r>
                <a:r>
                  <a:rPr lang="en-US" dirty="0">
                    <a:solidFill>
                      <a:srgbClr val="FF0000"/>
                    </a:solidFill>
                  </a:rPr>
                  <a:t> &lt; 1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, then with probability 1, the disease dies out after a finite number of waves. (b) </a:t>
                </a:r>
                <a:r>
                  <a:rPr lang="en-US" dirty="0">
                    <a:solidFill>
                      <a:srgbClr val="FF0000"/>
                    </a:solidFill>
                  </a:rPr>
                  <a:t>If </a:t>
                </a:r>
                <a:r>
                  <a:rPr lang="en-US" i="1" dirty="0">
                    <a:solidFill>
                      <a:srgbClr val="FF0000"/>
                    </a:solidFill>
                  </a:rPr>
                  <a:t>R</a:t>
                </a:r>
                <a:r>
                  <a:rPr lang="en-US" i="1" baseline="-25000" dirty="0">
                    <a:solidFill>
                      <a:srgbClr val="FF0000"/>
                    </a:solidFill>
                  </a:rPr>
                  <a:t>0</a:t>
                </a:r>
                <a:r>
                  <a:rPr lang="en-US" dirty="0">
                    <a:solidFill>
                      <a:srgbClr val="FF0000"/>
                    </a:solidFill>
                  </a:rPr>
                  <a:t> &gt; 1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, then with probability greater than 0 the disease persists by infecting at least one person in each wave.</a:t>
                </a:r>
                <a:endParaRPr lang="el-GR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l-GR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 smtClean="0"/>
                  <a:t> each person infects less than one person in expectation. The infection eventually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dies out</a:t>
                </a:r>
                <a:r>
                  <a:rPr lang="en-US" dirty="0" smtClean="0"/>
                  <a:t>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each person infects more than one person in expectation. The infection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persists</a:t>
                </a:r>
                <a:r>
                  <a:rPr lang="en-US" dirty="0" smtClean="0"/>
                  <a:t>.</a:t>
                </a:r>
              </a:p>
              <a:p>
                <a:pPr marL="5715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3845024"/>
              </a:xfrm>
              <a:blipFill rotWithShape="0">
                <a:blip r:embed="rId3"/>
                <a:stretch>
                  <a:fillRect l="-815" t="-2536" b="-28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57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683568" y="559455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Reduce </a:t>
            </a:r>
            <a:r>
              <a:rPr lang="en-US" sz="2400" i="1" dirty="0" smtClean="0"/>
              <a:t>k</a:t>
            </a:r>
            <a:r>
              <a:rPr lang="en-US" sz="2400" dirty="0" smtClean="0"/>
              <a:t>, or </a:t>
            </a:r>
            <a:r>
              <a:rPr lang="en-US" sz="2400" i="1" dirty="0" smtClean="0"/>
              <a:t>p</a:t>
            </a:r>
            <a:endParaRPr lang="el-GR" sz="2400" i="1" dirty="0"/>
          </a:p>
        </p:txBody>
      </p:sp>
    </p:spTree>
    <p:extLst>
      <p:ext uri="{BB962C8B-B14F-4D97-AF65-F5344CB8AC3E}">
        <p14:creationId xmlns:p14="http://schemas.microsoft.com/office/powerpoint/2010/main" val="183329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856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Analysis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1294" y="1268760"/>
                <a:ext cx="8229600" cy="4525963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: random variable indicating the number of infected nodes at level </a:t>
                </a:r>
                <a:r>
                  <a:rPr lang="en-US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n </a:t>
                </a:r>
                <a:r>
                  <a:rPr lang="en-US" dirty="0" smtClean="0"/>
                  <a:t>(after </a:t>
                </a:r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n</a:t>
                </a:r>
                <a:r>
                  <a:rPr lang="en-US" dirty="0" smtClean="0"/>
                  <a:t> steps)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⁡[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≥1]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: probability that there exists at least 1 infected node after n steps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lim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: the probability of having infected nodes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We want to show that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&lt;1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US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solidFill>
                      <a:srgbClr val="FF0000"/>
                    </a:solidFill>
                  </a:rPr>
                  <a:t>	 </a:t>
                </a:r>
                <a:r>
                  <a:rPr lang="en-US" b="0" dirty="0" smtClean="0"/>
                  <a:t>(b)</a:t>
                </a:r>
                <a:r>
                  <a:rPr lang="en-US" b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=&gt;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294" y="1268760"/>
                <a:ext cx="8229600" cy="4525963"/>
              </a:xfrm>
              <a:blipFill rotWithShape="0">
                <a:blip r:embed="rId2"/>
                <a:stretch>
                  <a:fillRect l="-1852" t="-1615" r="-2889" b="-1426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87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Proof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691" y="1640036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At level n,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i="1" baseline="30000" dirty="0" err="1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nodes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US" baseline="-25000" dirty="0" err="1" smtClean="0">
                <a:solidFill>
                  <a:schemeClr val="accent6">
                    <a:lumMod val="75000"/>
                  </a:schemeClr>
                </a:solidFill>
              </a:rPr>
              <a:t>nj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if node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j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at level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is infected, 0 otherwise 			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E[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US" baseline="-25000" dirty="0" err="1" smtClean="0">
                <a:solidFill>
                  <a:schemeClr val="accent6">
                    <a:lumMod val="75000"/>
                  </a:schemeClr>
                </a:solidFill>
              </a:rPr>
              <a:t>nj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]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baseline="30000" dirty="0" err="1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E[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] = R</a:t>
            </a:r>
            <a:r>
              <a:rPr lang="en-US" sz="1800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en-US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E[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X</a:t>
            </a:r>
            <a:r>
              <a:rPr lang="en-US" baseline="-25000" dirty="0" err="1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] ≥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X</a:t>
            </a:r>
            <a:r>
              <a:rPr lang="en-US" baseline="-25000" dirty="0" err="1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≥ 1] =&gt;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en-US" baseline="-25000" dirty="0" err="1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≤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</a:t>
            </a:r>
            <a:r>
              <a:rPr lang="en-US" sz="1800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en-US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</a:p>
          <a:p>
            <a:pPr marL="0" indent="0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This proves (a) but not (b)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80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Why do we care?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92896"/>
            <a:ext cx="6048671" cy="3629202"/>
          </a:xfrm>
        </p:spPr>
      </p:pic>
      <p:sp>
        <p:nvSpPr>
          <p:cNvPr id="5" name="TextBox 4"/>
          <p:cNvSpPr txBox="1"/>
          <p:nvPr/>
        </p:nvSpPr>
        <p:spPr>
          <a:xfrm>
            <a:off x="5220073" y="1844824"/>
            <a:ext cx="309634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Spread of innovation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622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15" y="12868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Proof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999430" y="141277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3"/>
            <a:endCxn id="8" idx="7"/>
          </p:cNvCxnSpPr>
          <p:nvPr/>
        </p:nvCxnSpPr>
        <p:spPr>
          <a:xfrm flipH="1">
            <a:off x="4426207" y="1781552"/>
            <a:ext cx="1636495" cy="9372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6"/>
          <p:cNvSpPr/>
          <p:nvPr/>
        </p:nvSpPr>
        <p:spPr>
          <a:xfrm>
            <a:off x="3441737" y="2933715"/>
            <a:ext cx="1728192" cy="259228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80356" y="2676662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4" idx="4"/>
            <a:endCxn id="12" idx="0"/>
          </p:cNvCxnSpPr>
          <p:nvPr/>
        </p:nvCxnSpPr>
        <p:spPr>
          <a:xfrm>
            <a:off x="6215454" y="1844824"/>
            <a:ext cx="0" cy="8318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sosceles Triangle 10"/>
          <p:cNvSpPr/>
          <p:nvPr/>
        </p:nvSpPr>
        <p:spPr>
          <a:xfrm>
            <a:off x="5360107" y="2911196"/>
            <a:ext cx="1728192" cy="259228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71438" y="2676662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4" idx="5"/>
            <a:endCxn id="15" idx="1"/>
          </p:cNvCxnSpPr>
          <p:nvPr/>
        </p:nvCxnSpPr>
        <p:spPr>
          <a:xfrm>
            <a:off x="6368206" y="1781552"/>
            <a:ext cx="1636774" cy="10278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/>
          <p:cNvSpPr/>
          <p:nvPr/>
        </p:nvSpPr>
        <p:spPr>
          <a:xfrm>
            <a:off x="7236296" y="2922513"/>
            <a:ext cx="1728192" cy="259228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962799" y="2767180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3215223" y="2809361"/>
            <a:ext cx="0" cy="10914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215223" y="4434681"/>
            <a:ext cx="0" cy="106880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999199" y="2809361"/>
            <a:ext cx="43204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972169" y="5526003"/>
            <a:ext cx="43204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967491" y="3900798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n-1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4937960" y="1974902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5872089" y="1974902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7186593" y="1974902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11631" y="4994032"/>
                <a:ext cx="7561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631" y="4994032"/>
                <a:ext cx="756169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825028" y="4994032"/>
                <a:ext cx="7561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028" y="4994032"/>
                <a:ext cx="756169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872746" y="4994032"/>
                <a:ext cx="7561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746" y="4994032"/>
                <a:ext cx="756169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776293" y="5655579"/>
                <a:ext cx="5109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293" y="5655579"/>
                <a:ext cx="510909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223190" y="1404770"/>
            <a:ext cx="3580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Each child of the root starts a branching process of length n-1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24867" y="3140968"/>
                <a:ext cx="2746265" cy="405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67" y="3140968"/>
                <a:ext cx="2746265" cy="405624"/>
              </a:xfrm>
              <a:prstGeom prst="rect">
                <a:avLst/>
              </a:prstGeom>
              <a:blipFill rotWithShape="0">
                <a:blip r:embed="rId6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74932" y="3835574"/>
                <a:ext cx="2693494" cy="1328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if </a:t>
                </a:r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𝑝𝑥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  <a:p>
                <a:r>
                  <a:rPr lang="en-US" sz="2000" dirty="0" smtClean="0"/>
                  <a:t>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32" y="3835574"/>
                <a:ext cx="2693494" cy="1328954"/>
              </a:xfrm>
              <a:prstGeom prst="rect">
                <a:avLst/>
              </a:prstGeom>
              <a:blipFill rotWithShape="0">
                <a:blip r:embed="rId7"/>
                <a:stretch>
                  <a:fillRect l="-2489" t="-2294" b="-412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7995" y="5717197"/>
                <a:ext cx="5513561" cy="10552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We also have: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So we obtain a series of values: 1,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We want to find where this series converges</a:t>
                </a:r>
                <a:endParaRPr lang="en-US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5" y="5717197"/>
                <a:ext cx="5513561" cy="1055289"/>
              </a:xfrm>
              <a:prstGeom prst="rect">
                <a:avLst/>
              </a:prstGeom>
              <a:blipFill rotWithShape="0">
                <a:blip r:embed="rId8"/>
                <a:stretch>
                  <a:fillRect l="-1105" t="-3468" b="-924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056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Proof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Properties of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in the interval [0,1] but decreasing. Our function is increasing and concave.</a:t>
                </a:r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088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Proof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Case 1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 smtClean="0"/>
                  <a:t>. The function starts with above the line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but then drops below the line.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 r="-14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9" y="2708920"/>
            <a:ext cx="4536504" cy="32424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0052" y="5841145"/>
                <a:ext cx="81267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crosses</a:t>
                </a:r>
                <a:r>
                  <a:rPr lang="en-US" sz="3200" dirty="0" smtClean="0"/>
                  <a:t> the line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 smtClean="0"/>
                  <a:t> at some point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52" y="5841145"/>
                <a:ext cx="8126748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323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Proof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Starting from the value 1, repeated applications of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will converge to the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2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212976"/>
            <a:ext cx="4873389" cy="346854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99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Proof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Case 2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 smtClean="0"/>
                  <a:t>. The function starts with below the line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Repeated applications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converge to zero.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 r="-28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605" y="3212976"/>
            <a:ext cx="5146790" cy="349041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00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Branching process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Assumes no network structure, no triangles or shared neighbors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689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SIR model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Each node may be in the following states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rgbClr val="0070C0"/>
                </a:solidFill>
              </a:rPr>
              <a:t>usceptible</a:t>
            </a:r>
            <a:r>
              <a:rPr lang="en-US" sz="2400" dirty="0" smtClean="0"/>
              <a:t>: healthy but not immune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0070C0"/>
                </a:solidFill>
              </a:rPr>
              <a:t>nfected</a:t>
            </a:r>
            <a:r>
              <a:rPr lang="en-US" sz="2400" dirty="0" smtClean="0"/>
              <a:t>: has the virus and can actively propagate it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R</a:t>
            </a:r>
            <a:r>
              <a:rPr lang="en-US" sz="2400" dirty="0" smtClean="0">
                <a:solidFill>
                  <a:srgbClr val="0070C0"/>
                </a:solidFill>
              </a:rPr>
              <a:t>emoved</a:t>
            </a:r>
            <a:r>
              <a:rPr lang="en-US" sz="2400" dirty="0" smtClean="0"/>
              <a:t>: (Immune or Dead) had the virus but it is no longer active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Parameter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2800" dirty="0" smtClean="0"/>
              <a:t>: the </a:t>
            </a:r>
            <a:r>
              <a:rPr lang="en-US" sz="2800" dirty="0" smtClean="0">
                <a:solidFill>
                  <a:srgbClr val="0070C0"/>
                </a:solidFill>
              </a:rPr>
              <a:t>probability</a:t>
            </a:r>
            <a:r>
              <a:rPr lang="en-US" sz="2800" dirty="0" smtClean="0"/>
              <a:t> of an Infected node to infect a Susceptible neighbor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20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SIR process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Initially all nodes are in state S(</a:t>
                </a:r>
                <a:r>
                  <a:rPr lang="en-US" dirty="0" err="1" smtClean="0"/>
                  <a:t>usceptible</a:t>
                </a:r>
                <a:r>
                  <a:rPr lang="en-US" dirty="0" smtClean="0"/>
                  <a:t>), except for a few nodes in state I(</a:t>
                </a:r>
                <a:r>
                  <a:rPr lang="en-US" dirty="0" err="1" smtClean="0"/>
                  <a:t>nfected</a:t>
                </a:r>
                <a:r>
                  <a:rPr lang="en-US" dirty="0" smtClean="0"/>
                  <a:t>).</a:t>
                </a:r>
              </a:p>
              <a:p>
                <a:r>
                  <a:rPr lang="en-US" dirty="0" smtClean="0"/>
                  <a:t>An infected node stays infected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steps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Simplest case: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At each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 smtClean="0"/>
                  <a:t> steps the infected node has probability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p</a:t>
                </a:r>
                <a:r>
                  <a:rPr lang="en-US" dirty="0" smtClean="0"/>
                  <a:t> of infecting any of its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susceptible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neighbors</a:t>
                </a:r>
              </a:p>
              <a:p>
                <a:pPr lvl="1"/>
                <a:r>
                  <a:rPr lang="en-US" i="1" dirty="0" smtClean="0">
                    <a:solidFill>
                      <a:srgbClr val="0070C0"/>
                    </a:solidFill>
                  </a:rPr>
                  <a:t>p</a:t>
                </a:r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Infection probability</a:t>
                </a:r>
              </a:p>
              <a:p>
                <a:r>
                  <a:rPr lang="en-US" dirty="0" smtClean="0"/>
                  <a:t>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 smtClean="0"/>
                  <a:t> steps the node is Removed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2830" r="-222" b="-16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783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484784"/>
            <a:ext cx="5261712" cy="48245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435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417638"/>
            <a:ext cx="5419353" cy="49568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789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Outline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276872"/>
            <a:ext cx="5842992" cy="24048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Cascading behavior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Epidemic models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Influence maximization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01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8642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556791"/>
            <a:ext cx="5143061" cy="47280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683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628800"/>
            <a:ext cx="5694157" cy="46822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360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" y="263955"/>
            <a:ext cx="8062913" cy="652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628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SIR and the Branching process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27168" cy="384502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branching process is a special case where the graph is a tree (and the infected node is the root)</a:t>
            </a:r>
          </a:p>
          <a:p>
            <a:pPr lvl="1"/>
            <a:r>
              <a:rPr lang="en-US" dirty="0" smtClean="0"/>
              <a:t>The existence of triangles shared neighbors makes </a:t>
            </a:r>
            <a:r>
              <a:rPr lang="en-US" dirty="0"/>
              <a:t>a</a:t>
            </a:r>
            <a:r>
              <a:rPr lang="en-US" dirty="0" smtClean="0"/>
              <a:t> big difference</a:t>
            </a:r>
          </a:p>
          <a:p>
            <a:r>
              <a:rPr lang="en-US" dirty="0"/>
              <a:t>The basic reproductive number is not necessarily informative in the general case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24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SIR and the Branching process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9047"/>
            <a:ext cx="6552728" cy="209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74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532656" y="1539653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  <a:p>
            <a:r>
              <a:rPr lang="en-US" sz="2400" dirty="0" smtClean="0"/>
              <a:t>R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the expected number of new cases caused by a single node</a:t>
            </a:r>
          </a:p>
          <a:p>
            <a:r>
              <a:rPr lang="en-US" sz="2400" dirty="0" smtClean="0"/>
              <a:t>assume p = 2/3, R</a:t>
            </a:r>
            <a:r>
              <a:rPr lang="en-US" sz="2400" baseline="-25000" dirty="0"/>
              <a:t>0</a:t>
            </a:r>
            <a:r>
              <a:rPr lang="en-US" sz="2400" dirty="0" smtClean="0"/>
              <a:t> = 4/3 &gt; 1</a:t>
            </a:r>
          </a:p>
          <a:p>
            <a:r>
              <a:rPr lang="en-US" sz="2400" dirty="0" smtClean="0"/>
              <a:t>Probability to fail at each level and stop (1/3)</a:t>
            </a:r>
            <a:r>
              <a:rPr lang="en-US" sz="2400" baseline="30000" dirty="0" smtClean="0"/>
              <a:t>4 </a:t>
            </a:r>
            <a:r>
              <a:rPr lang="en-US" sz="2400" dirty="0"/>
              <a:t>= 1/81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9639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Percolation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Percolation</a:t>
            </a:r>
            <a:r>
              <a:rPr lang="en-US" dirty="0" smtClean="0"/>
              <a:t>: we have a network of “pipes” which can carry liquids, and they can be either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open</a:t>
            </a:r>
            <a:r>
              <a:rPr lang="en-US" dirty="0" smtClean="0"/>
              <a:t>, 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closed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 pipes can be pathways within a material</a:t>
            </a:r>
          </a:p>
          <a:p>
            <a:r>
              <a:rPr lang="en-US" dirty="0" smtClean="0"/>
              <a:t>If liquid enters the network from some nodes, does it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reach</a:t>
            </a:r>
            <a:r>
              <a:rPr lang="en-US" dirty="0" smtClean="0"/>
              <a:t> most of the network?</a:t>
            </a:r>
          </a:p>
          <a:p>
            <a:pPr lvl="1"/>
            <a:r>
              <a:rPr lang="en-US" dirty="0" smtClean="0"/>
              <a:t>The network </a:t>
            </a:r>
            <a:r>
              <a:rPr lang="en-US" dirty="0" smtClean="0">
                <a:solidFill>
                  <a:srgbClr val="FF0000"/>
                </a:solidFill>
              </a:rPr>
              <a:t>percolates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08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SIR and Percolation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There is a connection between SIR model and percolation</a:t>
            </a:r>
          </a:p>
          <a:p>
            <a:r>
              <a:rPr lang="en-US" dirty="0" smtClean="0"/>
              <a:t>When a virus is transmitted from </a:t>
            </a:r>
            <a:r>
              <a:rPr lang="en-US" dirty="0" smtClean="0">
                <a:solidFill>
                  <a:srgbClr val="00B0F0"/>
                </a:solidFill>
              </a:rPr>
              <a:t>u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B0F0"/>
                </a:solidFill>
              </a:rPr>
              <a:t>v</a:t>
            </a:r>
            <a:r>
              <a:rPr lang="en-US" dirty="0" smtClean="0"/>
              <a:t>, the edge </a:t>
            </a:r>
            <a:r>
              <a:rPr lang="en-US" dirty="0" smtClean="0">
                <a:solidFill>
                  <a:srgbClr val="00B0F0"/>
                </a:solidFill>
              </a:rPr>
              <a:t>(u, v)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activated</a:t>
            </a:r>
            <a:r>
              <a:rPr lang="en-US" dirty="0" smtClean="0"/>
              <a:t> with probability </a:t>
            </a:r>
            <a:r>
              <a:rPr lang="en-US" dirty="0" smtClean="0">
                <a:solidFill>
                  <a:srgbClr val="00B0F0"/>
                </a:solidFill>
              </a:rPr>
              <a:t>p</a:t>
            </a:r>
          </a:p>
          <a:p>
            <a:r>
              <a:rPr lang="en-US" dirty="0" smtClean="0"/>
              <a:t>We can assume that all edge activations have happened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 advance</a:t>
            </a:r>
            <a:r>
              <a:rPr lang="en-US" dirty="0" smtClean="0"/>
              <a:t>, and the input graph has </a:t>
            </a:r>
            <a:r>
              <a:rPr lang="en-US" dirty="0" smtClean="0">
                <a:solidFill>
                  <a:srgbClr val="00B0F0"/>
                </a:solidFill>
              </a:rPr>
              <a:t>only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active edges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Which nodes will be infected?</a:t>
            </a:r>
          </a:p>
          <a:p>
            <a:pPr lvl="1"/>
            <a:r>
              <a:rPr lang="en-US" dirty="0" smtClean="0"/>
              <a:t>The nodes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reachable</a:t>
            </a:r>
            <a:r>
              <a:rPr lang="en-US" dirty="0" smtClean="0"/>
              <a:t> from the initial infected nodes</a:t>
            </a:r>
          </a:p>
          <a:p>
            <a:r>
              <a:rPr lang="en-US" dirty="0" smtClean="0"/>
              <a:t>In this way we transformed the </a:t>
            </a:r>
            <a:r>
              <a:rPr lang="en-US" dirty="0" smtClean="0">
                <a:solidFill>
                  <a:srgbClr val="00B0F0"/>
                </a:solidFill>
              </a:rPr>
              <a:t>dynamic SIR process </a:t>
            </a:r>
            <a:r>
              <a:rPr lang="en-US" dirty="0" smtClean="0"/>
              <a:t>into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static</a:t>
            </a:r>
            <a:r>
              <a:rPr lang="en-US" dirty="0" smtClean="0"/>
              <a:t> one.</a:t>
            </a:r>
          </a:p>
          <a:p>
            <a:pPr lvl="1"/>
            <a:r>
              <a:rPr lang="en-US" dirty="0" smtClean="0"/>
              <a:t>This is essentially percolation in the graph.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030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8518"/>
            <a:ext cx="8496944" cy="506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47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SIS model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usceptible</a:t>
                </a:r>
                <a:r>
                  <a:rPr lang="en-US" dirty="0" smtClean="0"/>
                  <a:t>-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nfected</a:t>
                </a:r>
                <a:r>
                  <a:rPr lang="en-US" dirty="0" smtClean="0"/>
                  <a:t>-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usceptible</a:t>
                </a:r>
              </a:p>
              <a:p>
                <a:pPr lvl="1"/>
                <a:r>
                  <a:rPr lang="en-US" dirty="0"/>
                  <a:t>Susceptible: healthy </a:t>
                </a:r>
                <a:r>
                  <a:rPr lang="en-US" dirty="0" smtClean="0"/>
                  <a:t>but not immune</a:t>
                </a:r>
              </a:p>
              <a:p>
                <a:pPr lvl="1"/>
                <a:r>
                  <a:rPr lang="en-US" dirty="0"/>
                  <a:t>Infected: has </a:t>
                </a:r>
                <a:r>
                  <a:rPr lang="en-US" dirty="0" smtClean="0"/>
                  <a:t>the virus and can actively propagate it</a:t>
                </a:r>
              </a:p>
              <a:p>
                <a:r>
                  <a:rPr lang="en-US" dirty="0" smtClean="0"/>
                  <a:t>An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Infected </a:t>
                </a:r>
                <a:r>
                  <a:rPr lang="en-US" dirty="0" smtClean="0"/>
                  <a:t>node infects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Susceptible</a:t>
                </a:r>
                <a:r>
                  <a:rPr lang="en-US" dirty="0" smtClean="0"/>
                  <a:t> neighbor with probability </a:t>
                </a:r>
                <a:r>
                  <a:rPr lang="en-US" sz="3900" b="1" i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p</a:t>
                </a:r>
              </a:p>
              <a:p>
                <a:r>
                  <a:rPr lang="en-US" dirty="0" smtClean="0"/>
                  <a:t>An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Infected</a:t>
                </a:r>
                <a:r>
                  <a:rPr lang="en-US" dirty="0" smtClean="0"/>
                  <a:t> node becomes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Susceptible </a:t>
                </a:r>
                <a:r>
                  <a:rPr lang="en-US" dirty="0" smtClean="0"/>
                  <a:t>again with probability </a:t>
                </a:r>
                <a:r>
                  <a:rPr lang="en-US" sz="3900" b="1" i="1" dirty="0">
                    <a:solidFill>
                      <a:schemeClr val="accent3">
                        <a:lumMod val="75000"/>
                      </a:schemeClr>
                    </a:solidFill>
                  </a:rPr>
                  <a:t>q</a:t>
                </a:r>
                <a:r>
                  <a:rPr lang="en-US" dirty="0" smtClean="0"/>
                  <a:t> (or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 smtClean="0"/>
                  <a:t> steps)</a:t>
                </a:r>
                <a:endParaRPr lang="el-GR" dirty="0" smtClean="0"/>
              </a:p>
              <a:p>
                <a:pPr lvl="1"/>
                <a:r>
                  <a:rPr lang="en-US" dirty="0" smtClean="0"/>
                  <a:t>In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simplified</a:t>
                </a:r>
                <a:r>
                  <a:rPr lang="en-US" dirty="0" smtClean="0"/>
                  <a:t> version of the model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q = 1</a:t>
                </a:r>
              </a:p>
              <a:p>
                <a:r>
                  <a:rPr lang="en-US" dirty="0" smtClean="0"/>
                  <a:t>Nodes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alternate </a:t>
                </a:r>
                <a:r>
                  <a:rPr lang="en-US" dirty="0" smtClean="0"/>
                  <a:t>between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Susceptible </a:t>
                </a:r>
                <a:r>
                  <a:rPr lang="en-US" dirty="0" smtClean="0"/>
                  <a:t>and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Infected </a:t>
                </a:r>
                <a:r>
                  <a:rPr lang="en-US" dirty="0" smtClean="0"/>
                  <a:t>status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08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When no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Infected</a:t>
            </a:r>
            <a:r>
              <a:rPr lang="en-US" dirty="0" smtClean="0"/>
              <a:t> nodes, virus dies out</a:t>
            </a:r>
          </a:p>
          <a:p>
            <a:r>
              <a:rPr lang="en-US" dirty="0" smtClean="0"/>
              <a:t>Question: will the virus die out?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54044"/>
            <a:ext cx="8670949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957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Cascading Behavior in Networks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76113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 eigenvalue point of 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63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34963" y="1600200"/>
                <a:ext cx="8562975" cy="4525963"/>
              </a:xfrm>
            </p:spPr>
            <p:txBody>
              <a:bodyPr/>
              <a:lstStyle/>
              <a:p>
                <a:r>
                  <a:rPr lang="en-US" sz="2800" dirty="0" smtClean="0"/>
                  <a:t>If </a:t>
                </a:r>
                <a:r>
                  <a:rPr lang="en-US" sz="2800" dirty="0">
                    <a:solidFill>
                      <a:srgbClr val="0070C0"/>
                    </a:solidFill>
                  </a:rPr>
                  <a:t>A</a:t>
                </a:r>
                <a:r>
                  <a:rPr lang="en-US" sz="2800" dirty="0"/>
                  <a:t> is the </a:t>
                </a:r>
                <a:r>
                  <a:rPr lang="en-US" sz="2800" dirty="0">
                    <a:solidFill>
                      <a:srgbClr val="0070C0"/>
                    </a:solidFill>
                  </a:rPr>
                  <a:t>adjacency matrix </a:t>
                </a:r>
                <a:r>
                  <a:rPr lang="en-US" sz="2800" dirty="0"/>
                  <a:t>of the network, then the virus dies out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r>
                  <a:rPr lang="en-US" sz="28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hlink"/>
                    </a:solidFill>
                  </a:rPr>
                  <a:t> </a:t>
                </a:r>
                <a:r>
                  <a:rPr lang="en-US" sz="2800" dirty="0" smtClean="0"/>
                  <a:t>is the first </a:t>
                </a:r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eigenvalue</a:t>
                </a:r>
                <a:r>
                  <a:rPr lang="en-US" sz="2800" dirty="0" smtClean="0">
                    <a:solidFill>
                      <a:schemeClr val="hlink"/>
                    </a:solidFill>
                  </a:rPr>
                  <a:t> </a:t>
                </a:r>
                <a:r>
                  <a:rPr lang="en-US" sz="2800" dirty="0" smtClean="0"/>
                  <a:t>of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A</a:t>
                </a:r>
                <a:endParaRPr lang="el-GR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26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34963" y="1600200"/>
                <a:ext cx="8562975" cy="4525963"/>
              </a:xfrm>
              <a:blipFill rotWithShape="0">
                <a:blip r:embed="rId2"/>
                <a:stretch>
                  <a:fillRect l="-1281" t="-13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39552" y="443711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Y. Wang, D. </a:t>
            </a:r>
            <a:r>
              <a:rPr lang="en-US" dirty="0" err="1"/>
              <a:t>Chakrabarti</a:t>
            </a:r>
            <a:r>
              <a:rPr lang="en-US" dirty="0"/>
              <a:t>, C. Wang, C. </a:t>
            </a:r>
            <a:r>
              <a:rPr lang="en-US" dirty="0" err="1"/>
              <a:t>Faloutsos</a:t>
            </a:r>
            <a:r>
              <a:rPr lang="en-US" dirty="0"/>
              <a:t>. </a:t>
            </a:r>
            <a:r>
              <a:rPr lang="en-US" i="1" dirty="0"/>
              <a:t>Epidemic Spreading in Real Networks: An Eigenvalue Viewpoint</a:t>
            </a:r>
            <a:r>
              <a:rPr lang="en-US" dirty="0"/>
              <a:t>. SRDS </a:t>
            </a:r>
            <a:r>
              <a:rPr lang="en-US" dirty="0" smtClean="0"/>
              <a:t>2003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709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4932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SIS and SIR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12487"/>
            <a:ext cx="6705600" cy="572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93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Including time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Infection can only happen within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active window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7704856" cy="405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605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Concurrency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Importance of concurrency – enables </a:t>
            </a:r>
            <a:r>
              <a:rPr lang="en-US" dirty="0">
                <a:solidFill>
                  <a:srgbClr val="0070C0"/>
                </a:solidFill>
              </a:rPr>
              <a:t>branching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68675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310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Initially</a:t>
            </a:r>
            <a:r>
              <a:rPr lang="en-US" sz="2800" dirty="0"/>
              <a:t>, some nodes </a:t>
            </a:r>
            <a:r>
              <a:rPr lang="en-US" sz="2800" dirty="0" smtClean="0"/>
              <a:t>e </a:t>
            </a:r>
            <a:r>
              <a:rPr lang="en-US" sz="2800" dirty="0"/>
              <a:t>in the </a:t>
            </a:r>
            <a:r>
              <a:rPr lang="en-US" sz="2800" b="1" i="1" dirty="0">
                <a:solidFill>
                  <a:srgbClr val="FF0000"/>
                </a:solidFill>
              </a:rPr>
              <a:t>I</a:t>
            </a:r>
            <a:r>
              <a:rPr lang="en-US" sz="2800" i="1" dirty="0"/>
              <a:t> </a:t>
            </a:r>
            <a:r>
              <a:rPr lang="en-US" sz="2800" dirty="0"/>
              <a:t>state and all others </a:t>
            </a:r>
            <a:r>
              <a:rPr lang="en-US" sz="2800" dirty="0" smtClean="0"/>
              <a:t>in </a:t>
            </a:r>
            <a:r>
              <a:rPr lang="en-US" sz="2800" dirty="0"/>
              <a:t>the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2800" i="1" dirty="0"/>
              <a:t> </a:t>
            </a:r>
            <a:r>
              <a:rPr lang="en-US" sz="2800" dirty="0"/>
              <a:t>state.</a:t>
            </a:r>
          </a:p>
          <a:p>
            <a:r>
              <a:rPr lang="en-US" sz="2800" dirty="0" smtClean="0"/>
              <a:t>Each </a:t>
            </a:r>
            <a:r>
              <a:rPr lang="en-US" sz="2800" dirty="0"/>
              <a:t>node </a:t>
            </a:r>
            <a:r>
              <a:rPr lang="en-US" sz="2800" dirty="0" smtClean="0"/>
              <a:t>u that </a:t>
            </a:r>
            <a:r>
              <a:rPr lang="en-US" sz="2800" dirty="0"/>
              <a:t>enters the </a:t>
            </a:r>
            <a:r>
              <a:rPr lang="en-US" sz="2800" b="1" i="1" dirty="0">
                <a:solidFill>
                  <a:srgbClr val="FF0000"/>
                </a:solidFill>
              </a:rPr>
              <a:t>I</a:t>
            </a:r>
            <a:r>
              <a:rPr lang="en-US" sz="2800" i="1" dirty="0"/>
              <a:t> </a:t>
            </a:r>
            <a:r>
              <a:rPr lang="en-US" sz="2800" dirty="0"/>
              <a:t>state remains infectious for a fixed number of steps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I</a:t>
            </a:r>
            <a:r>
              <a:rPr lang="en-US" sz="2800" i="1" dirty="0"/>
              <a:t> </a:t>
            </a:r>
            <a:r>
              <a:rPr lang="en-US" sz="2800" dirty="0"/>
              <a:t> </a:t>
            </a:r>
            <a:r>
              <a:rPr lang="en-US" sz="2800" dirty="0" smtClean="0"/>
              <a:t>During </a:t>
            </a:r>
            <a:r>
              <a:rPr lang="en-US" sz="2800" dirty="0"/>
              <a:t>each of these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I</a:t>
            </a:r>
            <a:r>
              <a:rPr lang="en-US" sz="2800" i="1" dirty="0"/>
              <a:t> </a:t>
            </a:r>
            <a:r>
              <a:rPr lang="en-US" sz="2800" dirty="0"/>
              <a:t>steps, </a:t>
            </a:r>
            <a:r>
              <a:rPr lang="en-US" sz="2800" i="1" dirty="0" smtClean="0"/>
              <a:t>u </a:t>
            </a:r>
            <a:r>
              <a:rPr lang="en-US" sz="2800" dirty="0"/>
              <a:t>has a probability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</a:t>
            </a:r>
            <a:r>
              <a:rPr lang="en-US" sz="2800" i="1" dirty="0"/>
              <a:t> </a:t>
            </a:r>
            <a:r>
              <a:rPr lang="en-US" sz="2800" dirty="0"/>
              <a:t>of </a:t>
            </a:r>
            <a:r>
              <a:rPr lang="en-US" sz="2800" dirty="0" smtClean="0"/>
              <a:t>infected each </a:t>
            </a:r>
            <a:r>
              <a:rPr lang="en-US" sz="2800" dirty="0"/>
              <a:t>of </a:t>
            </a:r>
            <a:r>
              <a:rPr lang="en-US" sz="2800" dirty="0" smtClean="0"/>
              <a:t>its susceptible </a:t>
            </a:r>
            <a:r>
              <a:rPr lang="en-US" sz="2800" dirty="0"/>
              <a:t>neighbors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After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I</a:t>
            </a:r>
            <a:r>
              <a:rPr lang="en-US" sz="2800" i="1" dirty="0"/>
              <a:t> </a:t>
            </a:r>
            <a:r>
              <a:rPr lang="en-US" sz="2800" dirty="0"/>
              <a:t>steps, </a:t>
            </a:r>
            <a:r>
              <a:rPr lang="en-US" sz="2800" dirty="0" smtClean="0"/>
              <a:t>u is </a:t>
            </a:r>
            <a:r>
              <a:rPr lang="en-US" sz="2800" dirty="0"/>
              <a:t>no longer infectious. E</a:t>
            </a:r>
            <a:r>
              <a:rPr lang="en-US" sz="2800" dirty="0" smtClean="0"/>
              <a:t>nters </a:t>
            </a:r>
            <a:r>
              <a:rPr lang="en-US" sz="2800" dirty="0"/>
              <a:t>the </a:t>
            </a:r>
            <a:r>
              <a:rPr lang="en-US" sz="2800" b="1" i="1" dirty="0">
                <a:solidFill>
                  <a:srgbClr val="00B050"/>
                </a:solidFill>
              </a:rPr>
              <a:t>R</a:t>
            </a:r>
            <a:r>
              <a:rPr lang="en-US" sz="2800" i="1" dirty="0"/>
              <a:t> </a:t>
            </a:r>
            <a:r>
              <a:rPr lang="en-US" sz="2800" dirty="0"/>
              <a:t>state for a fixed number of steps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R</a:t>
            </a:r>
            <a:r>
              <a:rPr lang="en-US" sz="2800" dirty="0" err="1"/>
              <a:t>.</a:t>
            </a:r>
            <a:r>
              <a:rPr lang="en-US" sz="2800" dirty="0"/>
              <a:t> During each of these </a:t>
            </a:r>
            <a:r>
              <a:rPr lang="en-US" sz="2800" i="1" dirty="0" err="1" smtClean="0"/>
              <a:t>t</a:t>
            </a:r>
            <a:r>
              <a:rPr lang="en-US" sz="2800" i="1" baseline="-25000" dirty="0" err="1"/>
              <a:t>R</a:t>
            </a:r>
            <a:r>
              <a:rPr lang="en-US" sz="2800" i="1" dirty="0" smtClean="0"/>
              <a:t> </a:t>
            </a:r>
            <a:r>
              <a:rPr lang="en-US" sz="2800" dirty="0"/>
              <a:t>steps</a:t>
            </a:r>
            <a:r>
              <a:rPr lang="en-US" sz="2800" dirty="0" smtClean="0"/>
              <a:t>, u </a:t>
            </a:r>
            <a:r>
              <a:rPr lang="en-US" sz="2800" dirty="0"/>
              <a:t>cannot be </a:t>
            </a:r>
            <a:r>
              <a:rPr lang="en-US" sz="2800" dirty="0" smtClean="0"/>
              <a:t>infected nor  </a:t>
            </a:r>
            <a:r>
              <a:rPr lang="en-US" sz="2800" dirty="0"/>
              <a:t>transmit the </a:t>
            </a:r>
            <a:r>
              <a:rPr lang="en-US" sz="2800" dirty="0" smtClean="0"/>
              <a:t>disease. </a:t>
            </a:r>
          </a:p>
          <a:p>
            <a:r>
              <a:rPr lang="en-US" sz="2800" dirty="0" smtClean="0"/>
              <a:t>After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R</a:t>
            </a:r>
            <a:r>
              <a:rPr lang="en-US" sz="2800" i="1" dirty="0"/>
              <a:t> </a:t>
            </a:r>
            <a:r>
              <a:rPr lang="en-US" sz="2800" dirty="0"/>
              <a:t>steps in </a:t>
            </a:r>
            <a:r>
              <a:rPr lang="en-US" sz="2800" dirty="0" smtClean="0"/>
              <a:t>the </a:t>
            </a:r>
            <a:r>
              <a:rPr lang="en-US" sz="2800" b="1" i="1" dirty="0">
                <a:solidFill>
                  <a:srgbClr val="00B050"/>
                </a:solidFill>
              </a:rPr>
              <a:t>R</a:t>
            </a:r>
            <a:r>
              <a:rPr lang="en-US" sz="2800" i="1" dirty="0" smtClean="0"/>
              <a:t> </a:t>
            </a:r>
            <a:r>
              <a:rPr lang="en-US" sz="2800" dirty="0"/>
              <a:t>state, node </a:t>
            </a:r>
            <a:r>
              <a:rPr lang="en-US" sz="2800" i="1" dirty="0" smtClean="0"/>
              <a:t>u </a:t>
            </a:r>
            <a:r>
              <a:rPr lang="en-US" sz="2800" dirty="0"/>
              <a:t>returns to the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2800" i="1" dirty="0"/>
              <a:t> </a:t>
            </a:r>
            <a:r>
              <a:rPr lang="en-US" sz="2800" dirty="0"/>
              <a:t>state.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84</a:t>
            </a:fld>
            <a:endParaRPr lang="el-G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SIRS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6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08" y="54868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References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04864"/>
            <a:ext cx="8229600" cy="27649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D. Easley, J. Kleinberg. </a:t>
            </a:r>
            <a:r>
              <a:rPr lang="en-US" i="1" dirty="0" smtClean="0"/>
              <a:t>Networks, Crowds and Markets: Reasoning about a highly connected world</a:t>
            </a:r>
            <a:r>
              <a:rPr lang="en-US" dirty="0"/>
              <a:t>.</a:t>
            </a:r>
            <a:r>
              <a:rPr lang="en-US" dirty="0" smtClean="0"/>
              <a:t> Cambridge University Press, 2010 – Chapter 21</a:t>
            </a:r>
          </a:p>
          <a:p>
            <a:r>
              <a:rPr lang="en-US" dirty="0" smtClean="0"/>
              <a:t>Y. </a:t>
            </a:r>
            <a:r>
              <a:rPr lang="en-US" dirty="0"/>
              <a:t>Wang, </a:t>
            </a:r>
            <a:r>
              <a:rPr lang="en-US" dirty="0" smtClean="0"/>
              <a:t>D. </a:t>
            </a:r>
            <a:r>
              <a:rPr lang="en-US" dirty="0" err="1"/>
              <a:t>Chakrabarti</a:t>
            </a:r>
            <a:r>
              <a:rPr lang="en-US" dirty="0"/>
              <a:t>, </a:t>
            </a:r>
            <a:r>
              <a:rPr lang="en-US" dirty="0" smtClean="0"/>
              <a:t>C. </a:t>
            </a:r>
            <a:r>
              <a:rPr lang="en-US" dirty="0"/>
              <a:t>Wang, </a:t>
            </a:r>
            <a:r>
              <a:rPr lang="en-US" dirty="0" smtClean="0"/>
              <a:t>C. </a:t>
            </a:r>
            <a:r>
              <a:rPr lang="en-US" dirty="0" err="1" smtClean="0"/>
              <a:t>Faloutsos</a:t>
            </a:r>
            <a:r>
              <a:rPr lang="en-US" dirty="0"/>
              <a:t>. </a:t>
            </a:r>
            <a:r>
              <a:rPr lang="en-US" i="1" dirty="0"/>
              <a:t>Epidemic Spreading in Real Networks: An Eigenvalue Viewpoint</a:t>
            </a:r>
            <a:r>
              <a:rPr lang="en-US" dirty="0"/>
              <a:t>. SRDS </a:t>
            </a:r>
            <a:r>
              <a:rPr lang="en-US" dirty="0" smtClean="0"/>
              <a:t>2003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043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maximization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012137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Maximizing spread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Suppose that instead of a virus we have an </a:t>
            </a:r>
            <a:r>
              <a:rPr lang="en-US" dirty="0" smtClean="0">
                <a:solidFill>
                  <a:srgbClr val="00B0F0"/>
                </a:solidFill>
              </a:rPr>
              <a:t>item</a:t>
            </a:r>
            <a:r>
              <a:rPr lang="en-US" dirty="0" smtClean="0"/>
              <a:t> (product, idea, video) that propagates through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contact</a:t>
            </a:r>
          </a:p>
          <a:p>
            <a:pPr lvl="1" algn="just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Word of mouth propagation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An advertiser is interested in </a:t>
            </a:r>
            <a:r>
              <a:rPr lang="en-US" dirty="0" smtClean="0">
                <a:solidFill>
                  <a:srgbClr val="0070C0"/>
                </a:solidFill>
              </a:rPr>
              <a:t>maximizing the spread </a:t>
            </a:r>
            <a:r>
              <a:rPr lang="en-US" dirty="0" smtClean="0"/>
              <a:t>of the item in the network</a:t>
            </a:r>
          </a:p>
          <a:p>
            <a:pPr lvl="1" algn="just"/>
            <a:r>
              <a:rPr lang="en-US" dirty="0" smtClean="0"/>
              <a:t>The holy grail of “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viral marketing</a:t>
            </a:r>
            <a:r>
              <a:rPr lang="en-US" dirty="0" smtClean="0"/>
              <a:t>”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Question: which nodes should we “</a:t>
            </a:r>
            <a:r>
              <a:rPr lang="en-US" dirty="0" smtClean="0">
                <a:solidFill>
                  <a:srgbClr val="0070C0"/>
                </a:solidFill>
              </a:rPr>
              <a:t>infect</a:t>
            </a:r>
            <a:r>
              <a:rPr lang="en-US" dirty="0" smtClean="0"/>
              <a:t>” so that we maximize the spread? [KKT2003]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348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Independent cascade model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88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Each node may be </a:t>
                </a:r>
                <a:r>
                  <a:rPr lang="en-US" dirty="0">
                    <a:solidFill>
                      <a:srgbClr val="FF9900"/>
                    </a:solidFill>
                  </a:rPr>
                  <a:t>active</a:t>
                </a:r>
                <a:r>
                  <a:rPr lang="en-US" dirty="0"/>
                  <a:t> (has the </a:t>
                </a:r>
                <a:r>
                  <a:rPr lang="en-US" dirty="0" smtClean="0"/>
                  <a:t>item) </a:t>
                </a:r>
                <a:r>
                  <a:rPr lang="en-US" dirty="0"/>
                  <a:t>or </a:t>
                </a:r>
                <a:r>
                  <a:rPr lang="en-US" dirty="0">
                    <a:solidFill>
                      <a:srgbClr val="00B0F0"/>
                    </a:solidFill>
                  </a:rPr>
                  <a:t>inactive </a:t>
                </a:r>
                <a:r>
                  <a:rPr lang="en-US" dirty="0"/>
                  <a:t>(does not have the </a:t>
                </a:r>
                <a:r>
                  <a:rPr lang="en-US" dirty="0" smtClean="0"/>
                  <a:t>item)</a:t>
                </a:r>
                <a:endParaRPr lang="en-US" dirty="0"/>
              </a:p>
              <a:p>
                <a:r>
                  <a:rPr lang="en-US" dirty="0"/>
                  <a:t>Time </a:t>
                </a:r>
                <a:r>
                  <a:rPr lang="en-US" dirty="0" smtClean="0"/>
                  <a:t>proceeds </a:t>
                </a:r>
                <a:r>
                  <a:rPr lang="en-US" dirty="0"/>
                  <a:t>at discrete time-steps. </a:t>
                </a:r>
                <a:endParaRPr lang="en-US" dirty="0" smtClean="0"/>
              </a:p>
              <a:p>
                <a:r>
                  <a:rPr lang="en-US" dirty="0" smtClean="0"/>
                  <a:t>At </a:t>
                </a:r>
                <a:r>
                  <a:rPr lang="en-US" dirty="0"/>
                  <a:t>time </a:t>
                </a:r>
                <a:r>
                  <a:rPr lang="en-US" dirty="0">
                    <a:solidFill>
                      <a:schemeClr val="hlink"/>
                    </a:solidFill>
                  </a:rPr>
                  <a:t>t</a:t>
                </a:r>
                <a:r>
                  <a:rPr lang="en-US" dirty="0"/>
                  <a:t>, every node </a:t>
                </a:r>
                <a:r>
                  <a:rPr lang="en-US" dirty="0">
                    <a:solidFill>
                      <a:schemeClr val="hlink"/>
                    </a:solidFill>
                  </a:rPr>
                  <a:t>v</a:t>
                </a:r>
                <a:r>
                  <a:rPr lang="en-US" dirty="0"/>
                  <a:t> that became active in time </a:t>
                </a:r>
                <a:r>
                  <a:rPr lang="en-US" dirty="0">
                    <a:solidFill>
                      <a:schemeClr val="hlink"/>
                    </a:solidFill>
                  </a:rPr>
                  <a:t>t-1</a:t>
                </a:r>
                <a:r>
                  <a:rPr lang="en-US" dirty="0"/>
                  <a:t> </a:t>
                </a:r>
                <a:r>
                  <a:rPr lang="en-US" dirty="0" smtClean="0"/>
                  <a:t>activates </a:t>
                </a:r>
                <a:r>
                  <a:rPr lang="en-US" dirty="0"/>
                  <a:t>a non-active neighbor </a:t>
                </a:r>
                <a:r>
                  <a:rPr lang="en-US" dirty="0">
                    <a:solidFill>
                      <a:srgbClr val="0070C0"/>
                    </a:solidFill>
                  </a:rPr>
                  <a:t>w</a:t>
                </a:r>
                <a:r>
                  <a:rPr lang="en-US" dirty="0"/>
                  <a:t> with </a:t>
                </a:r>
                <a:r>
                  <a:rPr lang="en-US" dirty="0" smtClean="0"/>
                  <a:t>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𝑢𝑤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n-US" dirty="0"/>
                  <a:t>If it fails, it does not try again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same as the simple </a:t>
                </a:r>
                <a:r>
                  <a:rPr lang="en-US" dirty="0">
                    <a:solidFill>
                      <a:srgbClr val="FF0000"/>
                    </a:solidFill>
                  </a:rPr>
                  <a:t>SIR model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  <a:blipFill rotWithShape="0">
                <a:blip r:embed="rId2"/>
                <a:stretch>
                  <a:fillRect l="-1704" t="-2830" b="-22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6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981200"/>
            <a:ext cx="289094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1981200"/>
            <a:ext cx="290835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5003" y="1981200"/>
            <a:ext cx="285899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942" y="4724400"/>
            <a:ext cx="27744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0312" y="4724400"/>
            <a:ext cx="278162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97197" y="4724400"/>
            <a:ext cx="281414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1723510-1C3F-4014-AC82-12C345B3E8DB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Independent cascade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8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35447"/>
            <a:ext cx="724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Innovation Diffusion in Networks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700808"/>
            <a:ext cx="83632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How new behaviors,  practices, opinions and technologies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spread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from person to person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through a social network </a:t>
            </a:r>
            <a:r>
              <a:rPr lang="en-US" sz="2800" dirty="0" smtClean="0"/>
              <a:t>as people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influence</a:t>
            </a:r>
            <a:r>
              <a:rPr lang="en-US" sz="2800" dirty="0" smtClean="0"/>
              <a:t> their friends to adopt new ideas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Why? Two classes of rational reasons:</a:t>
            </a:r>
            <a:endParaRPr lang="en-US" sz="28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Direct-Benefit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Effect</a:t>
            </a:r>
            <a:r>
              <a:rPr lang="en-US" sz="2800" dirty="0"/>
              <a:t>: there are direct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payoffs</a:t>
            </a:r>
            <a:r>
              <a:rPr lang="en-US" sz="2800" dirty="0"/>
              <a:t> from copying the decisions of others (relative advantage)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 E.g., Phone </a:t>
            </a:r>
            <a:r>
              <a:rPr lang="en-US" dirty="0"/>
              <a:t>becomes more useful if more people use it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Informational effect</a:t>
            </a:r>
            <a:endParaRPr lang="en-US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Influence maximization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</a:rPr>
              <a:t>Influence function</a:t>
            </a:r>
            <a:r>
              <a:rPr lang="en-US" sz="2800" dirty="0">
                <a:solidFill>
                  <a:srgbClr val="FF9900"/>
                </a:solidFill>
              </a:rPr>
              <a:t>: </a:t>
            </a:r>
            <a:r>
              <a:rPr lang="en-US" sz="2800" dirty="0"/>
              <a:t>for a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set of nodes </a:t>
            </a:r>
            <a:r>
              <a:rPr lang="en-US" sz="2800" dirty="0">
                <a:solidFill>
                  <a:schemeClr val="hlink"/>
                </a:solidFill>
              </a:rPr>
              <a:t>A</a:t>
            </a:r>
            <a:r>
              <a:rPr lang="en-US" sz="2800" dirty="0"/>
              <a:t> (target set) the influence </a:t>
            </a:r>
            <a:r>
              <a:rPr lang="en-US" sz="2800" dirty="0">
                <a:solidFill>
                  <a:schemeClr val="hlink"/>
                </a:solidFill>
              </a:rPr>
              <a:t>s(A)</a:t>
            </a:r>
            <a:r>
              <a:rPr lang="en-US" sz="2800" dirty="0"/>
              <a:t> </a:t>
            </a:r>
            <a:r>
              <a:rPr lang="en-US" sz="2800" dirty="0" smtClean="0"/>
              <a:t>(spread) is </a:t>
            </a:r>
            <a:r>
              <a:rPr lang="en-US" sz="2800" dirty="0"/>
              <a:t>the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expected</a:t>
            </a:r>
            <a:r>
              <a:rPr lang="en-US" sz="2800" dirty="0"/>
              <a:t> number of active nodes at the end of the diffusion process if the </a:t>
            </a:r>
            <a:r>
              <a:rPr lang="en-US" sz="2800" dirty="0" smtClean="0"/>
              <a:t>item is </a:t>
            </a:r>
            <a:r>
              <a:rPr lang="en-US" sz="2800" dirty="0"/>
              <a:t>originally placed in the nodes in </a:t>
            </a:r>
            <a:r>
              <a:rPr lang="en-US" sz="2800" dirty="0">
                <a:solidFill>
                  <a:schemeClr val="hlink"/>
                </a:solidFill>
              </a:rPr>
              <a:t>A</a:t>
            </a:r>
            <a:r>
              <a:rPr lang="en-US" sz="2800" dirty="0"/>
              <a:t>. </a:t>
            </a:r>
          </a:p>
          <a:p>
            <a:pPr>
              <a:lnSpc>
                <a:spcPct val="80000"/>
              </a:lnSpc>
            </a:pPr>
            <a:endParaRPr lang="en-US" sz="2800" dirty="0">
              <a:solidFill>
                <a:srgbClr val="FF99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</a:rPr>
              <a:t>Influence maximization problem </a:t>
            </a:r>
            <a:r>
              <a:rPr lang="en-US" sz="2800" dirty="0"/>
              <a:t>[KKT03]: Given an network, a diffusion model, and a value </a:t>
            </a:r>
            <a:r>
              <a:rPr lang="en-US" sz="2800" dirty="0">
                <a:solidFill>
                  <a:schemeClr val="hlink"/>
                </a:solidFill>
              </a:rPr>
              <a:t>k</a:t>
            </a:r>
            <a:r>
              <a:rPr lang="en-US" sz="2800" dirty="0"/>
              <a:t>, identify a set </a:t>
            </a:r>
            <a:r>
              <a:rPr lang="en-US" sz="2800" dirty="0">
                <a:solidFill>
                  <a:schemeClr val="hlink"/>
                </a:solidFill>
              </a:rPr>
              <a:t>A</a:t>
            </a:r>
            <a:r>
              <a:rPr lang="en-US" sz="2800" dirty="0"/>
              <a:t> of </a:t>
            </a:r>
            <a:r>
              <a:rPr lang="en-US" sz="2800" dirty="0">
                <a:solidFill>
                  <a:schemeClr val="hlink"/>
                </a:solidFill>
              </a:rPr>
              <a:t>k</a:t>
            </a:r>
            <a:r>
              <a:rPr lang="en-US" sz="2800" dirty="0"/>
              <a:t> nodes in the network that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maximizes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s(A).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The problem is </a:t>
            </a:r>
            <a:r>
              <a:rPr lang="en-US" sz="2800" dirty="0" smtClean="0"/>
              <a:t>NP-hard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35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What is a simple algorithm for selecting the set </a:t>
            </a:r>
            <a:r>
              <a:rPr lang="en-US" dirty="0" smtClean="0">
                <a:solidFill>
                  <a:srgbClr val="00B0F0"/>
                </a:solidFill>
              </a:rPr>
              <a:t>A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Computing </a:t>
            </a:r>
            <a:r>
              <a:rPr lang="en-US" dirty="0" smtClean="0">
                <a:solidFill>
                  <a:srgbClr val="00B0F0"/>
                </a:solidFill>
              </a:rPr>
              <a:t>s(A)</a:t>
            </a:r>
            <a:r>
              <a:rPr lang="en-US" dirty="0" smtClean="0"/>
              <a:t>: perform multiple Monte-Carlo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simulations</a:t>
            </a:r>
            <a:r>
              <a:rPr lang="en-US" dirty="0" smtClean="0"/>
              <a:t> of the process and take the average.</a:t>
            </a:r>
          </a:p>
          <a:p>
            <a:r>
              <a:rPr lang="en-US" dirty="0" smtClean="0"/>
              <a:t>How good is the solution of this algorithm compared to the optimal solution?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 Greedy algorithm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09800"/>
            <a:ext cx="8610600" cy="224676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Greedy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algorithm</a:t>
            </a:r>
            <a:endParaRPr lang="en-US" sz="2400" dirty="0" smtClean="0"/>
          </a:p>
          <a:p>
            <a:pPr lvl="1"/>
            <a:r>
              <a:rPr lang="en-US" sz="2400" dirty="0" smtClean="0"/>
              <a:t>Start with an empty set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</a:p>
          <a:p>
            <a:pPr lvl="1"/>
            <a:r>
              <a:rPr lang="en-US" sz="2400" dirty="0" smtClean="0"/>
              <a:t>Proceed in </a:t>
            </a:r>
            <a:r>
              <a:rPr lang="en-US" sz="2400" dirty="0" smtClean="0">
                <a:solidFill>
                  <a:srgbClr val="0070C0"/>
                </a:solidFill>
              </a:rPr>
              <a:t>k</a:t>
            </a:r>
            <a:r>
              <a:rPr lang="en-US" sz="2400" dirty="0" smtClean="0"/>
              <a:t> steps</a:t>
            </a:r>
          </a:p>
          <a:p>
            <a:pPr lvl="2"/>
            <a:r>
              <a:rPr lang="en-US" sz="2400" dirty="0" smtClean="0"/>
              <a:t>At each step add the node u to the set A the </a:t>
            </a:r>
            <a:r>
              <a:rPr lang="en-US" sz="2400" dirty="0" smtClean="0">
                <a:solidFill>
                  <a:srgbClr val="FF0000"/>
                </a:solidFill>
              </a:rPr>
              <a:t>maximizes</a:t>
            </a:r>
            <a:r>
              <a:rPr lang="en-US" sz="2400" dirty="0" smtClean="0"/>
              <a:t> 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increase </a:t>
            </a:r>
            <a:r>
              <a:rPr lang="en-US" sz="2400" dirty="0" smtClean="0"/>
              <a:t>in function </a:t>
            </a:r>
            <a:r>
              <a:rPr lang="en-US" sz="2400" dirty="0" smtClean="0">
                <a:solidFill>
                  <a:srgbClr val="0070C0"/>
                </a:solidFill>
              </a:rPr>
              <a:t>s(A)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en-US" sz="2000" dirty="0" smtClean="0"/>
              <a:t>The node that activates the most additional nodes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224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Approximation Algorithms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Suppose we have a (combinatorial) optimization problem, and </a:t>
            </a:r>
            <a:r>
              <a:rPr lang="en-US" dirty="0" smtClean="0">
                <a:solidFill>
                  <a:srgbClr val="00B0F0"/>
                </a:solidFill>
              </a:rPr>
              <a:t>X</a:t>
            </a:r>
            <a:r>
              <a:rPr lang="en-US" dirty="0" smtClean="0"/>
              <a:t> is an instance of the problem,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OPT(X)</a:t>
            </a:r>
            <a:r>
              <a:rPr lang="en-US" dirty="0" smtClean="0"/>
              <a:t> is the value of the optimal solution for X, and </a:t>
            </a:r>
            <a:r>
              <a:rPr lang="en-US" dirty="0" smtClean="0">
                <a:solidFill>
                  <a:srgbClr val="00B0F0"/>
                </a:solidFill>
              </a:rPr>
              <a:t>ALG(X)</a:t>
            </a:r>
            <a:r>
              <a:rPr lang="en-US" dirty="0" smtClean="0"/>
              <a:t> is the value of the solution of an algorithm </a:t>
            </a:r>
            <a:r>
              <a:rPr lang="en-US" dirty="0" smtClean="0">
                <a:solidFill>
                  <a:srgbClr val="00B0F0"/>
                </a:solidFill>
              </a:rPr>
              <a:t>ALG</a:t>
            </a:r>
            <a:r>
              <a:rPr lang="en-US" dirty="0"/>
              <a:t> </a:t>
            </a:r>
            <a:r>
              <a:rPr lang="en-US" dirty="0" smtClean="0"/>
              <a:t>for X</a:t>
            </a:r>
          </a:p>
          <a:p>
            <a:pPr lvl="1"/>
            <a:r>
              <a:rPr lang="en-US" dirty="0" smtClean="0"/>
              <a:t>In our case: </a:t>
            </a:r>
            <a:r>
              <a:rPr lang="en-US" dirty="0" smtClean="0">
                <a:solidFill>
                  <a:srgbClr val="00B0F0"/>
                </a:solidFill>
              </a:rPr>
              <a:t>X = (G, k) </a:t>
            </a:r>
            <a:r>
              <a:rPr lang="en-US" dirty="0" smtClean="0"/>
              <a:t>is the input instance,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OPT(X)</a:t>
            </a:r>
            <a:r>
              <a:rPr lang="en-US" dirty="0" smtClean="0"/>
              <a:t> is the spread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S(A*) </a:t>
            </a:r>
            <a:r>
              <a:rPr lang="en-US" dirty="0" smtClean="0"/>
              <a:t>of the optimal solution, </a:t>
            </a:r>
            <a:r>
              <a:rPr lang="en-US" dirty="0" smtClean="0">
                <a:solidFill>
                  <a:srgbClr val="0070C0"/>
                </a:solidFill>
              </a:rPr>
              <a:t>GREEDY(X) </a:t>
            </a:r>
            <a:r>
              <a:rPr lang="en-US" dirty="0" smtClean="0"/>
              <a:t>is the spread </a:t>
            </a:r>
            <a:r>
              <a:rPr lang="en-US" dirty="0" smtClean="0">
                <a:solidFill>
                  <a:srgbClr val="0070C0"/>
                </a:solidFill>
              </a:rPr>
              <a:t>S(A) </a:t>
            </a:r>
            <a:r>
              <a:rPr lang="en-US" dirty="0" smtClean="0"/>
              <a:t>of the solution of the Greedy algorithm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ALG</a:t>
            </a:r>
            <a:r>
              <a:rPr lang="en-US" dirty="0" smtClean="0"/>
              <a:t> is a good approximation algorithm if the ratio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F0"/>
                </a:solidFill>
              </a:rPr>
              <a:t>ALG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0000"/>
                </a:solidFill>
              </a:rPr>
              <a:t>bounded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140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Approximation Ratio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For </a:t>
                </a:r>
                <a:r>
                  <a:rPr lang="en-US" dirty="0"/>
                  <a:t>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maximization</a:t>
                </a:r>
                <a:r>
                  <a:rPr lang="en-US" dirty="0" smtClean="0"/>
                  <a:t> problem</a:t>
                </a:r>
                <a:r>
                  <a:rPr lang="en-US" dirty="0"/>
                  <a:t>, the algorithm </a:t>
                </a:r>
                <a:r>
                  <a:rPr lang="en-US" dirty="0">
                    <a:solidFill>
                      <a:srgbClr val="00B0F0"/>
                    </a:solidFill>
                  </a:rPr>
                  <a:t>ALG</a:t>
                </a:r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-approximation algorithm</a:t>
                </a:r>
                <a:r>
                  <a:rPr lang="en-US" dirty="0"/>
                  <a:t>,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&lt;</m:t>
                    </m:r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, if </a:t>
                </a:r>
                <a:r>
                  <a:rPr lang="en-US" dirty="0"/>
                  <a:t>for all input instances </a:t>
                </a:r>
                <a:r>
                  <a:rPr lang="en-US" dirty="0">
                    <a:solidFill>
                      <a:srgbClr val="00B0F0"/>
                    </a:solidFill>
                  </a:rPr>
                  <a:t>X</a:t>
                </a:r>
                <a:r>
                  <a:rPr lang="en-US" dirty="0"/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𝐴𝐿𝐺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≥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𝑂𝑃𝑇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The solution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ALG(X)</a:t>
                </a:r>
                <a:r>
                  <a:rPr lang="en-US" dirty="0" smtClean="0"/>
                  <a:t> has value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at least </a:t>
                </a:r>
                <a:r>
                  <a:rPr lang="el-GR" dirty="0" smtClean="0">
                    <a:solidFill>
                      <a:srgbClr val="0070C0"/>
                    </a:solidFill>
                  </a:rPr>
                  <a:t>α%</a:t>
                </a:r>
                <a:r>
                  <a:rPr lang="el-GR" dirty="0" smtClean="0"/>
                  <a:t> </a:t>
                </a:r>
                <a:r>
                  <a:rPr lang="en-US" dirty="0" smtClean="0"/>
                  <a:t>that of the optimal</a:t>
                </a:r>
                <a:endParaRPr lang="en-US" dirty="0"/>
              </a:p>
              <a:p>
                <a:r>
                  <a:rPr lang="el-GR" dirty="0" smtClean="0">
                    <a:solidFill>
                      <a:srgbClr val="00B0F0"/>
                    </a:solidFill>
                  </a:rPr>
                  <a:t>α</a:t>
                </a:r>
                <a:r>
                  <a:rPr lang="el-GR" dirty="0" smtClean="0"/>
                  <a:t> </a:t>
                </a:r>
                <a:r>
                  <a:rPr lang="en-US" dirty="0" smtClean="0"/>
                  <a:t>is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approximation ratio </a:t>
                </a:r>
                <a:r>
                  <a:rPr lang="en-US" dirty="0" smtClean="0"/>
                  <a:t>of the algorithm</a:t>
                </a:r>
              </a:p>
              <a:p>
                <a:pPr lvl="1"/>
                <a:r>
                  <a:rPr lang="en-US" dirty="0" smtClean="0"/>
                  <a:t>Ideally we would like </a:t>
                </a:r>
                <a:r>
                  <a:rPr lang="el-GR" dirty="0" smtClean="0">
                    <a:solidFill>
                      <a:srgbClr val="00B0F0"/>
                    </a:solidFill>
                  </a:rPr>
                  <a:t>α</a:t>
                </a:r>
                <a:r>
                  <a:rPr lang="el-GR" dirty="0" smtClean="0"/>
                  <a:t> </a:t>
                </a:r>
                <a:r>
                  <a:rPr lang="en-US" dirty="0" smtClean="0"/>
                  <a:t>to be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constant close to 1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630" t="-2830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594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Approximation Ratio for Influence Maximization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204864"/>
                <a:ext cx="8229600" cy="3412976"/>
              </a:xfrm>
            </p:spPr>
            <p:txBody>
              <a:bodyPr/>
              <a:lstStyle/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 smtClean="0"/>
                  <a:t> algorithm has approximation ratio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𝐺𝑅𝐸𝐸𝐷𝑌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𝑂𝑃𝑇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/>
                  <a:t>for all X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204864"/>
                <a:ext cx="8229600" cy="3412976"/>
              </a:xfrm>
              <a:blipFill rotWithShape="1">
                <a:blip r:embed="rId2"/>
                <a:stretch>
                  <a:fillRect l="-1704" t="-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882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Proof of approximation ratio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The spread function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</a:t>
                </a:r>
                <a:r>
                  <a:rPr lang="en-US" dirty="0" smtClean="0"/>
                  <a:t> has two properties: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S</a:t>
                </a:r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monotone</a:t>
                </a:r>
                <a:r>
                  <a:rPr lang="en-US" dirty="0" smtClean="0"/>
                  <a:t>:</a:t>
                </a:r>
                <a:endParaRPr lang="en-US" b="0" i="0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)≤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if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S </a:t>
                </a:r>
                <a:r>
                  <a:rPr lang="en-US" dirty="0" smtClean="0"/>
                  <a:t>is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submodular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𝑖𝑓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 smtClean="0"/>
                  <a:t>The addition of node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dirty="0" smtClean="0"/>
                  <a:t> to a set of nodes has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greater</a:t>
                </a:r>
                <a:r>
                  <a:rPr lang="en-US" dirty="0" smtClean="0"/>
                  <a:t> effect (more activations) for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smaller</a:t>
                </a:r>
                <a:r>
                  <a:rPr lang="en-US" dirty="0" smtClean="0"/>
                  <a:t> set.</a:t>
                </a:r>
              </a:p>
              <a:p>
                <a:pPr lvl="1"/>
                <a:r>
                  <a:rPr lang="en-US" dirty="0" smtClean="0"/>
                  <a:t>The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diminishing returns </a:t>
                </a:r>
                <a:r>
                  <a:rPr lang="en-US" dirty="0" smtClean="0"/>
                  <a:t>property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185" t="-2695" b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96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Optimizing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submodular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functions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Theorem</a:t>
                </a:r>
                <a:r>
                  <a:rPr lang="en-US" dirty="0" smtClean="0"/>
                  <a:t>: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 smtClean="0"/>
                  <a:t> algorithm that optimizes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monotone </a:t>
                </a:r>
                <a:r>
                  <a:rPr lang="en-US" dirty="0" smtClean="0"/>
                  <a:t>and 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submodular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function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</a:t>
                </a:r>
                <a:r>
                  <a:rPr lang="en-US" dirty="0" smtClean="0"/>
                  <a:t>, each time adding to the solution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</a:t>
                </a:r>
                <a:r>
                  <a:rPr lang="en-US" dirty="0" smtClean="0"/>
                  <a:t>, the node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dirty="0" smtClean="0"/>
                  <a:t> that maximizes the gain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has approximation ratio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 spread of the Greedy solution 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at least 63% </a:t>
                </a:r>
                <a:r>
                  <a:rPr lang="en-US" dirty="0" smtClean="0"/>
                  <a:t>that of the optimal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630" t="-1752" r="-1481" b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373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Submodularity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of influence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Why is </a:t>
            </a:r>
            <a:r>
              <a:rPr lang="en-US" dirty="0" smtClean="0">
                <a:solidFill>
                  <a:srgbClr val="0070C0"/>
                </a:solidFill>
              </a:rPr>
              <a:t>S(A)</a:t>
            </a:r>
            <a:r>
              <a:rPr lang="en-US" dirty="0" smtClean="0"/>
              <a:t> </a:t>
            </a:r>
            <a:r>
              <a:rPr lang="en-US" dirty="0" err="1" smtClean="0"/>
              <a:t>submodular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do we deal with the fact that influence is defined as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expectation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smtClean="0"/>
              <a:t>We will use the fact that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probabilistic propagation </a:t>
            </a:r>
            <a:r>
              <a:rPr lang="en-US" dirty="0" smtClean="0"/>
              <a:t>on a </a:t>
            </a:r>
            <a:r>
              <a:rPr lang="en-US" dirty="0" smtClean="0">
                <a:solidFill>
                  <a:srgbClr val="0070C0"/>
                </a:solidFill>
              </a:rPr>
              <a:t>fixed graph </a:t>
            </a:r>
            <a:r>
              <a:rPr lang="en-US" dirty="0" smtClean="0"/>
              <a:t>can be viewed as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deterministic propagation</a:t>
            </a:r>
            <a:r>
              <a:rPr lang="en-US" dirty="0" smtClean="0"/>
              <a:t> over a </a:t>
            </a:r>
            <a:r>
              <a:rPr lang="en-US" dirty="0" smtClean="0">
                <a:solidFill>
                  <a:srgbClr val="0070C0"/>
                </a:solidFill>
              </a:rPr>
              <a:t>randomized graph</a:t>
            </a:r>
          </a:p>
          <a:p>
            <a:pPr lvl="1"/>
            <a:r>
              <a:rPr lang="en-US" dirty="0" smtClean="0"/>
              <a:t>Express </a:t>
            </a:r>
            <a:r>
              <a:rPr lang="en-US" dirty="0" smtClean="0">
                <a:solidFill>
                  <a:srgbClr val="0070C0"/>
                </a:solidFill>
              </a:rPr>
              <a:t>S(A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dirty="0"/>
              <a:t> as an expectation over the </a:t>
            </a:r>
            <a:r>
              <a:rPr lang="en-US" dirty="0" smtClean="0">
                <a:solidFill>
                  <a:srgbClr val="FF0000"/>
                </a:solidFill>
              </a:rPr>
              <a:t>input graph</a:t>
            </a:r>
            <a:r>
              <a:rPr lang="en-US" dirty="0" smtClean="0"/>
              <a:t> </a:t>
            </a:r>
            <a:r>
              <a:rPr lang="en-US" dirty="0"/>
              <a:t>rather than the choices of the algorithm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98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Independent cascade model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79296" cy="47037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Each edge </a:t>
            </a:r>
            <a:r>
              <a:rPr lang="en-US" sz="2800" dirty="0">
                <a:solidFill>
                  <a:schemeClr val="hlink"/>
                </a:solidFill>
              </a:rPr>
              <a:t>(</a:t>
            </a:r>
            <a:r>
              <a:rPr lang="en-US" sz="2800" dirty="0" err="1">
                <a:solidFill>
                  <a:schemeClr val="hlink"/>
                </a:solidFill>
              </a:rPr>
              <a:t>u,v</a:t>
            </a:r>
            <a:r>
              <a:rPr lang="en-US" sz="2800" dirty="0">
                <a:solidFill>
                  <a:schemeClr val="hlink"/>
                </a:solidFill>
              </a:rPr>
              <a:t>)</a:t>
            </a:r>
            <a:r>
              <a:rPr lang="en-US" sz="2800" dirty="0"/>
              <a:t> is considered only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once</a:t>
            </a:r>
            <a:r>
              <a:rPr lang="en-US" sz="2800" dirty="0"/>
              <a:t>, and it is “activated” with probability </a:t>
            </a:r>
            <a:r>
              <a:rPr lang="en-US" sz="2800" dirty="0" err="1">
                <a:solidFill>
                  <a:schemeClr val="hlink"/>
                </a:solidFill>
              </a:rPr>
              <a:t>p</a:t>
            </a:r>
            <a:r>
              <a:rPr lang="en-US" sz="2800" baseline="-25000" dirty="0" err="1">
                <a:solidFill>
                  <a:schemeClr val="hlink"/>
                </a:solidFill>
              </a:rPr>
              <a:t>uv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We can assume that all random choices have been made in </a:t>
            </a:r>
            <a:r>
              <a:rPr lang="en-US" sz="2800" dirty="0" smtClean="0"/>
              <a:t>advance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generate </a:t>
            </a:r>
            <a:r>
              <a:rPr lang="en-US" sz="2400" dirty="0"/>
              <a:t>a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sample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subgraph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/>
              <a:t>of the input graph where edge </a:t>
            </a:r>
            <a:r>
              <a:rPr lang="en-US" sz="2400" dirty="0">
                <a:solidFill>
                  <a:schemeClr val="hlink"/>
                </a:solidFill>
              </a:rPr>
              <a:t>(u</a:t>
            </a:r>
            <a:r>
              <a:rPr lang="en-US" sz="2400" dirty="0" smtClean="0">
                <a:solidFill>
                  <a:schemeClr val="hlink"/>
                </a:solidFill>
              </a:rPr>
              <a:t>, v</a:t>
            </a:r>
            <a:r>
              <a:rPr lang="en-US" sz="2400" dirty="0">
                <a:solidFill>
                  <a:schemeClr val="hlink"/>
                </a:solidFill>
              </a:rPr>
              <a:t>)</a:t>
            </a:r>
            <a:r>
              <a:rPr lang="en-US" sz="2400" dirty="0"/>
              <a:t> is included with probability </a:t>
            </a:r>
            <a:r>
              <a:rPr lang="en-US" sz="2400" dirty="0" err="1">
                <a:solidFill>
                  <a:schemeClr val="hlink"/>
                </a:solidFill>
              </a:rPr>
              <a:t>p</a:t>
            </a:r>
            <a:r>
              <a:rPr lang="en-US" sz="2400" baseline="-25000" dirty="0" err="1">
                <a:solidFill>
                  <a:schemeClr val="hlink"/>
                </a:solidFill>
              </a:rPr>
              <a:t>uv</a:t>
            </a:r>
            <a:endParaRPr lang="en-US" sz="2400" dirty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/>
              <a:t>propagate the </a:t>
            </a:r>
            <a:r>
              <a:rPr lang="en-US" sz="2400" dirty="0" smtClean="0"/>
              <a:t>item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deterministically</a:t>
            </a:r>
            <a:r>
              <a:rPr lang="en-US" sz="2400" dirty="0" smtClean="0"/>
              <a:t> </a:t>
            </a:r>
            <a:r>
              <a:rPr lang="en-US" sz="2400" dirty="0"/>
              <a:t>on the </a:t>
            </a:r>
            <a:r>
              <a:rPr lang="en-US" sz="2400" dirty="0" smtClean="0"/>
              <a:t>input </a:t>
            </a:r>
            <a:r>
              <a:rPr lang="en-US" sz="2400" dirty="0"/>
              <a:t>graph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active nodes at the end of the process are the nodes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reachable</a:t>
            </a:r>
            <a:r>
              <a:rPr lang="en-US" sz="2400" dirty="0"/>
              <a:t> from the target set </a:t>
            </a:r>
            <a:r>
              <a:rPr lang="en-US" sz="2400" dirty="0">
                <a:solidFill>
                  <a:schemeClr val="hlink"/>
                </a:solidFill>
              </a:rPr>
              <a:t>A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influence function is </a:t>
            </a:r>
            <a:r>
              <a:rPr lang="en-US" sz="2800" dirty="0" smtClean="0"/>
              <a:t>obviously(?) </a:t>
            </a:r>
            <a:r>
              <a:rPr lang="en-US" sz="2800" dirty="0" err="1"/>
              <a:t>submodular</a:t>
            </a:r>
            <a:r>
              <a:rPr lang="en-US" sz="2800" dirty="0"/>
              <a:t> when propagation is deterministic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linear combination </a:t>
            </a:r>
            <a:r>
              <a:rPr lang="en-US" sz="2800" dirty="0"/>
              <a:t>of </a:t>
            </a:r>
            <a:r>
              <a:rPr lang="en-US" sz="2800" dirty="0" err="1"/>
              <a:t>submodular</a:t>
            </a:r>
            <a:r>
              <a:rPr lang="en-US" sz="2800" dirty="0"/>
              <a:t> functions is also a </a:t>
            </a:r>
            <a:r>
              <a:rPr lang="en-US" sz="2800" dirty="0" err="1"/>
              <a:t>submodular</a:t>
            </a:r>
            <a:r>
              <a:rPr lang="en-US" sz="2800" dirty="0"/>
              <a:t> function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184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Linear threshold model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76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343900" cy="4651375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 smtClean="0"/>
                  <a:t>Again, each node may be </a:t>
                </a:r>
                <a:r>
                  <a:rPr lang="en-US" sz="2400" dirty="0">
                    <a:solidFill>
                      <a:srgbClr val="FF9900"/>
                    </a:solidFill>
                  </a:rPr>
                  <a:t>active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or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inactive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Every </a:t>
                </a:r>
                <a:r>
                  <a:rPr lang="en-US" sz="2400" dirty="0">
                    <a:solidFill>
                      <a:srgbClr val="FF0000"/>
                    </a:solidFill>
                  </a:rPr>
                  <a:t>directed</a:t>
                </a:r>
                <a:r>
                  <a:rPr lang="en-US" sz="2400" dirty="0"/>
                  <a:t> edge </a:t>
                </a:r>
                <a:r>
                  <a:rPr lang="en-US" sz="2400" dirty="0" smtClean="0">
                    <a:solidFill>
                      <a:schemeClr val="hlink"/>
                    </a:solidFill>
                  </a:rPr>
                  <a:t>(</a:t>
                </a:r>
                <a:r>
                  <a:rPr lang="en-US" sz="2400" dirty="0" err="1" smtClean="0">
                    <a:solidFill>
                      <a:schemeClr val="hlink"/>
                    </a:solidFill>
                  </a:rPr>
                  <a:t>v,u</a:t>
                </a:r>
                <a:r>
                  <a:rPr lang="en-US" sz="2400" dirty="0" smtClean="0">
                    <a:solidFill>
                      <a:schemeClr val="hlink"/>
                    </a:solidFill>
                  </a:rPr>
                  <a:t>)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in the graph has a weight </a:t>
                </a:r>
                <a:r>
                  <a:rPr lang="en-US" sz="2400" dirty="0" err="1" smtClean="0">
                    <a:solidFill>
                      <a:schemeClr val="hlink"/>
                    </a:solidFill>
                  </a:rPr>
                  <a:t>b</a:t>
                </a:r>
                <a:r>
                  <a:rPr lang="en-US" sz="2400" baseline="-25000" dirty="0" err="1" smtClean="0">
                    <a:solidFill>
                      <a:schemeClr val="hlink"/>
                    </a:solidFill>
                  </a:rPr>
                  <a:t>vu</a:t>
                </a:r>
                <a:r>
                  <a:rPr lang="en-US" sz="2400" dirty="0" smtClean="0"/>
                  <a:t>, </a:t>
                </a:r>
                <a:r>
                  <a:rPr lang="en-US" sz="2400" dirty="0"/>
                  <a:t>such that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 sz="2400" b="0" i="0" smtClean="0">
                              <a:latin typeface="Cambria Math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s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a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neighbor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of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𝑣𝑢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Each node </a:t>
                </a:r>
                <a:r>
                  <a:rPr lang="en-US" sz="2400" dirty="0">
                    <a:solidFill>
                      <a:schemeClr val="hlink"/>
                    </a:solidFill>
                  </a:rPr>
                  <a:t>u</a:t>
                </a:r>
                <a:r>
                  <a:rPr lang="en-US" sz="2400" dirty="0"/>
                  <a:t> has a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randomly generated</a:t>
                </a:r>
                <a:r>
                  <a:rPr lang="en-US" sz="2400" dirty="0" smtClean="0"/>
                  <a:t> threshold </a:t>
                </a:r>
                <a:r>
                  <a:rPr lang="en-US" sz="2400" dirty="0"/>
                  <a:t>value </a:t>
                </a:r>
                <a:r>
                  <a:rPr lang="en-US" sz="2400" dirty="0" err="1">
                    <a:solidFill>
                      <a:schemeClr val="hlink"/>
                    </a:solidFill>
                  </a:rPr>
                  <a:t>T</a:t>
                </a:r>
                <a:r>
                  <a:rPr lang="en-US" sz="2400" baseline="-25000" dirty="0" err="1">
                    <a:solidFill>
                      <a:schemeClr val="hlink"/>
                    </a:solidFill>
                  </a:rPr>
                  <a:t>u</a:t>
                </a:r>
                <a:r>
                  <a:rPr lang="en-US" sz="2400" baseline="-25000" dirty="0">
                    <a:solidFill>
                      <a:schemeClr val="hlink"/>
                    </a:solidFill>
                  </a:rPr>
                  <a:t> </a:t>
                </a:r>
                <a:endParaRPr lang="en-US" sz="2400" baseline="-25000" dirty="0" smtClean="0">
                  <a:solidFill>
                    <a:schemeClr val="hlink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400" dirty="0" smtClean="0"/>
                  <a:t>Time </a:t>
                </a:r>
                <a:r>
                  <a:rPr lang="en-US" sz="2400" dirty="0"/>
                  <a:t>proceeds in discrete time-steps. At time </a:t>
                </a:r>
                <a:r>
                  <a:rPr lang="en-US" sz="2400" dirty="0">
                    <a:solidFill>
                      <a:schemeClr val="hlink"/>
                    </a:solidFill>
                  </a:rPr>
                  <a:t>t</a:t>
                </a:r>
                <a:r>
                  <a:rPr lang="en-US" sz="2400" dirty="0"/>
                  <a:t>  an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inactive</a:t>
                </a:r>
                <a:r>
                  <a:rPr lang="en-US" sz="2400" dirty="0"/>
                  <a:t> node u </a:t>
                </a:r>
                <a:r>
                  <a:rPr lang="en-US" sz="2400" dirty="0" smtClean="0"/>
                  <a:t>becomes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active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if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 sz="2400" b="0" i="0" smtClean="0">
                              <a:latin typeface="Cambria Math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s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an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active</m:t>
                          </m:r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neighbor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of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𝑣𝑢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≥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 smtClean="0"/>
                  <a:t>Related to the game-theoretic model of adoption.</a:t>
                </a:r>
                <a:endParaRPr lang="en-US" sz="2400" dirty="0"/>
              </a:p>
            </p:txBody>
          </p:sp>
        </mc:Choice>
        <mc:Fallback xmlns="">
          <p:sp>
            <p:nvSpPr>
              <p:cNvPr id="537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343900" cy="4651375"/>
              </a:xfrm>
              <a:blipFill rotWithShape="1">
                <a:blip r:embed="rId2" cstate="print"/>
                <a:stretch>
                  <a:fillRect l="-950" t="-2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825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2784</TotalTime>
  <Words>8985</Words>
  <Application>Microsoft Office PowerPoint</Application>
  <PresentationFormat>On-screen Show (4:3)</PresentationFormat>
  <Paragraphs>1231</Paragraphs>
  <Slides>134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134</vt:i4>
      </vt:variant>
    </vt:vector>
  </HeadingPairs>
  <TitlesOfParts>
    <vt:vector size="135" baseType="lpstr">
      <vt:lpstr>Office Theme</vt:lpstr>
      <vt:lpstr>Online Social Networks and Media </vt:lpstr>
      <vt:lpstr>Introduction</vt:lpstr>
      <vt:lpstr>Why do we care?</vt:lpstr>
      <vt:lpstr>Why do we care?</vt:lpstr>
      <vt:lpstr>Why do we care?</vt:lpstr>
      <vt:lpstr>Why do we care?</vt:lpstr>
      <vt:lpstr>Outline</vt:lpstr>
      <vt:lpstr>Cascading Behavior in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Epidemic Spread</vt:lpstr>
      <vt:lpstr>Epidemics</vt:lpstr>
      <vt:lpstr>Epidemics</vt:lpstr>
      <vt:lpstr>A simple model</vt:lpstr>
      <vt:lpstr>Infection Spread</vt:lpstr>
      <vt:lpstr>Infection Spread</vt:lpstr>
      <vt:lpstr>Basic Reproductive Number</vt:lpstr>
      <vt:lpstr>Analysis</vt:lpstr>
      <vt:lpstr>Proof</vt:lpstr>
      <vt:lpstr>Proof</vt:lpstr>
      <vt:lpstr>Proof</vt:lpstr>
      <vt:lpstr>Proof</vt:lpstr>
      <vt:lpstr>Proof</vt:lpstr>
      <vt:lpstr>Proof</vt:lpstr>
      <vt:lpstr>Branching process</vt:lpstr>
      <vt:lpstr>The SIR model</vt:lpstr>
      <vt:lpstr>The SIR process</vt:lpstr>
      <vt:lpstr>Example</vt:lpstr>
      <vt:lpstr>Example</vt:lpstr>
      <vt:lpstr>Example</vt:lpstr>
      <vt:lpstr>Example</vt:lpstr>
      <vt:lpstr>PowerPoint Presentation</vt:lpstr>
      <vt:lpstr>SIR and the Branching process</vt:lpstr>
      <vt:lpstr>SIR and the Branching process</vt:lpstr>
      <vt:lpstr>Percolation</vt:lpstr>
      <vt:lpstr>SIR and Percolation</vt:lpstr>
      <vt:lpstr>Example</vt:lpstr>
      <vt:lpstr>The SIS model</vt:lpstr>
      <vt:lpstr>Example</vt:lpstr>
      <vt:lpstr>An eigenvalue point of view</vt:lpstr>
      <vt:lpstr>SIS and SIR</vt:lpstr>
      <vt:lpstr>Including time</vt:lpstr>
      <vt:lpstr>Concurrency</vt:lpstr>
      <vt:lpstr>SIRS</vt:lpstr>
      <vt:lpstr>References</vt:lpstr>
      <vt:lpstr>Influence maximization</vt:lpstr>
      <vt:lpstr>Maximizing spread</vt:lpstr>
      <vt:lpstr>Independent cascade model</vt:lpstr>
      <vt:lpstr>Independent cascade</vt:lpstr>
      <vt:lpstr>Influence maximization</vt:lpstr>
      <vt:lpstr>A Greedy algorithm</vt:lpstr>
      <vt:lpstr>Approximation Algorithms</vt:lpstr>
      <vt:lpstr>Approximation Ratio</vt:lpstr>
      <vt:lpstr>Approximation Ratio for Influence Maximization</vt:lpstr>
      <vt:lpstr>Proof of approximation ratio</vt:lpstr>
      <vt:lpstr>Optimizing submodular functions</vt:lpstr>
      <vt:lpstr>Submodularity of influence</vt:lpstr>
      <vt:lpstr>Independent cascade model</vt:lpstr>
      <vt:lpstr>Linear threshold model </vt:lpstr>
      <vt:lpstr>Linear threshold model </vt:lpstr>
      <vt:lpstr>Influence Maximization</vt:lpstr>
      <vt:lpstr>Proof idea</vt:lpstr>
      <vt:lpstr>Proof idea</vt:lpstr>
      <vt:lpstr>Example</vt:lpstr>
      <vt:lpstr>Example</vt:lpstr>
      <vt:lpstr>Example</vt:lpstr>
      <vt:lpstr>Example</vt:lpstr>
      <vt:lpstr>Example</vt:lpstr>
      <vt:lpstr>Example</vt:lpstr>
      <vt:lpstr>Example</vt:lpstr>
      <vt:lpstr>Improvements</vt:lpstr>
      <vt:lpstr>Experiments</vt:lpstr>
      <vt:lpstr>One-slide summary</vt:lpstr>
      <vt:lpstr>Another example</vt:lpstr>
      <vt:lpstr>Evolving network</vt:lpstr>
      <vt:lpstr>Example</vt:lpstr>
      <vt:lpstr>Time</vt:lpstr>
      <vt:lpstr>Submodularity</vt:lpstr>
      <vt:lpstr>Monotonicity for the EIC model</vt:lpstr>
      <vt:lpstr>Monotonicity for the EIC model</vt:lpstr>
      <vt:lpstr>Submodularity for the EIC model</vt:lpstr>
      <vt:lpstr>Submodularity for the EIC model</vt:lpstr>
      <vt:lpstr>Submodularity for the EIC model</vt:lpstr>
      <vt:lpstr>Submodularity for the EIC model</vt:lpstr>
      <vt:lpstr>Submodularity for the EIC model</vt:lpstr>
      <vt:lpstr>Evolving LT model</vt:lpstr>
      <vt:lpstr>Extensions</vt:lpstr>
      <vt:lpstr>Extensions</vt:lpstr>
      <vt:lpstr>References</vt:lpstr>
      <vt:lpstr>PowerPoint Presentation</vt:lpstr>
      <vt:lpstr>PowerPoint Presentation</vt:lpstr>
      <vt:lpstr>Multiple copies model</vt:lpstr>
      <vt:lpstr>Analysis</vt:lpstr>
      <vt:lpstr>Analysis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E. PITOURA</cp:lastModifiedBy>
  <cp:revision>296</cp:revision>
  <dcterms:created xsi:type="dcterms:W3CDTF">2012-10-10T06:53:19Z</dcterms:created>
  <dcterms:modified xsi:type="dcterms:W3CDTF">2016-11-15T18:28:59Z</dcterms:modified>
</cp:coreProperties>
</file>