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431" r:id="rId2"/>
    <p:sldId id="487" r:id="rId3"/>
    <p:sldId id="485" r:id="rId4"/>
    <p:sldId id="486" r:id="rId5"/>
    <p:sldId id="454" r:id="rId6"/>
    <p:sldId id="488" r:id="rId7"/>
    <p:sldId id="489" r:id="rId8"/>
    <p:sldId id="490" r:id="rId9"/>
    <p:sldId id="491" r:id="rId10"/>
    <p:sldId id="455" r:id="rId11"/>
    <p:sldId id="457" r:id="rId12"/>
    <p:sldId id="492" r:id="rId13"/>
    <p:sldId id="483" r:id="rId14"/>
    <p:sldId id="493" r:id="rId15"/>
    <p:sldId id="503" r:id="rId16"/>
    <p:sldId id="495" r:id="rId17"/>
    <p:sldId id="502" r:id="rId18"/>
    <p:sldId id="458" r:id="rId19"/>
    <p:sldId id="504" r:id="rId20"/>
    <p:sldId id="494" r:id="rId21"/>
    <p:sldId id="511" r:id="rId22"/>
    <p:sldId id="512" r:id="rId23"/>
    <p:sldId id="532" r:id="rId24"/>
    <p:sldId id="505" r:id="rId25"/>
    <p:sldId id="506" r:id="rId26"/>
    <p:sldId id="534" r:id="rId27"/>
    <p:sldId id="535" r:id="rId28"/>
    <p:sldId id="539" r:id="rId29"/>
    <p:sldId id="541" r:id="rId30"/>
    <p:sldId id="599" r:id="rId31"/>
    <p:sldId id="628" r:id="rId32"/>
    <p:sldId id="543" r:id="rId33"/>
    <p:sldId id="606" r:id="rId34"/>
    <p:sldId id="607" r:id="rId35"/>
    <p:sldId id="608" r:id="rId36"/>
    <p:sldId id="616" r:id="rId37"/>
    <p:sldId id="545" r:id="rId38"/>
    <p:sldId id="546" r:id="rId39"/>
    <p:sldId id="547" r:id="rId40"/>
    <p:sldId id="626" r:id="rId41"/>
    <p:sldId id="627" r:id="rId42"/>
    <p:sldId id="629" r:id="rId43"/>
    <p:sldId id="630" r:id="rId44"/>
    <p:sldId id="549" r:id="rId45"/>
    <p:sldId id="581" r:id="rId46"/>
    <p:sldId id="609" r:id="rId47"/>
    <p:sldId id="563" r:id="rId48"/>
    <p:sldId id="564" r:id="rId49"/>
    <p:sldId id="565" r:id="rId50"/>
    <p:sldId id="566" r:id="rId51"/>
    <p:sldId id="567" r:id="rId52"/>
    <p:sldId id="568" r:id="rId53"/>
    <p:sldId id="569" r:id="rId54"/>
    <p:sldId id="570" r:id="rId55"/>
    <p:sldId id="571" r:id="rId56"/>
    <p:sldId id="572" r:id="rId57"/>
    <p:sldId id="573" r:id="rId58"/>
    <p:sldId id="574" r:id="rId59"/>
    <p:sldId id="575" r:id="rId60"/>
    <p:sldId id="576" r:id="rId61"/>
    <p:sldId id="577" r:id="rId62"/>
    <p:sldId id="578" r:id="rId63"/>
    <p:sldId id="579" r:id="rId64"/>
    <p:sldId id="580" r:id="rId65"/>
    <p:sldId id="591" r:id="rId66"/>
    <p:sldId id="592" r:id="rId67"/>
    <p:sldId id="582" r:id="rId68"/>
    <p:sldId id="583" r:id="rId69"/>
    <p:sldId id="584" r:id="rId70"/>
    <p:sldId id="625" r:id="rId71"/>
    <p:sldId id="585" r:id="rId72"/>
    <p:sldId id="586" r:id="rId73"/>
    <p:sldId id="588" r:id="rId74"/>
    <p:sldId id="589" r:id="rId75"/>
    <p:sldId id="590" r:id="rId76"/>
    <p:sldId id="593" r:id="rId77"/>
    <p:sldId id="595" r:id="rId78"/>
    <p:sldId id="594" r:id="rId79"/>
    <p:sldId id="596" r:id="rId80"/>
    <p:sldId id="597" r:id="rId81"/>
    <p:sldId id="613" r:id="rId82"/>
    <p:sldId id="598" r:id="rId8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toura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92" autoAdjust="0"/>
  </p:normalViewPr>
  <p:slideViewPr>
    <p:cSldViewPr>
      <p:cViewPr varScale="1">
        <p:scale>
          <a:sx n="122" d="100"/>
          <a:sy n="122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96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3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8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6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0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8783B-3160-480B-80FE-B96696625CB6}" type="slidenum">
              <a:rPr lang="en-IE">
                <a:latin typeface="Arial" pitchFamily="34" charset="0"/>
              </a:rPr>
              <a:pPr/>
              <a:t>7</a:t>
            </a:fld>
            <a:endParaRPr lang="en-IE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9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22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2ECF-953B-4245-8635-DB139CFFED99}" type="datetime1">
              <a:rPr lang="el-GR" smtClean="0"/>
              <a:t>4/11/2016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071-7801-4C84-A4E2-ECFDCEFC17B8}" type="datetime1">
              <a:rPr lang="el-GR" smtClean="0"/>
              <a:t>4/11/2016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A6ED-803B-4B80-9C83-80989E6E6AF3}" type="datetime1">
              <a:rPr lang="el-GR" smtClean="0"/>
              <a:t>4/11/2016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1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AB46-AAA9-4184-BEB1-32916596BE99}" type="datetime1">
              <a:rPr lang="el-GR" smtClean="0"/>
              <a:t>4/11/2016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7004-3BF3-4B0D-854E-505443C4DE8C}" type="datetime1">
              <a:rPr lang="el-GR" smtClean="0"/>
              <a:t>4/11/2016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B70-AA71-47A3-BB84-03507777F398}" type="datetime1">
              <a:rPr lang="el-GR" smtClean="0"/>
              <a:t>4/11/2016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94FC-AABD-4406-B24E-E27DBA9C65B2}" type="datetime1">
              <a:rPr lang="el-GR" smtClean="0"/>
              <a:t>4/11/2016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99DC-D5C5-45C3-91C0-1E729826E568}" type="datetime1">
              <a:rPr lang="el-GR" smtClean="0"/>
              <a:t>4/11/2016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947F-EBB2-40F6-BFF0-7F3B8C36D3B2}" type="datetime1">
              <a:rPr lang="el-GR" smtClean="0"/>
              <a:t>4/11/2016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D951-FEC9-416A-9CB8-A2399635A9A7}" type="datetime1">
              <a:rPr lang="el-GR" smtClean="0"/>
              <a:t>4/11/2016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0C67F-DA4C-449B-8314-D7C4E1054970}" type="datetime1">
              <a:rPr lang="el-GR" smtClean="0"/>
              <a:t>4/11/2016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76115-2B6E-45D7-9815-40F2F3878DEE}" type="datetime1">
              <a:rPr lang="el-GR" smtClean="0"/>
              <a:t>4/11/2016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3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dmml.asu.edu/users/rez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blp.uni-trier.de/db/journals/corr/corr0711.html#abs-0711-0189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7846640" cy="14401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Graph Partitioning (cuts, spectral clustering, density), </a:t>
            </a:r>
          </a:p>
          <a:p>
            <a:r>
              <a:rPr lang="en-US" dirty="0" smtClean="0"/>
              <a:t>Community evolution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5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 Cut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767" y="1105076"/>
            <a:ext cx="8408733" cy="118412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min-cut</a:t>
            </a:r>
            <a:r>
              <a:rPr lang="en-US" sz="2800" dirty="0" smtClean="0"/>
              <a:t>: the min number of edges such that when removed cause the graph to become disconnected </a:t>
            </a: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 smtClean="0"/>
              <a:t>Minimizes the number of connections between partition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667855" y="4199711"/>
            <a:ext cx="1485900" cy="18462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2517293" y="4191773"/>
            <a:ext cx="1485900" cy="18462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118830" y="4895036"/>
            <a:ext cx="439738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048980" y="5580836"/>
            <a:ext cx="561975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144230" y="5210948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V="1">
            <a:off x="2066443" y="4641036"/>
            <a:ext cx="554037" cy="7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75768" y="5699898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U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880955" y="5757048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V-U</a:t>
            </a:r>
          </a:p>
        </p:txBody>
      </p:sp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40194"/>
              </p:ext>
            </p:extLst>
          </p:nvPr>
        </p:nvGraphicFramePr>
        <p:xfrm>
          <a:off x="867880" y="3475016"/>
          <a:ext cx="31353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1" name="Equation" r:id="rId3" imgW="1853396" imgH="355446" progId="Equation.3">
                  <p:embed/>
                </p:oleObj>
              </mc:Choice>
              <mc:Fallback>
                <p:oleObj name="Equation" r:id="rId3" imgW="1853396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80" y="3475016"/>
                        <a:ext cx="3135313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80132" y="3818056"/>
            <a:ext cx="3852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problem can be solved in polynomial time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Min-cut/Max-flow algorithm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497150" y="2420888"/>
            <a:ext cx="38588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3200" dirty="0" err="1">
                <a:latin typeface="Times New Roman" pitchFamily="18" charset="0"/>
              </a:rPr>
              <a:t>a</a:t>
            </a:r>
            <a:r>
              <a:rPr lang="en-IE" sz="3200" dirty="0" err="1" smtClean="0">
                <a:latin typeface="Times New Roman" pitchFamily="18" charset="0"/>
              </a:rPr>
              <a:t>rg</a:t>
            </a:r>
            <a:r>
              <a:rPr lang="en-IE" sz="3200" dirty="0" smtClean="0">
                <a:latin typeface="Times New Roman" pitchFamily="18" charset="0"/>
              </a:rPr>
              <a:t> </a:t>
            </a:r>
            <a:r>
              <a:rPr lang="en-IE" sz="3200" dirty="0" err="1" smtClean="0">
                <a:latin typeface="Times New Roman" pitchFamily="18" charset="0"/>
              </a:rPr>
              <a:t>min</a:t>
            </a:r>
            <a:r>
              <a:rPr lang="en-IE" sz="3200" baseline="-25000" dirty="0" err="1" smtClean="0">
                <a:latin typeface="Times New Roman" pitchFamily="18" charset="0"/>
              </a:rPr>
              <a:t>A,B</a:t>
            </a:r>
            <a:r>
              <a:rPr lang="en-IE" sz="3200" dirty="0" smtClean="0">
                <a:latin typeface="Times New Roman" pitchFamily="18" charset="0"/>
              </a:rPr>
              <a:t> </a:t>
            </a:r>
            <a:r>
              <a:rPr lang="en-IE" sz="3200" dirty="0">
                <a:latin typeface="Times New Roman" pitchFamily="18" charset="0"/>
              </a:rPr>
              <a:t>cut(A,B)</a:t>
            </a:r>
            <a:endParaRPr lang="el-GR" sz="3200" dirty="0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31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1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1844" y="5707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Min Cut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95439" y="3933238"/>
            <a:ext cx="8229600" cy="1667964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IE" dirty="0" smtClean="0"/>
              <a:t>Problem: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 smtClean="0"/>
              <a:t>Only considers external cluster connections</a:t>
            </a:r>
          </a:p>
          <a:p>
            <a:pPr lvl="1">
              <a:lnSpc>
                <a:spcPct val="90000"/>
              </a:lnSpc>
              <a:defRPr/>
            </a:pPr>
            <a:r>
              <a:rPr lang="en-IE" dirty="0" smtClean="0"/>
              <a:t>Does not consider internal cluster connectivity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06838" y="1826032"/>
            <a:ext cx="4616759" cy="1799375"/>
            <a:chOff x="2317751" y="3134576"/>
            <a:chExt cx="4616759" cy="1799375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80560" y="3960598"/>
              <a:ext cx="17781" cy="5352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51327" y="3986213"/>
              <a:ext cx="43662" cy="4678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495800" y="3940755"/>
              <a:ext cx="390947" cy="36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3495042" y="3686175"/>
              <a:ext cx="7937" cy="496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486025" y="4159649"/>
              <a:ext cx="514350" cy="1694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63" name="Text Box 26"/>
            <p:cNvSpPr txBox="1">
              <a:spLocks noChangeArrowheads="1"/>
            </p:cNvSpPr>
            <p:nvPr/>
          </p:nvSpPr>
          <p:spPr bwMode="auto">
            <a:xfrm>
              <a:off x="3733800" y="3134576"/>
              <a:ext cx="15905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 smtClean="0">
                  <a:solidFill>
                    <a:srgbClr val="0000FF"/>
                  </a:solidFill>
                  <a:latin typeface="Tahoma" pitchFamily="34" charset="0"/>
                </a:rPr>
                <a:t>“Optimal cut”</a:t>
              </a:r>
              <a:endParaRPr lang="en-IE" sz="1600" b="1" dirty="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5415272" y="3386554"/>
              <a:ext cx="1519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IE" sz="1600" b="1" dirty="0">
                  <a:solidFill>
                    <a:srgbClr val="FF0000"/>
                  </a:solidFill>
                  <a:latin typeface="Tahoma" pitchFamily="34" charset="0"/>
                </a:rPr>
                <a:t>Minimum cut</a:t>
              </a:r>
            </a:p>
          </p:txBody>
        </p: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4389120" y="3841750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0"/>
            <p:cNvSpPr>
              <a:spLocks noChangeArrowheads="1"/>
            </p:cNvSpPr>
            <p:nvPr/>
          </p:nvSpPr>
          <p:spPr bwMode="auto">
            <a:xfrm>
              <a:off x="4857751" y="38433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21"/>
            <p:cNvSpPr>
              <a:spLocks noChangeArrowheads="1"/>
            </p:cNvSpPr>
            <p:nvPr/>
          </p:nvSpPr>
          <p:spPr bwMode="auto">
            <a:xfrm>
              <a:off x="5364164" y="4595813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22"/>
            <p:cNvSpPr>
              <a:spLocks noChangeArrowheads="1"/>
            </p:cNvSpPr>
            <p:nvPr/>
          </p:nvSpPr>
          <p:spPr bwMode="auto">
            <a:xfrm>
              <a:off x="5665789" y="390683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 flipH="1">
              <a:off x="5457382" y="3988885"/>
              <a:ext cx="328407" cy="754643"/>
            </a:xfrm>
            <a:prstGeom prst="line">
              <a:avLst/>
            </a:prstGeom>
            <a:ln w="28575"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38400" y="3737770"/>
              <a:ext cx="561975" cy="492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033714" y="3745494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002758" y="3730625"/>
              <a:ext cx="3333" cy="68897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513153" y="3899985"/>
              <a:ext cx="436038" cy="5836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00301" y="3749674"/>
              <a:ext cx="647699" cy="5937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38400" y="4114800"/>
              <a:ext cx="435498" cy="678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356325" y="4637882"/>
              <a:ext cx="539275" cy="13176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472137" y="4153113"/>
              <a:ext cx="211662" cy="5736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3349103" y="4700801"/>
              <a:ext cx="308497" cy="17599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000375" y="4355017"/>
              <a:ext cx="399509" cy="5038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864804" y="4188330"/>
              <a:ext cx="669606" cy="593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006091" y="3777166"/>
              <a:ext cx="510111" cy="4450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8" name="Oval 13"/>
            <p:cNvSpPr>
              <a:spLocks noChangeArrowheads="1"/>
            </p:cNvSpPr>
            <p:nvPr/>
          </p:nvSpPr>
          <p:spPr bwMode="auto">
            <a:xfrm>
              <a:off x="2773364" y="467677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6"/>
            <p:cNvSpPr>
              <a:spLocks noChangeArrowheads="1"/>
            </p:cNvSpPr>
            <p:nvPr/>
          </p:nvSpPr>
          <p:spPr bwMode="auto">
            <a:xfrm>
              <a:off x="3268664" y="47482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6"/>
            <p:cNvSpPr>
              <a:spLocks noChangeArrowheads="1"/>
            </p:cNvSpPr>
            <p:nvPr/>
          </p:nvSpPr>
          <p:spPr bwMode="auto">
            <a:xfrm>
              <a:off x="2352676" y="36449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4"/>
            <p:cNvSpPr>
              <a:spLocks noChangeArrowheads="1"/>
            </p:cNvSpPr>
            <p:nvPr/>
          </p:nvSpPr>
          <p:spPr bwMode="auto">
            <a:xfrm>
              <a:off x="3419476" y="3602038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5"/>
            <p:cNvSpPr>
              <a:spLocks noChangeArrowheads="1"/>
            </p:cNvSpPr>
            <p:nvPr/>
          </p:nvSpPr>
          <p:spPr bwMode="auto">
            <a:xfrm>
              <a:off x="3560764" y="4606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498341" y="3962110"/>
              <a:ext cx="522811" cy="57843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49191" y="3926895"/>
              <a:ext cx="534659" cy="7538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5421902" y="3996639"/>
              <a:ext cx="335327" cy="6951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022850" y="4542052"/>
              <a:ext cx="463550" cy="18234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35487" y="4475957"/>
              <a:ext cx="493713" cy="3651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18449" idx="6"/>
            </p:cNvCxnSpPr>
            <p:nvPr/>
          </p:nvCxnSpPr>
          <p:spPr>
            <a:xfrm flipH="1" flipV="1">
              <a:off x="3602356" y="3694907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3560764" y="4220950"/>
              <a:ext cx="875880" cy="23971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2464594" y="4370756"/>
              <a:ext cx="505459" cy="2549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3" name="Oval 19"/>
            <p:cNvSpPr>
              <a:spLocks noChangeArrowheads="1"/>
            </p:cNvSpPr>
            <p:nvPr/>
          </p:nvSpPr>
          <p:spPr bwMode="auto">
            <a:xfrm>
              <a:off x="4406901" y="4383088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3"/>
            <p:cNvSpPr>
              <a:spLocks noChangeArrowheads="1"/>
            </p:cNvSpPr>
            <p:nvPr/>
          </p:nvSpPr>
          <p:spPr bwMode="auto">
            <a:xfrm>
              <a:off x="4900614" y="4419601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4389120" y="3847886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0"/>
            <p:cNvSpPr>
              <a:spLocks noChangeArrowheads="1"/>
            </p:cNvSpPr>
            <p:nvPr/>
          </p:nvSpPr>
          <p:spPr bwMode="auto">
            <a:xfrm>
              <a:off x="4857751" y="38494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1"/>
            <p:cNvSpPr>
              <a:spLocks noChangeArrowheads="1"/>
            </p:cNvSpPr>
            <p:nvPr/>
          </p:nvSpPr>
          <p:spPr bwMode="auto">
            <a:xfrm>
              <a:off x="5364164" y="4601949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2"/>
            <p:cNvSpPr>
              <a:spLocks noChangeArrowheads="1"/>
            </p:cNvSpPr>
            <p:nvPr/>
          </p:nvSpPr>
          <p:spPr bwMode="auto">
            <a:xfrm>
              <a:off x="5665789" y="3912974"/>
              <a:ext cx="182880" cy="18573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0"/>
            <p:cNvSpPr>
              <a:spLocks noChangeArrowheads="1"/>
            </p:cNvSpPr>
            <p:nvPr/>
          </p:nvSpPr>
          <p:spPr bwMode="auto">
            <a:xfrm>
              <a:off x="2913064" y="42513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1"/>
            <p:cNvSpPr>
              <a:spLocks noChangeArrowheads="1"/>
            </p:cNvSpPr>
            <p:nvPr/>
          </p:nvSpPr>
          <p:spPr bwMode="auto">
            <a:xfrm>
              <a:off x="3411539" y="4098926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2"/>
            <p:cNvSpPr>
              <a:spLocks noChangeArrowheads="1"/>
            </p:cNvSpPr>
            <p:nvPr/>
          </p:nvSpPr>
          <p:spPr bwMode="auto">
            <a:xfrm>
              <a:off x="2317751" y="45450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H="1">
              <a:off x="2474195" y="3809362"/>
              <a:ext cx="515937" cy="369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43" name="Oval 8"/>
            <p:cNvSpPr>
              <a:spLocks noChangeArrowheads="1"/>
            </p:cNvSpPr>
            <p:nvPr/>
          </p:nvSpPr>
          <p:spPr bwMode="auto">
            <a:xfrm>
              <a:off x="2398714" y="4064001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9"/>
            <p:cNvSpPr>
              <a:spLocks noChangeArrowheads="1"/>
            </p:cNvSpPr>
            <p:nvPr/>
          </p:nvSpPr>
          <p:spPr bwMode="auto">
            <a:xfrm>
              <a:off x="2914651" y="3694113"/>
              <a:ext cx="182880" cy="1857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57" name="Freeform 121856"/>
            <p:cNvSpPr/>
            <p:nvPr/>
          </p:nvSpPr>
          <p:spPr>
            <a:xfrm>
              <a:off x="5449542" y="3684655"/>
              <a:ext cx="1125302" cy="794387"/>
            </a:xfrm>
            <a:custGeom>
              <a:avLst/>
              <a:gdLst>
                <a:gd name="connsiteX0" fmla="*/ 9808 w 1054063"/>
                <a:gd name="connsiteY0" fmla="*/ 0 h 794387"/>
                <a:gd name="connsiteX1" fmla="*/ 20629 w 1054063"/>
                <a:gd name="connsiteY1" fmla="*/ 330049 h 794387"/>
                <a:gd name="connsiteX2" fmla="*/ 193770 w 1054063"/>
                <a:gd name="connsiteY2" fmla="*/ 633046 h 794387"/>
                <a:gd name="connsiteX3" fmla="*/ 567105 w 1054063"/>
                <a:gd name="connsiteY3" fmla="*/ 789955 h 794387"/>
                <a:gd name="connsiteX4" fmla="*/ 1054063 w 1054063"/>
                <a:gd name="connsiteY4" fmla="*/ 735848 h 79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063" h="794387">
                  <a:moveTo>
                    <a:pt x="9808" y="0"/>
                  </a:moveTo>
                  <a:cubicBezTo>
                    <a:pt x="-112" y="112270"/>
                    <a:pt x="-10031" y="224541"/>
                    <a:pt x="20629" y="330049"/>
                  </a:cubicBezTo>
                  <a:cubicBezTo>
                    <a:pt x="51289" y="435557"/>
                    <a:pt x="102691" y="556395"/>
                    <a:pt x="193770" y="633046"/>
                  </a:cubicBezTo>
                  <a:cubicBezTo>
                    <a:pt x="284849" y="709697"/>
                    <a:pt x="423723" y="772821"/>
                    <a:pt x="567105" y="789955"/>
                  </a:cubicBezTo>
                  <a:cubicBezTo>
                    <a:pt x="710487" y="807089"/>
                    <a:pt x="882275" y="771468"/>
                    <a:pt x="1054063" y="735848"/>
                  </a:cubicBezTo>
                </a:path>
              </a:pathLst>
            </a:custGeom>
            <a:noFill/>
            <a:ln w="38100" cap="sq">
              <a:solidFill>
                <a:srgbClr val="FF0000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62" name="Freeform 121861"/>
            <p:cNvSpPr/>
            <p:nvPr/>
          </p:nvSpPr>
          <p:spPr>
            <a:xfrm>
              <a:off x="3956508" y="3446138"/>
              <a:ext cx="485634" cy="1367879"/>
            </a:xfrm>
            <a:custGeom>
              <a:avLst/>
              <a:gdLst>
                <a:gd name="connsiteX0" fmla="*/ 69013 w 485634"/>
                <a:gd name="connsiteY0" fmla="*/ 0 h 1504161"/>
                <a:gd name="connsiteX1" fmla="*/ 14907 w 485634"/>
                <a:gd name="connsiteY1" fmla="*/ 286765 h 1504161"/>
                <a:gd name="connsiteX2" fmla="*/ 4086 w 485634"/>
                <a:gd name="connsiteY2" fmla="*/ 703385 h 1504161"/>
                <a:gd name="connsiteX3" fmla="*/ 74424 w 485634"/>
                <a:gd name="connsiteY3" fmla="*/ 936043 h 1504161"/>
                <a:gd name="connsiteX4" fmla="*/ 290850 w 485634"/>
                <a:gd name="connsiteY4" fmla="*/ 1363484 h 1504161"/>
                <a:gd name="connsiteX5" fmla="*/ 485634 w 485634"/>
                <a:gd name="connsiteY5" fmla="*/ 1504161 h 150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634" h="1504161">
                  <a:moveTo>
                    <a:pt x="69013" y="0"/>
                  </a:moveTo>
                  <a:cubicBezTo>
                    <a:pt x="47370" y="84767"/>
                    <a:pt x="25728" y="169534"/>
                    <a:pt x="14907" y="286765"/>
                  </a:cubicBezTo>
                  <a:cubicBezTo>
                    <a:pt x="4086" y="403996"/>
                    <a:pt x="-5833" y="595172"/>
                    <a:pt x="4086" y="703385"/>
                  </a:cubicBezTo>
                  <a:cubicBezTo>
                    <a:pt x="14005" y="811598"/>
                    <a:pt x="26630" y="826027"/>
                    <a:pt x="74424" y="936043"/>
                  </a:cubicBezTo>
                  <a:cubicBezTo>
                    <a:pt x="122218" y="1046060"/>
                    <a:pt x="222315" y="1268798"/>
                    <a:pt x="290850" y="1363484"/>
                  </a:cubicBezTo>
                  <a:cubicBezTo>
                    <a:pt x="359385" y="1458170"/>
                    <a:pt x="422509" y="1481165"/>
                    <a:pt x="485634" y="1504161"/>
                  </a:cubicBezTo>
                </a:path>
              </a:pathLst>
            </a:custGeom>
            <a:noFill/>
            <a:ln w="38100" cap="sq">
              <a:solidFill>
                <a:srgbClr val="0000FF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24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Bisection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925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Since the minimum cut does not always yield good results we need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extra constraints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to make the problem meaningful.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Bisection </a:t>
            </a:r>
            <a:r>
              <a:rPr lang="en-US" dirty="0" smtClean="0"/>
              <a:t>refers to the problem of partitioning the nodes of the graph into two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equal sets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Kernighan-Lin algorithm</a:t>
            </a:r>
            <a:r>
              <a:rPr lang="en-US" dirty="0" smtClean="0"/>
              <a:t>: Start with random equal partitions and then swap nodes to improve some quality metric (e.g., cut, modularity,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96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Cut Ratio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58" y="1916832"/>
            <a:ext cx="8229600" cy="160483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Ratio Cut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  <a:defRPr/>
            </a:pPr>
            <a:r>
              <a:rPr lang="en-IE" sz="3200" dirty="0" smtClean="0"/>
              <a:t>Normalize cut by the </a:t>
            </a:r>
            <a:r>
              <a:rPr lang="en-IE" sz="3200" i="1" dirty="0" smtClean="0">
                <a:solidFill>
                  <a:schemeClr val="accent3">
                    <a:lumMod val="75000"/>
                  </a:schemeClr>
                </a:solidFill>
              </a:rPr>
              <a:t>size</a:t>
            </a:r>
            <a:r>
              <a:rPr lang="en-IE" sz="3200" dirty="0" smtClean="0"/>
              <a:t> of the groups</a:t>
            </a:r>
            <a:endParaRPr lang="en-IE" sz="3200" dirty="0"/>
          </a:p>
          <a:p>
            <a:pPr lvl="1">
              <a:defRPr/>
            </a:pPr>
            <a:endParaRPr lang="en-IE" sz="3200" dirty="0"/>
          </a:p>
          <a:p>
            <a:pPr marL="2242566" lvl="8" indent="-285750">
              <a:buSzPct val="70000"/>
              <a:buFont typeface="Wingdings" pitchFamily="2" charset="2"/>
              <a:buChar char="n"/>
              <a:defRPr/>
            </a:pPr>
            <a:endParaRPr lang="en-IE" dirty="0"/>
          </a:p>
          <a:p>
            <a:pPr marL="1008126" lvl="2" indent="-285750">
              <a:buSzPct val="70000"/>
              <a:buNone/>
              <a:defRPr/>
            </a:pPr>
            <a:r>
              <a:rPr lang="en-IE" dirty="0"/>
              <a:t>	</a:t>
            </a:r>
            <a:endParaRPr lang="en-US" i="1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93726" y="3789040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726" y="3789040"/>
                <a:ext cx="5554960" cy="680699"/>
              </a:xfrm>
              <a:prstGeom prst="rect">
                <a:avLst/>
              </a:prstGeom>
              <a:blipFill rotWithShape="0">
                <a:blip r:embed="rId2"/>
                <a:stretch>
                  <a:fillRect l="-1647" b="-18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89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9412" y="13363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Normalized Cut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  <a:defRPr/>
                </a:pPr>
                <a:r>
                  <a:rPr lang="en-I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Normalized-cut </a:t>
                </a:r>
              </a:p>
              <a:p>
                <a:pPr marL="0" indent="0">
                  <a:buNone/>
                  <a:defRPr/>
                </a:pPr>
                <a:r>
                  <a:rPr lang="en-IE" dirty="0" smtClean="0"/>
                  <a:t>Connectivity </a:t>
                </a:r>
                <a:r>
                  <a:rPr lang="en-IE" dirty="0"/>
                  <a:t>between groups relative to the </a:t>
                </a:r>
                <a:r>
                  <a:rPr lang="en-IE" i="1" dirty="0">
                    <a:solidFill>
                      <a:schemeClr val="accent3">
                        <a:lumMod val="75000"/>
                      </a:schemeClr>
                    </a:solidFill>
                  </a:rPr>
                  <a:t>density</a:t>
                </a:r>
                <a:r>
                  <a:rPr lang="en-IE" dirty="0"/>
                  <a:t> of each group</a:t>
                </a:r>
              </a:p>
              <a:p>
                <a:pPr lvl="1">
                  <a:defRPr/>
                </a:pPr>
                <a:endParaRPr lang="en-IE" dirty="0"/>
              </a:p>
              <a:p>
                <a:pPr marL="2242566" lvl="8" indent="-285750">
                  <a:buSzPct val="70000"/>
                  <a:buFont typeface="Wingdings" pitchFamily="2" charset="2"/>
                  <a:buChar char="n"/>
                  <a:defRPr/>
                </a:pPr>
                <a:endParaRPr lang="en-IE" dirty="0"/>
              </a:p>
              <a:p>
                <a:pPr marL="1008126" lvl="2" indent="-285750">
                  <a:buSzPct val="70000"/>
                  <a:buNone/>
                  <a:defRPr/>
                </a:pPr>
                <a:r>
                  <a:rPr lang="en-IE" dirty="0"/>
                  <a:t>	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𝑣𝑜𝑙</m:t>
                    </m:r>
                    <m:r>
                      <a:rPr lang="en-IE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IE" b="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IE" dirty="0"/>
                  <a:t>: </a:t>
                </a:r>
                <a:r>
                  <a:rPr lang="en-IE" dirty="0" smtClean="0"/>
                  <a:t>total </a:t>
                </a:r>
                <a:r>
                  <a:rPr lang="en-IE" dirty="0"/>
                  <a:t>weight of the edges with at least </a:t>
                </a:r>
                <a:r>
                  <a:rPr lang="en-IE" dirty="0" smtClean="0"/>
                  <a:t/>
                </a:r>
                <a:br>
                  <a:rPr lang="en-IE" dirty="0" smtClean="0"/>
                </a:br>
                <a:r>
                  <a:rPr lang="en-IE" dirty="0" smtClean="0"/>
                  <a:t>one </a:t>
                </a:r>
                <a:r>
                  <a:rPr lang="en-IE" dirty="0"/>
                  <a:t>endpoint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IE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𝑣𝑜𝑙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E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64592" indent="0">
                  <a:buSzPct val="70000"/>
                  <a:buNone/>
                  <a:defRPr/>
                </a:pPr>
                <a:endParaRPr lang="en-US" i="1" dirty="0" smtClean="0"/>
              </a:p>
              <a:p>
                <a:pPr marL="164592" indent="0">
                  <a:buSzPct val="70000"/>
                  <a:buNone/>
                  <a:defRPr/>
                </a:pPr>
                <a:r>
                  <a:rPr lang="en-US" i="1" dirty="0" smtClean="0"/>
                  <a:t>Why </a:t>
                </a:r>
                <a:r>
                  <a:rPr lang="en-US" i="1" dirty="0"/>
                  <a:t>use </a:t>
                </a:r>
                <a:r>
                  <a:rPr lang="en-US" i="1" dirty="0" smtClean="0"/>
                  <a:t>these criteria?</a:t>
                </a:r>
                <a:endParaRPr lang="en-US" i="1" dirty="0"/>
              </a:p>
              <a:p>
                <a:pPr marL="742950" lvl="1" indent="-285750">
                  <a:buSzPct val="70000"/>
                  <a:buFont typeface="Wingdings" pitchFamily="2" charset="2"/>
                  <a:buChar char="n"/>
                  <a:defRPr/>
                </a:pPr>
                <a:r>
                  <a:rPr lang="en-US" dirty="0" smtClean="0"/>
                  <a:t>Produce </a:t>
                </a:r>
                <a:r>
                  <a:rPr lang="en-US" dirty="0"/>
                  <a:t>more balanced </a:t>
                </a:r>
                <a:r>
                  <a:rPr lang="en-US" dirty="0" smtClean="0"/>
                  <a:t>partitions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12" y="1248101"/>
                <a:ext cx="8229600" cy="4525963"/>
              </a:xfrm>
              <a:blipFill rotWithShape="0">
                <a:blip r:embed="rId2"/>
                <a:stretch>
                  <a:fillRect l="-1852" t="-1752" b="-148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533400" y="4572000"/>
            <a:ext cx="8075612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</a:t>
                </a:r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U</m:t>
                        </m:r>
                        <m:r>
                          <a:rPr lang="en-US" sz="2400" b="0" i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𝑉𝑜𝑙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Cut</m:t>
                        </m:r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</m:t>
                        </m:r>
                        <m:r>
                          <a:rPr lang="en-US" sz="240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U</m:t>
                        </m:r>
                        <m:r>
                          <a:rPr lang="en-US" sz="24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𝑉𝑜𝑙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20630"/>
                <a:ext cx="5554960" cy="680699"/>
              </a:xfrm>
              <a:prstGeom prst="rect">
                <a:avLst/>
              </a:prstGeom>
              <a:blipFill rotWithShape="0">
                <a:blip r:embed="rId3"/>
                <a:stretch>
                  <a:fillRect l="-1756" b="-8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9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t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192863"/>
            <a:ext cx="3835400" cy="146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069" y="5032760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Normalized-Cut(</a:t>
                </a:r>
                <a:r>
                  <a:rPr lang="en-US" sz="2400" b="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69" y="5032760"/>
                <a:ext cx="5554960" cy="615233"/>
              </a:xfrm>
              <a:prstGeom prst="rect">
                <a:avLst/>
              </a:prstGeom>
              <a:blipFill rotWithShape="0">
                <a:blip r:embed="rId3"/>
                <a:stretch>
                  <a:fillRect l="-1647" b="-99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10381" y="5752840"/>
                <a:ext cx="5554960" cy="62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Normalized-Cut(</a:t>
                </a:r>
                <a:r>
                  <a:rPr lang="en-US" sz="2400" b="0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81" y="5752840"/>
                <a:ext cx="5554960" cy="622414"/>
              </a:xfrm>
              <a:prstGeom prst="rect">
                <a:avLst/>
              </a:prstGeom>
              <a:blipFill rotWithShape="1">
                <a:blip r:embed="rId4"/>
                <a:stretch>
                  <a:fillRect l="-175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3457589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Ratio-Cut(</a:t>
                </a:r>
                <a:r>
                  <a:rPr lang="en-US" sz="2400" b="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57589"/>
                <a:ext cx="5554960" cy="615233"/>
              </a:xfrm>
              <a:prstGeom prst="rect">
                <a:avLst/>
              </a:prstGeom>
              <a:blipFill rotWithShape="0">
                <a:blip r:embed="rId5"/>
                <a:stretch>
                  <a:fillRect l="-1647" b="-99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7777" y="4072822"/>
                <a:ext cx="5554960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Ratio-Cut(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Green</a:t>
                </a:r>
                <a:r>
                  <a:rPr lang="en-US" sz="2400" b="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77" y="4072822"/>
                <a:ext cx="5554960" cy="615233"/>
              </a:xfrm>
              <a:prstGeom prst="rect">
                <a:avLst/>
              </a:prstGeom>
              <a:blipFill rotWithShape="1">
                <a:blip r:embed="rId6"/>
                <a:stretch>
                  <a:fillRect l="-175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1020"/>
            <a:ext cx="8230313" cy="12436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7777" y="2960979"/>
            <a:ext cx="2187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is Min-Cut</a:t>
            </a:r>
            <a:endParaRPr lang="el-G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213984" y="570031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Normalized is even better for Green due to density</a:t>
            </a:r>
            <a:endParaRPr lang="el-G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1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5511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94116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 three cuts has the best (min, normalized, ratio) cut?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4397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348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expansion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56484"/>
            <a:ext cx="8712968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Graph expansion: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Graph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conductance </a:t>
            </a:r>
            <a:r>
              <a:rPr lang="en-US" sz="2800" dirty="0" smtClean="0"/>
              <a:t>(similar for volume)</a:t>
            </a:r>
            <a:endParaRPr lang="en-US" sz="28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054404"/>
              </p:ext>
            </p:extLst>
          </p:nvPr>
        </p:nvGraphicFramePr>
        <p:xfrm>
          <a:off x="2965450" y="2432050"/>
          <a:ext cx="29083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92" name="Equation" r:id="rId3" imgW="1523880" imgH="444240" progId="Equation.3">
                  <p:embed/>
                </p:oleObj>
              </mc:Choice>
              <mc:Fallback>
                <p:oleObj name="Equation" r:id="rId3" imgW="1523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2432050"/>
                        <a:ext cx="29083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193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5596" y="242088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Ratio and normalized cuts </a:t>
            </a:r>
            <a:r>
              <a:rPr lang="en-US" sz="2400" dirty="0"/>
              <a:t>can be reformulated in matrix </a:t>
            </a:r>
            <a:r>
              <a:rPr lang="en-US" sz="2400" dirty="0" smtClean="0"/>
              <a:t>format and solved using spectral clustering</a:t>
            </a:r>
            <a:endParaRPr lang="en-US" sz="2400" dirty="0"/>
          </a:p>
          <a:p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664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5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96" y="1239444"/>
            <a:ext cx="8136904" cy="7072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modules, cluster, communities, groups,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partitions (more on this today)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118872" indent="0">
              <a:buNone/>
            </a:pP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28693"/>
            <a:ext cx="4947873" cy="407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2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4068" y="4071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37418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Adjacency matrix (</a:t>
            </a:r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):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IE" dirty="0" smtClean="0"/>
              <a:t>matrix</a:t>
            </a:r>
          </a:p>
          <a:p>
            <a:pPr lvl="1">
              <a:spcBef>
                <a:spcPct val="5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A=[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en-IE" dirty="0" smtClean="0"/>
              <a:t>if edge between node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E" dirty="0" smtClean="0"/>
              <a:t> and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marL="457200" lvl="1" indent="0">
              <a:spcBef>
                <a:spcPct val="5000"/>
              </a:spcBef>
              <a:buNone/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lvl="1">
              <a:spcBef>
                <a:spcPct val="5000"/>
              </a:spcBef>
              <a:defRPr/>
            </a:pPr>
            <a:endParaRPr lang="en-IE" baseline="-25000" dirty="0" smtClean="0"/>
          </a:p>
          <a:p>
            <a:pPr marL="0" indent="0">
              <a:spcBef>
                <a:spcPct val="5000"/>
              </a:spcBef>
              <a:buNone/>
              <a:defRPr/>
            </a:pPr>
            <a:endParaRPr lang="en-US" sz="2000" dirty="0" smtClean="0"/>
          </a:p>
          <a:p>
            <a:pPr marL="0" indent="0">
              <a:spcBef>
                <a:spcPct val="5000"/>
              </a:spcBef>
              <a:buNone/>
              <a:defRPr/>
            </a:pPr>
            <a:r>
              <a:rPr lang="en-US" sz="2000" dirty="0" smtClean="0"/>
              <a:t>Important properties: 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 smtClean="0"/>
              <a:t>Symmetric matrix</a:t>
            </a:r>
          </a:p>
          <a:p>
            <a:pPr lvl="1">
              <a:spcBef>
                <a:spcPct val="5000"/>
              </a:spcBef>
              <a:defRPr/>
            </a:pPr>
            <a:r>
              <a:rPr lang="en-US" sz="2000" dirty="0" smtClean="0"/>
              <a:t> Eigenvectors are real and orthogonal</a:t>
            </a:r>
          </a:p>
          <a:p>
            <a:pPr>
              <a:spcBef>
                <a:spcPct val="5000"/>
              </a:spcBef>
              <a:defRPr/>
            </a:pPr>
            <a:endParaRPr lang="en-IE" sz="2000" dirty="0" smtClean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FEC7F-91ED-4963-9679-B59929A1CB23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  <p:grpSp>
        <p:nvGrpSpPr>
          <p:cNvPr id="42" name="Group 41"/>
          <p:cNvGrpSpPr/>
          <p:nvPr/>
        </p:nvGrpSpPr>
        <p:grpSpPr>
          <a:xfrm>
            <a:off x="838200" y="3200400"/>
            <a:ext cx="3276600" cy="1447800"/>
            <a:chOff x="838200" y="3505200"/>
            <a:chExt cx="3276600" cy="1447800"/>
          </a:xfrm>
        </p:grpSpPr>
        <p:cxnSp>
          <p:nvCxnSpPr>
            <p:cNvPr id="25" name="Straight Connector 24"/>
            <p:cNvCxnSpPr>
              <a:stCxn id="33" idx="3"/>
              <a:endCxn id="38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8" idx="5"/>
              <a:endCxn id="37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3" idx="4"/>
              <a:endCxn id="37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3" idx="6"/>
              <a:endCxn id="39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5"/>
              <a:endCxn id="41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1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9" idx="3"/>
              <a:endCxn id="40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43" name="Group 372"/>
          <p:cNvGraphicFramePr>
            <a:graphicFrameLocks/>
          </p:cNvGraphicFramePr>
          <p:nvPr>
            <p:extLst/>
          </p:nvPr>
        </p:nvGraphicFramePr>
        <p:xfrm>
          <a:off x="5570538" y="2895600"/>
          <a:ext cx="3116262" cy="2561533"/>
        </p:xfrm>
        <a:graphic>
          <a:graphicData uri="http://schemas.openxmlformats.org/drawingml/2006/table">
            <a:tbl>
              <a:tblPr/>
              <a:tblGrid>
                <a:gridCol w="446087"/>
                <a:gridCol w="442913"/>
                <a:gridCol w="447675"/>
                <a:gridCol w="444500"/>
                <a:gridCol w="444500"/>
                <a:gridCol w="446087"/>
                <a:gridCol w="4445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5428" y="602972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the graph is weighted, </a:t>
            </a:r>
            <a:r>
              <a:rPr lang="en-IE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E" sz="2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IE" sz="24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sz="24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IE" sz="2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454" name="Rectangle 6"/>
          <p:cNvSpPr>
            <a:spLocks noGrp="1" noChangeArrowheads="1"/>
          </p:cNvSpPr>
          <p:nvPr>
            <p:ph idx="1"/>
          </p:nvPr>
        </p:nvSpPr>
        <p:spPr>
          <a:xfrm>
            <a:off x="323528" y="1314450"/>
            <a:ext cx="8075240" cy="268740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Degree matrix (D):</a:t>
            </a:r>
          </a:p>
          <a:p>
            <a:pPr lvl="1">
              <a:spcBef>
                <a:spcPct val="10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 smtClean="0"/>
              <a:t>  diagonal matrix</a:t>
            </a:r>
          </a:p>
          <a:p>
            <a:pPr lvl="1">
              <a:spcBef>
                <a:spcPct val="30000"/>
              </a:spcBef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D=[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],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E" i="1" baseline="-250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IE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IE" dirty="0" smtClean="0"/>
              <a:t>degree of node </a:t>
            </a:r>
            <a:r>
              <a:rPr lang="en-IE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IE" dirty="0" smtClean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38200" y="3581400"/>
            <a:ext cx="3276600" cy="1447800"/>
            <a:chOff x="838200" y="3505200"/>
            <a:chExt cx="3276600" cy="1447800"/>
          </a:xfrm>
        </p:grpSpPr>
        <p:cxnSp>
          <p:nvCxnSpPr>
            <p:cNvPr id="26" name="Straight Connector 25"/>
            <p:cNvCxnSpPr>
              <a:stCxn id="37" idx="3"/>
              <a:endCxn id="39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9" idx="5"/>
              <a:endCxn id="38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7" idx="4"/>
              <a:endCxn id="38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7" idx="6"/>
              <a:endCxn id="40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8" idx="6"/>
              <a:endCxn id="41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5"/>
              <a:endCxn id="42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1" idx="6"/>
              <a:endCxn id="42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0" idx="3"/>
              <a:endCxn id="41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24" name="Group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926906"/>
              </p:ext>
            </p:extLst>
          </p:nvPr>
        </p:nvGraphicFramePr>
        <p:xfrm>
          <a:off x="4932040" y="3138833"/>
          <a:ext cx="3116263" cy="2561533"/>
        </p:xfrm>
        <a:graphic>
          <a:graphicData uri="http://schemas.openxmlformats.org/drawingml/2006/table">
            <a:tbl>
              <a:tblPr/>
              <a:tblGrid>
                <a:gridCol w="446088"/>
                <a:gridCol w="442912"/>
                <a:gridCol w="447675"/>
                <a:gridCol w="444500"/>
                <a:gridCol w="444500"/>
                <a:gridCol w="446088"/>
                <a:gridCol w="4445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dirty="0" smtClean="0"/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8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Matrix Representation</a:t>
            </a:r>
            <a:endParaRPr lang="en-IE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44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137845"/>
            <a:ext cx="5106575" cy="1843329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Laplacian matrix (L):</a:t>
            </a:r>
          </a:p>
          <a:p>
            <a:pPr lvl="1">
              <a:defRPr/>
            </a:pP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IE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E" dirty="0" smtClean="0"/>
              <a:t> symmetric matrix</a:t>
            </a:r>
          </a:p>
          <a:p>
            <a:pPr lvl="1">
              <a:defRPr/>
            </a:pPr>
            <a:endParaRPr lang="en-IE" dirty="0" smtClean="0"/>
          </a:p>
          <a:p>
            <a:pPr lvl="1">
              <a:defRPr/>
            </a:pPr>
            <a:endParaRPr lang="en-IE" dirty="0" smtClean="0"/>
          </a:p>
          <a:p>
            <a:pPr lvl="1"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82157-1A3D-4543-BB36-318E47FF2E9F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10" name="Text Box 97"/>
              <p:cNvSpPr txBox="1">
                <a:spLocks noChangeArrowheads="1"/>
              </p:cNvSpPr>
              <p:nvPr/>
            </p:nvSpPr>
            <p:spPr bwMode="auto">
              <a:xfrm>
                <a:off x="909320" y="2315607"/>
                <a:ext cx="3240087" cy="579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𝑳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= 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𝑫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 </m:t>
                      </m:r>
                      <m:r>
                        <a:rPr lang="en-IE" sz="32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en-IE" sz="3200" b="1" i="1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510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9320" y="2315607"/>
                <a:ext cx="3240087" cy="5794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181688" y="3645024"/>
            <a:ext cx="2971800" cy="1219200"/>
            <a:chOff x="838200" y="3505200"/>
            <a:chExt cx="3276600" cy="1447800"/>
          </a:xfrm>
        </p:grpSpPr>
        <p:cxnSp>
          <p:nvCxnSpPr>
            <p:cNvPr id="27" name="Straight Connector 26"/>
            <p:cNvCxnSpPr>
              <a:stCxn id="39" idx="3"/>
              <a:endCxn id="41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1" idx="5"/>
              <a:endCxn id="40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9" idx="4"/>
              <a:endCxn id="40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9" idx="6"/>
              <a:endCxn id="42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40" idx="6"/>
              <a:endCxn id="43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42" idx="5"/>
              <a:endCxn id="44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6"/>
              <a:endCxn id="44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2" idx="3"/>
              <a:endCxn id="43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graphicFrame>
        <p:nvGraphicFramePr>
          <p:cNvPr id="45" name="Group 4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899084"/>
              </p:ext>
            </p:extLst>
          </p:nvPr>
        </p:nvGraphicFramePr>
        <p:xfrm>
          <a:off x="4912030" y="3272588"/>
          <a:ext cx="3071379" cy="2627622"/>
        </p:xfrm>
        <a:graphic>
          <a:graphicData uri="http://schemas.openxmlformats.org/drawingml/2006/table">
            <a:tbl>
              <a:tblPr/>
              <a:tblGrid>
                <a:gridCol w="435764"/>
                <a:gridCol w="437266"/>
                <a:gridCol w="440271"/>
                <a:gridCol w="441773"/>
                <a:gridCol w="437266"/>
                <a:gridCol w="441773"/>
                <a:gridCol w="437266"/>
              </a:tblGrid>
              <a:tr h="3006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16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16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70" y="3036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7437" y="1311275"/>
                <a:ext cx="8458200" cy="50450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/>
                  <a:t> is a vector in </a:t>
                </a:r>
                <a:r>
                  <a:rPr lang="en-US" dirty="0" smtClean="0">
                    <a:sym typeface="Symbol"/>
                  </a:rPr>
                  <a:t></a:t>
                </a:r>
                <a:r>
                  <a:rPr lang="en-US" i="1" baseline="30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/>
                  <a:t> with components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,…, 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b="1" i="1" baseline="-25000" dirty="0" err="1" smtClean="0">
                        <a:latin typeface="Cambria Math"/>
                        <a:cs typeface="Times New Roman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dirty="0" smtClean="0"/>
                  <a:t>Think of it as a label/value of each node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</m:oMath>
                </a14:m>
                <a:endParaRPr lang="en-US" b="1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What is the meaning of 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?</a:t>
                </a:r>
              </a:p>
              <a:p>
                <a:endParaRPr lang="en-US" dirty="0" smtClean="0">
                  <a:solidFill>
                    <a:schemeClr val="accent4"/>
                  </a:solidFill>
                </a:endParaRPr>
              </a:p>
              <a:p>
                <a:endParaRPr lang="en-US" dirty="0" smtClean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r>
                  <a:rPr lang="en-IE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Entry </a:t>
                </a:r>
                <a:r>
                  <a:rPr lang="en-IE" sz="2800" i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IE" sz="2800" i="1" baseline="-25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E" sz="2800" i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IE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is a sum of labels </a:t>
                </a:r>
                <a:r>
                  <a:rPr lang="en-IE" sz="2800" i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E" sz="2800" i="1" baseline="-25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IE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of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 of </a:t>
                </a:r>
                <a:r>
                  <a:rPr lang="en-IE" sz="2800" i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437" y="1311275"/>
                <a:ext cx="8458200" cy="5045075"/>
              </a:xfrm>
              <a:blipFill rotWithShape="0">
                <a:blip r:embed="rId3"/>
                <a:stretch>
                  <a:fillRect l="-1801" t="-18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019223"/>
              </p:ext>
            </p:extLst>
          </p:nvPr>
        </p:nvGraphicFramePr>
        <p:xfrm>
          <a:off x="477437" y="3573016"/>
          <a:ext cx="40179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4" name="Equation" r:id="rId4" imgW="1663560" imgH="711000" progId="Equation.3">
                  <p:embed/>
                </p:oleObj>
              </mc:Choice>
              <mc:Fallback>
                <p:oleObj name="Equation" r:id="rId4" imgW="1663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37" y="3573016"/>
                        <a:ext cx="401796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18193"/>
              </p:ext>
            </p:extLst>
          </p:nvPr>
        </p:nvGraphicFramePr>
        <p:xfrm>
          <a:off x="5224463" y="3878263"/>
          <a:ext cx="29178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5" name="Equation" r:id="rId6" imgW="1307880" imgH="444240" progId="Equation.3">
                  <p:embed/>
                </p:oleObj>
              </mc:Choice>
              <mc:Fallback>
                <p:oleObj name="Equation" r:id="rId6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/>
                        <a:grayscl/>
                        <a:biLevel thresh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463" y="3878263"/>
                        <a:ext cx="29178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3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IE" sz="2400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IE" sz="2400" i="1" baseline="30000" dirty="0" err="1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</a:t>
                </a:r>
                <a:r>
                  <a:rPr lang="en-IE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coordinate of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sz="2400" i="1" dirty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pPr lvl="1"/>
                <a:r>
                  <a:rPr lang="en-IE" sz="1800" dirty="0" smtClean="0">
                    <a:solidFill>
                      <a:schemeClr val="tx1"/>
                    </a:solidFill>
                  </a:rPr>
                  <a:t>Sum of the </a:t>
                </a:r>
                <a:r>
                  <a:rPr lang="en-IE" sz="18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-values </a:t>
                </a:r>
                <a:br>
                  <a:rPr lang="en-IE" sz="1800" dirty="0" smtClean="0">
                    <a:solidFill>
                      <a:schemeClr val="tx1"/>
                    </a:solidFill>
                  </a:rPr>
                </a:br>
                <a:r>
                  <a:rPr lang="en-IE" sz="1800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neighbors</a:t>
                </a:r>
                <a:r>
                  <a:rPr lang="en-IE" sz="1800" dirty="0" smtClean="0">
                    <a:solidFill>
                      <a:schemeClr val="tx1"/>
                    </a:solidFill>
                  </a:rPr>
                  <a:t> of </a:t>
                </a:r>
                <a:r>
                  <a:rPr lang="en-IE" sz="1800" i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IE" sz="18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IE" sz="1800" dirty="0" smtClean="0">
                    <a:solidFill>
                      <a:schemeClr val="tx1"/>
                    </a:solidFill>
                  </a:rPr>
                  <a:t>Make this a new value at node </a:t>
                </a:r>
                <a:r>
                  <a:rPr lang="en-IE" sz="1800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lang="en-IE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Spectral Graph Theory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Analyze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“spectrum”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a matrix representing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Spectrum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a graph, ordered by the magnitude (strength) of their corresponding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Spectral clustering</a:t>
                </a:r>
                <a:r>
                  <a:rPr lang="en-US" dirty="0" smtClean="0"/>
                  <a:t>: use the eigenvectors of A or graphs derived by it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Most based on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graph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Laplacian  </a:t>
                </a:r>
                <a:endParaRPr lang="en-IE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IE" dirty="0" smtClean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20360"/>
                <a:ext cx="8229600" cy="2354792"/>
              </a:xfrm>
              <a:blipFill rotWithShape="0">
                <a:blip r:embed="rId3"/>
                <a:stretch>
                  <a:fillRect l="-1852" t="-2591" b="-13290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46136"/>
              </p:ext>
            </p:extLst>
          </p:nvPr>
        </p:nvGraphicFramePr>
        <p:xfrm>
          <a:off x="4247998" y="1032450"/>
          <a:ext cx="4060556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9" name="Equation" r:id="rId4" imgW="1765080" imgH="711000" progId="Equation.3">
                  <p:embed/>
                </p:oleObj>
              </mc:Choice>
              <mc:Fallback>
                <p:oleObj name="Equation" r:id="rId4" imgW="17650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98" y="1032450"/>
                        <a:ext cx="4060556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517275"/>
              </p:ext>
            </p:extLst>
          </p:nvPr>
        </p:nvGraphicFramePr>
        <p:xfrm>
          <a:off x="3419872" y="4526965"/>
          <a:ext cx="302473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0" name="Equation" r:id="rId6" imgW="1104840" imgH="228600" progId="Equation.3">
                  <p:embed/>
                </p:oleObj>
              </mc:Choice>
              <mc:Fallback>
                <p:oleObj name="Equation" r:id="rId6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526965"/>
                        <a:ext cx="302473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605116"/>
              </p:ext>
            </p:extLst>
          </p:nvPr>
        </p:nvGraphicFramePr>
        <p:xfrm>
          <a:off x="6451797" y="4597540"/>
          <a:ext cx="2057400" cy="4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31" name="Equation" r:id="rId8" imgW="977760" imgH="228600" progId="Equation.3">
                  <p:embed/>
                </p:oleObj>
              </mc:Choice>
              <mc:Fallback>
                <p:oleObj name="Equation" r:id="rId8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797" y="4597540"/>
                        <a:ext cx="2057400" cy="4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sz="3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76973"/>
                <a:ext cx="2404441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4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Laplacian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Matrix properties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The matrix </a:t>
            </a:r>
            <a:r>
              <a:rPr lang="en-US" dirty="0" smtClean="0">
                <a:solidFill>
                  <a:schemeClr val="hlink"/>
                </a:solidFill>
              </a:rPr>
              <a:t>L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9900"/>
                </a:solidFill>
              </a:rPr>
              <a:t>symmetric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9900"/>
                </a:solidFill>
              </a:rPr>
              <a:t>positive semi-definite</a:t>
            </a:r>
          </a:p>
          <a:p>
            <a:pPr lvl="1" eaLnBrk="1" hangingPunct="1"/>
            <a:r>
              <a:rPr lang="en-US" dirty="0" smtClean="0"/>
              <a:t>all eigenvalues of </a:t>
            </a:r>
            <a:r>
              <a:rPr lang="en-US" dirty="0" smtClean="0">
                <a:solidFill>
                  <a:schemeClr val="hlink"/>
                </a:solidFill>
              </a:rPr>
              <a:t>L</a:t>
            </a:r>
            <a:r>
              <a:rPr lang="en-US" dirty="0" smtClean="0"/>
              <a:t> are positive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dirty="0" smtClean="0"/>
              <a:t>The matrix L has 0 as an eigenvalue, and corresponding eigenvector </a:t>
            </a:r>
            <a:r>
              <a:rPr lang="en-US" dirty="0" smtClean="0">
                <a:solidFill>
                  <a:schemeClr val="hlink"/>
                </a:solidFill>
              </a:rPr>
              <a:t>w</a:t>
            </a:r>
            <a:r>
              <a:rPr lang="en-US" baseline="-25000" dirty="0" smtClean="0">
                <a:solidFill>
                  <a:schemeClr val="hlink"/>
                </a:solidFill>
              </a:rPr>
              <a:t>1</a:t>
            </a:r>
            <a:r>
              <a:rPr lang="en-US" dirty="0" smtClean="0">
                <a:solidFill>
                  <a:schemeClr val="hlink"/>
                </a:solidFill>
              </a:rPr>
              <a:t> = (1,1,…,1)</a:t>
            </a:r>
          </a:p>
          <a:p>
            <a:pPr lvl="1" eaLnBrk="1" hangingPunct="1"/>
            <a:r>
              <a:rPr lang="el-GR" dirty="0" smtClean="0">
                <a:solidFill>
                  <a:schemeClr val="hlink"/>
                </a:solidFill>
              </a:rPr>
              <a:t>λ</a:t>
            </a:r>
            <a:r>
              <a:rPr lang="fi-FI" baseline="-25000" dirty="0" smtClean="0">
                <a:solidFill>
                  <a:schemeClr val="hlink"/>
                </a:solidFill>
              </a:rPr>
              <a:t>1</a:t>
            </a:r>
            <a:r>
              <a:rPr lang="fi-FI" dirty="0" smtClean="0">
                <a:solidFill>
                  <a:schemeClr val="hlink"/>
                </a:solidFill>
              </a:rPr>
              <a:t> = 0</a:t>
            </a:r>
            <a:r>
              <a:rPr lang="fi-FI" dirty="0" smtClean="0"/>
              <a:t> is the smallest eigenvalue</a:t>
            </a:r>
          </a:p>
          <a:p>
            <a:pPr marL="457200" lvl="1" indent="0" eaLnBrk="1" hangingPunct="1">
              <a:buNone/>
            </a:pPr>
            <a:endParaRPr lang="fi-FI" sz="1400" i="1" dirty="0" smtClean="0"/>
          </a:p>
          <a:p>
            <a:pPr marL="457200" lvl="1" indent="0" eaLnBrk="1" hangingPunct="1">
              <a:buNone/>
            </a:pPr>
            <a:r>
              <a:rPr lang="fi-FI" sz="2000" i="1" dirty="0" smtClean="0"/>
              <a:t>Proof: Let  w</a:t>
            </a:r>
            <a:r>
              <a:rPr lang="fi-FI" sz="2000" i="1" baseline="-25000" dirty="0" smtClean="0"/>
              <a:t>1</a:t>
            </a:r>
            <a:r>
              <a:rPr lang="fi-FI" sz="2000" i="1" dirty="0" smtClean="0"/>
              <a:t> be the column vector with all 1s -- show Lw</a:t>
            </a:r>
            <a:r>
              <a:rPr lang="fi-FI" sz="2000" i="1" baseline="-25000" dirty="0" smtClean="0"/>
              <a:t>1</a:t>
            </a:r>
            <a:r>
              <a:rPr lang="fi-FI" sz="2000" i="1" dirty="0" smtClean="0"/>
              <a:t> = 0w</a:t>
            </a:r>
            <a:r>
              <a:rPr lang="fi-FI" sz="2000" i="1" baseline="-25000" dirty="0" smtClean="0"/>
              <a:t>1</a:t>
            </a:r>
            <a:endParaRPr lang="el-GR" sz="2000" i="1" baseline="-25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3212976"/>
            <a:ext cx="7571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 definite: if </a:t>
            </a:r>
            <a:r>
              <a:rPr lang="en-US" dirty="0" err="1" smtClean="0"/>
              <a:t>z</a:t>
            </a:r>
            <a:r>
              <a:rPr lang="en-US" baseline="30000" dirty="0" err="1" smtClean="0"/>
              <a:t>T</a:t>
            </a:r>
            <a:r>
              <a:rPr lang="en-US" dirty="0" err="1" smtClean="0"/>
              <a:t>Mz</a:t>
            </a:r>
            <a:r>
              <a:rPr lang="en-US" dirty="0" smtClean="0"/>
              <a:t> is non-negative, for every non-zero column vector z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55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005" y="2204864"/>
            <a:ext cx="8229600" cy="240486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The second smallest eigenvalue (also known as </a:t>
            </a:r>
            <a:r>
              <a:rPr lang="en-US" dirty="0" smtClean="0">
                <a:solidFill>
                  <a:srgbClr val="FF9900"/>
                </a:solidFill>
              </a:rPr>
              <a:t>Fielder value</a:t>
            </a:r>
            <a:r>
              <a:rPr lang="en-US" dirty="0" smtClean="0"/>
              <a:t>) </a:t>
            </a:r>
            <a:r>
              <a:rPr lang="el-GR" dirty="0" smtClean="0">
                <a:solidFill>
                  <a:schemeClr val="hlink"/>
                </a:solidFill>
              </a:rPr>
              <a:t>λ</a:t>
            </a:r>
            <a:r>
              <a:rPr lang="fi-FI" baseline="-25000" dirty="0" smtClean="0">
                <a:solidFill>
                  <a:schemeClr val="hlink"/>
                </a:solidFill>
              </a:rPr>
              <a:t>2</a:t>
            </a:r>
            <a:r>
              <a:rPr lang="fi-FI" dirty="0" smtClean="0"/>
              <a:t> satisfies</a:t>
            </a:r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13492"/>
              </p:ext>
            </p:extLst>
          </p:nvPr>
        </p:nvGraphicFramePr>
        <p:xfrm>
          <a:off x="2771800" y="3407296"/>
          <a:ext cx="27336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4" name="Equation" r:id="rId3" imgW="1155199" imgH="317362" progId="Equation.3">
                  <p:embed/>
                </p:oleObj>
              </mc:Choice>
              <mc:Fallback>
                <p:oleObj name="Equation" r:id="rId3" imgW="1155199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407296"/>
                        <a:ext cx="27336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0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the </a:t>
            </a:r>
            <a:r>
              <a:rPr lang="en-US" dirty="0" err="1" smtClean="0"/>
              <a:t>Laplacian</a:t>
            </a:r>
            <a:endParaRPr lang="fi-FI" dirty="0" smtClean="0"/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 smtClean="0"/>
          </a:p>
          <a:p>
            <a:pPr eaLnBrk="1" hangingPunct="1"/>
            <a:r>
              <a:rPr lang="en-US" dirty="0" smtClean="0"/>
              <a:t>The expression: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is</a:t>
            </a:r>
            <a:endParaRPr lang="el-GR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55483"/>
              </p:ext>
            </p:extLst>
          </p:nvPr>
        </p:nvGraphicFramePr>
        <p:xfrm>
          <a:off x="1835696" y="2400563"/>
          <a:ext cx="10810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3" name="Equation" r:id="rId3" imgW="457200" imgH="215640" progId="Equation.3">
                  <p:embed/>
                </p:oleObj>
              </mc:Choice>
              <mc:Fallback>
                <p:oleObj name="Equation" r:id="rId3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400563"/>
                        <a:ext cx="108108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873877"/>
              </p:ext>
            </p:extLst>
          </p:nvPr>
        </p:nvGraphicFramePr>
        <p:xfrm>
          <a:off x="3892550" y="2345794"/>
          <a:ext cx="13589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4" name="Equation" r:id="rId5" imgW="583693" imgH="266469" progId="Equation.3">
                  <p:embed/>
                </p:oleObj>
              </mc:Choice>
              <mc:Fallback>
                <p:oleObj name="Equation" r:id="rId5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345794"/>
                        <a:ext cx="13589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>
            <a:off x="3116634" y="2471619"/>
            <a:ext cx="576064" cy="36906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320941"/>
              </p:ext>
            </p:extLst>
          </p:nvPr>
        </p:nvGraphicFramePr>
        <p:xfrm>
          <a:off x="3692698" y="3841423"/>
          <a:ext cx="1376721" cy="68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5" name="Equation" r:id="rId7" imgW="380880" imgH="190440" progId="Equation.3">
                  <p:embed/>
                </p:oleObj>
              </mc:Choice>
              <mc:Fallback>
                <p:oleObj name="Equation" r:id="rId7" imgW="380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698" y="3841423"/>
                        <a:ext cx="1376721" cy="68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960951"/>
              </p:ext>
            </p:extLst>
          </p:nvPr>
        </p:nvGraphicFramePr>
        <p:xfrm>
          <a:off x="2442720" y="4810060"/>
          <a:ext cx="193833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876" name="Equation" r:id="rId9" imgW="825480" imgH="368280" progId="Equation.3">
                  <p:embed/>
                </p:oleObj>
              </mc:Choice>
              <mc:Fallback>
                <p:oleObj name="Equation" r:id="rId9" imgW="825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720" y="4810060"/>
                        <a:ext cx="193833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87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second smallest eigenvalue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57614"/>
              </p:ext>
            </p:extLst>
          </p:nvPr>
        </p:nvGraphicFramePr>
        <p:xfrm>
          <a:off x="1501775" y="2740025"/>
          <a:ext cx="25654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4" name="Equation" r:id="rId3" imgW="1091880" imgH="368280" progId="Equation.3">
                  <p:embed/>
                </p:oleObj>
              </mc:Choice>
              <mc:Fallback>
                <p:oleObj name="Equation" r:id="rId3" imgW="10918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2740025"/>
                        <a:ext cx="2565400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410398" y="2829706"/>
            <a:ext cx="1239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/>
              <a:t>where</a:t>
            </a:r>
            <a:r>
              <a:rPr lang="en-US" sz="2400" dirty="0"/>
              <a:t> 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49070"/>
              </p:ext>
            </p:extLst>
          </p:nvPr>
        </p:nvGraphicFramePr>
        <p:xfrm>
          <a:off x="5796136" y="2796097"/>
          <a:ext cx="13589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5" name="Equation" r:id="rId5" imgW="583693" imgH="266469" progId="Equation.3">
                  <p:embed/>
                </p:oleObj>
              </mc:Choice>
              <mc:Fallback>
                <p:oleObj name="Equation" r:id="rId5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796097"/>
                        <a:ext cx="13589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6598" y="1463305"/>
            <a:ext cx="7744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Thus, the </a:t>
            </a:r>
            <a:r>
              <a:rPr lang="fi-FI" sz="3200" dirty="0"/>
              <a:t>eigenvector for eigenvalue </a:t>
            </a:r>
            <a:r>
              <a:rPr lang="el-GR" sz="3200" dirty="0">
                <a:solidFill>
                  <a:schemeClr val="hlink"/>
                </a:solidFill>
              </a:rPr>
              <a:t>λ</a:t>
            </a:r>
            <a:r>
              <a:rPr lang="fi-FI" sz="3200" baseline="-25000" dirty="0">
                <a:solidFill>
                  <a:schemeClr val="hlink"/>
                </a:solidFill>
              </a:rPr>
              <a:t>2</a:t>
            </a:r>
            <a:r>
              <a:rPr lang="fi-FI" sz="3200" dirty="0"/>
              <a:t> (called the </a:t>
            </a:r>
            <a:r>
              <a:rPr lang="fi-FI" sz="3200" dirty="0">
                <a:solidFill>
                  <a:srgbClr val="FF9900"/>
                </a:solidFill>
              </a:rPr>
              <a:t>Fielder</a:t>
            </a:r>
            <a:r>
              <a:rPr lang="fi-FI" sz="3200" dirty="0"/>
              <a:t> </a:t>
            </a:r>
            <a:r>
              <a:rPr lang="fi-FI" sz="3200" dirty="0">
                <a:solidFill>
                  <a:srgbClr val="FF9900"/>
                </a:solidFill>
              </a:rPr>
              <a:t>vector</a:t>
            </a:r>
            <a:r>
              <a:rPr lang="fi-FI" sz="3200" dirty="0"/>
              <a:t>) minimizes </a:t>
            </a:r>
            <a:endParaRPr lang="el-GR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29309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Intuitively, </a:t>
            </a:r>
            <a:r>
              <a:rPr lang="en-US" sz="2400" dirty="0" smtClean="0"/>
              <a:t>minimum when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i="1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close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whenever there is an edge between nodes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and j </a:t>
            </a:r>
            <a:r>
              <a:rPr lang="en-US" sz="2400" dirty="0"/>
              <a:t>in the graph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x must have some positive and some negative components</a:t>
            </a:r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6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65309" y="1556792"/>
            <a:ext cx="655360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Cliques and vertex similarity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Background: </a:t>
            </a:r>
            <a:r>
              <a:rPr lang="en-US" sz="2800" dirty="0"/>
              <a:t>C</a:t>
            </a:r>
            <a:r>
              <a:rPr lang="en-US" sz="2800" dirty="0" smtClean="0"/>
              <a:t>luster analysis 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Hierarchical clustering (</a:t>
            </a:r>
            <a:r>
              <a:rPr lang="en-US" sz="2800" dirty="0" err="1" smtClean="0"/>
              <a:t>betweenness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to evaluate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33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Cuts + eigenvalues: intuition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435950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partition</a:t>
            </a:r>
            <a:r>
              <a:rPr lang="en-US" sz="2400" dirty="0" smtClean="0"/>
              <a:t> </a:t>
            </a:r>
            <a:r>
              <a:rPr lang="en-US" sz="2400" dirty="0"/>
              <a:t>of the graph by </a:t>
            </a:r>
            <a:r>
              <a:rPr lang="en-US" sz="2400" dirty="0" smtClean="0"/>
              <a:t>taking: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one </a:t>
            </a:r>
            <a:r>
              <a:rPr lang="en-US" sz="2400" dirty="0"/>
              <a:t>set to be the </a:t>
            </a:r>
            <a:r>
              <a:rPr lang="en-US" sz="2400" dirty="0" smtClean="0"/>
              <a:t>nodes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whose corresponding vector component x</a:t>
            </a:r>
            <a:r>
              <a:rPr lang="en-US" sz="2400" baseline="-25000" dirty="0"/>
              <a:t>i </a:t>
            </a:r>
            <a:r>
              <a:rPr lang="en-US" sz="2400" dirty="0"/>
              <a:t>is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400" dirty="0"/>
              <a:t> and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the </a:t>
            </a:r>
            <a:r>
              <a:rPr lang="en-US" sz="2400" dirty="0"/>
              <a:t>other set </a:t>
            </a:r>
            <a:r>
              <a:rPr lang="en-US" sz="2400" dirty="0" smtClean="0"/>
              <a:t>to be the nodes whose corresponding vector component is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US" sz="2400" dirty="0"/>
              <a:t> between the two sets will have a small number </a:t>
            </a:r>
            <a:r>
              <a:rPr lang="en-US" sz="2400" dirty="0" smtClean="0"/>
              <a:t>of edges because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(x</a:t>
            </a:r>
            <a:r>
              <a:rPr lang="en-US" sz="2400" baseline="-25000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−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baseline="-25000" dirty="0" err="1"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is likely to be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smaller</a:t>
            </a:r>
            <a:r>
              <a:rPr lang="en-US" sz="2400" dirty="0"/>
              <a:t> if both x</a:t>
            </a:r>
            <a:r>
              <a:rPr lang="en-US" sz="2400" baseline="-25000" dirty="0"/>
              <a:t>i</a:t>
            </a:r>
            <a:r>
              <a:rPr lang="en-US" sz="2400" dirty="0"/>
              <a:t> and </a:t>
            </a:r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have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same sign </a:t>
            </a:r>
            <a:r>
              <a:rPr lang="en-US" sz="2400" dirty="0"/>
              <a:t>than if </a:t>
            </a:r>
            <a:r>
              <a:rPr lang="en-US" sz="2400" dirty="0" smtClean="0"/>
              <a:t>they have </a:t>
            </a:r>
            <a:r>
              <a:rPr lang="en-US" sz="2400" dirty="0"/>
              <a:t>different signs.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Thus</a:t>
            </a:r>
            <a:r>
              <a:rPr lang="en-US" sz="2400" dirty="0"/>
              <a:t>,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minimizing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400" i="1" baseline="30000" dirty="0" err="1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Lx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under the required constraints </a:t>
            </a:r>
            <a:r>
              <a:rPr lang="en-US" sz="2400" dirty="0" smtClean="0"/>
              <a:t>will end giving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sz="2400" dirty="0"/>
              <a:t> the same sign if there is an edge (</a:t>
            </a:r>
            <a:r>
              <a:rPr lang="en-US" sz="2400" dirty="0" err="1"/>
              <a:t>i</a:t>
            </a:r>
            <a:r>
              <a:rPr lang="en-US" sz="2400" dirty="0"/>
              <a:t>, j).</a:t>
            </a:r>
            <a:endParaRPr 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2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3090722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What we know about </a:t>
                </a:r>
                <a:r>
                  <a:rPr lang="en-US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unit vector: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orthogonal to 1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st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eigenvector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(1,…,1)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thus: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⋅1</m:t>
                        </m:r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3090722"/>
              </a:xfrm>
              <a:blipFill rotWithShape="0">
                <a:blip r:embed="rId3"/>
                <a:stretch>
                  <a:fillRect l="-1704" t="-29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/>
          </p:nvPr>
        </p:nvGraphicFramePr>
        <p:xfrm>
          <a:off x="478695" y="3367474"/>
          <a:ext cx="48577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4" name="Equation" r:id="rId4" imgW="1701720" imgH="482400" progId="Equation.3">
                  <p:embed/>
                </p:oleObj>
              </mc:Choice>
              <mc:Fallback>
                <p:oleObj name="Equation" r:id="rId4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95" y="3367474"/>
                        <a:ext cx="4857750" cy="1377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3648" y="4273857"/>
                <a:ext cx="1143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All </a:t>
                </a:r>
                <a:r>
                  <a:rPr lang="en-US" sz="1400" dirty="0" err="1" smtClean="0">
                    <a:latin typeface="Times New Roman" pitchFamily="18" charset="0"/>
                    <a:cs typeface="Times New Roman" pitchFamily="18" charset="0"/>
                  </a:rPr>
                  <a:t>labelings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of nodes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∑</m:t>
                    </m:r>
                    <m:sSub>
                      <m:sSubPr>
                        <m:ctrlPr>
                          <a:rPr lang="en-US" sz="1400" i="1" dirty="0" err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 dirty="0" err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273857"/>
                <a:ext cx="1143000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1596" t="-1653" r="-1596" b="-82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8826" y="5263022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We want to assign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to nodes </a:t>
                </a:r>
                <a:r>
                  <a:rPr lang="en-US" sz="1600" i="1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such that few edges cross 0.</a:t>
                </a:r>
                <a:b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(we want x</a:t>
                </a:r>
                <a:r>
                  <a:rPr lang="en-US" sz="1600" baseline="-250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:r>
                  <a:rPr lang="en-US" sz="16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1600" baseline="-25000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j</a:t>
                </a: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to subtract each other)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26" y="5263022"/>
                <a:ext cx="4572000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800" t="-2190" r="-1333" b="-80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791200" y="3357849"/>
            <a:ext cx="3352800" cy="2983654"/>
            <a:chOff x="5791200" y="3357849"/>
            <a:chExt cx="3352800" cy="2983654"/>
          </a:xfrm>
        </p:grpSpPr>
        <p:sp>
          <p:nvSpPr>
            <p:cNvPr id="40" name="Freeform 39"/>
            <p:cNvSpPr/>
            <p:nvPr/>
          </p:nvSpPr>
          <p:spPr>
            <a:xfrm>
              <a:off x="6019800" y="3357849"/>
              <a:ext cx="2878467" cy="2342812"/>
            </a:xfrm>
            <a:custGeom>
              <a:avLst/>
              <a:gdLst>
                <a:gd name="connsiteX0" fmla="*/ 32464 w 2878467"/>
                <a:gd name="connsiteY0" fmla="*/ 871115 h 2342812"/>
                <a:gd name="connsiteX1" fmla="*/ 21643 w 2878467"/>
                <a:gd name="connsiteY1" fmla="*/ 1504161 h 2342812"/>
                <a:gd name="connsiteX2" fmla="*/ 16232 w 2878467"/>
                <a:gd name="connsiteY2" fmla="*/ 1606964 h 2342812"/>
                <a:gd name="connsiteX3" fmla="*/ 5411 w 2878467"/>
                <a:gd name="connsiteY3" fmla="*/ 1742230 h 2342812"/>
                <a:gd name="connsiteX4" fmla="*/ 0 w 2878467"/>
                <a:gd name="connsiteY4" fmla="*/ 1769283 h 2342812"/>
                <a:gd name="connsiteX5" fmla="*/ 5411 w 2878467"/>
                <a:gd name="connsiteY5" fmla="*/ 1985709 h 2342812"/>
                <a:gd name="connsiteX6" fmla="*/ 16232 w 2878467"/>
                <a:gd name="connsiteY6" fmla="*/ 2028994 h 2342812"/>
                <a:gd name="connsiteX7" fmla="*/ 27054 w 2878467"/>
                <a:gd name="connsiteY7" fmla="*/ 2045226 h 2342812"/>
                <a:gd name="connsiteX8" fmla="*/ 32464 w 2878467"/>
                <a:gd name="connsiteY8" fmla="*/ 2061458 h 2342812"/>
                <a:gd name="connsiteX9" fmla="*/ 43286 w 2878467"/>
                <a:gd name="connsiteY9" fmla="*/ 2077690 h 2342812"/>
                <a:gd name="connsiteX10" fmla="*/ 48696 w 2878467"/>
                <a:gd name="connsiteY10" fmla="*/ 2099333 h 2342812"/>
                <a:gd name="connsiteX11" fmla="*/ 75750 w 2878467"/>
                <a:gd name="connsiteY11" fmla="*/ 2131797 h 2342812"/>
                <a:gd name="connsiteX12" fmla="*/ 97392 w 2878467"/>
                <a:gd name="connsiteY12" fmla="*/ 2164261 h 2342812"/>
                <a:gd name="connsiteX13" fmla="*/ 129856 w 2878467"/>
                <a:gd name="connsiteY13" fmla="*/ 2185903 h 2342812"/>
                <a:gd name="connsiteX14" fmla="*/ 140677 w 2878467"/>
                <a:gd name="connsiteY14" fmla="*/ 2196725 h 2342812"/>
                <a:gd name="connsiteX15" fmla="*/ 156909 w 2878467"/>
                <a:gd name="connsiteY15" fmla="*/ 2202135 h 2342812"/>
                <a:gd name="connsiteX16" fmla="*/ 183963 w 2878467"/>
                <a:gd name="connsiteY16" fmla="*/ 2212957 h 2342812"/>
                <a:gd name="connsiteX17" fmla="*/ 205605 w 2878467"/>
                <a:gd name="connsiteY17" fmla="*/ 2218367 h 2342812"/>
                <a:gd name="connsiteX18" fmla="*/ 221837 w 2878467"/>
                <a:gd name="connsiteY18" fmla="*/ 2223778 h 2342812"/>
                <a:gd name="connsiteX19" fmla="*/ 265122 w 2878467"/>
                <a:gd name="connsiteY19" fmla="*/ 2234599 h 2342812"/>
                <a:gd name="connsiteX20" fmla="*/ 319229 w 2878467"/>
                <a:gd name="connsiteY20" fmla="*/ 2256242 h 2342812"/>
                <a:gd name="connsiteX21" fmla="*/ 335461 w 2878467"/>
                <a:gd name="connsiteY21" fmla="*/ 2261652 h 2342812"/>
                <a:gd name="connsiteX22" fmla="*/ 346282 w 2878467"/>
                <a:gd name="connsiteY22" fmla="*/ 2272474 h 2342812"/>
                <a:gd name="connsiteX23" fmla="*/ 378746 w 2878467"/>
                <a:gd name="connsiteY23" fmla="*/ 2283295 h 2342812"/>
                <a:gd name="connsiteX24" fmla="*/ 411210 w 2878467"/>
                <a:gd name="connsiteY24" fmla="*/ 2294116 h 2342812"/>
                <a:gd name="connsiteX25" fmla="*/ 427442 w 2878467"/>
                <a:gd name="connsiteY25" fmla="*/ 2299527 h 2342812"/>
                <a:gd name="connsiteX26" fmla="*/ 476138 w 2878467"/>
                <a:gd name="connsiteY26" fmla="*/ 2321170 h 2342812"/>
                <a:gd name="connsiteX27" fmla="*/ 535655 w 2878467"/>
                <a:gd name="connsiteY27" fmla="*/ 2337402 h 2342812"/>
                <a:gd name="connsiteX28" fmla="*/ 551887 w 2878467"/>
                <a:gd name="connsiteY28" fmla="*/ 2342812 h 2342812"/>
                <a:gd name="connsiteX29" fmla="*/ 703385 w 2878467"/>
                <a:gd name="connsiteY29" fmla="*/ 2337402 h 2342812"/>
                <a:gd name="connsiteX30" fmla="*/ 730438 w 2878467"/>
                <a:gd name="connsiteY30" fmla="*/ 2331991 h 2342812"/>
                <a:gd name="connsiteX31" fmla="*/ 762902 w 2878467"/>
                <a:gd name="connsiteY31" fmla="*/ 2321170 h 2342812"/>
                <a:gd name="connsiteX32" fmla="*/ 795366 w 2878467"/>
                <a:gd name="connsiteY32" fmla="*/ 2299527 h 2342812"/>
                <a:gd name="connsiteX33" fmla="*/ 827830 w 2878467"/>
                <a:gd name="connsiteY33" fmla="*/ 2283295 h 2342812"/>
                <a:gd name="connsiteX34" fmla="*/ 854883 w 2878467"/>
                <a:gd name="connsiteY34" fmla="*/ 2250831 h 2342812"/>
                <a:gd name="connsiteX35" fmla="*/ 865705 w 2878467"/>
                <a:gd name="connsiteY35" fmla="*/ 2240010 h 2342812"/>
                <a:gd name="connsiteX36" fmla="*/ 898169 w 2878467"/>
                <a:gd name="connsiteY36" fmla="*/ 2196725 h 2342812"/>
                <a:gd name="connsiteX37" fmla="*/ 908990 w 2878467"/>
                <a:gd name="connsiteY37" fmla="*/ 2153439 h 2342812"/>
                <a:gd name="connsiteX38" fmla="*/ 919811 w 2878467"/>
                <a:gd name="connsiteY38" fmla="*/ 2120976 h 2342812"/>
                <a:gd name="connsiteX39" fmla="*/ 925222 w 2878467"/>
                <a:gd name="connsiteY39" fmla="*/ 2088512 h 2342812"/>
                <a:gd name="connsiteX40" fmla="*/ 930632 w 2878467"/>
                <a:gd name="connsiteY40" fmla="*/ 2072280 h 2342812"/>
                <a:gd name="connsiteX41" fmla="*/ 936043 w 2878467"/>
                <a:gd name="connsiteY41" fmla="*/ 2018173 h 2342812"/>
                <a:gd name="connsiteX42" fmla="*/ 941454 w 2878467"/>
                <a:gd name="connsiteY42" fmla="*/ 1634017 h 2342812"/>
                <a:gd name="connsiteX43" fmla="*/ 952275 w 2878467"/>
                <a:gd name="connsiteY43" fmla="*/ 1585321 h 2342812"/>
                <a:gd name="connsiteX44" fmla="*/ 984739 w 2878467"/>
                <a:gd name="connsiteY44" fmla="*/ 1542036 h 2342812"/>
                <a:gd name="connsiteX45" fmla="*/ 1011792 w 2878467"/>
                <a:gd name="connsiteY45" fmla="*/ 1520393 h 2342812"/>
                <a:gd name="connsiteX46" fmla="*/ 1017203 w 2878467"/>
                <a:gd name="connsiteY46" fmla="*/ 1504161 h 2342812"/>
                <a:gd name="connsiteX47" fmla="*/ 1033435 w 2878467"/>
                <a:gd name="connsiteY47" fmla="*/ 1487929 h 2342812"/>
                <a:gd name="connsiteX48" fmla="*/ 1055077 w 2878467"/>
                <a:gd name="connsiteY48" fmla="*/ 1450055 h 2342812"/>
                <a:gd name="connsiteX49" fmla="*/ 1071309 w 2878467"/>
                <a:gd name="connsiteY49" fmla="*/ 1395948 h 2342812"/>
                <a:gd name="connsiteX50" fmla="*/ 1087541 w 2878467"/>
                <a:gd name="connsiteY50" fmla="*/ 1390538 h 2342812"/>
                <a:gd name="connsiteX51" fmla="*/ 1141648 w 2878467"/>
                <a:gd name="connsiteY51" fmla="*/ 1363484 h 2342812"/>
                <a:gd name="connsiteX52" fmla="*/ 1157880 w 2878467"/>
                <a:gd name="connsiteY52" fmla="*/ 1358074 h 2342812"/>
                <a:gd name="connsiteX53" fmla="*/ 1195754 w 2878467"/>
                <a:gd name="connsiteY53" fmla="*/ 1341842 h 2342812"/>
                <a:gd name="connsiteX54" fmla="*/ 1206576 w 2878467"/>
                <a:gd name="connsiteY54" fmla="*/ 1331020 h 2342812"/>
                <a:gd name="connsiteX55" fmla="*/ 1249861 w 2878467"/>
                <a:gd name="connsiteY55" fmla="*/ 1320199 h 2342812"/>
                <a:gd name="connsiteX56" fmla="*/ 1303967 w 2878467"/>
                <a:gd name="connsiteY56" fmla="*/ 1309378 h 2342812"/>
                <a:gd name="connsiteX57" fmla="*/ 1412180 w 2878467"/>
                <a:gd name="connsiteY57" fmla="*/ 1298557 h 2342812"/>
                <a:gd name="connsiteX58" fmla="*/ 1455466 w 2878467"/>
                <a:gd name="connsiteY58" fmla="*/ 1293146 h 2342812"/>
                <a:gd name="connsiteX59" fmla="*/ 1536625 w 2878467"/>
                <a:gd name="connsiteY59" fmla="*/ 1287735 h 2342812"/>
                <a:gd name="connsiteX60" fmla="*/ 1606964 w 2878467"/>
                <a:gd name="connsiteY60" fmla="*/ 1293146 h 2342812"/>
                <a:gd name="connsiteX61" fmla="*/ 1644838 w 2878467"/>
                <a:gd name="connsiteY61" fmla="*/ 1303967 h 2342812"/>
                <a:gd name="connsiteX62" fmla="*/ 1655660 w 2878467"/>
                <a:gd name="connsiteY62" fmla="*/ 1314789 h 2342812"/>
                <a:gd name="connsiteX63" fmla="*/ 1671892 w 2878467"/>
                <a:gd name="connsiteY63" fmla="*/ 1325610 h 2342812"/>
                <a:gd name="connsiteX64" fmla="*/ 1682713 w 2878467"/>
                <a:gd name="connsiteY64" fmla="*/ 1341842 h 2342812"/>
                <a:gd name="connsiteX65" fmla="*/ 1731409 w 2878467"/>
                <a:gd name="connsiteY65" fmla="*/ 1385127 h 2342812"/>
                <a:gd name="connsiteX66" fmla="*/ 1742230 w 2878467"/>
                <a:gd name="connsiteY66" fmla="*/ 1401359 h 2342812"/>
                <a:gd name="connsiteX67" fmla="*/ 1747641 w 2878467"/>
                <a:gd name="connsiteY67" fmla="*/ 1417591 h 2342812"/>
                <a:gd name="connsiteX68" fmla="*/ 1780105 w 2878467"/>
                <a:gd name="connsiteY68" fmla="*/ 1444644 h 2342812"/>
                <a:gd name="connsiteX69" fmla="*/ 1790926 w 2878467"/>
                <a:gd name="connsiteY69" fmla="*/ 1460876 h 2342812"/>
                <a:gd name="connsiteX70" fmla="*/ 1807158 w 2878467"/>
                <a:gd name="connsiteY70" fmla="*/ 1471697 h 2342812"/>
                <a:gd name="connsiteX71" fmla="*/ 1834211 w 2878467"/>
                <a:gd name="connsiteY71" fmla="*/ 1493340 h 2342812"/>
                <a:gd name="connsiteX72" fmla="*/ 1845032 w 2878467"/>
                <a:gd name="connsiteY72" fmla="*/ 1509572 h 2342812"/>
                <a:gd name="connsiteX73" fmla="*/ 1866675 w 2878467"/>
                <a:gd name="connsiteY73" fmla="*/ 1531215 h 2342812"/>
                <a:gd name="connsiteX74" fmla="*/ 1888318 w 2878467"/>
                <a:gd name="connsiteY74" fmla="*/ 1563678 h 2342812"/>
                <a:gd name="connsiteX75" fmla="*/ 1904550 w 2878467"/>
                <a:gd name="connsiteY75" fmla="*/ 1623196 h 2342812"/>
                <a:gd name="connsiteX76" fmla="*/ 1915371 w 2878467"/>
                <a:gd name="connsiteY76" fmla="*/ 1644838 h 2342812"/>
                <a:gd name="connsiteX77" fmla="*/ 1920782 w 2878467"/>
                <a:gd name="connsiteY77" fmla="*/ 1666481 h 2342812"/>
                <a:gd name="connsiteX78" fmla="*/ 1926192 w 2878467"/>
                <a:gd name="connsiteY78" fmla="*/ 1682713 h 2342812"/>
                <a:gd name="connsiteX79" fmla="*/ 1931603 w 2878467"/>
                <a:gd name="connsiteY79" fmla="*/ 1704355 h 2342812"/>
                <a:gd name="connsiteX80" fmla="*/ 1942424 w 2878467"/>
                <a:gd name="connsiteY80" fmla="*/ 1715177 h 2342812"/>
                <a:gd name="connsiteX81" fmla="*/ 1953245 w 2878467"/>
                <a:gd name="connsiteY81" fmla="*/ 1747641 h 2342812"/>
                <a:gd name="connsiteX82" fmla="*/ 1974888 w 2878467"/>
                <a:gd name="connsiteY82" fmla="*/ 1780105 h 2342812"/>
                <a:gd name="connsiteX83" fmla="*/ 1985709 w 2878467"/>
                <a:gd name="connsiteY83" fmla="*/ 1817979 h 2342812"/>
                <a:gd name="connsiteX84" fmla="*/ 1996531 w 2878467"/>
                <a:gd name="connsiteY84" fmla="*/ 1850443 h 2342812"/>
                <a:gd name="connsiteX85" fmla="*/ 2001941 w 2878467"/>
                <a:gd name="connsiteY85" fmla="*/ 1866675 h 2342812"/>
                <a:gd name="connsiteX86" fmla="*/ 2012763 w 2878467"/>
                <a:gd name="connsiteY86" fmla="*/ 1877496 h 2342812"/>
                <a:gd name="connsiteX87" fmla="*/ 2028995 w 2878467"/>
                <a:gd name="connsiteY87" fmla="*/ 1915371 h 2342812"/>
                <a:gd name="connsiteX88" fmla="*/ 2045226 w 2878467"/>
                <a:gd name="connsiteY88" fmla="*/ 1947835 h 2342812"/>
                <a:gd name="connsiteX89" fmla="*/ 2061458 w 2878467"/>
                <a:gd name="connsiteY89" fmla="*/ 2001941 h 2342812"/>
                <a:gd name="connsiteX90" fmla="*/ 2066869 w 2878467"/>
                <a:gd name="connsiteY90" fmla="*/ 2018173 h 2342812"/>
                <a:gd name="connsiteX91" fmla="*/ 2088512 w 2878467"/>
                <a:gd name="connsiteY91" fmla="*/ 2050637 h 2342812"/>
                <a:gd name="connsiteX92" fmla="*/ 2104744 w 2878467"/>
                <a:gd name="connsiteY92" fmla="*/ 2083101 h 2342812"/>
                <a:gd name="connsiteX93" fmla="*/ 2110154 w 2878467"/>
                <a:gd name="connsiteY93" fmla="*/ 2099333 h 2342812"/>
                <a:gd name="connsiteX94" fmla="*/ 2137208 w 2878467"/>
                <a:gd name="connsiteY94" fmla="*/ 2137207 h 2342812"/>
                <a:gd name="connsiteX95" fmla="*/ 2148029 w 2878467"/>
                <a:gd name="connsiteY95" fmla="*/ 2153439 h 2342812"/>
                <a:gd name="connsiteX96" fmla="*/ 2158850 w 2878467"/>
                <a:gd name="connsiteY96" fmla="*/ 2164261 h 2342812"/>
                <a:gd name="connsiteX97" fmla="*/ 2180493 w 2878467"/>
                <a:gd name="connsiteY97" fmla="*/ 2191314 h 2342812"/>
                <a:gd name="connsiteX98" fmla="*/ 2196725 w 2878467"/>
                <a:gd name="connsiteY98" fmla="*/ 2202135 h 2342812"/>
                <a:gd name="connsiteX99" fmla="*/ 2207546 w 2878467"/>
                <a:gd name="connsiteY99" fmla="*/ 2212957 h 2342812"/>
                <a:gd name="connsiteX100" fmla="*/ 2240010 w 2878467"/>
                <a:gd name="connsiteY100" fmla="*/ 2234599 h 2342812"/>
                <a:gd name="connsiteX101" fmla="*/ 2250831 w 2878467"/>
                <a:gd name="connsiteY101" fmla="*/ 2250831 h 2342812"/>
                <a:gd name="connsiteX102" fmla="*/ 2267063 w 2878467"/>
                <a:gd name="connsiteY102" fmla="*/ 2256242 h 2342812"/>
                <a:gd name="connsiteX103" fmla="*/ 2283295 w 2878467"/>
                <a:gd name="connsiteY103" fmla="*/ 2267063 h 2342812"/>
                <a:gd name="connsiteX104" fmla="*/ 2315759 w 2878467"/>
                <a:gd name="connsiteY104" fmla="*/ 2277884 h 2342812"/>
                <a:gd name="connsiteX105" fmla="*/ 2331991 w 2878467"/>
                <a:gd name="connsiteY105" fmla="*/ 2283295 h 2342812"/>
                <a:gd name="connsiteX106" fmla="*/ 2348223 w 2878467"/>
                <a:gd name="connsiteY106" fmla="*/ 2288706 h 2342812"/>
                <a:gd name="connsiteX107" fmla="*/ 2618755 w 2878467"/>
                <a:gd name="connsiteY107" fmla="*/ 2283295 h 2342812"/>
                <a:gd name="connsiteX108" fmla="*/ 2694505 w 2878467"/>
                <a:gd name="connsiteY108" fmla="*/ 2272474 h 2342812"/>
                <a:gd name="connsiteX109" fmla="*/ 2726969 w 2878467"/>
                <a:gd name="connsiteY109" fmla="*/ 2261652 h 2342812"/>
                <a:gd name="connsiteX110" fmla="*/ 2743200 w 2878467"/>
                <a:gd name="connsiteY110" fmla="*/ 2250831 h 2342812"/>
                <a:gd name="connsiteX111" fmla="*/ 2770254 w 2878467"/>
                <a:gd name="connsiteY111" fmla="*/ 2223778 h 2342812"/>
                <a:gd name="connsiteX112" fmla="*/ 2786486 w 2878467"/>
                <a:gd name="connsiteY112" fmla="*/ 2212957 h 2342812"/>
                <a:gd name="connsiteX113" fmla="*/ 2808128 w 2878467"/>
                <a:gd name="connsiteY113" fmla="*/ 2180493 h 2342812"/>
                <a:gd name="connsiteX114" fmla="*/ 2813539 w 2878467"/>
                <a:gd name="connsiteY114" fmla="*/ 2164261 h 2342812"/>
                <a:gd name="connsiteX115" fmla="*/ 2824360 w 2878467"/>
                <a:gd name="connsiteY115" fmla="*/ 2153439 h 2342812"/>
                <a:gd name="connsiteX116" fmla="*/ 2835182 w 2878467"/>
                <a:gd name="connsiteY116" fmla="*/ 2137207 h 2342812"/>
                <a:gd name="connsiteX117" fmla="*/ 2840592 w 2878467"/>
                <a:gd name="connsiteY117" fmla="*/ 2115565 h 2342812"/>
                <a:gd name="connsiteX118" fmla="*/ 2851413 w 2878467"/>
                <a:gd name="connsiteY118" fmla="*/ 2099333 h 2342812"/>
                <a:gd name="connsiteX119" fmla="*/ 2856824 w 2878467"/>
                <a:gd name="connsiteY119" fmla="*/ 2072280 h 2342812"/>
                <a:gd name="connsiteX120" fmla="*/ 2862235 w 2878467"/>
                <a:gd name="connsiteY120" fmla="*/ 2056048 h 2342812"/>
                <a:gd name="connsiteX121" fmla="*/ 2867645 w 2878467"/>
                <a:gd name="connsiteY121" fmla="*/ 2012763 h 2342812"/>
                <a:gd name="connsiteX122" fmla="*/ 2873056 w 2878467"/>
                <a:gd name="connsiteY122" fmla="*/ 1980299 h 2342812"/>
                <a:gd name="connsiteX123" fmla="*/ 2878467 w 2878467"/>
                <a:gd name="connsiteY123" fmla="*/ 1915371 h 2342812"/>
                <a:gd name="connsiteX124" fmla="*/ 2873056 w 2878467"/>
                <a:gd name="connsiteY124" fmla="*/ 1347252 h 2342812"/>
                <a:gd name="connsiteX125" fmla="*/ 2867645 w 2878467"/>
                <a:gd name="connsiteY125" fmla="*/ 1282325 h 2342812"/>
                <a:gd name="connsiteX126" fmla="*/ 2862235 w 2878467"/>
                <a:gd name="connsiteY126" fmla="*/ 1157880 h 2342812"/>
                <a:gd name="connsiteX127" fmla="*/ 2856824 w 2878467"/>
                <a:gd name="connsiteY127" fmla="*/ 908990 h 2342812"/>
                <a:gd name="connsiteX128" fmla="*/ 2851413 w 2878467"/>
                <a:gd name="connsiteY128" fmla="*/ 881936 h 2342812"/>
                <a:gd name="connsiteX129" fmla="*/ 2846003 w 2878467"/>
                <a:gd name="connsiteY129" fmla="*/ 833241 h 2342812"/>
                <a:gd name="connsiteX130" fmla="*/ 2835182 w 2878467"/>
                <a:gd name="connsiteY130" fmla="*/ 789955 h 2342812"/>
                <a:gd name="connsiteX131" fmla="*/ 2829771 w 2878467"/>
                <a:gd name="connsiteY131" fmla="*/ 768313 h 2342812"/>
                <a:gd name="connsiteX132" fmla="*/ 2824360 w 2878467"/>
                <a:gd name="connsiteY132" fmla="*/ 752081 h 2342812"/>
                <a:gd name="connsiteX133" fmla="*/ 2818950 w 2878467"/>
                <a:gd name="connsiteY133" fmla="*/ 730438 h 2342812"/>
                <a:gd name="connsiteX134" fmla="*/ 2808128 w 2878467"/>
                <a:gd name="connsiteY134" fmla="*/ 714206 h 2342812"/>
                <a:gd name="connsiteX135" fmla="*/ 2802718 w 2878467"/>
                <a:gd name="connsiteY135" fmla="*/ 681742 h 2342812"/>
                <a:gd name="connsiteX136" fmla="*/ 2797307 w 2878467"/>
                <a:gd name="connsiteY136" fmla="*/ 665510 h 2342812"/>
                <a:gd name="connsiteX137" fmla="*/ 2791896 w 2878467"/>
                <a:gd name="connsiteY137" fmla="*/ 633047 h 2342812"/>
                <a:gd name="connsiteX138" fmla="*/ 2786486 w 2878467"/>
                <a:gd name="connsiteY138" fmla="*/ 611404 h 2342812"/>
                <a:gd name="connsiteX139" fmla="*/ 2775664 w 2878467"/>
                <a:gd name="connsiteY139" fmla="*/ 524834 h 2342812"/>
                <a:gd name="connsiteX140" fmla="*/ 2754022 w 2878467"/>
                <a:gd name="connsiteY140" fmla="*/ 459906 h 2342812"/>
                <a:gd name="connsiteX141" fmla="*/ 2748611 w 2878467"/>
                <a:gd name="connsiteY141" fmla="*/ 443674 h 2342812"/>
                <a:gd name="connsiteX142" fmla="*/ 2737790 w 2878467"/>
                <a:gd name="connsiteY142" fmla="*/ 427442 h 2342812"/>
                <a:gd name="connsiteX143" fmla="*/ 2726969 w 2878467"/>
                <a:gd name="connsiteY143" fmla="*/ 394978 h 2342812"/>
                <a:gd name="connsiteX144" fmla="*/ 2721558 w 2878467"/>
                <a:gd name="connsiteY144" fmla="*/ 378746 h 2342812"/>
                <a:gd name="connsiteX145" fmla="*/ 2710737 w 2878467"/>
                <a:gd name="connsiteY145" fmla="*/ 357103 h 2342812"/>
                <a:gd name="connsiteX146" fmla="*/ 2699915 w 2878467"/>
                <a:gd name="connsiteY146" fmla="*/ 324639 h 2342812"/>
                <a:gd name="connsiteX147" fmla="*/ 2683683 w 2878467"/>
                <a:gd name="connsiteY147" fmla="*/ 286765 h 2342812"/>
                <a:gd name="connsiteX148" fmla="*/ 2672862 w 2878467"/>
                <a:gd name="connsiteY148" fmla="*/ 265122 h 2342812"/>
                <a:gd name="connsiteX149" fmla="*/ 2651219 w 2878467"/>
                <a:gd name="connsiteY149" fmla="*/ 221837 h 2342812"/>
                <a:gd name="connsiteX150" fmla="*/ 2634987 w 2878467"/>
                <a:gd name="connsiteY150" fmla="*/ 194784 h 2342812"/>
                <a:gd name="connsiteX151" fmla="*/ 2607934 w 2878467"/>
                <a:gd name="connsiteY151" fmla="*/ 162320 h 2342812"/>
                <a:gd name="connsiteX152" fmla="*/ 2591702 w 2878467"/>
                <a:gd name="connsiteY152" fmla="*/ 156909 h 2342812"/>
                <a:gd name="connsiteX153" fmla="*/ 2564649 w 2878467"/>
                <a:gd name="connsiteY153" fmla="*/ 140677 h 2342812"/>
                <a:gd name="connsiteX154" fmla="*/ 2548417 w 2878467"/>
                <a:gd name="connsiteY154" fmla="*/ 124445 h 2342812"/>
                <a:gd name="connsiteX155" fmla="*/ 2526774 w 2878467"/>
                <a:gd name="connsiteY155" fmla="*/ 113624 h 2342812"/>
                <a:gd name="connsiteX156" fmla="*/ 2510542 w 2878467"/>
                <a:gd name="connsiteY156" fmla="*/ 102803 h 2342812"/>
                <a:gd name="connsiteX157" fmla="*/ 2494311 w 2878467"/>
                <a:gd name="connsiteY157" fmla="*/ 97392 h 2342812"/>
                <a:gd name="connsiteX158" fmla="*/ 2478079 w 2878467"/>
                <a:gd name="connsiteY158" fmla="*/ 86571 h 2342812"/>
                <a:gd name="connsiteX159" fmla="*/ 2461847 w 2878467"/>
                <a:gd name="connsiteY159" fmla="*/ 81160 h 2342812"/>
                <a:gd name="connsiteX160" fmla="*/ 2423972 w 2878467"/>
                <a:gd name="connsiteY160" fmla="*/ 64928 h 2342812"/>
                <a:gd name="connsiteX161" fmla="*/ 2391508 w 2878467"/>
                <a:gd name="connsiteY161" fmla="*/ 48696 h 2342812"/>
                <a:gd name="connsiteX162" fmla="*/ 2364455 w 2878467"/>
                <a:gd name="connsiteY162" fmla="*/ 32464 h 2342812"/>
                <a:gd name="connsiteX163" fmla="*/ 2331991 w 2878467"/>
                <a:gd name="connsiteY163" fmla="*/ 27054 h 2342812"/>
                <a:gd name="connsiteX164" fmla="*/ 2299527 w 2878467"/>
                <a:gd name="connsiteY164" fmla="*/ 16232 h 2342812"/>
                <a:gd name="connsiteX165" fmla="*/ 2267063 w 2878467"/>
                <a:gd name="connsiteY165" fmla="*/ 0 h 2342812"/>
                <a:gd name="connsiteX166" fmla="*/ 2148029 w 2878467"/>
                <a:gd name="connsiteY166" fmla="*/ 5411 h 2342812"/>
                <a:gd name="connsiteX167" fmla="*/ 2110154 w 2878467"/>
                <a:gd name="connsiteY167" fmla="*/ 32464 h 2342812"/>
                <a:gd name="connsiteX168" fmla="*/ 2083101 w 2878467"/>
                <a:gd name="connsiteY168" fmla="*/ 43286 h 2342812"/>
                <a:gd name="connsiteX169" fmla="*/ 2066869 w 2878467"/>
                <a:gd name="connsiteY169" fmla="*/ 54107 h 2342812"/>
                <a:gd name="connsiteX170" fmla="*/ 2028995 w 2878467"/>
                <a:gd name="connsiteY170" fmla="*/ 75749 h 2342812"/>
                <a:gd name="connsiteX171" fmla="*/ 2007352 w 2878467"/>
                <a:gd name="connsiteY171" fmla="*/ 91981 h 2342812"/>
                <a:gd name="connsiteX172" fmla="*/ 1991120 w 2878467"/>
                <a:gd name="connsiteY172" fmla="*/ 102803 h 2342812"/>
                <a:gd name="connsiteX173" fmla="*/ 1985709 w 2878467"/>
                <a:gd name="connsiteY173" fmla="*/ 119035 h 2342812"/>
                <a:gd name="connsiteX174" fmla="*/ 1947835 w 2878467"/>
                <a:gd name="connsiteY174" fmla="*/ 167731 h 2342812"/>
                <a:gd name="connsiteX175" fmla="*/ 1931603 w 2878467"/>
                <a:gd name="connsiteY175" fmla="*/ 216426 h 2342812"/>
                <a:gd name="connsiteX176" fmla="*/ 1926192 w 2878467"/>
                <a:gd name="connsiteY176" fmla="*/ 232658 h 2342812"/>
                <a:gd name="connsiteX177" fmla="*/ 1920782 w 2878467"/>
                <a:gd name="connsiteY177" fmla="*/ 254301 h 2342812"/>
                <a:gd name="connsiteX178" fmla="*/ 1915371 w 2878467"/>
                <a:gd name="connsiteY178" fmla="*/ 270533 h 2342812"/>
                <a:gd name="connsiteX179" fmla="*/ 1899139 w 2878467"/>
                <a:gd name="connsiteY179" fmla="*/ 335461 h 2342812"/>
                <a:gd name="connsiteX180" fmla="*/ 1893728 w 2878467"/>
                <a:gd name="connsiteY180" fmla="*/ 357103 h 2342812"/>
                <a:gd name="connsiteX181" fmla="*/ 1888318 w 2878467"/>
                <a:gd name="connsiteY181" fmla="*/ 373335 h 2342812"/>
                <a:gd name="connsiteX182" fmla="*/ 1877496 w 2878467"/>
                <a:gd name="connsiteY182" fmla="*/ 416620 h 2342812"/>
                <a:gd name="connsiteX183" fmla="*/ 1872086 w 2878467"/>
                <a:gd name="connsiteY183" fmla="*/ 449084 h 2342812"/>
                <a:gd name="connsiteX184" fmla="*/ 1866675 w 2878467"/>
                <a:gd name="connsiteY184" fmla="*/ 465316 h 2342812"/>
                <a:gd name="connsiteX185" fmla="*/ 1861264 w 2878467"/>
                <a:gd name="connsiteY185" fmla="*/ 503191 h 2342812"/>
                <a:gd name="connsiteX186" fmla="*/ 1855854 w 2878467"/>
                <a:gd name="connsiteY186" fmla="*/ 546476 h 2342812"/>
                <a:gd name="connsiteX187" fmla="*/ 1845032 w 2878467"/>
                <a:gd name="connsiteY187" fmla="*/ 578940 h 2342812"/>
                <a:gd name="connsiteX188" fmla="*/ 1834211 w 2878467"/>
                <a:gd name="connsiteY188" fmla="*/ 638457 h 2342812"/>
                <a:gd name="connsiteX189" fmla="*/ 1828800 w 2878467"/>
                <a:gd name="connsiteY189" fmla="*/ 665510 h 2342812"/>
                <a:gd name="connsiteX190" fmla="*/ 1817979 w 2878467"/>
                <a:gd name="connsiteY190" fmla="*/ 697974 h 2342812"/>
                <a:gd name="connsiteX191" fmla="*/ 1812569 w 2878467"/>
                <a:gd name="connsiteY191" fmla="*/ 730438 h 2342812"/>
                <a:gd name="connsiteX192" fmla="*/ 1807158 w 2878467"/>
                <a:gd name="connsiteY192" fmla="*/ 746670 h 2342812"/>
                <a:gd name="connsiteX193" fmla="*/ 1801747 w 2878467"/>
                <a:gd name="connsiteY193" fmla="*/ 768313 h 2342812"/>
                <a:gd name="connsiteX194" fmla="*/ 1790926 w 2878467"/>
                <a:gd name="connsiteY194" fmla="*/ 800777 h 2342812"/>
                <a:gd name="connsiteX195" fmla="*/ 1769283 w 2878467"/>
                <a:gd name="connsiteY195" fmla="*/ 833241 h 2342812"/>
                <a:gd name="connsiteX196" fmla="*/ 1763873 w 2878467"/>
                <a:gd name="connsiteY196" fmla="*/ 849473 h 2342812"/>
                <a:gd name="connsiteX197" fmla="*/ 1753051 w 2878467"/>
                <a:gd name="connsiteY197" fmla="*/ 860294 h 2342812"/>
                <a:gd name="connsiteX198" fmla="*/ 1650249 w 2878467"/>
                <a:gd name="connsiteY198" fmla="*/ 903579 h 2342812"/>
                <a:gd name="connsiteX199" fmla="*/ 1574500 w 2878467"/>
                <a:gd name="connsiteY199" fmla="*/ 946864 h 2342812"/>
                <a:gd name="connsiteX200" fmla="*/ 1531215 w 2878467"/>
                <a:gd name="connsiteY200" fmla="*/ 963096 h 2342812"/>
                <a:gd name="connsiteX201" fmla="*/ 1298557 w 2878467"/>
                <a:gd name="connsiteY201" fmla="*/ 968507 h 2342812"/>
                <a:gd name="connsiteX202" fmla="*/ 1233629 w 2878467"/>
                <a:gd name="connsiteY202" fmla="*/ 963096 h 2342812"/>
                <a:gd name="connsiteX203" fmla="*/ 1201165 w 2878467"/>
                <a:gd name="connsiteY203" fmla="*/ 946864 h 2342812"/>
                <a:gd name="connsiteX204" fmla="*/ 1168701 w 2878467"/>
                <a:gd name="connsiteY204" fmla="*/ 936043 h 2342812"/>
                <a:gd name="connsiteX205" fmla="*/ 1141648 w 2878467"/>
                <a:gd name="connsiteY205" fmla="*/ 914400 h 2342812"/>
                <a:gd name="connsiteX206" fmla="*/ 1125416 w 2878467"/>
                <a:gd name="connsiteY206" fmla="*/ 903579 h 2342812"/>
                <a:gd name="connsiteX207" fmla="*/ 1092952 w 2878467"/>
                <a:gd name="connsiteY207" fmla="*/ 871115 h 2342812"/>
                <a:gd name="connsiteX208" fmla="*/ 1038845 w 2878467"/>
                <a:gd name="connsiteY208" fmla="*/ 833241 h 2342812"/>
                <a:gd name="connsiteX209" fmla="*/ 1022613 w 2878467"/>
                <a:gd name="connsiteY209" fmla="*/ 817009 h 2342812"/>
                <a:gd name="connsiteX210" fmla="*/ 1006382 w 2878467"/>
                <a:gd name="connsiteY210" fmla="*/ 789955 h 2342812"/>
                <a:gd name="connsiteX211" fmla="*/ 1000971 w 2878467"/>
                <a:gd name="connsiteY211" fmla="*/ 773723 h 2342812"/>
                <a:gd name="connsiteX212" fmla="*/ 990150 w 2878467"/>
                <a:gd name="connsiteY212" fmla="*/ 757491 h 2342812"/>
                <a:gd name="connsiteX213" fmla="*/ 979328 w 2878467"/>
                <a:gd name="connsiteY213" fmla="*/ 735849 h 2342812"/>
                <a:gd name="connsiteX214" fmla="*/ 941454 w 2878467"/>
                <a:gd name="connsiteY214" fmla="*/ 687153 h 2342812"/>
                <a:gd name="connsiteX215" fmla="*/ 925222 w 2878467"/>
                <a:gd name="connsiteY215" fmla="*/ 654689 h 2342812"/>
                <a:gd name="connsiteX216" fmla="*/ 919811 w 2878467"/>
                <a:gd name="connsiteY216" fmla="*/ 638457 h 2342812"/>
                <a:gd name="connsiteX217" fmla="*/ 908990 w 2878467"/>
                <a:gd name="connsiteY217" fmla="*/ 622225 h 2342812"/>
                <a:gd name="connsiteX218" fmla="*/ 903579 w 2878467"/>
                <a:gd name="connsiteY218" fmla="*/ 605993 h 2342812"/>
                <a:gd name="connsiteX219" fmla="*/ 876526 w 2878467"/>
                <a:gd name="connsiteY219" fmla="*/ 568119 h 2342812"/>
                <a:gd name="connsiteX220" fmla="*/ 860294 w 2878467"/>
                <a:gd name="connsiteY220" fmla="*/ 551887 h 2342812"/>
                <a:gd name="connsiteX221" fmla="*/ 838651 w 2878467"/>
                <a:gd name="connsiteY221" fmla="*/ 524834 h 2342812"/>
                <a:gd name="connsiteX222" fmla="*/ 822419 w 2878467"/>
                <a:gd name="connsiteY222" fmla="*/ 486959 h 2342812"/>
                <a:gd name="connsiteX223" fmla="*/ 811598 w 2878467"/>
                <a:gd name="connsiteY223" fmla="*/ 454495 h 2342812"/>
                <a:gd name="connsiteX224" fmla="*/ 806187 w 2878467"/>
                <a:gd name="connsiteY224" fmla="*/ 438263 h 2342812"/>
                <a:gd name="connsiteX225" fmla="*/ 784545 w 2878467"/>
                <a:gd name="connsiteY225" fmla="*/ 405799 h 2342812"/>
                <a:gd name="connsiteX226" fmla="*/ 752081 w 2878467"/>
                <a:gd name="connsiteY226" fmla="*/ 378746 h 2342812"/>
                <a:gd name="connsiteX227" fmla="*/ 735849 w 2878467"/>
                <a:gd name="connsiteY227" fmla="*/ 373335 h 2342812"/>
                <a:gd name="connsiteX228" fmla="*/ 714206 w 2878467"/>
                <a:gd name="connsiteY228" fmla="*/ 362514 h 2342812"/>
                <a:gd name="connsiteX229" fmla="*/ 697974 w 2878467"/>
                <a:gd name="connsiteY229" fmla="*/ 351693 h 2342812"/>
                <a:gd name="connsiteX230" fmla="*/ 681742 w 2878467"/>
                <a:gd name="connsiteY230" fmla="*/ 346282 h 2342812"/>
                <a:gd name="connsiteX231" fmla="*/ 649279 w 2878467"/>
                <a:gd name="connsiteY231" fmla="*/ 324639 h 2342812"/>
                <a:gd name="connsiteX232" fmla="*/ 633047 w 2878467"/>
                <a:gd name="connsiteY232" fmla="*/ 319229 h 2342812"/>
                <a:gd name="connsiteX233" fmla="*/ 605993 w 2878467"/>
                <a:gd name="connsiteY233" fmla="*/ 302997 h 2342812"/>
                <a:gd name="connsiteX234" fmla="*/ 557297 w 2878467"/>
                <a:gd name="connsiteY234" fmla="*/ 292176 h 2342812"/>
                <a:gd name="connsiteX235" fmla="*/ 508602 w 2878467"/>
                <a:gd name="connsiteY235" fmla="*/ 297586 h 2342812"/>
                <a:gd name="connsiteX236" fmla="*/ 486959 w 2878467"/>
                <a:gd name="connsiteY236" fmla="*/ 302997 h 2342812"/>
                <a:gd name="connsiteX237" fmla="*/ 416621 w 2878467"/>
                <a:gd name="connsiteY237" fmla="*/ 319229 h 2342812"/>
                <a:gd name="connsiteX238" fmla="*/ 384157 w 2878467"/>
                <a:gd name="connsiteY238" fmla="*/ 340871 h 2342812"/>
                <a:gd name="connsiteX239" fmla="*/ 351693 w 2878467"/>
                <a:gd name="connsiteY239" fmla="*/ 351693 h 2342812"/>
                <a:gd name="connsiteX240" fmla="*/ 324640 w 2878467"/>
                <a:gd name="connsiteY240" fmla="*/ 367925 h 2342812"/>
                <a:gd name="connsiteX241" fmla="*/ 302997 w 2878467"/>
                <a:gd name="connsiteY241" fmla="*/ 394978 h 2342812"/>
                <a:gd name="connsiteX242" fmla="*/ 286765 w 2878467"/>
                <a:gd name="connsiteY242" fmla="*/ 411210 h 2342812"/>
                <a:gd name="connsiteX243" fmla="*/ 270533 w 2878467"/>
                <a:gd name="connsiteY243" fmla="*/ 432852 h 2342812"/>
                <a:gd name="connsiteX244" fmla="*/ 248890 w 2878467"/>
                <a:gd name="connsiteY244" fmla="*/ 454495 h 2342812"/>
                <a:gd name="connsiteX245" fmla="*/ 238069 w 2878467"/>
                <a:gd name="connsiteY245" fmla="*/ 470727 h 2342812"/>
                <a:gd name="connsiteX246" fmla="*/ 205605 w 2878467"/>
                <a:gd name="connsiteY246" fmla="*/ 497780 h 2342812"/>
                <a:gd name="connsiteX247" fmla="*/ 183963 w 2878467"/>
                <a:gd name="connsiteY247" fmla="*/ 524834 h 2342812"/>
                <a:gd name="connsiteX248" fmla="*/ 173141 w 2878467"/>
                <a:gd name="connsiteY248" fmla="*/ 535655 h 2342812"/>
                <a:gd name="connsiteX249" fmla="*/ 156909 w 2878467"/>
                <a:gd name="connsiteY249" fmla="*/ 557297 h 2342812"/>
                <a:gd name="connsiteX250" fmla="*/ 140677 w 2878467"/>
                <a:gd name="connsiteY250" fmla="*/ 562708 h 2342812"/>
                <a:gd name="connsiteX251" fmla="*/ 119035 w 2878467"/>
                <a:gd name="connsiteY251" fmla="*/ 573529 h 2342812"/>
                <a:gd name="connsiteX252" fmla="*/ 91982 w 2878467"/>
                <a:gd name="connsiteY252" fmla="*/ 600583 h 2342812"/>
                <a:gd name="connsiteX253" fmla="*/ 75750 w 2878467"/>
                <a:gd name="connsiteY253" fmla="*/ 654689 h 2342812"/>
                <a:gd name="connsiteX254" fmla="*/ 70339 w 2878467"/>
                <a:gd name="connsiteY254" fmla="*/ 703385 h 2342812"/>
                <a:gd name="connsiteX255" fmla="*/ 64928 w 2878467"/>
                <a:gd name="connsiteY255" fmla="*/ 719617 h 2342812"/>
                <a:gd name="connsiteX256" fmla="*/ 59518 w 2878467"/>
                <a:gd name="connsiteY256" fmla="*/ 746670 h 2342812"/>
                <a:gd name="connsiteX257" fmla="*/ 48696 w 2878467"/>
                <a:gd name="connsiteY257" fmla="*/ 779134 h 2342812"/>
                <a:gd name="connsiteX258" fmla="*/ 43286 w 2878467"/>
                <a:gd name="connsiteY258" fmla="*/ 795366 h 2342812"/>
                <a:gd name="connsiteX259" fmla="*/ 37875 w 2878467"/>
                <a:gd name="connsiteY259" fmla="*/ 811598 h 2342812"/>
                <a:gd name="connsiteX260" fmla="*/ 32464 w 2878467"/>
                <a:gd name="connsiteY260" fmla="*/ 871115 h 234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878467" h="2342812">
                  <a:moveTo>
                    <a:pt x="32464" y="871115"/>
                  </a:moveTo>
                  <a:cubicBezTo>
                    <a:pt x="29759" y="986542"/>
                    <a:pt x="32982" y="835184"/>
                    <a:pt x="21643" y="1504161"/>
                  </a:cubicBezTo>
                  <a:cubicBezTo>
                    <a:pt x="21061" y="1538471"/>
                    <a:pt x="18190" y="1572705"/>
                    <a:pt x="16232" y="1606964"/>
                  </a:cubicBezTo>
                  <a:cubicBezTo>
                    <a:pt x="13622" y="1652644"/>
                    <a:pt x="11858" y="1697103"/>
                    <a:pt x="5411" y="1742230"/>
                  </a:cubicBezTo>
                  <a:cubicBezTo>
                    <a:pt x="4110" y="1751334"/>
                    <a:pt x="1804" y="1760265"/>
                    <a:pt x="0" y="1769283"/>
                  </a:cubicBezTo>
                  <a:cubicBezTo>
                    <a:pt x="1804" y="1841425"/>
                    <a:pt x="909" y="1913685"/>
                    <a:pt x="5411" y="1985709"/>
                  </a:cubicBezTo>
                  <a:cubicBezTo>
                    <a:pt x="6339" y="2000552"/>
                    <a:pt x="7982" y="2016620"/>
                    <a:pt x="16232" y="2028994"/>
                  </a:cubicBezTo>
                  <a:lnTo>
                    <a:pt x="27054" y="2045226"/>
                  </a:lnTo>
                  <a:cubicBezTo>
                    <a:pt x="28857" y="2050637"/>
                    <a:pt x="29913" y="2056357"/>
                    <a:pt x="32464" y="2061458"/>
                  </a:cubicBezTo>
                  <a:cubicBezTo>
                    <a:pt x="35372" y="2067274"/>
                    <a:pt x="40724" y="2071713"/>
                    <a:pt x="43286" y="2077690"/>
                  </a:cubicBezTo>
                  <a:cubicBezTo>
                    <a:pt x="46215" y="2084525"/>
                    <a:pt x="45767" y="2092498"/>
                    <a:pt x="48696" y="2099333"/>
                  </a:cubicBezTo>
                  <a:cubicBezTo>
                    <a:pt x="56605" y="2117786"/>
                    <a:pt x="63342" y="2115844"/>
                    <a:pt x="75750" y="2131797"/>
                  </a:cubicBezTo>
                  <a:cubicBezTo>
                    <a:pt x="83735" y="2142063"/>
                    <a:pt x="86571" y="2157047"/>
                    <a:pt x="97392" y="2164261"/>
                  </a:cubicBezTo>
                  <a:cubicBezTo>
                    <a:pt x="108213" y="2171475"/>
                    <a:pt x="120660" y="2176706"/>
                    <a:pt x="129856" y="2185903"/>
                  </a:cubicBezTo>
                  <a:cubicBezTo>
                    <a:pt x="133463" y="2189510"/>
                    <a:pt x="136303" y="2194100"/>
                    <a:pt x="140677" y="2196725"/>
                  </a:cubicBezTo>
                  <a:cubicBezTo>
                    <a:pt x="145568" y="2199659"/>
                    <a:pt x="151569" y="2200132"/>
                    <a:pt x="156909" y="2202135"/>
                  </a:cubicBezTo>
                  <a:cubicBezTo>
                    <a:pt x="166003" y="2205545"/>
                    <a:pt x="174749" y="2209886"/>
                    <a:pt x="183963" y="2212957"/>
                  </a:cubicBezTo>
                  <a:cubicBezTo>
                    <a:pt x="191017" y="2215308"/>
                    <a:pt x="198455" y="2216324"/>
                    <a:pt x="205605" y="2218367"/>
                  </a:cubicBezTo>
                  <a:cubicBezTo>
                    <a:pt x="211089" y="2219934"/>
                    <a:pt x="216335" y="2222277"/>
                    <a:pt x="221837" y="2223778"/>
                  </a:cubicBezTo>
                  <a:cubicBezTo>
                    <a:pt x="236185" y="2227691"/>
                    <a:pt x="265122" y="2234599"/>
                    <a:pt x="265122" y="2234599"/>
                  </a:cubicBezTo>
                  <a:cubicBezTo>
                    <a:pt x="296964" y="2250519"/>
                    <a:pt x="279118" y="2242872"/>
                    <a:pt x="319229" y="2256242"/>
                  </a:cubicBezTo>
                  <a:lnTo>
                    <a:pt x="335461" y="2261652"/>
                  </a:lnTo>
                  <a:cubicBezTo>
                    <a:pt x="339068" y="2265259"/>
                    <a:pt x="341719" y="2270193"/>
                    <a:pt x="346282" y="2272474"/>
                  </a:cubicBezTo>
                  <a:cubicBezTo>
                    <a:pt x="356484" y="2277575"/>
                    <a:pt x="367925" y="2279688"/>
                    <a:pt x="378746" y="2283295"/>
                  </a:cubicBezTo>
                  <a:lnTo>
                    <a:pt x="411210" y="2294116"/>
                  </a:lnTo>
                  <a:cubicBezTo>
                    <a:pt x="416621" y="2295920"/>
                    <a:pt x="422696" y="2296363"/>
                    <a:pt x="427442" y="2299527"/>
                  </a:cubicBezTo>
                  <a:cubicBezTo>
                    <a:pt x="446871" y="2312479"/>
                    <a:pt x="448546" y="2315652"/>
                    <a:pt x="476138" y="2321170"/>
                  </a:cubicBezTo>
                  <a:cubicBezTo>
                    <a:pt x="514381" y="2328818"/>
                    <a:pt x="494460" y="2323670"/>
                    <a:pt x="535655" y="2337402"/>
                  </a:cubicBezTo>
                  <a:lnTo>
                    <a:pt x="551887" y="2342812"/>
                  </a:lnTo>
                  <a:cubicBezTo>
                    <a:pt x="602386" y="2341009"/>
                    <a:pt x="652946" y="2340459"/>
                    <a:pt x="703385" y="2337402"/>
                  </a:cubicBezTo>
                  <a:cubicBezTo>
                    <a:pt x="712564" y="2336846"/>
                    <a:pt x="721566" y="2334411"/>
                    <a:pt x="730438" y="2331991"/>
                  </a:cubicBezTo>
                  <a:cubicBezTo>
                    <a:pt x="741443" y="2328990"/>
                    <a:pt x="762902" y="2321170"/>
                    <a:pt x="762902" y="2321170"/>
                  </a:cubicBezTo>
                  <a:cubicBezTo>
                    <a:pt x="773723" y="2313956"/>
                    <a:pt x="783028" y="2303640"/>
                    <a:pt x="795366" y="2299527"/>
                  </a:cubicBezTo>
                  <a:cubicBezTo>
                    <a:pt x="811633" y="2294104"/>
                    <a:pt x="813846" y="2294948"/>
                    <a:pt x="827830" y="2283295"/>
                  </a:cubicBezTo>
                  <a:cubicBezTo>
                    <a:pt x="850968" y="2264014"/>
                    <a:pt x="837857" y="2272113"/>
                    <a:pt x="854883" y="2250831"/>
                  </a:cubicBezTo>
                  <a:cubicBezTo>
                    <a:pt x="858070" y="2246848"/>
                    <a:pt x="862644" y="2244091"/>
                    <a:pt x="865705" y="2240010"/>
                  </a:cubicBezTo>
                  <a:cubicBezTo>
                    <a:pt x="902414" y="2191066"/>
                    <a:pt x="873350" y="2221541"/>
                    <a:pt x="898169" y="2196725"/>
                  </a:cubicBezTo>
                  <a:cubicBezTo>
                    <a:pt x="914589" y="2147458"/>
                    <a:pt x="889395" y="2225286"/>
                    <a:pt x="908990" y="2153439"/>
                  </a:cubicBezTo>
                  <a:cubicBezTo>
                    <a:pt x="911991" y="2142435"/>
                    <a:pt x="919811" y="2120976"/>
                    <a:pt x="919811" y="2120976"/>
                  </a:cubicBezTo>
                  <a:cubicBezTo>
                    <a:pt x="921615" y="2110155"/>
                    <a:pt x="922842" y="2099221"/>
                    <a:pt x="925222" y="2088512"/>
                  </a:cubicBezTo>
                  <a:cubicBezTo>
                    <a:pt x="926459" y="2082945"/>
                    <a:pt x="929765" y="2077917"/>
                    <a:pt x="930632" y="2072280"/>
                  </a:cubicBezTo>
                  <a:cubicBezTo>
                    <a:pt x="933388" y="2054365"/>
                    <a:pt x="934239" y="2036209"/>
                    <a:pt x="936043" y="2018173"/>
                  </a:cubicBezTo>
                  <a:cubicBezTo>
                    <a:pt x="937847" y="1890121"/>
                    <a:pt x="938129" y="1762039"/>
                    <a:pt x="941454" y="1634017"/>
                  </a:cubicBezTo>
                  <a:cubicBezTo>
                    <a:pt x="941555" y="1630143"/>
                    <a:pt x="946642" y="1594172"/>
                    <a:pt x="952275" y="1585321"/>
                  </a:cubicBezTo>
                  <a:cubicBezTo>
                    <a:pt x="961958" y="1570105"/>
                    <a:pt x="969732" y="1552040"/>
                    <a:pt x="984739" y="1542036"/>
                  </a:cubicBezTo>
                  <a:cubicBezTo>
                    <a:pt x="1005216" y="1528385"/>
                    <a:pt x="996373" y="1535813"/>
                    <a:pt x="1011792" y="1520393"/>
                  </a:cubicBezTo>
                  <a:cubicBezTo>
                    <a:pt x="1013596" y="1514982"/>
                    <a:pt x="1014039" y="1508906"/>
                    <a:pt x="1017203" y="1504161"/>
                  </a:cubicBezTo>
                  <a:cubicBezTo>
                    <a:pt x="1021448" y="1497794"/>
                    <a:pt x="1028536" y="1493807"/>
                    <a:pt x="1033435" y="1487929"/>
                  </a:cubicBezTo>
                  <a:cubicBezTo>
                    <a:pt x="1040570" y="1479367"/>
                    <a:pt x="1051469" y="1459676"/>
                    <a:pt x="1055077" y="1450055"/>
                  </a:cubicBezTo>
                  <a:cubicBezTo>
                    <a:pt x="1058112" y="1441961"/>
                    <a:pt x="1066025" y="1397709"/>
                    <a:pt x="1071309" y="1395948"/>
                  </a:cubicBezTo>
                  <a:cubicBezTo>
                    <a:pt x="1076720" y="1394145"/>
                    <a:pt x="1082363" y="1392928"/>
                    <a:pt x="1087541" y="1390538"/>
                  </a:cubicBezTo>
                  <a:cubicBezTo>
                    <a:pt x="1105850" y="1382088"/>
                    <a:pt x="1122518" y="1369860"/>
                    <a:pt x="1141648" y="1363484"/>
                  </a:cubicBezTo>
                  <a:cubicBezTo>
                    <a:pt x="1147059" y="1361681"/>
                    <a:pt x="1152638" y="1360321"/>
                    <a:pt x="1157880" y="1358074"/>
                  </a:cubicBezTo>
                  <a:cubicBezTo>
                    <a:pt x="1204681" y="1338016"/>
                    <a:pt x="1157687" y="1354529"/>
                    <a:pt x="1195754" y="1341842"/>
                  </a:cubicBezTo>
                  <a:cubicBezTo>
                    <a:pt x="1199361" y="1338235"/>
                    <a:pt x="1201839" y="1332915"/>
                    <a:pt x="1206576" y="1331020"/>
                  </a:cubicBezTo>
                  <a:cubicBezTo>
                    <a:pt x="1220385" y="1325496"/>
                    <a:pt x="1235752" y="1324902"/>
                    <a:pt x="1249861" y="1320199"/>
                  </a:cubicBezTo>
                  <a:cubicBezTo>
                    <a:pt x="1275410" y="1311684"/>
                    <a:pt x="1266667" y="1313522"/>
                    <a:pt x="1303967" y="1309378"/>
                  </a:cubicBezTo>
                  <a:cubicBezTo>
                    <a:pt x="1339996" y="1305375"/>
                    <a:pt x="1376209" y="1303054"/>
                    <a:pt x="1412180" y="1298557"/>
                  </a:cubicBezTo>
                  <a:cubicBezTo>
                    <a:pt x="1426609" y="1296753"/>
                    <a:pt x="1440980" y="1294406"/>
                    <a:pt x="1455466" y="1293146"/>
                  </a:cubicBezTo>
                  <a:cubicBezTo>
                    <a:pt x="1482477" y="1290797"/>
                    <a:pt x="1509572" y="1289539"/>
                    <a:pt x="1536625" y="1287735"/>
                  </a:cubicBezTo>
                  <a:cubicBezTo>
                    <a:pt x="1560071" y="1289539"/>
                    <a:pt x="1583609" y="1290398"/>
                    <a:pt x="1606964" y="1293146"/>
                  </a:cubicBezTo>
                  <a:cubicBezTo>
                    <a:pt x="1617458" y="1294381"/>
                    <a:pt x="1634346" y="1300470"/>
                    <a:pt x="1644838" y="1303967"/>
                  </a:cubicBezTo>
                  <a:cubicBezTo>
                    <a:pt x="1648445" y="1307574"/>
                    <a:pt x="1651676" y="1311602"/>
                    <a:pt x="1655660" y="1314789"/>
                  </a:cubicBezTo>
                  <a:cubicBezTo>
                    <a:pt x="1660738" y="1318851"/>
                    <a:pt x="1667294" y="1321012"/>
                    <a:pt x="1671892" y="1325610"/>
                  </a:cubicBezTo>
                  <a:cubicBezTo>
                    <a:pt x="1676490" y="1330208"/>
                    <a:pt x="1678115" y="1337244"/>
                    <a:pt x="1682713" y="1341842"/>
                  </a:cubicBezTo>
                  <a:cubicBezTo>
                    <a:pt x="1715240" y="1374369"/>
                    <a:pt x="1685965" y="1316959"/>
                    <a:pt x="1731409" y="1385127"/>
                  </a:cubicBezTo>
                  <a:cubicBezTo>
                    <a:pt x="1735016" y="1390538"/>
                    <a:pt x="1739322" y="1395543"/>
                    <a:pt x="1742230" y="1401359"/>
                  </a:cubicBezTo>
                  <a:cubicBezTo>
                    <a:pt x="1744781" y="1406460"/>
                    <a:pt x="1744477" y="1412846"/>
                    <a:pt x="1747641" y="1417591"/>
                  </a:cubicBezTo>
                  <a:cubicBezTo>
                    <a:pt x="1755974" y="1430090"/>
                    <a:pt x="1768127" y="1436659"/>
                    <a:pt x="1780105" y="1444644"/>
                  </a:cubicBezTo>
                  <a:cubicBezTo>
                    <a:pt x="1783712" y="1450055"/>
                    <a:pt x="1786328" y="1456278"/>
                    <a:pt x="1790926" y="1460876"/>
                  </a:cubicBezTo>
                  <a:cubicBezTo>
                    <a:pt x="1795524" y="1465474"/>
                    <a:pt x="1802080" y="1467635"/>
                    <a:pt x="1807158" y="1471697"/>
                  </a:cubicBezTo>
                  <a:cubicBezTo>
                    <a:pt x="1845706" y="1502536"/>
                    <a:pt x="1784251" y="1460035"/>
                    <a:pt x="1834211" y="1493340"/>
                  </a:cubicBezTo>
                  <a:cubicBezTo>
                    <a:pt x="1837818" y="1498751"/>
                    <a:pt x="1840800" y="1504635"/>
                    <a:pt x="1845032" y="1509572"/>
                  </a:cubicBezTo>
                  <a:cubicBezTo>
                    <a:pt x="1851672" y="1517318"/>
                    <a:pt x="1861015" y="1522726"/>
                    <a:pt x="1866675" y="1531215"/>
                  </a:cubicBezTo>
                  <a:lnTo>
                    <a:pt x="1888318" y="1563678"/>
                  </a:lnTo>
                  <a:cubicBezTo>
                    <a:pt x="1889976" y="1570309"/>
                    <a:pt x="1898480" y="1609033"/>
                    <a:pt x="1904550" y="1623196"/>
                  </a:cubicBezTo>
                  <a:cubicBezTo>
                    <a:pt x="1907727" y="1630609"/>
                    <a:pt x="1912539" y="1637286"/>
                    <a:pt x="1915371" y="1644838"/>
                  </a:cubicBezTo>
                  <a:cubicBezTo>
                    <a:pt x="1917982" y="1651801"/>
                    <a:pt x="1918739" y="1659331"/>
                    <a:pt x="1920782" y="1666481"/>
                  </a:cubicBezTo>
                  <a:cubicBezTo>
                    <a:pt x="1922349" y="1671965"/>
                    <a:pt x="1924625" y="1677229"/>
                    <a:pt x="1926192" y="1682713"/>
                  </a:cubicBezTo>
                  <a:cubicBezTo>
                    <a:pt x="1928235" y="1689863"/>
                    <a:pt x="1928277" y="1697704"/>
                    <a:pt x="1931603" y="1704355"/>
                  </a:cubicBezTo>
                  <a:cubicBezTo>
                    <a:pt x="1933884" y="1708918"/>
                    <a:pt x="1938817" y="1711570"/>
                    <a:pt x="1942424" y="1715177"/>
                  </a:cubicBezTo>
                  <a:cubicBezTo>
                    <a:pt x="1946031" y="1725998"/>
                    <a:pt x="1946918" y="1738150"/>
                    <a:pt x="1953245" y="1747641"/>
                  </a:cubicBezTo>
                  <a:cubicBezTo>
                    <a:pt x="1960459" y="1758462"/>
                    <a:pt x="1970775" y="1767767"/>
                    <a:pt x="1974888" y="1780105"/>
                  </a:cubicBezTo>
                  <a:cubicBezTo>
                    <a:pt x="1993066" y="1834633"/>
                    <a:pt x="1965335" y="1750065"/>
                    <a:pt x="1985709" y="1817979"/>
                  </a:cubicBezTo>
                  <a:cubicBezTo>
                    <a:pt x="1988987" y="1828905"/>
                    <a:pt x="1992924" y="1839622"/>
                    <a:pt x="1996531" y="1850443"/>
                  </a:cubicBezTo>
                  <a:cubicBezTo>
                    <a:pt x="1998335" y="1855854"/>
                    <a:pt x="1997908" y="1862642"/>
                    <a:pt x="2001941" y="1866675"/>
                  </a:cubicBezTo>
                  <a:lnTo>
                    <a:pt x="2012763" y="1877496"/>
                  </a:lnTo>
                  <a:cubicBezTo>
                    <a:pt x="2028294" y="1939627"/>
                    <a:pt x="2006577" y="1863062"/>
                    <a:pt x="2028995" y="1915371"/>
                  </a:cubicBezTo>
                  <a:cubicBezTo>
                    <a:pt x="2043954" y="1950275"/>
                    <a:pt x="2023445" y="1926052"/>
                    <a:pt x="2045226" y="1947835"/>
                  </a:cubicBezTo>
                  <a:cubicBezTo>
                    <a:pt x="2053504" y="1989224"/>
                    <a:pt x="2046205" y="1961267"/>
                    <a:pt x="2061458" y="2001941"/>
                  </a:cubicBezTo>
                  <a:cubicBezTo>
                    <a:pt x="2063461" y="2007281"/>
                    <a:pt x="2064099" y="2013187"/>
                    <a:pt x="2066869" y="2018173"/>
                  </a:cubicBezTo>
                  <a:cubicBezTo>
                    <a:pt x="2073185" y="2029542"/>
                    <a:pt x="2088512" y="2050637"/>
                    <a:pt x="2088512" y="2050637"/>
                  </a:cubicBezTo>
                  <a:cubicBezTo>
                    <a:pt x="2102110" y="2091436"/>
                    <a:pt x="2083767" y="2041146"/>
                    <a:pt x="2104744" y="2083101"/>
                  </a:cubicBezTo>
                  <a:cubicBezTo>
                    <a:pt x="2107295" y="2088202"/>
                    <a:pt x="2107603" y="2094232"/>
                    <a:pt x="2110154" y="2099333"/>
                  </a:cubicBezTo>
                  <a:cubicBezTo>
                    <a:pt x="2114403" y="2107831"/>
                    <a:pt x="2133125" y="2131491"/>
                    <a:pt x="2137208" y="2137207"/>
                  </a:cubicBezTo>
                  <a:cubicBezTo>
                    <a:pt x="2140988" y="2142498"/>
                    <a:pt x="2143967" y="2148361"/>
                    <a:pt x="2148029" y="2153439"/>
                  </a:cubicBezTo>
                  <a:cubicBezTo>
                    <a:pt x="2151216" y="2157423"/>
                    <a:pt x="2155663" y="2160277"/>
                    <a:pt x="2158850" y="2164261"/>
                  </a:cubicBezTo>
                  <a:cubicBezTo>
                    <a:pt x="2171350" y="2179886"/>
                    <a:pt x="2165976" y="2179701"/>
                    <a:pt x="2180493" y="2191314"/>
                  </a:cubicBezTo>
                  <a:cubicBezTo>
                    <a:pt x="2185571" y="2195376"/>
                    <a:pt x="2191647" y="2198073"/>
                    <a:pt x="2196725" y="2202135"/>
                  </a:cubicBezTo>
                  <a:cubicBezTo>
                    <a:pt x="2200708" y="2205322"/>
                    <a:pt x="2203465" y="2209896"/>
                    <a:pt x="2207546" y="2212957"/>
                  </a:cubicBezTo>
                  <a:cubicBezTo>
                    <a:pt x="2217950" y="2220760"/>
                    <a:pt x="2240010" y="2234599"/>
                    <a:pt x="2240010" y="2234599"/>
                  </a:cubicBezTo>
                  <a:cubicBezTo>
                    <a:pt x="2243617" y="2240010"/>
                    <a:pt x="2245753" y="2246769"/>
                    <a:pt x="2250831" y="2250831"/>
                  </a:cubicBezTo>
                  <a:cubicBezTo>
                    <a:pt x="2255285" y="2254394"/>
                    <a:pt x="2261962" y="2253691"/>
                    <a:pt x="2267063" y="2256242"/>
                  </a:cubicBezTo>
                  <a:cubicBezTo>
                    <a:pt x="2272879" y="2259150"/>
                    <a:pt x="2277353" y="2264422"/>
                    <a:pt x="2283295" y="2267063"/>
                  </a:cubicBezTo>
                  <a:cubicBezTo>
                    <a:pt x="2293719" y="2271696"/>
                    <a:pt x="2304938" y="2274277"/>
                    <a:pt x="2315759" y="2277884"/>
                  </a:cubicBezTo>
                  <a:lnTo>
                    <a:pt x="2331991" y="2283295"/>
                  </a:lnTo>
                  <a:lnTo>
                    <a:pt x="2348223" y="2288706"/>
                  </a:lnTo>
                  <a:lnTo>
                    <a:pt x="2618755" y="2283295"/>
                  </a:lnTo>
                  <a:cubicBezTo>
                    <a:pt x="2634592" y="2282758"/>
                    <a:pt x="2675086" y="2277770"/>
                    <a:pt x="2694505" y="2272474"/>
                  </a:cubicBezTo>
                  <a:cubicBezTo>
                    <a:pt x="2705510" y="2269473"/>
                    <a:pt x="2717478" y="2267979"/>
                    <a:pt x="2726969" y="2261652"/>
                  </a:cubicBezTo>
                  <a:cubicBezTo>
                    <a:pt x="2732379" y="2258045"/>
                    <a:pt x="2738306" y="2255113"/>
                    <a:pt x="2743200" y="2250831"/>
                  </a:cubicBezTo>
                  <a:cubicBezTo>
                    <a:pt x="2752798" y="2242433"/>
                    <a:pt x="2759643" y="2230852"/>
                    <a:pt x="2770254" y="2223778"/>
                  </a:cubicBezTo>
                  <a:lnTo>
                    <a:pt x="2786486" y="2212957"/>
                  </a:lnTo>
                  <a:cubicBezTo>
                    <a:pt x="2793700" y="2202136"/>
                    <a:pt x="2804015" y="2192831"/>
                    <a:pt x="2808128" y="2180493"/>
                  </a:cubicBezTo>
                  <a:cubicBezTo>
                    <a:pt x="2809932" y="2175082"/>
                    <a:pt x="2810605" y="2169152"/>
                    <a:pt x="2813539" y="2164261"/>
                  </a:cubicBezTo>
                  <a:cubicBezTo>
                    <a:pt x="2816164" y="2159887"/>
                    <a:pt x="2821173" y="2157422"/>
                    <a:pt x="2824360" y="2153439"/>
                  </a:cubicBezTo>
                  <a:cubicBezTo>
                    <a:pt x="2828422" y="2148361"/>
                    <a:pt x="2831575" y="2142618"/>
                    <a:pt x="2835182" y="2137207"/>
                  </a:cubicBezTo>
                  <a:cubicBezTo>
                    <a:pt x="2836985" y="2129993"/>
                    <a:pt x="2837663" y="2122400"/>
                    <a:pt x="2840592" y="2115565"/>
                  </a:cubicBezTo>
                  <a:cubicBezTo>
                    <a:pt x="2843153" y="2109588"/>
                    <a:pt x="2849130" y="2105422"/>
                    <a:pt x="2851413" y="2099333"/>
                  </a:cubicBezTo>
                  <a:cubicBezTo>
                    <a:pt x="2854642" y="2090722"/>
                    <a:pt x="2854593" y="2081202"/>
                    <a:pt x="2856824" y="2072280"/>
                  </a:cubicBezTo>
                  <a:cubicBezTo>
                    <a:pt x="2858207" y="2066747"/>
                    <a:pt x="2860431" y="2061459"/>
                    <a:pt x="2862235" y="2056048"/>
                  </a:cubicBezTo>
                  <a:cubicBezTo>
                    <a:pt x="2864038" y="2041620"/>
                    <a:pt x="2865589" y="2027157"/>
                    <a:pt x="2867645" y="2012763"/>
                  </a:cubicBezTo>
                  <a:cubicBezTo>
                    <a:pt x="2869196" y="2001903"/>
                    <a:pt x="2871844" y="1991203"/>
                    <a:pt x="2873056" y="1980299"/>
                  </a:cubicBezTo>
                  <a:cubicBezTo>
                    <a:pt x="2875454" y="1958714"/>
                    <a:pt x="2876663" y="1937014"/>
                    <a:pt x="2878467" y="1915371"/>
                  </a:cubicBezTo>
                  <a:cubicBezTo>
                    <a:pt x="2876663" y="1725998"/>
                    <a:pt x="2876293" y="1536606"/>
                    <a:pt x="2873056" y="1347252"/>
                  </a:cubicBezTo>
                  <a:cubicBezTo>
                    <a:pt x="2872685" y="1325538"/>
                    <a:pt x="2868884" y="1304007"/>
                    <a:pt x="2867645" y="1282325"/>
                  </a:cubicBezTo>
                  <a:cubicBezTo>
                    <a:pt x="2865276" y="1240872"/>
                    <a:pt x="2863438" y="1199383"/>
                    <a:pt x="2862235" y="1157880"/>
                  </a:cubicBezTo>
                  <a:cubicBezTo>
                    <a:pt x="2859831" y="1074932"/>
                    <a:pt x="2860076" y="991909"/>
                    <a:pt x="2856824" y="908990"/>
                  </a:cubicBezTo>
                  <a:cubicBezTo>
                    <a:pt x="2856464" y="899800"/>
                    <a:pt x="2852714" y="891040"/>
                    <a:pt x="2851413" y="881936"/>
                  </a:cubicBezTo>
                  <a:cubicBezTo>
                    <a:pt x="2849103" y="865769"/>
                    <a:pt x="2848313" y="849408"/>
                    <a:pt x="2846003" y="833241"/>
                  </a:cubicBezTo>
                  <a:cubicBezTo>
                    <a:pt x="2841290" y="800252"/>
                    <a:pt x="2842373" y="815124"/>
                    <a:pt x="2835182" y="789955"/>
                  </a:cubicBezTo>
                  <a:cubicBezTo>
                    <a:pt x="2833139" y="782805"/>
                    <a:pt x="2831814" y="775463"/>
                    <a:pt x="2829771" y="768313"/>
                  </a:cubicBezTo>
                  <a:cubicBezTo>
                    <a:pt x="2828204" y="762829"/>
                    <a:pt x="2825927" y="757565"/>
                    <a:pt x="2824360" y="752081"/>
                  </a:cubicBezTo>
                  <a:cubicBezTo>
                    <a:pt x="2822317" y="744931"/>
                    <a:pt x="2821879" y="737273"/>
                    <a:pt x="2818950" y="730438"/>
                  </a:cubicBezTo>
                  <a:cubicBezTo>
                    <a:pt x="2816388" y="724461"/>
                    <a:pt x="2811735" y="719617"/>
                    <a:pt x="2808128" y="714206"/>
                  </a:cubicBezTo>
                  <a:cubicBezTo>
                    <a:pt x="2806325" y="703385"/>
                    <a:pt x="2805098" y="692451"/>
                    <a:pt x="2802718" y="681742"/>
                  </a:cubicBezTo>
                  <a:cubicBezTo>
                    <a:pt x="2801481" y="676174"/>
                    <a:pt x="2798544" y="671078"/>
                    <a:pt x="2797307" y="665510"/>
                  </a:cubicBezTo>
                  <a:cubicBezTo>
                    <a:pt x="2794927" y="654801"/>
                    <a:pt x="2794047" y="643804"/>
                    <a:pt x="2791896" y="633047"/>
                  </a:cubicBezTo>
                  <a:cubicBezTo>
                    <a:pt x="2790438" y="625755"/>
                    <a:pt x="2787589" y="618758"/>
                    <a:pt x="2786486" y="611404"/>
                  </a:cubicBezTo>
                  <a:cubicBezTo>
                    <a:pt x="2782172" y="582644"/>
                    <a:pt x="2784860" y="552423"/>
                    <a:pt x="2775664" y="524834"/>
                  </a:cubicBezTo>
                  <a:lnTo>
                    <a:pt x="2754022" y="459906"/>
                  </a:lnTo>
                  <a:cubicBezTo>
                    <a:pt x="2752218" y="454495"/>
                    <a:pt x="2751775" y="448420"/>
                    <a:pt x="2748611" y="443674"/>
                  </a:cubicBezTo>
                  <a:cubicBezTo>
                    <a:pt x="2745004" y="438263"/>
                    <a:pt x="2740431" y="433384"/>
                    <a:pt x="2737790" y="427442"/>
                  </a:cubicBezTo>
                  <a:cubicBezTo>
                    <a:pt x="2733157" y="417018"/>
                    <a:pt x="2730576" y="405799"/>
                    <a:pt x="2726969" y="394978"/>
                  </a:cubicBezTo>
                  <a:cubicBezTo>
                    <a:pt x="2725165" y="389567"/>
                    <a:pt x="2724109" y="383847"/>
                    <a:pt x="2721558" y="378746"/>
                  </a:cubicBezTo>
                  <a:cubicBezTo>
                    <a:pt x="2717951" y="371532"/>
                    <a:pt x="2713733" y="364592"/>
                    <a:pt x="2710737" y="357103"/>
                  </a:cubicBezTo>
                  <a:cubicBezTo>
                    <a:pt x="2706501" y="346512"/>
                    <a:pt x="2705016" y="334842"/>
                    <a:pt x="2699915" y="324639"/>
                  </a:cubicBezTo>
                  <a:cubicBezTo>
                    <a:pt x="2664034" y="252876"/>
                    <a:pt x="2707562" y="342483"/>
                    <a:pt x="2683683" y="286765"/>
                  </a:cubicBezTo>
                  <a:cubicBezTo>
                    <a:pt x="2680506" y="279351"/>
                    <a:pt x="2675857" y="272611"/>
                    <a:pt x="2672862" y="265122"/>
                  </a:cubicBezTo>
                  <a:cubicBezTo>
                    <a:pt x="2656284" y="223675"/>
                    <a:pt x="2671960" y="242577"/>
                    <a:pt x="2651219" y="221837"/>
                  </a:cubicBezTo>
                  <a:cubicBezTo>
                    <a:pt x="2641823" y="193647"/>
                    <a:pt x="2651964" y="216005"/>
                    <a:pt x="2634987" y="194784"/>
                  </a:cubicBezTo>
                  <a:cubicBezTo>
                    <a:pt x="2623578" y="180524"/>
                    <a:pt x="2624461" y="173338"/>
                    <a:pt x="2607934" y="162320"/>
                  </a:cubicBezTo>
                  <a:cubicBezTo>
                    <a:pt x="2603189" y="159156"/>
                    <a:pt x="2596803" y="159460"/>
                    <a:pt x="2591702" y="156909"/>
                  </a:cubicBezTo>
                  <a:cubicBezTo>
                    <a:pt x="2582296" y="152206"/>
                    <a:pt x="2573062" y="146987"/>
                    <a:pt x="2564649" y="140677"/>
                  </a:cubicBezTo>
                  <a:cubicBezTo>
                    <a:pt x="2558528" y="136086"/>
                    <a:pt x="2554644" y="128892"/>
                    <a:pt x="2548417" y="124445"/>
                  </a:cubicBezTo>
                  <a:cubicBezTo>
                    <a:pt x="2541854" y="119757"/>
                    <a:pt x="2533777" y="117626"/>
                    <a:pt x="2526774" y="113624"/>
                  </a:cubicBezTo>
                  <a:cubicBezTo>
                    <a:pt x="2521128" y="110398"/>
                    <a:pt x="2516358" y="105711"/>
                    <a:pt x="2510542" y="102803"/>
                  </a:cubicBezTo>
                  <a:cubicBezTo>
                    <a:pt x="2505441" y="100252"/>
                    <a:pt x="2499412" y="99943"/>
                    <a:pt x="2494311" y="97392"/>
                  </a:cubicBezTo>
                  <a:cubicBezTo>
                    <a:pt x="2488495" y="94484"/>
                    <a:pt x="2483895" y="89479"/>
                    <a:pt x="2478079" y="86571"/>
                  </a:cubicBezTo>
                  <a:cubicBezTo>
                    <a:pt x="2472978" y="84020"/>
                    <a:pt x="2466948" y="83711"/>
                    <a:pt x="2461847" y="81160"/>
                  </a:cubicBezTo>
                  <a:cubicBezTo>
                    <a:pt x="2424482" y="62478"/>
                    <a:pt x="2469015" y="76189"/>
                    <a:pt x="2423972" y="64928"/>
                  </a:cubicBezTo>
                  <a:cubicBezTo>
                    <a:pt x="2377450" y="33914"/>
                    <a:pt x="2436313" y="71099"/>
                    <a:pt x="2391508" y="48696"/>
                  </a:cubicBezTo>
                  <a:cubicBezTo>
                    <a:pt x="2382102" y="43993"/>
                    <a:pt x="2374338" y="36058"/>
                    <a:pt x="2364455" y="32464"/>
                  </a:cubicBezTo>
                  <a:cubicBezTo>
                    <a:pt x="2354145" y="28715"/>
                    <a:pt x="2342812" y="28857"/>
                    <a:pt x="2331991" y="27054"/>
                  </a:cubicBezTo>
                  <a:cubicBezTo>
                    <a:pt x="2321170" y="23447"/>
                    <a:pt x="2309018" y="22559"/>
                    <a:pt x="2299527" y="16232"/>
                  </a:cubicBezTo>
                  <a:cubicBezTo>
                    <a:pt x="2278549" y="2247"/>
                    <a:pt x="2289464" y="7467"/>
                    <a:pt x="2267063" y="0"/>
                  </a:cubicBezTo>
                  <a:cubicBezTo>
                    <a:pt x="2227385" y="1804"/>
                    <a:pt x="2186924" y="-2636"/>
                    <a:pt x="2148029" y="5411"/>
                  </a:cubicBezTo>
                  <a:cubicBezTo>
                    <a:pt x="2132836" y="8554"/>
                    <a:pt x="2123555" y="24646"/>
                    <a:pt x="2110154" y="32464"/>
                  </a:cubicBezTo>
                  <a:cubicBezTo>
                    <a:pt x="2101765" y="37358"/>
                    <a:pt x="2091788" y="38942"/>
                    <a:pt x="2083101" y="43286"/>
                  </a:cubicBezTo>
                  <a:cubicBezTo>
                    <a:pt x="2077285" y="46194"/>
                    <a:pt x="2072445" y="50761"/>
                    <a:pt x="2066869" y="54107"/>
                  </a:cubicBezTo>
                  <a:cubicBezTo>
                    <a:pt x="2054401" y="61588"/>
                    <a:pt x="2041262" y="67943"/>
                    <a:pt x="2028995" y="75749"/>
                  </a:cubicBezTo>
                  <a:cubicBezTo>
                    <a:pt x="2021387" y="80590"/>
                    <a:pt x="2014690" y="86739"/>
                    <a:pt x="2007352" y="91981"/>
                  </a:cubicBezTo>
                  <a:cubicBezTo>
                    <a:pt x="2002060" y="95761"/>
                    <a:pt x="1996531" y="99196"/>
                    <a:pt x="1991120" y="102803"/>
                  </a:cubicBezTo>
                  <a:cubicBezTo>
                    <a:pt x="1989316" y="108214"/>
                    <a:pt x="1988873" y="114290"/>
                    <a:pt x="1985709" y="119035"/>
                  </a:cubicBezTo>
                  <a:cubicBezTo>
                    <a:pt x="1967033" y="147048"/>
                    <a:pt x="1962244" y="124507"/>
                    <a:pt x="1947835" y="167731"/>
                  </a:cubicBezTo>
                  <a:lnTo>
                    <a:pt x="1931603" y="216426"/>
                  </a:lnTo>
                  <a:cubicBezTo>
                    <a:pt x="1929799" y="221837"/>
                    <a:pt x="1927575" y="227125"/>
                    <a:pt x="1926192" y="232658"/>
                  </a:cubicBezTo>
                  <a:cubicBezTo>
                    <a:pt x="1924389" y="239872"/>
                    <a:pt x="1922825" y="247151"/>
                    <a:pt x="1920782" y="254301"/>
                  </a:cubicBezTo>
                  <a:cubicBezTo>
                    <a:pt x="1919215" y="259785"/>
                    <a:pt x="1916872" y="265031"/>
                    <a:pt x="1915371" y="270533"/>
                  </a:cubicBezTo>
                  <a:cubicBezTo>
                    <a:pt x="1909501" y="292056"/>
                    <a:pt x="1904550" y="313818"/>
                    <a:pt x="1899139" y="335461"/>
                  </a:cubicBezTo>
                  <a:cubicBezTo>
                    <a:pt x="1897335" y="342675"/>
                    <a:pt x="1896079" y="350048"/>
                    <a:pt x="1893728" y="357103"/>
                  </a:cubicBezTo>
                  <a:cubicBezTo>
                    <a:pt x="1891925" y="362514"/>
                    <a:pt x="1889701" y="367802"/>
                    <a:pt x="1888318" y="373335"/>
                  </a:cubicBezTo>
                  <a:cubicBezTo>
                    <a:pt x="1875265" y="425549"/>
                    <a:pt x="1889861" y="379530"/>
                    <a:pt x="1877496" y="416620"/>
                  </a:cubicBezTo>
                  <a:cubicBezTo>
                    <a:pt x="1875693" y="427441"/>
                    <a:pt x="1874466" y="438375"/>
                    <a:pt x="1872086" y="449084"/>
                  </a:cubicBezTo>
                  <a:cubicBezTo>
                    <a:pt x="1870849" y="454652"/>
                    <a:pt x="1867794" y="459723"/>
                    <a:pt x="1866675" y="465316"/>
                  </a:cubicBezTo>
                  <a:cubicBezTo>
                    <a:pt x="1864174" y="477822"/>
                    <a:pt x="1862949" y="490550"/>
                    <a:pt x="1861264" y="503191"/>
                  </a:cubicBezTo>
                  <a:cubicBezTo>
                    <a:pt x="1859342" y="517604"/>
                    <a:pt x="1858901" y="532258"/>
                    <a:pt x="1855854" y="546476"/>
                  </a:cubicBezTo>
                  <a:cubicBezTo>
                    <a:pt x="1853464" y="557630"/>
                    <a:pt x="1845032" y="578940"/>
                    <a:pt x="1845032" y="578940"/>
                  </a:cubicBezTo>
                  <a:cubicBezTo>
                    <a:pt x="1832538" y="678907"/>
                    <a:pt x="1846722" y="588417"/>
                    <a:pt x="1834211" y="638457"/>
                  </a:cubicBezTo>
                  <a:cubicBezTo>
                    <a:pt x="1831980" y="647379"/>
                    <a:pt x="1831220" y="656638"/>
                    <a:pt x="1828800" y="665510"/>
                  </a:cubicBezTo>
                  <a:cubicBezTo>
                    <a:pt x="1825799" y="676515"/>
                    <a:pt x="1817979" y="697974"/>
                    <a:pt x="1817979" y="697974"/>
                  </a:cubicBezTo>
                  <a:cubicBezTo>
                    <a:pt x="1816176" y="708795"/>
                    <a:pt x="1814949" y="719729"/>
                    <a:pt x="1812569" y="730438"/>
                  </a:cubicBezTo>
                  <a:cubicBezTo>
                    <a:pt x="1811332" y="736006"/>
                    <a:pt x="1808725" y="741186"/>
                    <a:pt x="1807158" y="746670"/>
                  </a:cubicBezTo>
                  <a:cubicBezTo>
                    <a:pt x="1805115" y="753820"/>
                    <a:pt x="1803884" y="761190"/>
                    <a:pt x="1801747" y="768313"/>
                  </a:cubicBezTo>
                  <a:cubicBezTo>
                    <a:pt x="1798469" y="779239"/>
                    <a:pt x="1797253" y="791286"/>
                    <a:pt x="1790926" y="800777"/>
                  </a:cubicBezTo>
                  <a:lnTo>
                    <a:pt x="1769283" y="833241"/>
                  </a:lnTo>
                  <a:cubicBezTo>
                    <a:pt x="1767480" y="838652"/>
                    <a:pt x="1766807" y="844582"/>
                    <a:pt x="1763873" y="849473"/>
                  </a:cubicBezTo>
                  <a:cubicBezTo>
                    <a:pt x="1761248" y="853847"/>
                    <a:pt x="1757355" y="857555"/>
                    <a:pt x="1753051" y="860294"/>
                  </a:cubicBezTo>
                  <a:cubicBezTo>
                    <a:pt x="1680174" y="906669"/>
                    <a:pt x="1729970" y="871691"/>
                    <a:pt x="1650249" y="903579"/>
                  </a:cubicBezTo>
                  <a:cubicBezTo>
                    <a:pt x="1522472" y="954690"/>
                    <a:pt x="1641612" y="909578"/>
                    <a:pt x="1574500" y="946864"/>
                  </a:cubicBezTo>
                  <a:cubicBezTo>
                    <a:pt x="1564788" y="952260"/>
                    <a:pt x="1543369" y="959045"/>
                    <a:pt x="1531215" y="963096"/>
                  </a:cubicBezTo>
                  <a:cubicBezTo>
                    <a:pt x="1455323" y="1013694"/>
                    <a:pt x="1517228" y="976918"/>
                    <a:pt x="1298557" y="968507"/>
                  </a:cubicBezTo>
                  <a:cubicBezTo>
                    <a:pt x="1276855" y="967672"/>
                    <a:pt x="1255272" y="964900"/>
                    <a:pt x="1233629" y="963096"/>
                  </a:cubicBezTo>
                  <a:cubicBezTo>
                    <a:pt x="1174442" y="943370"/>
                    <a:pt x="1264085" y="974829"/>
                    <a:pt x="1201165" y="946864"/>
                  </a:cubicBezTo>
                  <a:cubicBezTo>
                    <a:pt x="1190741" y="942231"/>
                    <a:pt x="1178192" y="942370"/>
                    <a:pt x="1168701" y="936043"/>
                  </a:cubicBezTo>
                  <a:cubicBezTo>
                    <a:pt x="1118741" y="902738"/>
                    <a:pt x="1180196" y="945239"/>
                    <a:pt x="1141648" y="914400"/>
                  </a:cubicBezTo>
                  <a:cubicBezTo>
                    <a:pt x="1136570" y="910338"/>
                    <a:pt x="1130276" y="907899"/>
                    <a:pt x="1125416" y="903579"/>
                  </a:cubicBezTo>
                  <a:cubicBezTo>
                    <a:pt x="1113978" y="893412"/>
                    <a:pt x="1105686" y="879604"/>
                    <a:pt x="1092952" y="871115"/>
                  </a:cubicBezTo>
                  <a:cubicBezTo>
                    <a:pt x="1078982" y="861802"/>
                    <a:pt x="1052866" y="845259"/>
                    <a:pt x="1038845" y="833241"/>
                  </a:cubicBezTo>
                  <a:cubicBezTo>
                    <a:pt x="1033035" y="828261"/>
                    <a:pt x="1028024" y="822420"/>
                    <a:pt x="1022613" y="817009"/>
                  </a:cubicBezTo>
                  <a:cubicBezTo>
                    <a:pt x="1007289" y="771033"/>
                    <a:pt x="1028660" y="827086"/>
                    <a:pt x="1006382" y="789955"/>
                  </a:cubicBezTo>
                  <a:cubicBezTo>
                    <a:pt x="1003448" y="785064"/>
                    <a:pt x="1003522" y="778824"/>
                    <a:pt x="1000971" y="773723"/>
                  </a:cubicBezTo>
                  <a:cubicBezTo>
                    <a:pt x="998063" y="767907"/>
                    <a:pt x="993376" y="763137"/>
                    <a:pt x="990150" y="757491"/>
                  </a:cubicBezTo>
                  <a:cubicBezTo>
                    <a:pt x="986148" y="750488"/>
                    <a:pt x="984016" y="742412"/>
                    <a:pt x="979328" y="735849"/>
                  </a:cubicBezTo>
                  <a:cubicBezTo>
                    <a:pt x="961820" y="711340"/>
                    <a:pt x="953878" y="724422"/>
                    <a:pt x="941454" y="687153"/>
                  </a:cubicBezTo>
                  <a:cubicBezTo>
                    <a:pt x="927853" y="646353"/>
                    <a:pt x="946200" y="696644"/>
                    <a:pt x="925222" y="654689"/>
                  </a:cubicBezTo>
                  <a:cubicBezTo>
                    <a:pt x="922671" y="649588"/>
                    <a:pt x="922362" y="643558"/>
                    <a:pt x="919811" y="638457"/>
                  </a:cubicBezTo>
                  <a:cubicBezTo>
                    <a:pt x="916903" y="632641"/>
                    <a:pt x="911898" y="628041"/>
                    <a:pt x="908990" y="622225"/>
                  </a:cubicBezTo>
                  <a:cubicBezTo>
                    <a:pt x="906439" y="617124"/>
                    <a:pt x="906130" y="611094"/>
                    <a:pt x="903579" y="605993"/>
                  </a:cubicBezTo>
                  <a:cubicBezTo>
                    <a:pt x="900152" y="599139"/>
                    <a:pt x="879470" y="571553"/>
                    <a:pt x="876526" y="568119"/>
                  </a:cubicBezTo>
                  <a:cubicBezTo>
                    <a:pt x="871546" y="562309"/>
                    <a:pt x="865193" y="557765"/>
                    <a:pt x="860294" y="551887"/>
                  </a:cubicBezTo>
                  <a:cubicBezTo>
                    <a:pt x="826176" y="510945"/>
                    <a:pt x="870127" y="556308"/>
                    <a:pt x="838651" y="524834"/>
                  </a:cubicBezTo>
                  <a:cubicBezTo>
                    <a:pt x="821241" y="472598"/>
                    <a:pt x="849156" y="553800"/>
                    <a:pt x="822419" y="486959"/>
                  </a:cubicBezTo>
                  <a:cubicBezTo>
                    <a:pt x="818183" y="476368"/>
                    <a:pt x="815205" y="465316"/>
                    <a:pt x="811598" y="454495"/>
                  </a:cubicBezTo>
                  <a:cubicBezTo>
                    <a:pt x="809794" y="449084"/>
                    <a:pt x="809351" y="443009"/>
                    <a:pt x="806187" y="438263"/>
                  </a:cubicBezTo>
                  <a:cubicBezTo>
                    <a:pt x="798973" y="427442"/>
                    <a:pt x="793741" y="414995"/>
                    <a:pt x="784545" y="405799"/>
                  </a:cubicBezTo>
                  <a:cubicBezTo>
                    <a:pt x="772578" y="393832"/>
                    <a:pt x="767148" y="386279"/>
                    <a:pt x="752081" y="378746"/>
                  </a:cubicBezTo>
                  <a:cubicBezTo>
                    <a:pt x="746980" y="376195"/>
                    <a:pt x="741091" y="375582"/>
                    <a:pt x="735849" y="373335"/>
                  </a:cubicBezTo>
                  <a:cubicBezTo>
                    <a:pt x="728435" y="370158"/>
                    <a:pt x="721209" y="366516"/>
                    <a:pt x="714206" y="362514"/>
                  </a:cubicBezTo>
                  <a:cubicBezTo>
                    <a:pt x="708560" y="359288"/>
                    <a:pt x="703790" y="354601"/>
                    <a:pt x="697974" y="351693"/>
                  </a:cubicBezTo>
                  <a:cubicBezTo>
                    <a:pt x="692873" y="349142"/>
                    <a:pt x="686728" y="349052"/>
                    <a:pt x="681742" y="346282"/>
                  </a:cubicBezTo>
                  <a:cubicBezTo>
                    <a:pt x="670373" y="339966"/>
                    <a:pt x="661617" y="328751"/>
                    <a:pt x="649279" y="324639"/>
                  </a:cubicBezTo>
                  <a:cubicBezTo>
                    <a:pt x="643868" y="322836"/>
                    <a:pt x="638148" y="321779"/>
                    <a:pt x="633047" y="319229"/>
                  </a:cubicBezTo>
                  <a:cubicBezTo>
                    <a:pt x="623641" y="314526"/>
                    <a:pt x="615603" y="307268"/>
                    <a:pt x="605993" y="302997"/>
                  </a:cubicBezTo>
                  <a:cubicBezTo>
                    <a:pt x="599736" y="300216"/>
                    <a:pt x="561582" y="293033"/>
                    <a:pt x="557297" y="292176"/>
                  </a:cubicBezTo>
                  <a:cubicBezTo>
                    <a:pt x="541065" y="293979"/>
                    <a:pt x="524744" y="295103"/>
                    <a:pt x="508602" y="297586"/>
                  </a:cubicBezTo>
                  <a:cubicBezTo>
                    <a:pt x="501252" y="298717"/>
                    <a:pt x="494218" y="301384"/>
                    <a:pt x="486959" y="302997"/>
                  </a:cubicBezTo>
                  <a:cubicBezTo>
                    <a:pt x="412019" y="319650"/>
                    <a:pt x="522687" y="292711"/>
                    <a:pt x="416621" y="319229"/>
                  </a:cubicBezTo>
                  <a:cubicBezTo>
                    <a:pt x="402858" y="332991"/>
                    <a:pt x="405994" y="332136"/>
                    <a:pt x="384157" y="340871"/>
                  </a:cubicBezTo>
                  <a:cubicBezTo>
                    <a:pt x="373566" y="345107"/>
                    <a:pt x="351693" y="351693"/>
                    <a:pt x="351693" y="351693"/>
                  </a:cubicBezTo>
                  <a:cubicBezTo>
                    <a:pt x="324272" y="379112"/>
                    <a:pt x="359759" y="346853"/>
                    <a:pt x="324640" y="367925"/>
                  </a:cubicBezTo>
                  <a:cubicBezTo>
                    <a:pt x="314142" y="374224"/>
                    <a:pt x="310373" y="386127"/>
                    <a:pt x="302997" y="394978"/>
                  </a:cubicBezTo>
                  <a:cubicBezTo>
                    <a:pt x="298098" y="400856"/>
                    <a:pt x="291745" y="405400"/>
                    <a:pt x="286765" y="411210"/>
                  </a:cubicBezTo>
                  <a:cubicBezTo>
                    <a:pt x="280896" y="418057"/>
                    <a:pt x="276471" y="426066"/>
                    <a:pt x="270533" y="432852"/>
                  </a:cubicBezTo>
                  <a:cubicBezTo>
                    <a:pt x="263814" y="440530"/>
                    <a:pt x="254549" y="446006"/>
                    <a:pt x="248890" y="454495"/>
                  </a:cubicBezTo>
                  <a:cubicBezTo>
                    <a:pt x="245283" y="459906"/>
                    <a:pt x="242232" y="465731"/>
                    <a:pt x="238069" y="470727"/>
                  </a:cubicBezTo>
                  <a:cubicBezTo>
                    <a:pt x="218788" y="493865"/>
                    <a:pt x="226887" y="480754"/>
                    <a:pt x="205605" y="497780"/>
                  </a:cubicBezTo>
                  <a:cubicBezTo>
                    <a:pt x="191090" y="509392"/>
                    <a:pt x="196461" y="509212"/>
                    <a:pt x="183963" y="524834"/>
                  </a:cubicBezTo>
                  <a:cubicBezTo>
                    <a:pt x="180776" y="528817"/>
                    <a:pt x="176407" y="531736"/>
                    <a:pt x="173141" y="535655"/>
                  </a:cubicBezTo>
                  <a:cubicBezTo>
                    <a:pt x="167368" y="542582"/>
                    <a:pt x="163837" y="551524"/>
                    <a:pt x="156909" y="557297"/>
                  </a:cubicBezTo>
                  <a:cubicBezTo>
                    <a:pt x="152528" y="560948"/>
                    <a:pt x="145919" y="560461"/>
                    <a:pt x="140677" y="562708"/>
                  </a:cubicBezTo>
                  <a:cubicBezTo>
                    <a:pt x="133264" y="565885"/>
                    <a:pt x="125401" y="568577"/>
                    <a:pt x="119035" y="573529"/>
                  </a:cubicBezTo>
                  <a:cubicBezTo>
                    <a:pt x="108968" y="581359"/>
                    <a:pt x="91982" y="600583"/>
                    <a:pt x="91982" y="600583"/>
                  </a:cubicBezTo>
                  <a:cubicBezTo>
                    <a:pt x="78808" y="640101"/>
                    <a:pt x="83926" y="621981"/>
                    <a:pt x="75750" y="654689"/>
                  </a:cubicBezTo>
                  <a:cubicBezTo>
                    <a:pt x="73946" y="670921"/>
                    <a:pt x="73024" y="687275"/>
                    <a:pt x="70339" y="703385"/>
                  </a:cubicBezTo>
                  <a:cubicBezTo>
                    <a:pt x="69401" y="709011"/>
                    <a:pt x="66311" y="714084"/>
                    <a:pt x="64928" y="719617"/>
                  </a:cubicBezTo>
                  <a:cubicBezTo>
                    <a:pt x="62698" y="728539"/>
                    <a:pt x="61938" y="737798"/>
                    <a:pt x="59518" y="746670"/>
                  </a:cubicBezTo>
                  <a:cubicBezTo>
                    <a:pt x="56517" y="757675"/>
                    <a:pt x="52303" y="768313"/>
                    <a:pt x="48696" y="779134"/>
                  </a:cubicBezTo>
                  <a:lnTo>
                    <a:pt x="43286" y="795366"/>
                  </a:lnTo>
                  <a:lnTo>
                    <a:pt x="37875" y="811598"/>
                  </a:lnTo>
                  <a:cubicBezTo>
                    <a:pt x="31866" y="865672"/>
                    <a:pt x="35169" y="755688"/>
                    <a:pt x="32464" y="871115"/>
                  </a:cubicBezTo>
                  <a:close/>
                </a:path>
              </a:pathLst>
            </a:custGeom>
            <a:ln w="38100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 bwMode="auto">
            <a:xfrm rot="21352688">
              <a:off x="6649691" y="431764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 bwMode="auto">
            <a:xfrm rot="21352688">
              <a:off x="6341805" y="4548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 bwMode="auto">
            <a:xfrm rot="21352688">
              <a:off x="6601670" y="482467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 bwMode="auto">
            <a:xfrm rot="21352688">
              <a:off x="6229758" y="50691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 bwMode="auto">
            <a:xfrm rot="21352688">
              <a:off x="6494039" y="532201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err="1" smtClean="0">
                  <a:latin typeface="Arial" pitchFamily="34" charset="0"/>
                  <a:cs typeface="Arial" pitchFamily="34" charset="0"/>
                </a:rPr>
                <a:t>i</a:t>
              </a:r>
              <a:endParaRPr lang="en-US" sz="1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21352688">
              <a:off x="8127066" y="399398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 rot="21352688">
              <a:off x="8452918" y="41546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 rot="21352688">
              <a:off x="8289958" y="4713149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 bwMode="auto">
            <a:xfrm rot="21352688">
              <a:off x="8598495" y="4987631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 bwMode="auto">
            <a:xfrm rot="21352688">
              <a:off x="8452919" y="536706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 rot="21352688">
              <a:off x="8309432" y="361899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Oval 51"/>
            <p:cNvSpPr/>
            <p:nvPr/>
          </p:nvSpPr>
          <p:spPr bwMode="auto">
            <a:xfrm rot="21352688">
              <a:off x="8598496" y="4556167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Oval 52"/>
            <p:cNvSpPr/>
            <p:nvPr/>
          </p:nvSpPr>
          <p:spPr bwMode="auto">
            <a:xfrm rot="21352688">
              <a:off x="8158378" y="4391403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Oval 53"/>
            <p:cNvSpPr/>
            <p:nvPr/>
          </p:nvSpPr>
          <p:spPr bwMode="auto">
            <a:xfrm rot="21352688">
              <a:off x="8221458" y="511948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Oval 54"/>
            <p:cNvSpPr/>
            <p:nvPr/>
          </p:nvSpPr>
          <p:spPr bwMode="auto">
            <a:xfrm rot="21352688">
              <a:off x="6392718" y="4070035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934200" y="4393845"/>
              <a:ext cx="1143000" cy="8148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8000" y="4241707"/>
              <a:ext cx="1263785" cy="40148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858000" y="4534675"/>
              <a:ext cx="1143000" cy="373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934200" y="4386122"/>
              <a:ext cx="1143000" cy="36126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791200" y="5943600"/>
              <a:ext cx="32766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3391" y="5895108"/>
                  <a:ext cx="44460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7368075" y="59354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0</a:t>
              </a:r>
              <a:endParaRPr lang="en-US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524528" y="5895108"/>
              <a:ext cx="0" cy="9444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575716" y="5495813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8843918" y="559113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  <a:cs typeface="Arial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Arial" pitchFamily="3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1178" y="5949857"/>
                  <a:ext cx="443326" cy="39164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Connector 76"/>
            <p:cNvCxnSpPr/>
            <p:nvPr/>
          </p:nvCxnSpPr>
          <p:spPr>
            <a:xfrm>
              <a:off x="8533503" y="5557762"/>
              <a:ext cx="20673" cy="461189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390897" y="6288280"/>
            <a:ext cx="3086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Balance to minimize</a:t>
            </a:r>
          </a:p>
        </p:txBody>
      </p: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5096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Cuts + eigenvalues: summary</a:t>
            </a:r>
          </a:p>
        </p:txBody>
      </p:sp>
    </p:spTree>
    <p:extLst>
      <p:ext uri="{BB962C8B-B14F-4D97-AF65-F5344CB8AC3E}">
        <p14:creationId xmlns:p14="http://schemas.microsoft.com/office/powerpoint/2010/main" val="22599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3648" y="1772816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573016"/>
            <a:ext cx="5548321" cy="2072127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6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Three basic stages:</a:t>
            </a:r>
          </a:p>
          <a:p>
            <a:pPr marL="457200" lvl="1" indent="0">
              <a:buNone/>
            </a:pPr>
            <a:r>
              <a:rPr lang="en-IE" dirty="0" smtClean="0"/>
              <a:t>Pre-processing</a:t>
            </a:r>
          </a:p>
          <a:p>
            <a:pPr lvl="2"/>
            <a:r>
              <a:rPr lang="en-IE" dirty="0" smtClean="0"/>
              <a:t>Construct a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matrix representation </a:t>
            </a:r>
            <a:r>
              <a:rPr lang="en-IE" dirty="0" smtClean="0"/>
              <a:t>of the graph</a:t>
            </a:r>
          </a:p>
          <a:p>
            <a:pPr marL="457200" lvl="1" indent="0">
              <a:buNone/>
            </a:pPr>
            <a:r>
              <a:rPr lang="en-IE" dirty="0" smtClean="0"/>
              <a:t>Decomposition</a:t>
            </a:r>
          </a:p>
          <a:p>
            <a:pPr lvl="2"/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Compute eigenvalues and eigenvectors </a:t>
            </a:r>
            <a:r>
              <a:rPr lang="en-IE" dirty="0" smtClean="0"/>
              <a:t>of the matrix</a:t>
            </a:r>
          </a:p>
          <a:p>
            <a:pPr marL="457200" lvl="1" indent="0">
              <a:buNone/>
            </a:pPr>
            <a:r>
              <a:rPr lang="en-IE" dirty="0" smtClean="0"/>
              <a:t>Grouping</a:t>
            </a:r>
          </a:p>
          <a:p>
            <a:pPr lvl="2"/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Assign points to two or more clusters</a:t>
            </a:r>
            <a:r>
              <a:rPr lang="en-IE" dirty="0" smtClean="0"/>
              <a:t>, based on the new representation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14988"/>
            <a:ext cx="8229600" cy="1143000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4290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Pre-processing:</a:t>
            </a:r>
          </a:p>
          <a:p>
            <a:pPr marL="457200" lvl="1" indent="0">
              <a:buNone/>
            </a:pPr>
            <a:r>
              <a:rPr lang="en-US" dirty="0" smtClean="0"/>
              <a:t>Build </a:t>
            </a:r>
            <a:r>
              <a:rPr lang="en-US" dirty="0" err="1" smtClean="0"/>
              <a:t>Laplacian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/>
              <a:t> of the </a:t>
            </a:r>
            <a:br>
              <a:rPr lang="en-US" dirty="0" smtClean="0"/>
            </a:br>
            <a:r>
              <a:rPr lang="en-US" dirty="0" smtClean="0"/>
              <a:t>graph</a:t>
            </a:r>
          </a:p>
          <a:p>
            <a:pPr marL="118872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Decomposition:</a:t>
            </a:r>
          </a:p>
          <a:p>
            <a:pPr lvl="1"/>
            <a:r>
              <a:rPr lang="en-US" dirty="0" smtClean="0"/>
              <a:t>Find </a:t>
            </a:r>
            <a:r>
              <a:rPr lang="en-US" dirty="0" err="1" smtClean="0"/>
              <a:t>eigenvalues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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eigenvectors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the 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i="1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Map vertices to </a:t>
            </a:r>
            <a:br>
              <a:rPr lang="en-US" dirty="0" smtClean="0"/>
            </a:br>
            <a:r>
              <a:rPr lang="en-US" dirty="0" smtClean="0"/>
              <a:t>corresponding </a:t>
            </a:r>
            <a:br>
              <a:rPr lang="en-US" dirty="0" smtClean="0"/>
            </a:br>
            <a:r>
              <a:rPr lang="en-US" dirty="0" smtClean="0"/>
              <a:t>components of </a:t>
            </a:r>
            <a:r>
              <a:rPr lang="en-US" i="1" dirty="0" smtClean="0">
                <a:sym typeface="Symbol"/>
              </a:rPr>
              <a:t></a:t>
            </a:r>
            <a:r>
              <a:rPr lang="en-US" i="1" baseline="-25000" dirty="0" smtClean="0"/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7" name="Group 227"/>
          <p:cNvGrpSpPr>
            <a:grpSpLocks/>
          </p:cNvGrpSpPr>
          <p:nvPr/>
        </p:nvGrpSpPr>
        <p:grpSpPr bwMode="auto">
          <a:xfrm>
            <a:off x="3597275" y="1916113"/>
            <a:ext cx="1622425" cy="534987"/>
            <a:chOff x="2129" y="1191"/>
            <a:chExt cx="1158" cy="337"/>
          </a:xfrm>
        </p:grpSpPr>
        <p:sp>
          <p:nvSpPr>
            <p:cNvPr id="9" name="Freeform 211"/>
            <p:cNvSpPr>
              <a:spLocks/>
            </p:cNvSpPr>
            <p:nvPr/>
          </p:nvSpPr>
          <p:spPr bwMode="auto">
            <a:xfrm>
              <a:off x="2149" y="1230"/>
              <a:ext cx="251" cy="278"/>
            </a:xfrm>
            <a:custGeom>
              <a:avLst/>
              <a:gdLst>
                <a:gd name="T0" fmla="*/ 593 w 593"/>
                <a:gd name="T1" fmla="*/ 0 h 743"/>
                <a:gd name="T2" fmla="*/ 0 w 593"/>
                <a:gd name="T3" fmla="*/ 380 h 743"/>
                <a:gd name="T4" fmla="*/ 576 w 593"/>
                <a:gd name="T5" fmla="*/ 743 h 743"/>
                <a:gd name="T6" fmla="*/ 593 w 593"/>
                <a:gd name="T7" fmla="*/ 0 h 7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3"/>
                <a:gd name="T13" fmla="*/ 0 h 743"/>
                <a:gd name="T14" fmla="*/ 593 w 593"/>
                <a:gd name="T15" fmla="*/ 743 h 7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3" h="743">
                  <a:moveTo>
                    <a:pt x="593" y="0"/>
                  </a:moveTo>
                  <a:lnTo>
                    <a:pt x="0" y="380"/>
                  </a:lnTo>
                  <a:lnTo>
                    <a:pt x="576" y="743"/>
                  </a:lnTo>
                  <a:lnTo>
                    <a:pt x="593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2"/>
            <p:cNvSpPr>
              <a:spLocks/>
            </p:cNvSpPr>
            <p:nvPr/>
          </p:nvSpPr>
          <p:spPr bwMode="auto">
            <a:xfrm>
              <a:off x="2895" y="1216"/>
              <a:ext cx="376" cy="186"/>
            </a:xfrm>
            <a:custGeom>
              <a:avLst/>
              <a:gdLst>
                <a:gd name="T0" fmla="*/ 0 w 889"/>
                <a:gd name="T1" fmla="*/ 498 h 498"/>
                <a:gd name="T2" fmla="*/ 307 w 889"/>
                <a:gd name="T3" fmla="*/ 0 h 498"/>
                <a:gd name="T4" fmla="*/ 889 w 889"/>
                <a:gd name="T5" fmla="*/ 408 h 498"/>
                <a:gd name="T6" fmla="*/ 0 w 889"/>
                <a:gd name="T7" fmla="*/ 498 h 4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9"/>
                <a:gd name="T13" fmla="*/ 0 h 498"/>
                <a:gd name="T14" fmla="*/ 889 w 889"/>
                <a:gd name="T15" fmla="*/ 498 h 4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9" h="498">
                  <a:moveTo>
                    <a:pt x="0" y="498"/>
                  </a:moveTo>
                  <a:lnTo>
                    <a:pt x="307" y="0"/>
                  </a:lnTo>
                  <a:lnTo>
                    <a:pt x="889" y="408"/>
                  </a:lnTo>
                  <a:lnTo>
                    <a:pt x="0" y="498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13"/>
            <p:cNvSpPr>
              <a:spLocks noChangeShapeType="1"/>
            </p:cNvSpPr>
            <p:nvPr/>
          </p:nvSpPr>
          <p:spPr bwMode="auto">
            <a:xfrm flipV="1">
              <a:off x="2399" y="1213"/>
              <a:ext cx="651" cy="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14"/>
            <p:cNvSpPr>
              <a:spLocks noChangeShapeType="1"/>
            </p:cNvSpPr>
            <p:nvPr/>
          </p:nvSpPr>
          <p:spPr bwMode="auto">
            <a:xfrm flipV="1">
              <a:off x="2388" y="1401"/>
              <a:ext cx="525" cy="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215"/>
            <p:cNvSpPr>
              <a:spLocks noChangeArrowheads="1"/>
            </p:cNvSpPr>
            <p:nvPr/>
          </p:nvSpPr>
          <p:spPr bwMode="auto">
            <a:xfrm>
              <a:off x="2878" y="1384"/>
              <a:ext cx="45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6"/>
            <p:cNvSpPr>
              <a:spLocks noChangeArrowheads="1"/>
            </p:cNvSpPr>
            <p:nvPr/>
          </p:nvSpPr>
          <p:spPr bwMode="auto">
            <a:xfrm>
              <a:off x="2363" y="1484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17"/>
            <p:cNvSpPr>
              <a:spLocks noChangeArrowheads="1"/>
            </p:cNvSpPr>
            <p:nvPr/>
          </p:nvSpPr>
          <p:spPr bwMode="auto">
            <a:xfrm>
              <a:off x="3242" y="1345"/>
              <a:ext cx="45" cy="4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18"/>
            <p:cNvSpPr>
              <a:spLocks noChangeArrowheads="1"/>
            </p:cNvSpPr>
            <p:nvPr/>
          </p:nvSpPr>
          <p:spPr bwMode="auto">
            <a:xfrm>
              <a:off x="2129" y="1352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19"/>
            <p:cNvSpPr>
              <a:spLocks noChangeArrowheads="1"/>
            </p:cNvSpPr>
            <p:nvPr/>
          </p:nvSpPr>
          <p:spPr bwMode="auto">
            <a:xfrm>
              <a:off x="3004" y="1191"/>
              <a:ext cx="44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20"/>
            <p:cNvSpPr>
              <a:spLocks noChangeArrowheads="1"/>
            </p:cNvSpPr>
            <p:nvPr/>
          </p:nvSpPr>
          <p:spPr bwMode="auto">
            <a:xfrm>
              <a:off x="2369" y="1206"/>
              <a:ext cx="44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63"/>
          <p:cNvSpPr>
            <a:spLocks noChangeArrowheads="1"/>
          </p:cNvSpPr>
          <p:nvPr/>
        </p:nvSpPr>
        <p:spPr bwMode="auto">
          <a:xfrm>
            <a:off x="82804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0.0</a:t>
            </a:r>
            <a:endParaRPr lang="en-IE" sz="800" dirty="0"/>
          </a:p>
        </p:txBody>
      </p:sp>
      <p:sp>
        <p:nvSpPr>
          <p:cNvPr id="20" name="Rectangle 64"/>
          <p:cNvSpPr>
            <a:spLocks noChangeArrowheads="1"/>
          </p:cNvSpPr>
          <p:nvPr/>
        </p:nvSpPr>
        <p:spPr bwMode="auto">
          <a:xfrm>
            <a:off x="7954963" y="4483100"/>
            <a:ext cx="325438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-0.4</a:t>
            </a:r>
            <a:endParaRPr lang="en-IE" sz="800" dirty="0"/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7632700" y="4483100"/>
            <a:ext cx="3222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-0.4</a:t>
            </a:r>
            <a:endParaRPr lang="en-IE" sz="800" dirty="0"/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7305675" y="4483100"/>
            <a:ext cx="32702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23" name="Rectangle 67"/>
          <p:cNvSpPr>
            <a:spLocks noChangeArrowheads="1"/>
          </p:cNvSpPr>
          <p:nvPr/>
        </p:nvSpPr>
        <p:spPr bwMode="auto">
          <a:xfrm>
            <a:off x="6980238" y="4483100"/>
            <a:ext cx="325438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6659563" y="4483100"/>
            <a:ext cx="320675" cy="2555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25" name="Rectangle 69"/>
          <p:cNvSpPr>
            <a:spLocks noChangeArrowheads="1"/>
          </p:cNvSpPr>
          <p:nvPr/>
        </p:nvSpPr>
        <p:spPr bwMode="auto">
          <a:xfrm>
            <a:off x="82804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smtClean="0"/>
              <a:t>0.5</a:t>
            </a:r>
            <a:endParaRPr lang="en-IE" sz="800" dirty="0"/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7954963" y="4232275"/>
            <a:ext cx="325438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27" name="Rectangle 71"/>
          <p:cNvSpPr>
            <a:spLocks noChangeArrowheads="1"/>
          </p:cNvSpPr>
          <p:nvPr/>
        </p:nvSpPr>
        <p:spPr bwMode="auto">
          <a:xfrm>
            <a:off x="7632700" y="4232275"/>
            <a:ext cx="322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0.2</a:t>
            </a:r>
            <a:endParaRPr lang="en-IE" sz="800" dirty="0"/>
          </a:p>
        </p:txBody>
      </p:sp>
      <p:sp>
        <p:nvSpPr>
          <p:cNvPr id="28" name="Rectangle 72"/>
          <p:cNvSpPr>
            <a:spLocks noChangeArrowheads="1"/>
          </p:cNvSpPr>
          <p:nvPr/>
        </p:nvSpPr>
        <p:spPr bwMode="auto">
          <a:xfrm>
            <a:off x="7305675" y="4232275"/>
            <a:ext cx="32702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29" name="Rectangle 73"/>
          <p:cNvSpPr>
            <a:spLocks noChangeArrowheads="1"/>
          </p:cNvSpPr>
          <p:nvPr/>
        </p:nvSpPr>
        <p:spPr bwMode="auto">
          <a:xfrm>
            <a:off x="6980238" y="4232275"/>
            <a:ext cx="3254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30" name="Rectangle 74"/>
          <p:cNvSpPr>
            <a:spLocks noChangeArrowheads="1"/>
          </p:cNvSpPr>
          <p:nvPr/>
        </p:nvSpPr>
        <p:spPr bwMode="auto">
          <a:xfrm>
            <a:off x="6659563" y="4232275"/>
            <a:ext cx="320675" cy="250825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1" name="Rectangle 75"/>
          <p:cNvSpPr>
            <a:spLocks noChangeArrowheads="1"/>
          </p:cNvSpPr>
          <p:nvPr/>
        </p:nvSpPr>
        <p:spPr bwMode="auto">
          <a:xfrm>
            <a:off x="82804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0.5</a:t>
            </a:r>
            <a:endParaRPr lang="en-IE" sz="800" dirty="0"/>
          </a:p>
        </p:txBody>
      </p:sp>
      <p:sp>
        <p:nvSpPr>
          <p:cNvPr id="32" name="Rectangle 76"/>
          <p:cNvSpPr>
            <a:spLocks noChangeArrowheads="1"/>
          </p:cNvSpPr>
          <p:nvPr/>
        </p:nvSpPr>
        <p:spPr bwMode="auto">
          <a:xfrm>
            <a:off x="7954963" y="3973513"/>
            <a:ext cx="325438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33" name="Rectangle 77"/>
          <p:cNvSpPr>
            <a:spLocks noChangeArrowheads="1"/>
          </p:cNvSpPr>
          <p:nvPr/>
        </p:nvSpPr>
        <p:spPr bwMode="auto">
          <a:xfrm>
            <a:off x="7632700" y="3973513"/>
            <a:ext cx="3222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34" name="Rectangle 78"/>
          <p:cNvSpPr>
            <a:spLocks noChangeArrowheads="1"/>
          </p:cNvSpPr>
          <p:nvPr/>
        </p:nvSpPr>
        <p:spPr bwMode="auto">
          <a:xfrm>
            <a:off x="7305675" y="3973513"/>
            <a:ext cx="32702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0.1</a:t>
            </a:r>
            <a:endParaRPr lang="en-IE" sz="800" dirty="0"/>
          </a:p>
        </p:txBody>
      </p:sp>
      <p:sp>
        <p:nvSpPr>
          <p:cNvPr id="35" name="Rectangle 79"/>
          <p:cNvSpPr>
            <a:spLocks noChangeArrowheads="1"/>
          </p:cNvSpPr>
          <p:nvPr/>
        </p:nvSpPr>
        <p:spPr bwMode="auto">
          <a:xfrm>
            <a:off x="6980238" y="3973513"/>
            <a:ext cx="325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36" name="Rectangle 80"/>
          <p:cNvSpPr>
            <a:spLocks noChangeArrowheads="1"/>
          </p:cNvSpPr>
          <p:nvPr/>
        </p:nvSpPr>
        <p:spPr bwMode="auto">
          <a:xfrm>
            <a:off x="6659563" y="3973513"/>
            <a:ext cx="320675" cy="258763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37" name="Rectangle 81"/>
          <p:cNvSpPr>
            <a:spLocks noChangeArrowheads="1"/>
          </p:cNvSpPr>
          <p:nvPr/>
        </p:nvSpPr>
        <p:spPr bwMode="auto">
          <a:xfrm>
            <a:off x="82804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0.5</a:t>
            </a:r>
            <a:endParaRPr lang="en-IE" sz="800" dirty="0"/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7954963" y="3730625"/>
            <a:ext cx="325438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39" name="Rectangle 83"/>
          <p:cNvSpPr>
            <a:spLocks noChangeArrowheads="1"/>
          </p:cNvSpPr>
          <p:nvPr/>
        </p:nvSpPr>
        <p:spPr bwMode="auto">
          <a:xfrm>
            <a:off x="7632700" y="3730625"/>
            <a:ext cx="3222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40" name="Rectangle 84"/>
          <p:cNvSpPr>
            <a:spLocks noChangeArrowheads="1"/>
          </p:cNvSpPr>
          <p:nvPr/>
        </p:nvSpPr>
        <p:spPr bwMode="auto">
          <a:xfrm>
            <a:off x="7305675" y="3730625"/>
            <a:ext cx="32702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0.1</a:t>
            </a:r>
            <a:endParaRPr lang="en-IE" sz="800" dirty="0"/>
          </a:p>
        </p:txBody>
      </p:sp>
      <p:sp>
        <p:nvSpPr>
          <p:cNvPr id="41" name="Rectangle 85"/>
          <p:cNvSpPr>
            <a:spLocks noChangeArrowheads="1"/>
          </p:cNvSpPr>
          <p:nvPr/>
        </p:nvSpPr>
        <p:spPr bwMode="auto">
          <a:xfrm>
            <a:off x="6980238" y="3730625"/>
            <a:ext cx="325438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42" name="Rectangle 86"/>
          <p:cNvSpPr>
            <a:spLocks noChangeArrowheads="1"/>
          </p:cNvSpPr>
          <p:nvPr/>
        </p:nvSpPr>
        <p:spPr bwMode="auto">
          <a:xfrm>
            <a:off x="6659563" y="3730625"/>
            <a:ext cx="320675" cy="242888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3" name="Rectangle 87"/>
          <p:cNvSpPr>
            <a:spLocks noChangeArrowheads="1"/>
          </p:cNvSpPr>
          <p:nvPr/>
        </p:nvSpPr>
        <p:spPr bwMode="auto">
          <a:xfrm>
            <a:off x="82804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0.0</a:t>
            </a:r>
            <a:endParaRPr lang="en-IE" sz="800" dirty="0"/>
          </a:p>
        </p:txBody>
      </p:sp>
      <p:sp>
        <p:nvSpPr>
          <p:cNvPr id="44" name="Rectangle 88"/>
          <p:cNvSpPr>
            <a:spLocks noChangeArrowheads="1"/>
          </p:cNvSpPr>
          <p:nvPr/>
        </p:nvSpPr>
        <p:spPr bwMode="auto">
          <a:xfrm>
            <a:off x="7954963" y="3476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5" name="Rectangle 89"/>
          <p:cNvSpPr>
            <a:spLocks noChangeArrowheads="1"/>
          </p:cNvSpPr>
          <p:nvPr/>
        </p:nvSpPr>
        <p:spPr bwMode="auto">
          <a:xfrm>
            <a:off x="7632700" y="3476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46" name="Rectangle 90"/>
          <p:cNvSpPr>
            <a:spLocks noChangeArrowheads="1"/>
          </p:cNvSpPr>
          <p:nvPr/>
        </p:nvSpPr>
        <p:spPr bwMode="auto">
          <a:xfrm>
            <a:off x="7305675" y="3476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47" name="Rectangle 91"/>
          <p:cNvSpPr>
            <a:spLocks noChangeArrowheads="1"/>
          </p:cNvSpPr>
          <p:nvPr/>
        </p:nvSpPr>
        <p:spPr bwMode="auto">
          <a:xfrm>
            <a:off x="6980238" y="3476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0.6</a:t>
            </a:r>
            <a:endParaRPr lang="en-IE" sz="800" dirty="0"/>
          </a:p>
        </p:txBody>
      </p: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6659563" y="3476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0.4</a:t>
            </a: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82804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50" name="Rectangle 94"/>
          <p:cNvSpPr>
            <a:spLocks noChangeArrowheads="1"/>
          </p:cNvSpPr>
          <p:nvPr/>
        </p:nvSpPr>
        <p:spPr bwMode="auto">
          <a:xfrm>
            <a:off x="7954963" y="3222625"/>
            <a:ext cx="325438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-</a:t>
            </a:r>
            <a:r>
              <a:rPr lang="en-IE" sz="800" dirty="0" smtClean="0"/>
              <a:t>0.4</a:t>
            </a:r>
            <a:endParaRPr lang="en-IE" sz="800" dirty="0"/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7632700" y="3222625"/>
            <a:ext cx="3222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-0.2</a:t>
            </a:r>
            <a:endParaRPr lang="en-IE" sz="800" dirty="0"/>
          </a:p>
        </p:txBody>
      </p:sp>
      <p:sp>
        <p:nvSpPr>
          <p:cNvPr id="52" name="Rectangle 96"/>
          <p:cNvSpPr>
            <a:spLocks noChangeArrowheads="1"/>
          </p:cNvSpPr>
          <p:nvPr/>
        </p:nvSpPr>
        <p:spPr bwMode="auto">
          <a:xfrm>
            <a:off x="7305675" y="3222625"/>
            <a:ext cx="32702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-0.5</a:t>
            </a:r>
            <a:endParaRPr lang="en-IE" sz="800" dirty="0"/>
          </a:p>
        </p:txBody>
      </p:sp>
      <p:sp>
        <p:nvSpPr>
          <p:cNvPr id="53" name="Rectangle 97"/>
          <p:cNvSpPr>
            <a:spLocks noChangeArrowheads="1"/>
          </p:cNvSpPr>
          <p:nvPr/>
        </p:nvSpPr>
        <p:spPr bwMode="auto">
          <a:xfrm>
            <a:off x="6980238" y="3222625"/>
            <a:ext cx="325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0.3</a:t>
            </a:r>
            <a:endParaRPr lang="en-IE" sz="800" dirty="0"/>
          </a:p>
        </p:txBody>
      </p:sp>
      <p:sp>
        <p:nvSpPr>
          <p:cNvPr id="54" name="Rectangle 98"/>
          <p:cNvSpPr>
            <a:spLocks noChangeArrowheads="1"/>
          </p:cNvSpPr>
          <p:nvPr/>
        </p:nvSpPr>
        <p:spPr bwMode="auto">
          <a:xfrm>
            <a:off x="6659563" y="3222625"/>
            <a:ext cx="320675" cy="254000"/>
          </a:xfrm>
          <a:prstGeom prst="rect">
            <a:avLst/>
          </a:prstGeom>
          <a:solidFill>
            <a:schemeClr val="bg2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/>
              <a:t>0.4</a:t>
            </a:r>
          </a:p>
        </p:txBody>
      </p:sp>
      <p:sp>
        <p:nvSpPr>
          <p:cNvPr id="55" name="Line 99"/>
          <p:cNvSpPr>
            <a:spLocks noChangeShapeType="1"/>
          </p:cNvSpPr>
          <p:nvPr/>
        </p:nvSpPr>
        <p:spPr bwMode="auto">
          <a:xfrm>
            <a:off x="6659563" y="3222625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6" name="Line 100"/>
          <p:cNvSpPr>
            <a:spLocks noChangeShapeType="1"/>
          </p:cNvSpPr>
          <p:nvPr/>
        </p:nvSpPr>
        <p:spPr bwMode="auto">
          <a:xfrm>
            <a:off x="6659563" y="3476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7" name="Line 101"/>
          <p:cNvSpPr>
            <a:spLocks noChangeShapeType="1"/>
          </p:cNvSpPr>
          <p:nvPr/>
        </p:nvSpPr>
        <p:spPr bwMode="auto">
          <a:xfrm>
            <a:off x="6659563" y="373062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8" name="Line 102"/>
          <p:cNvSpPr>
            <a:spLocks noChangeShapeType="1"/>
          </p:cNvSpPr>
          <p:nvPr/>
        </p:nvSpPr>
        <p:spPr bwMode="auto">
          <a:xfrm>
            <a:off x="6659563" y="3973513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59" name="Line 103"/>
          <p:cNvSpPr>
            <a:spLocks noChangeShapeType="1"/>
          </p:cNvSpPr>
          <p:nvPr/>
        </p:nvSpPr>
        <p:spPr bwMode="auto">
          <a:xfrm>
            <a:off x="6659563" y="4232275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0" name="Line 104"/>
          <p:cNvSpPr>
            <a:spLocks noChangeShapeType="1"/>
          </p:cNvSpPr>
          <p:nvPr/>
        </p:nvSpPr>
        <p:spPr bwMode="auto">
          <a:xfrm>
            <a:off x="6659563" y="4483100"/>
            <a:ext cx="194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1" name="Line 105"/>
          <p:cNvSpPr>
            <a:spLocks noChangeShapeType="1"/>
          </p:cNvSpPr>
          <p:nvPr/>
        </p:nvSpPr>
        <p:spPr bwMode="auto">
          <a:xfrm>
            <a:off x="6659563" y="4738688"/>
            <a:ext cx="19431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2" name="Line 106"/>
          <p:cNvSpPr>
            <a:spLocks noChangeShapeType="1"/>
          </p:cNvSpPr>
          <p:nvPr/>
        </p:nvSpPr>
        <p:spPr bwMode="auto">
          <a:xfrm>
            <a:off x="66595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3" name="Line 107"/>
          <p:cNvSpPr>
            <a:spLocks noChangeShapeType="1"/>
          </p:cNvSpPr>
          <p:nvPr/>
        </p:nvSpPr>
        <p:spPr bwMode="auto">
          <a:xfrm>
            <a:off x="6980238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4" name="Line 108"/>
          <p:cNvSpPr>
            <a:spLocks noChangeShapeType="1"/>
          </p:cNvSpPr>
          <p:nvPr/>
        </p:nvSpPr>
        <p:spPr bwMode="auto">
          <a:xfrm>
            <a:off x="7305675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5" name="Line 109"/>
          <p:cNvSpPr>
            <a:spLocks noChangeShapeType="1"/>
          </p:cNvSpPr>
          <p:nvPr/>
        </p:nvSpPr>
        <p:spPr bwMode="auto">
          <a:xfrm>
            <a:off x="76327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6" name="Line 110"/>
          <p:cNvSpPr>
            <a:spLocks noChangeShapeType="1"/>
          </p:cNvSpPr>
          <p:nvPr/>
        </p:nvSpPr>
        <p:spPr bwMode="auto">
          <a:xfrm>
            <a:off x="7954963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7" name="Line 111"/>
          <p:cNvSpPr>
            <a:spLocks noChangeShapeType="1"/>
          </p:cNvSpPr>
          <p:nvPr/>
        </p:nvSpPr>
        <p:spPr bwMode="auto">
          <a:xfrm>
            <a:off x="8280400" y="3222625"/>
            <a:ext cx="0" cy="1516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8" name="Line 112"/>
          <p:cNvSpPr>
            <a:spLocks noChangeShapeType="1"/>
          </p:cNvSpPr>
          <p:nvPr/>
        </p:nvSpPr>
        <p:spPr bwMode="auto">
          <a:xfrm>
            <a:off x="8602663" y="3222625"/>
            <a:ext cx="0" cy="15160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69" name="Rectangle 114"/>
          <p:cNvSpPr>
            <a:spLocks noChangeArrowheads="1"/>
          </p:cNvSpPr>
          <p:nvPr/>
        </p:nvSpPr>
        <p:spPr bwMode="auto">
          <a:xfrm>
            <a:off x="5724525" y="4494213"/>
            <a:ext cx="3603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5.0</a:t>
            </a:r>
            <a:endParaRPr lang="en-IE" sz="800" dirty="0"/>
          </a:p>
        </p:txBody>
      </p:sp>
      <p:sp>
        <p:nvSpPr>
          <p:cNvPr id="70" name="Rectangle 115"/>
          <p:cNvSpPr>
            <a:spLocks noChangeArrowheads="1"/>
          </p:cNvSpPr>
          <p:nvPr/>
        </p:nvSpPr>
        <p:spPr bwMode="auto">
          <a:xfrm>
            <a:off x="5724525" y="4235450"/>
            <a:ext cx="3603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4.0</a:t>
            </a:r>
            <a:endParaRPr lang="en-IE" sz="800" dirty="0"/>
          </a:p>
        </p:txBody>
      </p:sp>
      <p:sp>
        <p:nvSpPr>
          <p:cNvPr id="71" name="Rectangle 116"/>
          <p:cNvSpPr>
            <a:spLocks noChangeArrowheads="1"/>
          </p:cNvSpPr>
          <p:nvPr/>
        </p:nvSpPr>
        <p:spPr bwMode="auto">
          <a:xfrm>
            <a:off x="5724525" y="3965575"/>
            <a:ext cx="3603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3.0</a:t>
            </a:r>
            <a:endParaRPr lang="en-IE" sz="800" dirty="0"/>
          </a:p>
        </p:txBody>
      </p:sp>
      <p:sp>
        <p:nvSpPr>
          <p:cNvPr id="72" name="Rectangle 117"/>
          <p:cNvSpPr>
            <a:spLocks noChangeArrowheads="1"/>
          </p:cNvSpPr>
          <p:nvPr/>
        </p:nvSpPr>
        <p:spPr bwMode="auto">
          <a:xfrm>
            <a:off x="5724525" y="3694113"/>
            <a:ext cx="3603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3.0</a:t>
            </a:r>
            <a:endParaRPr lang="en-IE" sz="800" dirty="0"/>
          </a:p>
        </p:txBody>
      </p:sp>
      <p:sp>
        <p:nvSpPr>
          <p:cNvPr id="73" name="Rectangle 118"/>
          <p:cNvSpPr>
            <a:spLocks noChangeArrowheads="1"/>
          </p:cNvSpPr>
          <p:nvPr/>
        </p:nvSpPr>
        <p:spPr bwMode="auto">
          <a:xfrm>
            <a:off x="5724525" y="3432175"/>
            <a:ext cx="360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 dirty="0" smtClean="0"/>
              <a:t>1.0</a:t>
            </a:r>
            <a:endParaRPr lang="en-IE" sz="800" dirty="0"/>
          </a:p>
        </p:txBody>
      </p:sp>
      <p:sp>
        <p:nvSpPr>
          <p:cNvPr id="74" name="Rectangle 119"/>
          <p:cNvSpPr>
            <a:spLocks noChangeArrowheads="1"/>
          </p:cNvSpPr>
          <p:nvPr/>
        </p:nvSpPr>
        <p:spPr bwMode="auto">
          <a:xfrm>
            <a:off x="5724525" y="3213100"/>
            <a:ext cx="3603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0" tIns="46800" rIns="72000" bIns="46800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800"/>
              <a:t>0.0</a:t>
            </a:r>
          </a:p>
        </p:txBody>
      </p:sp>
      <p:sp>
        <p:nvSpPr>
          <p:cNvPr id="75" name="Line 120"/>
          <p:cNvSpPr>
            <a:spLocks noChangeShapeType="1"/>
          </p:cNvSpPr>
          <p:nvPr/>
        </p:nvSpPr>
        <p:spPr bwMode="auto">
          <a:xfrm>
            <a:off x="5724525" y="3213100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6" name="Line 121"/>
          <p:cNvSpPr>
            <a:spLocks noChangeShapeType="1"/>
          </p:cNvSpPr>
          <p:nvPr/>
        </p:nvSpPr>
        <p:spPr bwMode="auto">
          <a:xfrm>
            <a:off x="5724525" y="34321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7" name="Line 122"/>
          <p:cNvSpPr>
            <a:spLocks noChangeShapeType="1"/>
          </p:cNvSpPr>
          <p:nvPr/>
        </p:nvSpPr>
        <p:spPr bwMode="auto">
          <a:xfrm>
            <a:off x="5724525" y="36941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8" name="Line 123"/>
          <p:cNvSpPr>
            <a:spLocks noChangeShapeType="1"/>
          </p:cNvSpPr>
          <p:nvPr/>
        </p:nvSpPr>
        <p:spPr bwMode="auto">
          <a:xfrm>
            <a:off x="5724525" y="3965575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79" name="Line 124"/>
          <p:cNvSpPr>
            <a:spLocks noChangeShapeType="1"/>
          </p:cNvSpPr>
          <p:nvPr/>
        </p:nvSpPr>
        <p:spPr bwMode="auto">
          <a:xfrm>
            <a:off x="5724525" y="4235450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0" name="Line 125"/>
          <p:cNvSpPr>
            <a:spLocks noChangeShapeType="1"/>
          </p:cNvSpPr>
          <p:nvPr/>
        </p:nvSpPr>
        <p:spPr bwMode="auto">
          <a:xfrm>
            <a:off x="5724525" y="4494213"/>
            <a:ext cx="360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1" name="Line 126"/>
          <p:cNvSpPr>
            <a:spLocks noChangeShapeType="1"/>
          </p:cNvSpPr>
          <p:nvPr/>
        </p:nvSpPr>
        <p:spPr bwMode="auto">
          <a:xfrm>
            <a:off x="5724525" y="4725988"/>
            <a:ext cx="36036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2" name="Line 127"/>
          <p:cNvSpPr>
            <a:spLocks noChangeShapeType="1"/>
          </p:cNvSpPr>
          <p:nvPr/>
        </p:nvSpPr>
        <p:spPr bwMode="auto">
          <a:xfrm>
            <a:off x="5724525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3" name="Line 128"/>
          <p:cNvSpPr>
            <a:spLocks noChangeShapeType="1"/>
          </p:cNvSpPr>
          <p:nvPr/>
        </p:nvSpPr>
        <p:spPr bwMode="auto">
          <a:xfrm>
            <a:off x="6084888" y="3213100"/>
            <a:ext cx="0" cy="1512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</p:spPr>
        <p:txBody>
          <a:bodyPr lIns="72000" tIns="46800" rIns="72000" bIns="46800" anchor="ctr"/>
          <a:lstStyle/>
          <a:p>
            <a:endParaRPr lang="en-US" sz="800"/>
          </a:p>
        </p:txBody>
      </p:sp>
      <p:sp>
        <p:nvSpPr>
          <p:cNvPr id="84" name="AutoShape 170"/>
          <p:cNvSpPr>
            <a:spLocks noChangeArrowheads="1"/>
          </p:cNvSpPr>
          <p:nvPr/>
        </p:nvSpPr>
        <p:spPr bwMode="auto">
          <a:xfrm>
            <a:off x="4211638" y="3490913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230"/>
          <p:cNvSpPr txBox="1">
            <a:spLocks noChangeArrowheads="1"/>
          </p:cNvSpPr>
          <p:nvPr/>
        </p:nvSpPr>
        <p:spPr bwMode="auto">
          <a:xfrm>
            <a:off x="5076825" y="3752850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="1" dirty="0" smtClean="0">
                <a:sym typeface="Symbol"/>
              </a:rPr>
              <a:t> </a:t>
            </a:r>
            <a:r>
              <a:rPr lang="en-IE" b="1" dirty="0" smtClean="0"/>
              <a:t>=</a:t>
            </a:r>
            <a:endParaRPr lang="el-GR" b="1" dirty="0"/>
          </a:p>
        </p:txBody>
      </p:sp>
      <p:sp>
        <p:nvSpPr>
          <p:cNvPr id="86" name="Text Box 231"/>
          <p:cNvSpPr txBox="1">
            <a:spLocks noChangeArrowheads="1"/>
          </p:cNvSpPr>
          <p:nvPr/>
        </p:nvSpPr>
        <p:spPr bwMode="auto">
          <a:xfrm>
            <a:off x="6084888" y="3783013"/>
            <a:ext cx="649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b="1"/>
              <a:t>X =</a:t>
            </a:r>
            <a:endParaRPr lang="el-GR" b="1"/>
          </a:p>
        </p:txBody>
      </p:sp>
      <p:sp>
        <p:nvSpPr>
          <p:cNvPr id="87" name="Text Box 229"/>
          <p:cNvSpPr txBox="1">
            <a:spLocks noChangeArrowheads="1"/>
          </p:cNvSpPr>
          <p:nvPr/>
        </p:nvSpPr>
        <p:spPr bwMode="auto">
          <a:xfrm>
            <a:off x="6659563" y="5562600"/>
            <a:ext cx="2087562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IE" sz="2000" dirty="0"/>
              <a:t>How do we </a:t>
            </a:r>
            <a:r>
              <a:rPr lang="en-IE" sz="2000" dirty="0" smtClean="0"/>
              <a:t>now find </a:t>
            </a:r>
            <a:r>
              <a:rPr lang="en-IE" sz="2000" dirty="0"/>
              <a:t>the clusters?</a:t>
            </a:r>
          </a:p>
        </p:txBody>
      </p:sp>
      <p:sp>
        <p:nvSpPr>
          <p:cNvPr id="88" name="Rectangle 132"/>
          <p:cNvSpPr>
            <a:spLocks noChangeArrowheads="1"/>
          </p:cNvSpPr>
          <p:nvPr/>
        </p:nvSpPr>
        <p:spPr bwMode="auto">
          <a:xfrm>
            <a:off x="5627688" y="6307138"/>
            <a:ext cx="3952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0.6</a:t>
            </a:r>
            <a:endParaRPr lang="en-IE" sz="1000" dirty="0"/>
          </a:p>
        </p:txBody>
      </p:sp>
      <p:sp>
        <p:nvSpPr>
          <p:cNvPr id="89" name="Rectangle 133"/>
          <p:cNvSpPr>
            <a:spLocks noChangeArrowheads="1"/>
          </p:cNvSpPr>
          <p:nvPr/>
        </p:nvSpPr>
        <p:spPr bwMode="auto">
          <a:xfrm>
            <a:off x="5230813" y="6307138"/>
            <a:ext cx="396875" cy="2190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0" name="Rectangle 134"/>
          <p:cNvSpPr>
            <a:spLocks noChangeArrowheads="1"/>
          </p:cNvSpPr>
          <p:nvPr/>
        </p:nvSpPr>
        <p:spPr bwMode="auto">
          <a:xfrm>
            <a:off x="5627688" y="6040438"/>
            <a:ext cx="3952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1" name="Rectangle 135"/>
          <p:cNvSpPr>
            <a:spLocks noChangeArrowheads="1"/>
          </p:cNvSpPr>
          <p:nvPr/>
        </p:nvSpPr>
        <p:spPr bwMode="auto">
          <a:xfrm>
            <a:off x="5230813" y="6040438"/>
            <a:ext cx="396875" cy="266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" name="Rectangle 136"/>
          <p:cNvSpPr>
            <a:spLocks noChangeArrowheads="1"/>
          </p:cNvSpPr>
          <p:nvPr/>
        </p:nvSpPr>
        <p:spPr bwMode="auto">
          <a:xfrm>
            <a:off x="5627688" y="5767388"/>
            <a:ext cx="3952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/>
              <a:t>-</a:t>
            </a: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3" name="Rectangle 137"/>
          <p:cNvSpPr>
            <a:spLocks noChangeArrowheads="1"/>
          </p:cNvSpPr>
          <p:nvPr/>
        </p:nvSpPr>
        <p:spPr bwMode="auto">
          <a:xfrm>
            <a:off x="5230813" y="5767388"/>
            <a:ext cx="396875" cy="2730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800" b="1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4" name="Rectangle 138"/>
          <p:cNvSpPr>
            <a:spLocks noChangeArrowheads="1"/>
          </p:cNvSpPr>
          <p:nvPr/>
        </p:nvSpPr>
        <p:spPr bwMode="auto">
          <a:xfrm>
            <a:off x="5627688" y="5510213"/>
            <a:ext cx="3952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5" name="Rectangle 139"/>
          <p:cNvSpPr>
            <a:spLocks noChangeArrowheads="1"/>
          </p:cNvSpPr>
          <p:nvPr/>
        </p:nvSpPr>
        <p:spPr bwMode="auto">
          <a:xfrm>
            <a:off x="5230813" y="5510213"/>
            <a:ext cx="396875" cy="2571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6" name="Rectangle 140"/>
          <p:cNvSpPr>
            <a:spLocks noChangeArrowheads="1"/>
          </p:cNvSpPr>
          <p:nvPr/>
        </p:nvSpPr>
        <p:spPr bwMode="auto">
          <a:xfrm>
            <a:off x="5627688" y="5240338"/>
            <a:ext cx="3952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0.6</a:t>
            </a:r>
            <a:endParaRPr lang="en-IE" sz="1000" dirty="0"/>
          </a:p>
        </p:txBody>
      </p:sp>
      <p:sp>
        <p:nvSpPr>
          <p:cNvPr id="97" name="Rectangle 141"/>
          <p:cNvSpPr>
            <a:spLocks noChangeArrowheads="1"/>
          </p:cNvSpPr>
          <p:nvPr/>
        </p:nvSpPr>
        <p:spPr bwMode="auto">
          <a:xfrm>
            <a:off x="5230813" y="5240338"/>
            <a:ext cx="396875" cy="269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8" name="Rectangle 142"/>
          <p:cNvSpPr>
            <a:spLocks noChangeArrowheads="1"/>
          </p:cNvSpPr>
          <p:nvPr/>
        </p:nvSpPr>
        <p:spPr bwMode="auto">
          <a:xfrm>
            <a:off x="5627688" y="5013325"/>
            <a:ext cx="395288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000" dirty="0" smtClean="0"/>
              <a:t>0.3</a:t>
            </a:r>
            <a:endParaRPr lang="en-IE" sz="1000" dirty="0"/>
          </a:p>
        </p:txBody>
      </p:sp>
      <p:sp>
        <p:nvSpPr>
          <p:cNvPr id="99" name="Rectangle 143"/>
          <p:cNvSpPr>
            <a:spLocks noChangeArrowheads="1"/>
          </p:cNvSpPr>
          <p:nvPr/>
        </p:nvSpPr>
        <p:spPr bwMode="auto">
          <a:xfrm>
            <a:off x="5230813" y="5013325"/>
            <a:ext cx="396875" cy="2270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800" b="1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8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0" name="Line 144"/>
          <p:cNvSpPr>
            <a:spLocks noChangeShapeType="1"/>
          </p:cNvSpPr>
          <p:nvPr/>
        </p:nvSpPr>
        <p:spPr bwMode="auto">
          <a:xfrm>
            <a:off x="5230813" y="5013325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145"/>
          <p:cNvSpPr>
            <a:spLocks noChangeShapeType="1"/>
          </p:cNvSpPr>
          <p:nvPr/>
        </p:nvSpPr>
        <p:spPr bwMode="auto">
          <a:xfrm>
            <a:off x="5230813" y="52403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146"/>
          <p:cNvSpPr>
            <a:spLocks noChangeShapeType="1"/>
          </p:cNvSpPr>
          <p:nvPr/>
        </p:nvSpPr>
        <p:spPr bwMode="auto">
          <a:xfrm>
            <a:off x="5230813" y="5510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47"/>
          <p:cNvSpPr>
            <a:spLocks noChangeShapeType="1"/>
          </p:cNvSpPr>
          <p:nvPr/>
        </p:nvSpPr>
        <p:spPr bwMode="auto">
          <a:xfrm>
            <a:off x="5230813" y="576738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Line 148"/>
          <p:cNvSpPr>
            <a:spLocks noChangeShapeType="1"/>
          </p:cNvSpPr>
          <p:nvPr/>
        </p:nvSpPr>
        <p:spPr bwMode="auto">
          <a:xfrm>
            <a:off x="5230813" y="60404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Line 149"/>
          <p:cNvSpPr>
            <a:spLocks noChangeShapeType="1"/>
          </p:cNvSpPr>
          <p:nvPr/>
        </p:nvSpPr>
        <p:spPr bwMode="auto">
          <a:xfrm>
            <a:off x="5230813" y="6307138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Line 150"/>
          <p:cNvSpPr>
            <a:spLocks noChangeShapeType="1"/>
          </p:cNvSpPr>
          <p:nvPr/>
        </p:nvSpPr>
        <p:spPr bwMode="auto">
          <a:xfrm>
            <a:off x="5230813" y="6526213"/>
            <a:ext cx="792163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Line 151"/>
          <p:cNvSpPr>
            <a:spLocks noChangeShapeType="1"/>
          </p:cNvSpPr>
          <p:nvPr/>
        </p:nvSpPr>
        <p:spPr bwMode="auto">
          <a:xfrm>
            <a:off x="5230813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Line 152"/>
          <p:cNvSpPr>
            <a:spLocks noChangeShapeType="1"/>
          </p:cNvSpPr>
          <p:nvPr/>
        </p:nvSpPr>
        <p:spPr bwMode="auto">
          <a:xfrm>
            <a:off x="5627688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09" name="Line 153"/>
          <p:cNvSpPr>
            <a:spLocks noChangeShapeType="1"/>
          </p:cNvSpPr>
          <p:nvPr/>
        </p:nvSpPr>
        <p:spPr bwMode="auto">
          <a:xfrm>
            <a:off x="6022975" y="5013325"/>
            <a:ext cx="0" cy="151288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/>
          </a:p>
        </p:txBody>
      </p:sp>
      <p:sp>
        <p:nvSpPr>
          <p:cNvPr id="110" name="Rectangle 410"/>
          <p:cNvSpPr>
            <a:spLocks noChangeArrowheads="1"/>
          </p:cNvSpPr>
          <p:nvPr/>
        </p:nvSpPr>
        <p:spPr bwMode="auto">
          <a:xfrm>
            <a:off x="6979085" y="3228083"/>
            <a:ext cx="331788" cy="1522413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800"/>
          </a:p>
        </p:txBody>
      </p:sp>
      <p:sp>
        <p:nvSpPr>
          <p:cNvPr id="111" name="AutoShape 221"/>
          <p:cNvSpPr>
            <a:spLocks noChangeArrowheads="1"/>
          </p:cNvSpPr>
          <p:nvPr/>
        </p:nvSpPr>
        <p:spPr bwMode="auto">
          <a:xfrm rot="8678935">
            <a:off x="6110288" y="4848225"/>
            <a:ext cx="1093788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AutoShape 221"/>
          <p:cNvSpPr>
            <a:spLocks noChangeArrowheads="1"/>
          </p:cNvSpPr>
          <p:nvPr/>
        </p:nvSpPr>
        <p:spPr bwMode="auto">
          <a:xfrm>
            <a:off x="5410200" y="1905000"/>
            <a:ext cx="914400" cy="304800"/>
          </a:xfrm>
          <a:prstGeom prst="rightArrow">
            <a:avLst>
              <a:gd name="adj1" fmla="val 50000"/>
              <a:gd name="adj2" fmla="val 89714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" name="Group 416"/>
          <p:cNvGraphicFramePr>
            <a:graphicFrameLocks/>
          </p:cNvGraphicFramePr>
          <p:nvPr/>
        </p:nvGraphicFramePr>
        <p:xfrm>
          <a:off x="6629400" y="1598841"/>
          <a:ext cx="2103437" cy="1508640"/>
        </p:xfrm>
        <a:graphic>
          <a:graphicData uri="http://schemas.openxmlformats.org/drawingml/2006/table">
            <a:tbl>
              <a:tblPr/>
              <a:tblGrid>
                <a:gridCol w="298433"/>
                <a:gridCol w="299462"/>
                <a:gridCol w="301520"/>
                <a:gridCol w="302549"/>
                <a:gridCol w="299462"/>
                <a:gridCol w="302549"/>
                <a:gridCol w="299462"/>
              </a:tblGrid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lang="en-IE" sz="800" dirty="0" smtClean="0"/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</a:tr>
              <a:tr h="207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4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5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3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6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0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-1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IE" sz="800" dirty="0" smtClean="0"/>
                        <a:t>2</a:t>
                      </a:r>
                    </a:p>
                  </a:txBody>
                  <a:tcPr marL="72000" marR="72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3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Oval 295"/>
          <p:cNvSpPr>
            <a:spLocks noChangeArrowheads="1"/>
          </p:cNvSpPr>
          <p:nvPr/>
        </p:nvSpPr>
        <p:spPr bwMode="auto">
          <a:xfrm>
            <a:off x="7971785" y="4825209"/>
            <a:ext cx="719138" cy="647700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294"/>
          <p:cNvSpPr>
            <a:spLocks noChangeArrowheads="1"/>
          </p:cNvSpPr>
          <p:nvPr/>
        </p:nvSpPr>
        <p:spPr bwMode="auto">
          <a:xfrm>
            <a:off x="6963722" y="4891884"/>
            <a:ext cx="719138" cy="720725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568" y="24867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Spectral Partitioning Algorithm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472434" y="964410"/>
            <a:ext cx="8229600" cy="3606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 smtClean="0"/>
              <a:t>Grouping:</a:t>
            </a:r>
          </a:p>
          <a:p>
            <a:pPr lvl="1"/>
            <a:r>
              <a:rPr lang="en-IE" dirty="0" smtClean="0"/>
              <a:t>Sort components of reduced 1-dimensional vector</a:t>
            </a:r>
          </a:p>
          <a:p>
            <a:pPr lvl="1"/>
            <a:r>
              <a:rPr lang="en-IE" dirty="0" smtClean="0"/>
              <a:t>Identify clusters by splitting the sorted vector in two</a:t>
            </a:r>
          </a:p>
          <a:p>
            <a:r>
              <a:rPr lang="en-IE" dirty="0" smtClean="0"/>
              <a:t>How to choose a splitting point?</a:t>
            </a:r>
          </a:p>
          <a:p>
            <a:pPr lvl="1"/>
            <a:r>
              <a:rPr lang="en-IE" dirty="0" smtClean="0"/>
              <a:t>Naïve approaches: </a:t>
            </a:r>
          </a:p>
          <a:p>
            <a:pPr lvl="2"/>
            <a:r>
              <a:rPr lang="en-IE" dirty="0" smtClean="0"/>
              <a:t>Split at 0 or median value</a:t>
            </a:r>
          </a:p>
          <a:p>
            <a:pPr lvl="1"/>
            <a:r>
              <a:rPr lang="en-IE" dirty="0" smtClean="0"/>
              <a:t>More expensive approaches:</a:t>
            </a:r>
          </a:p>
          <a:p>
            <a:pPr lvl="2"/>
            <a:r>
              <a:rPr lang="en-IE" dirty="0" smtClean="0"/>
              <a:t>Attempt to minimize normalized cut in 1-dimension </a:t>
            </a:r>
            <a:br>
              <a:rPr lang="en-IE" dirty="0" smtClean="0"/>
            </a:br>
            <a:r>
              <a:rPr lang="en-IE" dirty="0" smtClean="0"/>
              <a:t>(sweep over ordering of nodes induced by the eigenvector)</a:t>
            </a:r>
          </a:p>
          <a:p>
            <a:pPr lvl="1"/>
            <a:endParaRPr lang="en-IE" dirty="0" smtClean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>
          <a:xfrm>
            <a:off x="6568434" y="6025360"/>
            <a:ext cx="2133600" cy="365125"/>
          </a:xfrm>
        </p:spPr>
        <p:txBody>
          <a:bodyPr/>
          <a:lstStyle/>
          <a:p>
            <a:fld id="{2FB82157-1A3D-4543-BB36-318E47FF2E9F}" type="slidenum">
              <a:rPr lang="en-IE" smtClean="0"/>
              <a:pPr/>
              <a:t>35</a:t>
            </a:fld>
            <a:endParaRPr lang="en-IE"/>
          </a:p>
        </p:txBody>
      </p:sp>
      <p:sp>
        <p:nvSpPr>
          <p:cNvPr id="24627" name="AutoShape 77"/>
          <p:cNvSpPr>
            <a:spLocks noChangeArrowheads="1"/>
          </p:cNvSpPr>
          <p:nvPr/>
        </p:nvSpPr>
        <p:spPr bwMode="auto">
          <a:xfrm>
            <a:off x="650234" y="4787111"/>
            <a:ext cx="647700" cy="649288"/>
          </a:xfrm>
          <a:prstGeom prst="curvedRightArrow">
            <a:avLst>
              <a:gd name="adj1" fmla="val 20049"/>
              <a:gd name="adj2" fmla="val 40098"/>
              <a:gd name="adj3" fmla="val 33333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20" name="Rectangle 152"/>
          <p:cNvSpPr>
            <a:spLocks noChangeArrowheads="1"/>
          </p:cNvSpPr>
          <p:nvPr/>
        </p:nvSpPr>
        <p:spPr bwMode="auto">
          <a:xfrm>
            <a:off x="2121846" y="608727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29" name="Rectangle 153"/>
          <p:cNvSpPr>
            <a:spLocks noChangeArrowheads="1"/>
          </p:cNvSpPr>
          <p:nvPr/>
        </p:nvSpPr>
        <p:spPr bwMode="auto">
          <a:xfrm>
            <a:off x="1731321" y="608727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2" name="Rectangle 154"/>
          <p:cNvSpPr>
            <a:spLocks noChangeArrowheads="1"/>
          </p:cNvSpPr>
          <p:nvPr/>
        </p:nvSpPr>
        <p:spPr bwMode="auto">
          <a:xfrm>
            <a:off x="2121846" y="578406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1" name="Rectangle 155"/>
          <p:cNvSpPr>
            <a:spLocks noChangeArrowheads="1"/>
          </p:cNvSpPr>
          <p:nvPr/>
        </p:nvSpPr>
        <p:spPr bwMode="auto">
          <a:xfrm>
            <a:off x="1731321" y="5784061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4" name="Rectangle 156"/>
          <p:cNvSpPr>
            <a:spLocks noChangeArrowheads="1"/>
          </p:cNvSpPr>
          <p:nvPr/>
        </p:nvSpPr>
        <p:spPr bwMode="auto">
          <a:xfrm>
            <a:off x="2121846" y="5480849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3" name="Rectangle 157"/>
          <p:cNvSpPr>
            <a:spLocks noChangeArrowheads="1"/>
          </p:cNvSpPr>
          <p:nvPr/>
        </p:nvSpPr>
        <p:spPr bwMode="auto">
          <a:xfrm>
            <a:off x="1731321" y="5480849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6" name="Rectangle 158"/>
          <p:cNvSpPr>
            <a:spLocks noChangeArrowheads="1"/>
          </p:cNvSpPr>
          <p:nvPr/>
        </p:nvSpPr>
        <p:spPr bwMode="auto">
          <a:xfrm>
            <a:off x="2121846" y="5177636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5" name="Rectangle 159"/>
          <p:cNvSpPr>
            <a:spLocks noChangeArrowheads="1"/>
          </p:cNvSpPr>
          <p:nvPr/>
        </p:nvSpPr>
        <p:spPr bwMode="auto">
          <a:xfrm>
            <a:off x="1731321" y="5177636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28" name="Rectangle 160"/>
          <p:cNvSpPr>
            <a:spLocks noChangeArrowheads="1"/>
          </p:cNvSpPr>
          <p:nvPr/>
        </p:nvSpPr>
        <p:spPr bwMode="auto">
          <a:xfrm>
            <a:off x="2121846" y="4874424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37" name="Rectangle 161"/>
          <p:cNvSpPr>
            <a:spLocks noChangeArrowheads="1"/>
          </p:cNvSpPr>
          <p:nvPr/>
        </p:nvSpPr>
        <p:spPr bwMode="auto">
          <a:xfrm>
            <a:off x="1731321" y="4874424"/>
            <a:ext cx="39052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30" name="Rectangle 162"/>
          <p:cNvSpPr>
            <a:spLocks noChangeArrowheads="1"/>
          </p:cNvSpPr>
          <p:nvPr/>
        </p:nvSpPr>
        <p:spPr bwMode="auto">
          <a:xfrm>
            <a:off x="2121846" y="4571211"/>
            <a:ext cx="4730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39" name="Rectangle 163"/>
          <p:cNvSpPr>
            <a:spLocks noChangeArrowheads="1"/>
          </p:cNvSpPr>
          <p:nvPr/>
        </p:nvSpPr>
        <p:spPr bwMode="auto">
          <a:xfrm>
            <a:off x="1731321" y="4545811"/>
            <a:ext cx="390525" cy="328614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40" name="Line 164"/>
          <p:cNvSpPr>
            <a:spLocks noChangeShapeType="1"/>
          </p:cNvSpPr>
          <p:nvPr/>
        </p:nvSpPr>
        <p:spPr bwMode="auto">
          <a:xfrm>
            <a:off x="1731321" y="454581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1" name="Line 165"/>
          <p:cNvSpPr>
            <a:spLocks noChangeShapeType="1"/>
          </p:cNvSpPr>
          <p:nvPr/>
        </p:nvSpPr>
        <p:spPr bwMode="auto">
          <a:xfrm>
            <a:off x="1731321" y="487442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2" name="Line 166"/>
          <p:cNvSpPr>
            <a:spLocks noChangeShapeType="1"/>
          </p:cNvSpPr>
          <p:nvPr/>
        </p:nvSpPr>
        <p:spPr bwMode="auto">
          <a:xfrm>
            <a:off x="1731321" y="517763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3" name="Line 167"/>
          <p:cNvSpPr>
            <a:spLocks noChangeShapeType="1"/>
          </p:cNvSpPr>
          <p:nvPr/>
        </p:nvSpPr>
        <p:spPr bwMode="auto">
          <a:xfrm>
            <a:off x="1731321" y="5480849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4" name="Line 168"/>
          <p:cNvSpPr>
            <a:spLocks noChangeShapeType="1"/>
          </p:cNvSpPr>
          <p:nvPr/>
        </p:nvSpPr>
        <p:spPr bwMode="auto">
          <a:xfrm>
            <a:off x="1731321" y="5758660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5" name="Line 169"/>
          <p:cNvSpPr>
            <a:spLocks noChangeShapeType="1"/>
          </p:cNvSpPr>
          <p:nvPr/>
        </p:nvSpPr>
        <p:spPr bwMode="auto">
          <a:xfrm>
            <a:off x="1731321" y="6087274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6" name="Line 170"/>
          <p:cNvSpPr>
            <a:spLocks noChangeShapeType="1"/>
          </p:cNvSpPr>
          <p:nvPr/>
        </p:nvSpPr>
        <p:spPr bwMode="auto">
          <a:xfrm>
            <a:off x="1731321" y="6390486"/>
            <a:ext cx="8636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7" name="Line 171"/>
          <p:cNvSpPr>
            <a:spLocks noChangeShapeType="1"/>
          </p:cNvSpPr>
          <p:nvPr/>
        </p:nvSpPr>
        <p:spPr bwMode="auto">
          <a:xfrm>
            <a:off x="17313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8" name="Line 172"/>
          <p:cNvSpPr>
            <a:spLocks noChangeShapeType="1"/>
          </p:cNvSpPr>
          <p:nvPr/>
        </p:nvSpPr>
        <p:spPr bwMode="auto">
          <a:xfrm>
            <a:off x="2121846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49" name="Line 173"/>
          <p:cNvSpPr>
            <a:spLocks noChangeShapeType="1"/>
          </p:cNvSpPr>
          <p:nvPr/>
        </p:nvSpPr>
        <p:spPr bwMode="auto">
          <a:xfrm>
            <a:off x="2594921" y="4545810"/>
            <a:ext cx="0" cy="1819275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99" name="AutoShape 117"/>
          <p:cNvSpPr>
            <a:spLocks noChangeArrowheads="1"/>
          </p:cNvSpPr>
          <p:nvPr/>
        </p:nvSpPr>
        <p:spPr bwMode="auto">
          <a:xfrm>
            <a:off x="2783834" y="5061749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342" name="Text Box 174"/>
          <p:cNvSpPr txBox="1">
            <a:spLocks noChangeArrowheads="1"/>
          </p:cNvSpPr>
          <p:nvPr/>
        </p:nvSpPr>
        <p:spPr bwMode="auto">
          <a:xfrm>
            <a:off x="3218810" y="4502281"/>
            <a:ext cx="2808288" cy="103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IE" b="1" dirty="0">
                <a:solidFill>
                  <a:srgbClr val="008000"/>
                </a:solidFill>
              </a:rPr>
              <a:t>Split at </a:t>
            </a:r>
            <a:r>
              <a:rPr lang="en-IE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0:</a:t>
            </a:r>
            <a:endParaRPr lang="en-IE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IE" b="1" dirty="0"/>
              <a:t>Cluster A:</a:t>
            </a:r>
            <a:r>
              <a:rPr lang="en-IE" dirty="0"/>
              <a:t> Positive points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IE" b="1" dirty="0"/>
              <a:t>Cluster B:</a:t>
            </a:r>
            <a:r>
              <a:rPr lang="en-IE" dirty="0"/>
              <a:t> Negative points</a:t>
            </a:r>
          </a:p>
        </p:txBody>
      </p:sp>
      <p:sp>
        <p:nvSpPr>
          <p:cNvPr id="135390" name="Rectangle 222"/>
          <p:cNvSpPr>
            <a:spLocks noChangeArrowheads="1"/>
          </p:cNvSpPr>
          <p:nvPr/>
        </p:nvSpPr>
        <p:spPr bwMode="auto">
          <a:xfrm>
            <a:off x="3974460" y="6071397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02" name="Rectangle 223"/>
          <p:cNvSpPr>
            <a:spLocks noChangeArrowheads="1"/>
          </p:cNvSpPr>
          <p:nvPr/>
        </p:nvSpPr>
        <p:spPr bwMode="auto">
          <a:xfrm>
            <a:off x="3577585" y="6071397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3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92" name="Rectangle 224"/>
          <p:cNvSpPr>
            <a:spLocks noChangeArrowheads="1"/>
          </p:cNvSpPr>
          <p:nvPr/>
        </p:nvSpPr>
        <p:spPr bwMode="auto">
          <a:xfrm>
            <a:off x="3974460" y="5768184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04" name="Rectangle 225"/>
          <p:cNvSpPr>
            <a:spLocks noChangeArrowheads="1"/>
          </p:cNvSpPr>
          <p:nvPr/>
        </p:nvSpPr>
        <p:spPr bwMode="auto">
          <a:xfrm>
            <a:off x="3577585" y="5768184"/>
            <a:ext cx="396875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394" name="Rectangle 226"/>
          <p:cNvSpPr>
            <a:spLocks noChangeArrowheads="1"/>
          </p:cNvSpPr>
          <p:nvPr/>
        </p:nvSpPr>
        <p:spPr bwMode="auto">
          <a:xfrm>
            <a:off x="3974460" y="5490373"/>
            <a:ext cx="4683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06" name="Rectangle 227"/>
          <p:cNvSpPr>
            <a:spLocks noChangeArrowheads="1"/>
          </p:cNvSpPr>
          <p:nvPr/>
        </p:nvSpPr>
        <p:spPr bwMode="auto">
          <a:xfrm>
            <a:off x="3577585" y="5468147"/>
            <a:ext cx="396875" cy="325439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07" name="Line 228"/>
          <p:cNvSpPr>
            <a:spLocks noChangeShapeType="1"/>
          </p:cNvSpPr>
          <p:nvPr/>
        </p:nvSpPr>
        <p:spPr bwMode="auto">
          <a:xfrm>
            <a:off x="3577585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229"/>
          <p:cNvSpPr>
            <a:spLocks noChangeShapeType="1"/>
          </p:cNvSpPr>
          <p:nvPr/>
        </p:nvSpPr>
        <p:spPr bwMode="auto">
          <a:xfrm>
            <a:off x="3577585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Line 230"/>
          <p:cNvSpPr>
            <a:spLocks noChangeShapeType="1"/>
          </p:cNvSpPr>
          <p:nvPr/>
        </p:nvSpPr>
        <p:spPr bwMode="auto">
          <a:xfrm>
            <a:off x="3577585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0" name="Line 234"/>
          <p:cNvSpPr>
            <a:spLocks noChangeShapeType="1"/>
          </p:cNvSpPr>
          <p:nvPr/>
        </p:nvSpPr>
        <p:spPr bwMode="auto">
          <a:xfrm>
            <a:off x="3577585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1" name="Line 235"/>
          <p:cNvSpPr>
            <a:spLocks noChangeShapeType="1"/>
          </p:cNvSpPr>
          <p:nvPr/>
        </p:nvSpPr>
        <p:spPr bwMode="auto">
          <a:xfrm>
            <a:off x="357758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236"/>
          <p:cNvSpPr>
            <a:spLocks noChangeShapeType="1"/>
          </p:cNvSpPr>
          <p:nvPr/>
        </p:nvSpPr>
        <p:spPr bwMode="auto">
          <a:xfrm>
            <a:off x="3974460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Line 237"/>
          <p:cNvSpPr>
            <a:spLocks noChangeShapeType="1"/>
          </p:cNvSpPr>
          <p:nvPr/>
        </p:nvSpPr>
        <p:spPr bwMode="auto">
          <a:xfrm>
            <a:off x="4442772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24" name="Rectangle 256"/>
          <p:cNvSpPr>
            <a:spLocks noChangeArrowheads="1"/>
          </p:cNvSpPr>
          <p:nvPr/>
        </p:nvSpPr>
        <p:spPr bwMode="auto">
          <a:xfrm>
            <a:off x="5201597" y="6071397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0.6</a:t>
            </a:r>
            <a:endParaRPr lang="en-IE" sz="1200" dirty="0"/>
          </a:p>
        </p:txBody>
      </p:sp>
      <p:sp>
        <p:nvSpPr>
          <p:cNvPr id="24615" name="Rectangle 257"/>
          <p:cNvSpPr>
            <a:spLocks noChangeArrowheads="1"/>
          </p:cNvSpPr>
          <p:nvPr/>
        </p:nvSpPr>
        <p:spPr bwMode="auto">
          <a:xfrm>
            <a:off x="4801547" y="6071397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6</a:t>
            </a:r>
            <a:endParaRPr lang="en-IE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426" name="Rectangle 258"/>
          <p:cNvSpPr>
            <a:spLocks noChangeArrowheads="1"/>
          </p:cNvSpPr>
          <p:nvPr/>
        </p:nvSpPr>
        <p:spPr bwMode="auto">
          <a:xfrm>
            <a:off x="5201597" y="5768184"/>
            <a:ext cx="4651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17" name="Rectangle 259"/>
          <p:cNvSpPr>
            <a:spLocks noChangeArrowheads="1"/>
          </p:cNvSpPr>
          <p:nvPr/>
        </p:nvSpPr>
        <p:spPr bwMode="auto">
          <a:xfrm>
            <a:off x="4801547" y="5768184"/>
            <a:ext cx="400050" cy="30321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5428" name="Rectangle 260"/>
          <p:cNvSpPr>
            <a:spLocks noChangeArrowheads="1"/>
          </p:cNvSpPr>
          <p:nvPr/>
        </p:nvSpPr>
        <p:spPr bwMode="auto">
          <a:xfrm>
            <a:off x="5201597" y="5460211"/>
            <a:ext cx="465138" cy="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IE" sz="1200" dirty="0"/>
              <a:t>-</a:t>
            </a:r>
            <a:r>
              <a:rPr lang="en-IE" sz="1200" dirty="0" smtClean="0"/>
              <a:t>0.3</a:t>
            </a:r>
            <a:endParaRPr lang="en-IE" sz="1200" dirty="0"/>
          </a:p>
        </p:txBody>
      </p:sp>
      <p:sp>
        <p:nvSpPr>
          <p:cNvPr id="24619" name="Rectangle 261"/>
          <p:cNvSpPr>
            <a:spLocks noChangeArrowheads="1"/>
          </p:cNvSpPr>
          <p:nvPr/>
        </p:nvSpPr>
        <p:spPr bwMode="auto">
          <a:xfrm>
            <a:off x="4801547" y="5460211"/>
            <a:ext cx="400050" cy="333376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IE" sz="1400" dirty="0" smtClean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en-IE" sz="1400" baseline="-25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620" name="Line 268"/>
          <p:cNvSpPr>
            <a:spLocks noChangeShapeType="1"/>
          </p:cNvSpPr>
          <p:nvPr/>
        </p:nvSpPr>
        <p:spPr bwMode="auto">
          <a:xfrm>
            <a:off x="4801547" y="5460210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1" name="Line 272"/>
          <p:cNvSpPr>
            <a:spLocks noChangeShapeType="1"/>
          </p:cNvSpPr>
          <p:nvPr/>
        </p:nvSpPr>
        <p:spPr bwMode="auto">
          <a:xfrm>
            <a:off x="4801547" y="5793585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Line 273"/>
          <p:cNvSpPr>
            <a:spLocks noChangeShapeType="1"/>
          </p:cNvSpPr>
          <p:nvPr/>
        </p:nvSpPr>
        <p:spPr bwMode="auto">
          <a:xfrm>
            <a:off x="4801547" y="6071397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3" name="Line 274"/>
          <p:cNvSpPr>
            <a:spLocks noChangeShapeType="1"/>
          </p:cNvSpPr>
          <p:nvPr/>
        </p:nvSpPr>
        <p:spPr bwMode="auto">
          <a:xfrm>
            <a:off x="4801547" y="6374609"/>
            <a:ext cx="865188" cy="0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4" name="Line 275"/>
          <p:cNvSpPr>
            <a:spLocks noChangeShapeType="1"/>
          </p:cNvSpPr>
          <p:nvPr/>
        </p:nvSpPr>
        <p:spPr bwMode="auto">
          <a:xfrm>
            <a:off x="480154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5" name="Line 276"/>
          <p:cNvSpPr>
            <a:spLocks noChangeShapeType="1"/>
          </p:cNvSpPr>
          <p:nvPr/>
        </p:nvSpPr>
        <p:spPr bwMode="auto">
          <a:xfrm>
            <a:off x="5201597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626" name="Line 277"/>
          <p:cNvSpPr>
            <a:spLocks noChangeShapeType="1"/>
          </p:cNvSpPr>
          <p:nvPr/>
        </p:nvSpPr>
        <p:spPr bwMode="auto">
          <a:xfrm>
            <a:off x="5666735" y="5464972"/>
            <a:ext cx="0" cy="909638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4589" name="Freeform 282"/>
          <p:cNvSpPr>
            <a:spLocks/>
          </p:cNvSpPr>
          <p:nvPr/>
        </p:nvSpPr>
        <p:spPr bwMode="auto">
          <a:xfrm>
            <a:off x="7063181" y="5029997"/>
            <a:ext cx="351666" cy="441325"/>
          </a:xfrm>
          <a:custGeom>
            <a:avLst/>
            <a:gdLst>
              <a:gd name="T0" fmla="*/ 593 w 593"/>
              <a:gd name="T1" fmla="*/ 0 h 743"/>
              <a:gd name="T2" fmla="*/ 0 w 593"/>
              <a:gd name="T3" fmla="*/ 380 h 743"/>
              <a:gd name="T4" fmla="*/ 576 w 593"/>
              <a:gd name="T5" fmla="*/ 743 h 743"/>
              <a:gd name="T6" fmla="*/ 593 w 593"/>
              <a:gd name="T7" fmla="*/ 0 h 743"/>
              <a:gd name="T8" fmla="*/ 0 60000 65536"/>
              <a:gd name="T9" fmla="*/ 0 60000 65536"/>
              <a:gd name="T10" fmla="*/ 0 60000 65536"/>
              <a:gd name="T11" fmla="*/ 0 60000 65536"/>
              <a:gd name="T12" fmla="*/ 0 w 593"/>
              <a:gd name="T13" fmla="*/ 0 h 743"/>
              <a:gd name="T14" fmla="*/ 593 w 593"/>
              <a:gd name="T15" fmla="*/ 743 h 7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3" h="743">
                <a:moveTo>
                  <a:pt x="593" y="0"/>
                </a:moveTo>
                <a:lnTo>
                  <a:pt x="0" y="380"/>
                </a:lnTo>
                <a:lnTo>
                  <a:pt x="576" y="743"/>
                </a:lnTo>
                <a:lnTo>
                  <a:pt x="593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283"/>
          <p:cNvSpPr>
            <a:spLocks/>
          </p:cNvSpPr>
          <p:nvPr/>
        </p:nvSpPr>
        <p:spPr bwMode="auto">
          <a:xfrm>
            <a:off x="8108370" y="5007772"/>
            <a:ext cx="526798" cy="295275"/>
          </a:xfrm>
          <a:custGeom>
            <a:avLst/>
            <a:gdLst>
              <a:gd name="T0" fmla="*/ 0 w 889"/>
              <a:gd name="T1" fmla="*/ 498 h 498"/>
              <a:gd name="T2" fmla="*/ 307 w 889"/>
              <a:gd name="T3" fmla="*/ 0 h 498"/>
              <a:gd name="T4" fmla="*/ 889 w 889"/>
              <a:gd name="T5" fmla="*/ 408 h 498"/>
              <a:gd name="T6" fmla="*/ 0 w 889"/>
              <a:gd name="T7" fmla="*/ 498 h 498"/>
              <a:gd name="T8" fmla="*/ 0 60000 65536"/>
              <a:gd name="T9" fmla="*/ 0 60000 65536"/>
              <a:gd name="T10" fmla="*/ 0 60000 65536"/>
              <a:gd name="T11" fmla="*/ 0 60000 65536"/>
              <a:gd name="T12" fmla="*/ 0 w 889"/>
              <a:gd name="T13" fmla="*/ 0 h 498"/>
              <a:gd name="T14" fmla="*/ 889 w 889"/>
              <a:gd name="T15" fmla="*/ 498 h 4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9" h="498">
                <a:moveTo>
                  <a:pt x="0" y="498"/>
                </a:moveTo>
                <a:lnTo>
                  <a:pt x="307" y="0"/>
                </a:lnTo>
                <a:lnTo>
                  <a:pt x="889" y="408"/>
                </a:lnTo>
                <a:lnTo>
                  <a:pt x="0" y="498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284"/>
          <p:cNvSpPr>
            <a:spLocks noChangeShapeType="1"/>
          </p:cNvSpPr>
          <p:nvPr/>
        </p:nvSpPr>
        <p:spPr bwMode="auto">
          <a:xfrm flipV="1">
            <a:off x="7413446" y="5003009"/>
            <a:ext cx="912089" cy="36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285"/>
          <p:cNvSpPr>
            <a:spLocks noChangeShapeType="1"/>
          </p:cNvSpPr>
          <p:nvPr/>
        </p:nvSpPr>
        <p:spPr bwMode="auto">
          <a:xfrm flipV="1">
            <a:off x="7398034" y="5301459"/>
            <a:ext cx="735555" cy="176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Oval 286"/>
          <p:cNvSpPr>
            <a:spLocks noChangeArrowheads="1"/>
          </p:cNvSpPr>
          <p:nvPr/>
        </p:nvSpPr>
        <p:spPr bwMode="auto">
          <a:xfrm>
            <a:off x="8084552" y="5274472"/>
            <a:ext cx="63048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Oval 287"/>
          <p:cNvSpPr>
            <a:spLocks noChangeArrowheads="1"/>
          </p:cNvSpPr>
          <p:nvPr/>
        </p:nvSpPr>
        <p:spPr bwMode="auto">
          <a:xfrm>
            <a:off x="7363008" y="543322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288"/>
          <p:cNvSpPr>
            <a:spLocks noChangeArrowheads="1"/>
          </p:cNvSpPr>
          <p:nvPr/>
        </p:nvSpPr>
        <p:spPr bwMode="auto">
          <a:xfrm>
            <a:off x="8594537" y="5212559"/>
            <a:ext cx="6304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289"/>
          <p:cNvSpPr>
            <a:spLocks noChangeArrowheads="1"/>
          </p:cNvSpPr>
          <p:nvPr/>
        </p:nvSpPr>
        <p:spPr bwMode="auto">
          <a:xfrm>
            <a:off x="7035160" y="5223672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Oval 290"/>
          <p:cNvSpPr>
            <a:spLocks noChangeArrowheads="1"/>
          </p:cNvSpPr>
          <p:nvPr/>
        </p:nvSpPr>
        <p:spPr bwMode="auto">
          <a:xfrm>
            <a:off x="8261086" y="4968084"/>
            <a:ext cx="61647" cy="69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Oval 291"/>
          <p:cNvSpPr>
            <a:spLocks noChangeArrowheads="1"/>
          </p:cNvSpPr>
          <p:nvPr/>
        </p:nvSpPr>
        <p:spPr bwMode="auto">
          <a:xfrm>
            <a:off x="7371414" y="4991897"/>
            <a:ext cx="61647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293"/>
          <p:cNvSpPr>
            <a:spLocks noChangeArrowheads="1"/>
          </p:cNvSpPr>
          <p:nvPr/>
        </p:nvSpPr>
        <p:spPr bwMode="auto">
          <a:xfrm>
            <a:off x="6242997" y="4993485"/>
            <a:ext cx="431800" cy="288925"/>
          </a:xfrm>
          <a:prstGeom prst="rightArrow">
            <a:avLst>
              <a:gd name="adj1" fmla="val 50000"/>
              <a:gd name="adj2" fmla="val 37363"/>
            </a:avLst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296"/>
          <p:cNvSpPr txBox="1">
            <a:spLocks noChangeArrowheads="1"/>
          </p:cNvSpPr>
          <p:nvPr/>
        </p:nvSpPr>
        <p:spPr bwMode="auto">
          <a:xfrm>
            <a:off x="6900222" y="4636297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A</a:t>
            </a:r>
          </a:p>
        </p:txBody>
      </p:sp>
      <p:sp>
        <p:nvSpPr>
          <p:cNvPr id="24588" name="Text Box 297"/>
          <p:cNvSpPr txBox="1">
            <a:spLocks noChangeArrowheads="1"/>
          </p:cNvSpPr>
          <p:nvPr/>
        </p:nvSpPr>
        <p:spPr bwMode="auto">
          <a:xfrm>
            <a:off x="8340085" y="4609309"/>
            <a:ext cx="279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IE" sz="1100">
                <a:latin typeface="Verdan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495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Example: Spectral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2" y="1524000"/>
            <a:ext cx="2819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43" y="1743075"/>
            <a:ext cx="507515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791200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Rank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824453" y="3340594"/>
            <a:ext cx="1662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Value of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19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7"/>
            <a:ext cx="8229600" cy="1143000"/>
          </a:xfrm>
        </p:spPr>
        <p:txBody>
          <a:bodyPr/>
          <a:lstStyle/>
          <a:p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9" y="980728"/>
            <a:ext cx="8229600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i="1" dirty="0" smtClean="0"/>
              <a:t>How do we partition a graph into </a:t>
            </a:r>
            <a:r>
              <a:rPr lang="en-IE" i="1" dirty="0" smtClean="0">
                <a:latin typeface="Times New Roman" pitchFamily="18" charset="0"/>
              </a:rPr>
              <a:t>k</a:t>
            </a:r>
            <a:r>
              <a:rPr lang="en-IE" i="1" dirty="0" smtClean="0"/>
              <a:t> clusters?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Recursively apply a bi-partitioning algorithm</a:t>
            </a:r>
            <a:r>
              <a:rPr lang="en-US" sz="2400" dirty="0" smtClean="0"/>
              <a:t> in a hierarchical divisive manner</a:t>
            </a:r>
          </a:p>
          <a:p>
            <a:pPr lvl="2"/>
            <a:r>
              <a:rPr lang="en-US" dirty="0" smtClean="0"/>
              <a:t>Disadvantages: Inefficient, unstable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92001"/>
            <a:ext cx="7019658" cy="345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-Way Spectral Clustering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7355" y="2132856"/>
            <a:ext cx="82809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several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of the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eigenvectors </a:t>
            </a:r>
            <a:r>
              <a:rPr lang="en-US" sz="2800" dirty="0" smtClean="0"/>
              <a:t>to partition the </a:t>
            </a:r>
            <a:r>
              <a:rPr lang="en-US" sz="2800" dirty="0"/>
              <a:t>graph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U</a:t>
            </a:r>
            <a:r>
              <a:rPr lang="en-US" sz="2400" dirty="0" smtClean="0"/>
              <a:t>se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dirty="0"/>
              <a:t> eigenvectors, </a:t>
            </a:r>
            <a:r>
              <a:rPr lang="en-US" sz="2400" dirty="0" smtClean="0"/>
              <a:t>and set </a:t>
            </a:r>
            <a:r>
              <a:rPr lang="en-US" sz="2400" dirty="0"/>
              <a:t>a threshold for each,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Get a partition </a:t>
            </a:r>
            <a:r>
              <a:rPr lang="en-US" sz="2400" dirty="0"/>
              <a:t>into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groups</a:t>
            </a:r>
            <a:r>
              <a:rPr lang="en-US" sz="2400" dirty="0"/>
              <a:t>, each group consisting of the nodes that are above </a:t>
            </a:r>
            <a:r>
              <a:rPr lang="en-US" sz="2400" dirty="0" smtClean="0"/>
              <a:t>or below </a:t>
            </a:r>
            <a:r>
              <a:rPr lang="en-US" sz="2400" dirty="0"/>
              <a:t>threshold for each of the eigenvectors, in a particular pattern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84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5820" y="404664"/>
            <a:ext cx="2971800" cy="1219200"/>
            <a:chOff x="838200" y="3505200"/>
            <a:chExt cx="3276600" cy="1447800"/>
          </a:xfrm>
        </p:grpSpPr>
        <p:cxnSp>
          <p:nvCxnSpPr>
            <p:cNvPr id="6" name="Straight Connector 5"/>
            <p:cNvCxnSpPr>
              <a:stCxn id="14" idx="3"/>
              <a:endCxn id="16" idx="7"/>
            </p:cNvCxnSpPr>
            <p:nvPr/>
          </p:nvCxnSpPr>
          <p:spPr>
            <a:xfrm rot="5400000">
              <a:off x="1239604" y="39066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6" idx="5"/>
              <a:endCxn id="15" idx="1"/>
            </p:cNvCxnSpPr>
            <p:nvPr/>
          </p:nvCxnSpPr>
          <p:spPr>
            <a:xfrm rot="16200000" flipH="1">
              <a:off x="1239604" y="4363804"/>
              <a:ext cx="1877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4" idx="4"/>
              <a:endCxn id="15" idx="0"/>
            </p:cNvCxnSpPr>
            <p:nvPr/>
          </p:nvCxnSpPr>
          <p:spPr>
            <a:xfrm rot="5400000">
              <a:off x="1371600" y="4305300"/>
              <a:ext cx="533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6"/>
              <a:endCxn id="17" idx="2"/>
            </p:cNvCxnSpPr>
            <p:nvPr/>
          </p:nvCxnSpPr>
          <p:spPr>
            <a:xfrm flipV="1">
              <a:off x="1828800" y="3695700"/>
              <a:ext cx="1295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5" idx="6"/>
              <a:endCxn id="18" idx="2"/>
            </p:cNvCxnSpPr>
            <p:nvPr/>
          </p:nvCxnSpPr>
          <p:spPr>
            <a:xfrm flipV="1">
              <a:off x="1828800" y="4533900"/>
              <a:ext cx="990600" cy="2286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7" idx="5"/>
              <a:endCxn id="19" idx="1"/>
            </p:cNvCxnSpPr>
            <p:nvPr/>
          </p:nvCxnSpPr>
          <p:spPr>
            <a:xfrm rot="16200000" flipH="1">
              <a:off x="3411304" y="3868504"/>
              <a:ext cx="416392" cy="34019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19" idx="2"/>
            </p:cNvCxnSpPr>
            <p:nvPr/>
          </p:nvCxnSpPr>
          <p:spPr>
            <a:xfrm flipV="1">
              <a:off x="3200400" y="4381500"/>
              <a:ext cx="533400" cy="1524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  <a:endCxn id="18" idx="0"/>
            </p:cNvCxnSpPr>
            <p:nvPr/>
          </p:nvCxnSpPr>
          <p:spPr>
            <a:xfrm rot="5400000">
              <a:off x="2838450" y="4001854"/>
              <a:ext cx="512996" cy="17009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447800" y="36576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447800" y="4572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38200" y="41148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124200" y="35052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43434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733800" y="4191000"/>
              <a:ext cx="381000" cy="3810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01" y="1469125"/>
            <a:ext cx="5548321" cy="2072127"/>
          </a:xfrm>
          <a:prstGeom prst="rect">
            <a:avLst/>
          </a:prstGeom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820" y="3188875"/>
            <a:ext cx="7966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use both the </a:t>
            </a:r>
            <a:r>
              <a:rPr lang="en-US" dirty="0" smtClean="0"/>
              <a:t>2</a:t>
            </a:r>
            <a:r>
              <a:rPr lang="en-US" baseline="30000" dirty="0"/>
              <a:t>nd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3</a:t>
            </a:r>
            <a:r>
              <a:rPr lang="en-US" baseline="30000" dirty="0"/>
              <a:t>rd</a:t>
            </a:r>
            <a:r>
              <a:rPr lang="en-US" dirty="0" smtClean="0"/>
              <a:t> </a:t>
            </a:r>
            <a:r>
              <a:rPr lang="en-US" dirty="0"/>
              <a:t>eigenvectors, </a:t>
            </a:r>
            <a:endParaRPr lang="en-US" dirty="0" smtClean="0"/>
          </a:p>
          <a:p>
            <a:r>
              <a:rPr lang="en-US" dirty="0" smtClean="0"/>
              <a:t>nodes </a:t>
            </a:r>
            <a:r>
              <a:rPr lang="en-US" dirty="0"/>
              <a:t>2 and 3 </a:t>
            </a:r>
            <a:r>
              <a:rPr lang="en-US" dirty="0" smtClean="0"/>
              <a:t>(negative in both)</a:t>
            </a:r>
          </a:p>
          <a:p>
            <a:r>
              <a:rPr lang="en-US" dirty="0" smtClean="0"/>
              <a:t>5 </a:t>
            </a:r>
            <a:r>
              <a:rPr lang="en-US" dirty="0"/>
              <a:t>and 6 </a:t>
            </a:r>
            <a:r>
              <a:rPr lang="en-US" dirty="0" smtClean="0"/>
              <a:t>(negative in 2</a:t>
            </a:r>
            <a:r>
              <a:rPr lang="en-US" baseline="30000" dirty="0" smtClean="0"/>
              <a:t>nd</a:t>
            </a:r>
            <a:r>
              <a:rPr lang="en-US" dirty="0" smtClean="0"/>
              <a:t>, positive in 3</a:t>
            </a:r>
            <a:r>
              <a:rPr lang="en-US" baseline="30000" dirty="0" smtClean="0"/>
              <a:t>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and 4 alone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02881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Note that each </a:t>
            </a:r>
            <a:r>
              <a:rPr lang="en-US" dirty="0"/>
              <a:t>eigenvector except the first is the vector x that minimizes </a:t>
            </a:r>
            <a:r>
              <a:rPr lang="en-US" dirty="0" err="1"/>
              <a:t>x</a:t>
            </a:r>
            <a:r>
              <a:rPr lang="en-US" baseline="30000" dirty="0" err="1"/>
              <a:t>T</a:t>
            </a:r>
            <a:r>
              <a:rPr lang="en-US" dirty="0" err="1"/>
              <a:t>Lx</a:t>
            </a:r>
            <a:r>
              <a:rPr lang="en-US" dirty="0"/>
              <a:t>, subject to the constraint that it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orthogonal to all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previous eigenvectors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Thus, </a:t>
            </a:r>
            <a:r>
              <a:rPr lang="en-US" dirty="0"/>
              <a:t>while each eigenvector </a:t>
            </a:r>
            <a:r>
              <a:rPr lang="en-US" dirty="0" smtClean="0"/>
              <a:t>tries to </a:t>
            </a:r>
            <a:r>
              <a:rPr lang="en-US" dirty="0"/>
              <a:t>produce a minimum-sized cut, </a:t>
            </a:r>
            <a:r>
              <a:rPr lang="en-US" dirty="0" smtClean="0"/>
              <a:t>successive </a:t>
            </a:r>
            <a:r>
              <a:rPr lang="en-US" dirty="0"/>
              <a:t>eigenvectors have </a:t>
            </a:r>
            <a:r>
              <a:rPr lang="en-US" dirty="0" smtClean="0"/>
              <a:t>to satisfy </a:t>
            </a:r>
            <a:r>
              <a:rPr lang="en-US" dirty="0"/>
              <a:t>more and more constraints </a:t>
            </a:r>
            <a:r>
              <a:rPr lang="en-US" dirty="0" smtClean="0"/>
              <a:t>=&gt; the </a:t>
            </a:r>
            <a:r>
              <a:rPr lang="en-US" dirty="0"/>
              <a:t>cuts </a:t>
            </a:r>
            <a:r>
              <a:rPr lang="en-GB" dirty="0" smtClean="0"/>
              <a:t>progressively </a:t>
            </a:r>
            <a:r>
              <a:rPr lang="en-GB" dirty="0"/>
              <a:t>worse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0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7883" y="1484784"/>
            <a:ext cx="75465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PART II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Cuts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Spectral 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Dense </a:t>
            </a:r>
            <a:r>
              <a:rPr lang="en-US" sz="2800" dirty="0" err="1" smtClean="0"/>
              <a:t>Subgraphs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Community Evolution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4" name="Right Brace 3"/>
          <p:cNvSpPr/>
          <p:nvPr/>
        </p:nvSpPr>
        <p:spPr>
          <a:xfrm>
            <a:off x="4427984" y="2204864"/>
            <a:ext cx="576064" cy="1080120"/>
          </a:xfrm>
          <a:prstGeom prst="rightBrac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5076056" y="2492896"/>
            <a:ext cx="147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partitions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properties of 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764" y="141277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Let G be an undirected graph with non-negative </a:t>
            </a:r>
            <a:r>
              <a:rPr lang="en-US" sz="2800" dirty="0" smtClean="0"/>
              <a:t>weights. Then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multiplicity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of the eigenvalue 0 </a:t>
            </a:r>
            <a:r>
              <a:rPr lang="en-US" sz="2800" dirty="0"/>
              <a:t>of </a:t>
            </a:r>
            <a:r>
              <a:rPr lang="en-US" sz="2800" i="1" dirty="0"/>
              <a:t>L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equals the number of connected components</a:t>
            </a:r>
            <a:r>
              <a:rPr lang="en-US" sz="2800" dirty="0"/>
              <a:t> A</a:t>
            </a:r>
            <a:r>
              <a:rPr lang="en-US" sz="2800" baseline="-25000" dirty="0"/>
              <a:t>1</a:t>
            </a:r>
            <a:r>
              <a:rPr lang="en-US" sz="2800" dirty="0"/>
              <a:t>, . . . </a:t>
            </a:r>
            <a:r>
              <a:rPr lang="en-US" sz="2800" dirty="0" smtClean="0"/>
              <a:t>, </a:t>
            </a:r>
            <a:r>
              <a:rPr lang="en-US" sz="2800" dirty="0" err="1" smtClean="0"/>
              <a:t>A</a:t>
            </a:r>
            <a:r>
              <a:rPr lang="en-US" sz="2800" baseline="-25000" dirty="0" err="1" smtClean="0"/>
              <a:t>k</a:t>
            </a:r>
            <a:r>
              <a:rPr lang="en-US" sz="2800" dirty="0" smtClean="0"/>
              <a:t> </a:t>
            </a:r>
            <a:r>
              <a:rPr lang="en-US" sz="2800" dirty="0"/>
              <a:t>in </a:t>
            </a:r>
            <a:r>
              <a:rPr lang="en-US" sz="2800" dirty="0" smtClean="0"/>
              <a:t>the graph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eigenspace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of eigenvalue 0 </a:t>
            </a:r>
            <a:r>
              <a:rPr lang="en-US" sz="2800" dirty="0"/>
              <a:t>is spanned by the indicator vectors 1A</a:t>
            </a:r>
            <a:r>
              <a:rPr lang="en-US" sz="2800" baseline="-25000" dirty="0"/>
              <a:t>1</a:t>
            </a:r>
            <a:r>
              <a:rPr lang="en-US" sz="2800" dirty="0"/>
              <a:t> , . . . , 1A</a:t>
            </a:r>
            <a:r>
              <a:rPr lang="en-US" sz="2800" baseline="-25000" dirty="0"/>
              <a:t>k</a:t>
            </a:r>
            <a:r>
              <a:rPr lang="en-US" sz="2800" dirty="0"/>
              <a:t> of those </a:t>
            </a:r>
            <a:r>
              <a:rPr lang="en-US" sz="2800" dirty="0" smtClean="0"/>
              <a:t>components</a:t>
            </a:r>
            <a:endParaRPr lang="el-GR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37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Proof (sketch)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3608" y="1844824"/>
                <a:ext cx="3263266" cy="8800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l-GR" sz="2000" b="1" i="1" baseline="30000" smtClean="0">
                          <a:solidFill>
                            <a:schemeClr val="tx1"/>
                          </a:solidFill>
                          <a:latin typeface="Cambria Math"/>
                        </a:rPr>
                        <m:t>𝝉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𝑳𝒙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</m:d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𝒋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844824"/>
                <a:ext cx="3263266" cy="8800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145342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connected (k = 1)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8638" y="2996952"/>
            <a:ext cx="7696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Assume k connected components,  both A and L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block diagonal</a:t>
            </a:r>
            <a:r>
              <a:rPr lang="en-US" sz="2000" dirty="0" smtClean="0"/>
              <a:t>, if we order vertices based on the connected component they belong to (recall the “tile” matrix)</a:t>
            </a:r>
            <a:endParaRPr lang="en-US" sz="2000" dirty="0"/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74" y="3789040"/>
            <a:ext cx="28956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638" y="501917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baseline="-25000" dirty="0" smtClean="0"/>
              <a:t>i </a:t>
            </a:r>
            <a:r>
              <a:rPr lang="en-US" dirty="0" smtClean="0"/>
              <a:t>Laplacian of the </a:t>
            </a:r>
            <a:r>
              <a:rPr lang="en-US" dirty="0" err="1" smtClean="0"/>
              <a:t>i-th</a:t>
            </a:r>
            <a:r>
              <a:rPr lang="en-US" dirty="0" smtClean="0"/>
              <a:t> component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457" y="5589240"/>
            <a:ext cx="8217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block diagonal matrices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spectrum </a:t>
            </a:r>
            <a:r>
              <a:rPr lang="en-US" dirty="0" smtClean="0"/>
              <a:t>is </a:t>
            </a:r>
            <a:r>
              <a:rPr lang="en-US" dirty="0"/>
              <a:t>given by 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union</a:t>
            </a:r>
            <a:r>
              <a:rPr lang="en-US" dirty="0"/>
              <a:t> of the spectra of </a:t>
            </a:r>
            <a:r>
              <a:rPr lang="en-US" dirty="0" smtClean="0"/>
              <a:t>each block, </a:t>
            </a:r>
            <a:r>
              <a:rPr lang="en-US" dirty="0"/>
              <a:t>and the corresponding eigenvectors </a:t>
            </a:r>
            <a:r>
              <a:rPr lang="en-US" dirty="0" smtClean="0"/>
              <a:t>are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eigenvectors of </a:t>
            </a:r>
            <a:r>
              <a:rPr lang="en-US" dirty="0" smtClean="0"/>
              <a:t>the block, </a:t>
            </a:r>
            <a:r>
              <a:rPr lang="en-US" dirty="0"/>
              <a:t>filled with 0 at the positions of the other blocks.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9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Normalized Graph Laplacians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71600" y="1844824"/>
          <a:ext cx="57578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6" name="Equation" r:id="rId4" imgW="2450880" imgH="241200" progId="Equation.3">
                  <p:embed/>
                </p:oleObj>
              </mc:Choice>
              <mc:Fallback>
                <p:oleObj name="Equation" r:id="rId4" imgW="2450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844824"/>
                        <a:ext cx="57578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899592" y="2852936"/>
          <a:ext cx="34909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7" name="Equation" r:id="rId6" imgW="1485720" imgH="228600" progId="Equation.3">
                  <p:embed/>
                </p:oleObj>
              </mc:Choice>
              <mc:Fallback>
                <p:oleObj name="Equation" r:id="rId6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852936"/>
                        <a:ext cx="34909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828800" y="4365625"/>
          <a:ext cx="40560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8" name="Equation" r:id="rId8" imgW="1726920" imgH="533160" progId="Equation.3">
                  <p:embed/>
                </p:oleObj>
              </mc:Choice>
              <mc:Fallback>
                <p:oleObj name="Equation" r:id="rId8" imgW="17269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65625"/>
                        <a:ext cx="40560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3568" y="36450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baseline="-25000" dirty="0" err="1" smtClean="0"/>
              <a:t>rw</a:t>
            </a:r>
            <a:r>
              <a:rPr lang="en-US" sz="2400" dirty="0" smtClean="0"/>
              <a:t> closely connected to random walks (to be discussed in future lectures)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2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Cuts and spectral clustering</a:t>
            </a: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419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74" y="2492896"/>
            <a:ext cx="3819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87" y="3429995"/>
            <a:ext cx="35433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58112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+mj-lt"/>
              </a:rPr>
              <a:t>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Ncut</a:t>
            </a:r>
            <a:r>
              <a:rPr lang="en-US" sz="2800" dirty="0">
                <a:latin typeface="+mj-lt"/>
              </a:rPr>
              <a:t> leads </a:t>
            </a:r>
            <a:r>
              <a:rPr lang="en-US" sz="2800" dirty="0" smtClean="0">
                <a:latin typeface="+mj-lt"/>
              </a:rPr>
              <a:t>to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normalized spectral clustering</a:t>
            </a:r>
            <a:r>
              <a:rPr lang="en-US" sz="2800" dirty="0">
                <a:latin typeface="+mj-lt"/>
              </a:rPr>
              <a:t>, while relaxing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RatioCut</a:t>
            </a:r>
            <a:r>
              <a:rPr lang="en-US" sz="2800" dirty="0">
                <a:latin typeface="+mj-lt"/>
              </a:rPr>
              <a:t> leads </a:t>
            </a:r>
            <a:r>
              <a:rPr lang="en-US" sz="2800" dirty="0" smtClean="0">
                <a:latin typeface="+mj-lt"/>
              </a:rPr>
              <a:t>to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unnormalized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spectral clustering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93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Clustering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683" y="1484784"/>
            <a:ext cx="7966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 smtClean="0"/>
              <a:t>Use the lowest </a:t>
            </a:r>
            <a:r>
              <a:rPr lang="en-GB" sz="3200" i="1" dirty="0" smtClean="0"/>
              <a:t>k </a:t>
            </a:r>
            <a:r>
              <a:rPr lang="en-GB" sz="3200" dirty="0" smtClean="0"/>
              <a:t>eigenvalues of L to construct the </a:t>
            </a:r>
            <a:r>
              <a:rPr lang="en-GB" sz="3200" i="1" dirty="0" err="1" smtClean="0"/>
              <a:t>n</a:t>
            </a:r>
            <a:r>
              <a:rPr lang="en-GB" sz="3200" dirty="0" err="1" smtClean="0"/>
              <a:t>x</a:t>
            </a:r>
            <a:r>
              <a:rPr lang="en-GB" sz="3200" i="1" dirty="0" err="1" smtClean="0"/>
              <a:t>k</a:t>
            </a:r>
            <a:r>
              <a:rPr lang="en-GB" sz="3200" i="1" dirty="0" smtClean="0"/>
              <a:t> </a:t>
            </a:r>
            <a:r>
              <a:rPr lang="en-GB" sz="3200" dirty="0" smtClean="0"/>
              <a:t>graph G’ that has these eigenvectors as columns</a:t>
            </a:r>
          </a:p>
          <a:p>
            <a:endParaRPr lang="en-GB" sz="3200" dirty="0" smtClean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i="1" dirty="0" smtClean="0">
                <a:solidFill>
                  <a:schemeClr val="accent3">
                    <a:lumMod val="75000"/>
                  </a:schemeClr>
                </a:solidFill>
              </a:rPr>
              <a:t>The n-rows represent the graph vertices in a k-dimensional Euclidean space 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en-GB" sz="3200" dirty="0" smtClean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GB" sz="3200" dirty="0" smtClean="0"/>
              <a:t>Group these vertices in </a:t>
            </a:r>
            <a:r>
              <a:rPr lang="en-GB" sz="3200" i="1" dirty="0" smtClean="0"/>
              <a:t>k</a:t>
            </a:r>
            <a:r>
              <a:rPr lang="en-GB" sz="3200" dirty="0" smtClean="0"/>
              <a:t> clusters using k-means clustering or similar techniques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7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215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Spectral clustering (besides graphs)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250163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be used to cluster any points (not just vertices), as long as an appropriate similarity matrix </a:t>
            </a:r>
          </a:p>
          <a:p>
            <a:endParaRPr lang="en-US" sz="2400" dirty="0" smtClean="0"/>
          </a:p>
          <a:p>
            <a:r>
              <a:rPr lang="en-US" sz="2400" dirty="0" smtClean="0"/>
              <a:t>Needs to be symmetric and non-negative</a:t>
            </a:r>
          </a:p>
          <a:p>
            <a:endParaRPr lang="en-US" sz="2400" dirty="0"/>
          </a:p>
          <a:p>
            <a:r>
              <a:rPr lang="en-US" sz="2400" dirty="0" smtClean="0"/>
              <a:t>How to construct a graph: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ε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-neighborhood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graph</a:t>
            </a:r>
            <a:r>
              <a:rPr lang="en-US" sz="2400" dirty="0"/>
              <a:t>: </a:t>
            </a:r>
            <a:r>
              <a:rPr lang="en-US" sz="2400" dirty="0" smtClean="0"/>
              <a:t>connect </a:t>
            </a:r>
            <a:r>
              <a:rPr lang="en-US" sz="2400" dirty="0"/>
              <a:t>all points whose pairwise distances are smaller than </a:t>
            </a:r>
            <a:r>
              <a:rPr lang="el-GR" sz="2400" dirty="0" smtClean="0"/>
              <a:t>ε</a:t>
            </a:r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k-nearest neighbor graph</a:t>
            </a:r>
            <a:r>
              <a:rPr lang="en-US" sz="2400" dirty="0" smtClean="0"/>
              <a:t>: connect each point with each k nearest </a:t>
            </a:r>
            <a:r>
              <a:rPr lang="en-US" sz="2400" dirty="0" err="1" smtClean="0"/>
              <a:t>neigbhor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full graph</a:t>
            </a:r>
            <a:r>
              <a:rPr lang="en-US" sz="2400" dirty="0" smtClean="0"/>
              <a:t>: connect all points with weight in the edge (</a:t>
            </a:r>
            <a:r>
              <a:rPr lang="en-US" sz="2400" dirty="0" err="1" smtClean="0"/>
              <a:t>i</a:t>
            </a:r>
            <a:r>
              <a:rPr lang="en-US" sz="2400" dirty="0" smtClean="0"/>
              <a:t>, j) equal to the similarity of </a:t>
            </a:r>
            <a:r>
              <a:rPr lang="en-US" sz="2400" dirty="0" err="1" smtClean="0"/>
              <a:t>i</a:t>
            </a:r>
            <a:r>
              <a:rPr lang="en-US" sz="2400" dirty="0" smtClean="0"/>
              <a:t> and j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71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3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values of </a:t>
            </a: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dirty="0" smtClean="0"/>
              <a:t> minimize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For weighted matrices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ordering according to the </a:t>
            </a:r>
            <a:r>
              <a:rPr lang="en-US" sz="2400" dirty="0" smtClean="0">
                <a:solidFill>
                  <a:schemeClr val="hlink"/>
                </a:solidFill>
              </a:rPr>
              <a:t>x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smtClean="0"/>
              <a:t>values will group similar (connected) nodes together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Physical interpretation: The stable state of springs placed on the edges of the graph 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208826"/>
              </p:ext>
            </p:extLst>
          </p:nvPr>
        </p:nvGraphicFramePr>
        <p:xfrm>
          <a:off x="2863850" y="2266950"/>
          <a:ext cx="16875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4" name="Εξίσωση" r:id="rId3" imgW="1079280" imgH="380880" progId="Equation.3">
                  <p:embed/>
                </p:oleObj>
              </mc:Choice>
              <mc:Fallback>
                <p:oleObj name="Εξίσωση" r:id="rId3" imgW="10792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66950"/>
                        <a:ext cx="168751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92639"/>
              </p:ext>
            </p:extLst>
          </p:nvPr>
        </p:nvGraphicFramePr>
        <p:xfrm>
          <a:off x="2933700" y="3430588"/>
          <a:ext cx="18462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5" name="Εξίσωση" r:id="rId5" imgW="1346040" imgH="368280" progId="Equation.3">
                  <p:embed/>
                </p:oleObj>
              </mc:Choice>
              <mc:Fallback>
                <p:oleObj name="Εξίσωση" r:id="rId5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3430588"/>
                        <a:ext cx="18462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932363" y="2276475"/>
          <a:ext cx="9350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6" name="Equation" r:id="rId7" imgW="583693" imgH="266469" progId="Equation.3">
                  <p:embed/>
                </p:oleObj>
              </mc:Choice>
              <mc:Fallback>
                <p:oleObj name="Equation" r:id="rId7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76475"/>
                        <a:ext cx="93503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292725" y="3500438"/>
          <a:ext cx="93503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7" name="Equation" r:id="rId9" imgW="583693" imgH="266469" progId="Equation.3">
                  <p:embed/>
                </p:oleObj>
              </mc:Choice>
              <mc:Fallback>
                <p:oleObj name="Equation" r:id="rId9" imgW="583693" imgH="2664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500438"/>
                        <a:ext cx="93503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0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Densest SUBGRAPH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en-US" dirty="0" err="1" smtClean="0"/>
              <a:t>Aris</a:t>
            </a:r>
            <a:r>
              <a:rPr lang="en-US" dirty="0" smtClean="0"/>
              <a:t> Gionis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1439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Finding dense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dirty="0"/>
              <a:t>: A collection of vertices such that there are a lot of </a:t>
            </a:r>
            <a:r>
              <a:rPr lang="en-US" dirty="0" smtClean="0"/>
              <a:t>edges between them</a:t>
            </a:r>
          </a:p>
          <a:p>
            <a:pPr lvl="1" algn="just"/>
            <a:r>
              <a:rPr lang="en-US" dirty="0" smtClean="0"/>
              <a:t>E.g., find the subset of email users that talk the most between them</a:t>
            </a:r>
          </a:p>
          <a:p>
            <a:pPr lvl="1" algn="just"/>
            <a:r>
              <a:rPr lang="en-US" dirty="0" smtClean="0"/>
              <a:t>Or, find the subset of genes that are most commonly expressed together</a:t>
            </a:r>
            <a:endParaRPr lang="en-US" dirty="0"/>
          </a:p>
          <a:p>
            <a:pPr algn="just"/>
            <a:r>
              <a:rPr lang="en-US" dirty="0" smtClean="0"/>
              <a:t>Similar to </a:t>
            </a:r>
            <a:r>
              <a:rPr lang="en-US" dirty="0" smtClean="0">
                <a:solidFill>
                  <a:srgbClr val="0070C0"/>
                </a:solidFill>
              </a:rPr>
              <a:t>community identification</a:t>
            </a:r>
            <a:r>
              <a:rPr lang="en-US" dirty="0" smtClean="0"/>
              <a:t> but we do not require that the dense </a:t>
            </a:r>
            <a:r>
              <a:rPr lang="en-US" dirty="0" err="1" smtClean="0"/>
              <a:t>subgraph</a:t>
            </a:r>
            <a:r>
              <a:rPr lang="en-US" dirty="0" smtClean="0"/>
              <a:t> is sparsely connected with the rest of the graph.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853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Definitions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Input: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undirected</a:t>
                </a:r>
                <a:r>
                  <a:rPr lang="en-US" dirty="0" smtClean="0"/>
                  <a:t>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Degree </a:t>
                </a:r>
                <a:r>
                  <a:rPr lang="en-US" dirty="0"/>
                  <a:t>of node </a:t>
                </a:r>
                <a:r>
                  <a:rPr lang="en-US" dirty="0" smtClean="0"/>
                  <a:t>u: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For two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u</m:t>
                              </m:r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v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edges within </a:t>
                </a:r>
                <a:r>
                  <a:rPr lang="en-US" dirty="0" smtClean="0"/>
                  <a:t>nodes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b="0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Graph Cut </a:t>
                </a:r>
                <a:r>
                  <a:rPr lang="en-US" dirty="0"/>
                  <a:t>defined by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edges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and the rest of the </a:t>
                </a:r>
                <a:r>
                  <a:rPr lang="en-US" dirty="0" smtClean="0"/>
                  <a:t>graph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Induced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Subgraph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by 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920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792088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The general problem</a:t>
            </a:r>
          </a:p>
          <a:p>
            <a:pPr lvl="1"/>
            <a:r>
              <a:rPr lang="en-US" sz="2400" dirty="0" smtClean="0"/>
              <a:t>Input: a graph </a:t>
            </a:r>
            <a:r>
              <a:rPr lang="en-US" sz="2400" dirty="0" smtClean="0">
                <a:solidFill>
                  <a:schemeClr val="hlink"/>
                </a:solidFill>
              </a:rPr>
              <a:t>G = (V, E)</a:t>
            </a:r>
          </a:p>
          <a:p>
            <a:pPr lvl="2"/>
            <a:r>
              <a:rPr lang="en-US" sz="2000" dirty="0" smtClean="0"/>
              <a:t>edge </a:t>
            </a:r>
            <a:r>
              <a:rPr lang="en-US" sz="2000" dirty="0" smtClean="0">
                <a:solidFill>
                  <a:schemeClr val="hlink"/>
                </a:solidFill>
              </a:rPr>
              <a:t>(u, v)</a:t>
            </a:r>
            <a:r>
              <a:rPr lang="en-US" sz="2000" dirty="0" smtClean="0"/>
              <a:t> denotes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similarity </a:t>
            </a:r>
            <a:r>
              <a:rPr lang="en-US" sz="2000" dirty="0" smtClean="0"/>
              <a:t>between </a:t>
            </a:r>
            <a:r>
              <a:rPr lang="en-US" sz="2000" dirty="0" smtClean="0">
                <a:solidFill>
                  <a:schemeClr val="hlink"/>
                </a:solidFill>
              </a:rPr>
              <a:t>u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hlink"/>
                </a:solidFill>
              </a:rPr>
              <a:t>v</a:t>
            </a:r>
          </a:p>
          <a:p>
            <a:pPr lvl="2"/>
            <a:r>
              <a:rPr lang="en-US" sz="2000" dirty="0" smtClean="0"/>
              <a:t>weighted graphs: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weight</a:t>
            </a:r>
            <a:r>
              <a:rPr lang="en-US" sz="2000" dirty="0" smtClean="0"/>
              <a:t> of edge captures the degree of similarity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Partitioning</a:t>
            </a:r>
            <a:r>
              <a:rPr lang="en-US" sz="2400" dirty="0" smtClean="0"/>
              <a:t> as an optimization problem: </a:t>
            </a:r>
          </a:p>
          <a:p>
            <a:pPr lvl="2"/>
            <a:r>
              <a:rPr lang="en-US" sz="2000" dirty="0" smtClean="0"/>
              <a:t>Partition the nodes in the graph such that nodes </a:t>
            </a:r>
            <a:r>
              <a:rPr lang="en-US" sz="2000" i="1" dirty="0" smtClean="0"/>
              <a:t>within clusters </a:t>
            </a:r>
            <a:r>
              <a:rPr lang="en-US" sz="2000" dirty="0" smtClean="0"/>
              <a:t>are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well interconnected </a:t>
            </a:r>
            <a:r>
              <a:rPr lang="en-US" sz="2000" dirty="0" smtClean="0"/>
              <a:t>(high edge weights), and nodes </a:t>
            </a:r>
            <a:r>
              <a:rPr lang="en-US" sz="2000" i="1" dirty="0" smtClean="0"/>
              <a:t>across clusters </a:t>
            </a:r>
            <a:r>
              <a:rPr lang="en-US" sz="2000" dirty="0" smtClean="0"/>
              <a:t>are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sparsely interconnected </a:t>
            </a:r>
            <a:r>
              <a:rPr lang="en-US" sz="2000" dirty="0" smtClean="0"/>
              <a:t>(low edge weights)</a:t>
            </a:r>
          </a:p>
          <a:p>
            <a:pPr lvl="2"/>
            <a:endParaRPr lang="en-US" sz="2000" dirty="0" smtClean="0"/>
          </a:p>
          <a:p>
            <a:pPr lvl="2"/>
            <a:r>
              <a:rPr lang="en-US" sz="2000" dirty="0" smtClean="0"/>
              <a:t>most graph partitioning problems are NP hard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0290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Definitions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How do we define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density</a:t>
                </a:r>
                <a:r>
                  <a:rPr lang="en-US" dirty="0" smtClean="0"/>
                  <a:t> of a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?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Average Degree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2|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Problem</a:t>
                </a:r>
                <a:r>
                  <a:rPr lang="en-US" dirty="0" smtClean="0"/>
                  <a:t>: Given graph G, find subset S, that maximizes density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d(S)</a:t>
                </a:r>
              </a:p>
              <a:p>
                <a:pPr lvl="1"/>
                <a:r>
                  <a:rPr lang="en-US" dirty="0" smtClean="0"/>
                  <a:t>Surprisingly there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polynomial-time algorithm </a:t>
                </a:r>
                <a:r>
                  <a:rPr lang="en-US" dirty="0" smtClean="0"/>
                  <a:t>for this problem.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19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4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988840"/>
            <a:ext cx="3352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a graph*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, </a:t>
                </a:r>
                <a:endParaRPr lang="en-US" sz="2400" dirty="0" smtClean="0"/>
              </a:p>
              <a:p>
                <a:r>
                  <a:rPr lang="en-US" sz="2400" dirty="0" smtClean="0"/>
                  <a:t>A source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A destination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>
                  <a:solidFill>
                    <a:srgbClr val="00B050"/>
                  </a:solidFill>
                </a:endParaRPr>
              </a:p>
              <a:p>
                <a:endParaRPr lang="en-US" sz="2400" dirty="0"/>
              </a:p>
              <a:p>
                <a:r>
                  <a:rPr lang="en-US" sz="2400" dirty="0" smtClean="0"/>
                  <a:t>Find a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That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minimizes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28800"/>
                <a:ext cx="4896544" cy="2723502"/>
              </a:xfrm>
              <a:prstGeom prst="rect">
                <a:avLst/>
              </a:prstGeom>
              <a:blipFill rotWithShape="0">
                <a:blip r:embed="rId3"/>
                <a:stretch>
                  <a:fillRect l="-1739" t="-1559" b="-245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283968" y="4574361"/>
            <a:ext cx="295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The graph may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weighted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301208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Min-Cut = Max-Flow</a:t>
            </a:r>
            <a:r>
              <a:rPr lang="en-US" sz="2400" dirty="0" smtClean="0"/>
              <a:t>: the minimum cut maximizes the flow that can be sent from s to t. There is a polynomial time solution.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92973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Decision problem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1240" y="1628800"/>
                <a:ext cx="5070840" cy="118072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Consider the decision problem:</a:t>
                </a:r>
              </a:p>
              <a:p>
                <a:pPr lvl="1"/>
                <a:r>
                  <a:rPr lang="en-US" sz="2400" dirty="0" smtClean="0"/>
                  <a:t>Is there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240" y="1628800"/>
                <a:ext cx="5070840" cy="1180728"/>
              </a:xfrm>
              <a:blipFill rotWithShape="0">
                <a:blip r:embed="rId2"/>
                <a:stretch>
                  <a:fillRect l="-2163" t="-4639" r="-14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2924944"/>
                <a:ext cx="6022995" cy="3417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sz="2800" b="0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0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4944"/>
                <a:ext cx="6022995" cy="34172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9" y="1700808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8460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For a value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/>
                  <a:t> we do the following transformation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We ask for a min s-t cut in the new graph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256584"/>
              </a:xfrm>
              <a:blipFill rotWithShape="0">
                <a:blip r:embed="rId2"/>
                <a:stretch>
                  <a:fillRect l="-1333" t="-1972" b="-17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374552"/>
            <a:ext cx="56102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7" y="2855565"/>
            <a:ext cx="4086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7324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is a cut that has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2|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1720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0511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Every other cut has value: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711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Transformation to min-cut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≤2|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≠∅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3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56007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266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 (Goldberg)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the input graph </a:t>
            </a:r>
            <a:r>
              <a:rPr lang="en-US" dirty="0" smtClean="0">
                <a:solidFill>
                  <a:srgbClr val="0070C0"/>
                </a:solidFill>
              </a:rPr>
              <a:t>G</a:t>
            </a:r>
            <a:r>
              <a:rPr lang="en-US" dirty="0" smtClean="0"/>
              <a:t>, and value </a:t>
            </a:r>
            <a:r>
              <a:rPr lang="en-US" dirty="0" smtClean="0">
                <a:solidFill>
                  <a:srgbClr val="0070C0"/>
                </a:solidFill>
              </a:rPr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reate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instance </a:t>
            </a:r>
            <a:r>
              <a:rPr lang="en-US" dirty="0" smtClean="0"/>
              <a:t>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the set </a:t>
            </a:r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 is not empty, return </a:t>
            </a:r>
            <a:r>
              <a:rPr lang="en-US" dirty="0" smtClean="0">
                <a:solidFill>
                  <a:srgbClr val="FF0000"/>
                </a:solidFill>
              </a:rPr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Else return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find the set with </a:t>
            </a:r>
            <a:r>
              <a:rPr lang="en-US" dirty="0" smtClean="0">
                <a:solidFill>
                  <a:srgbClr val="FF0000"/>
                </a:solidFill>
              </a:rPr>
              <a:t>maximum</a:t>
            </a:r>
            <a:r>
              <a:rPr lang="en-US" dirty="0" smtClean="0"/>
              <a:t> density?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69797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Min-cut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min-cut</a:t>
            </a:r>
            <a:r>
              <a:rPr lang="en-US" dirty="0" smtClean="0"/>
              <a:t> algorithm finds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 smtClean="0"/>
              <a:t> solution in polynomial time </a:t>
            </a:r>
            <a:r>
              <a:rPr lang="en-US" dirty="0" smtClean="0">
                <a:solidFill>
                  <a:srgbClr val="0070C0"/>
                </a:solidFill>
              </a:rPr>
              <a:t>O(nm)</a:t>
            </a:r>
            <a:r>
              <a:rPr lang="en-US" dirty="0" smtClean="0"/>
              <a:t>, but this is too expensive for real networks.</a:t>
            </a:r>
          </a:p>
          <a:p>
            <a:r>
              <a:rPr lang="en-US" dirty="0" smtClean="0"/>
              <a:t>We will now describe a simpler </a:t>
            </a:r>
            <a:r>
              <a:rPr lang="en-US" dirty="0" smtClean="0">
                <a:solidFill>
                  <a:srgbClr val="FF0000"/>
                </a:solidFill>
              </a:rPr>
              <a:t>approximation</a:t>
            </a:r>
            <a:r>
              <a:rPr lang="en-US" dirty="0" smtClean="0"/>
              <a:t> algorithm that is very fast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 algorithm</a:t>
            </a:r>
            <a:r>
              <a:rPr lang="en-US" dirty="0" smtClean="0"/>
              <a:t>: the </a:t>
            </a:r>
            <a:r>
              <a:rPr lang="en-US" dirty="0" smtClean="0">
                <a:solidFill>
                  <a:srgbClr val="FF0000"/>
                </a:solidFill>
              </a:rPr>
              <a:t>ratio</a:t>
            </a:r>
            <a:r>
              <a:rPr lang="en-US" dirty="0" smtClean="0"/>
              <a:t> of the density of the set produced by our algorithm and that of the optimal is </a:t>
            </a:r>
            <a:r>
              <a:rPr lang="en-US" dirty="0" smtClean="0">
                <a:solidFill>
                  <a:srgbClr val="FF0000"/>
                </a:solidFill>
              </a:rPr>
              <a:t>bounded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We will show that the ratio is at most </a:t>
            </a:r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optimal</a:t>
            </a:r>
            <a:r>
              <a:rPr lang="en-US" dirty="0" smtClean="0"/>
              <a:t> set is </a:t>
            </a:r>
            <a:r>
              <a:rPr lang="en-US" dirty="0" smtClean="0">
                <a:solidFill>
                  <a:srgbClr val="0070C0"/>
                </a:solidFill>
              </a:rPr>
              <a:t>at most twice </a:t>
            </a:r>
            <a:r>
              <a:rPr lang="en-US" dirty="0" smtClean="0"/>
              <a:t>as dense as that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approximation</a:t>
            </a:r>
            <a:r>
              <a:rPr lang="en-US" dirty="0" smtClean="0"/>
              <a:t> algorithm.</a:t>
            </a:r>
          </a:p>
          <a:p>
            <a:endParaRPr lang="en-US" dirty="0" smtClean="0"/>
          </a:p>
          <a:p>
            <a:r>
              <a:rPr lang="en-US" dirty="0" smtClean="0"/>
              <a:t>Any ideas for the algorith</a:t>
            </a:r>
            <a:r>
              <a:rPr lang="en-US" dirty="0"/>
              <a:t>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9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 Algorithm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=1…|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 smtClean="0"/>
                  <a:t>Find node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smtClean="0"/>
                  <a:t>with the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minimum degree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∖{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57150" indent="0">
                  <a:buNone/>
                </a:pPr>
                <a:r>
                  <a:rPr lang="en-US" dirty="0" smtClean="0"/>
                  <a:t>3. Output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densest</a:t>
                </a:r>
                <a:r>
                  <a:rPr lang="en-US" dirty="0" smtClean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617" r="-1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2931"/>
            <a:ext cx="8168209" cy="45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83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06" y="3126704"/>
            <a:ext cx="24003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1" y="16361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9343"/>
            <a:ext cx="2533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902052" y="3074317"/>
            <a:ext cx="2514600" cy="1762125"/>
            <a:chOff x="3314700" y="2547938"/>
            <a:chExt cx="2514600" cy="1762125"/>
          </a:xfrm>
        </p:grpSpPr>
        <p:pic>
          <p:nvPicPr>
            <p:cNvPr id="1495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700" y="2547938"/>
              <a:ext cx="2514600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50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2637284"/>
              <a:ext cx="9525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95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50292"/>
            <a:ext cx="2362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438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3" y="3098129"/>
            <a:ext cx="24669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1" y="4746591"/>
            <a:ext cx="2447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46591"/>
            <a:ext cx="2447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46591"/>
            <a:ext cx="25622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059832" y="1350292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96136" y="1340768"/>
            <a:ext cx="0" cy="1736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3176" y="3055268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59832" y="2998754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6136" y="305526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81261" y="4773016"/>
            <a:ext cx="7569224" cy="22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59886" y="4684679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96136" y="4684678"/>
            <a:ext cx="0" cy="1747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267450" y="3544026"/>
            <a:ext cx="1440160" cy="1259079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20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Analysis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will prove that the optimal set has density at most 2 times that of the set produced by the Greedy algorithm.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Density of optimal 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Density of greedy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want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2⋅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830" r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4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Upper bound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will first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upper-bound</a:t>
                </a:r>
                <a:r>
                  <a:rPr lang="en-US" dirty="0" smtClean="0"/>
                  <a:t> the solution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optimal</a:t>
                </a:r>
              </a:p>
              <a:p>
                <a:r>
                  <a:rPr lang="en-US" dirty="0" smtClean="0"/>
                  <a:t>Assume an arbitrary assignment of an edge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to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Define: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 smtClean="0"/>
                  <a:t>= # edges assigned to u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𝐼𝑁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can prove that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≤2⋅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448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2619" y="5240288"/>
            <a:ext cx="388843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is true for </a:t>
            </a:r>
            <a:r>
              <a:rPr lang="en-US" sz="2400" dirty="0" smtClean="0">
                <a:solidFill>
                  <a:srgbClr val="FF0000"/>
                </a:solidFill>
              </a:rPr>
              <a:t>any</a:t>
            </a:r>
            <a:r>
              <a:rPr lang="en-US" sz="2400" dirty="0" smtClean="0"/>
              <a:t> assignment of the edges!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10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Lower bound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We will now prove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lower bound </a:t>
                </a:r>
                <a:r>
                  <a:rPr lang="en-US" dirty="0" smtClean="0"/>
                  <a:t>for the density of the set produced by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algorithm.</a:t>
                </a:r>
              </a:p>
              <a:p>
                <a:r>
                  <a:rPr lang="en-US" dirty="0" smtClean="0"/>
                  <a:t>For the lower bound we consider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specific</a:t>
                </a:r>
                <a:r>
                  <a:rPr lang="en-US" dirty="0" smtClean="0"/>
                  <a:t> assignment of the edges that we create as the greedy algorithm progresses:</a:t>
                </a:r>
              </a:p>
              <a:p>
                <a:pPr lvl="1"/>
                <a:r>
                  <a:rPr lang="en-US" dirty="0" smtClean="0"/>
                  <a:t>When removing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assign</a:t>
                </a:r>
                <a:r>
                  <a:rPr lang="en-US" dirty="0" smtClean="0"/>
                  <a:t> all the edges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So: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𝐼𝑁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degree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This is true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𝑜𝑝𝑡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≤2⋅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156" r="-1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0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k-densest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k-densest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subgraph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problem: Find the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, such that the density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maximized.</a:t>
                </a:r>
              </a:p>
              <a:p>
                <a:pPr lvl="1"/>
                <a:r>
                  <a:rPr lang="en-US" dirty="0" smtClean="0"/>
                  <a:t>The k-densest </a:t>
                </a:r>
                <a:r>
                  <a:rPr lang="en-US" dirty="0" err="1" smtClean="0"/>
                  <a:t>subgraph</a:t>
                </a:r>
                <a:r>
                  <a:rPr lang="en-US" dirty="0" smtClean="0"/>
                  <a:t> problem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NP-hard</a:t>
                </a:r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 r="-1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245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3212976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Quantifying </a:t>
            </a:r>
            <a:r>
              <a:rPr lang="en-US" dirty="0"/>
              <a:t>social group </a:t>
            </a:r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518855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/>
              <a:t>G Palla, AL Barabási, T </a:t>
            </a:r>
            <a:r>
              <a:rPr lang="it-IT" sz="2000" dirty="0" smtClean="0"/>
              <a:t>Vicsek</a:t>
            </a:r>
            <a:r>
              <a:rPr lang="it-IT" sz="2000" i="1" dirty="0" smtClean="0"/>
              <a:t>, Nature </a:t>
            </a:r>
            <a:r>
              <a:rPr lang="it-IT" sz="2000" dirty="0"/>
              <a:t>446 (7136), 664-667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0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952" y="1628800"/>
            <a:ext cx="80752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monthly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list of articles </a:t>
            </a:r>
            <a:r>
              <a:rPr lang="en-US" sz="2800" dirty="0"/>
              <a:t>in </a:t>
            </a:r>
            <a:r>
              <a:rPr lang="en-US" sz="2800" dirty="0" smtClean="0"/>
              <a:t>the Cornell </a:t>
            </a:r>
            <a:r>
              <a:rPr lang="en-US" sz="2800" dirty="0"/>
              <a:t>University Library e-print condensed matter (</a:t>
            </a:r>
            <a:r>
              <a:rPr lang="en-US" sz="2800" dirty="0" err="1" smtClean="0"/>
              <a:t>cond</a:t>
            </a:r>
            <a:r>
              <a:rPr lang="en-US" sz="2800" dirty="0" smtClean="0"/>
              <a:t>-mat) archive </a:t>
            </a:r>
            <a:r>
              <a:rPr lang="en-US" sz="2800" dirty="0"/>
              <a:t>spanning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142 months</a:t>
            </a:r>
            <a:r>
              <a:rPr lang="en-US" sz="2800" dirty="0"/>
              <a:t>, with over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30,000 authors</a:t>
            </a:r>
            <a:r>
              <a:rPr lang="en-US" sz="2800" dirty="0" smtClean="0"/>
              <a:t>,</a:t>
            </a:r>
          </a:p>
          <a:p>
            <a:pPr algn="just"/>
            <a:endParaRPr lang="en-US" sz="28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phone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calls </a:t>
            </a:r>
            <a:r>
              <a:rPr lang="en-US" sz="2800" dirty="0"/>
              <a:t>between the customers of a mobile </a:t>
            </a:r>
            <a:r>
              <a:rPr lang="en-US" sz="2800" dirty="0" smtClean="0"/>
              <a:t>phone company </a:t>
            </a:r>
            <a:r>
              <a:rPr lang="en-US" sz="2800" dirty="0"/>
              <a:t>spanning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52 weeks </a:t>
            </a:r>
            <a:r>
              <a:rPr lang="en-US" sz="2800" dirty="0"/>
              <a:t>(accumulated over two-week-long periods</a:t>
            </a:r>
            <a:r>
              <a:rPr lang="en-US" sz="2800" dirty="0" smtClean="0"/>
              <a:t>) containing </a:t>
            </a:r>
            <a:r>
              <a:rPr lang="en-US" sz="2800" dirty="0"/>
              <a:t>the communication patterns of over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</a:rPr>
              <a:t>million users.</a:t>
            </a:r>
            <a:endParaRPr lang="en-US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0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22450"/>
            <a:ext cx="7758402" cy="401431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99" y="5815051"/>
            <a:ext cx="690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black </a:t>
            </a:r>
            <a:r>
              <a:rPr lang="en-US" sz="1600" b="1" dirty="0"/>
              <a:t>nodes/edges </a:t>
            </a:r>
            <a:r>
              <a:rPr lang="en-US" sz="1600" dirty="0"/>
              <a:t>do </a:t>
            </a:r>
            <a:r>
              <a:rPr lang="en-US" sz="1600" dirty="0" smtClean="0"/>
              <a:t>not belong </a:t>
            </a:r>
            <a:r>
              <a:rPr lang="en-US" sz="1600" dirty="0"/>
              <a:t>to any community, 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red nodes </a:t>
            </a:r>
            <a:r>
              <a:rPr lang="en-US" sz="1600" dirty="0" smtClean="0"/>
              <a:t>belong to two </a:t>
            </a:r>
            <a:r>
              <a:rPr lang="en-US" sz="1600" dirty="0"/>
              <a:t>or more </a:t>
            </a:r>
            <a:r>
              <a:rPr lang="en-US" sz="1600" dirty="0" smtClean="0"/>
              <a:t>communities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0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412776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Different local structure: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Co-authorship:</a:t>
            </a:r>
            <a:r>
              <a:rPr lang="en-US" sz="2400" dirty="0" smtClean="0"/>
              <a:t> dense network with significant overlap among communities (co-authors of an article form cliques) --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Phone-call</a:t>
            </a:r>
            <a:r>
              <a:rPr lang="en-US" sz="2400" dirty="0" smtClean="0"/>
              <a:t>: communities less interconnected, often separated by one or more inter-community node/edge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Co-authorship</a:t>
            </a:r>
            <a:r>
              <a:rPr lang="en-US" sz="2400" dirty="0" smtClean="0"/>
              <a:t> </a:t>
            </a:r>
            <a:r>
              <a:rPr lang="en-US" sz="2400" dirty="0"/>
              <a:t>long-term </a:t>
            </a:r>
            <a:r>
              <a:rPr lang="en-US" sz="2400" dirty="0" smtClean="0"/>
              <a:t>collaborations --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Phone-call</a:t>
            </a:r>
            <a:r>
              <a:rPr lang="en-US" sz="2400" dirty="0" smtClean="0"/>
              <a:t>: the </a:t>
            </a:r>
            <a:r>
              <a:rPr lang="en-US" sz="2400" dirty="0"/>
              <a:t>links </a:t>
            </a:r>
            <a:r>
              <a:rPr lang="en-US" sz="2400" dirty="0" smtClean="0"/>
              <a:t>correspond </a:t>
            </a:r>
            <a:r>
              <a:rPr lang="en-US" sz="2400" dirty="0"/>
              <a:t>to instant communication </a:t>
            </a:r>
            <a:r>
              <a:rPr lang="en-US" sz="2400" dirty="0" smtClean="0"/>
              <a:t>events</a:t>
            </a:r>
          </a:p>
          <a:p>
            <a:endParaRPr lang="en-US" sz="2400" dirty="0"/>
          </a:p>
          <a:p>
            <a:r>
              <a:rPr lang="en-US" sz="2400" dirty="0"/>
              <a:t>F</a:t>
            </a:r>
            <a:r>
              <a:rPr lang="en-US" sz="2400" dirty="0" smtClean="0"/>
              <a:t>undamental differences </a:t>
            </a:r>
            <a:r>
              <a:rPr lang="en-US" sz="2400" dirty="0"/>
              <a:t>suggest that any common features </a:t>
            </a:r>
            <a:r>
              <a:rPr lang="en-US" sz="2400" dirty="0" smtClean="0"/>
              <a:t>represent </a:t>
            </a:r>
            <a:r>
              <a:rPr lang="en-US" sz="2400" dirty="0"/>
              <a:t>potentially </a:t>
            </a:r>
            <a:r>
              <a:rPr lang="en-US" sz="2400" dirty="0" smtClean="0"/>
              <a:t>generic characteristics</a:t>
            </a:r>
            <a:endParaRPr lang="el-GR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33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44824"/>
            <a:ext cx="8147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</a:t>
            </a:r>
            <a:r>
              <a:rPr lang="en-US" sz="2400" dirty="0" smtClean="0"/>
              <a:t>ommunities </a:t>
            </a:r>
            <a:r>
              <a:rPr lang="en-US" sz="2400" dirty="0"/>
              <a:t>at each time step </a:t>
            </a:r>
            <a:r>
              <a:rPr lang="en-US" sz="2400" dirty="0" smtClean="0"/>
              <a:t>extracted </a:t>
            </a:r>
            <a:r>
              <a:rPr lang="en-US" sz="2400" dirty="0"/>
              <a:t>using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</a:t>
            </a:r>
            <a:r>
              <a:rPr lang="en-US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Why CPM? </a:t>
            </a:r>
          </a:p>
          <a:p>
            <a:r>
              <a:rPr lang="en-US" sz="2400" dirty="0" smtClean="0"/>
              <a:t>their </a:t>
            </a:r>
            <a:r>
              <a:rPr lang="en-US" sz="2400" dirty="0"/>
              <a:t>members can be reached </a:t>
            </a:r>
            <a:r>
              <a:rPr lang="en-US" sz="2400" dirty="0" smtClean="0"/>
              <a:t>through well </a:t>
            </a:r>
            <a:r>
              <a:rPr lang="en-US" sz="2400" dirty="0"/>
              <a:t>connected subsets of nodes, and </a:t>
            </a:r>
            <a:r>
              <a:rPr lang="en-US" sz="2400" dirty="0" smtClean="0"/>
              <a:t>communities may overlap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Parameters</a:t>
            </a:r>
          </a:p>
          <a:p>
            <a:r>
              <a:rPr lang="en-US" sz="2400" dirty="0" smtClean="0"/>
              <a:t>k = 4</a:t>
            </a:r>
          </a:p>
          <a:p>
            <a:r>
              <a:rPr lang="en-US" sz="2400" dirty="0" smtClean="0"/>
              <a:t>Weighted graph – use a weight threshold w* (links weaker than w* are ignored)</a:t>
            </a:r>
            <a:endParaRPr lang="el-GR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Approach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8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381000" y="-79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36" name="Rectangle 8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IE" dirty="0" smtClean="0"/>
                  <a:t>Undirected graph </a:t>
                </a:r>
                <a14:m>
                  <m:oMath xmlns:m="http://schemas.openxmlformats.org/officeDocument/2006/math">
                    <m:r>
                      <a:rPr lang="en-IE" b="0" i="1" dirty="0" smtClean="0">
                        <a:latin typeface="Cambria Math"/>
                      </a:rPr>
                      <m:t>𝐺</m:t>
                    </m:r>
                    <m:r>
                      <a:rPr lang="en-IE" b="0" i="1" dirty="0" smtClean="0">
                        <a:latin typeface="Cambria Math"/>
                      </a:rPr>
                      <m:t>(</m:t>
                    </m:r>
                    <m:r>
                      <a:rPr lang="en-IE" b="0" i="1" dirty="0" smtClean="0">
                        <a:latin typeface="Cambria Math"/>
                      </a:rPr>
                      <m:t>𝑉</m:t>
                    </m:r>
                    <m:r>
                      <a:rPr lang="en-IE" b="0" i="1" dirty="0" smtClean="0">
                        <a:latin typeface="Cambria Math"/>
                      </a:rPr>
                      <m:t>,</m:t>
                    </m:r>
                    <m:r>
                      <a:rPr lang="en-IE" b="0" i="1" dirty="0" smtClean="0">
                        <a:latin typeface="Cambria Math"/>
                      </a:rPr>
                      <m:t>𝐸</m:t>
                    </m:r>
                    <m:r>
                      <a:rPr lang="en-IE" b="0" i="1" dirty="0" smtClean="0">
                        <a:latin typeface="Cambria Math"/>
                      </a:rPr>
                      <m:t>):</m:t>
                    </m:r>
                  </m:oMath>
                </a14:m>
                <a:endParaRPr lang="en-IE" dirty="0" smtClean="0"/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IE" dirty="0" smtClean="0"/>
              </a:p>
              <a:p>
                <a:pPr marL="0" indent="0">
                  <a:buNone/>
                  <a:defRPr/>
                </a:pPr>
                <a:r>
                  <a:rPr lang="en-IE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Bi-partitioning task:</a:t>
                </a:r>
              </a:p>
              <a:p>
                <a:pPr marL="457200" lvl="1" indent="0">
                  <a:buNone/>
                  <a:defRPr/>
                </a:pPr>
                <a:r>
                  <a:rPr lang="en-IE" dirty="0" smtClean="0"/>
                  <a:t>Divide vertices into two disjoint groups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𝑨</m:t>
                    </m:r>
                    <m:r>
                      <a:rPr lang="en-IE" b="1" i="1" dirty="0" smtClean="0">
                        <a:latin typeface="Cambria Math"/>
                      </a:rPr>
                      <m:t>, </m:t>
                    </m:r>
                    <m:r>
                      <a:rPr lang="en-IE" b="1" i="1" dirty="0" smtClean="0">
                        <a:latin typeface="Cambria Math"/>
                      </a:rPr>
                      <m:t>𝑩</m:t>
                    </m:r>
                  </m:oMath>
                </a14:m>
                <a:endParaRPr lang="en-IE" b="1" dirty="0" smtClean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 lvl="1">
                  <a:lnSpc>
                    <a:spcPct val="90000"/>
                  </a:lnSpc>
                  <a:defRPr/>
                </a:pPr>
                <a:endParaRPr lang="en-US" dirty="0" smtClean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i="1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endParaRPr lang="en-US" sz="4000" dirty="0" smtClean="0"/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How can we define a “good” partition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?</a:t>
                </a:r>
              </a:p>
              <a:p>
                <a:pPr marL="457200" lvl="1" indent="0">
                  <a:lnSpc>
                    <a:spcPct val="90000"/>
                  </a:lnSpc>
                  <a:buNone/>
                  <a:defRPr/>
                </a:pP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How can we efficiently identify such a partition?</a:t>
                </a:r>
              </a:p>
            </p:txBody>
          </p:sp>
        </mc:Choice>
        <mc:Fallback xmlns="">
          <p:sp>
            <p:nvSpPr>
              <p:cNvPr id="99336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39500"/>
                <a:ext cx="8229600" cy="5019556"/>
              </a:xfrm>
              <a:blipFill rotWithShape="0">
                <a:blip r:embed="rId3"/>
                <a:stretch>
                  <a:fillRect l="-1926" t="-2427" b="-66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43484" y="3615380"/>
            <a:ext cx="5104632" cy="1371600"/>
            <a:chOff x="2209800" y="3647326"/>
            <a:chExt cx="5104632" cy="1371600"/>
          </a:xfrm>
        </p:grpSpPr>
        <p:sp>
          <p:nvSpPr>
            <p:cNvPr id="95" name="Oval 94"/>
            <p:cNvSpPr/>
            <p:nvPr/>
          </p:nvSpPr>
          <p:spPr>
            <a:xfrm>
              <a:off x="5029200" y="3647326"/>
              <a:ext cx="1884452" cy="13716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3" name="Oval 92"/>
            <p:cNvSpPr/>
            <p:nvPr/>
          </p:nvSpPr>
          <p:spPr>
            <a:xfrm>
              <a:off x="2667000" y="3713252"/>
              <a:ext cx="1828800" cy="12954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7" name="Oval 86"/>
            <p:cNvSpPr/>
            <p:nvPr/>
          </p:nvSpPr>
          <p:spPr>
            <a:xfrm>
              <a:off x="3429000" y="3810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505200" y="4495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895600" y="4191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5715000" y="3733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410200" y="4419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172200" y="4267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09800" y="36576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34200" y="3657600"/>
              <a:ext cx="380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82208" y="1605831"/>
            <a:ext cx="2537792" cy="1139924"/>
            <a:chOff x="5562600" y="1143000"/>
            <a:chExt cx="3470086" cy="1409700"/>
          </a:xfrm>
        </p:grpSpPr>
        <p:cxnSp>
          <p:nvCxnSpPr>
            <p:cNvPr id="32" name="Straight Connector 31"/>
            <p:cNvCxnSpPr>
              <a:stCxn id="40" idx="3"/>
              <a:endCxn id="42" idx="7"/>
            </p:cNvCxnSpPr>
            <p:nvPr/>
          </p:nvCxnSpPr>
          <p:spPr>
            <a:xfrm flipH="1">
              <a:off x="5887804" y="15825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2" idx="5"/>
              <a:endCxn id="41" idx="1"/>
            </p:cNvCxnSpPr>
            <p:nvPr/>
          </p:nvCxnSpPr>
          <p:spPr>
            <a:xfrm>
              <a:off x="5887804" y="2039704"/>
              <a:ext cx="340192" cy="1877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0" idx="4"/>
              <a:endCxn id="41" idx="0"/>
            </p:cNvCxnSpPr>
            <p:nvPr/>
          </p:nvCxnSpPr>
          <p:spPr>
            <a:xfrm>
              <a:off x="6362700" y="1638300"/>
              <a:ext cx="0" cy="533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0" idx="6"/>
              <a:endCxn id="43" idx="2"/>
            </p:cNvCxnSpPr>
            <p:nvPr/>
          </p:nvCxnSpPr>
          <p:spPr>
            <a:xfrm flipV="1">
              <a:off x="6553200" y="1333500"/>
              <a:ext cx="1488886" cy="1143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1" idx="6"/>
              <a:endCxn id="44" idx="2"/>
            </p:cNvCxnSpPr>
            <p:nvPr/>
          </p:nvCxnSpPr>
          <p:spPr>
            <a:xfrm flipV="1">
              <a:off x="6553200" y="2171700"/>
              <a:ext cx="1184086" cy="1905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5"/>
              <a:endCxn id="45" idx="1"/>
            </p:cNvCxnSpPr>
            <p:nvPr/>
          </p:nvCxnSpPr>
          <p:spPr>
            <a:xfrm rot="16200000" flipH="1">
              <a:off x="8329190" y="1506304"/>
              <a:ext cx="416392" cy="340192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4" idx="6"/>
              <a:endCxn id="45" idx="2"/>
            </p:cNvCxnSpPr>
            <p:nvPr/>
          </p:nvCxnSpPr>
          <p:spPr>
            <a:xfrm flipV="1">
              <a:off x="8118286" y="2019300"/>
              <a:ext cx="533400" cy="15240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3" idx="3"/>
              <a:endCxn id="44" idx="0"/>
            </p:cNvCxnSpPr>
            <p:nvPr/>
          </p:nvCxnSpPr>
          <p:spPr>
            <a:xfrm rot="5400000">
              <a:off x="7756336" y="1639654"/>
              <a:ext cx="512996" cy="170096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172200" y="12573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172200" y="21717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562600" y="17145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042086" y="1143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737286" y="1981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8651686" y="18288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98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442551"/>
            <a:ext cx="4569751" cy="30963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550" y="1556792"/>
            <a:ext cx="8100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compare </a:t>
            </a:r>
            <a:r>
              <a:rPr lang="en-GB" dirty="0"/>
              <a:t>the </a:t>
            </a:r>
            <a:r>
              <a:rPr lang="en-GB" dirty="0" smtClean="0"/>
              <a:t>average </a:t>
            </a:r>
            <a:r>
              <a:rPr lang="en-US" dirty="0" smtClean="0"/>
              <a:t>weight </a:t>
            </a:r>
            <a:r>
              <a:rPr lang="en-US" dirty="0"/>
              <a:t>of the links inside communities, </a:t>
            </a:r>
            <a:r>
              <a:rPr lang="en-US" dirty="0" smtClean="0"/>
              <a:t>to </a:t>
            </a:r>
            <a:r>
              <a:rPr lang="en-US" dirty="0"/>
              <a:t>the average </a:t>
            </a:r>
            <a:r>
              <a:rPr lang="en-US" dirty="0" smtClean="0"/>
              <a:t>weight of </a:t>
            </a:r>
            <a:r>
              <a:rPr lang="en-US" dirty="0"/>
              <a:t>the inter-community </a:t>
            </a:r>
            <a:r>
              <a:rPr lang="en-US" dirty="0" smtClean="0"/>
              <a:t>links</a:t>
            </a:r>
          </a:p>
          <a:p>
            <a:pPr algn="just"/>
            <a:r>
              <a:rPr lang="en-US" dirty="0" err="1" smtClean="0"/>
              <a:t>n</a:t>
            </a:r>
            <a:r>
              <a:rPr lang="en-US" baseline="-25000" dirty="0" err="1" smtClean="0"/>
              <a:t>real</a:t>
            </a:r>
            <a:r>
              <a:rPr lang="en-US" dirty="0" smtClean="0"/>
              <a:t>: the </a:t>
            </a:r>
            <a:r>
              <a:rPr lang="en-US" dirty="0"/>
              <a:t>size of the largest subset of people having the same </a:t>
            </a:r>
            <a:r>
              <a:rPr lang="en-US" dirty="0" err="1" smtClean="0"/>
              <a:t>zipcode</a:t>
            </a:r>
            <a:r>
              <a:rPr lang="en-US" dirty="0"/>
              <a:t> </a:t>
            </a:r>
            <a:r>
              <a:rPr lang="en-US" dirty="0" smtClean="0"/>
              <a:t>averaged </a:t>
            </a:r>
            <a:r>
              <a:rPr lang="en-US" dirty="0"/>
              <a:t>over time steps and the set of available communities,</a:t>
            </a:r>
          </a:p>
          <a:p>
            <a:pPr algn="just"/>
            <a:r>
              <a:rPr lang="en-US" dirty="0" err="1" smtClean="0"/>
              <a:t>n</a:t>
            </a:r>
            <a:r>
              <a:rPr lang="en-US" baseline="-25000" dirty="0" err="1" smtClean="0"/>
              <a:t>rand</a:t>
            </a:r>
            <a:r>
              <a:rPr lang="en-US" dirty="0" smtClean="0"/>
              <a:t> represents </a:t>
            </a:r>
            <a:r>
              <a:rPr lang="en-US" dirty="0"/>
              <a:t>the same average but with randomly </a:t>
            </a:r>
            <a:r>
              <a:rPr lang="en-US" dirty="0" smtClean="0"/>
              <a:t>selected </a:t>
            </a:r>
            <a:r>
              <a:rPr lang="en-GB" dirty="0" smtClean="0"/>
              <a:t>users</a:t>
            </a:r>
          </a:p>
          <a:p>
            <a:pPr algn="just"/>
            <a:r>
              <a:rPr lang="en-GB" dirty="0" smtClean="0"/>
              <a:t>s: size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78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24" y="1124744"/>
            <a:ext cx="5789612" cy="536476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Basic Events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632" y="1225689"/>
            <a:ext cx="8304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each pair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consecutive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 steps t and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t+1</a:t>
            </a:r>
            <a:r>
              <a:rPr lang="en-US" dirty="0"/>
              <a:t>, </a:t>
            </a:r>
            <a:r>
              <a:rPr lang="en-US" dirty="0" smtClean="0"/>
              <a:t>construct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joint graph </a:t>
            </a:r>
            <a:r>
              <a:rPr lang="en-US" dirty="0"/>
              <a:t>consisting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links </a:t>
            </a:r>
            <a:r>
              <a:rPr lang="en-US" dirty="0"/>
              <a:t>from the corresponding two networks,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extract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CPM </a:t>
            </a:r>
            <a:r>
              <a:rPr lang="en-US" dirty="0" smtClean="0"/>
              <a:t>community </a:t>
            </a:r>
            <a:r>
              <a:rPr lang="en-US" dirty="0"/>
              <a:t>structure of this joint network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Any </a:t>
            </a:r>
            <a:r>
              <a:rPr lang="en-US" dirty="0"/>
              <a:t>community from either the t or the </a:t>
            </a:r>
            <a:r>
              <a:rPr lang="en-US" dirty="0" smtClean="0"/>
              <a:t>t+1 snapshot </a:t>
            </a:r>
            <a:r>
              <a:rPr lang="en-US" dirty="0"/>
              <a:t>is contained </a:t>
            </a:r>
            <a:r>
              <a:rPr lang="en-US" dirty="0" smtClean="0"/>
              <a:t>in exactly one community </a:t>
            </a:r>
            <a:r>
              <a:rPr lang="en-US" dirty="0"/>
              <a:t>in the joint </a:t>
            </a:r>
            <a:r>
              <a:rPr lang="en-US" dirty="0" smtClean="0"/>
              <a:t>graph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If </a:t>
            </a:r>
            <a:r>
              <a:rPr lang="en-US" dirty="0"/>
              <a:t>a community in the joint graph contains a </a:t>
            </a:r>
            <a:r>
              <a:rPr lang="en-US" dirty="0" smtClean="0"/>
              <a:t>single community </a:t>
            </a:r>
            <a:r>
              <a:rPr lang="en-US" dirty="0"/>
              <a:t>from t and a single community from </a:t>
            </a:r>
            <a:r>
              <a:rPr lang="en-US" dirty="0" smtClean="0"/>
              <a:t>t+1</a:t>
            </a:r>
            <a:r>
              <a:rPr lang="en-US" dirty="0"/>
              <a:t>, then they are matched.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If the joint group contains more than one community from either time steps, </a:t>
            </a:r>
            <a:r>
              <a:rPr lang="en-US" dirty="0" smtClean="0"/>
              <a:t>the communities </a:t>
            </a:r>
            <a:r>
              <a:rPr lang="en-US" dirty="0"/>
              <a:t>are matched in descending order of their relative node </a:t>
            </a:r>
            <a:r>
              <a:rPr lang="en-US" dirty="0" smtClean="0"/>
              <a:t>overlap</a:t>
            </a:r>
            <a:endParaRPr lang="el-G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Identifying Events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99" y="2553390"/>
            <a:ext cx="4874401" cy="17512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8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89" y="1067336"/>
            <a:ext cx="8558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dirty="0" smtClean="0"/>
              <a:t>: size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/>
              <a:t>: age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s and t are positively correlated: larger </a:t>
            </a:r>
            <a:r>
              <a:rPr lang="en-US" sz="2000" dirty="0" smtClean="0"/>
              <a:t>communities are </a:t>
            </a:r>
            <a:r>
              <a:rPr lang="en-US" sz="2000" dirty="0"/>
              <a:t>on average older </a:t>
            </a:r>
            <a:endParaRPr lang="el-G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52936"/>
            <a:ext cx="5636026" cy="315981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1960" y="601855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6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284" y="1000789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uto-correlation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571" y="465313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collaboration network is </a:t>
            </a:r>
            <a:r>
              <a:rPr lang="en-US" dirty="0" smtClean="0"/>
              <a:t>more “dynamic” (decays faster)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both </a:t>
            </a:r>
            <a:r>
              <a:rPr lang="en-US" dirty="0" smtClean="0"/>
              <a:t>networks,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auto-correlation function decays faster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larger communities</a:t>
            </a:r>
            <a:r>
              <a:rPr lang="en-US" dirty="0" smtClean="0"/>
              <a:t>, showing </a:t>
            </a:r>
            <a:r>
              <a:rPr lang="en-US" dirty="0"/>
              <a:t>that the membership of the </a:t>
            </a:r>
            <a:r>
              <a:rPr lang="en-US" dirty="0" smtClean="0"/>
              <a:t>larger communities </a:t>
            </a:r>
            <a:r>
              <a:rPr lang="en-US" dirty="0"/>
              <a:t>is </a:t>
            </a:r>
            <a:r>
              <a:rPr lang="en-US" dirty="0" smtClean="0"/>
              <a:t>changing at </a:t>
            </a:r>
            <a:r>
              <a:rPr lang="en-US" dirty="0"/>
              <a:t>a higher rate. </a:t>
            </a:r>
            <a:endParaRPr lang="el-GR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2" y="1335096"/>
            <a:ext cx="3191034" cy="79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6365" y="1598399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A(t) members of community A at 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285" y="5826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59" y="2385466"/>
            <a:ext cx="3816424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06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406" y="548680"/>
            <a:ext cx="5904656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3" y="800491"/>
            <a:ext cx="2952328" cy="146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285" y="58269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536" y="2492896"/>
            <a:ext cx="36681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1-</a:t>
            </a:r>
            <a:r>
              <a:rPr lang="el-GR" dirty="0" smtClean="0"/>
              <a:t>ζ: </a:t>
            </a:r>
            <a:r>
              <a:rPr lang="en-US" dirty="0" smtClean="0"/>
              <a:t>the</a:t>
            </a:r>
            <a:r>
              <a:rPr lang="el-GR" dirty="0" smtClean="0"/>
              <a:t> </a:t>
            </a:r>
            <a:r>
              <a:rPr lang="en-US" dirty="0" smtClean="0"/>
              <a:t>average </a:t>
            </a:r>
            <a:r>
              <a:rPr lang="en-US" dirty="0"/>
              <a:t>ratio of members changed in one </a:t>
            </a:r>
            <a:r>
              <a:rPr lang="en-US" dirty="0" smtClean="0"/>
              <a:t>step</a:t>
            </a:r>
            <a:endParaRPr lang="el-GR" dirty="0" smtClean="0"/>
          </a:p>
          <a:p>
            <a:pPr algn="just"/>
            <a:r>
              <a:rPr lang="el-GR" dirty="0" smtClean="0"/>
              <a:t>τ*: </a:t>
            </a:r>
            <a:r>
              <a:rPr lang="en-US" dirty="0" smtClean="0"/>
              <a:t>lifetime, stationarity </a:t>
            </a:r>
            <a:r>
              <a:rPr lang="el-GR" dirty="0" smtClean="0"/>
              <a:t>ζ</a:t>
            </a:r>
          </a:p>
          <a:p>
            <a:pPr algn="just"/>
            <a:r>
              <a:rPr lang="en-US" dirty="0"/>
              <a:t>the average life-span </a:t>
            </a:r>
            <a:r>
              <a:rPr lang="el-GR" dirty="0" err="1"/>
              <a:t>&lt;</a:t>
            </a:r>
            <a:r>
              <a:rPr lang="en-US" dirty="0" smtClean="0"/>
              <a:t>t*</a:t>
            </a:r>
            <a:r>
              <a:rPr lang="el-GR" dirty="0" smtClean="0"/>
              <a:t>&gt;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color </a:t>
            </a:r>
            <a:r>
              <a:rPr lang="en-US" dirty="0"/>
              <a:t>coded) as a function </a:t>
            </a:r>
            <a:r>
              <a:rPr lang="en-US" dirty="0" smtClean="0"/>
              <a:t>of</a:t>
            </a:r>
            <a:r>
              <a:rPr lang="el-GR" dirty="0" smtClean="0"/>
              <a:t> ζ </a:t>
            </a:r>
            <a:r>
              <a:rPr lang="en-US" dirty="0" smtClean="0"/>
              <a:t>and 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for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small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communities </a:t>
            </a:r>
            <a:r>
              <a:rPr lang="en-US" dirty="0" smtClean="0"/>
              <a:t>optimal </a:t>
            </a:r>
            <a:r>
              <a:rPr lang="el-GR" dirty="0" smtClean="0"/>
              <a:t>ζ</a:t>
            </a:r>
            <a:r>
              <a:rPr lang="en-US" dirty="0" smtClean="0"/>
              <a:t> near 1, better to </a:t>
            </a:r>
            <a:r>
              <a:rPr lang="en-US" dirty="0"/>
              <a:t>have static, </a:t>
            </a:r>
            <a:r>
              <a:rPr lang="en-US" dirty="0" smtClean="0"/>
              <a:t>time-independent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smtClean="0"/>
              <a:t>For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large communities</a:t>
            </a:r>
            <a:r>
              <a:rPr lang="en-US" dirty="0" smtClean="0"/>
              <a:t>, the </a:t>
            </a:r>
            <a:r>
              <a:rPr lang="en-US" dirty="0"/>
              <a:t>peak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shifted </a:t>
            </a:r>
            <a:r>
              <a:rPr lang="en-US" dirty="0"/>
              <a:t>towards low </a:t>
            </a:r>
            <a:r>
              <a:rPr lang="el-GR" dirty="0"/>
              <a:t>ζ</a:t>
            </a:r>
            <a:r>
              <a:rPr lang="en-US" dirty="0" smtClean="0"/>
              <a:t> values</a:t>
            </a:r>
            <a:r>
              <a:rPr lang="el-GR" dirty="0" smtClean="0"/>
              <a:t>, </a:t>
            </a:r>
            <a:r>
              <a:rPr lang="en-US" dirty="0" smtClean="0"/>
              <a:t>better to have continually </a:t>
            </a:r>
            <a:r>
              <a:rPr lang="en-US" dirty="0"/>
              <a:t>changing membership</a:t>
            </a:r>
          </a:p>
        </p:txBody>
      </p:sp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60" y="1201269"/>
            <a:ext cx="39909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572455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phone-call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7927" y="98515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co-authorship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98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1810"/>
            <a:ext cx="711055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3722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20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31962"/>
            <a:ext cx="4007718" cy="559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6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 we predict the evolution?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5435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013176"/>
            <a:ext cx="77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out</a:t>
            </a:r>
            <a:r>
              <a:rPr lang="en-US" dirty="0" smtClean="0"/>
              <a:t>: individual commitment to outside the community</a:t>
            </a:r>
          </a:p>
          <a:p>
            <a:r>
              <a:rPr lang="en-US" dirty="0" smtClean="0"/>
              <a:t>w</a:t>
            </a:r>
            <a:r>
              <a:rPr lang="en-US" baseline="-25000" dirty="0"/>
              <a:t>in</a:t>
            </a:r>
            <a:r>
              <a:rPr lang="en-US" dirty="0" smtClean="0"/>
              <a:t>: individual commitment inside the community</a:t>
            </a:r>
          </a:p>
          <a:p>
            <a:r>
              <a:rPr lang="en-US" dirty="0" smtClean="0"/>
              <a:t>p: probability to abandon the community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4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 we predict the evolution?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232251"/>
            <a:ext cx="77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</a:t>
            </a:r>
            <a:r>
              <a:rPr lang="en-US" baseline="-25000" dirty="0" err="1" smtClean="0"/>
              <a:t>out</a:t>
            </a:r>
            <a:r>
              <a:rPr lang="en-US" dirty="0" smtClean="0"/>
              <a:t>: total weight of links to nodes outside the community</a:t>
            </a:r>
          </a:p>
          <a:p>
            <a:r>
              <a:rPr lang="en-US" dirty="0" smtClean="0"/>
              <a:t>W</a:t>
            </a:r>
            <a:r>
              <a:rPr lang="en-US" baseline="-25000" dirty="0" smtClean="0"/>
              <a:t>in</a:t>
            </a:r>
            <a:r>
              <a:rPr lang="en-US" dirty="0" smtClean="0"/>
              <a:t>: </a:t>
            </a:r>
            <a:r>
              <a:rPr lang="en-US" dirty="0"/>
              <a:t>total weight of links </a:t>
            </a:r>
            <a:r>
              <a:rPr lang="en-US" dirty="0" smtClean="0"/>
              <a:t>inside </a:t>
            </a:r>
            <a:r>
              <a:rPr lang="en-US" dirty="0"/>
              <a:t>the community </a:t>
            </a:r>
            <a:endParaRPr lang="en-US" dirty="0" smtClean="0"/>
          </a:p>
          <a:p>
            <a:r>
              <a:rPr lang="en-US" dirty="0" smtClean="0"/>
              <a:t>p: probability of a community to disintegrate in the next step</a:t>
            </a:r>
          </a:p>
          <a:p>
            <a:r>
              <a:rPr lang="en-US" dirty="0" smtClean="0"/>
              <a:t>for co-authorship max lifetime at intermediate values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628775"/>
            <a:ext cx="5400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76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93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6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What makes 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good partition</a:t>
            </a:r>
            <a:r>
              <a:rPr lang="en-US" i="1" dirty="0" smtClean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Maximize the number of within-group </a:t>
            </a:r>
            <a:br>
              <a:rPr lang="en-US" dirty="0" smtClean="0"/>
            </a:br>
            <a:r>
              <a:rPr lang="en-US" dirty="0" smtClean="0"/>
              <a:t>connections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Minimize the number of between-group connections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1" name="Straight Connector 50"/>
          <p:cNvCxnSpPr>
            <a:stCxn id="59" idx="3"/>
            <a:endCxn id="61" idx="7"/>
          </p:cNvCxnSpPr>
          <p:nvPr/>
        </p:nvCxnSpPr>
        <p:spPr>
          <a:xfrm rot="5400000">
            <a:off x="2839804" y="45162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1" idx="5"/>
            <a:endCxn id="60" idx="1"/>
          </p:cNvCxnSpPr>
          <p:nvPr/>
        </p:nvCxnSpPr>
        <p:spPr>
          <a:xfrm rot="16200000" flipH="1">
            <a:off x="2839804" y="49734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9" idx="4"/>
            <a:endCxn id="60" idx="0"/>
          </p:cNvCxnSpPr>
          <p:nvPr/>
        </p:nvCxnSpPr>
        <p:spPr>
          <a:xfrm rot="5400000">
            <a:off x="2971800" y="4914900"/>
            <a:ext cx="5334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9" idx="6"/>
            <a:endCxn id="62" idx="2"/>
          </p:cNvCxnSpPr>
          <p:nvPr/>
        </p:nvCxnSpPr>
        <p:spPr>
          <a:xfrm flipV="1">
            <a:off x="3429000" y="4305300"/>
            <a:ext cx="1828800" cy="15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0" idx="6"/>
            <a:endCxn id="63" idx="2"/>
          </p:cNvCxnSpPr>
          <p:nvPr/>
        </p:nvCxnSpPr>
        <p:spPr>
          <a:xfrm flipV="1">
            <a:off x="3429000" y="51435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2" idx="5"/>
            <a:endCxn id="64" idx="1"/>
          </p:cNvCxnSpPr>
          <p:nvPr/>
        </p:nvCxnSpPr>
        <p:spPr>
          <a:xfrm rot="16200000" flipH="1">
            <a:off x="5544904" y="44781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3" idx="6"/>
            <a:endCxn id="64" idx="2"/>
          </p:cNvCxnSpPr>
          <p:nvPr/>
        </p:nvCxnSpPr>
        <p:spPr>
          <a:xfrm flipV="1">
            <a:off x="5334000" y="49911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62" idx="3"/>
            <a:endCxn id="63" idx="0"/>
          </p:cNvCxnSpPr>
          <p:nvPr/>
        </p:nvCxnSpPr>
        <p:spPr>
          <a:xfrm rot="5400000">
            <a:off x="4972050" y="46114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3048000" y="4267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048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438400" y="47244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57800" y="4114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953000" y="4953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867400" y="4800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4190999" y="3886199"/>
            <a:ext cx="457200" cy="2155825"/>
          </a:xfrm>
          <a:prstGeom prst="line">
            <a:avLst/>
          </a:prstGeom>
          <a:noFill/>
          <a:ln w="5715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1722" y="57251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191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29600" cy="64350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49" y="836712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Significant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difference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between smaller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collaborative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or friendship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circles and institutions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At the heart </a:t>
            </a:r>
            <a:r>
              <a:rPr lang="en-US" sz="2400" dirty="0"/>
              <a:t>of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small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communities </a:t>
            </a:r>
            <a:r>
              <a:rPr lang="en-US" sz="2400" dirty="0"/>
              <a:t>are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 few strong relationships</a:t>
            </a:r>
            <a:r>
              <a:rPr lang="en-US" sz="2400" dirty="0"/>
              <a:t>, and as long </a:t>
            </a:r>
            <a:r>
              <a:rPr lang="en-US" sz="2400" dirty="0" smtClean="0"/>
              <a:t>as these </a:t>
            </a:r>
            <a:r>
              <a:rPr lang="en-US" sz="2400" dirty="0"/>
              <a:t>persist, the community around them is stable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The condition </a:t>
            </a:r>
            <a:r>
              <a:rPr lang="en-US" sz="2400" dirty="0"/>
              <a:t>for stability of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communities </a:t>
            </a:r>
            <a:r>
              <a:rPr lang="en-US" sz="2400" dirty="0" smtClean="0"/>
              <a:t>is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continuous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change</a:t>
            </a:r>
            <a:r>
              <a:rPr lang="en-US" sz="2400" dirty="0"/>
              <a:t>, so that after some time practically </a:t>
            </a:r>
            <a:r>
              <a:rPr lang="en-US" sz="2400" dirty="0" smtClean="0"/>
              <a:t>all members </a:t>
            </a:r>
            <a:r>
              <a:rPr lang="en-US" sz="2400" dirty="0"/>
              <a:t>are exchanged. </a:t>
            </a:r>
            <a:endParaRPr lang="en-US" sz="24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/>
              <a:t>L</a:t>
            </a:r>
            <a:r>
              <a:rPr lang="en-US" sz="2400" dirty="0" smtClean="0"/>
              <a:t>oose</a:t>
            </a:r>
            <a:r>
              <a:rPr lang="en-US" sz="2400" dirty="0"/>
              <a:t>, rapidly changing </a:t>
            </a:r>
            <a:r>
              <a:rPr lang="en-US" sz="2400" dirty="0" smtClean="0"/>
              <a:t>communities reminiscent </a:t>
            </a:r>
            <a:r>
              <a:rPr lang="en-US" sz="2400" dirty="0"/>
              <a:t>of institutions, which can continue to exist even </a:t>
            </a:r>
            <a:r>
              <a:rPr lang="en-US" sz="2400" dirty="0" smtClean="0"/>
              <a:t>after all </a:t>
            </a:r>
            <a:r>
              <a:rPr lang="en-US" sz="2400" dirty="0"/>
              <a:t>members have been replaced by new </a:t>
            </a:r>
            <a:r>
              <a:rPr lang="en-US" sz="2400" dirty="0" smtClean="0"/>
              <a:t>members (e.g., members of a school).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2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32148" y="1628800"/>
            <a:ext cx="83163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Jure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Leskovec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Anand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Rajaraman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Jeff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Ullman, Mining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Massive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Datasets,  Chapter 10, http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://www.mmds.org/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Zafarani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Mohammad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Abbasi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Liu, Social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Mining: An Introduction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Chapter 6, http://dmml.asu.edu/smm/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Santo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Fortunato: Community detection in graphs.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abs/0906.0612v2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Ulrike </a:t>
            </a:r>
            <a:r>
              <a:rPr lang="en-US" sz="2000" dirty="0"/>
              <a:t>von </a:t>
            </a:r>
            <a:r>
              <a:rPr lang="en-US" sz="2000" dirty="0" err="1" smtClean="0"/>
              <a:t>Luxburg</a:t>
            </a:r>
            <a:r>
              <a:rPr lang="en-US" sz="2000" dirty="0" smtClean="0"/>
              <a:t>: A </a:t>
            </a:r>
            <a:r>
              <a:rPr lang="en-US" sz="2000" dirty="0"/>
              <a:t>Tutorial on </a:t>
            </a:r>
            <a:r>
              <a:rPr lang="en-US" sz="2000" dirty="0" smtClean="0"/>
              <a:t>Spectral Clustering</a:t>
            </a:r>
            <a:r>
              <a:rPr lang="en-US" sz="2000" dirty="0"/>
              <a:t>.  </a:t>
            </a:r>
            <a:r>
              <a:rPr lang="en-US" sz="2000" dirty="0" smtClean="0"/>
              <a:t> </a:t>
            </a:r>
            <a:r>
              <a:rPr lang="en-US" sz="2000" dirty="0" err="1" smtClean="0">
                <a:hlinkClick r:id="rId4"/>
              </a:rPr>
              <a:t>CoRR</a:t>
            </a:r>
            <a:r>
              <a:rPr lang="en-US" sz="2000" dirty="0">
                <a:hlinkClick r:id="rId4"/>
              </a:rPr>
              <a:t> abs/0711.0189</a:t>
            </a:r>
            <a:r>
              <a:rPr lang="en-US" sz="2000" dirty="0"/>
              <a:t> </a:t>
            </a:r>
            <a:r>
              <a:rPr lang="en-US" sz="2000" dirty="0" smtClean="0"/>
              <a:t> (</a:t>
            </a:r>
            <a:r>
              <a:rPr lang="en-US" sz="2000" dirty="0"/>
              <a:t>2007</a:t>
            </a:r>
            <a:r>
              <a:rPr lang="en-US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G Palla, </a:t>
            </a:r>
            <a:r>
              <a:rPr lang="it-IT" sz="2000" dirty="0" smtClean="0"/>
              <a:t>A. L. </a:t>
            </a:r>
            <a:r>
              <a:rPr lang="it-IT" sz="2000" dirty="0"/>
              <a:t>Barabási, T Vicsek</a:t>
            </a:r>
            <a:r>
              <a:rPr lang="it-IT" sz="2000" i="1" dirty="0"/>
              <a:t>, </a:t>
            </a:r>
            <a:r>
              <a:rPr lang="it-IT" sz="2000" dirty="0"/>
              <a:t>Quantyfying Social Group Evolution</a:t>
            </a:r>
            <a:r>
              <a:rPr lang="it-IT" sz="2000" i="1" dirty="0" smtClean="0"/>
              <a:t>. Nature </a:t>
            </a:r>
            <a:r>
              <a:rPr lang="it-IT" sz="2000" dirty="0"/>
              <a:t>446 (7136), </a:t>
            </a:r>
            <a:r>
              <a:rPr lang="it-IT" sz="2000" dirty="0" smtClean="0"/>
              <a:t>664-667</a:t>
            </a:r>
            <a:endParaRPr lang="it-IT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Basic References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58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12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3200400" y="4495800"/>
            <a:ext cx="1981200" cy="1524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38200" y="4637926"/>
            <a:ext cx="1981200" cy="1534274"/>
          </a:xfrm>
          <a:prstGeom prst="ellipse">
            <a:avLst/>
          </a:prstGeom>
          <a:solidFill>
            <a:schemeClr val="accent1">
              <a:alpha val="40000"/>
            </a:schemeClr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78308" y="4506074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029200" y="4419600"/>
            <a:ext cx="38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05442" y="6583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Graph Cuts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192" y="1246935"/>
            <a:ext cx="8229600" cy="30964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IE" dirty="0"/>
              <a:t>Express </a:t>
            </a:r>
            <a:r>
              <a:rPr lang="en-IE" i="1" dirty="0">
                <a:solidFill>
                  <a:schemeClr val="accent6">
                    <a:lumMod val="75000"/>
                  </a:schemeClr>
                </a:solidFill>
              </a:rPr>
              <a:t>partitioning objectives </a:t>
            </a:r>
            <a:r>
              <a:rPr lang="en-IE" dirty="0"/>
              <a:t>as a </a:t>
            </a:r>
            <a:r>
              <a:rPr lang="en-IE" dirty="0" smtClean="0"/>
              <a:t>function </a:t>
            </a:r>
            <a:r>
              <a:rPr lang="en-IE" dirty="0"/>
              <a:t>of the “edge cut” of the partition</a:t>
            </a:r>
          </a:p>
          <a:p>
            <a:pPr marL="0" indent="0">
              <a:spcBef>
                <a:spcPct val="30000"/>
              </a:spcBef>
              <a:buNone/>
              <a:defRPr/>
            </a:pPr>
            <a:endParaRPr lang="en-IE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ct val="30000"/>
              </a:spcBef>
              <a:buNone/>
              <a:defRPr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Cut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IE" dirty="0"/>
              <a:t>Set of edges with only one vertex in a group:</a:t>
            </a:r>
          </a:p>
          <a:p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56" name="Text Box 82"/>
          <p:cNvSpPr txBox="1">
            <a:spLocks noChangeArrowheads="1"/>
          </p:cNvSpPr>
          <p:nvPr/>
        </p:nvSpPr>
        <p:spPr bwMode="auto">
          <a:xfrm>
            <a:off x="5976036" y="4992921"/>
            <a:ext cx="21748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IE" sz="2600" i="1" dirty="0">
                <a:latin typeface="Times New Roman" pitchFamily="18" charset="0"/>
              </a:rPr>
              <a:t>cut(A,B) = </a:t>
            </a:r>
            <a:r>
              <a:rPr lang="en-IE" sz="2600" i="1" dirty="0" smtClean="0">
                <a:latin typeface="Times New Roman" pitchFamily="18" charset="0"/>
              </a:rPr>
              <a:t>2</a:t>
            </a:r>
            <a:endParaRPr lang="el-GR" sz="2600" i="1" dirty="0">
              <a:latin typeface="Times New Roman" pitchFamily="18" charset="0"/>
            </a:endParaRPr>
          </a:p>
        </p:txBody>
      </p:sp>
      <p:cxnSp>
        <p:nvCxnSpPr>
          <p:cNvPr id="32" name="Straight Connector 31"/>
          <p:cNvCxnSpPr>
            <a:stCxn id="43" idx="3"/>
            <a:endCxn id="45" idx="7"/>
          </p:cNvCxnSpPr>
          <p:nvPr/>
        </p:nvCxnSpPr>
        <p:spPr>
          <a:xfrm flipH="1">
            <a:off x="1468204" y="5083735"/>
            <a:ext cx="340192" cy="1536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45" idx="5"/>
            <a:endCxn id="44" idx="1"/>
          </p:cNvCxnSpPr>
          <p:nvPr/>
        </p:nvCxnSpPr>
        <p:spPr>
          <a:xfrm rot="16200000" flipH="1">
            <a:off x="1544404" y="5430604"/>
            <a:ext cx="1877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3" idx="4"/>
            <a:endCxn id="44" idx="0"/>
          </p:cNvCxnSpPr>
          <p:nvPr/>
        </p:nvCxnSpPr>
        <p:spPr>
          <a:xfrm>
            <a:off x="1943100" y="5139531"/>
            <a:ext cx="0" cy="49926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3" idx="6"/>
            <a:endCxn id="46" idx="2"/>
          </p:cNvCxnSpPr>
          <p:nvPr/>
        </p:nvCxnSpPr>
        <p:spPr>
          <a:xfrm flipV="1">
            <a:off x="2133600" y="4762500"/>
            <a:ext cx="1828800" cy="18653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6"/>
            <a:endCxn id="47" idx="2"/>
          </p:cNvCxnSpPr>
          <p:nvPr/>
        </p:nvCxnSpPr>
        <p:spPr>
          <a:xfrm flipV="1">
            <a:off x="2133600" y="5600700"/>
            <a:ext cx="1524000" cy="228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6" idx="5"/>
            <a:endCxn id="48" idx="1"/>
          </p:cNvCxnSpPr>
          <p:nvPr/>
        </p:nvCxnSpPr>
        <p:spPr>
          <a:xfrm rot="16200000" flipH="1">
            <a:off x="4249504" y="4935304"/>
            <a:ext cx="416392" cy="34019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7" idx="6"/>
            <a:endCxn id="48" idx="2"/>
          </p:cNvCxnSpPr>
          <p:nvPr/>
        </p:nvCxnSpPr>
        <p:spPr>
          <a:xfrm flipV="1">
            <a:off x="4038600" y="5448300"/>
            <a:ext cx="533400" cy="1524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6" idx="3"/>
            <a:endCxn id="47" idx="0"/>
          </p:cNvCxnSpPr>
          <p:nvPr/>
        </p:nvCxnSpPr>
        <p:spPr>
          <a:xfrm rot="5400000">
            <a:off x="3676650" y="5068654"/>
            <a:ext cx="512996" cy="170096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752600" y="4758531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52600" y="5638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43000" y="51816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962400" y="45720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657600" y="54102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572000" y="5257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016733"/>
              </p:ext>
            </p:extLst>
          </p:nvPr>
        </p:nvGraphicFramePr>
        <p:xfrm>
          <a:off x="1828800" y="3186555"/>
          <a:ext cx="306977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7" name="Equation" r:id="rId3" imgW="28641614" imgH="8524943" progId="Equation.3">
                  <p:embed/>
                </p:oleObj>
              </mc:Choice>
              <mc:Fallback>
                <p:oleObj name="Equation" r:id="rId3" imgW="28641614" imgH="852494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86555"/>
                        <a:ext cx="306977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58763" y="1146351"/>
            <a:ext cx="864096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8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3329</Words>
  <Application>Microsoft Office PowerPoint</Application>
  <PresentationFormat>On-screen Show (4:3)</PresentationFormat>
  <Paragraphs>930</Paragraphs>
  <Slides>82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4" baseType="lpstr">
      <vt:lpstr>Arial</vt:lpstr>
      <vt:lpstr>Calibri</vt:lpstr>
      <vt:lpstr>Cambria Math</vt:lpstr>
      <vt:lpstr>Courier New</vt:lpstr>
      <vt:lpstr>Symbol</vt:lpstr>
      <vt:lpstr>Tahoma</vt:lpstr>
      <vt:lpstr>Times New Roman</vt:lpstr>
      <vt:lpstr>Verdana</vt:lpstr>
      <vt:lpstr>Wingdings</vt:lpstr>
      <vt:lpstr>Office Theme</vt:lpstr>
      <vt:lpstr>Equation</vt:lpstr>
      <vt:lpstr>Εξίσωση</vt:lpstr>
      <vt:lpstr>Online Social Networks and Media </vt:lpstr>
      <vt:lpstr>Introduction</vt:lpstr>
      <vt:lpstr>PowerPoint Presentation</vt:lpstr>
      <vt:lpstr>PowerPoint Presentation</vt:lpstr>
      <vt:lpstr>Graph partitioning</vt:lpstr>
      <vt:lpstr>Graph Partitioning</vt:lpstr>
      <vt:lpstr>Graph Partitioning</vt:lpstr>
      <vt:lpstr>Graph Partitioning</vt:lpstr>
      <vt:lpstr>Graph Cuts</vt:lpstr>
      <vt:lpstr>Min Cut</vt:lpstr>
      <vt:lpstr>An example</vt:lpstr>
      <vt:lpstr>Min Cut</vt:lpstr>
      <vt:lpstr>Graph Bisection</vt:lpstr>
      <vt:lpstr>Cut Ratio</vt:lpstr>
      <vt:lpstr>Normalized Cut</vt:lpstr>
      <vt:lpstr>PowerPoint Presentation</vt:lpstr>
      <vt:lpstr>An example</vt:lpstr>
      <vt:lpstr>Graph expansion</vt:lpstr>
      <vt:lpstr>Graph Cuts</vt:lpstr>
      <vt:lpstr>SPECTRAL CLUSTERING</vt:lpstr>
      <vt:lpstr>Matrix Representation</vt:lpstr>
      <vt:lpstr>Matrix Representation</vt:lpstr>
      <vt:lpstr>Matrix Representation</vt:lpstr>
      <vt:lpstr>Spectral Graph Partitioning</vt:lpstr>
      <vt:lpstr>Spectral Analysis</vt:lpstr>
      <vt:lpstr>Laplacian Matrix properties</vt:lpstr>
      <vt:lpstr>The second smallest eigenvalue</vt:lpstr>
      <vt:lpstr>The second smallest eigenvalue</vt:lpstr>
      <vt:lpstr>The second smallest eigenvalue</vt:lpstr>
      <vt:lpstr>Cuts + eigenvalues: intuition</vt:lpstr>
      <vt:lpstr>Cuts + eigenvalues: summary</vt:lpstr>
      <vt:lpstr>Example</vt:lpstr>
      <vt:lpstr>Spectral Partitioning Algorithm</vt:lpstr>
      <vt:lpstr>Spectral Partitioning Algorithm</vt:lpstr>
      <vt:lpstr>Spectral Partitioning Algorithm</vt:lpstr>
      <vt:lpstr>Example: Spectral Partitioning</vt:lpstr>
      <vt:lpstr>k-Way Spectral Clustering</vt:lpstr>
      <vt:lpstr>k-Way Spectral Clustering</vt:lpstr>
      <vt:lpstr>Example</vt:lpstr>
      <vt:lpstr>Other properties of L</vt:lpstr>
      <vt:lpstr>Proof (sketch)</vt:lpstr>
      <vt:lpstr>Normalized Graph Laplacians</vt:lpstr>
      <vt:lpstr>Cuts and spectral clustering</vt:lpstr>
      <vt:lpstr>Spectral Clustering</vt:lpstr>
      <vt:lpstr>Spectral clustering (besides graphs)</vt:lpstr>
      <vt:lpstr>Summary</vt:lpstr>
      <vt:lpstr>Maximum Densest SUBGRAPH</vt:lpstr>
      <vt:lpstr>Finding dense subgraphs</vt:lpstr>
      <vt:lpstr>Definitions</vt:lpstr>
      <vt:lpstr>Definitions</vt:lpstr>
      <vt:lpstr>Min-Cut Problem</vt:lpstr>
      <vt:lpstr>Decision problem</vt:lpstr>
      <vt:lpstr>Transform to min-cut</vt:lpstr>
      <vt:lpstr>Transformation to min-cut</vt:lpstr>
      <vt:lpstr>Transformation to min-cut</vt:lpstr>
      <vt:lpstr>Transformation to min-cut</vt:lpstr>
      <vt:lpstr>Algorithm (Goldberg)</vt:lpstr>
      <vt:lpstr>Min-cut algorithm</vt:lpstr>
      <vt:lpstr>Greedy Algorithm</vt:lpstr>
      <vt:lpstr>Example</vt:lpstr>
      <vt:lpstr>Analysis</vt:lpstr>
      <vt:lpstr>Upper bound</vt:lpstr>
      <vt:lpstr>Lower bound</vt:lpstr>
      <vt:lpstr>The k-densest subgraph</vt:lpstr>
      <vt:lpstr>Quantifying social group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282</cp:revision>
  <dcterms:created xsi:type="dcterms:W3CDTF">2012-10-10T06:53:19Z</dcterms:created>
  <dcterms:modified xsi:type="dcterms:W3CDTF">2016-11-04T14:54:09Z</dcterms:modified>
</cp:coreProperties>
</file>