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1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77" r:id="rId11"/>
    <p:sldId id="391" r:id="rId12"/>
    <p:sldId id="373" r:id="rId13"/>
    <p:sldId id="374" r:id="rId14"/>
    <p:sldId id="375" r:id="rId15"/>
    <p:sldId id="378" r:id="rId16"/>
    <p:sldId id="384" r:id="rId17"/>
    <p:sldId id="379" r:id="rId18"/>
    <p:sldId id="392" r:id="rId19"/>
    <p:sldId id="376" r:id="rId20"/>
    <p:sldId id="344" r:id="rId21"/>
    <p:sldId id="390" r:id="rId22"/>
    <p:sldId id="342" r:id="rId23"/>
    <p:sldId id="381" r:id="rId24"/>
    <p:sldId id="382" r:id="rId25"/>
    <p:sldId id="383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3" r:id="rId34"/>
    <p:sldId id="401" r:id="rId35"/>
    <p:sldId id="354" r:id="rId36"/>
    <p:sldId id="385" r:id="rId37"/>
    <p:sldId id="359" r:id="rId38"/>
    <p:sldId id="389" r:id="rId39"/>
    <p:sldId id="386" r:id="rId40"/>
    <p:sldId id="387" r:id="rId41"/>
    <p:sldId id="388" r:id="rId42"/>
    <p:sldId id="370" r:id="rId43"/>
    <p:sldId id="362" r:id="rId44"/>
    <p:sldId id="363" r:id="rId45"/>
    <p:sldId id="364" r:id="rId46"/>
    <p:sldId id="365" r:id="rId47"/>
    <p:sldId id="366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369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06496"/>
        <c:axId val="86108032"/>
      </c:scatterChart>
      <c:valAx>
        <c:axId val="8610649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108032"/>
        <c:crosses val="autoZero"/>
        <c:crossBetween val="midCat"/>
      </c:valAx>
      <c:valAx>
        <c:axId val="861080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106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4640"/>
        <c:axId val="89354624"/>
      </c:scatterChart>
      <c:valAx>
        <c:axId val="8934464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354624"/>
        <c:crosses val="autoZero"/>
        <c:crossBetween val="midCat"/>
      </c:valAx>
      <c:valAx>
        <c:axId val="893546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44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88160"/>
        <c:axId val="89389696"/>
      </c:scatterChart>
      <c:valAx>
        <c:axId val="8938816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389696"/>
        <c:crosses val="autoZero"/>
        <c:crossBetween val="midCat"/>
      </c:valAx>
      <c:valAx>
        <c:axId val="893896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88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89312"/>
        <c:axId val="102232064"/>
      </c:scatterChart>
      <c:valAx>
        <c:axId val="102189312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232064"/>
        <c:crosses val="autoZero"/>
        <c:crossBetween val="midCat"/>
      </c:valAx>
      <c:valAx>
        <c:axId val="1022320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89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27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29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33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43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046D7-905B-4E6F-B7F3-3422F9910D93}" type="slidenum">
              <a:rPr lang="en-US"/>
              <a:pPr/>
              <a:t>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14/10/2015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power-laws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 smtClean="0"/>
              <a:t>Collect a set of measurements:</a:t>
            </a:r>
          </a:p>
          <a:p>
            <a:pPr lvl="1"/>
            <a:r>
              <a:rPr lang="en-US" dirty="0" smtClean="0"/>
              <a:t>E.g., the degree of each page, the number of appearances of each word in a document, the size of solar flares(continuous)</a:t>
            </a:r>
          </a:p>
          <a:p>
            <a:endParaRPr lang="en-US" dirty="0" smtClean="0"/>
          </a:p>
          <a:p>
            <a:r>
              <a:rPr lang="en-US" dirty="0" smtClean="0"/>
              <a:t>Create a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 smtClean="0"/>
              <a:t>For discrete values, number of times each value appears</a:t>
            </a:r>
          </a:p>
          <a:p>
            <a:pPr lvl="1"/>
            <a:r>
              <a:rPr lang="en-US" dirty="0" smtClean="0"/>
              <a:t>For continuous values (but also for discrete):</a:t>
            </a:r>
          </a:p>
          <a:p>
            <a:pPr lvl="2"/>
            <a:r>
              <a:rPr lang="en-US" dirty="0" smtClean="0"/>
              <a:t>Break the range of values into </a:t>
            </a:r>
            <a:r>
              <a:rPr lang="en-US" dirty="0" smtClean="0">
                <a:solidFill>
                  <a:srgbClr val="0070C0"/>
                </a:solidFill>
              </a:rPr>
              <a:t>bins</a:t>
            </a:r>
            <a:r>
              <a:rPr lang="en-US" dirty="0" smtClean="0"/>
              <a:t> of equal width 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 smtClean="0"/>
              <a:t> the count of values in the bin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Represent</a:t>
            </a:r>
            <a:r>
              <a:rPr lang="en-US" dirty="0" smtClean="0"/>
              <a:t> the bin by the </a:t>
            </a:r>
            <a:r>
              <a:rPr lang="en-US" dirty="0" smtClean="0">
                <a:solidFill>
                  <a:srgbClr val="0070C0"/>
                </a:solidFill>
              </a:rPr>
              <a:t>mean (median) value</a:t>
            </a:r>
          </a:p>
          <a:p>
            <a:endParaRPr lang="en-US" dirty="0" smtClean="0"/>
          </a:p>
          <a:p>
            <a:r>
              <a:rPr lang="en-US" dirty="0" smtClean="0"/>
              <a:t>Plot the histogram in log-log scale</a:t>
            </a:r>
          </a:p>
          <a:p>
            <a:pPr lvl="1"/>
            <a:r>
              <a:rPr lang="en-US" dirty="0" smtClean="0"/>
              <a:t>Bin representatives </a:t>
            </a:r>
            <a:r>
              <a:rPr lang="en-US" dirty="0" err="1" smtClean="0"/>
              <a:t>vs</a:t>
            </a:r>
            <a:r>
              <a:rPr lang="en-US" dirty="0" smtClean="0"/>
              <a:t> Value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</a:t>
            </a:r>
            <a:r>
              <a:rPr lang="en-US" sz="2400" dirty="0" smtClean="0"/>
              <a:t>binning  produces a noisy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 smtClean="0"/>
              <a:t>Create bins that grow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 smtClean="0"/>
              <a:t> in size</a:t>
            </a:r>
          </a:p>
          <a:p>
            <a:pPr lvl="1"/>
            <a:r>
              <a:rPr lang="en-US" dirty="0" smtClean="0"/>
              <a:t>In each bin </a:t>
            </a:r>
            <a:r>
              <a:rPr lang="en-US" dirty="0" smtClean="0">
                <a:solidFill>
                  <a:srgbClr val="0070C0"/>
                </a:solidFill>
              </a:rPr>
              <a:t>divide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counts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rgbClr val="0070C0"/>
                </a:solidFill>
              </a:rPr>
              <a:t>bin length </a:t>
            </a:r>
            <a:r>
              <a:rPr lang="en-US" dirty="0" smtClean="0"/>
              <a:t>(number of </a:t>
            </a:r>
            <a:r>
              <a:rPr lang="en-US" dirty="0" smtClean="0">
                <a:solidFill>
                  <a:srgbClr val="7030A0"/>
                </a:solidFill>
              </a:rPr>
              <a:t>observations per bin unit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Still some noise at the 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P[</a:t>
            </a:r>
            <a:r>
              <a:rPr lang="en-US" dirty="0" err="1" smtClean="0">
                <a:solidFill>
                  <a:srgbClr val="0070C0"/>
                </a:solidFill>
              </a:rPr>
              <a:t>X≥x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: fraction (or number) of observations that have value </a:t>
            </a:r>
            <a:r>
              <a:rPr lang="en-US" dirty="0" smtClean="0">
                <a:solidFill>
                  <a:srgbClr val="7030A0"/>
                </a:solidFill>
              </a:rPr>
              <a:t>at least x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 variable follows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 smtClean="0"/>
              <a:t> </a:t>
            </a:r>
            <a:r>
              <a:rPr lang="en-US" dirty="0"/>
              <a:t>distribution </a:t>
            </a:r>
            <a:r>
              <a:rPr lang="en-US" dirty="0" smtClean="0"/>
              <a:t>if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easy way to see the power-law, by doing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Order the values in decreasing order</a:t>
            </a:r>
          </a:p>
          <a:p>
            <a:pPr lvl="1"/>
            <a:r>
              <a:rPr lang="en-US" dirty="0" smtClean="0"/>
              <a:t>Plot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against their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in log-log scale</a:t>
            </a:r>
          </a:p>
          <a:p>
            <a:pPr lvl="2"/>
            <a:r>
              <a:rPr lang="en-US" dirty="0" smtClean="0"/>
              <a:t>i.e., for the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/>
              <a:t> value 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plot the point </a:t>
            </a:r>
            <a:r>
              <a:rPr lang="en-US" dirty="0" smtClean="0">
                <a:solidFill>
                  <a:srgbClr val="0070C0"/>
                </a:solidFill>
              </a:rPr>
              <a:t>(log(r),log(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 smtClean="0"/>
              <a:t>If there is a power-law you should see something like a 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Pareto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Named after </a:t>
            </a:r>
            <a:r>
              <a:rPr lang="en-US" dirty="0" err="1" smtClean="0"/>
              <a:t>Zipf</a:t>
            </a:r>
            <a:r>
              <a:rPr lang="en-US" dirty="0" smtClean="0"/>
              <a:t>, who studied the distribution of words in English language and found </a:t>
            </a:r>
            <a:r>
              <a:rPr lang="en-US" dirty="0" err="1" smtClean="0"/>
              <a:t>Zipf</a:t>
            </a:r>
            <a:r>
              <a:rPr lang="en-US" dirty="0" smtClean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that the </a:t>
                </a:r>
                <a:r>
                  <a:rPr lang="en-US" dirty="0" smtClean="0"/>
                  <a:t>set of data observations </a:t>
                </a:r>
                <a:r>
                  <a:rPr lang="en-US" b="1" dirty="0" smtClean="0"/>
                  <a:t>x</a:t>
                </a:r>
                <a:r>
                  <a:rPr lang="en-US" dirty="0" smtClean="0"/>
                  <a:t> are </a:t>
                </a:r>
                <a:r>
                  <a:rPr lang="en-US" dirty="0"/>
                  <a:t>produced by a power-law distribution with some exponent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in M</a:t>
            </a:r>
            <a:r>
              <a:rPr lang="en-US" dirty="0"/>
              <a:t>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distributions and power-laws</a:t>
            </a:r>
            <a:endParaRPr lang="en-US" dirty="0"/>
          </a:p>
          <a:p>
            <a:r>
              <a:rPr lang="en-US" dirty="0"/>
              <a:t>Clustering Coefficient</a:t>
            </a:r>
          </a:p>
          <a:p>
            <a:r>
              <a:rPr lang="en-US" dirty="0" smtClean="0"/>
              <a:t>Small </a:t>
            </a:r>
            <a:r>
              <a:rPr lang="en-US" dirty="0"/>
              <a:t>world phenomena</a:t>
            </a:r>
          </a:p>
          <a:p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Motifs</a:t>
            </a:r>
          </a:p>
          <a:p>
            <a:r>
              <a:rPr lang="en-US" dirty="0" err="1" smtClean="0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98939"/>
              </p:ext>
            </p:extLst>
          </p:nvPr>
        </p:nvGraphicFramePr>
        <p:xfrm>
          <a:off x="2400300" y="5805488"/>
          <a:ext cx="1104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Εξίσωση" r:id="rId8" imgW="609480" imgH="228600" progId="Equation.3">
                  <p:embed/>
                </p:oleObj>
              </mc:Choice>
              <mc:Fallback>
                <p:oleObj name="Εξίσωση" r:id="rId8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805488"/>
                        <a:ext cx="1104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</a:t>
                </a:r>
                <a:r>
                  <a:rPr lang="en-US" dirty="0" smtClean="0"/>
                  <a:t>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expected value goes to infinity as the size of the network grows</a:t>
                </a:r>
              </a:p>
              <a:p>
                <a:r>
                  <a:rPr lang="en-US" dirty="0" smtClean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</a:t>
                </a:r>
                <a:r>
                  <a:rPr lang="fi-FI" dirty="0" smtClean="0">
                    <a:solidFill>
                      <a:srgbClr val="0000FF"/>
                    </a:solidFill>
                  </a:rPr>
                  <a:t>2 </a:t>
                </a:r>
                <a:r>
                  <a:rPr lang="fi-FI" dirty="0"/>
                  <a:t>for most real networks guarantees a </a:t>
                </a:r>
                <a:r>
                  <a:rPr lang="fi-FI" dirty="0" smtClean="0"/>
                  <a:t>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 smtClean="0"/>
              <a:t>: Small fraction of values collect most of distribution mass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E.g. name distribution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exponent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the exponent increases the probability of observing an extreme value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power-law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trick to generate values that follow a power-law distribution:</a:t>
                </a:r>
              </a:p>
              <a:p>
                <a:pPr lvl="1"/>
                <a:r>
                  <a:rPr lang="en-US" dirty="0" smtClean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uniformly at random within the interval [0,1]</a:t>
                </a:r>
              </a:p>
              <a:p>
                <a:pPr lvl="1"/>
                <a:r>
                  <a:rPr lang="en-US" dirty="0" smtClean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Generates values distributed according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 smtClean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 random graph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measurements on real networks are usually compared against those on 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random networks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The basic </a:t>
            </a:r>
            <a:r>
              <a:rPr lang="en-US" sz="2800" dirty="0" err="1">
                <a:solidFill>
                  <a:srgbClr val="0000FF"/>
                </a:solidFill>
              </a:rPr>
              <a:t>G</a:t>
            </a:r>
            <a:r>
              <a:rPr lang="en-US" sz="2800" baseline="-25000" dirty="0" err="1">
                <a:solidFill>
                  <a:srgbClr val="0000FF"/>
                </a:solidFill>
              </a:rPr>
              <a:t>n,p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Erdös-Renyi</a:t>
            </a:r>
            <a:r>
              <a:rPr lang="en-US" sz="2800" dirty="0"/>
              <a:t>) random graph model:</a:t>
            </a:r>
          </a:p>
          <a:p>
            <a:pPr lvl="1"/>
            <a:r>
              <a:rPr lang="en-US" sz="2400" dirty="0">
                <a:solidFill>
                  <a:srgbClr val="009900"/>
                </a:solidFill>
              </a:rPr>
              <a:t>n</a:t>
            </a:r>
            <a:r>
              <a:rPr lang="en-US" sz="2400" dirty="0"/>
              <a:t> : the number of vertices</a:t>
            </a:r>
          </a:p>
          <a:p>
            <a:pPr lvl="1"/>
            <a:r>
              <a:rPr lang="en-US" sz="2400" dirty="0"/>
              <a:t>0 ≤ </a:t>
            </a:r>
            <a:r>
              <a:rPr lang="en-US" sz="2400" dirty="0">
                <a:solidFill>
                  <a:srgbClr val="009900"/>
                </a:solidFill>
              </a:rPr>
              <a:t>p</a:t>
            </a:r>
            <a:r>
              <a:rPr lang="en-US" sz="2400" dirty="0"/>
              <a:t> ≤ 1</a:t>
            </a:r>
          </a:p>
          <a:p>
            <a:pPr lvl="1"/>
            <a:r>
              <a:rPr lang="en-US" sz="2400" dirty="0"/>
              <a:t>for each pair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),</a:t>
            </a:r>
            <a:r>
              <a:rPr lang="en-US" sz="2400" dirty="0"/>
              <a:t> generate the edge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independently</a:t>
            </a:r>
            <a:r>
              <a:rPr lang="en-US" sz="2400" dirty="0"/>
              <a:t> with probability </a:t>
            </a:r>
            <a:r>
              <a:rPr lang="en-US" sz="2400" dirty="0" smtClean="0">
                <a:solidFill>
                  <a:srgbClr val="009900"/>
                </a:solidFill>
              </a:rPr>
              <a:t>p</a:t>
            </a:r>
          </a:p>
          <a:p>
            <a:pPr lvl="1"/>
            <a:r>
              <a:rPr lang="en-US" sz="2400" dirty="0"/>
              <a:t>Expected degree of a node: </a:t>
            </a:r>
            <a:r>
              <a:rPr lang="en-US" sz="2400" dirty="0" smtClean="0">
                <a:solidFill>
                  <a:srgbClr val="009900"/>
                </a:solidFill>
              </a:rPr>
              <a:t>z = </a:t>
            </a:r>
            <a:r>
              <a:rPr lang="en-US" sz="2400" dirty="0" err="1" smtClean="0">
                <a:solidFill>
                  <a:srgbClr val="009900"/>
                </a:solidFill>
              </a:rPr>
              <a:t>np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 smtClean="0"/>
              <a:t>the average degree </a:t>
            </a:r>
            <a:r>
              <a:rPr lang="en-US" sz="2000" dirty="0" smtClean="0">
                <a:solidFill>
                  <a:schemeClr val="accent2"/>
                </a:solidFill>
              </a:rPr>
              <a:t>z=</a:t>
            </a:r>
            <a:r>
              <a:rPr lang="en-US" sz="2000" dirty="0" err="1" smtClean="0">
                <a:solidFill>
                  <a:schemeClr val="accent2"/>
                </a:solidFill>
              </a:rPr>
              <a:t>np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 </a:t>
            </a:r>
            <a:r>
              <a:rPr lang="en-US" sz="2000" dirty="0" smtClean="0">
                <a:solidFill>
                  <a:schemeClr val="accent2"/>
                </a:solidFill>
              </a:rPr>
              <a:t>C =</a:t>
            </a:r>
            <a:r>
              <a:rPr lang="en-US" sz="2000" dirty="0">
                <a:solidFill>
                  <a:schemeClr val="accent2"/>
                </a:solidFill>
              </a:rPr>
              <a:t>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 smtClean="0"/>
              <a:t>: Letters </a:t>
            </a:r>
            <a:r>
              <a:rPr lang="en-US" sz="2400" dirty="0"/>
              <a:t>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/>
              <a:t>between i and j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Diameter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Characteristic path length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Harmonic mean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Also</a:t>
            </a:r>
            <a:r>
              <a:rPr lang="en-US" sz="2800" dirty="0"/>
              <a:t>, distribution of all shortest paths</a:t>
            </a:r>
            <a:endParaRPr lang="en-US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73483"/>
              </p:ext>
            </p:extLst>
          </p:nvPr>
        </p:nvGraphicFramePr>
        <p:xfrm>
          <a:off x="3203848" y="2420888"/>
          <a:ext cx="15113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4" imgW="711000" imgH="291960" progId="Equation.3">
                  <p:embed/>
                </p:oleObj>
              </mc:Choice>
              <mc:Fallback>
                <p:oleObj name="Equation" r:id="rId4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15113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21028"/>
              </p:ext>
            </p:extLst>
          </p:nvPr>
        </p:nvGraphicFramePr>
        <p:xfrm>
          <a:off x="2821678" y="3573016"/>
          <a:ext cx="237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78" y="3573016"/>
                        <a:ext cx="23764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2609"/>
              </p:ext>
            </p:extLst>
          </p:nvPr>
        </p:nvGraphicFramePr>
        <p:xfrm>
          <a:off x="2699792" y="4941168"/>
          <a:ext cx="2735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273526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3266" y="380609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 if no path between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Diameter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 smtClean="0"/>
                  <a:t>: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</a:t>
            </a:r>
            <a:r>
              <a:rPr lang="en-US" dirty="0" smtClean="0"/>
              <a:t>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 in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all real networks there are (on average)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 smtClean="0"/>
              <a:t>between nodes of the network.</a:t>
            </a:r>
          </a:p>
          <a:p>
            <a:pPr lvl="1"/>
            <a:r>
              <a:rPr lang="en-US" dirty="0" smtClean="0"/>
              <a:t>Largest path found in the IMDB actor network: 7</a:t>
            </a:r>
          </a:p>
          <a:p>
            <a:endParaRPr lang="en-US" dirty="0" smtClean="0"/>
          </a:p>
          <a:p>
            <a:r>
              <a:rPr lang="en-US" dirty="0" smtClean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/>
              <a:t>(</a:t>
            </a:r>
            <a:r>
              <a:rPr lang="en-US" dirty="0"/>
              <a:t>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Most known real undirected networks have a giant component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 smtClean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 smtClean="0"/>
              <a:t> Nodes reachable by the SCC (but not in the SCC)</a:t>
            </a:r>
            <a:endParaRPr lang="en-US" sz="2000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weakly connected component contains  90% of the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527675"/>
            <a:ext cx="8229600" cy="1069975"/>
          </a:xfrm>
        </p:spPr>
        <p:txBody>
          <a:bodyPr/>
          <a:lstStyle/>
          <a:p>
            <a:r>
              <a:rPr lang="en-US" sz="2400" dirty="0"/>
              <a:t>Problem: find the probability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r>
              <a:rPr lang="en-US" sz="2400" dirty="0"/>
              <a:t> that best fits the observed data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bow-tie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lends to whom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 smtClean="0"/>
              <a:t>: Small complete bipartite graphs (of size 3x3, 4x3, 4x4)</a:t>
            </a:r>
          </a:p>
          <a:p>
            <a:pPr lvl="1"/>
            <a:r>
              <a:rPr lang="en-US" dirty="0" smtClean="0"/>
              <a:t>Similar to the triangles for  undirected graphs</a:t>
            </a:r>
          </a:p>
          <a:p>
            <a:r>
              <a:rPr lang="en-US" dirty="0" smtClean="0"/>
              <a:t>Found more frequently than expected on the Web graph</a:t>
            </a:r>
          </a:p>
          <a:p>
            <a:r>
              <a:rPr lang="en-US" dirty="0" smtClean="0"/>
              <a:t>Correspond to communities of enthusiasts (e.g., fans of </a:t>
            </a:r>
            <a:r>
              <a:rPr lang="en-US" dirty="0" err="1" smtClean="0"/>
              <a:t>japanese</a:t>
            </a:r>
            <a:r>
              <a:rPr lang="en-US" dirty="0" smtClean="0"/>
              <a:t> rock bands)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</a:t>
            </a:r>
            <a:r>
              <a:rPr lang="en-US" dirty="0" err="1"/>
              <a:t>subgraphs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Love of the same: People tend to have friends with common interests</a:t>
            </a:r>
          </a:p>
          <a:p>
            <a:pPr lvl="1"/>
            <a:r>
              <a:rPr lang="en-US" dirty="0" smtClean="0"/>
              <a:t>Students separated by race and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8799"/>
              </p:ext>
            </p:extLst>
          </p:nvPr>
        </p:nvGraphicFramePr>
        <p:xfrm>
          <a:off x="1704190" y="5229200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90" y="5229200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 smtClean="0"/>
                  <a:t>Concentrated </a:t>
                </a:r>
                <a:r>
                  <a:rPr lang="en-US" sz="1800" dirty="0"/>
                  <a:t>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M</a:t>
            </a:r>
            <a:r>
              <a:rPr lang="en-US" sz="1800" dirty="0"/>
              <a:t>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Observed in some technological or collaboration networks</a:t>
            </a:r>
          </a:p>
          <a:p>
            <a:endParaRPr lang="en-US" dirty="0"/>
          </a:p>
          <a:p>
            <a:r>
              <a:rPr lang="en-US" sz="2800" dirty="0"/>
              <a:t>Identified by a line in the </a:t>
            </a:r>
            <a:r>
              <a:rPr lang="en-US" sz="2800" dirty="0">
                <a:solidFill>
                  <a:srgbClr val="FF0000"/>
                </a:solidFill>
              </a:rPr>
              <a:t>log-linear</a:t>
            </a:r>
            <a:r>
              <a:rPr lang="en-US" sz="2800" dirty="0"/>
              <a:t> plot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563938" y="242093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p(k) =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e</a:t>
            </a:r>
            <a:r>
              <a:rPr lang="fi-FI" sz="2400" baseline="30000" dirty="0">
                <a:solidFill>
                  <a:srgbClr val="0070C0"/>
                </a:solidFill>
              </a:rPr>
              <a:t>-</a:t>
            </a:r>
            <a:r>
              <a:rPr lang="el-GR" sz="2400" baseline="30000" dirty="0">
                <a:solidFill>
                  <a:srgbClr val="0070C0"/>
                </a:solidFill>
              </a:rPr>
              <a:t>λ</a:t>
            </a:r>
            <a:r>
              <a:rPr lang="fi-FI" sz="2400" baseline="30000" dirty="0">
                <a:solidFill>
                  <a:srgbClr val="0070C0"/>
                </a:solidFill>
              </a:rPr>
              <a:t>k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2735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k + log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80828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1998663" y="4292600"/>
            <a:ext cx="1587" cy="211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1927225" y="6267450"/>
            <a:ext cx="2716213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2679700" y="6364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95288" y="45640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>
            <a:off x="2122488" y="4497388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>
            <a:off x="2101850" y="4595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Freeform 13"/>
          <p:cNvSpPr>
            <a:spLocks/>
          </p:cNvSpPr>
          <p:nvPr/>
        </p:nvSpPr>
        <p:spPr bwMode="auto">
          <a:xfrm>
            <a:off x="2533650" y="4595813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2867025" y="4581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/>
              <a:t>λ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5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2385</Words>
  <Application>Microsoft Office PowerPoint</Application>
  <PresentationFormat>On-screen Show (4:3)</PresentationFormat>
  <Paragraphs>412</Paragraphs>
  <Slides>56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Office Theme</vt:lpstr>
      <vt:lpstr>Equation</vt:lpstr>
      <vt:lpstr>Εξίσωση</vt:lpstr>
      <vt:lpstr>Microsoft Equation 3.0</vt:lpstr>
      <vt:lpstr>Online Social Networks and Media </vt:lpstr>
      <vt:lpstr>Measuring Networks</vt:lpstr>
      <vt:lpstr>The basic random graph model</vt:lpstr>
      <vt:lpstr>Degree distributions</vt:lpstr>
      <vt:lpstr>Power-law distributions</vt:lpstr>
      <vt:lpstr>Power-law signature</vt:lpstr>
      <vt:lpstr>Examples</vt:lpstr>
      <vt:lpstr>A random graph example</vt:lpstr>
      <vt:lpstr>Exponential distribution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78</cp:revision>
  <dcterms:created xsi:type="dcterms:W3CDTF">2012-10-10T06:53:19Z</dcterms:created>
  <dcterms:modified xsi:type="dcterms:W3CDTF">2015-10-14T14:27:21Z</dcterms:modified>
</cp:coreProperties>
</file>