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541" r:id="rId2"/>
    <p:sldId id="645" r:id="rId3"/>
    <p:sldId id="646" r:id="rId4"/>
    <p:sldId id="647" r:id="rId5"/>
    <p:sldId id="648" r:id="rId6"/>
    <p:sldId id="649" r:id="rId7"/>
    <p:sldId id="650"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683" r:id="rId41"/>
    <p:sldId id="580" r:id="rId42"/>
    <p:sldId id="559" r:id="rId43"/>
    <p:sldId id="560" r:id="rId44"/>
    <p:sldId id="566" r:id="rId45"/>
    <p:sldId id="567" r:id="rId46"/>
    <p:sldId id="563" r:id="rId47"/>
    <p:sldId id="334" r:id="rId48"/>
    <p:sldId id="385" r:id="rId49"/>
    <p:sldId id="341" r:id="rId50"/>
    <p:sldId id="342" r:id="rId51"/>
    <p:sldId id="344" r:id="rId52"/>
    <p:sldId id="390" r:id="rId53"/>
    <p:sldId id="346" r:id="rId54"/>
    <p:sldId id="347" r:id="rId55"/>
    <p:sldId id="393" r:id="rId56"/>
    <p:sldId id="394" r:id="rId57"/>
    <p:sldId id="395" r:id="rId58"/>
    <p:sldId id="396" r:id="rId59"/>
    <p:sldId id="351" r:id="rId60"/>
    <p:sldId id="352" r:id="rId61"/>
    <p:sldId id="399" r:id="rId62"/>
    <p:sldId id="582" r:id="rId63"/>
    <p:sldId id="400" r:id="rId64"/>
    <p:sldId id="401" r:id="rId65"/>
    <p:sldId id="402" r:id="rId66"/>
    <p:sldId id="357" r:id="rId67"/>
    <p:sldId id="404" r:id="rId68"/>
    <p:sldId id="405" r:id="rId69"/>
    <p:sldId id="406" r:id="rId70"/>
    <p:sldId id="361" r:id="rId71"/>
    <p:sldId id="408" r:id="rId72"/>
    <p:sldId id="409" r:id="rId73"/>
    <p:sldId id="586" r:id="rId74"/>
    <p:sldId id="610" r:id="rId75"/>
    <p:sldId id="587" r:id="rId76"/>
    <p:sldId id="588" r:id="rId77"/>
    <p:sldId id="589" r:id="rId78"/>
    <p:sldId id="590" r:id="rId79"/>
    <p:sldId id="591" r:id="rId80"/>
    <p:sldId id="592" r:id="rId81"/>
    <p:sldId id="593" r:id="rId82"/>
    <p:sldId id="611" r:id="rId83"/>
    <p:sldId id="612" r:id="rId84"/>
    <p:sldId id="613" r:id="rId85"/>
    <p:sldId id="614" r:id="rId86"/>
    <p:sldId id="615" r:id="rId87"/>
    <p:sldId id="644" r:id="rId88"/>
    <p:sldId id="617" r:id="rId89"/>
    <p:sldId id="594" r:id="rId90"/>
    <p:sldId id="596" r:id="rId91"/>
    <p:sldId id="597" r:id="rId92"/>
    <p:sldId id="598" r:id="rId93"/>
    <p:sldId id="599" r:id="rId94"/>
    <p:sldId id="600" r:id="rId95"/>
    <p:sldId id="601" r:id="rId96"/>
    <p:sldId id="602" r:id="rId97"/>
    <p:sldId id="603" r:id="rId98"/>
    <p:sldId id="604" r:id="rId99"/>
    <p:sldId id="605" r:id="rId100"/>
    <p:sldId id="606" r:id="rId101"/>
    <p:sldId id="607" r:id="rId102"/>
    <p:sldId id="608" r:id="rId103"/>
    <p:sldId id="585" r:id="rId104"/>
    <p:sldId id="480" r:id="rId105"/>
    <p:sldId id="481" r:id="rId106"/>
    <p:sldId id="482" r:id="rId107"/>
    <p:sldId id="483" r:id="rId108"/>
    <p:sldId id="484" r:id="rId109"/>
    <p:sldId id="485" r:id="rId110"/>
    <p:sldId id="486" r:id="rId111"/>
    <p:sldId id="487" r:id="rId112"/>
    <p:sldId id="488" r:id="rId113"/>
    <p:sldId id="489" r:id="rId114"/>
    <p:sldId id="490" r:id="rId115"/>
    <p:sldId id="491" r:id="rId116"/>
    <p:sldId id="492" r:id="rId117"/>
    <p:sldId id="493" r:id="rId118"/>
    <p:sldId id="494" r:id="rId119"/>
    <p:sldId id="495" r:id="rId120"/>
    <p:sldId id="496" r:id="rId121"/>
    <p:sldId id="497" r:id="rId122"/>
    <p:sldId id="498" r:id="rId123"/>
    <p:sldId id="499" r:id="rId124"/>
    <p:sldId id="500" r:id="rId125"/>
    <p:sldId id="501" r:id="rId126"/>
    <p:sldId id="502" r:id="rId127"/>
    <p:sldId id="503" r:id="rId128"/>
    <p:sldId id="504" r:id="rId129"/>
    <p:sldId id="505" r:id="rId130"/>
    <p:sldId id="506" r:id="rId131"/>
    <p:sldId id="507" r:id="rId132"/>
    <p:sldId id="508" r:id="rId133"/>
    <p:sldId id="510" r:id="rId1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3" autoAdjust="0"/>
    <p:restoredTop sz="94671" autoAdjust="0"/>
  </p:normalViewPr>
  <p:slideViewPr>
    <p:cSldViewPr>
      <p:cViewPr varScale="1">
        <p:scale>
          <a:sx n="117" d="100"/>
          <a:sy n="117" d="100"/>
        </p:scale>
        <p:origin x="-1602"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640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49</a:t>
            </a:fld>
            <a:endParaRPr lang="en-US"/>
          </a:p>
        </p:txBody>
      </p:sp>
    </p:spTree>
    <p:extLst>
      <p:ext uri="{BB962C8B-B14F-4D97-AF65-F5344CB8AC3E}">
        <p14:creationId xmlns:p14="http://schemas.microsoft.com/office/powerpoint/2010/main" val="202371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50</a:t>
            </a:fld>
            <a:endParaRPr lang="en-US"/>
          </a:p>
        </p:txBody>
      </p:sp>
    </p:spTree>
    <p:extLst>
      <p:ext uri="{BB962C8B-B14F-4D97-AF65-F5344CB8AC3E}">
        <p14:creationId xmlns:p14="http://schemas.microsoft.com/office/powerpoint/2010/main" val="267685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51</a:t>
            </a:fld>
            <a:endParaRPr lang="en-US"/>
          </a:p>
        </p:txBody>
      </p:sp>
    </p:spTree>
    <p:extLst>
      <p:ext uri="{BB962C8B-B14F-4D97-AF65-F5344CB8AC3E}">
        <p14:creationId xmlns:p14="http://schemas.microsoft.com/office/powerpoint/2010/main" val="221625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52</a:t>
            </a:fld>
            <a:endParaRPr lang="en-US"/>
          </a:p>
        </p:txBody>
      </p:sp>
    </p:spTree>
    <p:extLst>
      <p:ext uri="{BB962C8B-B14F-4D97-AF65-F5344CB8AC3E}">
        <p14:creationId xmlns:p14="http://schemas.microsoft.com/office/powerpoint/2010/main" val="212087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53</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54</a:t>
            </a:fld>
            <a:endParaRPr lang="en-US"/>
          </a:p>
        </p:txBody>
      </p:sp>
    </p:spTree>
    <p:extLst>
      <p:ext uri="{BB962C8B-B14F-4D97-AF65-F5344CB8AC3E}">
        <p14:creationId xmlns:p14="http://schemas.microsoft.com/office/powerpoint/2010/main" val="61596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55</a:t>
            </a:fld>
            <a:endParaRPr lang="en-US"/>
          </a:p>
        </p:txBody>
      </p:sp>
    </p:spTree>
    <p:extLst>
      <p:ext uri="{BB962C8B-B14F-4D97-AF65-F5344CB8AC3E}">
        <p14:creationId xmlns:p14="http://schemas.microsoft.com/office/powerpoint/2010/main" val="4024377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56</a:t>
            </a:fld>
            <a:endParaRPr lang="en-US"/>
          </a:p>
        </p:txBody>
      </p:sp>
    </p:spTree>
    <p:extLst>
      <p:ext uri="{BB962C8B-B14F-4D97-AF65-F5344CB8AC3E}">
        <p14:creationId xmlns:p14="http://schemas.microsoft.com/office/powerpoint/2010/main" val="291902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57</a:t>
            </a:fld>
            <a:endParaRPr lang="en-US"/>
          </a:p>
        </p:txBody>
      </p:sp>
    </p:spTree>
    <p:extLst>
      <p:ext uri="{BB962C8B-B14F-4D97-AF65-F5344CB8AC3E}">
        <p14:creationId xmlns:p14="http://schemas.microsoft.com/office/powerpoint/2010/main" val="236392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58</a:t>
            </a:fld>
            <a:endParaRPr lang="en-US"/>
          </a:p>
        </p:txBody>
      </p:sp>
    </p:spTree>
    <p:extLst>
      <p:ext uri="{BB962C8B-B14F-4D97-AF65-F5344CB8AC3E}">
        <p14:creationId xmlns:p14="http://schemas.microsoft.com/office/powerpoint/2010/main" val="328660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40</a:t>
            </a:fld>
            <a:endParaRPr lang="en-US"/>
          </a:p>
        </p:txBody>
      </p:sp>
    </p:spTree>
    <p:extLst>
      <p:ext uri="{BB962C8B-B14F-4D97-AF65-F5344CB8AC3E}">
        <p14:creationId xmlns:p14="http://schemas.microsoft.com/office/powerpoint/2010/main" val="91127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59</a:t>
            </a:fld>
            <a:endParaRPr lang="en-US"/>
          </a:p>
        </p:txBody>
      </p:sp>
    </p:spTree>
    <p:extLst>
      <p:ext uri="{BB962C8B-B14F-4D97-AF65-F5344CB8AC3E}">
        <p14:creationId xmlns:p14="http://schemas.microsoft.com/office/powerpoint/2010/main" val="67495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60</a:t>
            </a:fld>
            <a:endParaRPr lang="en-US"/>
          </a:p>
        </p:txBody>
      </p:sp>
    </p:spTree>
    <p:extLst>
      <p:ext uri="{BB962C8B-B14F-4D97-AF65-F5344CB8AC3E}">
        <p14:creationId xmlns:p14="http://schemas.microsoft.com/office/powerpoint/2010/main" val="14151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61</a:t>
            </a:fld>
            <a:endParaRPr lang="en-US"/>
          </a:p>
        </p:txBody>
      </p:sp>
    </p:spTree>
    <p:extLst>
      <p:ext uri="{BB962C8B-B14F-4D97-AF65-F5344CB8AC3E}">
        <p14:creationId xmlns:p14="http://schemas.microsoft.com/office/powerpoint/2010/main" val="2792462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62</a:t>
            </a:fld>
            <a:endParaRPr lang="en-US"/>
          </a:p>
        </p:txBody>
      </p:sp>
    </p:spTree>
    <p:extLst>
      <p:ext uri="{BB962C8B-B14F-4D97-AF65-F5344CB8AC3E}">
        <p14:creationId xmlns:p14="http://schemas.microsoft.com/office/powerpoint/2010/main" val="327291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63</a:t>
            </a:fld>
            <a:endParaRPr lang="en-US"/>
          </a:p>
        </p:txBody>
      </p:sp>
    </p:spTree>
    <p:extLst>
      <p:ext uri="{BB962C8B-B14F-4D97-AF65-F5344CB8AC3E}">
        <p14:creationId xmlns:p14="http://schemas.microsoft.com/office/powerpoint/2010/main" val="3719067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64</a:t>
            </a:fld>
            <a:endParaRPr lang="en-US"/>
          </a:p>
        </p:txBody>
      </p:sp>
    </p:spTree>
    <p:extLst>
      <p:ext uri="{BB962C8B-B14F-4D97-AF65-F5344CB8AC3E}">
        <p14:creationId xmlns:p14="http://schemas.microsoft.com/office/powerpoint/2010/main" val="119274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65</a:t>
            </a:fld>
            <a:endParaRPr lang="en-US"/>
          </a:p>
        </p:txBody>
      </p:sp>
    </p:spTree>
    <p:extLst>
      <p:ext uri="{BB962C8B-B14F-4D97-AF65-F5344CB8AC3E}">
        <p14:creationId xmlns:p14="http://schemas.microsoft.com/office/powerpoint/2010/main" val="433609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66</a:t>
            </a:fld>
            <a:endParaRPr lang="en-US"/>
          </a:p>
        </p:txBody>
      </p:sp>
    </p:spTree>
    <p:extLst>
      <p:ext uri="{BB962C8B-B14F-4D97-AF65-F5344CB8AC3E}">
        <p14:creationId xmlns:p14="http://schemas.microsoft.com/office/powerpoint/2010/main" val="1912305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67</a:t>
            </a:fld>
            <a:endParaRPr lang="en-US"/>
          </a:p>
        </p:txBody>
      </p:sp>
    </p:spTree>
    <p:extLst>
      <p:ext uri="{BB962C8B-B14F-4D97-AF65-F5344CB8AC3E}">
        <p14:creationId xmlns:p14="http://schemas.microsoft.com/office/powerpoint/2010/main" val="3808469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68</a:t>
            </a:fld>
            <a:endParaRPr lang="en-US"/>
          </a:p>
        </p:txBody>
      </p:sp>
    </p:spTree>
    <p:extLst>
      <p:ext uri="{BB962C8B-B14F-4D97-AF65-F5344CB8AC3E}">
        <p14:creationId xmlns:p14="http://schemas.microsoft.com/office/powerpoint/2010/main" val="318483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42</a:t>
            </a:fld>
            <a:endParaRPr lang="en-US"/>
          </a:p>
        </p:txBody>
      </p:sp>
    </p:spTree>
    <p:extLst>
      <p:ext uri="{BB962C8B-B14F-4D97-AF65-F5344CB8AC3E}">
        <p14:creationId xmlns:p14="http://schemas.microsoft.com/office/powerpoint/2010/main" val="319036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69</a:t>
            </a:fld>
            <a:endParaRPr lang="en-US"/>
          </a:p>
        </p:txBody>
      </p:sp>
    </p:spTree>
    <p:extLst>
      <p:ext uri="{BB962C8B-B14F-4D97-AF65-F5344CB8AC3E}">
        <p14:creationId xmlns:p14="http://schemas.microsoft.com/office/powerpoint/2010/main" val="260703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70</a:t>
            </a:fld>
            <a:endParaRPr lang="en-US"/>
          </a:p>
        </p:txBody>
      </p:sp>
    </p:spTree>
    <p:extLst>
      <p:ext uri="{BB962C8B-B14F-4D97-AF65-F5344CB8AC3E}">
        <p14:creationId xmlns:p14="http://schemas.microsoft.com/office/powerpoint/2010/main" val="777680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71</a:t>
            </a:fld>
            <a:endParaRPr lang="en-US"/>
          </a:p>
        </p:txBody>
      </p:sp>
    </p:spTree>
    <p:extLst>
      <p:ext uri="{BB962C8B-B14F-4D97-AF65-F5344CB8AC3E}">
        <p14:creationId xmlns:p14="http://schemas.microsoft.com/office/powerpoint/2010/main" val="1163719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72</a:t>
            </a:fld>
            <a:endParaRPr lang="en-US"/>
          </a:p>
        </p:txBody>
      </p:sp>
    </p:spTree>
    <p:extLst>
      <p:ext uri="{BB962C8B-B14F-4D97-AF65-F5344CB8AC3E}">
        <p14:creationId xmlns:p14="http://schemas.microsoft.com/office/powerpoint/2010/main" val="2120865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74</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A natural question is how we can label ties of a social network as Strong or Weak so that STC property holds. A trivial solution to that problem is to characterize every edge weak. However, we believe that creating strong relationships is</a:t>
            </a:r>
            <a:r>
              <a:rPr lang="en-US" sz="1200" kern="1200" baseline="0" dirty="0" smtClean="0">
                <a:solidFill>
                  <a:srgbClr val="000000"/>
                </a:solidFill>
                <a:effectLst/>
                <a:latin typeface="Times New Roman" pitchFamily="16" charset="0"/>
                <a:ea typeface="+mn-ea"/>
                <a:cs typeface="+mn-cs"/>
              </a:rPr>
              <a:t> what motivates </a:t>
            </a:r>
            <a:r>
              <a:rPr lang="en-US" sz="1200" kern="1200" baseline="0" dirty="0" err="1" smtClean="0">
                <a:solidFill>
                  <a:srgbClr val="000000"/>
                </a:solidFill>
                <a:effectLst/>
                <a:latin typeface="Times New Roman" pitchFamily="16" charset="0"/>
                <a:ea typeface="+mn-ea"/>
                <a:cs typeface="+mn-cs"/>
              </a:rPr>
              <a:t>peopla</a:t>
            </a:r>
            <a:r>
              <a:rPr lang="en-US" sz="1200" kern="1200" dirty="0" smtClean="0">
                <a:solidFill>
                  <a:srgbClr val="000000"/>
                </a:solidFill>
                <a:effectLst/>
                <a:latin typeface="Times New Roman" pitchFamily="16" charset="0"/>
                <a:ea typeface="+mn-ea"/>
                <a:cs typeface="+mn-cs"/>
              </a:rPr>
              <a:t> to join and engage with social networks. So we consider the following problem: Find a labeling of the edges</a:t>
            </a:r>
            <a:r>
              <a:rPr lang="en-US" sz="1200" kern="1200" baseline="0" dirty="0" smtClean="0">
                <a:solidFill>
                  <a:srgbClr val="000000"/>
                </a:solidFill>
                <a:effectLst/>
                <a:latin typeface="Times New Roman" pitchFamily="16" charset="0"/>
                <a:ea typeface="+mn-ea"/>
                <a:cs typeface="+mn-cs"/>
              </a:rPr>
              <a:t> of the graph as Strong or Weak,  that </a:t>
            </a:r>
            <a:r>
              <a:rPr lang="en-US" sz="1200" kern="1200" dirty="0" smtClean="0">
                <a:solidFill>
                  <a:srgbClr val="000000"/>
                </a:solidFill>
                <a:effectLst/>
                <a:latin typeface="Times New Roman" pitchFamily="16" charset="0"/>
                <a:ea typeface="+mn-ea"/>
                <a:cs typeface="+mn-cs"/>
              </a:rPr>
              <a:t>satisfies the STC property AND</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maximizes the number of Strong ties. We call that problem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Equivalently, we define the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where we aim to minimize the number of Weak edges. Note that the optimal solution of these two problems is obviously the</a:t>
            </a:r>
            <a:r>
              <a:rPr lang="en-US" sz="1200" kern="1200" baseline="0" dirty="0" smtClean="0">
                <a:solidFill>
                  <a:srgbClr val="000000"/>
                </a:solidFill>
                <a:effectLst/>
                <a:latin typeface="Times New Roman" pitchFamily="16" charset="0"/>
                <a:ea typeface="+mn-ea"/>
                <a:cs typeface="+mn-cs"/>
              </a:rPr>
              <a:t> same.</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75</a:t>
            </a:fld>
            <a:endParaRPr lang="el-GR"/>
          </a:p>
        </p:txBody>
      </p:sp>
    </p:spTree>
    <p:extLst>
      <p:ext uri="{BB962C8B-B14F-4D97-AF65-F5344CB8AC3E}">
        <p14:creationId xmlns:p14="http://schemas.microsoft.com/office/powerpoint/2010/main" val="1374345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76</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Unfortunately, as you would expect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and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problems are NP-hard. The proof uses</a:t>
            </a:r>
            <a:r>
              <a:rPr lang="en-US" sz="1200" kern="1200" baseline="0" dirty="0" smtClean="0">
                <a:solidFill>
                  <a:srgbClr val="000000"/>
                </a:solidFill>
                <a:effectLst/>
                <a:latin typeface="Times New Roman" pitchFamily="16" charset="0"/>
                <a:ea typeface="+mn-ea"/>
                <a:cs typeface="+mn-cs"/>
              </a:rPr>
              <a:t> a reduction from the Maximum Clique problem to the </a:t>
            </a:r>
            <a:r>
              <a:rPr lang="en-US" sz="1200" kern="1200" baseline="0" dirty="0" err="1" smtClean="0">
                <a:solidFill>
                  <a:srgbClr val="000000"/>
                </a:solidFill>
                <a:effectLst/>
                <a:latin typeface="Times New Roman" pitchFamily="16" charset="0"/>
                <a:ea typeface="+mn-ea"/>
                <a:cs typeface="+mn-cs"/>
              </a:rPr>
              <a:t>MaxSTC</a:t>
            </a:r>
            <a:r>
              <a:rPr lang="en-US" sz="1200" kern="1200" baseline="0" dirty="0" smtClean="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310028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81</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Since</a:t>
            </a:r>
            <a:r>
              <a:rPr lang="en-US" sz="1200" kern="1200" baseline="0" dirty="0" smtClean="0">
                <a:solidFill>
                  <a:srgbClr val="000000"/>
                </a:solidFill>
                <a:effectLst/>
                <a:latin typeface="Times New Roman" pitchFamily="16" charset="0"/>
                <a:ea typeface="+mn-ea"/>
                <a:cs typeface="+mn-cs"/>
              </a:rPr>
              <a:t> our problems are NP-hard, we look for approximate solutions. Using the reduction from </a:t>
            </a:r>
            <a:r>
              <a:rPr lang="en-US" sz="1200" kern="1200" baseline="0" dirty="0" err="1" smtClean="0">
                <a:solidFill>
                  <a:srgbClr val="000000"/>
                </a:solidFill>
                <a:effectLst/>
                <a:latin typeface="Times New Roman" pitchFamily="16" charset="0"/>
                <a:ea typeface="+mn-ea"/>
                <a:cs typeface="+mn-cs"/>
              </a:rPr>
              <a:t>MaxClique</a:t>
            </a:r>
            <a:r>
              <a:rPr lang="en-US" sz="1200" kern="1200" baseline="0" dirty="0" smtClean="0">
                <a:solidFill>
                  <a:srgbClr val="000000"/>
                </a:solidFill>
                <a:effectLst/>
                <a:latin typeface="Times New Roman" pitchFamily="16" charset="0"/>
                <a:ea typeface="+mn-ea"/>
                <a:cs typeface="+mn-cs"/>
              </a:rPr>
              <a:t>, we can show that </a:t>
            </a:r>
            <a:r>
              <a:rPr lang="en-US" sz="1200" kern="1200" dirty="0" smtClean="0">
                <a:solidFill>
                  <a:srgbClr val="000000"/>
                </a:solidFill>
                <a:effectLst/>
                <a:latin typeface="Times New Roman" pitchFamily="16" charset="0"/>
                <a:ea typeface="+mn-ea"/>
                <a:cs typeface="+mn-cs"/>
              </a:rPr>
              <a:t>the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problem is hard to approximate. On the other hand the good news is that there is a 2-approximation algorithm for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1904873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 intuition for</a:t>
            </a:r>
            <a:r>
              <a:rPr lang="en-US" sz="1200" kern="1200" baseline="0" dirty="0" smtClean="0">
                <a:solidFill>
                  <a:srgbClr val="000000"/>
                </a:solidFill>
                <a:effectLst/>
                <a:latin typeface="Times New Roman" pitchFamily="16" charset="0"/>
                <a:ea typeface="+mn-ea"/>
                <a:cs typeface="+mn-cs"/>
              </a:rPr>
              <a:t> the approximation algorithm is the following. </a:t>
            </a:r>
            <a:r>
              <a:rPr lang="en-US" sz="1200" kern="1200" dirty="0" smtClean="0">
                <a:solidFill>
                  <a:srgbClr val="000000"/>
                </a:solidFill>
                <a:effectLst/>
                <a:latin typeface="Times New Roman" pitchFamily="16" charset="0"/>
                <a:ea typeface="+mn-ea"/>
                <a:cs typeface="+mn-cs"/>
              </a:rPr>
              <a:t>Recall that the STC property stipulates that we cannot have an open triangle with two strong edges. So for every open triangle at least one edge must be</a:t>
            </a:r>
            <a:r>
              <a:rPr lang="en-US" sz="1200" kern="1200" baseline="0" dirty="0" smtClean="0">
                <a:solidFill>
                  <a:srgbClr val="000000"/>
                </a:solidFill>
                <a:effectLst/>
                <a:latin typeface="Times New Roman" pitchFamily="16" charset="0"/>
                <a:ea typeface="+mn-ea"/>
                <a:cs typeface="+mn-cs"/>
              </a:rPr>
              <a:t> labeled </a:t>
            </a:r>
            <a:r>
              <a:rPr lang="en-US" sz="1200" kern="1200" dirty="0" smtClean="0">
                <a:solidFill>
                  <a:srgbClr val="000000"/>
                </a:solidFill>
                <a:effectLst/>
                <a:latin typeface="Times New Roman" pitchFamily="16" charset="0"/>
                <a:ea typeface="+mn-ea"/>
                <a:cs typeface="+mn-cs"/>
              </a:rPr>
              <a:t>weak. We say that this weak edge COVERS this triangle. For example, this </a:t>
            </a:r>
            <a:r>
              <a:rPr lang="en-US" sz="1200" kern="1200" dirty="0" err="1" smtClean="0">
                <a:solidFill>
                  <a:srgbClr val="000000"/>
                </a:solidFill>
                <a:effectLst/>
                <a:latin typeface="Times New Roman" pitchFamily="16" charset="0"/>
                <a:ea typeface="+mn-ea"/>
                <a:cs typeface="+mn-cs"/>
              </a:rPr>
              <a:t>subgraph</a:t>
            </a:r>
            <a:r>
              <a:rPr lang="en-US" sz="1200" kern="1200" dirty="0" smtClean="0">
                <a:solidFill>
                  <a:srgbClr val="000000"/>
                </a:solidFill>
                <a:effectLst/>
                <a:latin typeface="Times New Roman" pitchFamily="16" charset="0"/>
                <a:ea typeface="+mn-ea"/>
                <a:cs typeface="+mn-cs"/>
              </a:rPr>
              <a:t> consists of two open triangles. If we make the BC weak, then it covers both of the open triangles.</a:t>
            </a:r>
          </a:p>
          <a:p>
            <a:r>
              <a:rPr lang="en-US" sz="1200" kern="1200" dirty="0" smtClean="0">
                <a:solidFill>
                  <a:srgbClr val="000000"/>
                </a:solidFill>
                <a:effectLst/>
                <a:latin typeface="Times New Roman" pitchFamily="16" charset="0"/>
                <a:ea typeface="+mn-ea"/>
                <a:cs typeface="+mn-cs"/>
              </a:rPr>
              <a:t>Using the idea of covering open triangles with weak edges, we will map the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to a coverage problem and more specifically to Minimum Vertex cover problem.</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89</a:t>
            </a:fld>
            <a:endParaRPr lang="el-GR"/>
          </a:p>
        </p:txBody>
      </p:sp>
    </p:spTree>
    <p:extLst>
      <p:ext uri="{BB962C8B-B14F-4D97-AF65-F5344CB8AC3E}">
        <p14:creationId xmlns:p14="http://schemas.microsoft.com/office/powerpoint/2010/main" val="2443830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92B7A7-6E22-4A3E-84D0-9FD87EA4EB86}" type="slidenum">
              <a:rPr lang="el-GR"/>
              <a:pPr/>
              <a:t>90</a:t>
            </a:fld>
            <a:endParaRPr lang="el-GR"/>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In </a:t>
            </a:r>
            <a:r>
              <a:rPr lang="en-US" sz="1200" kern="1200" dirty="0" err="1" smtClean="0">
                <a:solidFill>
                  <a:srgbClr val="000000"/>
                </a:solidFill>
                <a:effectLst/>
                <a:latin typeface="Times New Roman" pitchFamily="16" charset="0"/>
                <a:ea typeface="+mn-ea"/>
                <a:cs typeface="+mn-cs"/>
              </a:rPr>
              <a:t>oder</a:t>
            </a:r>
            <a:r>
              <a:rPr lang="en-US" sz="1200" kern="1200" dirty="0" smtClean="0">
                <a:solidFill>
                  <a:srgbClr val="000000"/>
                </a:solidFill>
                <a:effectLst/>
                <a:latin typeface="Times New Roman" pitchFamily="16" charset="0"/>
                <a:ea typeface="+mn-ea"/>
                <a:cs typeface="+mn-cs"/>
              </a:rPr>
              <a:t> to map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to MVC problem we construct the DUAL graph D o</a:t>
            </a:r>
            <a:r>
              <a:rPr lang="en-US" sz="1200" kern="1200" baseline="0" dirty="0" smtClean="0">
                <a:solidFill>
                  <a:srgbClr val="000000"/>
                </a:solidFill>
                <a:effectLst/>
                <a:latin typeface="Times New Roman" pitchFamily="16" charset="0"/>
                <a:ea typeface="+mn-ea"/>
                <a:cs typeface="+mn-cs"/>
              </a:rPr>
              <a:t>f the input</a:t>
            </a:r>
            <a:r>
              <a:rPr lang="en-US" sz="1200" kern="1200" dirty="0" smtClean="0">
                <a:solidFill>
                  <a:srgbClr val="000000"/>
                </a:solidFill>
                <a:effectLst/>
                <a:latin typeface="Times New Roman" pitchFamily="16" charset="0"/>
                <a:ea typeface="+mn-ea"/>
                <a:cs typeface="+mn-cs"/>
              </a:rPr>
              <a:t> graph G. We construct the dual graph as follows,</a:t>
            </a:r>
          </a:p>
          <a:p>
            <a:r>
              <a:rPr lang="en-US" sz="1200" kern="1200" dirty="0" smtClean="0">
                <a:solidFill>
                  <a:srgbClr val="000000"/>
                </a:solidFill>
                <a:effectLst/>
                <a:latin typeface="Times New Roman" pitchFamily="16" charset="0"/>
                <a:ea typeface="+mn-ea"/>
                <a:cs typeface="+mn-cs"/>
              </a:rPr>
              <a:t>For every edge in the</a:t>
            </a:r>
            <a:r>
              <a:rPr lang="en-US" sz="1200" kern="1200" baseline="0" dirty="0" smtClean="0">
                <a:solidFill>
                  <a:srgbClr val="000000"/>
                </a:solidFill>
                <a:effectLst/>
                <a:latin typeface="Times New Roman" pitchFamily="16" charset="0"/>
                <a:ea typeface="+mn-ea"/>
                <a:cs typeface="+mn-cs"/>
              </a:rPr>
              <a:t> input graph</a:t>
            </a:r>
            <a:r>
              <a:rPr lang="en-US" sz="1200" kern="1200" dirty="0" smtClean="0">
                <a:solidFill>
                  <a:srgbClr val="000000"/>
                </a:solidFill>
                <a:effectLst/>
                <a:latin typeface="Times New Roman" pitchFamily="16" charset="0"/>
                <a:ea typeface="+mn-ea"/>
                <a:cs typeface="+mn-cs"/>
              </a:rPr>
              <a:t>, for example edge CD, we create a node CD in the dual graph.</a:t>
            </a:r>
            <a:r>
              <a:rPr lang="en-US" sz="1200" kern="1200" baseline="0" dirty="0" smtClean="0">
                <a:solidFill>
                  <a:srgbClr val="000000"/>
                </a:solidFill>
                <a:effectLst/>
                <a:latin typeface="Times New Roman" pitchFamily="16" charset="0"/>
                <a:ea typeface="+mn-ea"/>
                <a:cs typeface="+mn-cs"/>
              </a:rPr>
              <a:t> </a:t>
            </a:r>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We</a:t>
            </a:r>
            <a:r>
              <a:rPr lang="en-US" sz="1200" kern="1200" baseline="0" dirty="0" smtClean="0">
                <a:solidFill>
                  <a:srgbClr val="000000"/>
                </a:solidFill>
                <a:effectLst/>
                <a:latin typeface="Times New Roman" pitchFamily="16" charset="0"/>
                <a:ea typeface="+mn-ea"/>
                <a:cs typeface="+mn-cs"/>
              </a:rPr>
              <a:t> connect</a:t>
            </a:r>
            <a:r>
              <a:rPr lang="en-US" sz="1200" kern="1200" dirty="0" smtClean="0">
                <a:solidFill>
                  <a:srgbClr val="000000"/>
                </a:solidFill>
                <a:effectLst/>
                <a:latin typeface="Times New Roman" pitchFamily="16" charset="0"/>
                <a:ea typeface="+mn-ea"/>
                <a:cs typeface="+mn-cs"/>
              </a:rPr>
              <a:t> two nodes in the</a:t>
            </a:r>
            <a:r>
              <a:rPr lang="en-US" sz="1200" kern="1200" baseline="0" dirty="0" smtClean="0">
                <a:solidFill>
                  <a:srgbClr val="000000"/>
                </a:solidFill>
                <a:effectLst/>
                <a:latin typeface="Times New Roman" pitchFamily="16" charset="0"/>
                <a:ea typeface="+mn-ea"/>
                <a:cs typeface="+mn-cs"/>
              </a:rPr>
              <a:t> dual graph, for ex</a:t>
            </a:r>
            <a:r>
              <a:rPr lang="en-US" sz="1200" kern="1200" dirty="0" smtClean="0">
                <a:solidFill>
                  <a:srgbClr val="000000"/>
                </a:solidFill>
                <a:effectLst/>
                <a:latin typeface="Times New Roman" pitchFamily="16" charset="0"/>
                <a:ea typeface="+mn-ea"/>
                <a:cs typeface="+mn-cs"/>
              </a:rPr>
              <a:t>ample the nodes CD</a:t>
            </a:r>
            <a:r>
              <a:rPr lang="en-US" sz="1200" kern="1200" baseline="0" dirty="0" smtClean="0">
                <a:solidFill>
                  <a:srgbClr val="000000"/>
                </a:solidFill>
                <a:effectLst/>
                <a:latin typeface="Times New Roman" pitchFamily="16" charset="0"/>
                <a:ea typeface="+mn-ea"/>
                <a:cs typeface="+mn-cs"/>
              </a:rPr>
              <a:t> and </a:t>
            </a:r>
            <a:r>
              <a:rPr lang="en-US" sz="1200" kern="1200" dirty="0" smtClean="0">
                <a:solidFill>
                  <a:srgbClr val="000000"/>
                </a:solidFill>
                <a:effectLst/>
                <a:latin typeface="Times New Roman" pitchFamily="16" charset="0"/>
                <a:ea typeface="+mn-ea"/>
                <a:cs typeface="+mn-cs"/>
              </a:rPr>
              <a:t>CF, if the corresponding edges in the input graph G participate in an open triangle. Here you can see that edges CD-CF in our initial graph form an open triangle, since there is</a:t>
            </a:r>
            <a:r>
              <a:rPr lang="en-US" sz="1200" kern="1200" baseline="0" dirty="0" smtClean="0">
                <a:solidFill>
                  <a:srgbClr val="000000"/>
                </a:solidFill>
                <a:effectLst/>
                <a:latin typeface="Times New Roman" pitchFamily="16" charset="0"/>
                <a:ea typeface="+mn-ea"/>
                <a:cs typeface="+mn-cs"/>
              </a:rPr>
              <a:t> no </a:t>
            </a:r>
            <a:r>
              <a:rPr lang="en-US" sz="1200" kern="1200" dirty="0" smtClean="0">
                <a:solidFill>
                  <a:srgbClr val="000000"/>
                </a:solidFill>
                <a:effectLst/>
                <a:latin typeface="Times New Roman" pitchFamily="16" charset="0"/>
                <a:ea typeface="+mn-ea"/>
                <a:cs typeface="+mn-cs"/>
              </a:rPr>
              <a:t>edge between nodes D, and F.</a:t>
            </a:r>
            <a:endParaRPr lang="el-GR" dirty="0"/>
          </a:p>
        </p:txBody>
      </p:sp>
    </p:spTree>
    <p:extLst>
      <p:ext uri="{BB962C8B-B14F-4D97-AF65-F5344CB8AC3E}">
        <p14:creationId xmlns:p14="http://schemas.microsoft.com/office/powerpoint/2010/main" val="91229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43</a:t>
            </a:fld>
            <a:endParaRPr lang="en-US"/>
          </a:p>
        </p:txBody>
      </p:sp>
    </p:spTree>
    <p:extLst>
      <p:ext uri="{BB962C8B-B14F-4D97-AF65-F5344CB8AC3E}">
        <p14:creationId xmlns:p14="http://schemas.microsoft.com/office/powerpoint/2010/main" val="1783766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baseline="0" dirty="0" smtClean="0">
                <a:solidFill>
                  <a:srgbClr val="000000"/>
                </a:solidFill>
                <a:effectLst/>
                <a:latin typeface="Times New Roman" pitchFamily="16" charset="0"/>
                <a:ea typeface="+mn-ea"/>
                <a:cs typeface="+mn-cs"/>
              </a:rPr>
              <a:t>Finding a vertex cover for the dual graph, means that for every edge in the dual graph, there is a node in the vertex cover that covers it. This means that in the original graph, for every open triangle, there is an edge that covers it. </a:t>
            </a:r>
            <a:r>
              <a:rPr lang="en-US" sz="1200" kern="1200" dirty="0" smtClean="0">
                <a:solidFill>
                  <a:srgbClr val="000000"/>
                </a:solidFill>
                <a:effectLst/>
                <a:latin typeface="Times New Roman" pitchFamily="16" charset="0"/>
                <a:ea typeface="+mn-ea"/>
                <a:cs typeface="+mn-cs"/>
              </a:rPr>
              <a:t>For example, for our example dual graph a minimum vertex cover consists of the blue nodes. We map the solution for the MVC problem in the Dual graph to a solution of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in G by characterizing the corresponding edges as weak and the remaining as strong. Note that all the open triangles in</a:t>
            </a:r>
            <a:r>
              <a:rPr lang="en-US" sz="1200" kern="1200" baseline="0" dirty="0" smtClean="0">
                <a:solidFill>
                  <a:srgbClr val="000000"/>
                </a:solidFill>
                <a:effectLst/>
                <a:latin typeface="Times New Roman" pitchFamily="16" charset="0"/>
                <a:ea typeface="+mn-ea"/>
                <a:cs typeface="+mn-cs"/>
              </a:rPr>
              <a:t> the original graph are covered.</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91</a:t>
            </a:fld>
            <a:endParaRPr lang="el-GR"/>
          </a:p>
        </p:txBody>
      </p:sp>
    </p:spTree>
    <p:extLst>
      <p:ext uri="{BB962C8B-B14F-4D97-AF65-F5344CB8AC3E}">
        <p14:creationId xmlns:p14="http://schemas.microsoft.com/office/powerpoint/2010/main" val="1821711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For the MVC problem there are known approximation algorithms with guaranteed approximation factor. So we can use these algorithms to approximate the solution of our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The first algorithm produces a maximal matching on the dual graph D. Recall that a maximal matching is a collection of adjacent</a:t>
            </a:r>
            <a:r>
              <a:rPr lang="en-US" sz="1200" kern="1200" baseline="0" dirty="0" smtClean="0">
                <a:solidFill>
                  <a:srgbClr val="000000"/>
                </a:solidFill>
                <a:effectLst/>
                <a:latin typeface="Times New Roman" pitchFamily="16" charset="0"/>
                <a:ea typeface="+mn-ea"/>
                <a:cs typeface="+mn-cs"/>
              </a:rPr>
              <a:t> edges where no additional edge can be added.</a:t>
            </a:r>
            <a:r>
              <a:rPr lang="en-US" sz="1200" kern="1200" dirty="0" smtClean="0">
                <a:solidFill>
                  <a:srgbClr val="000000"/>
                </a:solidFill>
                <a:effectLst/>
                <a:latin typeface="Times New Roman" pitchFamily="16" charset="0"/>
                <a:ea typeface="+mn-ea"/>
                <a:cs typeface="+mn-cs"/>
              </a:rPr>
              <a:t> It has a constant approximation factor equals to 2. The second algorithm is a greedy algorithm which, at every step, greedily selects each time the vertex that covers the most uncovered edges. This</a:t>
            </a:r>
            <a:r>
              <a:rPr lang="en-US" sz="1200" kern="1200" baseline="0" dirty="0" smtClean="0">
                <a:solidFill>
                  <a:srgbClr val="000000"/>
                </a:solidFill>
                <a:effectLst/>
                <a:latin typeface="Times New Roman" pitchFamily="16" charset="0"/>
                <a:ea typeface="+mn-ea"/>
                <a:cs typeface="+mn-cs"/>
              </a:rPr>
              <a:t> algorithm has approximation ratio </a:t>
            </a:r>
            <a:r>
              <a:rPr lang="en-US" sz="1200" kern="1200" baseline="0" dirty="0" err="1" smtClean="0">
                <a:solidFill>
                  <a:srgbClr val="000000"/>
                </a:solidFill>
                <a:effectLst/>
                <a:latin typeface="Times New Roman" pitchFamily="16" charset="0"/>
                <a:ea typeface="+mn-ea"/>
                <a:cs typeface="+mn-cs"/>
              </a:rPr>
              <a:t>logn</a:t>
            </a:r>
            <a:r>
              <a:rPr lang="en-US" sz="1200" kern="1200" baseline="0" dirty="0" smtClean="0">
                <a:solidFill>
                  <a:srgbClr val="000000"/>
                </a:solidFill>
                <a:effectLst/>
                <a:latin typeface="Times New Roman" pitchFamily="16" charset="0"/>
                <a:ea typeface="+mn-ea"/>
                <a:cs typeface="+mn-cs"/>
              </a:rPr>
              <a:t>. Given a vertex cover for the dual graph, </a:t>
            </a:r>
            <a:r>
              <a:rPr lang="en-US" sz="1200" kern="1200" dirty="0" smtClean="0">
                <a:solidFill>
                  <a:srgbClr val="000000"/>
                </a:solidFill>
                <a:effectLst/>
                <a:latin typeface="Times New Roman" pitchFamily="16" charset="0"/>
                <a:ea typeface="+mn-ea"/>
                <a:cs typeface="+mn-cs"/>
              </a:rPr>
              <a:t>D, we characterize the corresponding  edges in original graph as weak and the remaining as Strong.</a:t>
            </a:r>
            <a:endParaRPr lang="en-US" dirty="0"/>
          </a:p>
        </p:txBody>
      </p:sp>
      <p:sp>
        <p:nvSpPr>
          <p:cNvPr id="4" name="Slide Number Placeholder 3"/>
          <p:cNvSpPr>
            <a:spLocks noGrp="1"/>
          </p:cNvSpPr>
          <p:nvPr>
            <p:ph type="sldNum" idx="10"/>
          </p:nvPr>
        </p:nvSpPr>
        <p:spPr/>
        <p:txBody>
          <a:bodyPr/>
          <a:lstStyle/>
          <a:p>
            <a:fld id="{FBA62518-5D63-492D-AF27-0C53E15C9383}" type="slidenum">
              <a:rPr lang="el-GR" smtClean="0"/>
              <a:pPr/>
              <a:t>92</a:t>
            </a:fld>
            <a:endParaRPr lang="el-GR"/>
          </a:p>
        </p:txBody>
      </p:sp>
    </p:spTree>
    <p:extLst>
      <p:ext uri="{BB962C8B-B14F-4D97-AF65-F5344CB8AC3E}">
        <p14:creationId xmlns:p14="http://schemas.microsoft.com/office/powerpoint/2010/main" val="1428471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3ABD52-74BE-4247-BABB-ACC1D78FBF28}" type="slidenum">
              <a:rPr lang="el-GR"/>
              <a:pPr/>
              <a:t>93</a:t>
            </a:fld>
            <a:endParaRPr lang="el-GR"/>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The overall goal of our experiments is to test if the labeling that we obtain by enforcing the STC property has any practical utility. That is,</a:t>
            </a:r>
            <a:r>
              <a:rPr lang="en-US" sz="1200" kern="1200" baseline="0" dirty="0" smtClean="0">
                <a:solidFill>
                  <a:srgbClr val="000000"/>
                </a:solidFill>
                <a:effectLst/>
                <a:latin typeface="Times New Roman" pitchFamily="16" charset="0"/>
                <a:ea typeface="+mn-ea"/>
                <a:cs typeface="+mn-cs"/>
              </a:rPr>
              <a:t> if the labels Strong and Weak that we assign, correspond to empirical notions of strength and weakness. </a:t>
            </a:r>
            <a:endParaRPr lang="el-GR" dirty="0"/>
          </a:p>
        </p:txBody>
      </p:sp>
    </p:spTree>
    <p:extLst>
      <p:ext uri="{BB962C8B-B14F-4D97-AF65-F5344CB8AC3E}">
        <p14:creationId xmlns:p14="http://schemas.microsoft.com/office/powerpoint/2010/main" val="2045404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E79F54-6B6F-4263-9AD2-83AFC95D7144}" type="slidenum">
              <a:rPr lang="el-GR"/>
              <a:pPr/>
              <a:t>94</a:t>
            </a:fld>
            <a:endParaRPr lang="el-GR"/>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For our experiments we use 5 datasets. Actors and Authors datasets are collaboration networks between movie actors and authors respectively. Les miserable is a network of co-appearances between characters of Victor Hugo’s novel. Karate club is a toy example of a social network and amazon books is a co-purchasing network. In this table you can see some statistics about size of the graphs in terms</a:t>
            </a:r>
            <a:r>
              <a:rPr lang="en-US" sz="1200" kern="1200" baseline="0" dirty="0" smtClean="0">
                <a:solidFill>
                  <a:srgbClr val="000000"/>
                </a:solidFill>
                <a:effectLst/>
                <a:latin typeface="Times New Roman" pitchFamily="16" charset="0"/>
                <a:ea typeface="+mn-ea"/>
                <a:cs typeface="+mn-cs"/>
              </a:rPr>
              <a:t> of number of nodes and edges</a:t>
            </a:r>
            <a:r>
              <a:rPr lang="en-US" sz="1200" kern="1200" dirty="0" smtClean="0">
                <a:solidFill>
                  <a:srgbClr val="000000"/>
                </a:solidFill>
                <a:effectLst/>
                <a:latin typeface="Times New Roman" pitchFamily="16" charset="0"/>
                <a:ea typeface="+mn-ea"/>
                <a:cs typeface="+mn-cs"/>
              </a:rPr>
              <a:t>.</a:t>
            </a:r>
            <a:endParaRPr lang="el-GR" dirty="0"/>
          </a:p>
        </p:txBody>
      </p:sp>
    </p:spTree>
    <p:extLst>
      <p:ext uri="{BB962C8B-B14F-4D97-AF65-F5344CB8AC3E}">
        <p14:creationId xmlns:p14="http://schemas.microsoft.com/office/powerpoint/2010/main" val="847387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In</a:t>
            </a:r>
            <a:r>
              <a:rPr lang="en-US" sz="1200" kern="1200" baseline="0" dirty="0" smtClean="0">
                <a:solidFill>
                  <a:srgbClr val="000000"/>
                </a:solidFill>
                <a:effectLst/>
                <a:latin typeface="Times New Roman" pitchFamily="16" charset="0"/>
                <a:ea typeface="+mn-ea"/>
                <a:cs typeface="+mn-cs"/>
              </a:rPr>
              <a:t> this table you can see the number of strong and weak edges produced by the</a:t>
            </a:r>
            <a:r>
              <a:rPr lang="en-US" sz="1200" kern="1200" dirty="0" smtClean="0">
                <a:solidFill>
                  <a:srgbClr val="000000"/>
                </a:solidFill>
                <a:effectLst/>
                <a:latin typeface="Times New Roman" pitchFamily="16" charset="0"/>
                <a:ea typeface="+mn-ea"/>
                <a:cs typeface="+mn-cs"/>
              </a:rPr>
              <a:t> Greedy and Maximal matching algorithms. Even though maximal matching algorithm has a better approximation factor, Greedy algorithm produces more strong edges. So, in the following we present only the results for Greedy algorithm. All</a:t>
            </a:r>
            <a:r>
              <a:rPr lang="en-US" sz="1200" kern="1200" baseline="0" dirty="0" smtClean="0">
                <a:solidFill>
                  <a:srgbClr val="000000"/>
                </a:solidFill>
                <a:effectLst/>
                <a:latin typeface="Times New Roman" pitchFamily="16" charset="0"/>
                <a:ea typeface="+mn-ea"/>
                <a:cs typeface="+mn-cs"/>
              </a:rPr>
              <a:t> our </a:t>
            </a:r>
            <a:r>
              <a:rPr lang="en-US" sz="1200" kern="1200" dirty="0" smtClean="0">
                <a:solidFill>
                  <a:srgbClr val="000000"/>
                </a:solidFill>
                <a:effectLst/>
                <a:latin typeface="Times New Roman" pitchFamily="16" charset="0"/>
                <a:ea typeface="+mn-ea"/>
                <a:cs typeface="+mn-cs"/>
              </a:rPr>
              <a:t>observations also hold for maximal matching algorithm. (if you are interested you can see the results for maximal matching algorithm in our paper).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95</a:t>
            </a:fld>
            <a:endParaRPr lang="el-GR"/>
          </a:p>
        </p:txBody>
      </p:sp>
    </p:spTree>
    <p:extLst>
      <p:ext uri="{BB962C8B-B14F-4D97-AF65-F5344CB8AC3E}">
        <p14:creationId xmlns:p14="http://schemas.microsoft.com/office/powerpoint/2010/main" val="1720551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622C82-DF7C-4CF4-AA72-DCD9E583F04A}" type="slidenum">
              <a:rPr lang="el-GR"/>
              <a:pPr/>
              <a:t>96</a:t>
            </a:fld>
            <a:endParaRPr lang="el-GR"/>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For the first set of experiments we want to understand if there is a correlation between the assigned label and an empirical measure of tie strength. For this experiment we use the Actors, Authors and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datasets for which we can compute edge</a:t>
            </a:r>
            <a:r>
              <a:rPr lang="en-US" sz="1200" kern="1200" baseline="0" dirty="0" smtClean="0">
                <a:solidFill>
                  <a:srgbClr val="000000"/>
                </a:solidFill>
                <a:effectLst/>
                <a:latin typeface="Times New Roman" pitchFamily="16" charset="0"/>
                <a:ea typeface="+mn-ea"/>
                <a:cs typeface="+mn-cs"/>
              </a:rPr>
              <a:t> weights</a:t>
            </a:r>
            <a:r>
              <a:rPr lang="en-US" sz="1200" kern="1200" dirty="0" smtClean="0">
                <a:solidFill>
                  <a:srgbClr val="000000"/>
                </a:solidFill>
                <a:effectLst/>
                <a:latin typeface="Times New Roman" pitchFamily="16" charset="0"/>
                <a:ea typeface="+mn-ea"/>
                <a:cs typeface="+mn-cs"/>
              </a:rPr>
              <a:t>. The edge weights measure the amount of common activity between the nodes. More specifically, weights in actors dataset represent the number of movies in common, in authors, the number of papers in common, and in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the number of co-appearances between two characters in the same chapter. Ideally we want the mean weight of strong edges to be higher than the mean weight of weak edges. And this is actually the case for all datasets. Using the t-test we verified that the differences we observe are statistically significant.</a:t>
            </a:r>
            <a:endParaRPr lang="el-GR" dirty="0"/>
          </a:p>
        </p:txBody>
      </p:sp>
    </p:spTree>
    <p:extLst>
      <p:ext uri="{BB962C8B-B14F-4D97-AF65-F5344CB8AC3E}">
        <p14:creationId xmlns:p14="http://schemas.microsoft.com/office/powerpoint/2010/main" val="107161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 frequency of common activity between two users is obviously a strong indicator of tie strength but it may also be an artifact of the general frequent activity. For example two researchers may have a lot of papers together, and the reason is just because they have written many papers in general. So, another indicator of Tie strength is the fraction of the activity of two individuals that is devoted to their relationship, Specifically, we use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the activity</a:t>
            </a:r>
            <a:r>
              <a:rPr lang="en-US" sz="1200" kern="1200" baseline="0" dirty="0" smtClean="0">
                <a:solidFill>
                  <a:srgbClr val="000000"/>
                </a:solidFill>
                <a:effectLst/>
                <a:latin typeface="Times New Roman" pitchFamily="16" charset="0"/>
                <a:ea typeface="+mn-ea"/>
                <a:cs typeface="+mn-cs"/>
              </a:rPr>
              <a:t> sets</a:t>
            </a:r>
            <a:r>
              <a:rPr lang="en-US" sz="1200" kern="1200" dirty="0" smtClean="0">
                <a:solidFill>
                  <a:srgbClr val="000000"/>
                </a:solidFill>
                <a:effectLst/>
                <a:latin typeface="Times New Roman" pitchFamily="16" charset="0"/>
                <a:ea typeface="+mn-ea"/>
                <a:cs typeface="+mn-cs"/>
              </a:rPr>
              <a:t>. For example for authors dataset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between two authors is defined as the number of papers they have together over the total number of papers that they have written. Again, in that table you can see that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Strong edges, is higher than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Weak edges. Here we do not have results for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dataset because we do not have the information about the set of chapters in which a character appears.</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97</a:t>
            </a:fld>
            <a:endParaRPr lang="el-GR"/>
          </a:p>
        </p:txBody>
      </p:sp>
    </p:spTree>
    <p:extLst>
      <p:ext uri="{BB962C8B-B14F-4D97-AF65-F5344CB8AC3E}">
        <p14:creationId xmlns:p14="http://schemas.microsoft.com/office/powerpoint/2010/main" val="46319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For the second set of experiments we check whether the labeling that we obtain validates the idea behind the strength of weak ties. </a:t>
            </a:r>
            <a:r>
              <a:rPr lang="en-US" sz="1200" kern="1200" dirty="0" err="1" smtClean="0">
                <a:solidFill>
                  <a:srgbClr val="000000"/>
                </a:solidFill>
                <a:effectLst/>
                <a:latin typeface="Times New Roman" pitchFamily="16" charset="0"/>
                <a:ea typeface="+mn-ea"/>
                <a:cs typeface="+mn-cs"/>
              </a:rPr>
              <a:t>Granoveter</a:t>
            </a:r>
            <a:r>
              <a:rPr lang="en-US" sz="1200" kern="1200" dirty="0" smtClean="0">
                <a:solidFill>
                  <a:srgbClr val="000000"/>
                </a:solidFill>
                <a:effectLst/>
                <a:latin typeface="Times New Roman" pitchFamily="16" charset="0"/>
                <a:ea typeface="+mn-ea"/>
                <a:cs typeface="+mn-cs"/>
              </a:rPr>
              <a:t> in his seminal paper The </a:t>
            </a:r>
            <a:r>
              <a:rPr lang="en-US" sz="1200" kern="1200" dirty="0" err="1" smtClean="0">
                <a:solidFill>
                  <a:srgbClr val="000000"/>
                </a:solidFill>
                <a:effectLst/>
                <a:latin typeface="Times New Roman" pitchFamily="16" charset="0"/>
                <a:ea typeface="+mn-ea"/>
                <a:cs typeface="+mn-cs"/>
              </a:rPr>
              <a:t>Stregth</a:t>
            </a:r>
            <a:r>
              <a:rPr lang="en-US" sz="1200" kern="1200" baseline="0" dirty="0" smtClean="0">
                <a:solidFill>
                  <a:srgbClr val="000000"/>
                </a:solidFill>
                <a:effectLst/>
                <a:latin typeface="Times New Roman" pitchFamily="16" charset="0"/>
                <a:ea typeface="+mn-ea"/>
                <a:cs typeface="+mn-cs"/>
              </a:rPr>
              <a:t> of Weak Ties, observed </a:t>
            </a:r>
            <a:r>
              <a:rPr lang="en-US" sz="1200" kern="1200" dirty="0" smtClean="0">
                <a:solidFill>
                  <a:srgbClr val="000000"/>
                </a:solidFill>
                <a:effectLst/>
                <a:latin typeface="Times New Roman" pitchFamily="16" charset="0"/>
                <a:ea typeface="+mn-ea"/>
                <a:cs typeface="+mn-cs"/>
              </a:rPr>
              <a:t>that people tend to learn information leading to new jobs through acquaintances, that is, weak relationships, rather</a:t>
            </a:r>
            <a:r>
              <a:rPr lang="en-US" sz="1200" kern="1200" baseline="0" dirty="0" smtClean="0">
                <a:solidFill>
                  <a:srgbClr val="000000"/>
                </a:solidFill>
                <a:effectLst/>
                <a:latin typeface="Times New Roman" pitchFamily="16" charset="0"/>
                <a:ea typeface="+mn-ea"/>
                <a:cs typeface="+mn-cs"/>
              </a:rPr>
              <a:t> than</a:t>
            </a:r>
            <a:r>
              <a:rPr lang="en-US" sz="1200" kern="1200" dirty="0" smtClean="0">
                <a:solidFill>
                  <a:srgbClr val="000000"/>
                </a:solidFill>
                <a:effectLst/>
                <a:latin typeface="Times New Roman" pitchFamily="16" charset="0"/>
                <a:ea typeface="+mn-ea"/>
                <a:cs typeface="+mn-cs"/>
              </a:rPr>
              <a:t> from close friends,</a:t>
            </a:r>
            <a:r>
              <a:rPr lang="en-US" sz="1200" kern="1200" baseline="0" dirty="0" smtClean="0">
                <a:solidFill>
                  <a:srgbClr val="000000"/>
                </a:solidFill>
                <a:effectLst/>
                <a:latin typeface="Times New Roman" pitchFamily="16" charset="0"/>
                <a:ea typeface="+mn-ea"/>
                <a:cs typeface="+mn-cs"/>
              </a:rPr>
              <a:t> that is,</a:t>
            </a:r>
            <a:r>
              <a:rPr lang="en-US" sz="1200" kern="1200" dirty="0" smtClean="0">
                <a:solidFill>
                  <a:srgbClr val="000000"/>
                </a:solidFill>
                <a:effectLst/>
                <a:latin typeface="Times New Roman" pitchFamily="16" charset="0"/>
                <a:ea typeface="+mn-ea"/>
                <a:cs typeface="+mn-cs"/>
              </a:rPr>
              <a:t> strong relationships. Easley and Kleinberg explain that using</a:t>
            </a:r>
            <a:r>
              <a:rPr lang="en-US" sz="1200" kern="1200" baseline="0" dirty="0" smtClean="0">
                <a:solidFill>
                  <a:srgbClr val="000000"/>
                </a:solidFill>
                <a:effectLst/>
                <a:latin typeface="Times New Roman" pitchFamily="16" charset="0"/>
                <a:ea typeface="+mn-ea"/>
                <a:cs typeface="+mn-cs"/>
              </a:rPr>
              <a:t> a graph theoretic formalization. They </a:t>
            </a:r>
            <a:r>
              <a:rPr lang="en-US" sz="1200" kern="1200" dirty="0" smtClean="0">
                <a:solidFill>
                  <a:srgbClr val="000000"/>
                </a:solidFill>
                <a:effectLst/>
                <a:latin typeface="Times New Roman" pitchFamily="16" charset="0"/>
                <a:ea typeface="+mn-ea"/>
                <a:cs typeface="+mn-cs"/>
              </a:rPr>
              <a:t>view</a:t>
            </a:r>
            <a:r>
              <a:rPr lang="en-US" sz="1200" kern="1200" baseline="0" dirty="0" smtClean="0">
                <a:solidFill>
                  <a:srgbClr val="000000"/>
                </a:solidFill>
                <a:effectLst/>
                <a:latin typeface="Times New Roman" pitchFamily="16" charset="0"/>
                <a:ea typeface="+mn-ea"/>
                <a:cs typeface="+mn-cs"/>
              </a:rPr>
              <a:t> the social network as partitioned into communities, where each community has access to different information. Their claim is that </a:t>
            </a:r>
            <a:r>
              <a:rPr lang="en-US" sz="1200" kern="1200" dirty="0" smtClean="0">
                <a:solidFill>
                  <a:srgbClr val="000000"/>
                </a:solidFill>
                <a:effectLst/>
                <a:latin typeface="Times New Roman" pitchFamily="16" charset="0"/>
                <a:ea typeface="+mn-ea"/>
                <a:cs typeface="+mn-cs"/>
              </a:rPr>
              <a:t>acquaintances act as bridges between then</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different communities, giving access to new information. On the other hand, most of close friends belong to the same community, and thus they cannot provide new information.</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98</a:t>
            </a:fld>
            <a:endParaRPr lang="el-GR"/>
          </a:p>
        </p:txBody>
      </p:sp>
    </p:spTree>
    <p:extLst>
      <p:ext uri="{BB962C8B-B14F-4D97-AF65-F5344CB8AC3E}">
        <p14:creationId xmlns:p14="http://schemas.microsoft.com/office/powerpoint/2010/main" val="3587453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Our goal</a:t>
            </a:r>
            <a:r>
              <a:rPr lang="en-US" sz="1200" kern="1200" baseline="0" dirty="0" smtClean="0">
                <a:solidFill>
                  <a:srgbClr val="000000"/>
                </a:solidFill>
                <a:effectLst/>
                <a:latin typeface="Times New Roman" pitchFamily="16" charset="0"/>
                <a:ea typeface="+mn-ea"/>
                <a:cs typeface="+mn-cs"/>
              </a:rPr>
              <a:t> is to see if our labeling agrees with the hypothesis of Easley and Kleinberg. For this experiment </a:t>
            </a:r>
            <a:r>
              <a:rPr lang="en-US" sz="1200" kern="1200" dirty="0" smtClean="0">
                <a:solidFill>
                  <a:srgbClr val="000000"/>
                </a:solidFill>
                <a:effectLst/>
                <a:latin typeface="Times New Roman" pitchFamily="16" charset="0"/>
                <a:ea typeface="+mn-ea"/>
                <a:cs typeface="+mn-cs"/>
              </a:rPr>
              <a:t>we use two datasets with known communities. Amazon books dataset contains a set of books about US politics. There are three communities depending of the political view of the books:  liberal, conservative and neutral.</a:t>
            </a:r>
          </a:p>
          <a:p>
            <a:r>
              <a:rPr lang="en-US" sz="1200" kern="1200" dirty="0" smtClean="0">
                <a:solidFill>
                  <a:srgbClr val="000000"/>
                </a:solidFill>
                <a:effectLst/>
                <a:latin typeface="Times New Roman" pitchFamily="16" charset="0"/>
                <a:ea typeface="+mn-ea"/>
                <a:cs typeface="+mn-cs"/>
              </a:rPr>
              <a:t>The second one is the. Karate Club graph which consists of two different fractions within the members of a karate club centered around the two trainers. The figure shows the graph and the two communities in different color.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99</a:t>
            </a:fld>
            <a:endParaRPr lang="el-GR"/>
          </a:p>
        </p:txBody>
      </p:sp>
    </p:spTree>
    <p:extLst>
      <p:ext uri="{BB962C8B-B14F-4D97-AF65-F5344CB8AC3E}">
        <p14:creationId xmlns:p14="http://schemas.microsoft.com/office/powerpoint/2010/main" val="152025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7838DE-C6C6-4E8A-8D81-FE653A1CFDDF}" type="slidenum">
              <a:rPr lang="el-GR"/>
              <a:pPr/>
              <a:t>100</a:t>
            </a:fld>
            <a:endParaRPr lang="el-GR"/>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Given a</a:t>
            </a:r>
            <a:r>
              <a:rPr lang="en-US" sz="1200" kern="1200" baseline="0" dirty="0" smtClean="0">
                <a:solidFill>
                  <a:srgbClr val="000000"/>
                </a:solidFill>
                <a:effectLst/>
                <a:latin typeface="Times New Roman" pitchFamily="16" charset="0"/>
                <a:ea typeface="+mn-ea"/>
                <a:cs typeface="+mn-cs"/>
              </a:rPr>
              <a:t> labeling of the edges as Strong or Weak, in accordance with the hypothesis of Easley and Kleinberg the</a:t>
            </a:r>
            <a:r>
              <a:rPr lang="en-US" sz="1200" kern="1200" dirty="0" smtClean="0">
                <a:solidFill>
                  <a:srgbClr val="000000"/>
                </a:solidFill>
                <a:effectLst/>
                <a:latin typeface="Times New Roman" pitchFamily="16" charset="0"/>
                <a:ea typeface="+mn-ea"/>
                <a:cs typeface="+mn-cs"/>
              </a:rPr>
              <a:t> weak edges should act as bridges in a graph. More specifically, we want most of edges between communities, the inter-community edges to be labeled weak.</a:t>
            </a:r>
          </a:p>
          <a:p>
            <a:r>
              <a:rPr lang="en-US" sz="1200" kern="1200" dirty="0" smtClean="0">
                <a:solidFill>
                  <a:srgbClr val="000000"/>
                </a:solidFill>
                <a:effectLst/>
                <a:latin typeface="Times New Roman" pitchFamily="16" charset="0"/>
                <a:ea typeface="+mn-ea"/>
                <a:cs typeface="+mn-cs"/>
              </a:rPr>
              <a:t>To measure this we define </a:t>
            </a:r>
            <a:r>
              <a:rPr lang="en-US" sz="1200" kern="1200" dirty="0" err="1" smtClean="0">
                <a:solidFill>
                  <a:srgbClr val="000000"/>
                </a:solidFill>
                <a:effectLst/>
                <a:latin typeface="Times New Roman" pitchFamily="16" charset="0"/>
                <a:ea typeface="+mn-ea"/>
                <a:cs typeface="+mn-cs"/>
              </a:rPr>
              <a:t>R_w</a:t>
            </a:r>
            <a:r>
              <a:rPr lang="en-US" sz="1200" kern="1200" dirty="0" smtClean="0">
                <a:solidFill>
                  <a:srgbClr val="000000"/>
                </a:solidFill>
                <a:effectLst/>
                <a:latin typeface="Times New Roman" pitchFamily="16" charset="0"/>
                <a:ea typeface="+mn-ea"/>
                <a:cs typeface="+mn-cs"/>
              </a:rPr>
              <a:t> as the fraction of inter-community edges that are labeled weak, and we would like this to be close to 1.</a:t>
            </a:r>
          </a:p>
          <a:p>
            <a:r>
              <a:rPr lang="en-US" sz="1200" kern="1200" dirty="0" smtClean="0">
                <a:solidFill>
                  <a:srgbClr val="000000"/>
                </a:solidFill>
                <a:effectLst/>
                <a:latin typeface="Times New Roman" pitchFamily="16" charset="0"/>
                <a:ea typeface="+mn-ea"/>
                <a:cs typeface="+mn-cs"/>
              </a:rPr>
              <a:t>Furthermore, we would like most of the strong edges to be confined within a community, to be intra community edges. </a:t>
            </a:r>
          </a:p>
          <a:p>
            <a:r>
              <a:rPr lang="en-US" sz="1200" kern="1200" dirty="0" smtClean="0">
                <a:solidFill>
                  <a:srgbClr val="000000"/>
                </a:solidFill>
                <a:effectLst/>
                <a:latin typeface="Times New Roman" pitchFamily="16" charset="0"/>
                <a:ea typeface="+mn-ea"/>
                <a:cs typeface="+mn-cs"/>
              </a:rPr>
              <a:t>In order to measure this, we define P_s as the fraction of Strong edges that are intra-community edges. Again we want this to be close to 1.</a:t>
            </a:r>
          </a:p>
          <a:p>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In this table you see the results for our 2 datasets. For the Karate Club we have a perfect precision and a perfect recall. That means that all inter-community edges are weak, and all of strong labels are on</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intra-community edges. For</a:t>
            </a:r>
            <a:r>
              <a:rPr lang="en-US" sz="1200" kern="1200" baseline="0" dirty="0" smtClean="0">
                <a:solidFill>
                  <a:srgbClr val="000000"/>
                </a:solidFill>
                <a:effectLst/>
                <a:latin typeface="Times New Roman" pitchFamily="16" charset="0"/>
                <a:ea typeface="+mn-ea"/>
                <a:cs typeface="+mn-cs"/>
              </a:rPr>
              <a:t> the </a:t>
            </a:r>
            <a:r>
              <a:rPr lang="en-US" sz="1200" kern="1200" dirty="0" smtClean="0">
                <a:solidFill>
                  <a:srgbClr val="000000"/>
                </a:solidFill>
                <a:effectLst/>
                <a:latin typeface="Times New Roman" pitchFamily="16" charset="0"/>
                <a:ea typeface="+mn-ea"/>
                <a:cs typeface="+mn-cs"/>
              </a:rPr>
              <a:t>Amazon Book Dataset we have P_s</a:t>
            </a:r>
            <a:r>
              <a:rPr lang="en-US" sz="1200" kern="1200" baseline="0" dirty="0" smtClean="0">
                <a:solidFill>
                  <a:srgbClr val="000000"/>
                </a:solidFill>
                <a:effectLst/>
                <a:latin typeface="Times New Roman" pitchFamily="16" charset="0"/>
                <a:ea typeface="+mn-ea"/>
                <a:cs typeface="+mn-cs"/>
              </a:rPr>
              <a:t> greater than 80% and </a:t>
            </a:r>
            <a:r>
              <a:rPr lang="en-US" sz="1200" kern="1200" baseline="0" dirty="0" err="1" smtClean="0">
                <a:solidFill>
                  <a:srgbClr val="000000"/>
                </a:solidFill>
                <a:effectLst/>
                <a:latin typeface="Times New Roman" pitchFamily="16" charset="0"/>
                <a:ea typeface="+mn-ea"/>
                <a:cs typeface="+mn-cs"/>
              </a:rPr>
              <a:t>R_w</a:t>
            </a:r>
            <a:r>
              <a:rPr lang="en-US" sz="1200" kern="1200" baseline="0" dirty="0" smtClean="0">
                <a:solidFill>
                  <a:srgbClr val="000000"/>
                </a:solidFill>
                <a:effectLst/>
                <a:latin typeface="Times New Roman" pitchFamily="16" charset="0"/>
                <a:ea typeface="+mn-ea"/>
                <a:cs typeface="+mn-cs"/>
              </a:rPr>
              <a:t> close to 70%. The</a:t>
            </a:r>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Rw</a:t>
            </a:r>
            <a:r>
              <a:rPr lang="en-US" sz="1200" kern="1200" dirty="0" smtClean="0">
                <a:solidFill>
                  <a:srgbClr val="000000"/>
                </a:solidFill>
                <a:effectLst/>
                <a:latin typeface="Times New Roman" pitchFamily="16" charset="0"/>
                <a:ea typeface="+mn-ea"/>
                <a:cs typeface="+mn-cs"/>
              </a:rPr>
              <a:t> value is affected by the fact that there are many strong inter community edges between neutral books</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and books from another category. It is intuitive that people often buy neutral books with conservatives or liberal books leading to this high number of strong connections across communities.</a:t>
            </a:r>
            <a:endParaRPr lang="el-GR" dirty="0"/>
          </a:p>
        </p:txBody>
      </p:sp>
    </p:spTree>
    <p:extLst>
      <p:ext uri="{BB962C8B-B14F-4D97-AF65-F5344CB8AC3E}">
        <p14:creationId xmlns:p14="http://schemas.microsoft.com/office/powerpoint/2010/main" val="71111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44</a:t>
            </a:fld>
            <a:endParaRPr lang="en-US"/>
          </a:p>
        </p:txBody>
      </p:sp>
    </p:spTree>
    <p:extLst>
      <p:ext uri="{BB962C8B-B14F-4D97-AF65-F5344CB8AC3E}">
        <p14:creationId xmlns:p14="http://schemas.microsoft.com/office/powerpoint/2010/main" val="2810516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Here, we visualize the results of the greedy algorithm for the karate club dataset. You can observe that all of the red strong edges are within the communities,  while all of the edges that connect nodes from different fractions are weak.</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101</a:t>
            </a:fld>
            <a:endParaRPr lang="el-GR"/>
          </a:p>
        </p:txBody>
      </p:sp>
    </p:spTree>
    <p:extLst>
      <p:ext uri="{BB962C8B-B14F-4D97-AF65-F5344CB8AC3E}">
        <p14:creationId xmlns:p14="http://schemas.microsoft.com/office/powerpoint/2010/main" val="2475705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104</a:t>
            </a:fld>
            <a:endParaRPr lang="en-US"/>
          </a:p>
        </p:txBody>
      </p:sp>
    </p:spTree>
    <p:extLst>
      <p:ext uri="{BB962C8B-B14F-4D97-AF65-F5344CB8AC3E}">
        <p14:creationId xmlns:p14="http://schemas.microsoft.com/office/powerpoint/2010/main" val="865367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105</a:t>
            </a:fld>
            <a:endParaRPr lang="en-US"/>
          </a:p>
        </p:txBody>
      </p:sp>
    </p:spTree>
    <p:extLst>
      <p:ext uri="{BB962C8B-B14F-4D97-AF65-F5344CB8AC3E}">
        <p14:creationId xmlns:p14="http://schemas.microsoft.com/office/powerpoint/2010/main" val="3937897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106</a:t>
            </a:fld>
            <a:endParaRPr lang="en-US"/>
          </a:p>
        </p:txBody>
      </p:sp>
    </p:spTree>
    <p:extLst>
      <p:ext uri="{BB962C8B-B14F-4D97-AF65-F5344CB8AC3E}">
        <p14:creationId xmlns:p14="http://schemas.microsoft.com/office/powerpoint/2010/main" val="3698894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107</a:t>
            </a:fld>
            <a:endParaRPr lang="en-US"/>
          </a:p>
        </p:txBody>
      </p:sp>
    </p:spTree>
    <p:extLst>
      <p:ext uri="{BB962C8B-B14F-4D97-AF65-F5344CB8AC3E}">
        <p14:creationId xmlns:p14="http://schemas.microsoft.com/office/powerpoint/2010/main" val="2901862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108</a:t>
            </a:fld>
            <a:endParaRPr lang="en-US"/>
          </a:p>
        </p:txBody>
      </p:sp>
    </p:spTree>
    <p:extLst>
      <p:ext uri="{BB962C8B-B14F-4D97-AF65-F5344CB8AC3E}">
        <p14:creationId xmlns:p14="http://schemas.microsoft.com/office/powerpoint/2010/main" val="1943631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109</a:t>
            </a:fld>
            <a:endParaRPr lang="en-US"/>
          </a:p>
        </p:txBody>
      </p:sp>
    </p:spTree>
    <p:extLst>
      <p:ext uri="{BB962C8B-B14F-4D97-AF65-F5344CB8AC3E}">
        <p14:creationId xmlns:p14="http://schemas.microsoft.com/office/powerpoint/2010/main" val="3305872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110</a:t>
            </a:fld>
            <a:endParaRPr lang="en-US"/>
          </a:p>
        </p:txBody>
      </p:sp>
    </p:spTree>
    <p:extLst>
      <p:ext uri="{BB962C8B-B14F-4D97-AF65-F5344CB8AC3E}">
        <p14:creationId xmlns:p14="http://schemas.microsoft.com/office/powerpoint/2010/main" val="2213340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111</a:t>
            </a:fld>
            <a:endParaRPr lang="en-US"/>
          </a:p>
        </p:txBody>
      </p:sp>
    </p:spTree>
    <p:extLst>
      <p:ext uri="{BB962C8B-B14F-4D97-AF65-F5344CB8AC3E}">
        <p14:creationId xmlns:p14="http://schemas.microsoft.com/office/powerpoint/2010/main" val="1148606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112</a:t>
            </a:fld>
            <a:endParaRPr lang="en-US"/>
          </a:p>
        </p:txBody>
      </p:sp>
    </p:spTree>
    <p:extLst>
      <p:ext uri="{BB962C8B-B14F-4D97-AF65-F5344CB8AC3E}">
        <p14:creationId xmlns:p14="http://schemas.microsoft.com/office/powerpoint/2010/main" val="191224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45</a:t>
            </a:fld>
            <a:endParaRPr lang="en-US"/>
          </a:p>
        </p:txBody>
      </p:sp>
    </p:spTree>
    <p:extLst>
      <p:ext uri="{BB962C8B-B14F-4D97-AF65-F5344CB8AC3E}">
        <p14:creationId xmlns:p14="http://schemas.microsoft.com/office/powerpoint/2010/main" val="28954688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113</a:t>
            </a:fld>
            <a:endParaRPr lang="en-US"/>
          </a:p>
        </p:txBody>
      </p:sp>
    </p:spTree>
    <p:extLst>
      <p:ext uri="{BB962C8B-B14F-4D97-AF65-F5344CB8AC3E}">
        <p14:creationId xmlns:p14="http://schemas.microsoft.com/office/powerpoint/2010/main" val="1464800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114</a:t>
            </a:fld>
            <a:endParaRPr lang="en-US"/>
          </a:p>
        </p:txBody>
      </p:sp>
    </p:spTree>
    <p:extLst>
      <p:ext uri="{BB962C8B-B14F-4D97-AF65-F5344CB8AC3E}">
        <p14:creationId xmlns:p14="http://schemas.microsoft.com/office/powerpoint/2010/main" val="2958195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115</a:t>
            </a:fld>
            <a:endParaRPr lang="en-US"/>
          </a:p>
        </p:txBody>
      </p:sp>
    </p:spTree>
    <p:extLst>
      <p:ext uri="{BB962C8B-B14F-4D97-AF65-F5344CB8AC3E}">
        <p14:creationId xmlns:p14="http://schemas.microsoft.com/office/powerpoint/2010/main" val="2927797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116</a:t>
            </a:fld>
            <a:endParaRPr lang="en-US"/>
          </a:p>
        </p:txBody>
      </p:sp>
    </p:spTree>
    <p:extLst>
      <p:ext uri="{BB962C8B-B14F-4D97-AF65-F5344CB8AC3E}">
        <p14:creationId xmlns:p14="http://schemas.microsoft.com/office/powerpoint/2010/main" val="1877105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117</a:t>
            </a:fld>
            <a:endParaRPr lang="en-US"/>
          </a:p>
        </p:txBody>
      </p:sp>
    </p:spTree>
    <p:extLst>
      <p:ext uri="{BB962C8B-B14F-4D97-AF65-F5344CB8AC3E}">
        <p14:creationId xmlns:p14="http://schemas.microsoft.com/office/powerpoint/2010/main" val="3924961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118</a:t>
            </a:fld>
            <a:endParaRPr lang="en-US"/>
          </a:p>
        </p:txBody>
      </p:sp>
    </p:spTree>
    <p:extLst>
      <p:ext uri="{BB962C8B-B14F-4D97-AF65-F5344CB8AC3E}">
        <p14:creationId xmlns:p14="http://schemas.microsoft.com/office/powerpoint/2010/main" val="723654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119</a:t>
            </a:fld>
            <a:endParaRPr lang="en-US"/>
          </a:p>
        </p:txBody>
      </p:sp>
    </p:spTree>
    <p:extLst>
      <p:ext uri="{BB962C8B-B14F-4D97-AF65-F5344CB8AC3E}">
        <p14:creationId xmlns:p14="http://schemas.microsoft.com/office/powerpoint/2010/main" val="3823315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120</a:t>
            </a:fld>
            <a:endParaRPr lang="en-US"/>
          </a:p>
        </p:txBody>
      </p:sp>
    </p:spTree>
    <p:extLst>
      <p:ext uri="{BB962C8B-B14F-4D97-AF65-F5344CB8AC3E}">
        <p14:creationId xmlns:p14="http://schemas.microsoft.com/office/powerpoint/2010/main" val="79511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121</a:t>
            </a:fld>
            <a:endParaRPr lang="en-US"/>
          </a:p>
        </p:txBody>
      </p:sp>
    </p:spTree>
    <p:extLst>
      <p:ext uri="{BB962C8B-B14F-4D97-AF65-F5344CB8AC3E}">
        <p14:creationId xmlns:p14="http://schemas.microsoft.com/office/powerpoint/2010/main" val="1472081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122</a:t>
            </a:fld>
            <a:endParaRPr lang="en-US"/>
          </a:p>
        </p:txBody>
      </p:sp>
    </p:spTree>
    <p:extLst>
      <p:ext uri="{BB962C8B-B14F-4D97-AF65-F5344CB8AC3E}">
        <p14:creationId xmlns:p14="http://schemas.microsoft.com/office/powerpoint/2010/main" val="194648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46</a:t>
            </a:fld>
            <a:endParaRPr lang="en-US"/>
          </a:p>
        </p:txBody>
      </p:sp>
    </p:spTree>
    <p:extLst>
      <p:ext uri="{BB962C8B-B14F-4D97-AF65-F5344CB8AC3E}">
        <p14:creationId xmlns:p14="http://schemas.microsoft.com/office/powerpoint/2010/main" val="18895117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123</a:t>
            </a:fld>
            <a:endParaRPr lang="en-US"/>
          </a:p>
        </p:txBody>
      </p:sp>
    </p:spTree>
    <p:extLst>
      <p:ext uri="{BB962C8B-B14F-4D97-AF65-F5344CB8AC3E}">
        <p14:creationId xmlns:p14="http://schemas.microsoft.com/office/powerpoint/2010/main" val="33329896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124</a:t>
            </a:fld>
            <a:endParaRPr lang="en-US"/>
          </a:p>
        </p:txBody>
      </p:sp>
    </p:spTree>
    <p:extLst>
      <p:ext uri="{BB962C8B-B14F-4D97-AF65-F5344CB8AC3E}">
        <p14:creationId xmlns:p14="http://schemas.microsoft.com/office/powerpoint/2010/main" val="2350141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125</a:t>
            </a:fld>
            <a:endParaRPr lang="en-US"/>
          </a:p>
        </p:txBody>
      </p:sp>
    </p:spTree>
    <p:extLst>
      <p:ext uri="{BB962C8B-B14F-4D97-AF65-F5344CB8AC3E}">
        <p14:creationId xmlns:p14="http://schemas.microsoft.com/office/powerpoint/2010/main" val="2696253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126</a:t>
            </a:fld>
            <a:endParaRPr lang="en-US"/>
          </a:p>
        </p:txBody>
      </p:sp>
    </p:spTree>
    <p:extLst>
      <p:ext uri="{BB962C8B-B14F-4D97-AF65-F5344CB8AC3E}">
        <p14:creationId xmlns:p14="http://schemas.microsoft.com/office/powerpoint/2010/main" val="1119418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127</a:t>
            </a:fld>
            <a:endParaRPr lang="en-US"/>
          </a:p>
        </p:txBody>
      </p:sp>
    </p:spTree>
    <p:extLst>
      <p:ext uri="{BB962C8B-B14F-4D97-AF65-F5344CB8AC3E}">
        <p14:creationId xmlns:p14="http://schemas.microsoft.com/office/powerpoint/2010/main" val="4457235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128</a:t>
            </a:fld>
            <a:endParaRPr lang="en-US"/>
          </a:p>
        </p:txBody>
      </p:sp>
    </p:spTree>
    <p:extLst>
      <p:ext uri="{BB962C8B-B14F-4D97-AF65-F5344CB8AC3E}">
        <p14:creationId xmlns:p14="http://schemas.microsoft.com/office/powerpoint/2010/main" val="3991926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129</a:t>
            </a:fld>
            <a:endParaRPr lang="en-US"/>
          </a:p>
        </p:txBody>
      </p:sp>
    </p:spTree>
    <p:extLst>
      <p:ext uri="{BB962C8B-B14F-4D97-AF65-F5344CB8AC3E}">
        <p14:creationId xmlns:p14="http://schemas.microsoft.com/office/powerpoint/2010/main" val="24971563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130</a:t>
            </a:fld>
            <a:endParaRPr lang="en-US"/>
          </a:p>
        </p:txBody>
      </p:sp>
    </p:spTree>
    <p:extLst>
      <p:ext uri="{BB962C8B-B14F-4D97-AF65-F5344CB8AC3E}">
        <p14:creationId xmlns:p14="http://schemas.microsoft.com/office/powerpoint/2010/main" val="37609390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131</a:t>
            </a:fld>
            <a:endParaRPr lang="en-US"/>
          </a:p>
        </p:txBody>
      </p:sp>
    </p:spTree>
    <p:extLst>
      <p:ext uri="{BB962C8B-B14F-4D97-AF65-F5344CB8AC3E}">
        <p14:creationId xmlns:p14="http://schemas.microsoft.com/office/powerpoint/2010/main" val="26488547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132</a:t>
            </a:fld>
            <a:endParaRPr lang="en-US"/>
          </a:p>
        </p:txBody>
      </p:sp>
    </p:spTree>
    <p:extLst>
      <p:ext uri="{BB962C8B-B14F-4D97-AF65-F5344CB8AC3E}">
        <p14:creationId xmlns:p14="http://schemas.microsoft.com/office/powerpoint/2010/main" val="109274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47</a:t>
            </a:fld>
            <a:endParaRPr lang="en-US"/>
          </a:p>
        </p:txBody>
      </p:sp>
    </p:spTree>
    <p:extLst>
      <p:ext uri="{BB962C8B-B14F-4D97-AF65-F5344CB8AC3E}">
        <p14:creationId xmlns:p14="http://schemas.microsoft.com/office/powerpoint/2010/main" val="1415678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133</a:t>
            </a:fld>
            <a:endParaRPr lang="en-US"/>
          </a:p>
        </p:txBody>
      </p:sp>
    </p:spTree>
    <p:extLst>
      <p:ext uri="{BB962C8B-B14F-4D97-AF65-F5344CB8AC3E}">
        <p14:creationId xmlns:p14="http://schemas.microsoft.com/office/powerpoint/2010/main" val="154191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48</a:t>
            </a:fld>
            <a:endParaRPr lang="en-US"/>
          </a:p>
        </p:txBody>
      </p:sp>
    </p:spTree>
    <p:extLst>
      <p:ext uri="{BB962C8B-B14F-4D97-AF65-F5344CB8AC3E}">
        <p14:creationId xmlns:p14="http://schemas.microsoft.com/office/powerpoint/2010/main" val="198180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22/12/2016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22/12/2016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10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4.wmf"/><Relationship Id="rId4" Type="http://schemas.openxmlformats.org/officeDocument/2006/relationships/oleObject" Target="../embeddings/oleObject5.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 Id="rId9"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0.png"/><Relationship Id="rId18" Type="http://schemas.openxmlformats.org/officeDocument/2006/relationships/image" Target="NULL"/><Relationship Id="rId3" Type="http://schemas.openxmlformats.org/officeDocument/2006/relationships/image" Target="../media/image39.png"/><Relationship Id="rId7" Type="http://schemas.openxmlformats.org/officeDocument/2006/relationships/image" Target="NULL"/><Relationship Id="rId12" Type="http://schemas.openxmlformats.org/officeDocument/2006/relationships/image" Target="../media/image200.png"/><Relationship Id="rId17" Type="http://schemas.openxmlformats.org/officeDocument/2006/relationships/image" Target="NULL"/><Relationship Id="rId2" Type="http://schemas.openxmlformats.org/officeDocument/2006/relationships/notesSlide" Target="../notesSlides/notesSlide39.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90.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91.xml.rels><?xml version="1.0" encoding="UTF-8" standalone="yes"?>
<Relationships xmlns="http://schemas.openxmlformats.org/package/2006/relationships"><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220.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40.xml"/><Relationship Id="rId16" Type="http://schemas.openxmlformats.org/officeDocument/2006/relationships/image" Target="NULL"/><Relationship Id="rId20" Type="http://schemas.openxmlformats.org/officeDocument/2006/relationships/image" Target="../media/image42.png"/><Relationship Id="rId1" Type="http://schemas.openxmlformats.org/officeDocument/2006/relationships/slideLayout" Target="../slideLayouts/slideLayout2.xml"/><Relationship Id="rId24"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41.png"/><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9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smtClean="0">
                <a:solidFill>
                  <a:schemeClr val="accent6">
                    <a:lumMod val="50000"/>
                  </a:schemeClr>
                </a:solidFill>
              </a:rPr>
              <a:t>Online Social Networks and Media </a:t>
            </a:r>
            <a:endParaRPr lang="en-US" dirty="0">
              <a:solidFill>
                <a:schemeClr val="accent6">
                  <a:lumMod val="50000"/>
                </a:schemeClr>
              </a:solidFill>
            </a:endParaRPr>
          </a:p>
        </p:txBody>
      </p:sp>
      <p:sp>
        <p:nvSpPr>
          <p:cNvPr id="4" name="Subtitle 3"/>
          <p:cNvSpPr>
            <a:spLocks noGrp="1"/>
          </p:cNvSpPr>
          <p:nvPr>
            <p:ph type="subTitle" idx="1"/>
          </p:nvPr>
        </p:nvSpPr>
        <p:spPr>
          <a:xfrm>
            <a:off x="1331640" y="4221088"/>
            <a:ext cx="6415110" cy="1257312"/>
          </a:xfrm>
        </p:spPr>
        <p:txBody>
          <a:bodyPr/>
          <a:lstStyle/>
          <a:p>
            <a:r>
              <a:rPr lang="en-US" dirty="0" smtClean="0"/>
              <a:t>Team Formation in Social Networks</a:t>
            </a:r>
          </a:p>
          <a:p>
            <a:r>
              <a:rPr lang="en-US" dirty="0" smtClean="0"/>
              <a:t>Network </a:t>
            </a:r>
            <a:r>
              <a:rPr lang="en-US" dirty="0" smtClean="0"/>
              <a:t>Ties</a:t>
            </a:r>
            <a:endParaRPr lang="el-GR" dirty="0"/>
          </a:p>
        </p:txBody>
      </p:sp>
    </p:spTree>
    <p:extLst>
      <p:ext uri="{BB962C8B-B14F-4D97-AF65-F5344CB8AC3E}">
        <p14:creationId xmlns:p14="http://schemas.microsoft.com/office/powerpoint/2010/main" val="270246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solidFill>
                  <a:srgbClr val="EF8511"/>
                </a:solidFill>
              </a:rPr>
              <a:t>Set Cover </a:t>
            </a:r>
            <a:r>
              <a:rPr lang="en-US" dirty="0" smtClean="0"/>
              <a:t>problem are </a:t>
            </a:r>
            <a:r>
              <a:rPr lang="en-US" dirty="0" smtClean="0">
                <a:solidFill>
                  <a:srgbClr val="FF0000"/>
                </a:solidFill>
              </a:rPr>
              <a:t>NP-complete</a:t>
            </a:r>
          </a:p>
          <a:p>
            <a:pPr lvl="1"/>
            <a:r>
              <a:rPr lang="en-US" dirty="0" smtClean="0"/>
              <a:t>What does this mean?</a:t>
            </a:r>
          </a:p>
          <a:p>
            <a:pPr lvl="1"/>
            <a:r>
              <a:rPr lang="en-US" dirty="0" smtClean="0"/>
              <a:t>Why do we care?</a:t>
            </a:r>
          </a:p>
          <a:p>
            <a:pPr lvl="1"/>
            <a:endParaRPr lang="en-US" dirty="0"/>
          </a:p>
          <a:p>
            <a:r>
              <a:rPr lang="en-US" dirty="0" smtClean="0"/>
              <a:t>There is no algorithm that can guarantee finding the best solution in polynomial time</a:t>
            </a:r>
          </a:p>
          <a:p>
            <a:pPr lvl="1"/>
            <a:r>
              <a:rPr lang="en-US" dirty="0" smtClean="0"/>
              <a:t>Can we find an algorithm that can guarantee to find a solution that is </a:t>
            </a:r>
            <a:r>
              <a:rPr lang="en-US" dirty="0" smtClean="0">
                <a:solidFill>
                  <a:srgbClr val="00B0F0"/>
                </a:solidFill>
              </a:rPr>
              <a:t>close</a:t>
            </a:r>
            <a:r>
              <a:rPr lang="en-US" dirty="0" smtClean="0"/>
              <a:t> to the optimal?</a:t>
            </a:r>
          </a:p>
          <a:p>
            <a:pPr lvl="1"/>
            <a:r>
              <a:rPr lang="en-US" dirty="0" smtClean="0">
                <a:solidFill>
                  <a:srgbClr val="FF0000"/>
                </a:solidFill>
              </a:rPr>
              <a:t>Approximation Algorithms</a:t>
            </a:r>
            <a:r>
              <a:rPr lang="en-US" dirty="0" smtClean="0"/>
              <a:t>.</a:t>
            </a:r>
            <a:endParaRPr lang="en-US" dirty="0"/>
          </a:p>
        </p:txBody>
      </p:sp>
    </p:spTree>
    <p:extLst>
      <p:ext uri="{BB962C8B-B14F-4D97-AF65-F5344CB8AC3E}">
        <p14:creationId xmlns:p14="http://schemas.microsoft.com/office/powerpoint/2010/main" val="3138418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364" name="Group 4"/>
              <p:cNvGraphicFramePr>
                <a:graphicFrameLocks noGrp="1"/>
              </p:cNvGraphicFramePr>
              <p:nvPr>
                <p:extLst/>
              </p:nvPr>
            </p:nvGraphicFramePr>
            <p:xfrm>
              <a:off x="1447800" y="3962400"/>
              <a:ext cx="5486670" cy="1596411"/>
            </p:xfrm>
            <a:graphic>
              <a:graphicData uri="http://schemas.openxmlformats.org/drawingml/2006/table">
                <a:tbl>
                  <a:tblPr/>
                  <a:tblGrid>
                    <a:gridCol w="2871931"/>
                    <a:gridCol w="1402283"/>
                    <a:gridCol w="1212456"/>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FF0000"/>
                                        </a:solidFill>
                                        <a:effectLst/>
                                        <a:latin typeface="Cambria Math"/>
                                        <a:ea typeface="Microsoft YaHei" charset="-122"/>
                                      </a:rPr>
                                    </m:ctrlPr>
                                  </m:sSubPr>
                                  <m:e>
                                    <m:r>
                                      <a:rPr kumimoji="0" lang="en-US" sz="2200" b="0" i="1" u="none" strike="noStrike" cap="none" normalizeH="0" baseline="0" smtClean="0">
                                        <a:ln>
                                          <a:noFill/>
                                        </a:ln>
                                        <a:solidFill>
                                          <a:srgbClr val="FF0000"/>
                                        </a:solidFill>
                                        <a:effectLst/>
                                        <a:latin typeface="Cambria Math"/>
                                        <a:ea typeface="Microsoft YaHei" charset="-122"/>
                                      </a:rPr>
                                      <m:t>𝑃</m:t>
                                    </m:r>
                                  </m:e>
                                  <m:sub>
                                    <m:r>
                                      <a:rPr kumimoji="0" lang="en-US" sz="2200" b="0" i="1" u="none" strike="noStrike" cap="none" normalizeH="0" baseline="0" smtClean="0">
                                        <a:ln>
                                          <a:noFill/>
                                        </a:ln>
                                        <a:solidFill>
                                          <a:srgbClr val="FF0000"/>
                                        </a:solidFill>
                                        <a:effectLst/>
                                        <a:latin typeface="Cambria Math"/>
                                        <a:ea typeface="Microsoft YaHei" charset="-122"/>
                                      </a:rPr>
                                      <m:t>𝑆</m:t>
                                    </m:r>
                                  </m:sub>
                                </m:sSub>
                              </m:oMath>
                            </m:oMathPara>
                          </a14:m>
                          <a:endParaRPr kumimoji="0" lang="el-GR" sz="2200" b="0" i="0" u="none" strike="noStrike" cap="none" normalizeH="0" baseline="0" dirty="0" smtClean="0">
                            <a:ln>
                              <a:noFill/>
                            </a:ln>
                            <a:solidFill>
                              <a:srgbClr val="FF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0000FF"/>
                                        </a:solidFill>
                                        <a:effectLst/>
                                        <a:latin typeface="Cambria Math"/>
                                        <a:ea typeface="Microsoft YaHei" charset="-122"/>
                                      </a:rPr>
                                    </m:ctrlPr>
                                  </m:sSubPr>
                                  <m:e>
                                    <m:r>
                                      <a:rPr kumimoji="0" lang="en-US" sz="2200" b="0" i="1" u="none" strike="noStrike" cap="none" normalizeH="0" baseline="0" smtClean="0">
                                        <a:ln>
                                          <a:noFill/>
                                        </a:ln>
                                        <a:solidFill>
                                          <a:srgbClr val="0000FF"/>
                                        </a:solidFill>
                                        <a:effectLst/>
                                        <a:latin typeface="Cambria Math"/>
                                        <a:ea typeface="Microsoft YaHei" charset="-122"/>
                                      </a:rPr>
                                      <m:t>𝑅</m:t>
                                    </m:r>
                                  </m:e>
                                  <m:sub>
                                    <m:r>
                                      <a:rPr kumimoji="0" lang="en-US" sz="2200" b="0" i="1" u="none" strike="noStrike" cap="none" normalizeH="0" baseline="0" smtClean="0">
                                        <a:ln>
                                          <a:noFill/>
                                        </a:ln>
                                        <a:solidFill>
                                          <a:srgbClr val="0000FF"/>
                                        </a:solidFill>
                                        <a:effectLst/>
                                        <a:latin typeface="Cambria Math"/>
                                        <a:ea typeface="Microsoft YaHei" charset="-122"/>
                                      </a:rPr>
                                      <m:t>𝑊</m:t>
                                    </m:r>
                                  </m:sub>
                                </m:sSub>
                              </m:oMath>
                            </m:oMathPara>
                          </a14:m>
                          <a:endParaRPr kumimoji="0" lang="el-GR" sz="2200" b="0" i="0" u="none" strike="noStrike" cap="none" normalizeH="0" baseline="0" dirty="0" smtClean="0">
                            <a:ln>
                              <a:noFill/>
                            </a:ln>
                            <a:solidFill>
                              <a:srgbClr val="0000FF"/>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smtClean="0">
                              <a:ln>
                                <a:noFill/>
                              </a:ln>
                              <a:solidFill>
                                <a:srgbClr val="000000"/>
                              </a:solidFill>
                              <a:effectLst/>
                              <a:latin typeface="Arial" charset="0"/>
                              <a:ea typeface="Microsoft YaHei" charset="-122"/>
                            </a:rPr>
                            <a:t>Karate</a:t>
                          </a:r>
                          <a:r>
                            <a:rPr kumimoji="0" lang="el-GR" sz="2200" b="0" i="0" u="none" strike="noStrike" cap="none" normalizeH="0" baseline="0" dirty="0" smtClean="0">
                              <a:ln>
                                <a:noFill/>
                              </a:ln>
                              <a:solidFill>
                                <a:srgbClr val="000000"/>
                              </a:solidFill>
                              <a:effectLst/>
                              <a:latin typeface="Arial" charset="0"/>
                              <a:ea typeface="Microsoft YaHei" charset="-122"/>
                            </a:rPr>
                            <a:t> </a:t>
                          </a:r>
                          <a:r>
                            <a:rPr kumimoji="0" lang="el-GR" sz="2200" b="0" i="0" u="none" strike="noStrike" cap="none" normalizeH="0" baseline="0" dirty="0" err="1" smtClean="0">
                              <a:ln>
                                <a:noFill/>
                              </a:ln>
                              <a:solidFill>
                                <a:srgbClr val="000000"/>
                              </a:solidFill>
                              <a:effectLst/>
                              <a:latin typeface="Arial" charset="0"/>
                              <a:ea typeface="Microsoft YaHei" charset="-122"/>
                            </a:rPr>
                            <a:t>Club</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smtClean="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mc:Choice>
        <mc:Fallback xmlns="">
          <p:graphicFrame>
            <p:nvGraphicFramePr>
              <p:cNvPr id="15364" name="Group 4"/>
              <p:cNvGraphicFramePr>
                <a:graphicFrameLocks noGrp="1"/>
              </p:cNvGraphicFramePr>
              <p:nvPr>
                <p:extLst>
                  <p:ext uri="{D42A27DB-BD31-4B8C-83A1-F6EECF244321}">
                    <p14:modId xmlns:p14="http://schemas.microsoft.com/office/powerpoint/2010/main" val="2505145846"/>
                  </p:ext>
                </p:extLst>
              </p:nvPr>
            </p:nvGraphicFramePr>
            <p:xfrm>
              <a:off x="1447800" y="3962400"/>
              <a:ext cx="5486670" cy="1596411"/>
            </p:xfrm>
            <a:graphic>
              <a:graphicData uri="http://schemas.openxmlformats.org/drawingml/2006/table">
                <a:tbl>
                  <a:tblPr/>
                  <a:tblGrid>
                    <a:gridCol w="2871931"/>
                    <a:gridCol w="1402283"/>
                    <a:gridCol w="1212456"/>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205652" t="-2299" r="-87391" b="-214943"/>
                          </a:stretch>
                        </a:blip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53266" t="-2299" r="-1005" b="-214943"/>
                          </a:stretch>
                        </a:blip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smtClean="0">
                              <a:ln>
                                <a:noFill/>
                              </a:ln>
                              <a:solidFill>
                                <a:srgbClr val="000000"/>
                              </a:solidFill>
                              <a:effectLst/>
                              <a:latin typeface="Arial" charset="0"/>
                              <a:ea typeface="Microsoft YaHei" charset="-122"/>
                            </a:rPr>
                            <a:t>Karate</a:t>
                          </a:r>
                          <a:r>
                            <a:rPr kumimoji="0" lang="el-GR" sz="2200" b="0" i="0" u="none" strike="noStrike" cap="none" normalizeH="0" baseline="0" dirty="0" smtClean="0">
                              <a:ln>
                                <a:noFill/>
                              </a:ln>
                              <a:solidFill>
                                <a:srgbClr val="000000"/>
                              </a:solidFill>
                              <a:effectLst/>
                              <a:latin typeface="Arial" charset="0"/>
                              <a:ea typeface="Microsoft YaHei" charset="-122"/>
                            </a:rPr>
                            <a:t> </a:t>
                          </a:r>
                          <a:r>
                            <a:rPr kumimoji="0" lang="el-GR" sz="2200" b="0" i="0" u="none" strike="noStrike" cap="none" normalizeH="0" baseline="0" dirty="0" err="1" smtClean="0">
                              <a:ln>
                                <a:noFill/>
                              </a:ln>
                              <a:solidFill>
                                <a:srgbClr val="000000"/>
                              </a:solidFill>
                              <a:effectLst/>
                              <a:latin typeface="Arial" charset="0"/>
                              <a:ea typeface="Microsoft YaHei" charset="-122"/>
                            </a:rPr>
                            <a:t>Club</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smtClean="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mc:Fallback>
      </mc:AlternateContent>
      <p:sp>
        <p:nvSpPr>
          <p:cNvPr id="3" name="Title 2"/>
          <p:cNvSpPr>
            <a:spLocks noGrp="1"/>
          </p:cNvSpPr>
          <p:nvPr>
            <p:ph type="title"/>
          </p:nvPr>
        </p:nvSpPr>
        <p:spPr/>
        <p:txBody>
          <a:bodyPr/>
          <a:lstStyle/>
          <a:p>
            <a:r>
              <a:rPr lang="en-US" dirty="0" smtClean="0"/>
              <a:t>Weak Edges as Bridges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1600200"/>
                <a:ext cx="9144000" cy="2362200"/>
              </a:xfrm>
            </p:spPr>
            <p:txBody>
              <a:bodyPr>
                <a:normAutofit fontScale="85000" lnSpcReduction="10000"/>
              </a:bodyPr>
              <a:lstStyle/>
              <a:p>
                <a:r>
                  <a:rPr lang="en-US" dirty="0" smtClean="0"/>
                  <a:t>Edges </a:t>
                </a:r>
                <a:r>
                  <a:rPr lang="en-US" dirty="0"/>
                  <a:t>between communities </a:t>
                </a:r>
                <a:r>
                  <a:rPr lang="en-US" dirty="0" smtClean="0"/>
                  <a:t>(</a:t>
                </a:r>
                <a:r>
                  <a:rPr lang="en-US" dirty="0" smtClean="0">
                    <a:solidFill>
                      <a:srgbClr val="0070C0"/>
                    </a:solidFill>
                  </a:rPr>
                  <a:t>inter-community</a:t>
                </a:r>
                <a:r>
                  <a:rPr lang="en-US" dirty="0" smtClean="0"/>
                  <a:t>) ⇒ </a:t>
                </a:r>
                <a:r>
                  <a:rPr lang="en-US" dirty="0" smtClean="0">
                    <a:solidFill>
                      <a:srgbClr val="0070C0"/>
                    </a:solidFill>
                  </a:rPr>
                  <a:t>Weak</a:t>
                </a:r>
                <a:endParaRPr lang="en-US" dirty="0" smtClean="0"/>
              </a:p>
              <a:p>
                <a:pPr lvl="1"/>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𝑅</m:t>
                        </m:r>
                      </m:e>
                      <m:sub>
                        <m:r>
                          <a:rPr lang="en-US" i="1" dirty="0" smtClean="0">
                            <a:solidFill>
                              <a:srgbClr val="0070C0"/>
                            </a:solidFill>
                            <a:latin typeface="Cambria Math" panose="02040503050406030204" pitchFamily="18" charset="0"/>
                          </a:rPr>
                          <m:t>𝑊</m:t>
                        </m:r>
                      </m:sub>
                    </m:sSub>
                    <m:r>
                      <a:rPr lang="en-US" i="1" dirty="0" smtClean="0">
                        <a:latin typeface="Cambria Math" panose="02040503050406030204" pitchFamily="18" charset="0"/>
                      </a:rPr>
                      <m:t> </m:t>
                    </m:r>
                  </m:oMath>
                </a14:m>
                <a:r>
                  <a:rPr lang="en-US" dirty="0"/>
                  <a:t>= Fraction of inter-community edges that are labeled Weak.</a:t>
                </a:r>
              </a:p>
              <a:p>
                <a:r>
                  <a:rPr lang="en-US" dirty="0">
                    <a:solidFill>
                      <a:srgbClr val="FF0000"/>
                    </a:solidFill>
                  </a:rPr>
                  <a:t>Strong</a:t>
                </a:r>
                <a:r>
                  <a:rPr lang="en-US" dirty="0"/>
                  <a:t> </a:t>
                </a:r>
                <a:r>
                  <a:rPr lang="en-US" dirty="0" smtClean="0"/>
                  <a:t>⇒ Edges </a:t>
                </a:r>
                <a:r>
                  <a:rPr lang="en-US" dirty="0"/>
                  <a:t>within the community (</a:t>
                </a:r>
                <a:r>
                  <a:rPr lang="en-US" dirty="0">
                    <a:solidFill>
                      <a:srgbClr val="FF0000"/>
                    </a:solidFill>
                  </a:rPr>
                  <a:t>intra-community</a:t>
                </a:r>
                <a:r>
                  <a:rPr lang="en-US" dirty="0"/>
                  <a:t>).</a:t>
                </a:r>
              </a:p>
              <a:p>
                <a:pPr lvl="1"/>
                <a14:m>
                  <m:oMath xmlns:m="http://schemas.openxmlformats.org/officeDocument/2006/math">
                    <m:sSub>
                      <m:sSubPr>
                        <m:ctrlPr>
                          <a:rPr lang="en-US" i="1" dirty="0" smtClean="0">
                            <a:solidFill>
                              <a:srgbClr val="FF0000"/>
                            </a:solidFill>
                            <a:latin typeface="Cambria Math"/>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𝑆</m:t>
                        </m:r>
                      </m:sub>
                    </m:sSub>
                    <m:r>
                      <a:rPr lang="en-US" i="1" dirty="0" smtClean="0">
                        <a:latin typeface="Cambria Math" panose="02040503050406030204" pitchFamily="18" charset="0"/>
                      </a:rPr>
                      <m:t> </m:t>
                    </m:r>
                  </m:oMath>
                </a14:m>
                <a:r>
                  <a:rPr lang="en-US" dirty="0"/>
                  <a:t>= Fraction of Strong edges that are intra-community edges</a:t>
                </a:r>
              </a:p>
              <a:p>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1600200"/>
                <a:ext cx="9144000" cy="2362200"/>
              </a:xfrm>
              <a:blipFill rotWithShape="0">
                <a:blip r:embed="rId4"/>
                <a:stretch>
                  <a:fillRect l="-1133" t="-4910"/>
                </a:stretch>
              </a:blipFill>
            </p:spPr>
            <p:txBody>
              <a:bodyPr/>
              <a:lstStyle/>
              <a:p>
                <a:r>
                  <a:rPr lang="en-US">
                    <a:noFill/>
                  </a:rPr>
                  <a:t> </a:t>
                </a:r>
              </a:p>
            </p:txBody>
          </p:sp>
        </mc:Fallback>
      </mc:AlternateContent>
    </p:spTree>
    <p:extLst>
      <p:ext uri="{BB962C8B-B14F-4D97-AF65-F5344CB8AC3E}">
        <p14:creationId xmlns:p14="http://schemas.microsoft.com/office/powerpoint/2010/main" val="2307032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30"/>
          <p:cNvSpPr>
            <a:spLocks noChangeArrowheads="1"/>
          </p:cNvSpPr>
          <p:nvPr/>
        </p:nvSpPr>
        <p:spPr bwMode="auto">
          <a:xfrm>
            <a:off x="3151988" y="772177"/>
            <a:ext cx="2743335" cy="631981"/>
          </a:xfrm>
          <a:prstGeom prst="roundRect">
            <a:avLst>
              <a:gd name="adj" fmla="val 287"/>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1620" rIns="81638" bIns="40819" anchor="ctr"/>
          <a:lstStyle/>
          <a:p>
            <a:pPr algn="ctr">
              <a:tabLst>
                <a:tab pos="656650" algn="l"/>
                <a:tab pos="1313299" algn="l"/>
                <a:tab pos="1969949" algn="l"/>
              </a:tabLst>
            </a:pPr>
            <a:r>
              <a:rPr lang="el-GR" sz="2358">
                <a:solidFill>
                  <a:srgbClr val="000000"/>
                </a:solidFill>
              </a:rPr>
              <a:t>Karate Club graph</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65" y="1861381"/>
            <a:ext cx="8091581" cy="3847581"/>
          </a:xfrm>
          <a:prstGeom prst="rect">
            <a:avLst/>
          </a:prstGeom>
        </p:spPr>
      </p:pic>
      <p:sp>
        <p:nvSpPr>
          <p:cNvPr id="9" name="Θέση αριθμού διαφάνειας 8"/>
          <p:cNvSpPr>
            <a:spLocks noGrp="1"/>
          </p:cNvSpPr>
          <p:nvPr>
            <p:ph type="sldNum" sz="quarter" idx="11"/>
          </p:nvPr>
        </p:nvSpPr>
        <p:spPr/>
        <p:txBody>
          <a:bodyPr/>
          <a:lstStyle/>
          <a:p>
            <a:fld id="{8FAF726C-5BAC-430E-B9E3-27E896F850A6}" type="slidenum">
              <a:rPr lang="el-GR" smtClean="0"/>
              <a:pPr/>
              <a:t>101</a:t>
            </a:fld>
            <a:endParaRPr lang="el-GR"/>
          </a:p>
        </p:txBody>
      </p:sp>
      <p:sp>
        <p:nvSpPr>
          <p:cNvPr id="2" name="Ελεύθερη σχεδίαση 1"/>
          <p:cNvSpPr/>
          <p:nvPr/>
        </p:nvSpPr>
        <p:spPr>
          <a:xfrm>
            <a:off x="4049460" y="1665428"/>
            <a:ext cx="885903" cy="4451328"/>
          </a:xfrm>
          <a:custGeom>
            <a:avLst/>
            <a:gdLst>
              <a:gd name="connsiteX0" fmla="*/ 976646 w 976646"/>
              <a:gd name="connsiteY0" fmla="*/ 0 h 4907280"/>
              <a:gd name="connsiteX1" fmla="*/ 687086 w 976646"/>
              <a:gd name="connsiteY1" fmla="*/ 2164080 h 4907280"/>
              <a:gd name="connsiteX2" fmla="*/ 1286 w 976646"/>
              <a:gd name="connsiteY2" fmla="*/ 3322320 h 4907280"/>
              <a:gd name="connsiteX3" fmla="*/ 549926 w 976646"/>
              <a:gd name="connsiteY3" fmla="*/ 4907280 h 4907280"/>
            </a:gdLst>
            <a:ahLst/>
            <a:cxnLst>
              <a:cxn ang="0">
                <a:pos x="connsiteX0" y="connsiteY0"/>
              </a:cxn>
              <a:cxn ang="0">
                <a:pos x="connsiteX1" y="connsiteY1"/>
              </a:cxn>
              <a:cxn ang="0">
                <a:pos x="connsiteX2" y="connsiteY2"/>
              </a:cxn>
              <a:cxn ang="0">
                <a:pos x="connsiteX3" y="connsiteY3"/>
              </a:cxn>
            </a:cxnLst>
            <a:rect l="l" t="t" r="r" b="b"/>
            <a:pathLst>
              <a:path w="976646" h="4907280">
                <a:moveTo>
                  <a:pt x="976646" y="0"/>
                </a:moveTo>
                <a:cubicBezTo>
                  <a:pt x="913146" y="805180"/>
                  <a:pt x="849646" y="1610360"/>
                  <a:pt x="687086" y="2164080"/>
                </a:cubicBezTo>
                <a:cubicBezTo>
                  <a:pt x="524526" y="2717800"/>
                  <a:pt x="24146" y="2865120"/>
                  <a:pt x="1286" y="3322320"/>
                </a:cubicBezTo>
                <a:cubicBezTo>
                  <a:pt x="-21574" y="3779520"/>
                  <a:pt x="264176" y="4343400"/>
                  <a:pt x="549926" y="4907280"/>
                </a:cubicBezTo>
              </a:path>
            </a:pathLst>
          </a:cu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Tree>
    <p:extLst>
      <p:ext uri="{BB962C8B-B14F-4D97-AF65-F5344CB8AC3E}">
        <p14:creationId xmlns:p14="http://schemas.microsoft.com/office/powerpoint/2010/main" val="42865109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smtClean="0"/>
              <a:t>Allow for </a:t>
            </a:r>
            <a:r>
              <a:rPr lang="en-US" dirty="0" smtClean="0">
                <a:solidFill>
                  <a:schemeClr val="accent6">
                    <a:lumMod val="75000"/>
                  </a:schemeClr>
                </a:solidFill>
              </a:rPr>
              <a:t>edge additions</a:t>
            </a:r>
          </a:p>
          <a:p>
            <a:endParaRPr lang="en-US" dirty="0"/>
          </a:p>
          <a:p>
            <a:endParaRPr lang="en-US" dirty="0" smtClean="0"/>
          </a:p>
          <a:p>
            <a:endParaRPr lang="en-US" dirty="0"/>
          </a:p>
          <a:p>
            <a:endParaRPr lang="en-US" dirty="0" smtClean="0"/>
          </a:p>
          <a:p>
            <a:pPr lvl="1"/>
            <a:r>
              <a:rPr lang="en-US" dirty="0" smtClean="0"/>
              <a:t>Still a </a:t>
            </a:r>
            <a:r>
              <a:rPr lang="en-US" dirty="0" smtClean="0">
                <a:solidFill>
                  <a:srgbClr val="0070C0"/>
                </a:solidFill>
              </a:rPr>
              <a:t>coverage problem</a:t>
            </a:r>
            <a:r>
              <a:rPr lang="en-US" dirty="0" smtClean="0"/>
              <a:t>: an open triangle can be covered  with either a weak edge or an added edge</a:t>
            </a:r>
          </a:p>
          <a:p>
            <a:r>
              <a:rPr lang="en-US" dirty="0" smtClean="0"/>
              <a:t>Allow</a:t>
            </a:r>
            <a:r>
              <a:rPr lang="en-US" dirty="0" smtClean="0">
                <a:solidFill>
                  <a:srgbClr val="0070C0"/>
                </a:solidFill>
              </a:rPr>
              <a:t> k </a:t>
            </a:r>
            <a:r>
              <a:rPr lang="en-US" dirty="0" smtClean="0">
                <a:solidFill>
                  <a:schemeClr val="accent6">
                    <a:lumMod val="75000"/>
                  </a:schemeClr>
                </a:solidFill>
              </a:rPr>
              <a:t>types of strong </a:t>
            </a:r>
            <a:r>
              <a:rPr lang="en-US" dirty="0" smtClean="0"/>
              <a:t>of edges</a:t>
            </a:r>
          </a:p>
          <a:p>
            <a:pPr lvl="1"/>
            <a:r>
              <a:rPr lang="en-US" dirty="0" smtClean="0">
                <a:solidFill>
                  <a:srgbClr val="C00000"/>
                </a:solidFill>
              </a:rPr>
              <a:t>Vertex Coloring </a:t>
            </a:r>
            <a:r>
              <a:rPr lang="en-US" dirty="0" smtClean="0"/>
              <a:t>of the </a:t>
            </a:r>
            <a:r>
              <a:rPr lang="en-US" dirty="0" smtClean="0">
                <a:solidFill>
                  <a:schemeClr val="accent5">
                    <a:lumMod val="75000"/>
                  </a:schemeClr>
                </a:solidFill>
              </a:rPr>
              <a:t>dual graph </a:t>
            </a:r>
            <a:r>
              <a:rPr lang="en-US" dirty="0" smtClean="0"/>
              <a:t>with a neutral color</a:t>
            </a:r>
          </a:p>
          <a:p>
            <a:pPr lvl="1"/>
            <a:r>
              <a:rPr lang="en-US" dirty="0" smtClean="0"/>
              <a:t>Approximation algorithm for </a:t>
            </a:r>
            <a:r>
              <a:rPr lang="en-US" dirty="0" smtClean="0">
                <a:solidFill>
                  <a:srgbClr val="0070C0"/>
                </a:solidFill>
              </a:rPr>
              <a:t>k=2</a:t>
            </a:r>
            <a:r>
              <a:rPr lang="en-US" dirty="0" smtClean="0"/>
              <a:t> types, hard to approximate for </a:t>
            </a:r>
            <a:r>
              <a:rPr lang="en-US" dirty="0" smtClean="0">
                <a:solidFill>
                  <a:srgbClr val="0070C0"/>
                </a:solidFill>
              </a:rPr>
              <a:t>k &gt; 2</a:t>
            </a:r>
            <a:endParaRPr lang="en-US" dirty="0">
              <a:solidFill>
                <a:srgbClr val="0070C0"/>
              </a:solidFill>
            </a:endParaRPr>
          </a:p>
        </p:txBody>
      </p:sp>
      <p:sp>
        <p:nvSpPr>
          <p:cNvPr id="4" name="AutoShape 37"/>
          <p:cNvSpPr>
            <a:spLocks noChangeArrowheads="1"/>
          </p:cNvSpPr>
          <p:nvPr/>
        </p:nvSpPr>
        <p:spPr bwMode="auto">
          <a:xfrm>
            <a:off x="4799380" y="2723727"/>
            <a:ext cx="590267" cy="717997"/>
          </a:xfrm>
          <a:prstGeom prst="rightArrow">
            <a:avLst>
              <a:gd name="adj1" fmla="val 50000"/>
              <a:gd name="adj2" fmla="val 25000"/>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51771"/>
            <a:ext cx="2079472" cy="189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838312" y="2151771"/>
            <a:ext cx="2039815" cy="1892691"/>
            <a:chOff x="6210923" y="2343707"/>
            <a:chExt cx="2458292" cy="244458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923" y="2343707"/>
              <a:ext cx="2458292" cy="24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εία γραμμή σύνδεσης 41"/>
            <p:cNvCxnSpPr/>
            <p:nvPr/>
          </p:nvCxnSpPr>
          <p:spPr>
            <a:xfrm>
              <a:off x="6580983" y="4009799"/>
              <a:ext cx="720080" cy="4341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6909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 AND NEGATIVE TIES</a:t>
            </a:r>
            <a:endParaRPr lang="en-US" sz="1800" dirty="0"/>
          </a:p>
        </p:txBody>
      </p:sp>
    </p:spTree>
    <p:extLst>
      <p:ext uri="{BB962C8B-B14F-4D97-AF65-F5344CB8AC3E}">
        <p14:creationId xmlns:p14="http://schemas.microsoft.com/office/powerpoint/2010/main" val="3847741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sp>
        <p:nvSpPr>
          <p:cNvPr id="8" name="TextBox 7"/>
          <p:cNvSpPr txBox="1"/>
          <p:nvPr/>
        </p:nvSpPr>
        <p:spPr>
          <a:xfrm>
            <a:off x="357158" y="2500306"/>
            <a:ext cx="8072494" cy="461665"/>
          </a:xfrm>
          <a:prstGeom prst="rect">
            <a:avLst/>
          </a:prstGeom>
          <a:solidFill>
            <a:schemeClr val="bg1">
              <a:lumMod val="95000"/>
            </a:schemeClr>
          </a:solidFill>
        </p:spPr>
        <p:txBody>
          <a:bodyPr wrap="square" rtlCol="0">
            <a:spAutoFit/>
          </a:bodyPr>
          <a:lstStyle/>
          <a:p>
            <a:r>
              <a:rPr lang="en-US" sz="2400" dirty="0" smtClean="0"/>
              <a:t>Initially, a complete graph (or clique): every edge either + or -</a:t>
            </a:r>
            <a:endParaRPr lang="el-GR" sz="2400" dirty="0"/>
          </a:p>
        </p:txBody>
      </p:sp>
      <p:sp>
        <p:nvSpPr>
          <p:cNvPr id="12" name="TextBox 11"/>
          <p:cNvSpPr txBox="1"/>
          <p:nvPr/>
        </p:nvSpPr>
        <p:spPr>
          <a:xfrm>
            <a:off x="1214414" y="3786190"/>
            <a:ext cx="6336704" cy="1692771"/>
          </a:xfrm>
          <a:prstGeom prst="rect">
            <a:avLst/>
          </a:prstGeom>
          <a:noFill/>
        </p:spPr>
        <p:txBody>
          <a:bodyPr wrap="square" rtlCol="0">
            <a:spAutoFit/>
          </a:bodyPr>
          <a:lstStyle/>
          <a:p>
            <a:pPr lvl="1"/>
            <a:r>
              <a:rPr lang="en-US" sz="2400" i="1" dirty="0" smtClean="0"/>
              <a:t>Let us first look at individual triangles</a:t>
            </a:r>
          </a:p>
          <a:p>
            <a:pPr lvl="1"/>
            <a:endParaRPr lang="en-US" sz="2000" dirty="0" smtClean="0"/>
          </a:p>
          <a:p>
            <a:pPr lvl="1">
              <a:buFont typeface="Wingdings" pitchFamily="2" charset="2"/>
              <a:buChar char="§"/>
            </a:pPr>
            <a:r>
              <a:rPr lang="en-US" sz="2000" dirty="0" smtClean="0"/>
              <a:t> Lets look at 3 people  =&gt; 4 cases</a:t>
            </a:r>
          </a:p>
          <a:p>
            <a:pPr>
              <a:buFont typeface="Wingdings" pitchFamily="2" charset="2"/>
              <a:buChar char="§"/>
            </a:pPr>
            <a:endParaRPr lang="en-US" sz="2000" dirty="0" smtClean="0"/>
          </a:p>
          <a:p>
            <a:pPr lvl="1">
              <a:buFont typeface="Wingdings" pitchFamily="2" charset="2"/>
              <a:buChar char="§"/>
            </a:pPr>
            <a:r>
              <a:rPr lang="en-US" sz="2000" dirty="0" smtClean="0"/>
              <a:t> See if all are equally possible (local property)</a:t>
            </a:r>
            <a:endParaRPr lang="el-GR" sz="2000" dirty="0"/>
          </a:p>
        </p:txBody>
      </p:sp>
      <p:sp>
        <p:nvSpPr>
          <p:cNvPr id="5" name="TextBox 4"/>
          <p:cNvSpPr txBox="1"/>
          <p:nvPr/>
        </p:nvSpPr>
        <p:spPr>
          <a:xfrm>
            <a:off x="755576" y="1340768"/>
            <a:ext cx="7215238" cy="584775"/>
          </a:xfrm>
          <a:prstGeom prst="rect">
            <a:avLst/>
          </a:prstGeom>
          <a:noFill/>
        </p:spPr>
        <p:txBody>
          <a:bodyPr wrap="square" rtlCol="0">
            <a:spAutoFit/>
          </a:bodyPr>
          <a:lstStyle/>
          <a:p>
            <a:r>
              <a:rPr lang="en-US" sz="3200" dirty="0" smtClean="0"/>
              <a:t>What about negative edges?</a:t>
            </a:r>
            <a:endParaRPr lang="en-US" sz="3200" dirty="0"/>
          </a:p>
        </p:txBody>
      </p:sp>
    </p:spTree>
    <p:extLst>
      <p:ext uri="{BB962C8B-B14F-4D97-AF65-F5344CB8AC3E}">
        <p14:creationId xmlns:p14="http://schemas.microsoft.com/office/powerpoint/2010/main" val="22609783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539552" y="3140968"/>
            <a:ext cx="3096344" cy="307777"/>
          </a:xfrm>
          <a:prstGeom prst="rect">
            <a:avLst/>
          </a:prstGeom>
          <a:noFill/>
        </p:spPr>
        <p:txBody>
          <a:bodyPr wrap="square" rtlCol="0">
            <a:spAutoFit/>
          </a:bodyPr>
          <a:lstStyle/>
          <a:p>
            <a:pPr algn="ctr"/>
            <a:r>
              <a:rPr lang="en-US" sz="1400" dirty="0" smtClean="0"/>
              <a:t>Mutual friends</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293096"/>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307777"/>
          </a:xfrm>
          <a:prstGeom prst="rect">
            <a:avLst/>
          </a:prstGeom>
          <a:noFill/>
        </p:spPr>
        <p:txBody>
          <a:bodyPr wrap="square" rtlCol="0">
            <a:spAutoFit/>
          </a:bodyPr>
          <a:lstStyle/>
          <a:p>
            <a:pPr algn="just"/>
            <a:r>
              <a:rPr lang="en-US" sz="1400" dirty="0" smtClean="0"/>
              <a:t>A is friend with B and C, but B and C do not get well together</a:t>
            </a:r>
          </a:p>
        </p:txBody>
      </p:sp>
      <p:sp>
        <p:nvSpPr>
          <p:cNvPr id="18" name="TextBox 17"/>
          <p:cNvSpPr txBox="1"/>
          <p:nvPr/>
        </p:nvSpPr>
        <p:spPr>
          <a:xfrm>
            <a:off x="97160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307777"/>
          </a:xfrm>
          <a:prstGeom prst="rect">
            <a:avLst/>
          </a:prstGeom>
          <a:noFill/>
        </p:spPr>
        <p:txBody>
          <a:bodyPr wrap="square" rtlCol="0">
            <a:spAutoFit/>
          </a:bodyPr>
          <a:lstStyle/>
          <a:p>
            <a:pPr algn="just"/>
            <a:r>
              <a:rPr lang="en-US" sz="1400" dirty="0" smtClean="0"/>
              <a:t>Mutual enemies</a:t>
            </a: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389712"/>
            <a:ext cx="3312368" cy="307777"/>
          </a:xfrm>
          <a:prstGeom prst="rect">
            <a:avLst/>
          </a:prstGeom>
          <a:noFill/>
        </p:spPr>
        <p:txBody>
          <a:bodyPr wrap="square" rtlCol="0">
            <a:spAutoFit/>
          </a:bodyPr>
          <a:lstStyle/>
          <a:p>
            <a:pPr algn="ctr"/>
            <a:r>
              <a:rPr lang="en-US" sz="1400" dirty="0" smtClean="0"/>
              <a:t>A and B are friends with a mutual enemy</a:t>
            </a:r>
            <a:endParaRPr lang="el-GR" sz="1400" dirty="0"/>
          </a:p>
        </p:txBody>
      </p:sp>
    </p:spTree>
    <p:extLst>
      <p:ext uri="{BB962C8B-B14F-4D97-AF65-F5344CB8AC3E}">
        <p14:creationId xmlns:p14="http://schemas.microsoft.com/office/powerpoint/2010/main" val="18130564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539552" y="3140968"/>
            <a:ext cx="3096344" cy="307777"/>
          </a:xfrm>
          <a:prstGeom prst="rect">
            <a:avLst/>
          </a:prstGeom>
          <a:noFill/>
        </p:spPr>
        <p:txBody>
          <a:bodyPr wrap="square" rtlCol="0">
            <a:spAutoFit/>
          </a:bodyPr>
          <a:lstStyle/>
          <a:p>
            <a:pPr algn="ctr"/>
            <a:r>
              <a:rPr lang="en-US" sz="1400" dirty="0" smtClean="0"/>
              <a:t>Mutual friends</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293096"/>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738664"/>
          </a:xfrm>
          <a:prstGeom prst="rect">
            <a:avLst/>
          </a:prstGeom>
          <a:noFill/>
        </p:spPr>
        <p:txBody>
          <a:bodyPr wrap="square" rtlCol="0">
            <a:spAutoFit/>
          </a:bodyPr>
          <a:lstStyle/>
          <a:p>
            <a:pPr algn="just"/>
            <a:r>
              <a:rPr lang="en-US" sz="1400" dirty="0" smtClean="0"/>
              <a:t>A is friend with B and C, but B and C do not get well together</a:t>
            </a:r>
          </a:p>
          <a:p>
            <a:pPr algn="just"/>
            <a:r>
              <a:rPr lang="en-US" sz="1400" i="1" dirty="0" smtClean="0">
                <a:solidFill>
                  <a:schemeClr val="accent1">
                    <a:lumMod val="75000"/>
                  </a:schemeClr>
                </a:solidFill>
              </a:rPr>
              <a:t>Implicit force to make B and C friends (- =&gt; +) or turn one of the + to -</a:t>
            </a:r>
            <a:endParaRPr lang="el-GR" sz="1400" i="1" dirty="0">
              <a:solidFill>
                <a:schemeClr val="accent1">
                  <a:lumMod val="75000"/>
                </a:schemeClr>
              </a:solidFill>
            </a:endParaRPr>
          </a:p>
        </p:txBody>
      </p:sp>
      <p:sp>
        <p:nvSpPr>
          <p:cNvPr id="18" name="TextBox 17"/>
          <p:cNvSpPr txBox="1"/>
          <p:nvPr/>
        </p:nvSpPr>
        <p:spPr>
          <a:xfrm>
            <a:off x="97160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523220"/>
          </a:xfrm>
          <a:prstGeom prst="rect">
            <a:avLst/>
          </a:prstGeom>
          <a:noFill/>
        </p:spPr>
        <p:txBody>
          <a:bodyPr wrap="square" rtlCol="0">
            <a:spAutoFit/>
          </a:bodyPr>
          <a:lstStyle/>
          <a:p>
            <a:pPr algn="just"/>
            <a:r>
              <a:rPr lang="en-US" sz="1400" dirty="0" smtClean="0"/>
              <a:t>Mutual enemies</a:t>
            </a:r>
          </a:p>
          <a:p>
            <a:pPr algn="just"/>
            <a:r>
              <a:rPr lang="en-US" sz="1400" i="1" dirty="0" smtClean="0">
                <a:solidFill>
                  <a:schemeClr val="accent1">
                    <a:lumMod val="75000"/>
                  </a:schemeClr>
                </a:solidFill>
              </a:rPr>
              <a:t>Forces to team up against the third (turn 1 – to +)</a:t>
            </a:r>
            <a:endParaRPr lang="el-GR" sz="1400" i="1" dirty="0">
              <a:solidFill>
                <a:schemeClr val="accent1">
                  <a:lumMod val="75000"/>
                </a:schemeClr>
              </a:solidFill>
            </a:endParaRP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389712"/>
            <a:ext cx="3312368" cy="307777"/>
          </a:xfrm>
          <a:prstGeom prst="rect">
            <a:avLst/>
          </a:prstGeom>
          <a:noFill/>
        </p:spPr>
        <p:txBody>
          <a:bodyPr wrap="square" rtlCol="0">
            <a:spAutoFit/>
          </a:bodyPr>
          <a:lstStyle/>
          <a:p>
            <a:pPr algn="ctr"/>
            <a:r>
              <a:rPr lang="en-US" sz="1400" dirty="0" smtClean="0"/>
              <a:t>A and B are friends with a mutual enemy</a:t>
            </a:r>
            <a:endParaRPr lang="el-GR" sz="1400" dirty="0"/>
          </a:p>
        </p:txBody>
      </p:sp>
      <p:sp>
        <p:nvSpPr>
          <p:cNvPr id="23" name="Freeform 22"/>
          <p:cNvSpPr/>
          <p:nvPr/>
        </p:nvSpPr>
        <p:spPr>
          <a:xfrm>
            <a:off x="309239" y="1142260"/>
            <a:ext cx="3525914" cy="2479829"/>
          </a:xfrm>
          <a:custGeom>
            <a:avLst/>
            <a:gdLst>
              <a:gd name="connsiteX0" fmla="*/ 1608338 w 3525914"/>
              <a:gd name="connsiteY0" fmla="*/ 11837 h 2479829"/>
              <a:gd name="connsiteX1" fmla="*/ 809347 w 3525914"/>
              <a:gd name="connsiteY1" fmla="*/ 437965 h 2479829"/>
              <a:gd name="connsiteX2" fmla="*/ 179033 w 3525914"/>
              <a:gd name="connsiteY2" fmla="*/ 1956047 h 2479829"/>
              <a:gd name="connsiteX3" fmla="*/ 1883545 w 3525914"/>
              <a:gd name="connsiteY3" fmla="*/ 2462074 h 2479829"/>
              <a:gd name="connsiteX4" fmla="*/ 3339483 w 3525914"/>
              <a:gd name="connsiteY4" fmla="*/ 1849515 h 2479829"/>
              <a:gd name="connsiteX5" fmla="*/ 3002132 w 3525914"/>
              <a:gd name="connsiteY5" fmla="*/ 668785 h 2479829"/>
              <a:gd name="connsiteX6" fmla="*/ 2407328 w 3525914"/>
              <a:gd name="connsiteY6" fmla="*/ 109491 h 2479829"/>
              <a:gd name="connsiteX7" fmla="*/ 1723747 w 3525914"/>
              <a:gd name="connsiteY7" fmla="*/ 11837 h 2479829"/>
              <a:gd name="connsiteX8" fmla="*/ 1723747 w 3525914"/>
              <a:gd name="connsiteY8" fmla="*/ 11837 h 2479829"/>
              <a:gd name="connsiteX9" fmla="*/ 1723747 w 3525914"/>
              <a:gd name="connsiteY9" fmla="*/ 11837 h 24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5914" h="2479829">
                <a:moveTo>
                  <a:pt x="1608338" y="11837"/>
                </a:moveTo>
                <a:cubicBezTo>
                  <a:pt x="1327951" y="62883"/>
                  <a:pt x="1047565" y="113930"/>
                  <a:pt x="809347" y="437965"/>
                </a:cubicBezTo>
                <a:cubicBezTo>
                  <a:pt x="571130" y="762000"/>
                  <a:pt x="0" y="1618696"/>
                  <a:pt x="179033" y="1956047"/>
                </a:cubicBezTo>
                <a:cubicBezTo>
                  <a:pt x="358066" y="2293398"/>
                  <a:pt x="1356803" y="2479829"/>
                  <a:pt x="1883545" y="2462074"/>
                </a:cubicBezTo>
                <a:cubicBezTo>
                  <a:pt x="2410287" y="2444319"/>
                  <a:pt x="3153052" y="2148396"/>
                  <a:pt x="3339483" y="1849515"/>
                </a:cubicBezTo>
                <a:cubicBezTo>
                  <a:pt x="3525914" y="1550634"/>
                  <a:pt x="3157491" y="958789"/>
                  <a:pt x="3002132" y="668785"/>
                </a:cubicBezTo>
                <a:cubicBezTo>
                  <a:pt x="2846773" y="378781"/>
                  <a:pt x="2620392" y="218982"/>
                  <a:pt x="2407328" y="109491"/>
                </a:cubicBezTo>
                <a:cubicBezTo>
                  <a:pt x="2194264" y="0"/>
                  <a:pt x="1723747" y="11837"/>
                  <a:pt x="1723747" y="11837"/>
                </a:cubicBezTo>
                <a:lnTo>
                  <a:pt x="1723747" y="11837"/>
                </a:lnTo>
                <a:lnTo>
                  <a:pt x="1723747" y="11837"/>
                </a:ln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 name="Freeform 23"/>
          <p:cNvSpPr/>
          <p:nvPr/>
        </p:nvSpPr>
        <p:spPr>
          <a:xfrm>
            <a:off x="429088" y="4131076"/>
            <a:ext cx="3343922" cy="2263806"/>
          </a:xfrm>
          <a:custGeom>
            <a:avLst/>
            <a:gdLst>
              <a:gd name="connsiteX0" fmla="*/ 1763696 w 3343922"/>
              <a:gd name="connsiteY0" fmla="*/ 76940 h 2263806"/>
              <a:gd name="connsiteX1" fmla="*/ 378780 w 3343922"/>
              <a:gd name="connsiteY1" fmla="*/ 591844 h 2263806"/>
              <a:gd name="connsiteX2" fmla="*/ 414291 w 3343922"/>
              <a:gd name="connsiteY2" fmla="*/ 2012272 h 2263806"/>
              <a:gd name="connsiteX3" fmla="*/ 2864528 w 3343922"/>
              <a:gd name="connsiteY3" fmla="*/ 2101048 h 2263806"/>
              <a:gd name="connsiteX4" fmla="*/ 3290656 w 3343922"/>
              <a:gd name="connsiteY4" fmla="*/ 1106749 h 2263806"/>
              <a:gd name="connsiteX5" fmla="*/ 2882283 w 3343922"/>
              <a:gd name="connsiteY5" fmla="*/ 582967 h 2263806"/>
              <a:gd name="connsiteX6" fmla="*/ 2109926 w 3343922"/>
              <a:gd name="connsiteY6" fmla="*/ 130206 h 2263806"/>
              <a:gd name="connsiteX7" fmla="*/ 1763696 w 3343922"/>
              <a:gd name="connsiteY7" fmla="*/ 76940 h 22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3922" h="2263806">
                <a:moveTo>
                  <a:pt x="1763696" y="76940"/>
                </a:moveTo>
                <a:cubicBezTo>
                  <a:pt x="1475172" y="153880"/>
                  <a:pt x="603681" y="269289"/>
                  <a:pt x="378780" y="591844"/>
                </a:cubicBezTo>
                <a:cubicBezTo>
                  <a:pt x="153879" y="914399"/>
                  <a:pt x="0" y="1760738"/>
                  <a:pt x="414291" y="2012272"/>
                </a:cubicBezTo>
                <a:cubicBezTo>
                  <a:pt x="828582" y="2263806"/>
                  <a:pt x="2385134" y="2251969"/>
                  <a:pt x="2864528" y="2101048"/>
                </a:cubicBezTo>
                <a:cubicBezTo>
                  <a:pt x="3343922" y="1950128"/>
                  <a:pt x="3287697" y="1359763"/>
                  <a:pt x="3290656" y="1106749"/>
                </a:cubicBezTo>
                <a:cubicBezTo>
                  <a:pt x="3293615" y="853736"/>
                  <a:pt x="3079071" y="745724"/>
                  <a:pt x="2882283" y="582967"/>
                </a:cubicBezTo>
                <a:cubicBezTo>
                  <a:pt x="2685495" y="420210"/>
                  <a:pt x="2303755" y="211585"/>
                  <a:pt x="2109926" y="130206"/>
                </a:cubicBezTo>
                <a:cubicBezTo>
                  <a:pt x="1916097" y="48827"/>
                  <a:pt x="2052220" y="0"/>
                  <a:pt x="1763696" y="7694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p:nvSpPr>
        <p:spPr>
          <a:xfrm>
            <a:off x="2771800" y="1052736"/>
            <a:ext cx="2088232" cy="369332"/>
          </a:xfrm>
          <a:prstGeom prst="rect">
            <a:avLst/>
          </a:prstGeom>
          <a:noFill/>
        </p:spPr>
        <p:txBody>
          <a:bodyPr wrap="square" rtlCol="0">
            <a:spAutoFit/>
          </a:bodyPr>
          <a:lstStyle/>
          <a:p>
            <a:r>
              <a:rPr lang="en-US" b="1" dirty="0" smtClean="0">
                <a:solidFill>
                  <a:schemeClr val="accent3">
                    <a:lumMod val="50000"/>
                  </a:schemeClr>
                </a:solidFill>
              </a:rPr>
              <a:t>Stable or balanced</a:t>
            </a:r>
            <a:endParaRPr lang="el-GR" b="1" dirty="0">
              <a:solidFill>
                <a:schemeClr val="accent3">
                  <a:lumMod val="50000"/>
                </a:schemeClr>
              </a:solidFill>
            </a:endParaRPr>
          </a:p>
        </p:txBody>
      </p:sp>
      <p:sp>
        <p:nvSpPr>
          <p:cNvPr id="26" name="TextBox 25"/>
          <p:cNvSpPr txBox="1"/>
          <p:nvPr/>
        </p:nvSpPr>
        <p:spPr>
          <a:xfrm>
            <a:off x="2987824" y="4293096"/>
            <a:ext cx="2016224" cy="369332"/>
          </a:xfrm>
          <a:prstGeom prst="rect">
            <a:avLst/>
          </a:prstGeom>
          <a:noFill/>
        </p:spPr>
        <p:txBody>
          <a:bodyPr wrap="square" rtlCol="0">
            <a:spAutoFit/>
          </a:bodyPr>
          <a:lstStyle/>
          <a:p>
            <a:r>
              <a:rPr lang="en-US" b="1" dirty="0" smtClean="0">
                <a:solidFill>
                  <a:schemeClr val="accent3">
                    <a:lumMod val="50000"/>
                  </a:schemeClr>
                </a:solidFill>
              </a:rPr>
              <a:t>Stable or balanced</a:t>
            </a:r>
            <a:endParaRPr lang="el-GR" b="1" dirty="0">
              <a:solidFill>
                <a:schemeClr val="accent3">
                  <a:lumMod val="50000"/>
                </a:schemeClr>
              </a:solidFill>
            </a:endParaRPr>
          </a:p>
        </p:txBody>
      </p:sp>
      <p:sp>
        <p:nvSpPr>
          <p:cNvPr id="27" name="TextBox 26"/>
          <p:cNvSpPr txBox="1"/>
          <p:nvPr/>
        </p:nvSpPr>
        <p:spPr>
          <a:xfrm>
            <a:off x="7055768" y="1268760"/>
            <a:ext cx="1620688" cy="369332"/>
          </a:xfrm>
          <a:prstGeom prst="rect">
            <a:avLst/>
          </a:prstGeom>
          <a:noFill/>
        </p:spPr>
        <p:txBody>
          <a:bodyPr wrap="square" rtlCol="0">
            <a:spAutoFit/>
          </a:bodyPr>
          <a:lstStyle/>
          <a:p>
            <a:r>
              <a:rPr lang="en-US" b="1" dirty="0" smtClean="0">
                <a:solidFill>
                  <a:schemeClr val="accent2">
                    <a:lumMod val="75000"/>
                  </a:schemeClr>
                </a:solidFill>
              </a:rPr>
              <a:t>Unstable</a:t>
            </a:r>
            <a:endParaRPr lang="el-GR" b="1" dirty="0">
              <a:solidFill>
                <a:schemeClr val="accent2">
                  <a:lumMod val="75000"/>
                </a:schemeClr>
              </a:solidFill>
            </a:endParaRPr>
          </a:p>
        </p:txBody>
      </p:sp>
      <p:sp>
        <p:nvSpPr>
          <p:cNvPr id="28" name="TextBox 27"/>
          <p:cNvSpPr txBox="1"/>
          <p:nvPr/>
        </p:nvSpPr>
        <p:spPr>
          <a:xfrm>
            <a:off x="7092280" y="4365104"/>
            <a:ext cx="1620688" cy="369332"/>
          </a:xfrm>
          <a:prstGeom prst="rect">
            <a:avLst/>
          </a:prstGeom>
          <a:noFill/>
        </p:spPr>
        <p:txBody>
          <a:bodyPr wrap="square" rtlCol="0">
            <a:spAutoFit/>
          </a:bodyPr>
          <a:lstStyle/>
          <a:p>
            <a:r>
              <a:rPr lang="en-US" b="1" dirty="0" smtClean="0">
                <a:solidFill>
                  <a:schemeClr val="accent2">
                    <a:lumMod val="75000"/>
                  </a:schemeClr>
                </a:solidFill>
              </a:rPr>
              <a:t>Unstable</a:t>
            </a:r>
            <a:endParaRPr lang="el-GR" b="1" dirty="0">
              <a:solidFill>
                <a:schemeClr val="accent2">
                  <a:lumMod val="75000"/>
                </a:schemeClr>
              </a:solidFill>
            </a:endParaRPr>
          </a:p>
        </p:txBody>
      </p:sp>
    </p:spTree>
    <p:extLst>
      <p:ext uri="{BB962C8B-B14F-4D97-AF65-F5344CB8AC3E}">
        <p14:creationId xmlns:p14="http://schemas.microsoft.com/office/powerpoint/2010/main" val="21074713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sp>
        <p:nvSpPr>
          <p:cNvPr id="7" name="TextBox 6"/>
          <p:cNvSpPr txBox="1"/>
          <p:nvPr/>
        </p:nvSpPr>
        <p:spPr>
          <a:xfrm>
            <a:off x="899592" y="1196752"/>
            <a:ext cx="7488832" cy="707886"/>
          </a:xfrm>
          <a:prstGeom prst="rect">
            <a:avLst/>
          </a:prstGeom>
          <a:noFill/>
        </p:spPr>
        <p:txBody>
          <a:bodyPr wrap="square" rtlCol="0">
            <a:spAutoFit/>
          </a:bodyPr>
          <a:lstStyle/>
          <a:p>
            <a:r>
              <a:rPr lang="en-US" sz="2000" dirty="0" smtClean="0"/>
              <a:t> A labeled complete graph is </a:t>
            </a:r>
            <a:r>
              <a:rPr lang="en-US" sz="2000" dirty="0" smtClean="0">
                <a:solidFill>
                  <a:schemeClr val="accent6">
                    <a:lumMod val="75000"/>
                  </a:schemeClr>
                </a:solidFill>
              </a:rPr>
              <a:t>balanced</a:t>
            </a:r>
            <a:r>
              <a:rPr lang="en-US" sz="2000" dirty="0" smtClean="0"/>
              <a:t> if every one of its triangles is balanced</a:t>
            </a:r>
            <a:endParaRPr lang="el-GR" sz="2000" dirty="0"/>
          </a:p>
        </p:txBody>
      </p:sp>
      <p:sp>
        <p:nvSpPr>
          <p:cNvPr id="9" name="TextBox 8"/>
          <p:cNvSpPr txBox="1"/>
          <p:nvPr/>
        </p:nvSpPr>
        <p:spPr>
          <a:xfrm>
            <a:off x="755576" y="2276872"/>
            <a:ext cx="7488832" cy="923330"/>
          </a:xfrm>
          <a:prstGeom prst="rect">
            <a:avLst/>
          </a:prstGeom>
          <a:solidFill>
            <a:srgbClr val="F1EEDB"/>
          </a:solidFill>
        </p:spPr>
        <p:txBody>
          <a:bodyPr wrap="square" rtlCol="0">
            <a:spAutoFit/>
          </a:bodyPr>
          <a:lstStyle/>
          <a:p>
            <a:pPr algn="just"/>
            <a:r>
              <a:rPr lang="en-US" b="1" i="1" dirty="0" smtClean="0">
                <a:solidFill>
                  <a:schemeClr val="accent2">
                    <a:lumMod val="75000"/>
                  </a:schemeClr>
                </a:solidFill>
              </a:rPr>
              <a:t>Structural Balance Property: </a:t>
            </a:r>
            <a:r>
              <a:rPr lang="en-US" dirty="0" smtClean="0"/>
              <a:t>For every set of three nodes, if we consider the three edges connecting them, either all three of these are labeled +, or else exactly one of them is labeled – (odd number of +)</a:t>
            </a:r>
            <a:endParaRPr lang="el-GR" dirty="0"/>
          </a:p>
        </p:txBody>
      </p:sp>
      <p:pic>
        <p:nvPicPr>
          <p:cNvPr id="139268" name="Picture 4"/>
          <p:cNvPicPr>
            <a:picLocks noChangeAspect="1" noChangeArrowheads="1"/>
          </p:cNvPicPr>
          <p:nvPr/>
        </p:nvPicPr>
        <p:blipFill>
          <a:blip r:embed="rId3" cstate="print"/>
          <a:srcRect/>
          <a:stretch>
            <a:fillRect/>
          </a:stretch>
        </p:blipFill>
        <p:spPr bwMode="auto">
          <a:xfrm>
            <a:off x="1691680" y="3501008"/>
            <a:ext cx="2257425" cy="1895475"/>
          </a:xfrm>
          <a:prstGeom prst="rect">
            <a:avLst/>
          </a:prstGeom>
          <a:noFill/>
          <a:ln w="9525">
            <a:noFill/>
            <a:miter lim="800000"/>
            <a:headEnd/>
            <a:tailEnd/>
          </a:ln>
        </p:spPr>
      </p:pic>
      <p:pic>
        <p:nvPicPr>
          <p:cNvPr id="139269" name="Picture 5"/>
          <p:cNvPicPr>
            <a:picLocks noChangeAspect="1" noChangeArrowheads="1"/>
          </p:cNvPicPr>
          <p:nvPr/>
        </p:nvPicPr>
        <p:blipFill>
          <a:blip r:embed="rId4" cstate="print"/>
          <a:srcRect/>
          <a:stretch>
            <a:fillRect/>
          </a:stretch>
        </p:blipFill>
        <p:spPr bwMode="auto">
          <a:xfrm>
            <a:off x="4788024" y="3429000"/>
            <a:ext cx="2047875" cy="2009775"/>
          </a:xfrm>
          <a:prstGeom prst="rect">
            <a:avLst/>
          </a:prstGeom>
          <a:noFill/>
          <a:ln w="9525">
            <a:noFill/>
            <a:miter lim="800000"/>
            <a:headEnd/>
            <a:tailEnd/>
          </a:ln>
        </p:spPr>
      </p:pic>
      <p:sp>
        <p:nvSpPr>
          <p:cNvPr id="8" name="TextBox 7"/>
          <p:cNvSpPr txBox="1"/>
          <p:nvPr/>
        </p:nvSpPr>
        <p:spPr>
          <a:xfrm>
            <a:off x="683568" y="5949280"/>
            <a:ext cx="6984776" cy="461665"/>
          </a:xfrm>
          <a:prstGeom prst="rect">
            <a:avLst/>
          </a:prstGeom>
          <a:noFill/>
        </p:spPr>
        <p:txBody>
          <a:bodyPr wrap="square" rtlCol="0">
            <a:spAutoFit/>
          </a:bodyPr>
          <a:lstStyle/>
          <a:p>
            <a:r>
              <a:rPr lang="en-US" sz="2400" i="1" dirty="0" smtClean="0"/>
              <a:t>What does a balanced network look like?</a:t>
            </a:r>
            <a:endParaRPr lang="el-GR" sz="2400" i="1" dirty="0"/>
          </a:p>
        </p:txBody>
      </p:sp>
    </p:spTree>
    <p:extLst>
      <p:ext uri="{BB962C8B-B14F-4D97-AF65-F5344CB8AC3E}">
        <p14:creationId xmlns:p14="http://schemas.microsoft.com/office/powerpoint/2010/main" val="21491959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The Structure of Balanced Networks</a:t>
            </a:r>
            <a:endParaRPr lang="en-US" sz="4000" dirty="0">
              <a:solidFill>
                <a:schemeClr val="accent6">
                  <a:lumMod val="75000"/>
                </a:schemeClr>
              </a:solidFill>
            </a:endParaRPr>
          </a:p>
        </p:txBody>
      </p:sp>
      <p:pic>
        <p:nvPicPr>
          <p:cNvPr id="140290" name="Picture 2"/>
          <p:cNvPicPr>
            <a:picLocks noChangeAspect="1" noChangeArrowheads="1"/>
          </p:cNvPicPr>
          <p:nvPr/>
        </p:nvPicPr>
        <p:blipFill>
          <a:blip r:embed="rId3" cstate="print"/>
          <a:srcRect/>
          <a:stretch>
            <a:fillRect/>
          </a:stretch>
        </p:blipFill>
        <p:spPr bwMode="auto">
          <a:xfrm>
            <a:off x="1907704" y="3789310"/>
            <a:ext cx="4392488" cy="2128612"/>
          </a:xfrm>
          <a:prstGeom prst="rect">
            <a:avLst/>
          </a:prstGeom>
          <a:noFill/>
          <a:ln w="9525">
            <a:noFill/>
            <a:miter lim="800000"/>
            <a:headEnd/>
            <a:tailEnd/>
          </a:ln>
        </p:spPr>
      </p:pic>
      <p:sp>
        <p:nvSpPr>
          <p:cNvPr id="7" name="TextBox 6"/>
          <p:cNvSpPr txBox="1"/>
          <p:nvPr/>
        </p:nvSpPr>
        <p:spPr>
          <a:xfrm>
            <a:off x="539552" y="1340768"/>
            <a:ext cx="7920880" cy="1631216"/>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Balance Theorem: </a:t>
            </a:r>
            <a:r>
              <a:rPr lang="en-US" sz="2000" dirty="0" smtClean="0"/>
              <a:t>If a labeled </a:t>
            </a:r>
            <a:r>
              <a:rPr lang="en-US" sz="2000" i="1" dirty="0" smtClean="0"/>
              <a:t>complete</a:t>
            </a:r>
            <a:r>
              <a:rPr lang="en-US" sz="2000" dirty="0" smtClean="0"/>
              <a:t> graph is balanced, </a:t>
            </a:r>
          </a:p>
          <a:p>
            <a:pPr marL="457200" indent="-457200" algn="just">
              <a:buAutoNum type="alphaLcParenBoth"/>
            </a:pPr>
            <a:r>
              <a:rPr lang="en-US" sz="2000" dirty="0" smtClean="0"/>
              <a:t>all pairs of nodes are friends, or</a:t>
            </a:r>
          </a:p>
          <a:p>
            <a:pPr marL="457200" indent="-457200" algn="just">
              <a:buAutoNum type="alphaLcParenBoth"/>
            </a:pPr>
            <a:r>
              <a:rPr lang="en-US" sz="2000" dirty="0" smtClean="0"/>
              <a:t>the nodes can be divided </a:t>
            </a:r>
            <a:r>
              <a:rPr lang="en-US" sz="2000" i="1" dirty="0" smtClean="0">
                <a:solidFill>
                  <a:schemeClr val="accent6">
                    <a:lumMod val="75000"/>
                  </a:schemeClr>
                </a:solidFill>
              </a:rPr>
              <a:t>into two groups </a:t>
            </a:r>
            <a:r>
              <a:rPr lang="en-US" sz="2000" dirty="0" smtClean="0"/>
              <a:t>X and Y, such that every pair of nodes in X like each other, every pair of nodes in Y like each other, and every one in X is the enemy of every one in Y.</a:t>
            </a:r>
            <a:endParaRPr lang="el-GR" sz="2000" dirty="0"/>
          </a:p>
        </p:txBody>
      </p:sp>
      <p:sp>
        <p:nvSpPr>
          <p:cNvPr id="9" name="TextBox 8"/>
          <p:cNvSpPr txBox="1"/>
          <p:nvPr/>
        </p:nvSpPr>
        <p:spPr>
          <a:xfrm>
            <a:off x="1043608" y="5917922"/>
            <a:ext cx="4536504" cy="369332"/>
          </a:xfrm>
          <a:prstGeom prst="rect">
            <a:avLst/>
          </a:prstGeom>
          <a:noFill/>
        </p:spPr>
        <p:txBody>
          <a:bodyPr wrap="square" rtlCol="0">
            <a:spAutoFit/>
          </a:bodyPr>
          <a:lstStyle/>
          <a:p>
            <a:r>
              <a:rPr lang="en-US" dirty="0" smtClean="0"/>
              <a:t>Proof ...</a:t>
            </a:r>
            <a:endParaRPr lang="el-GR" dirty="0"/>
          </a:p>
        </p:txBody>
      </p:sp>
      <p:sp>
        <p:nvSpPr>
          <p:cNvPr id="6" name="TextBox 5"/>
          <p:cNvSpPr txBox="1"/>
          <p:nvPr/>
        </p:nvSpPr>
        <p:spPr>
          <a:xfrm>
            <a:off x="3419872" y="3203684"/>
            <a:ext cx="5256584" cy="369332"/>
          </a:xfrm>
          <a:prstGeom prst="rect">
            <a:avLst/>
          </a:prstGeom>
          <a:noFill/>
        </p:spPr>
        <p:txBody>
          <a:bodyPr wrap="square" rtlCol="0">
            <a:spAutoFit/>
          </a:bodyPr>
          <a:lstStyle/>
          <a:p>
            <a:r>
              <a:rPr lang="en-US" i="1" dirty="0" smtClean="0">
                <a:solidFill>
                  <a:schemeClr val="tx2">
                    <a:lumMod val="50000"/>
                  </a:schemeClr>
                </a:solidFill>
              </a:rPr>
              <a:t>From a local to a global property</a:t>
            </a:r>
            <a:endParaRPr lang="el-GR" i="1" dirty="0">
              <a:solidFill>
                <a:schemeClr val="tx2">
                  <a:lumMod val="50000"/>
                </a:schemeClr>
              </a:solidFill>
            </a:endParaRPr>
          </a:p>
        </p:txBody>
      </p:sp>
    </p:spTree>
    <p:extLst>
      <p:ext uri="{BB962C8B-B14F-4D97-AF65-F5344CB8AC3E}">
        <p14:creationId xmlns:p14="http://schemas.microsoft.com/office/powerpoint/2010/main" val="40795024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395536" y="1484784"/>
            <a:ext cx="7344816"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Political science: International relationships (I)</a:t>
            </a:r>
            <a:endParaRPr lang="el-GR" sz="2400" dirty="0">
              <a:solidFill>
                <a:schemeClr val="accent6">
                  <a:lumMod val="75000"/>
                </a:schemeClr>
              </a:solidFill>
            </a:endParaRPr>
          </a:p>
        </p:txBody>
      </p:sp>
      <p:sp>
        <p:nvSpPr>
          <p:cNvPr id="8" name="TextBox 7"/>
          <p:cNvSpPr txBox="1"/>
          <p:nvPr/>
        </p:nvSpPr>
        <p:spPr>
          <a:xfrm>
            <a:off x="395536" y="2132856"/>
            <a:ext cx="7488832" cy="369332"/>
          </a:xfrm>
          <a:prstGeom prst="rect">
            <a:avLst/>
          </a:prstGeom>
          <a:noFill/>
          <a:ln>
            <a:solidFill>
              <a:schemeClr val="accent3">
                <a:lumMod val="50000"/>
              </a:schemeClr>
            </a:solidFill>
          </a:ln>
        </p:spPr>
        <p:txBody>
          <a:bodyPr wrap="square" rtlCol="0">
            <a:spAutoFit/>
          </a:bodyPr>
          <a:lstStyle/>
          <a:p>
            <a:r>
              <a:rPr lang="en-US" dirty="0" smtClean="0"/>
              <a:t>The conflict of Bangladesh’s separation from Pakistan in 1972 (1)</a:t>
            </a:r>
            <a:endParaRPr lang="el-GR" dirty="0"/>
          </a:p>
        </p:txBody>
      </p:sp>
      <p:sp>
        <p:nvSpPr>
          <p:cNvPr id="10" name="Oval 9"/>
          <p:cNvSpPr/>
          <p:nvPr/>
        </p:nvSpPr>
        <p:spPr>
          <a:xfrm>
            <a:off x="1403648" y="342900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a:t>
            </a:r>
            <a:endParaRPr lang="el-GR" dirty="0"/>
          </a:p>
        </p:txBody>
      </p:sp>
      <p:sp>
        <p:nvSpPr>
          <p:cNvPr id="12" name="Oval 11"/>
          <p:cNvSpPr/>
          <p:nvPr/>
        </p:nvSpPr>
        <p:spPr>
          <a:xfrm>
            <a:off x="3347864" y="292494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USSR</a:t>
            </a:r>
            <a:endParaRPr lang="el-GR" dirty="0"/>
          </a:p>
        </p:txBody>
      </p:sp>
      <p:sp>
        <p:nvSpPr>
          <p:cNvPr id="13" name="Oval 12"/>
          <p:cNvSpPr/>
          <p:nvPr/>
        </p:nvSpPr>
        <p:spPr>
          <a:xfrm>
            <a:off x="2915816" y="486916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China</a:t>
            </a:r>
            <a:endParaRPr lang="el-GR" dirty="0"/>
          </a:p>
        </p:txBody>
      </p:sp>
      <p:sp>
        <p:nvSpPr>
          <p:cNvPr id="14" name="Oval 13"/>
          <p:cNvSpPr/>
          <p:nvPr/>
        </p:nvSpPr>
        <p:spPr>
          <a:xfrm>
            <a:off x="4860032" y="501317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India</a:t>
            </a:r>
            <a:endParaRPr lang="el-GR" dirty="0"/>
          </a:p>
        </p:txBody>
      </p:sp>
      <p:sp>
        <p:nvSpPr>
          <p:cNvPr id="15" name="Oval 14"/>
          <p:cNvSpPr/>
          <p:nvPr/>
        </p:nvSpPr>
        <p:spPr>
          <a:xfrm>
            <a:off x="6372200" y="3356992"/>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Pakistan</a:t>
            </a:r>
            <a:endParaRPr lang="el-GR" sz="1200" dirty="0"/>
          </a:p>
        </p:txBody>
      </p:sp>
      <p:sp>
        <p:nvSpPr>
          <p:cNvPr id="16" name="Oval 15"/>
          <p:cNvSpPr/>
          <p:nvPr/>
        </p:nvSpPr>
        <p:spPr>
          <a:xfrm>
            <a:off x="7020272" y="4581128"/>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Bangladesh</a:t>
            </a:r>
            <a:endParaRPr lang="el-GR" sz="800" b="1" dirty="0"/>
          </a:p>
        </p:txBody>
      </p:sp>
      <p:sp>
        <p:nvSpPr>
          <p:cNvPr id="17" name="Oval 16"/>
          <p:cNvSpPr/>
          <p:nvPr/>
        </p:nvSpPr>
        <p:spPr>
          <a:xfrm>
            <a:off x="5148064" y="292494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 Vietnam</a:t>
            </a:r>
            <a:endParaRPr lang="el-GR" sz="900" dirty="0"/>
          </a:p>
        </p:txBody>
      </p:sp>
      <p:cxnSp>
        <p:nvCxnSpPr>
          <p:cNvPr id="19" name="Straight Connector 18"/>
          <p:cNvCxnSpPr>
            <a:stCxn id="12" idx="4"/>
            <a:endCxn id="13" idx="0"/>
          </p:cNvCxnSpPr>
          <p:nvPr/>
        </p:nvCxnSpPr>
        <p:spPr>
          <a:xfrm flipH="1">
            <a:off x="3419872" y="3789040"/>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005064"/>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923928" y="5301208"/>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3968" y="5013176"/>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264125" y="4166552"/>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5776" y="4293096"/>
            <a:ext cx="432048" cy="297517"/>
          </a:xfrm>
          <a:prstGeom prst="rect">
            <a:avLst/>
          </a:prstGeom>
          <a:noFill/>
        </p:spPr>
        <p:txBody>
          <a:bodyPr wrap="square" rtlCol="0">
            <a:spAutoFit/>
          </a:bodyPr>
          <a:lstStyle/>
          <a:p>
            <a:r>
              <a:rPr lang="en-US" sz="2000" b="1" baseline="-25000" dirty="0" smtClean="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720509" y="4221088"/>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84168" y="414908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539552" y="6021288"/>
            <a:ext cx="3888432" cy="369332"/>
          </a:xfrm>
          <a:prstGeom prst="rect">
            <a:avLst/>
          </a:prstGeom>
          <a:noFill/>
        </p:spPr>
        <p:txBody>
          <a:bodyPr wrap="square" rtlCol="0">
            <a:spAutoFit/>
          </a:bodyPr>
          <a:lstStyle/>
          <a:p>
            <a:r>
              <a:rPr lang="en-US" dirty="0" smtClean="0"/>
              <a:t>USA support to Pakistan?</a:t>
            </a:r>
          </a:p>
        </p:txBody>
      </p:sp>
      <p:cxnSp>
        <p:nvCxnSpPr>
          <p:cNvPr id="33" name="Straight Connector 32"/>
          <p:cNvCxnSpPr>
            <a:endCxn id="14" idx="1"/>
          </p:cNvCxnSpPr>
          <p:nvPr/>
        </p:nvCxnSpPr>
        <p:spPr>
          <a:xfrm>
            <a:off x="2411760" y="4005064"/>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411760" y="3861048"/>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264125" y="3356992"/>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15816" y="2996952"/>
            <a:ext cx="432048" cy="420628"/>
          </a:xfrm>
          <a:prstGeom prst="rect">
            <a:avLst/>
          </a:prstGeom>
          <a:noFill/>
        </p:spPr>
        <p:txBody>
          <a:bodyPr wrap="square" rtlCol="0">
            <a:spAutoFit/>
          </a:bodyPr>
          <a:lstStyle/>
          <a:p>
            <a:r>
              <a:rPr lang="en-US" sz="3200" b="1" baseline="-25000" dirty="0" smtClean="0">
                <a:solidFill>
                  <a:schemeClr val="accent1">
                    <a:lumMod val="75000"/>
                  </a:schemeClr>
                </a:solidFill>
              </a:rPr>
              <a:t>-</a:t>
            </a:r>
            <a:endParaRPr lang="el-GR" sz="3200" b="1" baseline="-25000" dirty="0">
              <a:solidFill>
                <a:schemeClr val="accent1">
                  <a:lumMod val="75000"/>
                </a:schemeClr>
              </a:solidFill>
            </a:endParaRPr>
          </a:p>
        </p:txBody>
      </p:sp>
      <p:cxnSp>
        <p:nvCxnSpPr>
          <p:cNvPr id="44" name="Straight Connector 43"/>
          <p:cNvCxnSpPr>
            <a:stCxn id="15" idx="5"/>
            <a:endCxn id="16" idx="0"/>
          </p:cNvCxnSpPr>
          <p:nvPr/>
        </p:nvCxnSpPr>
        <p:spPr>
          <a:xfrm>
            <a:off x="7232677" y="4094544"/>
            <a:ext cx="291651" cy="48658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52320" y="4005064"/>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27" name="TextBox 26"/>
          <p:cNvSpPr txBox="1"/>
          <p:nvPr/>
        </p:nvSpPr>
        <p:spPr>
          <a:xfrm>
            <a:off x="395536" y="908720"/>
            <a:ext cx="7056784" cy="461665"/>
          </a:xfrm>
          <a:prstGeom prst="rect">
            <a:avLst/>
          </a:prstGeom>
          <a:noFill/>
        </p:spPr>
        <p:txBody>
          <a:bodyPr wrap="square" rtlCol="0">
            <a:spAutoFit/>
          </a:bodyPr>
          <a:lstStyle/>
          <a:p>
            <a:pPr marL="457200" indent="-457200">
              <a:buFont typeface="Wingdings" pitchFamily="2" charset="2"/>
              <a:buChar char="ü"/>
            </a:pPr>
            <a:r>
              <a:rPr lang="en-US" sz="2400" dirty="0" smtClean="0">
                <a:solidFill>
                  <a:schemeClr val="accent6">
                    <a:lumMod val="75000"/>
                  </a:schemeClr>
                </a:solidFill>
              </a:rPr>
              <a:t>How a network evolves over time</a:t>
            </a:r>
            <a:endParaRPr lang="el-GR" sz="2400" dirty="0">
              <a:solidFill>
                <a:schemeClr val="accent6">
                  <a:lumMod val="75000"/>
                </a:schemeClr>
              </a:solidFill>
            </a:endParaRPr>
          </a:p>
        </p:txBody>
      </p:sp>
    </p:spTree>
    <p:extLst>
      <p:ext uri="{BB962C8B-B14F-4D97-AF65-F5344CB8AC3E}">
        <p14:creationId xmlns:p14="http://schemas.microsoft.com/office/powerpoint/2010/main" val="174762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Algorithms</a:t>
            </a:r>
            <a:endParaRPr lang="en-US" dirty="0"/>
          </a:p>
        </p:txBody>
      </p:sp>
      <p:sp>
        <p:nvSpPr>
          <p:cNvPr id="3" name="Content Placeholder 2"/>
          <p:cNvSpPr>
            <a:spLocks noGrp="1"/>
          </p:cNvSpPr>
          <p:nvPr>
            <p:ph idx="1"/>
          </p:nvPr>
        </p:nvSpPr>
        <p:spPr>
          <a:xfrm>
            <a:off x="395536" y="1628800"/>
            <a:ext cx="8363272" cy="4925144"/>
          </a:xfrm>
        </p:spPr>
        <p:txBody>
          <a:bodyPr>
            <a:normAutofit fontScale="85000" lnSpcReduction="10000"/>
          </a:bodyPr>
          <a:lstStyle/>
          <a:p>
            <a:r>
              <a:rPr lang="en-US" dirty="0" smtClean="0"/>
              <a:t>For a (combinatorial) minimization problem, where: </a:t>
            </a:r>
          </a:p>
          <a:p>
            <a:pPr lvl="1"/>
            <a:r>
              <a:rPr lang="en-US" dirty="0" smtClean="0">
                <a:solidFill>
                  <a:srgbClr val="0070C0"/>
                </a:solidFill>
              </a:rPr>
              <a:t>X</a:t>
            </a:r>
            <a:r>
              <a:rPr lang="en-US" dirty="0" smtClean="0"/>
              <a:t> </a:t>
            </a:r>
            <a:r>
              <a:rPr lang="en-US" dirty="0"/>
              <a:t>is an instance of the problem, </a:t>
            </a:r>
            <a:endParaRPr lang="en-US" dirty="0" smtClean="0"/>
          </a:p>
          <a:p>
            <a:pPr lvl="1"/>
            <a:r>
              <a:rPr lang="en-US" dirty="0" smtClean="0">
                <a:solidFill>
                  <a:schemeClr val="accent6">
                    <a:lumMod val="75000"/>
                  </a:schemeClr>
                </a:solidFill>
              </a:rPr>
              <a:t>OPT(X</a:t>
            </a:r>
            <a:r>
              <a:rPr lang="en-US" dirty="0">
                <a:solidFill>
                  <a:schemeClr val="accent6">
                    <a:lumMod val="75000"/>
                  </a:schemeClr>
                </a:solidFill>
              </a:rPr>
              <a:t>)</a:t>
            </a:r>
            <a:r>
              <a:rPr lang="en-US" dirty="0"/>
              <a:t> is the value of the optimal solution for </a:t>
            </a:r>
            <a:r>
              <a:rPr lang="en-US" dirty="0">
                <a:solidFill>
                  <a:srgbClr val="0070C0"/>
                </a:solidFill>
              </a:rPr>
              <a:t>X</a:t>
            </a:r>
            <a:r>
              <a:rPr lang="en-US" dirty="0"/>
              <a:t>, </a:t>
            </a:r>
            <a:endParaRPr lang="en-US" dirty="0" smtClean="0"/>
          </a:p>
          <a:p>
            <a:pPr lvl="1"/>
            <a:r>
              <a:rPr lang="en-US" dirty="0" smtClean="0">
                <a:solidFill>
                  <a:srgbClr val="00B0F0"/>
                </a:solidFill>
              </a:rPr>
              <a:t>ALG(X</a:t>
            </a:r>
            <a:r>
              <a:rPr lang="en-US" dirty="0">
                <a:solidFill>
                  <a:srgbClr val="00B0F0"/>
                </a:solidFill>
              </a:rPr>
              <a:t>)</a:t>
            </a:r>
            <a:r>
              <a:rPr lang="en-US" dirty="0"/>
              <a:t> is the value of the solution of an algorithm </a:t>
            </a:r>
            <a:r>
              <a:rPr lang="en-US" dirty="0">
                <a:solidFill>
                  <a:srgbClr val="00B0F0"/>
                </a:solidFill>
              </a:rPr>
              <a:t>ALG</a:t>
            </a:r>
            <a:r>
              <a:rPr lang="en-US" dirty="0"/>
              <a:t> for </a:t>
            </a:r>
            <a:r>
              <a:rPr lang="en-US" dirty="0" smtClean="0">
                <a:solidFill>
                  <a:srgbClr val="0070C0"/>
                </a:solidFill>
              </a:rPr>
              <a:t>X</a:t>
            </a:r>
          </a:p>
          <a:p>
            <a:pPr marL="400050" lvl="1" indent="0">
              <a:buNone/>
            </a:pPr>
            <a:r>
              <a:rPr lang="en-US" sz="3100" dirty="0" smtClean="0">
                <a:solidFill>
                  <a:srgbClr val="00B0F0"/>
                </a:solidFill>
              </a:rPr>
              <a:t>ALG</a:t>
            </a:r>
            <a:r>
              <a:rPr lang="en-US" sz="3100" dirty="0" smtClean="0"/>
              <a:t> </a:t>
            </a:r>
            <a:r>
              <a:rPr lang="en-US" sz="3100" dirty="0"/>
              <a:t>is a good approximation algorithm if the ratio of </a:t>
            </a:r>
            <a:r>
              <a:rPr lang="en-US" sz="3100" dirty="0">
                <a:solidFill>
                  <a:srgbClr val="00B0F0"/>
                </a:solidFill>
              </a:rPr>
              <a:t>ALG(X</a:t>
            </a:r>
            <a:r>
              <a:rPr lang="en-US" sz="3100" dirty="0" smtClean="0">
                <a:solidFill>
                  <a:srgbClr val="00B0F0"/>
                </a:solidFill>
              </a:rPr>
              <a:t>)</a:t>
            </a:r>
            <a:r>
              <a:rPr lang="en-US" sz="3100" dirty="0" smtClean="0"/>
              <a:t>/</a:t>
            </a:r>
            <a:r>
              <a:rPr lang="en-US" sz="3100" dirty="0" smtClean="0">
                <a:solidFill>
                  <a:schemeClr val="accent6">
                    <a:lumMod val="75000"/>
                  </a:schemeClr>
                </a:solidFill>
              </a:rPr>
              <a:t>OPT(X</a:t>
            </a:r>
            <a:r>
              <a:rPr lang="en-US" sz="3100" dirty="0">
                <a:solidFill>
                  <a:schemeClr val="accent6">
                    <a:lumMod val="75000"/>
                  </a:schemeClr>
                </a:solidFill>
              </a:rPr>
              <a:t>)</a:t>
            </a:r>
            <a:r>
              <a:rPr lang="en-US" sz="3100" dirty="0"/>
              <a:t> and </a:t>
            </a:r>
            <a:r>
              <a:rPr lang="en-US" sz="3100" dirty="0" smtClean="0"/>
              <a:t>is </a:t>
            </a:r>
            <a:r>
              <a:rPr lang="en-US" sz="3100" dirty="0">
                <a:solidFill>
                  <a:srgbClr val="FF0000"/>
                </a:solidFill>
              </a:rPr>
              <a:t>bounded</a:t>
            </a:r>
            <a:r>
              <a:rPr lang="en-US" sz="3100" dirty="0"/>
              <a:t> for </a:t>
            </a:r>
            <a:r>
              <a:rPr lang="en-US" sz="3100" dirty="0">
                <a:solidFill>
                  <a:srgbClr val="FF0000"/>
                </a:solidFill>
              </a:rPr>
              <a:t>all</a:t>
            </a:r>
            <a:r>
              <a:rPr lang="en-US" sz="3100" dirty="0"/>
              <a:t> input instances </a:t>
            </a:r>
            <a:r>
              <a:rPr lang="en-US" sz="3100" dirty="0" smtClean="0">
                <a:solidFill>
                  <a:srgbClr val="0070C0"/>
                </a:solidFill>
              </a:rPr>
              <a:t>X</a:t>
            </a:r>
          </a:p>
          <a:p>
            <a:pPr marL="1257300" lvl="2" indent="-457200"/>
            <a:r>
              <a:rPr lang="en-US" sz="2700" dirty="0" smtClean="0"/>
              <a:t>We want the ratio to be close to 1</a:t>
            </a:r>
            <a:endParaRPr lang="en-US" sz="2700" dirty="0"/>
          </a:p>
          <a:p>
            <a:endParaRPr lang="en-US" dirty="0">
              <a:solidFill>
                <a:srgbClr val="0070C0"/>
              </a:solidFill>
            </a:endParaRPr>
          </a:p>
          <a:p>
            <a:r>
              <a:rPr lang="en-US" dirty="0" smtClean="0"/>
              <a:t>Minimum set cover: input </a:t>
            </a:r>
            <a:r>
              <a:rPr lang="en-US" dirty="0">
                <a:solidFill>
                  <a:srgbClr val="00B0F0"/>
                </a:solidFill>
              </a:rPr>
              <a:t>X = </a:t>
            </a:r>
            <a:r>
              <a:rPr lang="en-US" dirty="0" smtClean="0">
                <a:solidFill>
                  <a:srgbClr val="00B0F0"/>
                </a:solidFill>
              </a:rPr>
              <a:t>(U,</a:t>
            </a:r>
            <a:r>
              <a:rPr lang="en-US" b="1" dirty="0" smtClean="0">
                <a:solidFill>
                  <a:srgbClr val="00B0F0"/>
                </a:solidFill>
              </a:rPr>
              <a:t>S</a:t>
            </a:r>
            <a:r>
              <a:rPr lang="en-US" dirty="0" smtClean="0">
                <a:solidFill>
                  <a:srgbClr val="00B0F0"/>
                </a:solidFill>
              </a:rPr>
              <a:t>) </a:t>
            </a:r>
            <a:r>
              <a:rPr lang="en-US" dirty="0" smtClean="0"/>
              <a:t>is the universe of elements and the set collection, </a:t>
            </a:r>
            <a:r>
              <a:rPr lang="en-US" dirty="0" smtClean="0">
                <a:solidFill>
                  <a:schemeClr val="accent6">
                    <a:lumMod val="75000"/>
                  </a:schemeClr>
                </a:solidFill>
              </a:rPr>
              <a:t>OPT(X)</a:t>
            </a:r>
            <a:r>
              <a:rPr lang="en-US" dirty="0" smtClean="0"/>
              <a:t> </a:t>
            </a:r>
            <a:r>
              <a:rPr lang="en-US" dirty="0"/>
              <a:t>is the </a:t>
            </a:r>
            <a:r>
              <a:rPr lang="en-US" dirty="0" smtClean="0"/>
              <a:t>size of </a:t>
            </a:r>
            <a:r>
              <a:rPr lang="en-US" dirty="0" smtClean="0">
                <a:solidFill>
                  <a:schemeClr val="accent6">
                    <a:lumMod val="75000"/>
                  </a:schemeClr>
                </a:solidFill>
              </a:rPr>
              <a:t>minimum</a:t>
            </a:r>
            <a:r>
              <a:rPr lang="en-US" dirty="0" smtClean="0"/>
              <a:t> set cover, </a:t>
            </a:r>
            <a:r>
              <a:rPr lang="en-US" dirty="0" smtClean="0">
                <a:solidFill>
                  <a:srgbClr val="00B0F0"/>
                </a:solidFill>
              </a:rPr>
              <a:t>ALG(X)</a:t>
            </a:r>
            <a:r>
              <a:rPr lang="en-US" dirty="0" smtClean="0"/>
              <a:t> </a:t>
            </a:r>
            <a:r>
              <a:rPr lang="en-US" dirty="0"/>
              <a:t>is the </a:t>
            </a:r>
            <a:r>
              <a:rPr lang="en-US" dirty="0" smtClean="0"/>
              <a:t>size of the set cover found by an </a:t>
            </a:r>
            <a:r>
              <a:rPr lang="en-US" dirty="0"/>
              <a:t>algorithm </a:t>
            </a:r>
            <a:r>
              <a:rPr lang="en-US" dirty="0" smtClean="0">
                <a:solidFill>
                  <a:srgbClr val="00B0F0"/>
                </a:solidFill>
              </a:rPr>
              <a:t>ALG</a:t>
            </a:r>
            <a:r>
              <a:rPr lang="en-US" dirty="0" smtClean="0"/>
              <a:t>.</a:t>
            </a:r>
            <a:endParaRPr lang="en-US"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13509467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395536" y="1340768"/>
            <a:ext cx="6192688"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International relationships (I)</a:t>
            </a:r>
            <a:endParaRPr lang="el-GR" sz="2400" dirty="0">
              <a:solidFill>
                <a:schemeClr val="accent6">
                  <a:lumMod val="75000"/>
                </a:schemeClr>
              </a:solidFill>
            </a:endParaRPr>
          </a:p>
        </p:txBody>
      </p:sp>
      <p:sp>
        <p:nvSpPr>
          <p:cNvPr id="8" name="TextBox 7"/>
          <p:cNvSpPr txBox="1"/>
          <p:nvPr/>
        </p:nvSpPr>
        <p:spPr>
          <a:xfrm>
            <a:off x="395536" y="1916832"/>
            <a:ext cx="7488832" cy="369332"/>
          </a:xfrm>
          <a:prstGeom prst="rect">
            <a:avLst/>
          </a:prstGeom>
          <a:noFill/>
          <a:ln>
            <a:solidFill>
              <a:schemeClr val="accent3">
                <a:lumMod val="50000"/>
              </a:schemeClr>
            </a:solidFill>
          </a:ln>
        </p:spPr>
        <p:txBody>
          <a:bodyPr wrap="square" rtlCol="0">
            <a:spAutoFit/>
          </a:bodyPr>
          <a:lstStyle/>
          <a:p>
            <a:r>
              <a:rPr lang="en-US" dirty="0" smtClean="0"/>
              <a:t>The conflict of Bangladesh’s separation from Pakistan in 1972 (II)</a:t>
            </a:r>
            <a:endParaRPr lang="el-GR" dirty="0"/>
          </a:p>
        </p:txBody>
      </p:sp>
      <p:sp>
        <p:nvSpPr>
          <p:cNvPr id="10" name="Oval 9"/>
          <p:cNvSpPr/>
          <p:nvPr/>
        </p:nvSpPr>
        <p:spPr>
          <a:xfrm>
            <a:off x="1403648" y="321297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a:t>
            </a:r>
            <a:endParaRPr lang="el-GR" dirty="0"/>
          </a:p>
        </p:txBody>
      </p:sp>
      <p:sp>
        <p:nvSpPr>
          <p:cNvPr id="12" name="Oval 11"/>
          <p:cNvSpPr/>
          <p:nvPr/>
        </p:nvSpPr>
        <p:spPr>
          <a:xfrm>
            <a:off x="33478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USSR</a:t>
            </a:r>
            <a:endParaRPr lang="el-GR" dirty="0"/>
          </a:p>
        </p:txBody>
      </p:sp>
      <p:sp>
        <p:nvSpPr>
          <p:cNvPr id="13" name="Oval 12"/>
          <p:cNvSpPr/>
          <p:nvPr/>
        </p:nvSpPr>
        <p:spPr>
          <a:xfrm>
            <a:off x="2915816" y="465313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China</a:t>
            </a:r>
            <a:endParaRPr lang="el-GR" dirty="0"/>
          </a:p>
        </p:txBody>
      </p:sp>
      <p:sp>
        <p:nvSpPr>
          <p:cNvPr id="14" name="Oval 13"/>
          <p:cNvSpPr/>
          <p:nvPr/>
        </p:nvSpPr>
        <p:spPr>
          <a:xfrm>
            <a:off x="4860032" y="4797152"/>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India</a:t>
            </a:r>
            <a:endParaRPr lang="el-GR" dirty="0"/>
          </a:p>
        </p:txBody>
      </p:sp>
      <p:sp>
        <p:nvSpPr>
          <p:cNvPr id="15" name="Oval 14"/>
          <p:cNvSpPr/>
          <p:nvPr/>
        </p:nvSpPr>
        <p:spPr>
          <a:xfrm>
            <a:off x="6372200" y="3140968"/>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Pakistan</a:t>
            </a:r>
            <a:endParaRPr lang="el-GR" sz="1200" dirty="0"/>
          </a:p>
        </p:txBody>
      </p:sp>
      <p:sp>
        <p:nvSpPr>
          <p:cNvPr id="16" name="Oval 15"/>
          <p:cNvSpPr/>
          <p:nvPr/>
        </p:nvSpPr>
        <p:spPr>
          <a:xfrm>
            <a:off x="7020272" y="436510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Bangladesh</a:t>
            </a:r>
            <a:endParaRPr lang="el-GR" sz="800" b="1" dirty="0"/>
          </a:p>
        </p:txBody>
      </p:sp>
      <p:sp>
        <p:nvSpPr>
          <p:cNvPr id="17" name="Oval 16"/>
          <p:cNvSpPr/>
          <p:nvPr/>
        </p:nvSpPr>
        <p:spPr>
          <a:xfrm>
            <a:off x="51480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 Vietnam</a:t>
            </a:r>
            <a:endParaRPr lang="el-GR" sz="900" dirty="0"/>
          </a:p>
        </p:txBody>
      </p:sp>
      <p:cxnSp>
        <p:nvCxnSpPr>
          <p:cNvPr id="19" name="Straight Connector 18"/>
          <p:cNvCxnSpPr>
            <a:stCxn id="12" idx="4"/>
            <a:endCxn id="13" idx="0"/>
          </p:cNvCxnSpPr>
          <p:nvPr/>
        </p:nvCxnSpPr>
        <p:spPr>
          <a:xfrm flipH="1">
            <a:off x="3419872" y="3573016"/>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378904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923928" y="5085184"/>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3968" y="4797152"/>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264125" y="3950528"/>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5776" y="4077072"/>
            <a:ext cx="432048" cy="297517"/>
          </a:xfrm>
          <a:prstGeom prst="rect">
            <a:avLst/>
          </a:prstGeom>
          <a:noFill/>
        </p:spPr>
        <p:txBody>
          <a:bodyPr wrap="square" rtlCol="0">
            <a:spAutoFit/>
          </a:bodyPr>
          <a:lstStyle/>
          <a:p>
            <a:r>
              <a:rPr lang="en-US" sz="2000" b="1" baseline="-25000" dirty="0" smtClean="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720509" y="4005064"/>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68144" y="4221088"/>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539552" y="5805264"/>
            <a:ext cx="3888432" cy="369332"/>
          </a:xfrm>
          <a:prstGeom prst="rect">
            <a:avLst/>
          </a:prstGeom>
          <a:noFill/>
        </p:spPr>
        <p:txBody>
          <a:bodyPr wrap="square" rtlCol="0">
            <a:spAutoFit/>
          </a:bodyPr>
          <a:lstStyle/>
          <a:p>
            <a:r>
              <a:rPr lang="en-US" dirty="0" smtClean="0"/>
              <a:t>China?</a:t>
            </a:r>
            <a:endParaRPr lang="el-GR" dirty="0"/>
          </a:p>
        </p:txBody>
      </p:sp>
      <p:cxnSp>
        <p:nvCxnSpPr>
          <p:cNvPr id="33" name="Straight Connector 32"/>
          <p:cNvCxnSpPr>
            <a:endCxn id="14" idx="1"/>
          </p:cNvCxnSpPr>
          <p:nvPr/>
        </p:nvCxnSpPr>
        <p:spPr>
          <a:xfrm>
            <a:off x="2411760" y="3789040"/>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411760" y="3645024"/>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264125" y="3140968"/>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55976" y="2996952"/>
            <a:ext cx="864096"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15816" y="2780928"/>
            <a:ext cx="432048" cy="420628"/>
          </a:xfrm>
          <a:prstGeom prst="rect">
            <a:avLst/>
          </a:prstGeom>
          <a:noFill/>
        </p:spPr>
        <p:txBody>
          <a:bodyPr wrap="square" rtlCol="0">
            <a:spAutoFit/>
          </a:bodyPr>
          <a:lstStyle/>
          <a:p>
            <a:r>
              <a:rPr lang="en-US" sz="3200" b="1" baseline="-25000" dirty="0" smtClean="0">
                <a:solidFill>
                  <a:schemeClr val="accent1">
                    <a:lumMod val="75000"/>
                  </a:schemeClr>
                </a:solidFill>
              </a:rPr>
              <a:t>-</a:t>
            </a:r>
            <a:endParaRPr lang="el-GR" sz="3200" b="1" baseline="-25000" dirty="0">
              <a:solidFill>
                <a:schemeClr val="accent1">
                  <a:lumMod val="75000"/>
                </a:schemeClr>
              </a:solidFill>
            </a:endParaRPr>
          </a:p>
        </p:txBody>
      </p:sp>
      <p:sp>
        <p:nvSpPr>
          <p:cNvPr id="42" name="TextBox 41"/>
          <p:cNvSpPr txBox="1"/>
          <p:nvPr/>
        </p:nvSpPr>
        <p:spPr>
          <a:xfrm>
            <a:off x="4572000" y="2564904"/>
            <a:ext cx="432048" cy="420628"/>
          </a:xfrm>
          <a:prstGeom prst="rect">
            <a:avLst/>
          </a:prstGeom>
          <a:noFill/>
        </p:spPr>
        <p:txBody>
          <a:bodyPr wrap="square" rtlCol="0">
            <a:spAutoFit/>
          </a:bodyPr>
          <a:lstStyle/>
          <a:p>
            <a:r>
              <a:rPr lang="en-US" sz="3200" b="1" baseline="-25000" dirty="0" smtClean="0">
                <a:solidFill>
                  <a:schemeClr val="accent3">
                    <a:lumMod val="75000"/>
                  </a:schemeClr>
                </a:solidFill>
              </a:rPr>
              <a:t>+</a:t>
            </a:r>
            <a:endParaRPr lang="el-GR" sz="3200" b="1" baseline="-25000" dirty="0">
              <a:solidFill>
                <a:schemeClr val="accent3">
                  <a:lumMod val="75000"/>
                </a:schemeClr>
              </a:solidFill>
            </a:endParaRPr>
          </a:p>
        </p:txBody>
      </p:sp>
      <p:cxnSp>
        <p:nvCxnSpPr>
          <p:cNvPr id="44" name="Straight Connector 43"/>
          <p:cNvCxnSpPr>
            <a:stCxn id="15" idx="5"/>
            <a:endCxn id="16" idx="0"/>
          </p:cNvCxnSpPr>
          <p:nvPr/>
        </p:nvCxnSpPr>
        <p:spPr>
          <a:xfrm>
            <a:off x="7232677" y="3878520"/>
            <a:ext cx="291651" cy="486584"/>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52320" y="378904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32" name="Straight Connector 31"/>
          <p:cNvCxnSpPr>
            <a:endCxn id="14" idx="0"/>
          </p:cNvCxnSpPr>
          <p:nvPr/>
        </p:nvCxnSpPr>
        <p:spPr>
          <a:xfrm>
            <a:off x="4139952" y="3501008"/>
            <a:ext cx="1224136" cy="129614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4"/>
          </p:cNvCxnSpPr>
          <p:nvPr/>
        </p:nvCxnSpPr>
        <p:spPr>
          <a:xfrm flipH="1">
            <a:off x="5580112" y="3573016"/>
            <a:ext cx="72008" cy="122413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56176" y="3284984"/>
            <a:ext cx="216024" cy="72008"/>
          </a:xfrm>
          <a:prstGeom prst="line">
            <a:avLst/>
          </a:prstGeom>
          <a:ln>
            <a:solidFill>
              <a:schemeClr val="accent3">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0152" y="3573016"/>
            <a:ext cx="1152128" cy="10081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5" idx="3"/>
          </p:cNvCxnSpPr>
          <p:nvPr/>
        </p:nvCxnSpPr>
        <p:spPr>
          <a:xfrm>
            <a:off x="4355976" y="3356992"/>
            <a:ext cx="2163859" cy="521528"/>
          </a:xfrm>
          <a:prstGeom prst="line">
            <a:avLst/>
          </a:prstGeom>
          <a:ln>
            <a:solidFill>
              <a:schemeClr val="accent3">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6" idx="1"/>
          </p:cNvCxnSpPr>
          <p:nvPr/>
        </p:nvCxnSpPr>
        <p:spPr>
          <a:xfrm flipV="1">
            <a:off x="3923928" y="4491648"/>
            <a:ext cx="3243979" cy="4495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990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611560" y="1052736"/>
            <a:ext cx="5544616"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International relationships (II)</a:t>
            </a:r>
            <a:endParaRPr lang="el-GR" sz="2400" dirty="0">
              <a:solidFill>
                <a:schemeClr val="accent6">
                  <a:lumMod val="75000"/>
                </a:schemeClr>
              </a:solidFill>
            </a:endParaRPr>
          </a:p>
        </p:txBody>
      </p:sp>
      <p:pic>
        <p:nvPicPr>
          <p:cNvPr id="141314" name="Picture 2"/>
          <p:cNvPicPr>
            <a:picLocks noChangeAspect="1" noChangeArrowheads="1"/>
          </p:cNvPicPr>
          <p:nvPr/>
        </p:nvPicPr>
        <p:blipFill>
          <a:blip r:embed="rId3" cstate="print"/>
          <a:srcRect/>
          <a:stretch>
            <a:fillRect/>
          </a:stretch>
        </p:blipFill>
        <p:spPr bwMode="auto">
          <a:xfrm>
            <a:off x="1331640" y="1628800"/>
            <a:ext cx="6680795" cy="4864088"/>
          </a:xfrm>
          <a:prstGeom prst="rect">
            <a:avLst/>
          </a:prstGeom>
          <a:noFill/>
          <a:ln w="9525">
            <a:noFill/>
            <a:miter lim="800000"/>
            <a:headEnd/>
            <a:tailEnd/>
          </a:ln>
        </p:spPr>
      </p:pic>
    </p:spTree>
    <p:extLst>
      <p:ext uri="{BB962C8B-B14F-4D97-AF65-F5344CB8AC3E}">
        <p14:creationId xmlns:p14="http://schemas.microsoft.com/office/powerpoint/2010/main" val="33433656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pic>
        <p:nvPicPr>
          <p:cNvPr id="27" name="Picture 2"/>
          <p:cNvPicPr>
            <a:picLocks noChangeAspect="1" noChangeArrowheads="1"/>
          </p:cNvPicPr>
          <p:nvPr/>
        </p:nvPicPr>
        <p:blipFill>
          <a:blip r:embed="rId3" cstate="print"/>
          <a:srcRect/>
          <a:stretch>
            <a:fillRect/>
          </a:stretch>
        </p:blipFill>
        <p:spPr bwMode="auto">
          <a:xfrm>
            <a:off x="467544" y="1484784"/>
            <a:ext cx="2886075" cy="2181225"/>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a:stretch>
            <a:fillRect/>
          </a:stretch>
        </p:blipFill>
        <p:spPr bwMode="auto">
          <a:xfrm>
            <a:off x="4283968" y="1700808"/>
            <a:ext cx="2695575" cy="1990725"/>
          </a:xfrm>
          <a:prstGeom prst="rect">
            <a:avLst/>
          </a:prstGeom>
          <a:noFill/>
          <a:ln w="9525">
            <a:noFill/>
            <a:miter lim="800000"/>
            <a:headEnd/>
            <a:tailEnd/>
          </a:ln>
        </p:spPr>
      </p:pic>
      <p:sp>
        <p:nvSpPr>
          <p:cNvPr id="33" name="TextBox 32"/>
          <p:cNvSpPr txBox="1"/>
          <p:nvPr/>
        </p:nvSpPr>
        <p:spPr>
          <a:xfrm>
            <a:off x="3059832" y="3501008"/>
            <a:ext cx="1800200" cy="369332"/>
          </a:xfrm>
          <a:prstGeom prst="rect">
            <a:avLst/>
          </a:prstGeom>
          <a:noFill/>
        </p:spPr>
        <p:txBody>
          <a:bodyPr wrap="square" rtlCol="0">
            <a:spAutoFit/>
          </a:bodyPr>
          <a:lstStyle/>
          <a:p>
            <a:pPr algn="ctr"/>
            <a:r>
              <a:rPr lang="en-US" dirty="0" smtClean="0">
                <a:solidFill>
                  <a:schemeClr val="accent1">
                    <a:lumMod val="75000"/>
                  </a:schemeClr>
                </a:solidFill>
              </a:rPr>
              <a:t>Allow this</a:t>
            </a:r>
            <a:endParaRPr lang="el-GR" dirty="0">
              <a:solidFill>
                <a:schemeClr val="accent1">
                  <a:lumMod val="75000"/>
                </a:schemeClr>
              </a:solidFill>
            </a:endParaRPr>
          </a:p>
        </p:txBody>
      </p:sp>
      <p:cxnSp>
        <p:nvCxnSpPr>
          <p:cNvPr id="44" name="Straight Connector 43"/>
          <p:cNvCxnSpPr/>
          <p:nvPr/>
        </p:nvCxnSpPr>
        <p:spPr>
          <a:xfrm flipV="1">
            <a:off x="3707904" y="263691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07904" y="2636912"/>
            <a:ext cx="792088"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1560" y="4725144"/>
            <a:ext cx="7776864" cy="646331"/>
          </a:xfrm>
          <a:prstGeom prst="rect">
            <a:avLst/>
          </a:prstGeom>
          <a:solidFill>
            <a:srgbClr val="F1EEDB"/>
          </a:solidFill>
        </p:spPr>
        <p:txBody>
          <a:bodyPr wrap="square" rtlCol="0">
            <a:spAutoFit/>
          </a:bodyPr>
          <a:lstStyle/>
          <a:p>
            <a:pPr algn="just"/>
            <a:r>
              <a:rPr lang="en-US" dirty="0" smtClean="0"/>
              <a:t> </a:t>
            </a:r>
            <a:r>
              <a:rPr lang="en-US" b="1" i="1" dirty="0" smtClean="0">
                <a:solidFill>
                  <a:schemeClr val="accent2">
                    <a:lumMod val="75000"/>
                  </a:schemeClr>
                </a:solidFill>
              </a:rPr>
              <a:t>Weak Structural Balance Property: </a:t>
            </a:r>
            <a:r>
              <a:rPr lang="en-US" dirty="0" smtClean="0"/>
              <a:t>There is no set of three nodes such that the edges among them consist of exactly two positive edges and one negative edge</a:t>
            </a:r>
            <a:endParaRPr lang="el-GR" dirty="0"/>
          </a:p>
        </p:txBody>
      </p:sp>
    </p:spTree>
    <p:extLst>
      <p:ext uri="{BB962C8B-B14F-4D97-AF65-F5344CB8AC3E}">
        <p14:creationId xmlns:p14="http://schemas.microsoft.com/office/powerpoint/2010/main" val="12755769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988840"/>
            <a:ext cx="7920880" cy="1323439"/>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Weakly Balance Theorem: </a:t>
            </a:r>
            <a:r>
              <a:rPr lang="en-US" sz="2000" dirty="0" smtClean="0"/>
              <a:t>If a labeled complete graph is weakly balanced, its nodes can be divided </a:t>
            </a:r>
            <a:r>
              <a:rPr lang="en-US" sz="2000" i="1" dirty="0" smtClean="0">
                <a:solidFill>
                  <a:schemeClr val="accent6">
                    <a:lumMod val="75000"/>
                  </a:schemeClr>
                </a:solidFill>
              </a:rPr>
              <a:t>into groups </a:t>
            </a:r>
            <a:r>
              <a:rPr lang="en-US" sz="2000" dirty="0" smtClean="0"/>
              <a:t>in such a way that every two nodes belonging to the same group are friends, and every two nodes belonging to different groups are enemies.</a:t>
            </a:r>
          </a:p>
        </p:txBody>
      </p:sp>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sp>
        <p:nvSpPr>
          <p:cNvPr id="10" name="TextBox 9"/>
          <p:cNvSpPr txBox="1"/>
          <p:nvPr/>
        </p:nvSpPr>
        <p:spPr>
          <a:xfrm>
            <a:off x="2411760" y="4077072"/>
            <a:ext cx="2664296" cy="369332"/>
          </a:xfrm>
          <a:prstGeom prst="rect">
            <a:avLst/>
          </a:prstGeom>
          <a:noFill/>
        </p:spPr>
        <p:txBody>
          <a:bodyPr wrap="square" rtlCol="0">
            <a:spAutoFit/>
          </a:bodyPr>
          <a:lstStyle/>
          <a:p>
            <a:r>
              <a:rPr lang="en-US" dirty="0" smtClean="0"/>
              <a:t>Proof …</a:t>
            </a:r>
            <a:endParaRPr lang="el-GR" dirty="0"/>
          </a:p>
        </p:txBody>
      </p:sp>
    </p:spTree>
    <p:extLst>
      <p:ext uri="{BB962C8B-B14F-4D97-AF65-F5344CB8AC3E}">
        <p14:creationId xmlns:p14="http://schemas.microsoft.com/office/powerpoint/2010/main" val="17941253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979712" y="1412776"/>
            <a:ext cx="4680520" cy="3784665"/>
          </a:xfrm>
          <a:prstGeom prst="rect">
            <a:avLst/>
          </a:prstGeom>
          <a:noFill/>
          <a:ln w="9525">
            <a:noFill/>
            <a:miter lim="800000"/>
            <a:headEnd/>
            <a:tailEnd/>
          </a:ln>
        </p:spPr>
      </p:pic>
    </p:spTree>
    <p:extLst>
      <p:ext uri="{BB962C8B-B14F-4D97-AF65-F5344CB8AC3E}">
        <p14:creationId xmlns:p14="http://schemas.microsoft.com/office/powerpoint/2010/main" val="6134829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Trust, distrust and directed graphs</a:t>
            </a:r>
            <a:endParaRPr lang="en-US" sz="4000" dirty="0">
              <a:solidFill>
                <a:schemeClr val="accent6">
                  <a:lumMod val="75000"/>
                </a:schemeClr>
              </a:solidFill>
            </a:endParaRPr>
          </a:p>
        </p:txBody>
      </p:sp>
      <p:sp>
        <p:nvSpPr>
          <p:cNvPr id="5" name="TextBox 4"/>
          <p:cNvSpPr txBox="1"/>
          <p:nvPr/>
        </p:nvSpPr>
        <p:spPr>
          <a:xfrm>
            <a:off x="611560" y="1124744"/>
            <a:ext cx="6048672" cy="954107"/>
          </a:xfrm>
          <a:prstGeom prst="rect">
            <a:avLst/>
          </a:prstGeom>
          <a:noFill/>
        </p:spPr>
        <p:txBody>
          <a:bodyPr wrap="square" rtlCol="0">
            <a:spAutoFit/>
          </a:bodyPr>
          <a:lstStyle/>
          <a:p>
            <a:r>
              <a:rPr lang="en-US" dirty="0" smtClean="0"/>
              <a:t>Evaluation of products and trust/distrust of other users</a:t>
            </a:r>
          </a:p>
          <a:p>
            <a:endParaRPr lang="en-US" dirty="0" smtClean="0"/>
          </a:p>
          <a:p>
            <a:r>
              <a:rPr lang="en-US" sz="2000" dirty="0" smtClean="0"/>
              <a:t>Directed Graphs</a:t>
            </a:r>
            <a:endParaRPr lang="el-GR" sz="2000" dirty="0"/>
          </a:p>
        </p:txBody>
      </p:sp>
      <p:sp>
        <p:nvSpPr>
          <p:cNvPr id="7" name="Oval 6"/>
          <p:cNvSpPr/>
          <p:nvPr/>
        </p:nvSpPr>
        <p:spPr>
          <a:xfrm>
            <a:off x="1259632" y="278092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8" name="Oval 7"/>
          <p:cNvSpPr/>
          <p:nvPr/>
        </p:nvSpPr>
        <p:spPr>
          <a:xfrm>
            <a:off x="2411760" y="306896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sp>
        <p:nvSpPr>
          <p:cNvPr id="9" name="Oval 8"/>
          <p:cNvSpPr/>
          <p:nvPr/>
        </p:nvSpPr>
        <p:spPr>
          <a:xfrm>
            <a:off x="1691680" y="378904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cxnSp>
        <p:nvCxnSpPr>
          <p:cNvPr id="11" name="Straight Arrow Connector 10"/>
          <p:cNvCxnSpPr/>
          <p:nvPr/>
        </p:nvCxnSpPr>
        <p:spPr>
          <a:xfrm>
            <a:off x="1547664" y="3140968"/>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7"/>
            <a:endCxn id="8" idx="4"/>
          </p:cNvCxnSpPr>
          <p:nvPr/>
        </p:nvCxnSpPr>
        <p:spPr>
          <a:xfrm flipV="1">
            <a:off x="2060456" y="3429000"/>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4365104"/>
            <a:ext cx="3096344" cy="369332"/>
          </a:xfrm>
          <a:prstGeom prst="rect">
            <a:avLst/>
          </a:prstGeom>
          <a:noFill/>
        </p:spPr>
        <p:txBody>
          <a:bodyPr wrap="square" rtlCol="0">
            <a:spAutoFit/>
          </a:bodyPr>
          <a:lstStyle/>
          <a:p>
            <a:r>
              <a:rPr lang="en-US" dirty="0" smtClean="0"/>
              <a:t>A trusts B, B trusts C, A ? C</a:t>
            </a:r>
            <a:endParaRPr lang="el-GR" dirty="0"/>
          </a:p>
        </p:txBody>
      </p:sp>
      <p:cxnSp>
        <p:nvCxnSpPr>
          <p:cNvPr id="16" name="Straight Arrow Connector 15"/>
          <p:cNvCxnSpPr/>
          <p:nvPr/>
        </p:nvCxnSpPr>
        <p:spPr>
          <a:xfrm>
            <a:off x="1763688" y="2996952"/>
            <a:ext cx="648072" cy="14401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5616" y="3356992"/>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18" name="TextBox 17"/>
          <p:cNvSpPr txBox="1"/>
          <p:nvPr/>
        </p:nvSpPr>
        <p:spPr>
          <a:xfrm>
            <a:off x="2483768" y="3645024"/>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19" name="Oval 18"/>
          <p:cNvSpPr/>
          <p:nvPr/>
        </p:nvSpPr>
        <p:spPr>
          <a:xfrm>
            <a:off x="4499992" y="278092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20" name="Oval 19"/>
          <p:cNvSpPr/>
          <p:nvPr/>
        </p:nvSpPr>
        <p:spPr>
          <a:xfrm>
            <a:off x="5652120" y="306896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sp>
        <p:nvSpPr>
          <p:cNvPr id="21" name="Oval 20"/>
          <p:cNvSpPr/>
          <p:nvPr/>
        </p:nvSpPr>
        <p:spPr>
          <a:xfrm>
            <a:off x="4932040" y="378904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cxnSp>
        <p:nvCxnSpPr>
          <p:cNvPr id="22" name="Straight Arrow Connector 21"/>
          <p:cNvCxnSpPr/>
          <p:nvPr/>
        </p:nvCxnSpPr>
        <p:spPr>
          <a:xfrm>
            <a:off x="4788024" y="3140968"/>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7"/>
            <a:endCxn id="20" idx="4"/>
          </p:cNvCxnSpPr>
          <p:nvPr/>
        </p:nvCxnSpPr>
        <p:spPr>
          <a:xfrm flipV="1">
            <a:off x="5300816" y="3429000"/>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04048" y="2996952"/>
            <a:ext cx="648072" cy="14401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9992" y="3284984"/>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26" name="TextBox 25"/>
          <p:cNvSpPr txBox="1"/>
          <p:nvPr/>
        </p:nvSpPr>
        <p:spPr>
          <a:xfrm>
            <a:off x="5652120" y="3573016"/>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35" name="TextBox 34"/>
          <p:cNvSpPr txBox="1"/>
          <p:nvPr/>
        </p:nvSpPr>
        <p:spPr>
          <a:xfrm>
            <a:off x="4355976" y="4365105"/>
            <a:ext cx="4176464" cy="923330"/>
          </a:xfrm>
          <a:prstGeom prst="rect">
            <a:avLst/>
          </a:prstGeom>
          <a:noFill/>
        </p:spPr>
        <p:txBody>
          <a:bodyPr wrap="square" rtlCol="0">
            <a:spAutoFit/>
          </a:bodyPr>
          <a:lstStyle/>
          <a:p>
            <a:r>
              <a:rPr lang="en-US" dirty="0" smtClean="0"/>
              <a:t>A distrusts B, B distrusts C, A ? C</a:t>
            </a:r>
          </a:p>
          <a:p>
            <a:r>
              <a:rPr lang="en-US" dirty="0" smtClean="0"/>
              <a:t>If distrust enemy relation, +</a:t>
            </a:r>
          </a:p>
          <a:p>
            <a:r>
              <a:rPr lang="en-US" dirty="0" smtClean="0"/>
              <a:t>A distrusts means that A is better than B, -</a:t>
            </a:r>
            <a:endParaRPr lang="el-GR" dirty="0"/>
          </a:p>
        </p:txBody>
      </p:sp>
      <p:sp>
        <p:nvSpPr>
          <p:cNvPr id="36" name="TextBox 35"/>
          <p:cNvSpPr txBox="1"/>
          <p:nvPr/>
        </p:nvSpPr>
        <p:spPr>
          <a:xfrm>
            <a:off x="4427984" y="5301208"/>
            <a:ext cx="4464496" cy="923330"/>
          </a:xfrm>
          <a:prstGeom prst="rect">
            <a:avLst/>
          </a:prstGeom>
          <a:noFill/>
        </p:spPr>
        <p:txBody>
          <a:bodyPr wrap="square" rtlCol="0">
            <a:spAutoFit/>
          </a:bodyPr>
          <a:lstStyle/>
          <a:p>
            <a:r>
              <a:rPr lang="en-US" dirty="0" smtClean="0"/>
              <a:t>Depends on the application</a:t>
            </a:r>
          </a:p>
          <a:p>
            <a:r>
              <a:rPr lang="en-US" dirty="0" smtClean="0"/>
              <a:t>Rating political books or</a:t>
            </a:r>
          </a:p>
          <a:p>
            <a:r>
              <a:rPr lang="en-US" dirty="0" smtClean="0"/>
              <a:t>Consumer rating electronics products</a:t>
            </a:r>
          </a:p>
        </p:txBody>
      </p:sp>
    </p:spTree>
    <p:extLst>
      <p:ext uri="{BB962C8B-B14F-4D97-AF65-F5344CB8AC3E}">
        <p14:creationId xmlns:p14="http://schemas.microsoft.com/office/powerpoint/2010/main" val="37925111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Generalizing </a:t>
            </a:r>
            <a:endParaRPr lang="en-US" sz="4000" dirty="0">
              <a:solidFill>
                <a:schemeClr val="accent6">
                  <a:lumMod val="75000"/>
                </a:schemeClr>
              </a:solidFill>
            </a:endParaRPr>
          </a:p>
        </p:txBody>
      </p:sp>
      <p:sp>
        <p:nvSpPr>
          <p:cNvPr id="6" name="TextBox 5"/>
          <p:cNvSpPr txBox="1"/>
          <p:nvPr/>
        </p:nvSpPr>
        <p:spPr>
          <a:xfrm>
            <a:off x="899592" y="1844824"/>
            <a:ext cx="6624736" cy="1569660"/>
          </a:xfrm>
          <a:prstGeom prst="rect">
            <a:avLst/>
          </a:prstGeom>
          <a:noFill/>
        </p:spPr>
        <p:txBody>
          <a:bodyPr wrap="square" rtlCol="0">
            <a:spAutoFit/>
          </a:bodyPr>
          <a:lstStyle/>
          <a:p>
            <a:pPr marL="457200" indent="-457200" algn="just">
              <a:buFont typeface="+mj-lt"/>
              <a:buAutoNum type="arabicPeriod"/>
            </a:pPr>
            <a:r>
              <a:rPr lang="en-US" sz="2400" dirty="0" smtClean="0"/>
              <a:t>Non-complete graphs </a:t>
            </a:r>
          </a:p>
          <a:p>
            <a:pPr marL="457200" indent="-457200" algn="just">
              <a:buFont typeface="+mj-lt"/>
              <a:buAutoNum type="arabicPeriod"/>
            </a:pPr>
            <a:endParaRPr lang="en-US" sz="2400" dirty="0" smtClean="0"/>
          </a:p>
          <a:p>
            <a:pPr marL="457200" indent="-457200" algn="just">
              <a:buFont typeface="+mj-lt"/>
              <a:buAutoNum type="arabicPeriod"/>
            </a:pPr>
            <a:r>
              <a:rPr lang="en-US" sz="2400" dirty="0" smtClean="0"/>
              <a:t>Instead of all triangles, “most” triangles, approximately divide the graph</a:t>
            </a:r>
            <a:endParaRPr lang="el-GR" sz="2400" dirty="0"/>
          </a:p>
        </p:txBody>
      </p:sp>
      <p:sp>
        <p:nvSpPr>
          <p:cNvPr id="9" name="TextBox 8"/>
          <p:cNvSpPr txBox="1"/>
          <p:nvPr/>
        </p:nvSpPr>
        <p:spPr>
          <a:xfrm>
            <a:off x="827584" y="4149081"/>
            <a:ext cx="7704856" cy="369332"/>
          </a:xfrm>
          <a:prstGeom prst="rect">
            <a:avLst/>
          </a:prstGeom>
          <a:noFill/>
        </p:spPr>
        <p:txBody>
          <a:bodyPr wrap="square" rtlCol="0">
            <a:spAutoFit/>
          </a:bodyPr>
          <a:lstStyle/>
          <a:p>
            <a:r>
              <a:rPr lang="en-US" i="1" dirty="0" smtClean="0"/>
              <a:t>We shall use the original (“non-weak” definition of structural balance)</a:t>
            </a:r>
            <a:endParaRPr lang="el-GR" i="1" dirty="0"/>
          </a:p>
        </p:txBody>
      </p:sp>
    </p:spTree>
    <p:extLst>
      <p:ext uri="{BB962C8B-B14F-4D97-AF65-F5344CB8AC3E}">
        <p14:creationId xmlns:p14="http://schemas.microsoft.com/office/powerpoint/2010/main" val="24674875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 in Arbitrary Graphs</a:t>
            </a:r>
            <a:endParaRPr lang="en-US" sz="4000" dirty="0">
              <a:solidFill>
                <a:schemeClr val="accent6">
                  <a:lumMod val="75000"/>
                </a:schemeClr>
              </a:solidFill>
            </a:endParaRPr>
          </a:p>
        </p:txBody>
      </p:sp>
      <p:sp>
        <p:nvSpPr>
          <p:cNvPr id="6" name="TextBox 5"/>
          <p:cNvSpPr txBox="1"/>
          <p:nvPr/>
        </p:nvSpPr>
        <p:spPr>
          <a:xfrm>
            <a:off x="539552" y="1340768"/>
            <a:ext cx="6624736" cy="1569660"/>
          </a:xfrm>
          <a:prstGeom prst="rect">
            <a:avLst/>
          </a:prstGeom>
          <a:noFill/>
        </p:spPr>
        <p:txBody>
          <a:bodyPr wrap="square" rtlCol="0">
            <a:spAutoFit/>
          </a:bodyPr>
          <a:lstStyle/>
          <a:p>
            <a:pPr marL="457200" indent="-457200" algn="just"/>
            <a:r>
              <a:rPr lang="en-US" sz="2400" dirty="0" smtClean="0"/>
              <a:t>Thee possible relations</a:t>
            </a:r>
          </a:p>
          <a:p>
            <a:pPr marL="457200" indent="-457200" algn="just">
              <a:buFont typeface="Wingdings" pitchFamily="2" charset="2"/>
              <a:buChar char="§"/>
            </a:pPr>
            <a:r>
              <a:rPr lang="en-US" sz="2400" dirty="0" smtClean="0"/>
              <a:t>Positive edge</a:t>
            </a:r>
          </a:p>
          <a:p>
            <a:pPr marL="457200" indent="-457200" algn="just">
              <a:buFont typeface="Wingdings" pitchFamily="2" charset="2"/>
              <a:buChar char="§"/>
            </a:pPr>
            <a:r>
              <a:rPr lang="en-US" sz="2400" dirty="0" smtClean="0"/>
              <a:t>Negative edge</a:t>
            </a:r>
          </a:p>
          <a:p>
            <a:pPr marL="457200" indent="-457200" algn="just">
              <a:buFont typeface="Wingdings" pitchFamily="2" charset="2"/>
              <a:buChar char="§"/>
            </a:pPr>
            <a:r>
              <a:rPr lang="en-US" sz="2400" dirty="0" smtClean="0"/>
              <a:t>Absence of an edge</a:t>
            </a:r>
            <a:endParaRPr lang="el-GR" sz="2400" dirty="0"/>
          </a:p>
        </p:txBody>
      </p:sp>
      <p:pic>
        <p:nvPicPr>
          <p:cNvPr id="143362" name="Picture 2"/>
          <p:cNvPicPr>
            <a:picLocks noChangeAspect="1" noChangeArrowheads="1"/>
          </p:cNvPicPr>
          <p:nvPr/>
        </p:nvPicPr>
        <p:blipFill>
          <a:blip r:embed="rId3" cstate="print"/>
          <a:srcRect/>
          <a:stretch>
            <a:fillRect/>
          </a:stretch>
        </p:blipFill>
        <p:spPr bwMode="auto">
          <a:xfrm>
            <a:off x="3851920" y="2060848"/>
            <a:ext cx="4191000" cy="3857625"/>
          </a:xfrm>
          <a:prstGeom prst="rect">
            <a:avLst/>
          </a:prstGeom>
          <a:noFill/>
          <a:ln w="9525">
            <a:noFill/>
            <a:miter lim="800000"/>
            <a:headEnd/>
            <a:tailEnd/>
          </a:ln>
        </p:spPr>
      </p:pic>
      <p:sp>
        <p:nvSpPr>
          <p:cNvPr id="2" name="TextBox 1"/>
          <p:cNvSpPr txBox="1"/>
          <p:nvPr/>
        </p:nvSpPr>
        <p:spPr>
          <a:xfrm>
            <a:off x="395536" y="5445224"/>
            <a:ext cx="5040560" cy="830997"/>
          </a:xfrm>
          <a:prstGeom prst="rect">
            <a:avLst/>
          </a:prstGeom>
          <a:noFill/>
        </p:spPr>
        <p:txBody>
          <a:bodyPr wrap="square" rtlCol="0">
            <a:spAutoFit/>
          </a:bodyPr>
          <a:lstStyle/>
          <a:p>
            <a:r>
              <a:rPr lang="en-US" sz="2400" i="1" dirty="0" smtClean="0">
                <a:solidFill>
                  <a:schemeClr val="tx2">
                    <a:lumMod val="60000"/>
                    <a:lumOff val="40000"/>
                  </a:schemeClr>
                </a:solidFill>
              </a:rPr>
              <a:t>What is a good definition of balance in a non-complete graph?</a:t>
            </a:r>
            <a:endParaRPr lang="en-US" sz="2400" i="1" dirty="0">
              <a:solidFill>
                <a:schemeClr val="tx2">
                  <a:lumMod val="60000"/>
                  <a:lumOff val="40000"/>
                </a:schemeClr>
              </a:solidFill>
            </a:endParaRPr>
          </a:p>
        </p:txBody>
      </p:sp>
    </p:spTree>
    <p:extLst>
      <p:ext uri="{BB962C8B-B14F-4D97-AF65-F5344CB8AC3E}">
        <p14:creationId xmlns:p14="http://schemas.microsoft.com/office/powerpoint/2010/main" val="3924696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5" name="TextBox 4"/>
          <p:cNvSpPr txBox="1"/>
          <p:nvPr/>
        </p:nvSpPr>
        <p:spPr>
          <a:xfrm>
            <a:off x="539552" y="2276872"/>
            <a:ext cx="7920880" cy="707886"/>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A (non-complete) graph is balanced if it can be completed by adding edges to form a signed complete graph that is balanced</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smtClean="0">
                <a:solidFill>
                  <a:schemeClr val="accent6">
                    <a:lumMod val="75000"/>
                  </a:schemeClr>
                </a:solidFill>
              </a:rPr>
              <a:t>Based on triangles (local view)</a:t>
            </a:r>
          </a:p>
          <a:p>
            <a:pPr marL="342900" indent="-342900">
              <a:buFont typeface="+mj-lt"/>
              <a:buAutoNum type="arabicPeriod"/>
            </a:pPr>
            <a:r>
              <a:rPr lang="en-US" sz="2000" dirty="0" smtClean="0"/>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1331640" y="3333949"/>
            <a:ext cx="3744416" cy="2845757"/>
          </a:xfrm>
          <a:prstGeom prst="rect">
            <a:avLst/>
          </a:prstGeom>
          <a:noFill/>
          <a:ln w="9525">
            <a:noFill/>
            <a:miter lim="800000"/>
            <a:headEnd/>
            <a:tailEnd/>
          </a:ln>
        </p:spPr>
      </p:pic>
      <p:cxnSp>
        <p:nvCxnSpPr>
          <p:cNvPr id="10" name="Straight Connector 9"/>
          <p:cNvCxnSpPr/>
          <p:nvPr/>
        </p:nvCxnSpPr>
        <p:spPr>
          <a:xfrm>
            <a:off x="3347864" y="4077072"/>
            <a:ext cx="43204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71800" y="4077072"/>
            <a:ext cx="504056"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92080" y="3789040"/>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8224" y="3573016"/>
            <a:ext cx="432048" cy="369332"/>
          </a:xfrm>
          <a:prstGeom prst="rect">
            <a:avLst/>
          </a:prstGeom>
          <a:noFill/>
        </p:spPr>
        <p:txBody>
          <a:bodyPr wrap="square" rtlCol="0">
            <a:spAutoFit/>
          </a:bodyPr>
          <a:lstStyle/>
          <a:p>
            <a:r>
              <a:rPr lang="en-US" dirty="0" smtClean="0"/>
              <a:t>-</a:t>
            </a:r>
            <a:endParaRPr lang="el-GR" dirty="0"/>
          </a:p>
        </p:txBody>
      </p:sp>
      <p:cxnSp>
        <p:nvCxnSpPr>
          <p:cNvPr id="19" name="Straight Connector 18"/>
          <p:cNvCxnSpPr/>
          <p:nvPr/>
        </p:nvCxnSpPr>
        <p:spPr>
          <a:xfrm flipH="1">
            <a:off x="2843808" y="4653136"/>
            <a:ext cx="115212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83768" y="4581128"/>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11760" y="4725144"/>
            <a:ext cx="1224136"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2080" y="4149080"/>
            <a:ext cx="12241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88224" y="3933056"/>
            <a:ext cx="432048" cy="369332"/>
          </a:xfrm>
          <a:prstGeom prst="rect">
            <a:avLst/>
          </a:prstGeom>
          <a:noFill/>
        </p:spPr>
        <p:txBody>
          <a:bodyPr wrap="square" rtlCol="0">
            <a:spAutoFit/>
          </a:bodyPr>
          <a:lstStyle/>
          <a:p>
            <a:r>
              <a:rPr lang="en-US" dirty="0" smtClean="0"/>
              <a:t>+</a:t>
            </a:r>
            <a:endParaRPr lang="el-GR" dirty="0"/>
          </a:p>
        </p:txBody>
      </p:sp>
    </p:spTree>
    <p:extLst>
      <p:ext uri="{BB962C8B-B14F-4D97-AF65-F5344CB8AC3E}">
        <p14:creationId xmlns:p14="http://schemas.microsoft.com/office/powerpoint/2010/main" val="446247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pic>
        <p:nvPicPr>
          <p:cNvPr id="143362" name="Picture 2"/>
          <p:cNvPicPr>
            <a:picLocks noChangeAspect="1" noChangeArrowheads="1"/>
          </p:cNvPicPr>
          <p:nvPr/>
        </p:nvPicPr>
        <p:blipFill>
          <a:blip r:embed="rId3" cstate="print"/>
          <a:srcRect/>
          <a:stretch>
            <a:fillRect/>
          </a:stretch>
        </p:blipFill>
        <p:spPr bwMode="auto">
          <a:xfrm>
            <a:off x="1619672" y="1196752"/>
            <a:ext cx="4191000" cy="3857625"/>
          </a:xfrm>
          <a:prstGeom prst="rect">
            <a:avLst/>
          </a:prstGeom>
          <a:noFill/>
          <a:ln w="9525">
            <a:noFill/>
            <a:miter lim="800000"/>
            <a:headEnd/>
            <a:tailEnd/>
          </a:ln>
        </p:spPr>
      </p:pic>
      <p:cxnSp>
        <p:nvCxnSpPr>
          <p:cNvPr id="7" name="Straight Connector 6"/>
          <p:cNvCxnSpPr/>
          <p:nvPr/>
        </p:nvCxnSpPr>
        <p:spPr>
          <a:xfrm>
            <a:off x="2771800" y="213285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15816" y="2708920"/>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5816" y="3140968"/>
            <a:ext cx="432048"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635896" y="2132856"/>
            <a:ext cx="216024"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35896" y="2708920"/>
            <a:ext cx="864096"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3808" y="2132856"/>
            <a:ext cx="648072"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51720" y="3140968"/>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79712" y="2132856"/>
            <a:ext cx="720080"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4088" y="141277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0192" y="1196752"/>
            <a:ext cx="360040" cy="369332"/>
          </a:xfrm>
          <a:prstGeom prst="rect">
            <a:avLst/>
          </a:prstGeom>
          <a:noFill/>
        </p:spPr>
        <p:txBody>
          <a:bodyPr wrap="square" rtlCol="0">
            <a:spAutoFit/>
          </a:bodyPr>
          <a:lstStyle/>
          <a:p>
            <a:r>
              <a:rPr lang="en-US" dirty="0" smtClean="0"/>
              <a:t>+</a:t>
            </a:r>
            <a:endParaRPr lang="el-GR" dirty="0"/>
          </a:p>
        </p:txBody>
      </p:sp>
    </p:spTree>
    <p:extLst>
      <p:ext uri="{BB962C8B-B14F-4D97-AF65-F5344CB8AC3E}">
        <p14:creationId xmlns:p14="http://schemas.microsoft.com/office/powerpoint/2010/main" val="855811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US" dirty="0" smtClean="0"/>
                  <a:t>For a </a:t>
                </a:r>
                <a:r>
                  <a:rPr lang="en-US" dirty="0" smtClean="0">
                    <a:solidFill>
                      <a:srgbClr val="FF0000"/>
                    </a:solidFill>
                  </a:rPr>
                  <a:t>minimization problem</a:t>
                </a:r>
                <a:r>
                  <a:rPr lang="en-US" dirty="0" smtClean="0"/>
                  <a:t>, the algorithm </a:t>
                </a:r>
                <a:r>
                  <a:rPr lang="en-US" dirty="0" smtClean="0">
                    <a:solidFill>
                      <a:srgbClr val="00B0F0"/>
                    </a:solidFill>
                  </a:rPr>
                  <a:t>ALG</a:t>
                </a:r>
                <a:r>
                  <a:rPr lang="en-US" dirty="0" smtClean="0"/>
                  <a:t> is an </a:t>
                </a:r>
                <a14:m>
                  <m:oMath xmlns:m="http://schemas.openxmlformats.org/officeDocument/2006/math">
                    <m:r>
                      <a:rPr lang="en-US" b="0" i="1" smtClean="0">
                        <a:solidFill>
                          <a:srgbClr val="00B0F0"/>
                        </a:solidFill>
                        <a:latin typeface="Cambria Math"/>
                      </a:rPr>
                      <m:t>𝛼</m:t>
                    </m:r>
                  </m:oMath>
                </a14:m>
                <a:r>
                  <a:rPr lang="en-US" dirty="0" smtClean="0">
                    <a:solidFill>
                      <a:schemeClr val="accent6">
                        <a:lumMod val="75000"/>
                      </a:schemeClr>
                    </a:solidFill>
                  </a:rPr>
                  <a:t>-approximation algorithm</a:t>
                </a:r>
                <a:r>
                  <a:rPr lang="en-US" dirty="0" smtClean="0"/>
                  <a:t>, for </a:t>
                </a:r>
                <a14:m>
                  <m:oMath xmlns:m="http://schemas.openxmlformats.org/officeDocument/2006/math">
                    <m:r>
                      <a:rPr lang="en-US" b="0" i="1" smtClean="0">
                        <a:solidFill>
                          <a:srgbClr val="00B0F0"/>
                        </a:solidFill>
                        <a:latin typeface="Cambria Math"/>
                      </a:rPr>
                      <m:t>𝛼</m:t>
                    </m:r>
                    <m:r>
                      <a:rPr lang="en-US" b="0" i="1" smtClean="0">
                        <a:solidFill>
                          <a:srgbClr val="00B0F0"/>
                        </a:solidFill>
                        <a:latin typeface="Cambria Math"/>
                      </a:rPr>
                      <m:t>&gt;1</m:t>
                    </m:r>
                  </m:oMath>
                </a14:m>
                <a:r>
                  <a:rPr lang="en-US" dirty="0" smtClean="0"/>
                  <a:t>, if for </a:t>
                </a:r>
                <a:r>
                  <a:rPr lang="en-US" dirty="0" smtClean="0">
                    <a:solidFill>
                      <a:srgbClr val="FF0000"/>
                    </a:solidFill>
                  </a:rPr>
                  <a:t>all</a:t>
                </a:r>
                <a:r>
                  <a:rPr lang="en-US" dirty="0" smtClean="0"/>
                  <a:t> input instances </a:t>
                </a:r>
                <a:r>
                  <a:rPr lang="en-US" dirty="0" smtClean="0">
                    <a:solidFill>
                      <a:srgbClr val="00B0F0"/>
                    </a:solidFill>
                  </a:rPr>
                  <a:t>X</a:t>
                </a:r>
                <a:r>
                  <a:rPr lang="en-US" dirty="0" smtClean="0"/>
                  <a:t>, </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lumMod val="75000"/>
                            </a:schemeClr>
                          </a:solidFill>
                          <a:latin typeface="Cambria Math"/>
                        </a:rPr>
                        <m:t>𝐴𝐿𝐺</m:t>
                      </m:r>
                      <m:d>
                        <m:dPr>
                          <m:ctrlPr>
                            <a:rPr lang="en-US" b="0" i="1" smtClean="0">
                              <a:solidFill>
                                <a:schemeClr val="accent6">
                                  <a:lumMod val="75000"/>
                                </a:schemeClr>
                              </a:solidFill>
                              <a:latin typeface="Cambria Math"/>
                            </a:rPr>
                          </m:ctrlPr>
                        </m:dPr>
                        <m:e>
                          <m:r>
                            <a:rPr lang="en-US" b="0" i="1" smtClean="0">
                              <a:solidFill>
                                <a:schemeClr val="accent6">
                                  <a:lumMod val="75000"/>
                                </a:schemeClr>
                              </a:solidFill>
                              <a:latin typeface="Cambria Math"/>
                            </a:rPr>
                            <m:t>𝑋</m:t>
                          </m:r>
                        </m:e>
                      </m:d>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𝛼</m:t>
                      </m:r>
                      <m:r>
                        <a:rPr lang="en-US" b="0" i="1" smtClean="0">
                          <a:solidFill>
                            <a:schemeClr val="accent6">
                              <a:lumMod val="75000"/>
                            </a:schemeClr>
                          </a:solidFill>
                          <a:latin typeface="Cambria Math"/>
                        </a:rPr>
                        <m:t>𝑂𝑃𝑇</m:t>
                      </m:r>
                      <m:d>
                        <m:dPr>
                          <m:ctrlPr>
                            <a:rPr lang="en-US" b="0" i="1" smtClean="0">
                              <a:solidFill>
                                <a:schemeClr val="accent6">
                                  <a:lumMod val="75000"/>
                                </a:schemeClr>
                              </a:solidFill>
                              <a:latin typeface="Cambria Math"/>
                            </a:rPr>
                          </m:ctrlPr>
                        </m:dPr>
                        <m:e>
                          <m:r>
                            <a:rPr lang="en-US" b="0" i="1" smtClean="0">
                              <a:solidFill>
                                <a:schemeClr val="accent6">
                                  <a:lumMod val="75000"/>
                                </a:schemeClr>
                              </a:solidFill>
                              <a:latin typeface="Cambria Math"/>
                            </a:rPr>
                            <m:t>𝑋</m:t>
                          </m:r>
                        </m:e>
                      </m:d>
                    </m:oMath>
                  </m:oMathPara>
                </a14:m>
                <a:endParaRPr lang="en-US" dirty="0" smtClean="0"/>
              </a:p>
              <a:p>
                <a:pPr marL="0" indent="0">
                  <a:buNone/>
                </a:pPr>
                <a:endParaRPr lang="en-US" dirty="0" smtClean="0"/>
              </a:p>
              <a:p>
                <a:r>
                  <a:rPr lang="en-US" dirty="0" smtClean="0"/>
                  <a:t>In simple words: the algorithm </a:t>
                </a:r>
                <a:r>
                  <a:rPr lang="en-US" dirty="0">
                    <a:solidFill>
                      <a:srgbClr val="00B0F0"/>
                    </a:solidFill>
                  </a:rPr>
                  <a:t>ALG</a:t>
                </a:r>
                <a:r>
                  <a:rPr lang="en-US" dirty="0" smtClean="0"/>
                  <a:t> is </a:t>
                </a:r>
                <a:r>
                  <a:rPr lang="en-US" dirty="0" smtClean="0">
                    <a:solidFill>
                      <a:srgbClr val="0070C0"/>
                    </a:solidFill>
                  </a:rPr>
                  <a:t>at most </a:t>
                </a:r>
                <a14:m>
                  <m:oMath xmlns:m="http://schemas.openxmlformats.org/officeDocument/2006/math">
                    <m:r>
                      <a:rPr lang="en-US" b="0" i="1" smtClean="0">
                        <a:solidFill>
                          <a:srgbClr val="0070C0"/>
                        </a:solidFill>
                        <a:latin typeface="Cambria Math"/>
                      </a:rPr>
                      <m:t>𝛼</m:t>
                    </m:r>
                  </m:oMath>
                </a14:m>
                <a:r>
                  <a:rPr lang="el-GR" dirty="0" smtClean="0">
                    <a:solidFill>
                      <a:srgbClr val="0070C0"/>
                    </a:solidFill>
                  </a:rPr>
                  <a:t> </a:t>
                </a:r>
                <a:r>
                  <a:rPr lang="en-US" dirty="0" smtClean="0">
                    <a:solidFill>
                      <a:srgbClr val="0070C0"/>
                    </a:solidFill>
                  </a:rPr>
                  <a:t>times worse</a:t>
                </a:r>
                <a:r>
                  <a:rPr lang="en-US" dirty="0" smtClean="0"/>
                  <a:t> than the optimal.</a:t>
                </a:r>
              </a:p>
              <a:p>
                <a:endParaRPr lang="en-US" b="0" i="1" dirty="0" smtClean="0">
                  <a:solidFill>
                    <a:srgbClr val="00B0F0"/>
                  </a:solidFill>
                  <a:latin typeface="Cambria Math"/>
                </a:endParaRPr>
              </a:p>
              <a:p>
                <a14:m>
                  <m:oMath xmlns:m="http://schemas.openxmlformats.org/officeDocument/2006/math">
                    <m:r>
                      <a:rPr lang="en-US" b="0" i="1" smtClean="0">
                        <a:solidFill>
                          <a:srgbClr val="00B0F0"/>
                        </a:solidFill>
                        <a:latin typeface="Cambria Math"/>
                      </a:rPr>
                      <m:t>𝛼</m:t>
                    </m:r>
                  </m:oMath>
                </a14:m>
                <a:r>
                  <a:rPr lang="en-US" dirty="0" smtClean="0"/>
                  <a:t> is the </a:t>
                </a:r>
                <a:r>
                  <a:rPr lang="en-US" dirty="0" smtClean="0">
                    <a:solidFill>
                      <a:srgbClr val="FF0000"/>
                    </a:solidFill>
                  </a:rPr>
                  <a:t>approximation ratio </a:t>
                </a:r>
                <a:r>
                  <a:rPr lang="en-US" dirty="0" smtClean="0"/>
                  <a:t>of the algorithm – we want </a:t>
                </a:r>
                <a14:m>
                  <m:oMath xmlns:m="http://schemas.openxmlformats.org/officeDocument/2006/math">
                    <m:r>
                      <a:rPr lang="el-GR" i="1" dirty="0" smtClean="0">
                        <a:solidFill>
                          <a:srgbClr val="00B0F0"/>
                        </a:solidFill>
                        <a:latin typeface="Cambria Math"/>
                      </a:rPr>
                      <m:t>𝛼</m:t>
                    </m:r>
                  </m:oMath>
                </a14:m>
                <a:r>
                  <a:rPr lang="el-GR" dirty="0" smtClean="0"/>
                  <a:t> </a:t>
                </a:r>
                <a:r>
                  <a:rPr lang="en-US" dirty="0" smtClean="0"/>
                  <a:t>to be </a:t>
                </a:r>
                <a:r>
                  <a:rPr lang="en-US" dirty="0" smtClean="0">
                    <a:solidFill>
                      <a:schemeClr val="accent6">
                        <a:lumMod val="75000"/>
                      </a:schemeClr>
                    </a:solidFill>
                  </a:rPr>
                  <a:t>as close to 1 as possible</a:t>
                </a:r>
              </a:p>
              <a:p>
                <a:pPr lvl="1"/>
                <a:r>
                  <a:rPr lang="en-US" dirty="0"/>
                  <a:t>Best 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=1+</m:t>
                    </m:r>
                    <m:r>
                      <a:rPr lang="en-US" i="1">
                        <a:solidFill>
                          <a:schemeClr val="accent6">
                            <a:lumMod val="75000"/>
                          </a:schemeClr>
                        </a:solidFill>
                        <a:latin typeface="Cambria Math"/>
                      </a:rPr>
                      <m:t>𝜖</m:t>
                    </m:r>
                  </m:oMath>
                </a14:m>
                <a:r>
                  <a:rPr lang="en-US" dirty="0" smtClean="0"/>
                  <a:t> and </a:t>
                </a:r>
                <a14:m>
                  <m:oMath xmlns:m="http://schemas.openxmlformats.org/officeDocument/2006/math">
                    <m:r>
                      <a:rPr lang="en-US" i="1">
                        <a:solidFill>
                          <a:srgbClr val="00B0F0"/>
                        </a:solidFill>
                        <a:latin typeface="Cambria Math"/>
                      </a:rPr>
                      <m:t>𝜖</m:t>
                    </m:r>
                    <m:r>
                      <a:rPr lang="en-US" i="1">
                        <a:solidFill>
                          <a:srgbClr val="00B0F0"/>
                        </a:solidFill>
                        <a:latin typeface="Cambria Math"/>
                      </a:rPr>
                      <m:t>→0</m:t>
                    </m:r>
                  </m:oMath>
                </a14:m>
                <a:r>
                  <a:rPr lang="en-US" dirty="0"/>
                  <a:t>, as </a:t>
                </a:r>
                <a14:m>
                  <m:oMath xmlns:m="http://schemas.openxmlformats.org/officeDocument/2006/math">
                    <m:r>
                      <a:rPr lang="en-US" i="1">
                        <a:solidFill>
                          <a:srgbClr val="00B0F0"/>
                        </a:solidFill>
                        <a:latin typeface="Cambria Math"/>
                      </a:rPr>
                      <m:t>𝑛</m:t>
                    </m:r>
                    <m:r>
                      <a:rPr lang="en-US" i="1">
                        <a:solidFill>
                          <a:srgbClr val="00B0F0"/>
                        </a:solidFill>
                        <a:latin typeface="Cambria Math"/>
                      </a:rPr>
                      <m:t>→∞</m:t>
                    </m:r>
                  </m:oMath>
                </a14:m>
                <a:r>
                  <a:rPr lang="en-US" dirty="0" smtClean="0"/>
                  <a:t> </a:t>
                </a:r>
                <a:r>
                  <a:rPr lang="en-US" dirty="0"/>
                  <a:t>(e.g., </a:t>
                </a:r>
                <a14:m>
                  <m:oMath xmlns:m="http://schemas.openxmlformats.org/officeDocument/2006/math">
                    <m:r>
                      <a:rPr lang="en-US" i="1">
                        <a:solidFill>
                          <a:srgbClr val="00B0F0"/>
                        </a:solidFill>
                        <a:latin typeface="Cambria Math"/>
                      </a:rPr>
                      <m:t>𝜖</m:t>
                    </m:r>
                    <m:r>
                      <a:rPr lang="en-US" i="1">
                        <a:solidFill>
                          <a:srgbClr val="00B0F0"/>
                        </a:solidFill>
                        <a:latin typeface="Cambria Math"/>
                      </a:rPr>
                      <m:t>=</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den>
                    </m:f>
                  </m:oMath>
                </a14:m>
                <a:r>
                  <a:rPr lang="en-US" dirty="0"/>
                  <a:t>) </a:t>
                </a:r>
              </a:p>
              <a:p>
                <a:pPr lvl="1"/>
                <a:r>
                  <a:rPr lang="en-US" dirty="0"/>
                  <a:t>Good case: </a:t>
                </a:r>
                <a14:m>
                  <m:oMath xmlns:m="http://schemas.openxmlformats.org/officeDocument/2006/math">
                    <m:r>
                      <a:rPr lang="en-US" i="1" smtClean="0">
                        <a:solidFill>
                          <a:schemeClr val="accent6">
                            <a:lumMod val="75000"/>
                          </a:schemeClr>
                        </a:solidFill>
                        <a:latin typeface="Cambria Math"/>
                      </a:rPr>
                      <m:t>𝛼</m:t>
                    </m:r>
                    <m:r>
                      <a:rPr lang="en-US" i="1" smtClean="0">
                        <a:solidFill>
                          <a:schemeClr val="accent6">
                            <a:lumMod val="75000"/>
                          </a:schemeClr>
                        </a:solidFill>
                        <a:latin typeface="Cambria Math"/>
                      </a:rPr>
                      <m:t>=</m:t>
                    </m:r>
                    <m:r>
                      <a:rPr lang="en-US" i="1" smtClean="0">
                        <a:solidFill>
                          <a:schemeClr val="accent6">
                            <a:lumMod val="75000"/>
                          </a:schemeClr>
                        </a:solidFill>
                        <a:latin typeface="Cambria Math"/>
                      </a:rPr>
                      <m:t>𝑂</m:t>
                    </m:r>
                    <m:r>
                      <a:rPr lang="en-US" i="1" smtClean="0">
                        <a:solidFill>
                          <a:schemeClr val="accent6">
                            <a:lumMod val="75000"/>
                          </a:schemeClr>
                        </a:solidFill>
                        <a:latin typeface="Cambria Math"/>
                      </a:rPr>
                      <m:t>(1)</m:t>
                    </m:r>
                  </m:oMath>
                </a14:m>
                <a:r>
                  <a:rPr lang="en-US" dirty="0" smtClean="0">
                    <a:solidFill>
                      <a:schemeClr val="accent6">
                        <a:lumMod val="75000"/>
                      </a:schemeClr>
                    </a:solidFill>
                  </a:rPr>
                  <a:t> </a:t>
                </a:r>
                <a:r>
                  <a:rPr lang="en-US" dirty="0"/>
                  <a:t>is a </a:t>
                </a:r>
                <a:r>
                  <a:rPr lang="en-US" dirty="0" smtClean="0"/>
                  <a:t>constant (e.g., </a:t>
                </a:r>
                <a14:m>
                  <m:oMath xmlns:m="http://schemas.openxmlformats.org/officeDocument/2006/math">
                    <m:r>
                      <a:rPr lang="en-US" b="0" i="1" smtClean="0">
                        <a:latin typeface="Cambria Math"/>
                      </a:rPr>
                      <m:t>𝛼</m:t>
                    </m:r>
                    <m:r>
                      <a:rPr lang="en-US" b="0" i="1" smtClean="0">
                        <a:latin typeface="Cambria Math"/>
                      </a:rPr>
                      <m:t>=2</m:t>
                    </m:r>
                  </m:oMath>
                </a14:m>
                <a:r>
                  <a:rPr lang="en-US" dirty="0" smtClean="0"/>
                  <a:t>)</a:t>
                </a:r>
                <a:endParaRPr lang="en-US" dirty="0"/>
              </a:p>
              <a:p>
                <a:pPr lvl="1"/>
                <a:r>
                  <a:rPr lang="en-US" dirty="0"/>
                  <a:t>OK 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m:t>
                    </m:r>
                    <m:func>
                      <m:funcPr>
                        <m:ctrlPr>
                          <a:rPr lang="en-US" i="1">
                            <a:solidFill>
                              <a:schemeClr val="accent6">
                                <a:lumMod val="75000"/>
                              </a:schemeClr>
                            </a:solidFill>
                            <a:latin typeface="Cambria Math"/>
                          </a:rPr>
                        </m:ctrlPr>
                      </m:funcPr>
                      <m:fName>
                        <m:r>
                          <m:rPr>
                            <m:sty m:val="p"/>
                          </m:rPr>
                          <a:rPr lang="en-US">
                            <a:solidFill>
                              <a:schemeClr val="accent6">
                                <a:lumMod val="75000"/>
                              </a:schemeClr>
                            </a:solidFill>
                            <a:latin typeface="Cambria Math"/>
                          </a:rPr>
                          <m:t>O</m:t>
                        </m:r>
                        <m:r>
                          <a:rPr lang="en-US">
                            <a:solidFill>
                              <a:schemeClr val="accent6">
                                <a:lumMod val="75000"/>
                              </a:schemeClr>
                            </a:solidFill>
                            <a:latin typeface="Cambria Math"/>
                          </a:rPr>
                          <m:t>(</m:t>
                        </m:r>
                        <m:r>
                          <m:rPr>
                            <m:sty m:val="p"/>
                          </m:rPr>
                          <a:rPr lang="en-US">
                            <a:solidFill>
                              <a:schemeClr val="accent6">
                                <a:lumMod val="75000"/>
                              </a:schemeClr>
                            </a:solidFill>
                            <a:latin typeface="Cambria Math"/>
                          </a:rPr>
                          <m:t>log</m:t>
                        </m:r>
                      </m:fName>
                      <m:e>
                        <m:r>
                          <a:rPr lang="en-US" i="1">
                            <a:solidFill>
                              <a:schemeClr val="accent6">
                                <a:lumMod val="75000"/>
                              </a:schemeClr>
                            </a:solidFill>
                            <a:latin typeface="Cambria Math"/>
                          </a:rPr>
                          <m:t>𝑛</m:t>
                        </m:r>
                        <m:r>
                          <a:rPr lang="en-US" i="1">
                            <a:solidFill>
                              <a:schemeClr val="accent6">
                                <a:lumMod val="75000"/>
                              </a:schemeClr>
                            </a:solidFill>
                            <a:latin typeface="Cambria Math"/>
                          </a:rPr>
                          <m:t>)</m:t>
                        </m:r>
                      </m:e>
                    </m:func>
                  </m:oMath>
                </a14:m>
                <a:r>
                  <a:rPr lang="en-US" dirty="0"/>
                  <a:t> </a:t>
                </a:r>
                <a:endParaRPr lang="en-US" dirty="0" smtClean="0"/>
              </a:p>
              <a:p>
                <a:pPr lvl="1"/>
                <a:r>
                  <a:rPr lang="en-US" dirty="0" smtClean="0"/>
                  <a:t>Bad </a:t>
                </a:r>
                <a:r>
                  <a:rPr lang="en-US" dirty="0"/>
                  <a:t>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m:t>
                    </m:r>
                    <m:func>
                      <m:funcPr>
                        <m:ctrlPr>
                          <a:rPr lang="en-US" i="1">
                            <a:solidFill>
                              <a:schemeClr val="accent6">
                                <a:lumMod val="75000"/>
                              </a:schemeClr>
                            </a:solidFill>
                            <a:latin typeface="Cambria Math"/>
                          </a:rPr>
                        </m:ctrlPr>
                      </m:funcPr>
                      <m:fName>
                        <m:r>
                          <m:rPr>
                            <m:sty m:val="p"/>
                          </m:rPr>
                          <a:rPr lang="en-US">
                            <a:solidFill>
                              <a:schemeClr val="accent6">
                                <a:lumMod val="75000"/>
                              </a:schemeClr>
                            </a:solidFill>
                            <a:latin typeface="Cambria Math"/>
                          </a:rPr>
                          <m:t>O</m:t>
                        </m:r>
                        <m:r>
                          <a:rPr lang="en-US">
                            <a:solidFill>
                              <a:schemeClr val="accent6">
                                <a:lumMod val="75000"/>
                              </a:schemeClr>
                            </a:solidFill>
                            <a:latin typeface="Cambria Math"/>
                          </a:rPr>
                          <m:t>(</m:t>
                        </m:r>
                      </m:fName>
                      <m:e>
                        <m:sSup>
                          <m:sSupPr>
                            <m:ctrlPr>
                              <a:rPr lang="en-US" i="1">
                                <a:solidFill>
                                  <a:schemeClr val="accent6">
                                    <a:lumMod val="75000"/>
                                  </a:schemeClr>
                                </a:solidFill>
                                <a:latin typeface="Cambria Math"/>
                              </a:rPr>
                            </m:ctrlPr>
                          </m:sSupPr>
                          <m:e>
                            <m:r>
                              <a:rPr lang="en-US" i="1">
                                <a:solidFill>
                                  <a:schemeClr val="accent6">
                                    <a:lumMod val="75000"/>
                                  </a:schemeClr>
                                </a:solidFill>
                                <a:latin typeface="Cambria Math"/>
                              </a:rPr>
                              <m:t>𝑛</m:t>
                            </m:r>
                          </m:e>
                          <m:sup>
                            <m:r>
                              <a:rPr lang="en-US" i="1">
                                <a:solidFill>
                                  <a:schemeClr val="accent6">
                                    <a:lumMod val="75000"/>
                                  </a:schemeClr>
                                </a:solidFill>
                                <a:latin typeface="Cambria Math"/>
                              </a:rPr>
                              <m:t>𝜖</m:t>
                            </m:r>
                          </m:sup>
                        </m:sSup>
                        <m:r>
                          <a:rPr lang="en-US" i="1">
                            <a:solidFill>
                              <a:schemeClr val="accent6">
                                <a:lumMod val="75000"/>
                              </a:schemeClr>
                            </a:solidFill>
                            <a:latin typeface="Cambria Math"/>
                          </a:rPr>
                          <m:t>)</m:t>
                        </m:r>
                      </m:e>
                    </m:func>
                  </m:oMath>
                </a14:m>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1037" t="-2166" b="-1083"/>
                </a:stretch>
              </a:blipFill>
            </p:spPr>
            <p:txBody>
              <a:bodyPr/>
              <a:lstStyle/>
              <a:p>
                <a:r>
                  <a:rPr lang="en-US">
                    <a:noFill/>
                  </a:rPr>
                  <a:t> </a:t>
                </a:r>
              </a:p>
            </p:txBody>
          </p:sp>
        </mc:Fallback>
      </mc:AlternateContent>
    </p:spTree>
    <p:extLst>
      <p:ext uri="{BB962C8B-B14F-4D97-AF65-F5344CB8AC3E}">
        <p14:creationId xmlns:p14="http://schemas.microsoft.com/office/powerpoint/2010/main" val="3758337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5" name="TextBox 4"/>
          <p:cNvSpPr txBox="1"/>
          <p:nvPr/>
        </p:nvSpPr>
        <p:spPr>
          <a:xfrm>
            <a:off x="179512" y="2060848"/>
            <a:ext cx="8280920" cy="1015663"/>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A (non-complete) graph is balanced if it possible to divide the nodes into two sets X and Y, such that any edge with both ends inside X or both ends inside Y is positive and any edge with one end in X and one end in Y is negative</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smtClean="0"/>
              <a:t>Based on triangles (local view)</a:t>
            </a:r>
          </a:p>
          <a:p>
            <a:pPr marL="342900" indent="-342900">
              <a:buFont typeface="+mj-lt"/>
              <a:buAutoNum type="arabicPeriod"/>
            </a:pPr>
            <a:r>
              <a:rPr lang="en-US" sz="2000" dirty="0" smtClean="0">
                <a:solidFill>
                  <a:schemeClr val="accent6">
                    <a:lumMod val="75000"/>
                  </a:schemeClr>
                </a:solidFill>
              </a:rPr>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827584" y="3356992"/>
            <a:ext cx="3744416" cy="2845757"/>
          </a:xfrm>
          <a:prstGeom prst="rect">
            <a:avLst/>
          </a:prstGeom>
          <a:noFill/>
          <a:ln w="9525">
            <a:noFill/>
            <a:miter lim="800000"/>
            <a:headEnd/>
            <a:tailEnd/>
          </a:ln>
        </p:spPr>
      </p:pic>
      <p:sp>
        <p:nvSpPr>
          <p:cNvPr id="16" name="Freeform 15"/>
          <p:cNvSpPr/>
          <p:nvPr/>
        </p:nvSpPr>
        <p:spPr>
          <a:xfrm>
            <a:off x="2252460" y="3328496"/>
            <a:ext cx="2179469" cy="1772575"/>
          </a:xfrm>
          <a:custGeom>
            <a:avLst/>
            <a:gdLst>
              <a:gd name="connsiteX0" fmla="*/ 830063 w 2179469"/>
              <a:gd name="connsiteY0" fmla="*/ 41429 h 1772575"/>
              <a:gd name="connsiteX1" fmla="*/ 93216 w 2179469"/>
              <a:gd name="connsiteY1" fmla="*/ 387658 h 1772575"/>
              <a:gd name="connsiteX2" fmla="*/ 270769 w 2179469"/>
              <a:gd name="connsiteY2" fmla="*/ 1062361 h 1772575"/>
              <a:gd name="connsiteX3" fmla="*/ 741286 w 2179469"/>
              <a:gd name="connsiteY3" fmla="*/ 1435223 h 1772575"/>
              <a:gd name="connsiteX4" fmla="*/ 1291701 w 2179469"/>
              <a:gd name="connsiteY4" fmla="*/ 1763697 h 1772575"/>
              <a:gd name="connsiteX5" fmla="*/ 2064059 w 2179469"/>
              <a:gd name="connsiteY5" fmla="*/ 1488489 h 1772575"/>
              <a:gd name="connsiteX6" fmla="*/ 1984160 w 2179469"/>
              <a:gd name="connsiteY6" fmla="*/ 982462 h 1772575"/>
              <a:gd name="connsiteX7" fmla="*/ 1850995 w 2179469"/>
              <a:gd name="connsiteY7" fmla="*/ 627355 h 1772575"/>
              <a:gd name="connsiteX8" fmla="*/ 1513643 w 2179469"/>
              <a:gd name="connsiteY8" fmla="*/ 245615 h 1772575"/>
              <a:gd name="connsiteX9" fmla="*/ 1309457 w 2179469"/>
              <a:gd name="connsiteY9" fmla="*/ 139083 h 1772575"/>
              <a:gd name="connsiteX10" fmla="*/ 830063 w 2179469"/>
              <a:gd name="connsiteY10" fmla="*/ 41429 h 177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469" h="1772575">
                <a:moveTo>
                  <a:pt x="830063" y="41429"/>
                </a:moveTo>
                <a:cubicBezTo>
                  <a:pt x="627356" y="82858"/>
                  <a:pt x="186432" y="217503"/>
                  <a:pt x="93216" y="387658"/>
                </a:cubicBezTo>
                <a:cubicBezTo>
                  <a:pt x="0" y="557813"/>
                  <a:pt x="162757" y="887767"/>
                  <a:pt x="270769" y="1062361"/>
                </a:cubicBezTo>
                <a:cubicBezTo>
                  <a:pt x="378781" y="1236955"/>
                  <a:pt x="571131" y="1318334"/>
                  <a:pt x="741286" y="1435223"/>
                </a:cubicBezTo>
                <a:cubicBezTo>
                  <a:pt x="911441" y="1552112"/>
                  <a:pt x="1071239" y="1754819"/>
                  <a:pt x="1291701" y="1763697"/>
                </a:cubicBezTo>
                <a:cubicBezTo>
                  <a:pt x="1512163" y="1772575"/>
                  <a:pt x="1948649" y="1618695"/>
                  <a:pt x="2064059" y="1488489"/>
                </a:cubicBezTo>
                <a:cubicBezTo>
                  <a:pt x="2179469" y="1358283"/>
                  <a:pt x="2019671" y="1125984"/>
                  <a:pt x="1984160" y="982462"/>
                </a:cubicBezTo>
                <a:cubicBezTo>
                  <a:pt x="1948649" y="838940"/>
                  <a:pt x="1929414" y="750163"/>
                  <a:pt x="1850995" y="627355"/>
                </a:cubicBezTo>
                <a:cubicBezTo>
                  <a:pt x="1772576" y="504547"/>
                  <a:pt x="1603899" y="326994"/>
                  <a:pt x="1513643" y="245615"/>
                </a:cubicBezTo>
                <a:cubicBezTo>
                  <a:pt x="1423387" y="164236"/>
                  <a:pt x="1426346" y="171635"/>
                  <a:pt x="1309457" y="139083"/>
                </a:cubicBezTo>
                <a:cubicBezTo>
                  <a:pt x="1192568" y="106532"/>
                  <a:pt x="1032770" y="0"/>
                  <a:pt x="830063" y="41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Freeform 17"/>
          <p:cNvSpPr/>
          <p:nvPr/>
        </p:nvSpPr>
        <p:spPr>
          <a:xfrm>
            <a:off x="1197497" y="4077179"/>
            <a:ext cx="2797947" cy="2325950"/>
          </a:xfrm>
          <a:custGeom>
            <a:avLst/>
            <a:gdLst>
              <a:gd name="connsiteX0" fmla="*/ 757562 w 2797947"/>
              <a:gd name="connsiteY0" fmla="*/ 322555 h 2325950"/>
              <a:gd name="connsiteX1" fmla="*/ 251534 w 2797947"/>
              <a:gd name="connsiteY1" fmla="*/ 56225 h 2325950"/>
              <a:gd name="connsiteX2" fmla="*/ 65103 w 2797947"/>
              <a:gd name="connsiteY2" fmla="*/ 659907 h 2325950"/>
              <a:gd name="connsiteX3" fmla="*/ 642152 w 2797947"/>
              <a:gd name="connsiteY3" fmla="*/ 2062579 h 2325950"/>
              <a:gd name="connsiteX4" fmla="*/ 1450020 w 2797947"/>
              <a:gd name="connsiteY4" fmla="*/ 2240132 h 2325950"/>
              <a:gd name="connsiteX5" fmla="*/ 2533096 w 2797947"/>
              <a:gd name="connsiteY5" fmla="*/ 2098089 h 2325950"/>
              <a:gd name="connsiteX6" fmla="*/ 2772793 w 2797947"/>
              <a:gd name="connsiteY6" fmla="*/ 1458897 h 2325950"/>
              <a:gd name="connsiteX7" fmla="*/ 2382175 w 2797947"/>
              <a:gd name="connsiteY7" fmla="*/ 1343487 h 2325950"/>
              <a:gd name="connsiteX8" fmla="*/ 1787371 w 2797947"/>
              <a:gd name="connsiteY8" fmla="*/ 1316854 h 2325950"/>
              <a:gd name="connsiteX9" fmla="*/ 1183690 w 2797947"/>
              <a:gd name="connsiteY9" fmla="*/ 1201445 h 2325950"/>
              <a:gd name="connsiteX10" fmla="*/ 1094913 w 2797947"/>
              <a:gd name="connsiteY10" fmla="*/ 704295 h 2325950"/>
              <a:gd name="connsiteX11" fmla="*/ 757562 w 2797947"/>
              <a:gd name="connsiteY11" fmla="*/ 322555 h 23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7947" h="2325950">
                <a:moveTo>
                  <a:pt x="757562" y="322555"/>
                </a:moveTo>
                <a:cubicBezTo>
                  <a:pt x="616999" y="214543"/>
                  <a:pt x="366944" y="0"/>
                  <a:pt x="251534" y="56225"/>
                </a:cubicBezTo>
                <a:cubicBezTo>
                  <a:pt x="136124" y="112450"/>
                  <a:pt x="0" y="325515"/>
                  <a:pt x="65103" y="659907"/>
                </a:cubicBezTo>
                <a:cubicBezTo>
                  <a:pt x="130206" y="994299"/>
                  <a:pt x="411333" y="1799208"/>
                  <a:pt x="642152" y="2062579"/>
                </a:cubicBezTo>
                <a:cubicBezTo>
                  <a:pt x="872971" y="2325950"/>
                  <a:pt x="1134863" y="2234214"/>
                  <a:pt x="1450020" y="2240132"/>
                </a:cubicBezTo>
                <a:cubicBezTo>
                  <a:pt x="1765177" y="2246050"/>
                  <a:pt x="2312634" y="2228295"/>
                  <a:pt x="2533096" y="2098089"/>
                </a:cubicBezTo>
                <a:cubicBezTo>
                  <a:pt x="2753558" y="1967883"/>
                  <a:pt x="2797947" y="1584664"/>
                  <a:pt x="2772793" y="1458897"/>
                </a:cubicBezTo>
                <a:cubicBezTo>
                  <a:pt x="2747640" y="1333130"/>
                  <a:pt x="2546412" y="1367161"/>
                  <a:pt x="2382175" y="1343487"/>
                </a:cubicBezTo>
                <a:cubicBezTo>
                  <a:pt x="2217938" y="1319813"/>
                  <a:pt x="1987118" y="1340528"/>
                  <a:pt x="1787371" y="1316854"/>
                </a:cubicBezTo>
                <a:cubicBezTo>
                  <a:pt x="1587624" y="1293180"/>
                  <a:pt x="1299100" y="1303538"/>
                  <a:pt x="1183690" y="1201445"/>
                </a:cubicBezTo>
                <a:cubicBezTo>
                  <a:pt x="1068280" y="1099352"/>
                  <a:pt x="1164455" y="850777"/>
                  <a:pt x="1094913" y="704295"/>
                </a:cubicBezTo>
                <a:cubicBezTo>
                  <a:pt x="1025371" y="557813"/>
                  <a:pt x="898125" y="430567"/>
                  <a:pt x="757562" y="32255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p:cNvSpPr txBox="1"/>
          <p:nvPr/>
        </p:nvSpPr>
        <p:spPr>
          <a:xfrm>
            <a:off x="4788024" y="4077072"/>
            <a:ext cx="4104456" cy="1631216"/>
          </a:xfrm>
          <a:prstGeom prst="rect">
            <a:avLst/>
          </a:prstGeom>
          <a:noFill/>
        </p:spPr>
        <p:txBody>
          <a:bodyPr wrap="square" rtlCol="0">
            <a:spAutoFit/>
          </a:bodyPr>
          <a:lstStyle/>
          <a:p>
            <a:pPr algn="just"/>
            <a:r>
              <a:rPr lang="en-US" sz="2000" dirty="0" smtClean="0">
                <a:solidFill>
                  <a:schemeClr val="accent2">
                    <a:lumMod val="75000"/>
                  </a:schemeClr>
                </a:solidFill>
              </a:rPr>
              <a:t>The </a:t>
            </a:r>
            <a:r>
              <a:rPr lang="en-US" sz="2000" b="1" dirty="0" smtClean="0">
                <a:solidFill>
                  <a:schemeClr val="accent2">
                    <a:lumMod val="75000"/>
                  </a:schemeClr>
                </a:solidFill>
              </a:rPr>
              <a:t>two definition </a:t>
            </a:r>
            <a:r>
              <a:rPr lang="en-US" sz="2000" dirty="0" smtClean="0">
                <a:solidFill>
                  <a:schemeClr val="accent2">
                    <a:lumMod val="75000"/>
                  </a:schemeClr>
                </a:solidFill>
              </a:rPr>
              <a:t>are </a:t>
            </a:r>
            <a:r>
              <a:rPr lang="en-US" sz="2000" b="1" dirty="0" smtClean="0">
                <a:solidFill>
                  <a:schemeClr val="accent2">
                    <a:lumMod val="75000"/>
                  </a:schemeClr>
                </a:solidFill>
              </a:rPr>
              <a:t>equivalent</a:t>
            </a:r>
            <a:r>
              <a:rPr lang="en-US" sz="2000" dirty="0" smtClean="0">
                <a:solidFill>
                  <a:schemeClr val="accent2">
                    <a:lumMod val="75000"/>
                  </a:schemeClr>
                </a:solidFill>
              </a:rPr>
              <a:t>:</a:t>
            </a:r>
          </a:p>
          <a:p>
            <a:pPr algn="just"/>
            <a:r>
              <a:rPr lang="en-US" sz="2000" dirty="0" smtClean="0">
                <a:solidFill>
                  <a:schemeClr val="accent2">
                    <a:lumMod val="75000"/>
                  </a:schemeClr>
                </a:solidFill>
              </a:rPr>
              <a:t>An arbitrary signed graph is balanced under the first definition, if and only if, it is balanced under the second definitions</a:t>
            </a:r>
            <a:endParaRPr lang="el-GR" sz="2000" dirty="0">
              <a:solidFill>
                <a:schemeClr val="accent2">
                  <a:lumMod val="75000"/>
                </a:schemeClr>
              </a:solidFill>
            </a:endParaRPr>
          </a:p>
        </p:txBody>
      </p:sp>
    </p:spTree>
    <p:extLst>
      <p:ext uri="{BB962C8B-B14F-4D97-AF65-F5344CB8AC3E}">
        <p14:creationId xmlns:p14="http://schemas.microsoft.com/office/powerpoint/2010/main" val="40923646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195736" y="1916832"/>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11" name="Freeform 10"/>
          <p:cNvSpPr/>
          <p:nvPr/>
        </p:nvSpPr>
        <p:spPr>
          <a:xfrm>
            <a:off x="4860033" y="2996952"/>
            <a:ext cx="1656184" cy="1080120"/>
          </a:xfrm>
          <a:custGeom>
            <a:avLst/>
            <a:gdLst>
              <a:gd name="connsiteX0" fmla="*/ 759041 w 1748901"/>
              <a:gd name="connsiteY0" fmla="*/ 137604 h 1151138"/>
              <a:gd name="connsiteX1" fmla="*/ 181992 w 1748901"/>
              <a:gd name="connsiteY1" fmla="*/ 57705 h 1151138"/>
              <a:gd name="connsiteX2" fmla="*/ 13316 w 1748901"/>
              <a:gd name="connsiteY2" fmla="*/ 395056 h 1151138"/>
              <a:gd name="connsiteX3" fmla="*/ 261891 w 1748901"/>
              <a:gd name="connsiteY3" fmla="*/ 892206 h 1151138"/>
              <a:gd name="connsiteX4" fmla="*/ 1185169 w 1748901"/>
              <a:gd name="connsiteY4" fmla="*/ 1149658 h 1151138"/>
              <a:gd name="connsiteX5" fmla="*/ 1682318 w 1748901"/>
              <a:gd name="connsiteY5" fmla="*/ 883328 h 1151138"/>
              <a:gd name="connsiteX6" fmla="*/ 759041 w 1748901"/>
              <a:gd name="connsiteY6" fmla="*/ 137604 h 115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901" h="1151138">
                <a:moveTo>
                  <a:pt x="759041" y="137604"/>
                </a:moveTo>
                <a:cubicBezTo>
                  <a:pt x="508987" y="0"/>
                  <a:pt x="306279" y="14796"/>
                  <a:pt x="181992" y="57705"/>
                </a:cubicBezTo>
                <a:cubicBezTo>
                  <a:pt x="57705" y="100614"/>
                  <a:pt x="0" y="255973"/>
                  <a:pt x="13316" y="395056"/>
                </a:cubicBezTo>
                <a:cubicBezTo>
                  <a:pt x="26632" y="534139"/>
                  <a:pt x="66582" y="766439"/>
                  <a:pt x="261891" y="892206"/>
                </a:cubicBezTo>
                <a:cubicBezTo>
                  <a:pt x="457200" y="1017973"/>
                  <a:pt x="948431" y="1151138"/>
                  <a:pt x="1185169" y="1149658"/>
                </a:cubicBezTo>
                <a:cubicBezTo>
                  <a:pt x="1421907" y="1148178"/>
                  <a:pt x="1748901" y="1052004"/>
                  <a:pt x="1682318" y="883328"/>
                </a:cubicBezTo>
                <a:cubicBezTo>
                  <a:pt x="1615735" y="714652"/>
                  <a:pt x="1009095" y="275208"/>
                  <a:pt x="759041" y="1376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1982680" y="1674920"/>
            <a:ext cx="2926672" cy="3786326"/>
          </a:xfrm>
          <a:custGeom>
            <a:avLst/>
            <a:gdLst>
              <a:gd name="connsiteX0" fmla="*/ 2056660 w 2926672"/>
              <a:gd name="connsiteY0" fmla="*/ 73981 h 3786326"/>
              <a:gd name="connsiteX1" fmla="*/ 2864528 w 2926672"/>
              <a:gd name="connsiteY1" fmla="*/ 1015014 h 3786326"/>
              <a:gd name="connsiteX2" fmla="*/ 2429522 w 2926672"/>
              <a:gd name="connsiteY2" fmla="*/ 1734105 h 3786326"/>
              <a:gd name="connsiteX3" fmla="*/ 2447277 w 2926672"/>
              <a:gd name="connsiteY3" fmla="*/ 2328909 h 3786326"/>
              <a:gd name="connsiteX4" fmla="*/ 2349623 w 2926672"/>
              <a:gd name="connsiteY4" fmla="*/ 2826059 h 3786326"/>
              <a:gd name="connsiteX5" fmla="*/ 2749118 w 2926672"/>
              <a:gd name="connsiteY5" fmla="*/ 3065756 h 3786326"/>
              <a:gd name="connsiteX6" fmla="*/ 2829017 w 2926672"/>
              <a:gd name="connsiteY6" fmla="*/ 3438618 h 3786326"/>
              <a:gd name="connsiteX7" fmla="*/ 2429522 w 2926672"/>
              <a:gd name="connsiteY7" fmla="*/ 3669437 h 3786326"/>
              <a:gd name="connsiteX8" fmla="*/ 1479611 w 2926672"/>
              <a:gd name="connsiteY8" fmla="*/ 3758214 h 3786326"/>
              <a:gd name="connsiteX9" fmla="*/ 858174 w 2926672"/>
              <a:gd name="connsiteY9" fmla="*/ 3500762 h 3786326"/>
              <a:gd name="connsiteX10" fmla="*/ 369903 w 2926672"/>
              <a:gd name="connsiteY10" fmla="*/ 3012490 h 3786326"/>
              <a:gd name="connsiteX11" fmla="*/ 130205 w 2926672"/>
              <a:gd name="connsiteY11" fmla="*/ 2684016 h 3786326"/>
              <a:gd name="connsiteX12" fmla="*/ 94695 w 2926672"/>
              <a:gd name="connsiteY12" fmla="*/ 2453197 h 3786326"/>
              <a:gd name="connsiteX13" fmla="*/ 698376 w 2926672"/>
              <a:gd name="connsiteY13" fmla="*/ 2231255 h 3786326"/>
              <a:gd name="connsiteX14" fmla="*/ 1115627 w 2926672"/>
              <a:gd name="connsiteY14" fmla="*/ 1911659 h 3786326"/>
              <a:gd name="connsiteX15" fmla="*/ 1160015 w 2926672"/>
              <a:gd name="connsiteY15" fmla="*/ 1299099 h 3786326"/>
              <a:gd name="connsiteX16" fmla="*/ 893685 w 2926672"/>
              <a:gd name="connsiteY16" fmla="*/ 846338 h 3786326"/>
              <a:gd name="connsiteX17" fmla="*/ 1213281 w 2926672"/>
              <a:gd name="connsiteY17" fmla="*/ 375822 h 3786326"/>
              <a:gd name="connsiteX18" fmla="*/ 1905739 w 2926672"/>
              <a:gd name="connsiteY18" fmla="*/ 38470 h 3786326"/>
              <a:gd name="connsiteX19" fmla="*/ 2101048 w 2926672"/>
              <a:gd name="connsiteY19" fmla="*/ 145002 h 3786326"/>
              <a:gd name="connsiteX20" fmla="*/ 2101048 w 2926672"/>
              <a:gd name="connsiteY20" fmla="*/ 145002 h 378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6672" h="3786326">
                <a:moveTo>
                  <a:pt x="2056660" y="73981"/>
                </a:moveTo>
                <a:cubicBezTo>
                  <a:pt x="2429522" y="406154"/>
                  <a:pt x="2802384" y="738327"/>
                  <a:pt x="2864528" y="1015014"/>
                </a:cubicBezTo>
                <a:cubicBezTo>
                  <a:pt x="2926672" y="1291701"/>
                  <a:pt x="2499064" y="1515123"/>
                  <a:pt x="2429522" y="1734105"/>
                </a:cubicBezTo>
                <a:cubicBezTo>
                  <a:pt x="2359980" y="1953087"/>
                  <a:pt x="2460593" y="2146917"/>
                  <a:pt x="2447277" y="2328909"/>
                </a:cubicBezTo>
                <a:cubicBezTo>
                  <a:pt x="2433961" y="2510901"/>
                  <a:pt x="2299316" y="2703251"/>
                  <a:pt x="2349623" y="2826059"/>
                </a:cubicBezTo>
                <a:cubicBezTo>
                  <a:pt x="2399930" y="2948867"/>
                  <a:pt x="2669219" y="2963663"/>
                  <a:pt x="2749118" y="3065756"/>
                </a:cubicBezTo>
                <a:cubicBezTo>
                  <a:pt x="2829017" y="3167849"/>
                  <a:pt x="2882283" y="3338005"/>
                  <a:pt x="2829017" y="3438618"/>
                </a:cubicBezTo>
                <a:cubicBezTo>
                  <a:pt x="2775751" y="3539231"/>
                  <a:pt x="2654423" y="3616171"/>
                  <a:pt x="2429522" y="3669437"/>
                </a:cubicBezTo>
                <a:cubicBezTo>
                  <a:pt x="2204621" y="3722703"/>
                  <a:pt x="1741502" y="3786326"/>
                  <a:pt x="1479611" y="3758214"/>
                </a:cubicBezTo>
                <a:cubicBezTo>
                  <a:pt x="1217720" y="3730102"/>
                  <a:pt x="1043125" y="3625049"/>
                  <a:pt x="858174" y="3500762"/>
                </a:cubicBezTo>
                <a:cubicBezTo>
                  <a:pt x="673223" y="3376475"/>
                  <a:pt x="491231" y="3148614"/>
                  <a:pt x="369903" y="3012490"/>
                </a:cubicBezTo>
                <a:cubicBezTo>
                  <a:pt x="248575" y="2876366"/>
                  <a:pt x="176073" y="2777232"/>
                  <a:pt x="130205" y="2684016"/>
                </a:cubicBezTo>
                <a:cubicBezTo>
                  <a:pt x="84337" y="2590801"/>
                  <a:pt x="0" y="2528657"/>
                  <a:pt x="94695" y="2453197"/>
                </a:cubicBezTo>
                <a:cubicBezTo>
                  <a:pt x="189390" y="2377737"/>
                  <a:pt x="528221" y="2321511"/>
                  <a:pt x="698376" y="2231255"/>
                </a:cubicBezTo>
                <a:cubicBezTo>
                  <a:pt x="868531" y="2140999"/>
                  <a:pt x="1038687" y="2067018"/>
                  <a:pt x="1115627" y="1911659"/>
                </a:cubicBezTo>
                <a:cubicBezTo>
                  <a:pt x="1192567" y="1756300"/>
                  <a:pt x="1197005" y="1476652"/>
                  <a:pt x="1160015" y="1299099"/>
                </a:cubicBezTo>
                <a:cubicBezTo>
                  <a:pt x="1123025" y="1121546"/>
                  <a:pt x="884807" y="1000218"/>
                  <a:pt x="893685" y="846338"/>
                </a:cubicBezTo>
                <a:cubicBezTo>
                  <a:pt x="902563" y="692459"/>
                  <a:pt x="1044605" y="510467"/>
                  <a:pt x="1213281" y="375822"/>
                </a:cubicBezTo>
                <a:cubicBezTo>
                  <a:pt x="1381957" y="241177"/>
                  <a:pt x="1757778" y="76940"/>
                  <a:pt x="1905739" y="38470"/>
                </a:cubicBezTo>
                <a:cubicBezTo>
                  <a:pt x="2053700" y="0"/>
                  <a:pt x="2101048" y="145002"/>
                  <a:pt x="2101048" y="145002"/>
                </a:cubicBezTo>
                <a:lnTo>
                  <a:pt x="2101048" y="145002"/>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539552" y="980728"/>
            <a:ext cx="5400600" cy="369332"/>
          </a:xfrm>
          <a:prstGeom prst="rect">
            <a:avLst/>
          </a:prstGeom>
          <a:noFill/>
        </p:spPr>
        <p:txBody>
          <a:bodyPr wrap="square" rtlCol="0">
            <a:spAutoFit/>
          </a:bodyPr>
          <a:lstStyle/>
          <a:p>
            <a:r>
              <a:rPr lang="en-US" i="1" dirty="0" smtClean="0">
                <a:solidFill>
                  <a:schemeClr val="accent1">
                    <a:lumMod val="75000"/>
                  </a:schemeClr>
                </a:solidFill>
              </a:rPr>
              <a:t>Algorithm for dividing the nodes?</a:t>
            </a:r>
            <a:endParaRPr lang="el-GR" i="1" dirty="0">
              <a:solidFill>
                <a:schemeClr val="accent1">
                  <a:lumMod val="75000"/>
                </a:schemeClr>
              </a:solidFill>
            </a:endParaRPr>
          </a:p>
        </p:txBody>
      </p:sp>
    </p:spTree>
    <p:extLst>
      <p:ext uri="{BB962C8B-B14F-4D97-AF65-F5344CB8AC3E}">
        <p14:creationId xmlns:p14="http://schemas.microsoft.com/office/powerpoint/2010/main" val="33933666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pic>
        <p:nvPicPr>
          <p:cNvPr id="145410" name="Picture 2"/>
          <p:cNvPicPr>
            <a:picLocks noChangeAspect="1" noChangeArrowheads="1"/>
          </p:cNvPicPr>
          <p:nvPr/>
        </p:nvPicPr>
        <p:blipFill>
          <a:blip r:embed="rId3" cstate="print"/>
          <a:srcRect/>
          <a:stretch>
            <a:fillRect/>
          </a:stretch>
        </p:blipFill>
        <p:spPr bwMode="auto">
          <a:xfrm>
            <a:off x="2123728" y="1628800"/>
            <a:ext cx="3962400" cy="3086100"/>
          </a:xfrm>
          <a:prstGeom prst="rect">
            <a:avLst/>
          </a:prstGeom>
          <a:noFill/>
          <a:ln w="9525">
            <a:noFill/>
            <a:miter lim="800000"/>
            <a:headEnd/>
            <a:tailEnd/>
          </a:ln>
        </p:spPr>
      </p:pic>
      <p:sp>
        <p:nvSpPr>
          <p:cNvPr id="7" name="TextBox 6"/>
          <p:cNvSpPr txBox="1"/>
          <p:nvPr/>
        </p:nvSpPr>
        <p:spPr>
          <a:xfrm>
            <a:off x="971600" y="4869160"/>
            <a:ext cx="6264696" cy="646331"/>
          </a:xfrm>
          <a:prstGeom prst="rect">
            <a:avLst/>
          </a:prstGeom>
          <a:noFill/>
        </p:spPr>
        <p:txBody>
          <a:bodyPr wrap="square" rtlCol="0">
            <a:spAutoFit/>
          </a:bodyPr>
          <a:lstStyle/>
          <a:p>
            <a:pPr>
              <a:buFont typeface="Wingdings" pitchFamily="2" charset="2"/>
              <a:buChar char="§"/>
            </a:pPr>
            <a:r>
              <a:rPr lang="en-US" dirty="0" smtClean="0"/>
              <a:t> Start from a node and place nodes in X or Y</a:t>
            </a:r>
          </a:p>
          <a:p>
            <a:pPr>
              <a:buFont typeface="Wingdings" pitchFamily="2" charset="2"/>
              <a:buChar char="§"/>
            </a:pPr>
            <a:r>
              <a:rPr lang="en-US" dirty="0" smtClean="0"/>
              <a:t> Every time we cross a negative edge, change the set</a:t>
            </a:r>
          </a:p>
        </p:txBody>
      </p:sp>
      <p:sp>
        <p:nvSpPr>
          <p:cNvPr id="8" name="TextBox 7"/>
          <p:cNvSpPr txBox="1"/>
          <p:nvPr/>
        </p:nvSpPr>
        <p:spPr>
          <a:xfrm>
            <a:off x="1547664" y="5733256"/>
            <a:ext cx="5832648" cy="369332"/>
          </a:xfrm>
          <a:prstGeom prst="rect">
            <a:avLst/>
          </a:prstGeom>
          <a:noFill/>
        </p:spPr>
        <p:txBody>
          <a:bodyPr wrap="square" rtlCol="0">
            <a:spAutoFit/>
          </a:bodyPr>
          <a:lstStyle/>
          <a:p>
            <a:r>
              <a:rPr lang="en-US" dirty="0" smtClean="0"/>
              <a:t>Cycle with odd number of negative edges</a:t>
            </a:r>
            <a:endParaRPr lang="el-GR" dirty="0"/>
          </a:p>
        </p:txBody>
      </p:sp>
      <p:sp>
        <p:nvSpPr>
          <p:cNvPr id="6" name="TextBox 5"/>
          <p:cNvSpPr txBox="1"/>
          <p:nvPr/>
        </p:nvSpPr>
        <p:spPr>
          <a:xfrm>
            <a:off x="899592" y="1196752"/>
            <a:ext cx="5256584" cy="400110"/>
          </a:xfrm>
          <a:prstGeom prst="rect">
            <a:avLst/>
          </a:prstGeom>
          <a:noFill/>
        </p:spPr>
        <p:txBody>
          <a:bodyPr wrap="square" rtlCol="0">
            <a:spAutoFit/>
          </a:bodyPr>
          <a:lstStyle/>
          <a:p>
            <a:r>
              <a:rPr lang="en-US" sz="2000" dirty="0" smtClean="0"/>
              <a:t>What prevents a network from being balanced?</a:t>
            </a:r>
            <a:endParaRPr lang="el-GR" sz="2000" dirty="0"/>
          </a:p>
        </p:txBody>
      </p:sp>
    </p:spTree>
    <p:extLst>
      <p:ext uri="{BB962C8B-B14F-4D97-AF65-F5344CB8AC3E}">
        <p14:creationId xmlns:p14="http://schemas.microsoft.com/office/powerpoint/2010/main" val="28737230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267744" y="2420888"/>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6" name="TextBox 5"/>
          <p:cNvSpPr txBox="1"/>
          <p:nvPr/>
        </p:nvSpPr>
        <p:spPr>
          <a:xfrm>
            <a:off x="1547664" y="1628800"/>
            <a:ext cx="5400600" cy="369332"/>
          </a:xfrm>
          <a:prstGeom prst="rect">
            <a:avLst/>
          </a:prstGeom>
          <a:noFill/>
        </p:spPr>
        <p:txBody>
          <a:bodyPr wrap="square" rtlCol="0">
            <a:spAutoFit/>
          </a:bodyPr>
          <a:lstStyle/>
          <a:p>
            <a:r>
              <a:rPr lang="en-US" i="1" dirty="0" smtClean="0">
                <a:solidFill>
                  <a:schemeClr val="accent1">
                    <a:lumMod val="75000"/>
                  </a:schemeClr>
                </a:solidFill>
              </a:rPr>
              <a:t>Is there such a cycle with an odd number of -?</a:t>
            </a:r>
            <a:endParaRPr lang="el-GR" i="1" dirty="0">
              <a:solidFill>
                <a:schemeClr val="accent1">
                  <a:lumMod val="75000"/>
                </a:schemeClr>
              </a:solidFill>
            </a:endParaRPr>
          </a:p>
        </p:txBody>
      </p:sp>
      <p:sp>
        <p:nvSpPr>
          <p:cNvPr id="8" name="TextBox 7"/>
          <p:cNvSpPr txBox="1"/>
          <p:nvPr/>
        </p:nvSpPr>
        <p:spPr>
          <a:xfrm>
            <a:off x="467544" y="1052736"/>
            <a:ext cx="5688632" cy="369332"/>
          </a:xfrm>
          <a:prstGeom prst="rect">
            <a:avLst/>
          </a:prstGeom>
          <a:noFill/>
        </p:spPr>
        <p:txBody>
          <a:bodyPr wrap="square" rtlCol="0">
            <a:spAutoFit/>
          </a:bodyPr>
          <a:lstStyle/>
          <a:p>
            <a:r>
              <a:rPr lang="en-US" dirty="0" smtClean="0">
                <a:solidFill>
                  <a:schemeClr val="accent6">
                    <a:lumMod val="75000"/>
                  </a:schemeClr>
                </a:solidFill>
              </a:rPr>
              <a:t>Cycle with odd number of - =&gt; unbalanced</a:t>
            </a:r>
            <a:endParaRPr lang="el-GR" dirty="0">
              <a:solidFill>
                <a:schemeClr val="accent6">
                  <a:lumMod val="75000"/>
                </a:schemeClr>
              </a:solidFill>
            </a:endParaRPr>
          </a:p>
        </p:txBody>
      </p:sp>
    </p:spTree>
    <p:extLst>
      <p:ext uri="{BB962C8B-B14F-4D97-AF65-F5344CB8AC3E}">
        <p14:creationId xmlns:p14="http://schemas.microsoft.com/office/powerpoint/2010/main" val="308623382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sp>
        <p:nvSpPr>
          <p:cNvPr id="6" name="TextBox 5"/>
          <p:cNvSpPr txBox="1"/>
          <p:nvPr/>
        </p:nvSpPr>
        <p:spPr>
          <a:xfrm>
            <a:off x="323528" y="1412776"/>
            <a:ext cx="7920880" cy="707886"/>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Claim: A signed graph is balanced, if and only if, it contains no cycles with an odd number of negative edges</a:t>
            </a:r>
          </a:p>
        </p:txBody>
      </p:sp>
      <p:sp>
        <p:nvSpPr>
          <p:cNvPr id="9" name="TextBox 8"/>
          <p:cNvSpPr txBox="1"/>
          <p:nvPr/>
        </p:nvSpPr>
        <p:spPr>
          <a:xfrm>
            <a:off x="467544" y="3140968"/>
            <a:ext cx="8136904" cy="923330"/>
          </a:xfrm>
          <a:prstGeom prst="rect">
            <a:avLst/>
          </a:prstGeom>
          <a:noFill/>
        </p:spPr>
        <p:txBody>
          <a:bodyPr wrap="square" rtlCol="0">
            <a:spAutoFit/>
          </a:bodyPr>
          <a:lstStyle/>
          <a:p>
            <a:pPr algn="just"/>
            <a:r>
              <a:rPr lang="en-US" dirty="0" smtClean="0"/>
              <a:t>Find </a:t>
            </a:r>
            <a:r>
              <a:rPr lang="en-US" i="1" dirty="0" smtClean="0"/>
              <a:t>a balanced division: </a:t>
            </a:r>
            <a:r>
              <a:rPr lang="en-US" dirty="0" smtClean="0"/>
              <a:t>partition into sets X and Y, all edges inside X and Y positive, crossing edges negative </a:t>
            </a:r>
          </a:p>
          <a:p>
            <a:pPr algn="just"/>
            <a:r>
              <a:rPr lang="en-US" i="1" dirty="0" smtClean="0"/>
              <a:t>	Either succeeds or Stops with a cycle containing an odd number of -</a:t>
            </a:r>
            <a:endParaRPr lang="el-GR" i="1" dirty="0"/>
          </a:p>
        </p:txBody>
      </p:sp>
      <p:sp>
        <p:nvSpPr>
          <p:cNvPr id="10" name="TextBox 9"/>
          <p:cNvSpPr txBox="1"/>
          <p:nvPr/>
        </p:nvSpPr>
        <p:spPr>
          <a:xfrm>
            <a:off x="899592" y="4365104"/>
            <a:ext cx="6480720" cy="923330"/>
          </a:xfrm>
          <a:prstGeom prst="rect">
            <a:avLst/>
          </a:prstGeom>
          <a:noFill/>
        </p:spPr>
        <p:txBody>
          <a:bodyPr wrap="square" rtlCol="0">
            <a:spAutoFit/>
          </a:bodyPr>
          <a:lstStyle/>
          <a:p>
            <a:r>
              <a:rPr lang="en-US" dirty="0" smtClean="0"/>
              <a:t>Two steps:</a:t>
            </a:r>
          </a:p>
          <a:p>
            <a:pPr marL="342900" indent="-342900">
              <a:buAutoNum type="arabicPeriod"/>
            </a:pPr>
            <a:r>
              <a:rPr lang="en-US" dirty="0" smtClean="0"/>
              <a:t>Convert the graph into a reduced one with only negative edges</a:t>
            </a:r>
          </a:p>
          <a:p>
            <a:pPr marL="342900" indent="-342900">
              <a:buAutoNum type="arabicPeriod"/>
            </a:pPr>
            <a:r>
              <a:rPr lang="en-US" dirty="0" smtClean="0"/>
              <a:t>Solve the problem in the reduced graph</a:t>
            </a:r>
            <a:endParaRPr lang="el-GR" dirty="0"/>
          </a:p>
        </p:txBody>
      </p:sp>
      <p:sp>
        <p:nvSpPr>
          <p:cNvPr id="7" name="TextBox 6"/>
          <p:cNvSpPr txBox="1"/>
          <p:nvPr/>
        </p:nvSpPr>
        <p:spPr>
          <a:xfrm>
            <a:off x="251520" y="2492896"/>
            <a:ext cx="4896544" cy="369332"/>
          </a:xfrm>
          <a:prstGeom prst="rect">
            <a:avLst/>
          </a:prstGeom>
          <a:noFill/>
        </p:spPr>
        <p:txBody>
          <a:bodyPr wrap="square" rtlCol="0">
            <a:spAutoFit/>
          </a:bodyPr>
          <a:lstStyle/>
          <a:p>
            <a:r>
              <a:rPr lang="en-US" i="1" dirty="0" smtClean="0">
                <a:solidFill>
                  <a:schemeClr val="accent3">
                    <a:lumMod val="50000"/>
                  </a:schemeClr>
                </a:solidFill>
              </a:rPr>
              <a:t>(proof by construction)</a:t>
            </a:r>
            <a:endParaRPr lang="el-GR" i="1" dirty="0">
              <a:solidFill>
                <a:schemeClr val="accent3">
                  <a:lumMod val="50000"/>
                </a:schemeClr>
              </a:solidFill>
            </a:endParaRPr>
          </a:p>
        </p:txBody>
      </p:sp>
    </p:spTree>
    <p:extLst>
      <p:ext uri="{BB962C8B-B14F-4D97-AF65-F5344CB8AC3E}">
        <p14:creationId xmlns:p14="http://schemas.microsoft.com/office/powerpoint/2010/main" val="1995427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1</a:t>
            </a:r>
            <a:endParaRPr lang="en-US" sz="4000" dirty="0">
              <a:solidFill>
                <a:schemeClr val="accent6">
                  <a:lumMod val="75000"/>
                </a:schemeClr>
              </a:solidFill>
            </a:endParaRPr>
          </a:p>
        </p:txBody>
      </p:sp>
      <p:sp>
        <p:nvSpPr>
          <p:cNvPr id="10" name="TextBox 9"/>
          <p:cNvSpPr txBox="1"/>
          <p:nvPr/>
        </p:nvSpPr>
        <p:spPr>
          <a:xfrm>
            <a:off x="179512" y="908720"/>
            <a:ext cx="8496944" cy="400110"/>
          </a:xfrm>
          <a:prstGeom prst="rect">
            <a:avLst/>
          </a:prstGeom>
          <a:noFill/>
        </p:spPr>
        <p:txBody>
          <a:bodyPr wrap="square" rtlCol="0">
            <a:spAutoFit/>
          </a:bodyPr>
          <a:lstStyle/>
          <a:p>
            <a:pPr marL="342900" indent="-342900"/>
            <a:r>
              <a:rPr lang="en-US" sz="2000" dirty="0" smtClean="0">
                <a:solidFill>
                  <a:schemeClr val="tx2">
                    <a:lumMod val="50000"/>
                  </a:schemeClr>
                </a:solidFill>
              </a:rPr>
              <a:t>a. Find </a:t>
            </a:r>
            <a:r>
              <a:rPr lang="en-US" sz="2000" i="1" dirty="0" smtClean="0">
                <a:solidFill>
                  <a:schemeClr val="tx2">
                    <a:lumMod val="50000"/>
                  </a:schemeClr>
                </a:solidFill>
              </a:rPr>
              <a:t>connected components </a:t>
            </a:r>
            <a:r>
              <a:rPr lang="en-US" sz="2000" dirty="0" smtClean="0">
                <a:solidFill>
                  <a:schemeClr val="tx2">
                    <a:lumMod val="50000"/>
                  </a:schemeClr>
                </a:solidFill>
              </a:rPr>
              <a:t>(</a:t>
            </a:r>
            <a:r>
              <a:rPr lang="en-US" sz="2000" dirty="0" err="1" smtClean="0">
                <a:solidFill>
                  <a:schemeClr val="accent6">
                    <a:lumMod val="75000"/>
                  </a:schemeClr>
                </a:solidFill>
              </a:rPr>
              <a:t>supernodes</a:t>
            </a:r>
            <a:r>
              <a:rPr lang="en-US" sz="2000" dirty="0" smtClean="0">
                <a:solidFill>
                  <a:schemeClr val="tx2">
                    <a:lumMod val="50000"/>
                  </a:schemeClr>
                </a:solidFill>
              </a:rPr>
              <a:t>) by considering only positive edges</a:t>
            </a:r>
          </a:p>
        </p:txBody>
      </p:sp>
      <p:pic>
        <p:nvPicPr>
          <p:cNvPr id="7" name="Picture 2"/>
          <p:cNvPicPr>
            <a:picLocks noChangeAspect="1" noChangeArrowheads="1"/>
          </p:cNvPicPr>
          <p:nvPr/>
        </p:nvPicPr>
        <p:blipFill>
          <a:blip r:embed="rId3" cstate="print"/>
          <a:srcRect/>
          <a:stretch>
            <a:fillRect/>
          </a:stretch>
        </p:blipFill>
        <p:spPr bwMode="auto">
          <a:xfrm>
            <a:off x="4644008" y="2204864"/>
            <a:ext cx="4191000" cy="3857625"/>
          </a:xfrm>
          <a:prstGeom prst="rect">
            <a:avLst/>
          </a:prstGeom>
          <a:noFill/>
          <a:ln w="9525">
            <a:noFill/>
            <a:miter lim="800000"/>
            <a:headEnd/>
            <a:tailEnd/>
          </a:ln>
        </p:spPr>
      </p:pic>
      <p:sp>
        <p:nvSpPr>
          <p:cNvPr id="8" name="Freeform 7"/>
          <p:cNvSpPr/>
          <p:nvPr/>
        </p:nvSpPr>
        <p:spPr>
          <a:xfrm>
            <a:off x="5501700" y="1999941"/>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7368971" y="3367103"/>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8210869" y="4746100"/>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7265397" y="4278543"/>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7379328" y="5401569"/>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4590259" y="3676342"/>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4579902" y="3300520"/>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251520" y="1484784"/>
            <a:ext cx="4328382" cy="1938992"/>
          </a:xfrm>
          <a:prstGeom prst="rect">
            <a:avLst/>
          </a:prstGeom>
          <a:noFill/>
        </p:spPr>
        <p:txBody>
          <a:bodyPr wrap="square" rtlCol="0">
            <a:spAutoFit/>
          </a:bodyPr>
          <a:lstStyle/>
          <a:p>
            <a:r>
              <a:rPr lang="en-US" sz="2000" dirty="0" smtClean="0">
                <a:solidFill>
                  <a:schemeClr val="tx2">
                    <a:lumMod val="50000"/>
                  </a:schemeClr>
                </a:solidFill>
              </a:rPr>
              <a:t>b. Check: Do </a:t>
            </a:r>
            <a:r>
              <a:rPr lang="en-US" sz="2000" dirty="0" err="1" smtClean="0">
                <a:solidFill>
                  <a:schemeClr val="tx2">
                    <a:lumMod val="50000"/>
                  </a:schemeClr>
                </a:solidFill>
              </a:rPr>
              <a:t>supernodes</a:t>
            </a:r>
            <a:r>
              <a:rPr lang="en-US" sz="2000" dirty="0" smtClean="0">
                <a:solidFill>
                  <a:schemeClr val="tx2">
                    <a:lumMod val="50000"/>
                  </a:schemeClr>
                </a:solidFill>
              </a:rPr>
              <a:t> </a:t>
            </a:r>
            <a:r>
              <a:rPr lang="en-US" sz="2000" dirty="0" smtClean="0">
                <a:solidFill>
                  <a:schemeClr val="accent6">
                    <a:lumMod val="75000"/>
                  </a:schemeClr>
                </a:solidFill>
              </a:rPr>
              <a:t>contain a negative edge</a:t>
            </a:r>
            <a:r>
              <a:rPr lang="en-US" sz="2000" dirty="0" smtClean="0">
                <a:solidFill>
                  <a:schemeClr val="tx2">
                    <a:lumMod val="50000"/>
                  </a:schemeClr>
                </a:solidFill>
              </a:rPr>
              <a:t> between any pair of their nodes </a:t>
            </a:r>
          </a:p>
          <a:p>
            <a:r>
              <a:rPr lang="en-US" sz="2000" dirty="0" smtClean="0">
                <a:solidFill>
                  <a:schemeClr val="tx2">
                    <a:lumMod val="50000"/>
                  </a:schemeClr>
                </a:solidFill>
              </a:rPr>
              <a:t>(a) Yes -&gt; odd cycle (1)</a:t>
            </a:r>
          </a:p>
          <a:p>
            <a:r>
              <a:rPr lang="en-US" sz="2000" dirty="0" smtClean="0">
                <a:solidFill>
                  <a:schemeClr val="tx2">
                    <a:lumMod val="50000"/>
                  </a:schemeClr>
                </a:solidFill>
              </a:rPr>
              <a:t>(b) No -&gt; each </a:t>
            </a:r>
            <a:r>
              <a:rPr lang="en-US" sz="2000" dirty="0" err="1" smtClean="0">
                <a:solidFill>
                  <a:schemeClr val="tx2">
                    <a:lumMod val="50000"/>
                  </a:schemeClr>
                </a:solidFill>
              </a:rPr>
              <a:t>supernode</a:t>
            </a:r>
            <a:r>
              <a:rPr lang="en-US" sz="2000" dirty="0" smtClean="0">
                <a:solidFill>
                  <a:schemeClr val="tx2">
                    <a:lumMod val="50000"/>
                  </a:schemeClr>
                </a:solidFill>
              </a:rPr>
              <a:t> either X or Y</a:t>
            </a:r>
          </a:p>
          <a:p>
            <a:endParaRPr lang="el-GR" sz="2000" dirty="0"/>
          </a:p>
        </p:txBody>
      </p:sp>
      <p:pic>
        <p:nvPicPr>
          <p:cNvPr id="231425" name="Picture 1"/>
          <p:cNvPicPr>
            <a:picLocks noChangeAspect="1" noChangeArrowheads="1"/>
          </p:cNvPicPr>
          <p:nvPr/>
        </p:nvPicPr>
        <p:blipFill>
          <a:blip r:embed="rId4" cstate="print"/>
          <a:srcRect/>
          <a:stretch>
            <a:fillRect/>
          </a:stretch>
        </p:blipFill>
        <p:spPr bwMode="auto">
          <a:xfrm>
            <a:off x="369032" y="3666992"/>
            <a:ext cx="3581400" cy="2381250"/>
          </a:xfrm>
          <a:prstGeom prst="rect">
            <a:avLst/>
          </a:prstGeom>
          <a:noFill/>
          <a:ln w="9525">
            <a:noFill/>
            <a:miter lim="800000"/>
            <a:headEnd/>
            <a:tailEnd/>
          </a:ln>
        </p:spPr>
      </p:pic>
    </p:spTree>
    <p:extLst>
      <p:ext uri="{BB962C8B-B14F-4D97-AF65-F5344CB8AC3E}">
        <p14:creationId xmlns:p14="http://schemas.microsoft.com/office/powerpoint/2010/main" val="27326647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1</a:t>
            </a:r>
            <a:endParaRPr lang="en-US" sz="4000" dirty="0">
              <a:solidFill>
                <a:schemeClr val="accent6">
                  <a:lumMod val="7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617964" y="1998699"/>
            <a:ext cx="4191000" cy="3857625"/>
          </a:xfrm>
          <a:prstGeom prst="rect">
            <a:avLst/>
          </a:prstGeom>
          <a:noFill/>
          <a:ln w="9525">
            <a:noFill/>
            <a:miter lim="800000"/>
            <a:headEnd/>
            <a:tailEnd/>
          </a:ln>
        </p:spPr>
      </p:pic>
      <p:sp>
        <p:nvSpPr>
          <p:cNvPr id="8" name="Freeform 7"/>
          <p:cNvSpPr/>
          <p:nvPr/>
        </p:nvSpPr>
        <p:spPr>
          <a:xfrm>
            <a:off x="1475656" y="1793776"/>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3342927" y="3160938"/>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4184825" y="4539935"/>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3239353" y="4072378"/>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3353284" y="5195404"/>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564215" y="3470177"/>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553858" y="3094355"/>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6434" name="Picture 2"/>
          <p:cNvPicPr>
            <a:picLocks noChangeAspect="1" noChangeArrowheads="1"/>
          </p:cNvPicPr>
          <p:nvPr/>
        </p:nvPicPr>
        <p:blipFill>
          <a:blip r:embed="rId4" cstate="print"/>
          <a:srcRect/>
          <a:stretch>
            <a:fillRect/>
          </a:stretch>
        </p:blipFill>
        <p:spPr bwMode="auto">
          <a:xfrm>
            <a:off x="5076056" y="1196752"/>
            <a:ext cx="3541063" cy="2611363"/>
          </a:xfrm>
          <a:prstGeom prst="rect">
            <a:avLst/>
          </a:prstGeom>
          <a:noFill/>
          <a:ln w="9525">
            <a:noFill/>
            <a:miter lim="800000"/>
            <a:headEnd/>
            <a:tailEnd/>
          </a:ln>
        </p:spPr>
      </p:pic>
      <p:pic>
        <p:nvPicPr>
          <p:cNvPr id="146435" name="Picture 3"/>
          <p:cNvPicPr>
            <a:picLocks noChangeAspect="1" noChangeArrowheads="1"/>
          </p:cNvPicPr>
          <p:nvPr/>
        </p:nvPicPr>
        <p:blipFill>
          <a:blip r:embed="rId5" cstate="print"/>
          <a:srcRect/>
          <a:stretch>
            <a:fillRect/>
          </a:stretch>
        </p:blipFill>
        <p:spPr bwMode="auto">
          <a:xfrm>
            <a:off x="5796136" y="4149080"/>
            <a:ext cx="3182618" cy="2471936"/>
          </a:xfrm>
          <a:prstGeom prst="rect">
            <a:avLst/>
          </a:prstGeom>
          <a:noFill/>
          <a:ln w="9525">
            <a:noFill/>
            <a:miter lim="800000"/>
            <a:headEnd/>
            <a:tailEnd/>
          </a:ln>
        </p:spPr>
      </p:pic>
      <p:cxnSp>
        <p:nvCxnSpPr>
          <p:cNvPr id="18" name="Straight Arrow Connector 17"/>
          <p:cNvCxnSpPr/>
          <p:nvPr/>
        </p:nvCxnSpPr>
        <p:spPr>
          <a:xfrm flipV="1">
            <a:off x="3923928" y="2153816"/>
            <a:ext cx="1584176" cy="360040"/>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00192" y="3501008"/>
            <a:ext cx="576064" cy="648072"/>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528" y="908720"/>
            <a:ext cx="5472608" cy="646331"/>
          </a:xfrm>
          <a:prstGeom prst="rect">
            <a:avLst/>
          </a:prstGeom>
          <a:noFill/>
        </p:spPr>
        <p:txBody>
          <a:bodyPr wrap="square" rtlCol="0">
            <a:spAutoFit/>
          </a:bodyPr>
          <a:lstStyle/>
          <a:p>
            <a:pPr algn="just"/>
            <a:r>
              <a:rPr lang="en-US" dirty="0" smtClean="0">
                <a:solidFill>
                  <a:schemeClr val="tx2">
                    <a:lumMod val="50000"/>
                  </a:schemeClr>
                </a:solidFill>
              </a:rPr>
              <a:t>3. Reduced problem: a node for each </a:t>
            </a:r>
            <a:r>
              <a:rPr lang="en-US" dirty="0" err="1" smtClean="0">
                <a:solidFill>
                  <a:schemeClr val="tx2">
                    <a:lumMod val="50000"/>
                  </a:schemeClr>
                </a:solidFill>
              </a:rPr>
              <a:t>supernode</a:t>
            </a:r>
            <a:r>
              <a:rPr lang="en-US" dirty="0" smtClean="0">
                <a:solidFill>
                  <a:schemeClr val="tx2">
                    <a:lumMod val="50000"/>
                  </a:schemeClr>
                </a:solidFill>
              </a:rPr>
              <a:t>, an edge between two </a:t>
            </a:r>
            <a:r>
              <a:rPr lang="en-US" dirty="0" err="1" smtClean="0">
                <a:solidFill>
                  <a:schemeClr val="tx2">
                    <a:lumMod val="50000"/>
                  </a:schemeClr>
                </a:solidFill>
              </a:rPr>
              <a:t>supernodes</a:t>
            </a:r>
            <a:r>
              <a:rPr lang="en-US" dirty="0" smtClean="0">
                <a:solidFill>
                  <a:schemeClr val="tx2">
                    <a:lumMod val="50000"/>
                  </a:schemeClr>
                </a:solidFill>
              </a:rPr>
              <a:t> if an edge in the original</a:t>
            </a:r>
          </a:p>
        </p:txBody>
      </p:sp>
    </p:spTree>
    <p:extLst>
      <p:ext uri="{BB962C8B-B14F-4D97-AF65-F5344CB8AC3E}">
        <p14:creationId xmlns:p14="http://schemas.microsoft.com/office/powerpoint/2010/main" val="2441101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2</a:t>
            </a:r>
            <a:endParaRPr lang="en-US" sz="4000" dirty="0">
              <a:solidFill>
                <a:schemeClr val="accent6">
                  <a:lumMod val="75000"/>
                </a:schemeClr>
              </a:solidFill>
            </a:endParaRPr>
          </a:p>
        </p:txBody>
      </p:sp>
      <p:pic>
        <p:nvPicPr>
          <p:cNvPr id="17" name="Picture 3"/>
          <p:cNvPicPr>
            <a:picLocks noChangeAspect="1" noChangeArrowheads="1"/>
          </p:cNvPicPr>
          <p:nvPr/>
        </p:nvPicPr>
        <p:blipFill>
          <a:blip r:embed="rId3" cstate="print"/>
          <a:srcRect/>
          <a:stretch>
            <a:fillRect/>
          </a:stretch>
        </p:blipFill>
        <p:spPr bwMode="auto">
          <a:xfrm>
            <a:off x="467544" y="3645024"/>
            <a:ext cx="3182618" cy="2471936"/>
          </a:xfrm>
          <a:prstGeom prst="rect">
            <a:avLst/>
          </a:prstGeom>
          <a:noFill/>
          <a:ln w="9525">
            <a:noFill/>
            <a:miter lim="800000"/>
            <a:headEnd/>
            <a:tailEnd/>
          </a:ln>
        </p:spPr>
      </p:pic>
      <p:sp>
        <p:nvSpPr>
          <p:cNvPr id="18" name="TextBox 17"/>
          <p:cNvSpPr txBox="1"/>
          <p:nvPr/>
        </p:nvSpPr>
        <p:spPr>
          <a:xfrm>
            <a:off x="251520" y="908720"/>
            <a:ext cx="7920880" cy="2308324"/>
          </a:xfrm>
          <a:prstGeom prst="rect">
            <a:avLst/>
          </a:prstGeom>
          <a:noFill/>
        </p:spPr>
        <p:txBody>
          <a:bodyPr wrap="square" rtlCol="0">
            <a:spAutoFit/>
          </a:bodyPr>
          <a:lstStyle/>
          <a:p>
            <a:r>
              <a:rPr lang="en-US" dirty="0" smtClean="0">
                <a:solidFill>
                  <a:schemeClr val="accent3">
                    <a:lumMod val="75000"/>
                  </a:schemeClr>
                </a:solidFill>
              </a:rPr>
              <a:t>Note: Only negative edges among </a:t>
            </a:r>
            <a:r>
              <a:rPr lang="en-US" dirty="0" err="1" smtClean="0">
                <a:solidFill>
                  <a:schemeClr val="accent3">
                    <a:lumMod val="75000"/>
                  </a:schemeClr>
                </a:solidFill>
              </a:rPr>
              <a:t>supernodes</a:t>
            </a:r>
            <a:endParaRPr lang="en-US" dirty="0" smtClean="0">
              <a:solidFill>
                <a:schemeClr val="accent3">
                  <a:lumMod val="75000"/>
                </a:schemeClr>
              </a:solidFill>
            </a:endParaRPr>
          </a:p>
          <a:p>
            <a:endParaRPr lang="en-US" dirty="0" smtClean="0"/>
          </a:p>
          <a:p>
            <a:r>
              <a:rPr lang="en-US" dirty="0" smtClean="0"/>
              <a:t>Start labeling by either X and Y</a:t>
            </a:r>
          </a:p>
          <a:p>
            <a:r>
              <a:rPr lang="en-US" dirty="0" smtClean="0"/>
              <a:t>If successful, then label the nodes of the </a:t>
            </a:r>
            <a:r>
              <a:rPr lang="en-US" dirty="0" err="1" smtClean="0"/>
              <a:t>supernode</a:t>
            </a:r>
            <a:r>
              <a:rPr lang="en-US" dirty="0" smtClean="0"/>
              <a:t> correspondingly</a:t>
            </a:r>
          </a:p>
          <a:p>
            <a:pPr>
              <a:buFont typeface="Wingdings" pitchFamily="2" charset="2"/>
              <a:buChar char="ü"/>
            </a:pPr>
            <a:r>
              <a:rPr lang="en-US" dirty="0" smtClean="0"/>
              <a:t>  A cycle with an odd number, corresponds to a (possibly larger) odd cycle in the original</a:t>
            </a:r>
          </a:p>
          <a:p>
            <a:endParaRPr lang="en-US" dirty="0" smtClean="0"/>
          </a:p>
          <a:p>
            <a:endParaRPr lang="el-GR" dirty="0"/>
          </a:p>
        </p:txBody>
      </p:sp>
      <p:pic>
        <p:nvPicPr>
          <p:cNvPr id="147458" name="Picture 2"/>
          <p:cNvPicPr>
            <a:picLocks noChangeAspect="1" noChangeArrowheads="1"/>
          </p:cNvPicPr>
          <p:nvPr/>
        </p:nvPicPr>
        <p:blipFill>
          <a:blip r:embed="rId4" cstate="print"/>
          <a:srcRect/>
          <a:stretch>
            <a:fillRect/>
          </a:stretch>
        </p:blipFill>
        <p:spPr bwMode="auto">
          <a:xfrm>
            <a:off x="3995936" y="2636912"/>
            <a:ext cx="3905250" cy="3571875"/>
          </a:xfrm>
          <a:prstGeom prst="rect">
            <a:avLst/>
          </a:prstGeom>
          <a:noFill/>
          <a:ln w="9525">
            <a:noFill/>
            <a:miter lim="800000"/>
            <a:headEnd/>
            <a:tailEnd/>
          </a:ln>
        </p:spPr>
      </p:pic>
    </p:spTree>
    <p:extLst>
      <p:ext uri="{BB962C8B-B14F-4D97-AF65-F5344CB8AC3E}">
        <p14:creationId xmlns:p14="http://schemas.microsoft.com/office/powerpoint/2010/main" val="374941376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2</a:t>
            </a:r>
            <a:endParaRPr lang="en-US" sz="4000" dirty="0">
              <a:solidFill>
                <a:schemeClr val="accent6">
                  <a:lumMod val="75000"/>
                </a:schemeClr>
              </a:solidFill>
            </a:endParaRPr>
          </a:p>
        </p:txBody>
      </p:sp>
      <p:sp>
        <p:nvSpPr>
          <p:cNvPr id="18" name="TextBox 17"/>
          <p:cNvSpPr txBox="1"/>
          <p:nvPr/>
        </p:nvSpPr>
        <p:spPr>
          <a:xfrm>
            <a:off x="452466" y="1340768"/>
            <a:ext cx="7920880" cy="1200329"/>
          </a:xfrm>
          <a:prstGeom prst="rect">
            <a:avLst/>
          </a:prstGeom>
          <a:noFill/>
        </p:spPr>
        <p:txBody>
          <a:bodyPr wrap="square" rtlCol="0">
            <a:spAutoFit/>
          </a:bodyPr>
          <a:lstStyle/>
          <a:p>
            <a:r>
              <a:rPr lang="en-US" sz="2400" dirty="0" smtClean="0">
                <a:solidFill>
                  <a:schemeClr val="accent3">
                    <a:lumMod val="75000"/>
                  </a:schemeClr>
                </a:solidFill>
              </a:rPr>
              <a:t>Determining whether the graph is </a:t>
            </a:r>
            <a:r>
              <a:rPr lang="en-US" sz="2400" dirty="0" smtClean="0">
                <a:solidFill>
                  <a:schemeClr val="accent6">
                    <a:lumMod val="75000"/>
                  </a:schemeClr>
                </a:solidFill>
              </a:rPr>
              <a:t>bipartite</a:t>
            </a:r>
            <a:r>
              <a:rPr lang="en-US" sz="2400" dirty="0" smtClean="0">
                <a:solidFill>
                  <a:schemeClr val="accent3">
                    <a:lumMod val="75000"/>
                  </a:schemeClr>
                </a:solidFill>
              </a:rPr>
              <a:t> (there is no edge between nodes in X or Y, </a:t>
            </a:r>
            <a:r>
              <a:rPr lang="en-US" sz="2400" i="1" dirty="0" smtClean="0">
                <a:solidFill>
                  <a:schemeClr val="accent3">
                    <a:lumMod val="75000"/>
                  </a:schemeClr>
                </a:solidFill>
              </a:rPr>
              <a:t>the only edges are from nodes in X to nodes in Y</a:t>
            </a:r>
            <a:r>
              <a:rPr lang="en-US" sz="2400" dirty="0" smtClean="0">
                <a:solidFill>
                  <a:schemeClr val="accent3">
                    <a:lumMod val="75000"/>
                  </a:schemeClr>
                </a:solidFill>
              </a:rPr>
              <a:t>)</a:t>
            </a:r>
            <a:endParaRPr lang="el-GR" sz="2400" dirty="0"/>
          </a:p>
        </p:txBody>
      </p:sp>
      <p:sp>
        <p:nvSpPr>
          <p:cNvPr id="7" name="TextBox 6"/>
          <p:cNvSpPr txBox="1"/>
          <p:nvPr/>
        </p:nvSpPr>
        <p:spPr>
          <a:xfrm>
            <a:off x="467544" y="3068960"/>
            <a:ext cx="7992888" cy="2123658"/>
          </a:xfrm>
          <a:prstGeom prst="rect">
            <a:avLst/>
          </a:prstGeom>
          <a:noFill/>
        </p:spPr>
        <p:txBody>
          <a:bodyPr wrap="square" rtlCol="0">
            <a:spAutoFit/>
          </a:bodyPr>
          <a:lstStyle/>
          <a:p>
            <a:pPr algn="just"/>
            <a:r>
              <a:rPr lang="en-US" sz="2400" dirty="0" smtClean="0">
                <a:solidFill>
                  <a:schemeClr val="accent6">
                    <a:lumMod val="75000"/>
                  </a:schemeClr>
                </a:solidFill>
              </a:rPr>
              <a:t>Use Breadth-First-Search (BFS)</a:t>
            </a:r>
          </a:p>
          <a:p>
            <a:pPr algn="just"/>
            <a:r>
              <a:rPr lang="en-US" dirty="0" smtClean="0">
                <a:solidFill>
                  <a:schemeClr val="tx2">
                    <a:lumMod val="75000"/>
                  </a:schemeClr>
                </a:solidFill>
              </a:rPr>
              <a:t>Two type of edges: (1) between nodes in adjacent levels (2) between nodes in the same level</a:t>
            </a:r>
          </a:p>
          <a:p>
            <a:pPr algn="just"/>
            <a:endParaRPr lang="en-US" dirty="0" smtClean="0">
              <a:solidFill>
                <a:schemeClr val="tx2">
                  <a:lumMod val="75000"/>
                </a:schemeClr>
              </a:solidFill>
            </a:endParaRPr>
          </a:p>
          <a:p>
            <a:pPr algn="just"/>
            <a:r>
              <a:rPr lang="en-US" dirty="0" smtClean="0">
                <a:solidFill>
                  <a:schemeClr val="tx2">
                    <a:lumMod val="75000"/>
                  </a:schemeClr>
                </a:solidFill>
              </a:rPr>
              <a:t>If only type (1), alternate X and Y labels at each level</a:t>
            </a:r>
          </a:p>
          <a:p>
            <a:pPr algn="just"/>
            <a:endParaRPr lang="en-US" dirty="0">
              <a:solidFill>
                <a:schemeClr val="tx2">
                  <a:lumMod val="75000"/>
                </a:schemeClr>
              </a:solidFill>
            </a:endParaRPr>
          </a:p>
          <a:p>
            <a:pPr algn="just"/>
            <a:r>
              <a:rPr lang="en-US" dirty="0" smtClean="0">
                <a:solidFill>
                  <a:schemeClr val="tx2">
                    <a:lumMod val="75000"/>
                  </a:schemeClr>
                </a:solidFill>
              </a:rPr>
              <a:t>If type (2), then odd cycle</a:t>
            </a:r>
            <a:endParaRPr lang="el-GR" dirty="0">
              <a:solidFill>
                <a:schemeClr val="tx2">
                  <a:lumMod val="75000"/>
                </a:schemeClr>
              </a:solidFill>
            </a:endParaRPr>
          </a:p>
        </p:txBody>
      </p:sp>
    </p:spTree>
    <p:extLst>
      <p:ext uri="{BB962C8B-B14F-4D97-AF65-F5344CB8AC3E}">
        <p14:creationId xmlns:p14="http://schemas.microsoft.com/office/powerpoint/2010/main" val="8566032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pic>
        <p:nvPicPr>
          <p:cNvPr id="17" name="Picture 3"/>
          <p:cNvPicPr>
            <a:picLocks noChangeAspect="1" noChangeArrowheads="1"/>
          </p:cNvPicPr>
          <p:nvPr/>
        </p:nvPicPr>
        <p:blipFill>
          <a:blip r:embed="rId3" cstate="print"/>
          <a:srcRect/>
          <a:stretch>
            <a:fillRect/>
          </a:stretch>
        </p:blipFill>
        <p:spPr bwMode="auto">
          <a:xfrm>
            <a:off x="467544" y="4005064"/>
            <a:ext cx="3182618" cy="2471936"/>
          </a:xfrm>
          <a:prstGeom prst="rect">
            <a:avLst/>
          </a:prstGeom>
          <a:noFill/>
          <a:ln w="9525">
            <a:noFill/>
            <a:miter lim="800000"/>
            <a:headEnd/>
            <a:tailEnd/>
          </a:ln>
        </p:spPr>
      </p:pic>
      <p:pic>
        <p:nvPicPr>
          <p:cNvPr id="147458" name="Picture 2"/>
          <p:cNvPicPr>
            <a:picLocks noChangeAspect="1" noChangeArrowheads="1"/>
          </p:cNvPicPr>
          <p:nvPr/>
        </p:nvPicPr>
        <p:blipFill>
          <a:blip r:embed="rId4" cstate="print"/>
          <a:srcRect/>
          <a:stretch>
            <a:fillRect/>
          </a:stretch>
        </p:blipFill>
        <p:spPr bwMode="auto">
          <a:xfrm>
            <a:off x="4139952" y="3068960"/>
            <a:ext cx="3905250" cy="3571875"/>
          </a:xfrm>
          <a:prstGeom prst="rect">
            <a:avLst/>
          </a:prstGeom>
          <a:noFill/>
          <a:ln w="9525">
            <a:noFill/>
            <a:miter lim="800000"/>
            <a:headEnd/>
            <a:tailEnd/>
          </a:ln>
        </p:spPr>
      </p:pic>
      <p:pic>
        <p:nvPicPr>
          <p:cNvPr id="148482" name="Picture 2"/>
          <p:cNvPicPr>
            <a:picLocks noChangeAspect="1" noChangeArrowheads="1"/>
          </p:cNvPicPr>
          <p:nvPr/>
        </p:nvPicPr>
        <p:blipFill>
          <a:blip r:embed="rId5" cstate="print"/>
          <a:srcRect/>
          <a:stretch>
            <a:fillRect/>
          </a:stretch>
        </p:blipFill>
        <p:spPr bwMode="auto">
          <a:xfrm>
            <a:off x="395536" y="836712"/>
            <a:ext cx="4547669" cy="2854846"/>
          </a:xfrm>
          <a:prstGeom prst="rect">
            <a:avLst/>
          </a:prstGeom>
          <a:noFill/>
          <a:ln w="9525">
            <a:noFill/>
            <a:miter lim="800000"/>
            <a:headEnd/>
            <a:tailEnd/>
          </a:ln>
        </p:spPr>
      </p:pic>
    </p:spTree>
    <p:extLst>
      <p:ext uri="{BB962C8B-B14F-4D97-AF65-F5344CB8AC3E}">
        <p14:creationId xmlns:p14="http://schemas.microsoft.com/office/powerpoint/2010/main" val="1023137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approximation ratio for set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686800" cy="4876800"/>
              </a:xfrm>
            </p:spPr>
            <p:txBody>
              <a:bodyPr>
                <a:normAutofit fontScale="92500" lnSpcReduction="20000"/>
              </a:bodyPr>
              <a:lstStyle/>
              <a:p>
                <a:r>
                  <a:rPr lang="en-US" dirty="0" smtClean="0">
                    <a:solidFill>
                      <a:srgbClr val="FF0000"/>
                    </a:solidFill>
                  </a:rPr>
                  <a:t>Any </a:t>
                </a:r>
                <a:r>
                  <a:rPr lang="en-US" dirty="0">
                    <a:solidFill>
                      <a:srgbClr val="FF0000"/>
                    </a:solidFill>
                  </a:rPr>
                  <a:t>algorithm </a:t>
                </a:r>
                <a:r>
                  <a:rPr lang="en-US" dirty="0"/>
                  <a:t>for set cover has approximation </a:t>
                </a:r>
                <a:r>
                  <a:rPr lang="en-US" dirty="0" smtClean="0"/>
                  <a:t>ratio </a:t>
                </a:r>
                <a14:m>
                  <m:oMath xmlns:m="http://schemas.openxmlformats.org/officeDocument/2006/math">
                    <m:r>
                      <a:rPr lang="en-US" b="0" i="1" dirty="0" smtClean="0">
                        <a:solidFill>
                          <a:schemeClr val="accent1"/>
                        </a:solidFill>
                        <a:latin typeface="Cambria Math"/>
                      </a:rPr>
                      <m:t>𝛼</m:t>
                    </m:r>
                    <m:r>
                      <a:rPr lang="en-US" i="1" dirty="0">
                        <a:solidFill>
                          <a:schemeClr val="accent1"/>
                        </a:solidFill>
                        <a:latin typeface="Cambria Math"/>
                      </a:rPr>
                      <m:t>= </m:t>
                    </m:r>
                    <m:r>
                      <a:rPr lang="en-US" i="1" dirty="0" smtClean="0">
                        <a:solidFill>
                          <a:schemeClr val="accent1"/>
                        </a:solidFill>
                        <a:latin typeface="Cambria Math"/>
                      </a:rPr>
                      <m:t>|</m:t>
                    </m:r>
                    <m:r>
                      <a:rPr lang="en-US" i="1" dirty="0" err="1" smtClean="0">
                        <a:solidFill>
                          <a:schemeClr val="accent1"/>
                        </a:solidFill>
                        <a:latin typeface="Cambria Math"/>
                      </a:rPr>
                      <m:t>𝑆</m:t>
                    </m:r>
                    <m:r>
                      <a:rPr lang="en-US" i="1" baseline="-25000" dirty="0" err="1" smtClean="0">
                        <a:solidFill>
                          <a:schemeClr val="accent1"/>
                        </a:solidFill>
                        <a:latin typeface="Cambria Math"/>
                      </a:rPr>
                      <m:t>𝑚𝑎𝑥</m:t>
                    </m:r>
                    <m:r>
                      <a:rPr lang="en-US" i="1" dirty="0">
                        <a:solidFill>
                          <a:schemeClr val="accent1"/>
                        </a:solidFill>
                        <a:latin typeface="Cambria Math"/>
                      </a:rPr>
                      <m:t>|</m:t>
                    </m:r>
                  </m:oMath>
                </a14:m>
                <a:r>
                  <a:rPr lang="en-US" dirty="0"/>
                  <a:t>, where </a:t>
                </a:r>
                <a14:m>
                  <m:oMath xmlns:m="http://schemas.openxmlformats.org/officeDocument/2006/math">
                    <m:r>
                      <a:rPr lang="en-US" i="1" dirty="0" smtClean="0">
                        <a:solidFill>
                          <a:schemeClr val="accent1"/>
                        </a:solidFill>
                        <a:latin typeface="Cambria Math"/>
                      </a:rPr>
                      <m:t>𝑆</m:t>
                    </m:r>
                    <m:r>
                      <a:rPr lang="en-US" i="1" baseline="-25000" dirty="0" err="1" smtClean="0">
                        <a:solidFill>
                          <a:schemeClr val="accent1"/>
                        </a:solidFill>
                        <a:latin typeface="Cambria Math"/>
                      </a:rPr>
                      <m:t>𝑚𝑎𝑥</m:t>
                    </m:r>
                  </m:oMath>
                </a14:m>
                <a:r>
                  <a:rPr lang="en-US" dirty="0" smtClean="0"/>
                  <a:t> </a:t>
                </a:r>
                <a:r>
                  <a:rPr lang="en-US" dirty="0"/>
                  <a:t>is the set in </a:t>
                </a:r>
                <a14:m>
                  <m:oMath xmlns:m="http://schemas.openxmlformats.org/officeDocument/2006/math">
                    <m:r>
                      <a:rPr lang="en-US" b="1" i="1" dirty="0" smtClean="0">
                        <a:solidFill>
                          <a:schemeClr val="accent1"/>
                        </a:solidFill>
                        <a:latin typeface="Cambria Math"/>
                      </a:rPr>
                      <m:t>𝑺</m:t>
                    </m:r>
                  </m:oMath>
                </a14:m>
                <a:r>
                  <a:rPr lang="en-US" dirty="0"/>
                  <a:t> with the largest cardinality </a:t>
                </a:r>
                <a:endParaRPr lang="en-US" dirty="0" smtClean="0"/>
              </a:p>
              <a:p>
                <a:endParaRPr lang="en-US" dirty="0"/>
              </a:p>
              <a:p>
                <a:r>
                  <a:rPr lang="en-US" dirty="0">
                    <a:solidFill>
                      <a:srgbClr val="FF0000"/>
                    </a:solidFill>
                  </a:rPr>
                  <a:t>Proof:</a:t>
                </a:r>
              </a:p>
              <a:p>
                <a:pPr lvl="1"/>
                <a14:m>
                  <m:oMath xmlns:m="http://schemas.openxmlformats.org/officeDocument/2006/math">
                    <m:r>
                      <a:rPr lang="en-US" i="1" dirty="0" smtClean="0">
                        <a:solidFill>
                          <a:schemeClr val="accent1"/>
                        </a:solidFill>
                        <a:latin typeface="Cambria Math"/>
                      </a:rPr>
                      <m:t>𝑂𝑃𝑇</m:t>
                    </m:r>
                    <m:r>
                      <a:rPr lang="en-US" i="1" dirty="0" smtClean="0">
                        <a:solidFill>
                          <a:schemeClr val="accent1"/>
                        </a:solidFill>
                        <a:latin typeface="Cambria Math"/>
                      </a:rPr>
                      <m:t>(</m:t>
                    </m:r>
                    <m:r>
                      <a:rPr lang="en-US" i="1" dirty="0" smtClean="0">
                        <a:solidFill>
                          <a:schemeClr val="accent1"/>
                        </a:solidFill>
                        <a:latin typeface="Cambria Math"/>
                      </a:rPr>
                      <m:t>𝑋</m:t>
                    </m:r>
                    <m:r>
                      <a:rPr lang="en-US" i="1" dirty="0" smtClean="0">
                        <a:solidFill>
                          <a:schemeClr val="accent1"/>
                        </a:solidFill>
                        <a:latin typeface="Cambria Math"/>
                      </a:rPr>
                      <m:t>)≥</m:t>
                    </m:r>
                    <m:r>
                      <a:rPr lang="en-US" i="1" dirty="0">
                        <a:solidFill>
                          <a:schemeClr val="accent1"/>
                        </a:solidFill>
                        <a:latin typeface="Cambria Math"/>
                      </a:rPr>
                      <m:t>𝑁</m:t>
                    </m:r>
                    <m:r>
                      <a:rPr lang="en-US" i="1" dirty="0" smtClean="0">
                        <a:solidFill>
                          <a:schemeClr val="accent1"/>
                        </a:solidFill>
                        <a:latin typeface="Cambria Math"/>
                      </a:rPr>
                      <m:t>/|</m:t>
                    </m:r>
                    <m:r>
                      <a:rPr lang="en-US" i="1" dirty="0" err="1" smtClean="0">
                        <a:solidFill>
                          <a:schemeClr val="accent1"/>
                        </a:solidFill>
                        <a:latin typeface="Cambria Math"/>
                      </a:rPr>
                      <m:t>𝑆</m:t>
                    </m:r>
                    <m:r>
                      <a:rPr lang="en-US" i="1" baseline="-25000" dirty="0" err="1" smtClean="0">
                        <a:solidFill>
                          <a:schemeClr val="accent1"/>
                        </a:solidFill>
                        <a:latin typeface="Cambria Math"/>
                      </a:rPr>
                      <m:t>𝑚𝑎𝑥</m:t>
                    </m:r>
                    <m:r>
                      <a:rPr lang="en-US" i="1" dirty="0">
                        <a:solidFill>
                          <a:schemeClr val="accent1"/>
                        </a:solidFill>
                        <a:latin typeface="Cambria Math"/>
                      </a:rPr>
                      <m:t>| </m:t>
                    </m:r>
                    <m:r>
                      <a:rPr lang="en-US" i="1" dirty="0">
                        <a:solidFill>
                          <a:schemeClr val="accent1"/>
                        </a:solidFill>
                        <a:latin typeface="Cambria Math"/>
                        <a:sym typeface="Symbol"/>
                      </a:rPr>
                      <m:t></m:t>
                    </m:r>
                    <m:r>
                      <a:rPr lang="en-US" i="1" dirty="0" smtClean="0">
                        <a:solidFill>
                          <a:schemeClr val="accent1"/>
                        </a:solidFill>
                        <a:latin typeface="Cambria Math"/>
                      </a:rPr>
                      <m:t> </m:t>
                    </m:r>
                    <m:r>
                      <a:rPr lang="en-US" i="1" dirty="0">
                        <a:solidFill>
                          <a:schemeClr val="accent1"/>
                        </a:solidFill>
                        <a:latin typeface="Cambria Math"/>
                      </a:rPr>
                      <m:t>𝑁</m:t>
                    </m:r>
                    <m:r>
                      <a:rPr lang="en-US" i="1" dirty="0">
                        <a:solidFill>
                          <a:schemeClr val="accent1"/>
                        </a:solidFill>
                        <a:latin typeface="Cambria Math"/>
                      </a:rPr>
                      <m:t> ≤ |</m:t>
                    </m:r>
                    <m:r>
                      <a:rPr lang="en-US" i="1" dirty="0" err="1" smtClean="0">
                        <a:solidFill>
                          <a:schemeClr val="accent1"/>
                        </a:solidFill>
                        <a:latin typeface="Cambria Math"/>
                      </a:rPr>
                      <m:t>𝑆</m:t>
                    </m:r>
                    <m:r>
                      <a:rPr lang="en-US" i="1" baseline="-25000" dirty="0" err="1" smtClean="0">
                        <a:solidFill>
                          <a:schemeClr val="accent1"/>
                        </a:solidFill>
                        <a:latin typeface="Cambria Math"/>
                      </a:rPr>
                      <m:t>𝑚𝑎𝑥</m:t>
                    </m:r>
                    <m:r>
                      <a:rPr lang="en-US" i="1" dirty="0" err="1" smtClean="0">
                        <a:solidFill>
                          <a:schemeClr val="accent1"/>
                        </a:solidFill>
                        <a:latin typeface="Cambria Math"/>
                      </a:rPr>
                      <m:t>|</m:t>
                    </m:r>
                    <m:r>
                      <a:rPr lang="en-US" i="1" dirty="0" err="1" smtClean="0">
                        <a:solidFill>
                          <a:schemeClr val="accent1"/>
                        </a:solidFill>
                        <a:latin typeface="Cambria Math"/>
                      </a:rPr>
                      <m:t>𝑂𝑃𝑇</m:t>
                    </m:r>
                    <m:r>
                      <a:rPr lang="en-US" i="1" dirty="0" smtClean="0">
                        <a:solidFill>
                          <a:schemeClr val="accent1"/>
                        </a:solidFill>
                        <a:latin typeface="Cambria Math"/>
                      </a:rPr>
                      <m:t>(</m:t>
                    </m:r>
                    <m:r>
                      <a:rPr lang="en-US" i="1" dirty="0" smtClean="0">
                        <a:solidFill>
                          <a:schemeClr val="accent1"/>
                        </a:solidFill>
                        <a:latin typeface="Cambria Math"/>
                      </a:rPr>
                      <m:t>𝑋</m:t>
                    </m:r>
                    <m:r>
                      <a:rPr lang="en-US" i="1" dirty="0" smtClean="0">
                        <a:solidFill>
                          <a:schemeClr val="accent1"/>
                        </a:solidFill>
                        <a:latin typeface="Cambria Math"/>
                      </a:rPr>
                      <m:t>)</m:t>
                    </m:r>
                  </m:oMath>
                </a14:m>
                <a:endParaRPr lang="en-US" dirty="0">
                  <a:solidFill>
                    <a:schemeClr val="accent1"/>
                  </a:solidFill>
                </a:endParaRPr>
              </a:p>
              <a:p>
                <a:pPr lvl="1"/>
                <a14:m>
                  <m:oMath xmlns:m="http://schemas.openxmlformats.org/officeDocument/2006/math">
                    <m:r>
                      <a:rPr lang="en-US" i="1" dirty="0" smtClean="0">
                        <a:solidFill>
                          <a:schemeClr val="accent1"/>
                        </a:solidFill>
                        <a:latin typeface="Cambria Math"/>
                      </a:rPr>
                      <m:t>𝐴𝐿𝐺</m:t>
                    </m:r>
                    <m:r>
                      <a:rPr lang="en-US" i="1" dirty="0" smtClean="0">
                        <a:solidFill>
                          <a:schemeClr val="accent1"/>
                        </a:solidFill>
                        <a:latin typeface="Cambria Math"/>
                      </a:rPr>
                      <m:t>(</m:t>
                    </m:r>
                    <m:r>
                      <a:rPr lang="en-US" i="1" dirty="0" smtClean="0">
                        <a:solidFill>
                          <a:schemeClr val="accent1"/>
                        </a:solidFill>
                        <a:latin typeface="Cambria Math"/>
                      </a:rPr>
                      <m:t>𝑋</m:t>
                    </m:r>
                    <m:r>
                      <a:rPr lang="en-US" i="1" dirty="0" smtClean="0">
                        <a:solidFill>
                          <a:schemeClr val="accent1"/>
                        </a:solidFill>
                        <a:latin typeface="Cambria Math"/>
                      </a:rPr>
                      <m:t>) ≤ </m:t>
                    </m:r>
                    <m:r>
                      <a:rPr lang="en-US" i="1" dirty="0">
                        <a:solidFill>
                          <a:schemeClr val="accent1"/>
                        </a:solidFill>
                        <a:latin typeface="Cambria Math"/>
                      </a:rPr>
                      <m:t>𝑁</m:t>
                    </m:r>
                    <m:r>
                      <a:rPr lang="en-US" i="1" dirty="0">
                        <a:solidFill>
                          <a:schemeClr val="accent1"/>
                        </a:solidFill>
                        <a:latin typeface="Cambria Math"/>
                      </a:rPr>
                      <m:t> ≤ |</m:t>
                    </m:r>
                    <m:r>
                      <a:rPr lang="en-US" i="1" dirty="0" err="1" smtClean="0">
                        <a:solidFill>
                          <a:schemeClr val="accent1"/>
                        </a:solidFill>
                        <a:latin typeface="Cambria Math"/>
                      </a:rPr>
                      <m:t>𝑆</m:t>
                    </m:r>
                    <m:r>
                      <a:rPr lang="en-US" i="1" baseline="-25000" dirty="0" err="1" smtClean="0">
                        <a:solidFill>
                          <a:schemeClr val="accent1"/>
                        </a:solidFill>
                        <a:latin typeface="Cambria Math"/>
                      </a:rPr>
                      <m:t>𝑚𝑎𝑥</m:t>
                    </m:r>
                    <m:r>
                      <a:rPr lang="en-US" i="1" dirty="0" err="1" smtClean="0">
                        <a:solidFill>
                          <a:schemeClr val="accent1"/>
                        </a:solidFill>
                        <a:latin typeface="Cambria Math"/>
                      </a:rPr>
                      <m:t>|</m:t>
                    </m:r>
                    <m:r>
                      <a:rPr lang="en-US" i="1" dirty="0" err="1" smtClean="0">
                        <a:solidFill>
                          <a:schemeClr val="accent1"/>
                        </a:solidFill>
                        <a:latin typeface="Cambria Math"/>
                      </a:rPr>
                      <m:t>𝑂𝑃𝑇</m:t>
                    </m:r>
                    <m:r>
                      <a:rPr lang="en-US" i="1" dirty="0" smtClean="0">
                        <a:solidFill>
                          <a:schemeClr val="accent1"/>
                        </a:solidFill>
                        <a:latin typeface="Cambria Math"/>
                      </a:rPr>
                      <m:t>(</m:t>
                    </m:r>
                    <m:r>
                      <a:rPr lang="en-US" i="1" dirty="0" smtClean="0">
                        <a:solidFill>
                          <a:schemeClr val="accent1"/>
                        </a:solidFill>
                        <a:latin typeface="Cambria Math"/>
                      </a:rPr>
                      <m:t>𝑋</m:t>
                    </m:r>
                    <m:r>
                      <a:rPr lang="en-US" i="1" dirty="0" smtClean="0">
                        <a:solidFill>
                          <a:schemeClr val="accent1"/>
                        </a:solidFill>
                        <a:latin typeface="Cambria Math"/>
                      </a:rPr>
                      <m:t>)</m:t>
                    </m:r>
                  </m:oMath>
                </a14:m>
                <a:endParaRPr lang="en-US" dirty="0">
                  <a:solidFill>
                    <a:schemeClr val="accent1"/>
                  </a:solidFill>
                </a:endParaRPr>
              </a:p>
              <a:p>
                <a:endParaRPr lang="en-US" dirty="0" smtClean="0"/>
              </a:p>
              <a:p>
                <a:r>
                  <a:rPr lang="en-US" dirty="0" smtClean="0"/>
                  <a:t>This is true for any algorithm.</a:t>
                </a:r>
              </a:p>
              <a:p>
                <a:r>
                  <a:rPr lang="en-US" dirty="0" smtClean="0"/>
                  <a:t>Not a good bound since it may be that </a:t>
                </a:r>
                <a14:m>
                  <m:oMath xmlns:m="http://schemas.openxmlformats.org/officeDocument/2006/math">
                    <m:r>
                      <a:rPr lang="en-US" i="1" dirty="0" smtClean="0">
                        <a:solidFill>
                          <a:schemeClr val="accent1"/>
                        </a:solidFill>
                        <a:latin typeface="Cambria Math"/>
                      </a:rPr>
                      <m:t>|</m:t>
                    </m:r>
                    <m:r>
                      <a:rPr lang="en-US" i="1" dirty="0" err="1">
                        <a:solidFill>
                          <a:schemeClr val="accent1"/>
                        </a:solidFill>
                        <a:latin typeface="Cambria Math"/>
                      </a:rPr>
                      <m:t>𝑆</m:t>
                    </m:r>
                    <m:r>
                      <a:rPr lang="en-US" i="1" baseline="-25000" dirty="0" err="1">
                        <a:solidFill>
                          <a:schemeClr val="accent1"/>
                        </a:solidFill>
                        <a:latin typeface="Cambria Math"/>
                      </a:rPr>
                      <m:t>𝑚𝑎𝑥</m:t>
                    </m:r>
                    <m:r>
                      <a:rPr lang="en-US" i="1" dirty="0" smtClean="0">
                        <a:solidFill>
                          <a:schemeClr val="accent1"/>
                        </a:solidFill>
                        <a:latin typeface="Cambria Math"/>
                      </a:rPr>
                      <m:t>|=</m:t>
                    </m:r>
                    <m:r>
                      <a:rPr lang="en-US" b="0" i="1" dirty="0" smtClean="0">
                        <a:solidFill>
                          <a:schemeClr val="accent1"/>
                        </a:solidFill>
                        <a:latin typeface="Cambria Math"/>
                      </a:rPr>
                      <m:t>𝑂</m:t>
                    </m:r>
                    <m:r>
                      <a:rPr lang="en-US" i="1" dirty="0" smtClean="0">
                        <a:solidFill>
                          <a:schemeClr val="accent1"/>
                        </a:solidFill>
                        <a:latin typeface="Cambria Math"/>
                      </a:rPr>
                      <m:t>(</m:t>
                    </m:r>
                    <m:r>
                      <a:rPr lang="en-US" i="1" dirty="0" smtClean="0">
                        <a:solidFill>
                          <a:schemeClr val="accent1"/>
                        </a:solidFill>
                        <a:latin typeface="Cambria Math"/>
                      </a:rPr>
                      <m:t>𝑁</m:t>
                    </m:r>
                    <m:r>
                      <a:rPr lang="en-US" i="1" dirty="0" smtClean="0">
                        <a:solidFill>
                          <a:schemeClr val="accent1"/>
                        </a:solidFill>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686800" cy="4876800"/>
              </a:xfrm>
              <a:blipFill rotWithShape="1">
                <a:blip r:embed="rId2"/>
                <a:stretch>
                  <a:fillRect l="-982" t="-1250" r="-1895" b="-2000"/>
                </a:stretch>
              </a:blipFill>
            </p:spPr>
            <p:txBody>
              <a:bodyPr/>
              <a:lstStyle/>
              <a:p>
                <a:r>
                  <a:rPr lang="en-US">
                    <a:noFill/>
                  </a:rPr>
                  <a:t> </a:t>
                </a:r>
              </a:p>
            </p:txBody>
          </p:sp>
        </mc:Fallback>
      </mc:AlternateContent>
    </p:spTree>
    <p:extLst>
      <p:ext uri="{BB962C8B-B14F-4D97-AF65-F5344CB8AC3E}">
        <p14:creationId xmlns:p14="http://schemas.microsoft.com/office/powerpoint/2010/main" val="325845089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332656"/>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Generalizing </a:t>
            </a:r>
            <a:endParaRPr lang="en-US" sz="4000" dirty="0">
              <a:solidFill>
                <a:schemeClr val="accent6">
                  <a:lumMod val="75000"/>
                </a:schemeClr>
              </a:solidFill>
            </a:endParaRPr>
          </a:p>
        </p:txBody>
      </p:sp>
      <p:sp>
        <p:nvSpPr>
          <p:cNvPr id="6" name="TextBox 5"/>
          <p:cNvSpPr txBox="1"/>
          <p:nvPr/>
        </p:nvSpPr>
        <p:spPr>
          <a:xfrm>
            <a:off x="899592" y="1844824"/>
            <a:ext cx="6624736" cy="1569660"/>
          </a:xfrm>
          <a:prstGeom prst="rect">
            <a:avLst/>
          </a:prstGeom>
          <a:noFill/>
        </p:spPr>
        <p:txBody>
          <a:bodyPr wrap="square" rtlCol="0">
            <a:spAutoFit/>
          </a:bodyPr>
          <a:lstStyle/>
          <a:p>
            <a:pPr marL="457200" indent="-457200" algn="just">
              <a:buFont typeface="+mj-lt"/>
              <a:buAutoNum type="arabicPeriod"/>
            </a:pPr>
            <a:r>
              <a:rPr lang="en-US" sz="2400" dirty="0" smtClean="0">
                <a:solidFill>
                  <a:schemeClr val="bg1">
                    <a:lumMod val="85000"/>
                  </a:schemeClr>
                </a:solidFill>
              </a:rPr>
              <a:t>Non-complete graphs </a:t>
            </a:r>
          </a:p>
          <a:p>
            <a:pPr marL="457200" indent="-457200" algn="just">
              <a:buFont typeface="+mj-lt"/>
              <a:buAutoNum type="arabicPeriod"/>
            </a:pPr>
            <a:endParaRPr lang="en-US" sz="2400" dirty="0" smtClean="0"/>
          </a:p>
          <a:p>
            <a:pPr marL="457200" indent="-457200" algn="just">
              <a:buFont typeface="+mj-lt"/>
              <a:buAutoNum type="arabicPeriod"/>
            </a:pPr>
            <a:r>
              <a:rPr lang="en-US" sz="2400" dirty="0" smtClean="0">
                <a:solidFill>
                  <a:schemeClr val="accent6">
                    <a:lumMod val="75000"/>
                  </a:schemeClr>
                </a:solidFill>
              </a:rPr>
              <a:t>Instead of all triangles, “most” triangles, approximately divide the graph</a:t>
            </a:r>
            <a:endParaRPr lang="el-GR" sz="2400" dirty="0">
              <a:solidFill>
                <a:schemeClr val="accent6">
                  <a:lumMod val="75000"/>
                </a:schemeClr>
              </a:solidFill>
            </a:endParaRPr>
          </a:p>
        </p:txBody>
      </p:sp>
    </p:spTree>
    <p:extLst>
      <p:ext uri="{BB962C8B-B14F-4D97-AF65-F5344CB8AC3E}">
        <p14:creationId xmlns:p14="http://schemas.microsoft.com/office/powerpoint/2010/main" val="7310802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Approximately Balance Networks</a:t>
            </a:r>
            <a:endParaRPr lang="en-US" sz="4000" dirty="0">
              <a:solidFill>
                <a:schemeClr val="accent6">
                  <a:lumMod val="75000"/>
                </a:schemeClr>
              </a:solidFill>
            </a:endParaRPr>
          </a:p>
        </p:txBody>
      </p:sp>
      <p:sp>
        <p:nvSpPr>
          <p:cNvPr id="9" name="TextBox 8"/>
          <p:cNvSpPr txBox="1"/>
          <p:nvPr/>
        </p:nvSpPr>
        <p:spPr>
          <a:xfrm>
            <a:off x="971600" y="980728"/>
            <a:ext cx="6120680" cy="400110"/>
          </a:xfrm>
          <a:prstGeom prst="rect">
            <a:avLst/>
          </a:prstGeom>
          <a:solidFill>
            <a:schemeClr val="bg1">
              <a:lumMod val="95000"/>
            </a:schemeClr>
          </a:solidFill>
        </p:spPr>
        <p:txBody>
          <a:bodyPr wrap="square" rtlCol="0">
            <a:spAutoFit/>
          </a:bodyPr>
          <a:lstStyle/>
          <a:p>
            <a:r>
              <a:rPr lang="en-US" sz="2000" dirty="0" smtClean="0"/>
              <a:t>a complete graph (or clique): every edge either + or -</a:t>
            </a:r>
            <a:endParaRPr lang="el-GR" sz="2000" dirty="0"/>
          </a:p>
        </p:txBody>
      </p:sp>
      <p:sp>
        <p:nvSpPr>
          <p:cNvPr id="11" name="TextBox 10"/>
          <p:cNvSpPr txBox="1"/>
          <p:nvPr/>
        </p:nvSpPr>
        <p:spPr>
          <a:xfrm>
            <a:off x="539552" y="1628800"/>
            <a:ext cx="7920880" cy="1938992"/>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u="sng" dirty="0" smtClean="0"/>
              <a:t>all</a:t>
            </a:r>
            <a:r>
              <a:rPr lang="en-US" sz="2000" dirty="0" smtClean="0"/>
              <a:t> triangles in a labeled complete graph are balanced, than either </a:t>
            </a:r>
          </a:p>
          <a:p>
            <a:pPr marL="457200" indent="-457200" algn="just">
              <a:buAutoNum type="alphaLcParenBoth"/>
            </a:pPr>
            <a:r>
              <a:rPr lang="en-US" sz="2000" dirty="0" smtClean="0"/>
              <a:t>all pairs of nodes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every pair of nodes in X like each other, </a:t>
            </a:r>
          </a:p>
          <a:p>
            <a:pPr marL="971550" lvl="1" indent="-514350" algn="just">
              <a:buAutoNum type="romanLcParenBoth"/>
            </a:pPr>
            <a:r>
              <a:rPr lang="en-US" sz="2000" dirty="0" smtClean="0"/>
              <a:t>every pair of nodes in Y like each other, and </a:t>
            </a:r>
          </a:p>
          <a:p>
            <a:pPr marL="971550" lvl="1" indent="-514350" algn="just">
              <a:buAutoNum type="romanLcParenBoth"/>
            </a:pPr>
            <a:r>
              <a:rPr lang="en-US" sz="2000" dirty="0" smtClean="0"/>
              <a:t>every one in X is the enemy of every one in Y.</a:t>
            </a:r>
            <a:endParaRPr lang="el-GR" sz="2000" dirty="0"/>
          </a:p>
        </p:txBody>
      </p:sp>
      <p:sp>
        <p:nvSpPr>
          <p:cNvPr id="12" name="Rectangle 11"/>
          <p:cNvSpPr/>
          <p:nvPr/>
        </p:nvSpPr>
        <p:spPr>
          <a:xfrm>
            <a:off x="1500166" y="171448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043608" y="1988840"/>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1547664" y="2636912"/>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547664" y="292494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1547664" y="328498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285720" y="392906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i="1" dirty="0" smtClean="0">
                <a:solidFill>
                  <a:schemeClr val="tx2">
                    <a:lumMod val="60000"/>
                    <a:lumOff val="40000"/>
                  </a:schemeClr>
                </a:solidFill>
              </a:rPr>
              <a:t>at least 99.9% </a:t>
            </a:r>
            <a:r>
              <a:rPr lang="en-US" sz="2000" dirty="0" smtClean="0"/>
              <a:t>of all triangles in a labeled compete graph are balanced,</a:t>
            </a:r>
            <a:r>
              <a:rPr lang="en-US" sz="2000" b="1" i="1" dirty="0" smtClean="0">
                <a:solidFill>
                  <a:schemeClr val="accent2">
                    <a:lumMod val="75000"/>
                  </a:schemeClr>
                </a:solidFill>
              </a:rPr>
              <a:t> </a:t>
            </a:r>
            <a:r>
              <a:rPr lang="en-US" sz="2000" dirty="0" smtClean="0"/>
              <a:t>then either, </a:t>
            </a:r>
          </a:p>
          <a:p>
            <a:pPr marL="457200" indent="-457200" algn="just">
              <a:buAutoNum type="alphaLcParenBoth"/>
            </a:pPr>
            <a:r>
              <a:rPr lang="en-US" sz="2000" dirty="0" smtClean="0"/>
              <a:t>There is a set consisting of </a:t>
            </a:r>
            <a:r>
              <a:rPr lang="en-US" sz="2000" i="1" dirty="0" smtClean="0">
                <a:solidFill>
                  <a:srgbClr val="FF0000"/>
                </a:solidFill>
              </a:rPr>
              <a:t>at least 90%</a:t>
            </a:r>
            <a:r>
              <a:rPr lang="el-GR" sz="2000" i="1" dirty="0" smtClean="0">
                <a:solidFill>
                  <a:srgbClr val="FF0000"/>
                </a:solidFill>
              </a:rPr>
              <a:t> </a:t>
            </a:r>
            <a:r>
              <a:rPr lang="en-US" sz="2000" dirty="0" smtClean="0"/>
              <a:t>of the nodes in which </a:t>
            </a:r>
            <a:r>
              <a:rPr lang="en-US" sz="2000" i="1" dirty="0" smtClean="0">
                <a:solidFill>
                  <a:srgbClr val="FF0000"/>
                </a:solidFill>
              </a:rPr>
              <a:t>at least 90%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with one end in X and one in Y are enemies</a:t>
            </a:r>
            <a:endParaRPr lang="el-GR" sz="2000" dirty="0"/>
          </a:p>
        </p:txBody>
      </p:sp>
      <p:sp>
        <p:nvSpPr>
          <p:cNvPr id="20" name="TextBox 19"/>
          <p:cNvSpPr txBox="1"/>
          <p:nvPr/>
        </p:nvSpPr>
        <p:spPr>
          <a:xfrm>
            <a:off x="6372200" y="3140968"/>
            <a:ext cx="2448272" cy="646331"/>
          </a:xfrm>
          <a:prstGeom prst="rect">
            <a:avLst/>
          </a:prstGeom>
          <a:noFill/>
        </p:spPr>
        <p:txBody>
          <a:bodyPr wrap="square" rtlCol="0">
            <a:spAutoFit/>
          </a:bodyPr>
          <a:lstStyle/>
          <a:p>
            <a:r>
              <a:rPr lang="en-US" dirty="0" smtClean="0">
                <a:solidFill>
                  <a:schemeClr val="tx2">
                    <a:lumMod val="75000"/>
                  </a:schemeClr>
                </a:solidFill>
              </a:rPr>
              <a:t>Not all, but most, triangles are balanced</a:t>
            </a:r>
            <a:endParaRPr lang="el-GR" dirty="0">
              <a:solidFill>
                <a:schemeClr val="tx2">
                  <a:lumMod val="75000"/>
                </a:schemeClr>
              </a:solidFill>
            </a:endParaRPr>
          </a:p>
        </p:txBody>
      </p:sp>
      <p:sp>
        <p:nvSpPr>
          <p:cNvPr id="23" name="Cloud 22"/>
          <p:cNvSpPr/>
          <p:nvPr/>
        </p:nvSpPr>
        <p:spPr>
          <a:xfrm>
            <a:off x="6228184" y="2924944"/>
            <a:ext cx="2592288" cy="108012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7" name="Straight Connector 26"/>
          <p:cNvCxnSpPr/>
          <p:nvPr/>
        </p:nvCxnSpPr>
        <p:spPr>
          <a:xfrm flipH="1">
            <a:off x="3203848" y="3573016"/>
            <a:ext cx="295232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483768" y="3717032"/>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119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Approximately Balance Networks</a:t>
            </a:r>
            <a:endParaRPr lang="en-US" sz="4000" dirty="0">
              <a:solidFill>
                <a:schemeClr val="accent6">
                  <a:lumMod val="75000"/>
                </a:schemeClr>
              </a:solidFill>
            </a:endParaRPr>
          </a:p>
        </p:txBody>
      </p:sp>
      <p:sp>
        <p:nvSpPr>
          <p:cNvPr id="17" name="TextBox 16"/>
          <p:cNvSpPr txBox="1"/>
          <p:nvPr/>
        </p:nvSpPr>
        <p:spPr>
          <a:xfrm>
            <a:off x="539552" y="393305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Let </a:t>
            </a:r>
            <a:r>
              <a:rPr lang="el-GR" sz="2000" dirty="0" smtClean="0">
                <a:solidFill>
                  <a:schemeClr val="tx2">
                    <a:lumMod val="75000"/>
                  </a:schemeClr>
                </a:solidFill>
              </a:rPr>
              <a:t>ε </a:t>
            </a:r>
            <a:r>
              <a:rPr lang="en-US" sz="2000" dirty="0" smtClean="0"/>
              <a:t>be any number, such that 0 ≤ </a:t>
            </a:r>
            <a:r>
              <a:rPr lang="el-GR" sz="2000" dirty="0" smtClean="0"/>
              <a:t>ε &lt; 1/8</a:t>
            </a:r>
            <a:r>
              <a:rPr lang="en-US" sz="2000" dirty="0" smtClean="0"/>
              <a:t>.</a:t>
            </a:r>
            <a:r>
              <a:rPr lang="el-GR" sz="2000" dirty="0" smtClean="0"/>
              <a:t> </a:t>
            </a:r>
            <a:r>
              <a:rPr lang="en-US" sz="2000" dirty="0" smtClean="0"/>
              <a:t>If </a:t>
            </a:r>
            <a:r>
              <a:rPr lang="en-US" sz="2000" dirty="0" smtClean="0">
                <a:solidFill>
                  <a:schemeClr val="tx2">
                    <a:lumMod val="60000"/>
                    <a:lumOff val="40000"/>
                  </a:schemeClr>
                </a:solidFill>
              </a:rPr>
              <a:t>at </a:t>
            </a:r>
            <a:r>
              <a:rPr lang="en-US" sz="2000" i="1" dirty="0" smtClean="0">
                <a:solidFill>
                  <a:schemeClr val="tx2">
                    <a:lumMod val="60000"/>
                    <a:lumOff val="40000"/>
                  </a:schemeClr>
                </a:solidFill>
              </a:rPr>
              <a:t>least 1 – </a:t>
            </a:r>
            <a:r>
              <a:rPr lang="el-GR" sz="2000" i="1" dirty="0" smtClean="0">
                <a:solidFill>
                  <a:schemeClr val="tx2">
                    <a:lumMod val="60000"/>
                    <a:lumOff val="40000"/>
                  </a:schemeClr>
                </a:solidFill>
              </a:rPr>
              <a:t>ε </a:t>
            </a:r>
            <a:r>
              <a:rPr lang="en-US" sz="2000" dirty="0" smtClean="0"/>
              <a:t>of all triangles</a:t>
            </a:r>
            <a:r>
              <a:rPr lang="en-US" sz="2000" i="1" dirty="0" smtClean="0">
                <a:solidFill>
                  <a:schemeClr val="tx2">
                    <a:lumMod val="75000"/>
                  </a:schemeClr>
                </a:solidFill>
              </a:rPr>
              <a:t> </a:t>
            </a:r>
            <a:r>
              <a:rPr lang="en-US" sz="2000" dirty="0" smtClean="0"/>
              <a:t>in a labeled complete graph are balanced,  then either</a:t>
            </a:r>
          </a:p>
          <a:p>
            <a:pPr marL="457200" indent="-457200" algn="just">
              <a:buAutoNum type="alphaLcParenBoth"/>
            </a:pPr>
            <a:r>
              <a:rPr lang="en-US" sz="2000" dirty="0" smtClean="0"/>
              <a:t>There is a set consisting of </a:t>
            </a:r>
            <a:r>
              <a:rPr lang="en-US" sz="2000" i="1" dirty="0" smtClean="0">
                <a:solidFill>
                  <a:srgbClr val="FF0000"/>
                </a:solidFill>
              </a:rPr>
              <a:t>at least 1-</a:t>
            </a:r>
            <a:r>
              <a:rPr lang="el-GR" sz="2000" i="1" dirty="0" smtClean="0">
                <a:solidFill>
                  <a:srgbClr val="FF0000"/>
                </a:solidFill>
              </a:rPr>
              <a:t>δ </a:t>
            </a:r>
            <a:r>
              <a:rPr lang="en-US" sz="2000" dirty="0" smtClean="0"/>
              <a:t>of the nodes in which </a:t>
            </a:r>
            <a:r>
              <a:rPr lang="en-US" sz="2000" i="1" dirty="0" smtClean="0">
                <a:solidFill>
                  <a:srgbClr val="FF0000"/>
                </a:solidFill>
              </a:rPr>
              <a:t>at least 1-</a:t>
            </a:r>
            <a:r>
              <a:rPr lang="el-GR" sz="2000" i="1" dirty="0" smtClean="0">
                <a:solidFill>
                  <a:srgbClr val="FF0000"/>
                </a:solidFill>
              </a:rPr>
              <a:t>δ</a:t>
            </a:r>
            <a:r>
              <a:rPr lang="en-US" sz="2000" i="1" dirty="0" smtClean="0">
                <a:solidFill>
                  <a:srgbClr val="FF0000"/>
                </a:solidFill>
              </a:rPr>
              <a:t>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with one end in X and one in Y are enemies</a:t>
            </a:r>
            <a:endParaRPr lang="el-GR" sz="2000" dirty="0"/>
          </a:p>
        </p:txBody>
      </p:sp>
      <p:graphicFrame>
        <p:nvGraphicFramePr>
          <p:cNvPr id="217090" name="Object 2"/>
          <p:cNvGraphicFramePr>
            <a:graphicFrameLocks noChangeAspect="1"/>
          </p:cNvGraphicFramePr>
          <p:nvPr/>
        </p:nvGraphicFramePr>
        <p:xfrm>
          <a:off x="7500958" y="5357826"/>
          <a:ext cx="830262" cy="415925"/>
        </p:xfrm>
        <a:graphic>
          <a:graphicData uri="http://schemas.openxmlformats.org/presentationml/2006/ole">
            <mc:AlternateContent xmlns:mc="http://schemas.openxmlformats.org/markup-compatibility/2006">
              <mc:Choice xmlns:v="urn:schemas-microsoft-com:vml" Requires="v">
                <p:oleObj spid="_x0000_s57373" name="Equation" r:id="rId4" imgW="457200" imgH="228600" progId="Equation.3">
                  <p:embed/>
                </p:oleObj>
              </mc:Choice>
              <mc:Fallback>
                <p:oleObj name="Equation" r:id="rId4" imgW="45720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958" y="5357826"/>
                        <a:ext cx="83026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9552" y="105273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i="1" dirty="0" smtClean="0">
                <a:solidFill>
                  <a:schemeClr val="tx2">
                    <a:lumMod val="60000"/>
                    <a:lumOff val="40000"/>
                  </a:schemeClr>
                </a:solidFill>
              </a:rPr>
              <a:t>at least 99.9% </a:t>
            </a:r>
            <a:r>
              <a:rPr lang="en-US" sz="2000" dirty="0" smtClean="0"/>
              <a:t>of all triangles in a labeled complete graph are balanced,</a:t>
            </a:r>
            <a:r>
              <a:rPr lang="en-US" sz="2000" b="1" i="1" dirty="0" smtClean="0">
                <a:solidFill>
                  <a:schemeClr val="accent2">
                    <a:lumMod val="75000"/>
                  </a:schemeClr>
                </a:solidFill>
              </a:rPr>
              <a:t> </a:t>
            </a:r>
            <a:r>
              <a:rPr lang="en-US" sz="2000" dirty="0" smtClean="0"/>
              <a:t>then either, </a:t>
            </a:r>
          </a:p>
          <a:p>
            <a:pPr marL="457200" indent="-457200" algn="just">
              <a:buAutoNum type="alphaLcParenBoth"/>
            </a:pPr>
            <a:r>
              <a:rPr lang="en-US" sz="2000" dirty="0" smtClean="0"/>
              <a:t>There is a set consisting of </a:t>
            </a:r>
            <a:r>
              <a:rPr lang="en-US" sz="2000" i="1" dirty="0" smtClean="0">
                <a:solidFill>
                  <a:srgbClr val="FF0000"/>
                </a:solidFill>
              </a:rPr>
              <a:t>at least 90% </a:t>
            </a:r>
            <a:r>
              <a:rPr lang="en-US" sz="2000" dirty="0" smtClean="0"/>
              <a:t>of the nodes in which </a:t>
            </a:r>
            <a:r>
              <a:rPr lang="en-US" sz="2000" i="1" dirty="0" smtClean="0">
                <a:solidFill>
                  <a:srgbClr val="FF0000"/>
                </a:solidFill>
              </a:rPr>
              <a:t>at least 90%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90%</a:t>
            </a:r>
            <a:r>
              <a:rPr lang="el-GR" sz="2000" i="1" dirty="0" smtClean="0">
                <a:solidFill>
                  <a:srgbClr val="FF0000"/>
                </a:solidFill>
              </a:rPr>
              <a:t> </a:t>
            </a:r>
            <a:r>
              <a:rPr lang="en-US" sz="2000" dirty="0" smtClean="0"/>
              <a:t>of the pairs with one end in X and one in Y are enemies</a:t>
            </a:r>
            <a:endParaRPr lang="el-GR" sz="2000" dirty="0"/>
          </a:p>
        </p:txBody>
      </p:sp>
    </p:spTree>
    <p:extLst>
      <p:ext uri="{BB962C8B-B14F-4D97-AF65-F5344CB8AC3E}">
        <p14:creationId xmlns:p14="http://schemas.microsoft.com/office/powerpoint/2010/main" val="198722920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References</a:t>
            </a:r>
            <a:endParaRPr lang="en-US" sz="4000" dirty="0">
              <a:solidFill>
                <a:schemeClr val="accent6">
                  <a:lumMod val="75000"/>
                </a:schemeClr>
              </a:solidFill>
            </a:endParaRPr>
          </a:p>
        </p:txBody>
      </p:sp>
      <p:sp>
        <p:nvSpPr>
          <p:cNvPr id="4" name="TextBox 3"/>
          <p:cNvSpPr txBox="1"/>
          <p:nvPr/>
        </p:nvSpPr>
        <p:spPr>
          <a:xfrm>
            <a:off x="323528" y="2564904"/>
            <a:ext cx="8568952" cy="2246769"/>
          </a:xfrm>
          <a:prstGeom prst="rect">
            <a:avLst/>
          </a:prstGeom>
          <a:noFill/>
        </p:spPr>
        <p:txBody>
          <a:bodyPr wrap="square" rtlCol="0">
            <a:spAutoFit/>
          </a:bodyPr>
          <a:lstStyle/>
          <a:p>
            <a:r>
              <a:rPr lang="en-US" sz="2000" dirty="0"/>
              <a:t>Networks, Crowds, and Markets  (Chapter 3</a:t>
            </a:r>
            <a:r>
              <a:rPr lang="en-US" sz="2000"/>
              <a:t>, </a:t>
            </a:r>
            <a:r>
              <a:rPr lang="en-US" sz="2000" smtClean="0"/>
              <a:t>5</a:t>
            </a:r>
            <a:r>
              <a:rPr lang="en-US" sz="2000" dirty="0"/>
              <a:t>)</a:t>
            </a:r>
          </a:p>
          <a:p>
            <a:endParaRPr lang="en-US" sz="2000" dirty="0"/>
          </a:p>
          <a:p>
            <a:r>
              <a:rPr lang="en-US" sz="2000" dirty="0"/>
              <a:t>S. </a:t>
            </a:r>
            <a:r>
              <a:rPr lang="en-US" sz="2000" dirty="0" err="1"/>
              <a:t>Sintos</a:t>
            </a:r>
            <a:r>
              <a:rPr lang="en-US" sz="2000" dirty="0"/>
              <a:t>, P. </a:t>
            </a:r>
            <a:r>
              <a:rPr lang="en-US" sz="2000" dirty="0" err="1"/>
              <a:t>Tsaparas</a:t>
            </a:r>
            <a:r>
              <a:rPr lang="en-US" sz="2000" dirty="0"/>
              <a:t>, Using Strong Triadic Closure to Characterize Ties in Social Networks. ACM International Conference on Knowledge Discovery and Data Mining (KDD),  August 2014</a:t>
            </a:r>
          </a:p>
          <a:p>
            <a:endParaRPr lang="en-US" sz="2000" dirty="0">
              <a:solidFill>
                <a:schemeClr val="tx2">
                  <a:lumMod val="75000"/>
                </a:schemeClr>
              </a:solidFill>
            </a:endParaRPr>
          </a:p>
          <a:p>
            <a:endParaRPr lang="en-US" sz="2000" dirty="0" smtClean="0">
              <a:solidFill>
                <a:schemeClr val="tx2">
                  <a:lumMod val="75000"/>
                </a:schemeClr>
              </a:solidFill>
            </a:endParaRPr>
          </a:p>
        </p:txBody>
      </p:sp>
    </p:spTree>
    <p:extLst>
      <p:ext uri="{BB962C8B-B14F-4D97-AF65-F5344CB8AC3E}">
        <p14:creationId xmlns:p14="http://schemas.microsoft.com/office/powerpoint/2010/main" val="110515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algorithm for Set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is the most natural algorithm for Set Cover?</a:t>
                </a:r>
              </a:p>
              <a:p>
                <a:endParaRPr lang="en-US" dirty="0"/>
              </a:p>
              <a:p>
                <a:r>
                  <a:rPr lang="en-US" dirty="0" smtClean="0">
                    <a:solidFill>
                      <a:schemeClr val="accent6">
                        <a:lumMod val="75000"/>
                      </a:schemeClr>
                    </a:solidFill>
                  </a:rPr>
                  <a:t>Greedy</a:t>
                </a:r>
                <a:r>
                  <a:rPr lang="en-US" dirty="0" smtClean="0"/>
                  <a:t>: each time add to the collection </a:t>
                </a:r>
                <a14:m>
                  <m:oMath xmlns:m="http://schemas.openxmlformats.org/officeDocument/2006/math">
                    <m:r>
                      <a:rPr lang="en-US" b="1" i="1" dirty="0" smtClean="0">
                        <a:solidFill>
                          <a:srgbClr val="00B0F0"/>
                        </a:solidFill>
                        <a:latin typeface="Cambria Math"/>
                      </a:rPr>
                      <m:t>𝑪</m:t>
                    </m:r>
                  </m:oMath>
                </a14:m>
                <a:r>
                  <a:rPr lang="en-US" dirty="0" smtClean="0"/>
                  <a:t> the set </a:t>
                </a:r>
                <a14:m>
                  <m:oMath xmlns:m="http://schemas.openxmlformats.org/officeDocument/2006/math">
                    <m:r>
                      <a:rPr lang="en-US" i="1" dirty="0" smtClean="0">
                        <a:solidFill>
                          <a:srgbClr val="00B0F0"/>
                        </a:solidFill>
                        <a:latin typeface="Cambria Math"/>
                      </a:rPr>
                      <m:t>𝑆</m:t>
                    </m:r>
                    <m:r>
                      <a:rPr lang="en-US" i="1" baseline="-25000" dirty="0" smtClean="0">
                        <a:solidFill>
                          <a:srgbClr val="00B0F0"/>
                        </a:solidFill>
                        <a:latin typeface="Cambria Math"/>
                      </a:rPr>
                      <m:t>𝑖</m:t>
                    </m:r>
                  </m:oMath>
                </a14:m>
                <a:r>
                  <a:rPr lang="en-US" dirty="0" smtClean="0"/>
                  <a:t> from </a:t>
                </a:r>
                <a14:m>
                  <m:oMath xmlns:m="http://schemas.openxmlformats.org/officeDocument/2006/math">
                    <m:r>
                      <a:rPr lang="en-US" b="1" i="1" dirty="0" smtClean="0">
                        <a:solidFill>
                          <a:srgbClr val="00B0F0"/>
                        </a:solidFill>
                        <a:latin typeface="Cambria Math"/>
                      </a:rPr>
                      <m:t>𝑺</m:t>
                    </m:r>
                  </m:oMath>
                </a14:m>
                <a:r>
                  <a:rPr lang="en-US" dirty="0" smtClean="0"/>
                  <a:t> that covers the most of the </a:t>
                </a:r>
                <a:r>
                  <a:rPr lang="en-US" dirty="0" smtClean="0">
                    <a:solidFill>
                      <a:schemeClr val="accent6">
                        <a:lumMod val="75000"/>
                      </a:schemeClr>
                    </a:solidFill>
                  </a:rPr>
                  <a:t>remaining uncovered</a:t>
                </a:r>
                <a:r>
                  <a:rPr lang="en-US" dirty="0" smtClean="0"/>
                  <a:t> elements.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519"/>
                </a:stretch>
              </a:blipFill>
            </p:spPr>
            <p:txBody>
              <a:bodyPr/>
              <a:lstStyle/>
              <a:p>
                <a:r>
                  <a:rPr lang="en-US">
                    <a:noFill/>
                  </a:rPr>
                  <a:t> </a:t>
                </a:r>
              </a:p>
            </p:txBody>
          </p:sp>
        </mc:Fallback>
      </mc:AlternateContent>
    </p:spTree>
    <p:extLst>
      <p:ext uri="{BB962C8B-B14F-4D97-AF65-F5344CB8AC3E}">
        <p14:creationId xmlns:p14="http://schemas.microsoft.com/office/powerpoint/2010/main" val="1502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GREEDY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828800"/>
                <a:ext cx="6858000" cy="4495800"/>
              </a:xfrm>
              <a:ln>
                <a:solidFill>
                  <a:schemeClr val="tx2"/>
                </a:solidFill>
              </a:ln>
            </p:spPr>
            <p:txBody>
              <a:bodyPr>
                <a:normAutofit/>
              </a:bodyPr>
              <a:lstStyle/>
              <a:p>
                <a:pPr marL="0" indent="0">
                  <a:buNone/>
                </a:pPr>
                <a:r>
                  <a:rPr lang="en-US" b="1" dirty="0" smtClean="0">
                    <a:solidFill>
                      <a:schemeClr val="accent6">
                        <a:lumMod val="75000"/>
                      </a:schemeClr>
                    </a:solidFill>
                  </a:rPr>
                  <a:t>GREEDY</a:t>
                </a:r>
                <a:r>
                  <a:rPr lang="en-US" b="1" dirty="0" smtClean="0">
                    <a:solidFill>
                      <a:srgbClr val="FF0000"/>
                    </a:solidFill>
                  </a:rPr>
                  <a:t>(U,S)</a:t>
                </a:r>
              </a:p>
              <a:p>
                <a:pPr marL="274320" lvl="1" indent="0">
                  <a:buNone/>
                </a:pPr>
                <a:r>
                  <a:rPr lang="en-US" sz="2800" dirty="0" smtClean="0">
                    <a:solidFill>
                      <a:schemeClr val="accent1"/>
                    </a:solidFill>
                  </a:rPr>
                  <a:t>X</a:t>
                </a:r>
                <a:r>
                  <a:rPr lang="en-US" sz="2800" dirty="0" smtClean="0"/>
                  <a:t>= </a:t>
                </a:r>
                <a:r>
                  <a:rPr lang="en-US" sz="2800" dirty="0" smtClean="0">
                    <a:solidFill>
                      <a:schemeClr val="accent1"/>
                    </a:solidFill>
                  </a:rPr>
                  <a:t>U</a:t>
                </a:r>
              </a:p>
              <a:p>
                <a:pPr marL="274320" lvl="1" indent="0">
                  <a:buNone/>
                </a:pPr>
                <a:r>
                  <a:rPr lang="en-US" sz="2800" b="1" i="1" dirty="0" smtClean="0">
                    <a:solidFill>
                      <a:schemeClr val="accent1"/>
                    </a:solidFill>
                  </a:rPr>
                  <a:t>C</a:t>
                </a:r>
                <a:r>
                  <a:rPr lang="en-US" sz="2800" dirty="0" smtClean="0"/>
                  <a:t> = {}</a:t>
                </a:r>
              </a:p>
              <a:p>
                <a:pPr marL="274320" lvl="1" indent="0">
                  <a:buNone/>
                </a:pPr>
                <a:r>
                  <a:rPr lang="en-US" sz="2800" dirty="0" smtClean="0"/>
                  <a:t>while </a:t>
                </a:r>
                <a:r>
                  <a:rPr lang="en-US" sz="2800" dirty="0" smtClean="0">
                    <a:solidFill>
                      <a:schemeClr val="accent1"/>
                    </a:solidFill>
                  </a:rPr>
                  <a:t>X</a:t>
                </a:r>
                <a:r>
                  <a:rPr lang="en-US" sz="2800" dirty="0" smtClean="0"/>
                  <a:t> is not empty do</a:t>
                </a:r>
              </a:p>
              <a:p>
                <a:pPr marL="548640" lvl="2" indent="0">
                  <a:buNone/>
                </a:pPr>
                <a:r>
                  <a:rPr lang="en-US" sz="2400" dirty="0" smtClean="0"/>
                  <a:t>For all </a:t>
                </a:r>
                <a14:m>
                  <m:oMath xmlns:m="http://schemas.openxmlformats.org/officeDocument/2006/math">
                    <m:sSub>
                      <m:sSubPr>
                        <m:ctrlPr>
                          <a:rPr lang="en-US" sz="2400" b="0" i="1" smtClean="0">
                            <a:solidFill>
                              <a:srgbClr val="0070C0"/>
                            </a:solidFill>
                            <a:latin typeface="Cambria Math"/>
                          </a:rPr>
                        </m:ctrlPr>
                      </m:sSubPr>
                      <m:e>
                        <m:r>
                          <a:rPr lang="en-US" sz="2400" b="0" i="1" smtClean="0">
                            <a:solidFill>
                              <a:srgbClr val="0070C0"/>
                            </a:solidFill>
                            <a:latin typeface="Cambria Math"/>
                          </a:rPr>
                          <m:t>𝑆</m:t>
                        </m:r>
                      </m:e>
                      <m:sub>
                        <m:r>
                          <a:rPr lang="en-US" sz="2400" b="0" i="1" smtClean="0">
                            <a:solidFill>
                              <a:srgbClr val="0070C0"/>
                            </a:solidFill>
                            <a:latin typeface="Cambria Math"/>
                          </a:rPr>
                          <m:t>𝑖</m:t>
                        </m:r>
                      </m:sub>
                    </m:sSub>
                    <m:r>
                      <a:rPr lang="en-US" sz="2400" b="0" i="1" smtClean="0">
                        <a:solidFill>
                          <a:srgbClr val="0070C0"/>
                        </a:solidFill>
                        <a:latin typeface="Cambria Math"/>
                      </a:rPr>
                      <m:t>∈</m:t>
                    </m:r>
                    <m:r>
                      <a:rPr lang="en-US" sz="2400" b="1" i="1" smtClean="0">
                        <a:solidFill>
                          <a:srgbClr val="0070C0"/>
                        </a:solidFill>
                        <a:latin typeface="Cambria Math"/>
                      </a:rPr>
                      <m:t>𝑺</m:t>
                    </m:r>
                  </m:oMath>
                </a14:m>
                <a:r>
                  <a:rPr lang="en-US" sz="2400" dirty="0" smtClean="0"/>
                  <a:t> let </a:t>
                </a:r>
                <a14:m>
                  <m:oMath xmlns:m="http://schemas.openxmlformats.org/officeDocument/2006/math">
                    <m:r>
                      <m:rPr>
                        <m:sty m:val="p"/>
                      </m:rPr>
                      <a:rPr lang="en-US" sz="2400" b="0" i="0" smtClean="0">
                        <a:solidFill>
                          <a:srgbClr val="0070C0"/>
                        </a:solidFill>
                        <a:latin typeface="Cambria Math"/>
                      </a:rPr>
                      <m:t>gain</m:t>
                    </m:r>
                    <m:r>
                      <a:rPr lang="en-US" sz="2400" b="0" i="0" smtClean="0">
                        <a:solidFill>
                          <a:srgbClr val="0070C0"/>
                        </a:solidFill>
                        <a:latin typeface="Cambria Math"/>
                      </a:rPr>
                      <m:t>(</m:t>
                    </m:r>
                    <m:sSub>
                      <m:sSubPr>
                        <m:ctrlPr>
                          <a:rPr lang="en-US" sz="2400" b="0" i="1" smtClean="0">
                            <a:solidFill>
                              <a:srgbClr val="0070C0"/>
                            </a:solidFill>
                            <a:latin typeface="Cambria Math"/>
                          </a:rPr>
                        </m:ctrlPr>
                      </m:sSubPr>
                      <m:e>
                        <m:r>
                          <a:rPr lang="en-US" sz="2400" b="0" i="1" smtClean="0">
                            <a:solidFill>
                              <a:srgbClr val="0070C0"/>
                            </a:solidFill>
                            <a:latin typeface="Cambria Math"/>
                          </a:rPr>
                          <m:t>𝑆</m:t>
                        </m:r>
                      </m:e>
                      <m:sub>
                        <m:r>
                          <a:rPr lang="en-US" sz="2400" b="0" i="1" smtClean="0">
                            <a:solidFill>
                              <a:srgbClr val="0070C0"/>
                            </a:solidFill>
                            <a:latin typeface="Cambria Math"/>
                          </a:rPr>
                          <m:t>𝑖</m:t>
                        </m:r>
                      </m:sub>
                    </m:sSub>
                    <m:r>
                      <a:rPr lang="en-US" sz="2400" b="0" i="0" smtClean="0">
                        <a:solidFill>
                          <a:srgbClr val="0070C0"/>
                        </a:solidFill>
                        <a:latin typeface="Cambria Math"/>
                      </a:rPr>
                      <m:t>)</m:t>
                    </m:r>
                    <m:r>
                      <a:rPr lang="en-US" sz="2400" b="0" i="1" smtClean="0">
                        <a:solidFill>
                          <a:srgbClr val="0070C0"/>
                        </a:solidFill>
                        <a:latin typeface="Cambria Math"/>
                      </a:rPr>
                      <m:t>=</m:t>
                    </m:r>
                    <m:sSub>
                      <m:sSubPr>
                        <m:ctrlPr>
                          <a:rPr lang="en-US" sz="2400" b="0" i="1" smtClean="0">
                            <a:solidFill>
                              <a:srgbClr val="0070C0"/>
                            </a:solidFill>
                            <a:latin typeface="Cambria Math"/>
                          </a:rPr>
                        </m:ctrlPr>
                      </m:sSubPr>
                      <m:e>
                        <m:r>
                          <a:rPr lang="en-US" sz="2400" b="0" i="1" smtClean="0">
                            <a:solidFill>
                              <a:srgbClr val="0070C0"/>
                            </a:solidFill>
                            <a:latin typeface="Cambria Math"/>
                          </a:rPr>
                          <m:t>|</m:t>
                        </m:r>
                        <m:r>
                          <a:rPr lang="en-US" sz="2400" b="0" i="1" smtClean="0">
                            <a:solidFill>
                              <a:srgbClr val="0070C0"/>
                            </a:solidFill>
                            <a:latin typeface="Cambria Math"/>
                          </a:rPr>
                          <m:t>𝑆</m:t>
                        </m:r>
                      </m:e>
                      <m:sub>
                        <m:r>
                          <a:rPr lang="en-US" sz="2400" b="0" i="1" smtClean="0">
                            <a:solidFill>
                              <a:srgbClr val="0070C0"/>
                            </a:solidFill>
                            <a:latin typeface="Cambria Math"/>
                          </a:rPr>
                          <m:t>𝑖</m:t>
                        </m:r>
                      </m:sub>
                    </m:sSub>
                    <m:r>
                      <a:rPr lang="en-US" sz="2400" b="0" i="1" smtClean="0">
                        <a:solidFill>
                          <a:srgbClr val="0070C0"/>
                        </a:solidFill>
                        <a:latin typeface="Cambria Math"/>
                      </a:rPr>
                      <m:t>∩</m:t>
                    </m:r>
                    <m:r>
                      <a:rPr lang="en-US" sz="2400" b="0" i="1" smtClean="0">
                        <a:solidFill>
                          <a:srgbClr val="0070C0"/>
                        </a:solidFill>
                        <a:latin typeface="Cambria Math"/>
                      </a:rPr>
                      <m:t>𝑋</m:t>
                    </m:r>
                    <m:r>
                      <a:rPr lang="en-US" sz="2400" b="0" i="1" smtClean="0">
                        <a:solidFill>
                          <a:srgbClr val="0070C0"/>
                        </a:solidFill>
                        <a:latin typeface="Cambria Math"/>
                      </a:rPr>
                      <m:t>| </m:t>
                    </m:r>
                  </m:oMath>
                </a14:m>
                <a:endParaRPr lang="en-US" sz="2400" dirty="0" smtClean="0">
                  <a:solidFill>
                    <a:srgbClr val="0070C0"/>
                  </a:solidFill>
                </a:endParaRPr>
              </a:p>
              <a:p>
                <a:pPr marL="548640" lvl="2" indent="0">
                  <a:buNone/>
                </a:pPr>
                <a:r>
                  <a:rPr lang="en-US" sz="2400" dirty="0" smtClean="0"/>
                  <a:t>Let </a:t>
                </a:r>
                <a14:m>
                  <m:oMath xmlns:m="http://schemas.openxmlformats.org/officeDocument/2006/math">
                    <m:sSub>
                      <m:sSubPr>
                        <m:ctrlPr>
                          <a:rPr lang="en-US" sz="2400" b="0" i="1" smtClean="0">
                            <a:solidFill>
                              <a:srgbClr val="0070C0"/>
                            </a:solidFill>
                            <a:latin typeface="Cambria Math"/>
                          </a:rPr>
                        </m:ctrlPr>
                      </m:sSubPr>
                      <m:e>
                        <m:r>
                          <a:rPr lang="en-US" sz="2400" b="0" i="1" smtClean="0">
                            <a:solidFill>
                              <a:srgbClr val="0070C0"/>
                            </a:solidFill>
                            <a:latin typeface="Cambria Math"/>
                          </a:rPr>
                          <m:t>𝑆</m:t>
                        </m:r>
                      </m:e>
                      <m:sub>
                        <m:r>
                          <a:rPr lang="en-US" sz="2400" b="0" i="1" smtClean="0">
                            <a:solidFill>
                              <a:srgbClr val="0070C0"/>
                            </a:solidFill>
                            <a:latin typeface="Cambria Math"/>
                          </a:rPr>
                          <m:t>∗</m:t>
                        </m:r>
                      </m:sub>
                    </m:sSub>
                  </m:oMath>
                </a14:m>
                <a:r>
                  <a:rPr lang="en-US" sz="2400" dirty="0" smtClean="0"/>
                  <a:t> be such that </a:t>
                </a:r>
                <a14:m>
                  <m:oMath xmlns:m="http://schemas.openxmlformats.org/officeDocument/2006/math">
                    <m:r>
                      <a:rPr lang="en-US" sz="2400" b="0" i="1" smtClean="0">
                        <a:solidFill>
                          <a:srgbClr val="0070C0"/>
                        </a:solidFill>
                        <a:latin typeface="Cambria Math"/>
                      </a:rPr>
                      <m:t>𝑔𝑎𝑖𝑛</m:t>
                    </m:r>
                    <m:r>
                      <a:rPr lang="en-US" sz="2400" b="0" i="1" smtClean="0">
                        <a:solidFill>
                          <a:srgbClr val="0070C0"/>
                        </a:solidFill>
                        <a:latin typeface="Cambria Math"/>
                      </a:rPr>
                      <m:t>(</m:t>
                    </m:r>
                    <m:sSub>
                      <m:sSubPr>
                        <m:ctrlPr>
                          <a:rPr lang="en-US" sz="2400" b="0" i="1" smtClean="0">
                            <a:solidFill>
                              <a:srgbClr val="0070C0"/>
                            </a:solidFill>
                            <a:latin typeface="Cambria Math"/>
                          </a:rPr>
                        </m:ctrlPr>
                      </m:sSubPr>
                      <m:e>
                        <m:r>
                          <a:rPr lang="en-US" sz="2400" b="0" i="1" smtClean="0">
                            <a:solidFill>
                              <a:srgbClr val="0070C0"/>
                            </a:solidFill>
                            <a:latin typeface="Cambria Math"/>
                          </a:rPr>
                          <m:t>𝑆</m:t>
                        </m:r>
                      </m:e>
                      <m:sub>
                        <m:r>
                          <a:rPr lang="en-US" sz="2400" b="0" i="1" smtClean="0">
                            <a:solidFill>
                              <a:srgbClr val="0070C0"/>
                            </a:solidFill>
                            <a:latin typeface="Cambria Math"/>
                          </a:rPr>
                          <m:t>∗</m:t>
                        </m:r>
                      </m:sub>
                    </m:sSub>
                    <m:r>
                      <a:rPr lang="en-US" sz="2400" b="0" i="1" smtClean="0">
                        <a:solidFill>
                          <a:srgbClr val="0070C0"/>
                        </a:solidFill>
                        <a:latin typeface="Cambria Math"/>
                      </a:rPr>
                      <m:t>)</m:t>
                    </m:r>
                  </m:oMath>
                </a14:m>
                <a:r>
                  <a:rPr lang="en-US" sz="2400" dirty="0" smtClean="0"/>
                  <a:t> is </a:t>
                </a:r>
                <a:r>
                  <a:rPr lang="en-US" sz="2400" dirty="0" smtClean="0">
                    <a:solidFill>
                      <a:srgbClr val="FF0000"/>
                    </a:solidFill>
                  </a:rPr>
                  <a:t>maximum</a:t>
                </a:r>
              </a:p>
              <a:p>
                <a:pPr marL="548640" lvl="2" indent="0">
                  <a:buNone/>
                </a:pPr>
                <a:r>
                  <a:rPr lang="en-US" sz="2400" dirty="0" smtClean="0">
                    <a:solidFill>
                      <a:schemeClr val="accent1"/>
                    </a:solidFill>
                  </a:rPr>
                  <a:t>C</a:t>
                </a:r>
                <a:r>
                  <a:rPr lang="en-US" sz="2400" dirty="0" smtClean="0"/>
                  <a:t> = </a:t>
                </a:r>
                <a:r>
                  <a:rPr lang="en-US" sz="2400" dirty="0" smtClean="0">
                    <a:solidFill>
                      <a:schemeClr val="accent1"/>
                    </a:solidFill>
                  </a:rPr>
                  <a:t>C U {S</a:t>
                </a:r>
                <a:r>
                  <a:rPr lang="en-US" sz="2400" baseline="-25000" dirty="0" smtClean="0">
                    <a:solidFill>
                      <a:schemeClr val="accent1"/>
                    </a:solidFill>
                  </a:rPr>
                  <a:t>*</a:t>
                </a:r>
                <a:r>
                  <a:rPr lang="en-US" sz="2400" dirty="0" smtClean="0">
                    <a:solidFill>
                      <a:schemeClr val="accent1"/>
                    </a:solidFill>
                  </a:rPr>
                  <a:t>}</a:t>
                </a:r>
              </a:p>
              <a:p>
                <a:pPr marL="548640" lvl="2" indent="0">
                  <a:buNone/>
                </a:pPr>
                <a:r>
                  <a:rPr lang="en-US" sz="2400" dirty="0" smtClean="0">
                    <a:solidFill>
                      <a:schemeClr val="accent1"/>
                    </a:solidFill>
                  </a:rPr>
                  <a:t>X</a:t>
                </a:r>
                <a:r>
                  <a:rPr lang="en-US" sz="2400" dirty="0" smtClean="0"/>
                  <a:t> = </a:t>
                </a:r>
                <a:r>
                  <a:rPr lang="en-US" sz="2400" dirty="0" smtClean="0">
                    <a:solidFill>
                      <a:schemeClr val="accent1"/>
                    </a:solidFill>
                  </a:rPr>
                  <a:t>X\ S</a:t>
                </a:r>
                <a:r>
                  <a:rPr lang="en-US" sz="2400" baseline="-25000" dirty="0" smtClean="0">
                    <a:solidFill>
                      <a:schemeClr val="accent1"/>
                    </a:solidFill>
                  </a:rPr>
                  <a:t>*</a:t>
                </a:r>
              </a:p>
              <a:p>
                <a:pPr marL="548640" lvl="2" indent="0">
                  <a:buNone/>
                </a:pPr>
                <a:r>
                  <a:rPr lang="en-US" sz="2400" b="1" i="1" dirty="0" smtClean="0">
                    <a:solidFill>
                      <a:schemeClr val="accent1"/>
                    </a:solidFill>
                  </a:rPr>
                  <a:t>S</a:t>
                </a:r>
                <a:r>
                  <a:rPr lang="en-US" sz="2400" dirty="0" smtClean="0"/>
                  <a:t> = </a:t>
                </a:r>
                <a:r>
                  <a:rPr lang="en-US" sz="2400" b="1" i="1" dirty="0" smtClean="0">
                    <a:solidFill>
                      <a:schemeClr val="accent1"/>
                    </a:solidFill>
                  </a:rPr>
                  <a:t>S</a:t>
                </a:r>
                <a:r>
                  <a:rPr lang="en-US" sz="2400" dirty="0" smtClean="0">
                    <a:solidFill>
                      <a:schemeClr val="accent1"/>
                    </a:solidFill>
                  </a:rPr>
                  <a:t>\ S</a:t>
                </a:r>
                <a:r>
                  <a:rPr lang="en-US" baseline="-25000" dirty="0" smtClean="0">
                    <a:solidFill>
                      <a:schemeClr val="accent1"/>
                    </a:solidFill>
                  </a:rPr>
                  <a:t>*</a:t>
                </a:r>
                <a:endParaRPr lang="en-US" baseline="-25000"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828800"/>
                <a:ext cx="6858000" cy="4495800"/>
              </a:xfrm>
              <a:blipFill rotWithShape="1">
                <a:blip r:embed="rId2"/>
                <a:stretch>
                  <a:fillRect l="-1686" t="-1216"/>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a:off x="5791200" y="2971800"/>
                <a:ext cx="3276600" cy="839724"/>
              </a:xfrm>
              <a:prstGeom prst="wedgeRectCallout">
                <a:avLst>
                  <a:gd name="adj1" fmla="val -39161"/>
                  <a:gd name="adj2" fmla="val 6590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number of elements covered by </a:t>
                </a:r>
                <a14:m>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𝑆</m:t>
                        </m:r>
                      </m:e>
                      <m:sub>
                        <m:r>
                          <a:rPr lang="en-US" b="0" i="1" smtClean="0">
                            <a:solidFill>
                              <a:schemeClr val="tx1"/>
                            </a:solidFill>
                            <a:latin typeface="Cambria Math"/>
                          </a:rPr>
                          <m:t>𝑖</m:t>
                        </m:r>
                      </m:sub>
                    </m:sSub>
                  </m:oMath>
                </a14:m>
                <a:r>
                  <a:rPr lang="en-US" dirty="0" smtClean="0">
                    <a:solidFill>
                      <a:schemeClr val="tx1"/>
                    </a:solidFill>
                  </a:rPr>
                  <a:t> not already covered by </a:t>
                </a:r>
                <a14:m>
                  <m:oMath xmlns:m="http://schemas.openxmlformats.org/officeDocument/2006/math">
                    <m:r>
                      <a:rPr lang="en-US" b="0" i="1" smtClean="0">
                        <a:solidFill>
                          <a:schemeClr val="tx1"/>
                        </a:solidFill>
                        <a:latin typeface="Cambria Math"/>
                      </a:rPr>
                      <m:t>𝐶</m:t>
                    </m:r>
                  </m:oMath>
                </a14:m>
                <a:r>
                  <a:rPr lang="en-US" dirty="0" smtClean="0">
                    <a:solidFill>
                      <a:schemeClr val="tx1"/>
                    </a:solidFill>
                  </a:rPr>
                  <a:t>.</a:t>
                </a:r>
                <a:endParaRPr lang="en-US" dirty="0">
                  <a:solidFill>
                    <a:schemeClr val="tx1"/>
                  </a:solidFill>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5791200" y="2971800"/>
                <a:ext cx="3276600" cy="839724"/>
              </a:xfrm>
              <a:prstGeom prst="wedgeRectCallout">
                <a:avLst>
                  <a:gd name="adj1" fmla="val -39161"/>
                  <a:gd name="adj2" fmla="val 65903"/>
                </a:avLst>
              </a:prstGeom>
              <a:blipFill rotWithShape="1">
                <a:blip r:embed="rId3"/>
                <a:stretch>
                  <a:fillRect t="-6135"/>
                </a:stretch>
              </a:blipFill>
            </p:spPr>
            <p:txBody>
              <a:bodyPr/>
              <a:lstStyle/>
              <a:p>
                <a:r>
                  <a:rPr lang="en-US">
                    <a:noFill/>
                  </a:rPr>
                  <a:t> </a:t>
                </a:r>
              </a:p>
            </p:txBody>
          </p:sp>
        </mc:Fallback>
      </mc:AlternateContent>
    </p:spTree>
    <p:extLst>
      <p:ext uri="{BB962C8B-B14F-4D97-AF65-F5344CB8AC3E}">
        <p14:creationId xmlns:p14="http://schemas.microsoft.com/office/powerpoint/2010/main" val="4059381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grpSp>
        <p:nvGrpSpPr>
          <p:cNvPr id="24" name="Group 23"/>
          <p:cNvGrpSpPr/>
          <p:nvPr/>
        </p:nvGrpSpPr>
        <p:grpSpPr>
          <a:xfrm>
            <a:off x="1835696" y="1983778"/>
            <a:ext cx="1944216" cy="655858"/>
            <a:chOff x="3347864" y="3660323"/>
            <a:chExt cx="1944216" cy="655858"/>
          </a:xfrm>
        </p:grpSpPr>
        <p:sp>
          <p:nvSpPr>
            <p:cNvPr id="3" name="Rounded Rectangle 2"/>
            <p:cNvSpPr/>
            <p:nvPr/>
          </p:nvSpPr>
          <p:spPr>
            <a:xfrm>
              <a:off x="3347864" y="3660323"/>
              <a:ext cx="1944216" cy="655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67069" y="3661685"/>
              <a:ext cx="1305806" cy="646331"/>
            </a:xfrm>
            <a:prstGeom prst="rect">
              <a:avLst/>
            </a:prstGeom>
            <a:noFill/>
          </p:spPr>
          <p:txBody>
            <a:bodyPr wrap="none" rtlCol="0">
              <a:spAutoFit/>
            </a:bodyPr>
            <a:lstStyle/>
            <a:p>
              <a:pPr algn="ctr"/>
              <a:r>
                <a:rPr lang="en-US" dirty="0">
                  <a:solidFill>
                    <a:srgbClr val="FF0000"/>
                  </a:solidFill>
                </a:rPr>
                <a:t>Alice</a:t>
              </a:r>
            </a:p>
            <a:p>
              <a:pPr algn="ctr"/>
              <a:r>
                <a:rPr lang="en-US" dirty="0">
                  <a:solidFill>
                    <a:srgbClr val="0070C0"/>
                  </a:solidFill>
                </a:rPr>
                <a:t>C, C++, </a:t>
              </a:r>
              <a:r>
                <a:rPr lang="en-US" dirty="0" smtClean="0">
                  <a:solidFill>
                    <a:srgbClr val="0070C0"/>
                  </a:solidFill>
                </a:rPr>
                <a:t>Unix</a:t>
              </a:r>
              <a:endParaRPr lang="en-US" dirty="0">
                <a:solidFill>
                  <a:srgbClr val="0070C0"/>
                </a:solidFill>
              </a:endParaRPr>
            </a:p>
          </p:txBody>
        </p:sp>
      </p:grpSp>
      <p:grpSp>
        <p:nvGrpSpPr>
          <p:cNvPr id="70" name="Group 69"/>
          <p:cNvGrpSpPr/>
          <p:nvPr/>
        </p:nvGrpSpPr>
        <p:grpSpPr>
          <a:xfrm>
            <a:off x="4067944" y="5229200"/>
            <a:ext cx="2054473" cy="655858"/>
            <a:chOff x="3292737" y="3660323"/>
            <a:chExt cx="2054473" cy="655858"/>
          </a:xfrm>
        </p:grpSpPr>
        <p:sp>
          <p:nvSpPr>
            <p:cNvPr id="71" name="Rounded Rectangle 70"/>
            <p:cNvSpPr/>
            <p:nvPr/>
          </p:nvSpPr>
          <p:spPr>
            <a:xfrm>
              <a:off x="3347864" y="3660323"/>
              <a:ext cx="1944216" cy="655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292737" y="3661685"/>
              <a:ext cx="2054473" cy="646331"/>
            </a:xfrm>
            <a:prstGeom prst="rect">
              <a:avLst/>
            </a:prstGeom>
            <a:noFill/>
          </p:spPr>
          <p:txBody>
            <a:bodyPr wrap="none" rtlCol="0">
              <a:spAutoFit/>
            </a:bodyPr>
            <a:lstStyle/>
            <a:p>
              <a:pPr algn="ctr"/>
              <a:r>
                <a:rPr lang="en-US" dirty="0" smtClean="0">
                  <a:solidFill>
                    <a:srgbClr val="FF0000"/>
                  </a:solidFill>
                </a:rPr>
                <a:t>Charlie</a:t>
              </a:r>
              <a:endParaRPr lang="en-US" dirty="0">
                <a:solidFill>
                  <a:srgbClr val="FF0000"/>
                </a:solidFill>
              </a:endParaRPr>
            </a:p>
            <a:p>
              <a:pPr algn="ctr"/>
              <a:r>
                <a:rPr lang="en-US" dirty="0">
                  <a:solidFill>
                    <a:srgbClr val="0070C0"/>
                  </a:solidFill>
                </a:rPr>
                <a:t>C, C++, </a:t>
              </a:r>
              <a:r>
                <a:rPr lang="en-US" dirty="0" smtClean="0">
                  <a:solidFill>
                    <a:srgbClr val="0070C0"/>
                  </a:solidFill>
                </a:rPr>
                <a:t>Java, Python</a:t>
              </a:r>
              <a:endParaRPr lang="en-US" dirty="0">
                <a:solidFill>
                  <a:srgbClr val="0070C0"/>
                </a:solidFill>
              </a:endParaRPr>
            </a:p>
          </p:txBody>
        </p:sp>
      </p:grpSp>
      <p:grpSp>
        <p:nvGrpSpPr>
          <p:cNvPr id="73" name="Group 72"/>
          <p:cNvGrpSpPr/>
          <p:nvPr/>
        </p:nvGrpSpPr>
        <p:grpSpPr>
          <a:xfrm>
            <a:off x="755576" y="4212923"/>
            <a:ext cx="1944216" cy="655858"/>
            <a:chOff x="3347864" y="3660323"/>
            <a:chExt cx="1944216" cy="655858"/>
          </a:xfrm>
        </p:grpSpPr>
        <p:sp>
          <p:nvSpPr>
            <p:cNvPr id="74" name="Rounded Rectangle 73"/>
            <p:cNvSpPr/>
            <p:nvPr/>
          </p:nvSpPr>
          <p:spPr>
            <a:xfrm>
              <a:off x="3347864" y="3660323"/>
              <a:ext cx="1944216" cy="655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532322" y="3661685"/>
              <a:ext cx="1575304" cy="646331"/>
            </a:xfrm>
            <a:prstGeom prst="rect">
              <a:avLst/>
            </a:prstGeom>
            <a:noFill/>
          </p:spPr>
          <p:txBody>
            <a:bodyPr wrap="none" rtlCol="0">
              <a:spAutoFit/>
            </a:bodyPr>
            <a:lstStyle/>
            <a:p>
              <a:pPr algn="ctr"/>
              <a:r>
                <a:rPr lang="en-US" dirty="0" smtClean="0">
                  <a:solidFill>
                    <a:srgbClr val="FF0000"/>
                  </a:solidFill>
                </a:rPr>
                <a:t>Bob</a:t>
              </a:r>
              <a:endParaRPr lang="en-US" dirty="0">
                <a:solidFill>
                  <a:srgbClr val="FF0000"/>
                </a:solidFill>
              </a:endParaRPr>
            </a:p>
            <a:p>
              <a:pPr algn="ctr"/>
              <a:r>
                <a:rPr lang="en-US" dirty="0" smtClean="0">
                  <a:solidFill>
                    <a:srgbClr val="0070C0"/>
                  </a:solidFill>
                </a:rPr>
                <a:t>C</a:t>
              </a:r>
              <a:r>
                <a:rPr lang="en-US" dirty="0">
                  <a:solidFill>
                    <a:srgbClr val="0070C0"/>
                  </a:solidFill>
                </a:rPr>
                <a:t>++, </a:t>
              </a:r>
              <a:r>
                <a:rPr lang="en-US" dirty="0" smtClean="0">
                  <a:solidFill>
                    <a:srgbClr val="0070C0"/>
                  </a:solidFill>
                </a:rPr>
                <a:t>Unix, Java</a:t>
              </a:r>
              <a:endParaRPr lang="en-US" dirty="0">
                <a:solidFill>
                  <a:srgbClr val="0070C0"/>
                </a:solidFill>
              </a:endParaRPr>
            </a:p>
          </p:txBody>
        </p:sp>
      </p:grpSp>
      <p:grpSp>
        <p:nvGrpSpPr>
          <p:cNvPr id="76" name="Group 75"/>
          <p:cNvGrpSpPr/>
          <p:nvPr/>
        </p:nvGrpSpPr>
        <p:grpSpPr>
          <a:xfrm>
            <a:off x="6600192" y="4022612"/>
            <a:ext cx="1944216" cy="655858"/>
            <a:chOff x="3347864" y="3660323"/>
            <a:chExt cx="1944216" cy="655858"/>
          </a:xfrm>
        </p:grpSpPr>
        <p:sp>
          <p:nvSpPr>
            <p:cNvPr id="77" name="Rounded Rectangle 76"/>
            <p:cNvSpPr/>
            <p:nvPr/>
          </p:nvSpPr>
          <p:spPr>
            <a:xfrm>
              <a:off x="3347864" y="3660323"/>
              <a:ext cx="1944216" cy="655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3375614" y="3661685"/>
              <a:ext cx="1888723" cy="646331"/>
            </a:xfrm>
            <a:prstGeom prst="rect">
              <a:avLst/>
            </a:prstGeom>
            <a:noFill/>
          </p:spPr>
          <p:txBody>
            <a:bodyPr wrap="none" rtlCol="0">
              <a:spAutoFit/>
            </a:bodyPr>
            <a:lstStyle/>
            <a:p>
              <a:pPr algn="ctr"/>
              <a:r>
                <a:rPr lang="en-US" dirty="0" smtClean="0">
                  <a:solidFill>
                    <a:srgbClr val="FF0000"/>
                  </a:solidFill>
                </a:rPr>
                <a:t>David</a:t>
              </a:r>
              <a:endParaRPr lang="en-US" dirty="0">
                <a:solidFill>
                  <a:srgbClr val="FF0000"/>
                </a:solidFill>
              </a:endParaRPr>
            </a:p>
            <a:p>
              <a:pPr algn="ctr"/>
              <a:r>
                <a:rPr lang="en-US" dirty="0" err="1" smtClean="0">
                  <a:solidFill>
                    <a:srgbClr val="0070C0"/>
                  </a:solidFill>
                </a:rPr>
                <a:t>php</a:t>
              </a:r>
              <a:r>
                <a:rPr lang="en-US" dirty="0" smtClean="0">
                  <a:solidFill>
                    <a:srgbClr val="0070C0"/>
                  </a:solidFill>
                </a:rPr>
                <a:t>, Java, Python</a:t>
              </a:r>
              <a:endParaRPr lang="en-US" dirty="0">
                <a:solidFill>
                  <a:srgbClr val="0070C0"/>
                </a:solidFill>
              </a:endParaRPr>
            </a:p>
          </p:txBody>
        </p:sp>
      </p:grpSp>
      <p:grpSp>
        <p:nvGrpSpPr>
          <p:cNvPr id="79" name="Group 78"/>
          <p:cNvGrpSpPr/>
          <p:nvPr/>
        </p:nvGrpSpPr>
        <p:grpSpPr>
          <a:xfrm>
            <a:off x="5652120" y="1982416"/>
            <a:ext cx="1944216" cy="655858"/>
            <a:chOff x="3347864" y="3660323"/>
            <a:chExt cx="1944216" cy="655858"/>
          </a:xfrm>
        </p:grpSpPr>
        <p:sp>
          <p:nvSpPr>
            <p:cNvPr id="80" name="Rounded Rectangle 79"/>
            <p:cNvSpPr/>
            <p:nvPr/>
          </p:nvSpPr>
          <p:spPr>
            <a:xfrm>
              <a:off x="3347864" y="3660323"/>
              <a:ext cx="1944216" cy="655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505843" y="3661685"/>
              <a:ext cx="1628267" cy="646331"/>
            </a:xfrm>
            <a:prstGeom prst="rect">
              <a:avLst/>
            </a:prstGeom>
            <a:noFill/>
          </p:spPr>
          <p:txBody>
            <a:bodyPr wrap="none" rtlCol="0">
              <a:spAutoFit/>
            </a:bodyPr>
            <a:lstStyle/>
            <a:p>
              <a:pPr algn="ctr"/>
              <a:r>
                <a:rPr lang="en-US" dirty="0" smtClean="0">
                  <a:solidFill>
                    <a:srgbClr val="FF0000"/>
                  </a:solidFill>
                </a:rPr>
                <a:t>Eleanor</a:t>
              </a:r>
              <a:endParaRPr lang="en-US" dirty="0">
                <a:solidFill>
                  <a:srgbClr val="FF0000"/>
                </a:solidFill>
              </a:endParaRPr>
            </a:p>
            <a:p>
              <a:pPr algn="ctr"/>
              <a:r>
                <a:rPr lang="en-US" dirty="0" smtClean="0">
                  <a:solidFill>
                    <a:srgbClr val="0070C0"/>
                  </a:solidFill>
                </a:rPr>
                <a:t>Python, Joomla</a:t>
              </a:r>
              <a:endParaRPr lang="en-US" dirty="0">
                <a:solidFill>
                  <a:srgbClr val="0070C0"/>
                </a:solidFill>
              </a:endParaRPr>
            </a:p>
          </p:txBody>
        </p:sp>
      </p:grpSp>
      <p:sp>
        <p:nvSpPr>
          <p:cNvPr id="26" name="TextBox 25"/>
          <p:cNvSpPr txBox="1"/>
          <p:nvPr/>
        </p:nvSpPr>
        <p:spPr>
          <a:xfrm>
            <a:off x="2515338" y="3212976"/>
            <a:ext cx="3891515" cy="646331"/>
          </a:xfrm>
          <a:prstGeom prst="rect">
            <a:avLst/>
          </a:prstGeom>
          <a:noFill/>
          <a:ln>
            <a:solidFill>
              <a:schemeClr val="tx1"/>
            </a:solidFill>
          </a:ln>
        </p:spPr>
        <p:txBody>
          <a:bodyPr wrap="none" rtlCol="0">
            <a:spAutoFit/>
          </a:bodyPr>
          <a:lstStyle/>
          <a:p>
            <a:pPr algn="ctr"/>
            <a:r>
              <a:rPr lang="en-US" dirty="0" smtClean="0">
                <a:solidFill>
                  <a:srgbClr val="FF0000"/>
                </a:solidFill>
              </a:rPr>
              <a:t>Required Skills</a:t>
            </a:r>
            <a:endParaRPr lang="en-US" dirty="0" smtClean="0"/>
          </a:p>
          <a:p>
            <a:pPr algn="ctr"/>
            <a:r>
              <a:rPr lang="en-US" dirty="0">
                <a:solidFill>
                  <a:srgbClr val="0070C0"/>
                </a:solidFill>
              </a:rPr>
              <a:t>C, C++, </a:t>
            </a:r>
            <a:r>
              <a:rPr lang="en-US" dirty="0" smtClean="0">
                <a:solidFill>
                  <a:srgbClr val="0070C0"/>
                </a:solidFill>
              </a:rPr>
              <a:t>Unix, </a:t>
            </a:r>
            <a:r>
              <a:rPr lang="en-US" dirty="0" err="1">
                <a:solidFill>
                  <a:srgbClr val="0070C0"/>
                </a:solidFill>
              </a:rPr>
              <a:t>php</a:t>
            </a:r>
            <a:r>
              <a:rPr lang="en-US" dirty="0">
                <a:solidFill>
                  <a:srgbClr val="0070C0"/>
                </a:solidFill>
              </a:rPr>
              <a:t>, Java, </a:t>
            </a:r>
            <a:r>
              <a:rPr lang="en-US" dirty="0" smtClean="0">
                <a:solidFill>
                  <a:srgbClr val="0070C0"/>
                </a:solidFill>
              </a:rPr>
              <a:t>Python, Joomla</a:t>
            </a:r>
            <a:r>
              <a:rPr lang="en-US" dirty="0" smtClean="0"/>
              <a:t> </a:t>
            </a:r>
            <a:endParaRPr lang="en-US" dirty="0">
              <a:solidFill>
                <a:srgbClr val="0070C0"/>
              </a:solidFill>
            </a:endParaRPr>
          </a:p>
        </p:txBody>
      </p:sp>
    </p:spTree>
    <p:extLst>
      <p:ext uri="{BB962C8B-B14F-4D97-AF65-F5344CB8AC3E}">
        <p14:creationId xmlns:p14="http://schemas.microsoft.com/office/powerpoint/2010/main" val="259744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5366420" y="1910443"/>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5366420" y="2558143"/>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5366420" y="32548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5366420" y="38263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3491880" y="3649435"/>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5366420" y="56551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5366420" y="50455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5366420" y="44359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3491880" y="4557032"/>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David</a:t>
            </a:r>
            <a:endParaRPr lang="en-US" dirty="0"/>
          </a:p>
        </p:txBody>
      </p:sp>
      <p:sp>
        <p:nvSpPr>
          <p:cNvPr id="13" name="Rounded Rectangle 12"/>
          <p:cNvSpPr/>
          <p:nvPr/>
        </p:nvSpPr>
        <p:spPr>
          <a:xfrm>
            <a:off x="3491880" y="1926771"/>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3491880" y="2856139"/>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3491880" y="5513614"/>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Eleanor</a:t>
            </a:r>
            <a:endParaRPr lang="en-US" dirty="0"/>
          </a:p>
        </p:txBody>
      </p:sp>
      <p:cxnSp>
        <p:nvCxnSpPr>
          <p:cNvPr id="17" name="Straight Arrow Connector 16"/>
          <p:cNvCxnSpPr>
            <a:stCxn id="15" idx="3"/>
            <a:endCxn id="9" idx="1"/>
          </p:cNvCxnSpPr>
          <p:nvPr/>
        </p:nvCxnSpPr>
        <p:spPr>
          <a:xfrm>
            <a:off x="4490120" y="5742214"/>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4490120" y="5236029"/>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4490120" y="4626429"/>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4490120" y="4785632"/>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4490120" y="4016829"/>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4528220" y="3084739"/>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4528220" y="3084739"/>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4528220" y="2748643"/>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4490120" y="2100943"/>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4490120" y="2155371"/>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4490120" y="2155371"/>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4490120" y="2100943"/>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4490120" y="2748643"/>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4490120" y="3878035"/>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4490120" y="3878035"/>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539552" y="3445329"/>
            <a:ext cx="2623860" cy="369332"/>
          </a:xfrm>
          <a:prstGeom prst="rect">
            <a:avLst/>
          </a:prstGeom>
          <a:noFill/>
        </p:spPr>
        <p:txBody>
          <a:bodyPr wrap="none" rtlCol="0">
            <a:spAutoFit/>
          </a:bodyPr>
          <a:lstStyle/>
          <a:p>
            <a:r>
              <a:rPr lang="en-US" dirty="0" smtClean="0"/>
              <a:t>A different representation</a:t>
            </a:r>
            <a:endParaRPr lang="en-US" dirty="0"/>
          </a:p>
        </p:txBody>
      </p:sp>
    </p:spTree>
    <p:extLst>
      <p:ext uri="{BB962C8B-B14F-4D97-AF65-F5344CB8AC3E}">
        <p14:creationId xmlns:p14="http://schemas.microsoft.com/office/powerpoint/2010/main" val="40645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5366420" y="1910443"/>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5366420" y="2558143"/>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5366420" y="32548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5366420" y="38263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3491880" y="3649435"/>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5366420" y="56551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5366420" y="50455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5366420" y="4435929"/>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3491880" y="4557032"/>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3491880" y="1926771"/>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3491880" y="2856139"/>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3491880" y="5513614"/>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4490120" y="5742214"/>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4490120" y="5236029"/>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4490120" y="4626429"/>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4490120" y="4785632"/>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4490120" y="4016829"/>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4528220" y="3084739"/>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4528220" y="3084739"/>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4528220" y="2748643"/>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4490120" y="2100943"/>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4490120" y="2155371"/>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4490120" y="2155371"/>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4490120" y="2100943"/>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4490120" y="2748643"/>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4490120" y="3878035"/>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4490120" y="3878035"/>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9632" y="2431018"/>
            <a:ext cx="1659365" cy="646331"/>
          </a:xfrm>
          <a:prstGeom prst="rect">
            <a:avLst/>
          </a:prstGeom>
          <a:solidFill>
            <a:schemeClr val="accent6">
              <a:lumMod val="75000"/>
            </a:schemeClr>
          </a:solidFill>
        </p:spPr>
        <p:txBody>
          <a:bodyPr wrap="none" rtlCol="0">
            <a:spAutoFit/>
          </a:bodyPr>
          <a:lstStyle/>
          <a:p>
            <a:pPr algn="ctr"/>
            <a:r>
              <a:rPr lang="en-US" dirty="0" smtClean="0"/>
              <a:t>Optimal</a:t>
            </a:r>
          </a:p>
          <a:p>
            <a:pPr algn="ctr"/>
            <a:r>
              <a:rPr lang="en-US" dirty="0" smtClean="0"/>
              <a:t>Size 3 Set Cover</a:t>
            </a:r>
            <a:endParaRPr lang="en-US" dirty="0"/>
          </a:p>
        </p:txBody>
      </p:sp>
    </p:spTree>
    <p:extLst>
      <p:ext uri="{BB962C8B-B14F-4D97-AF65-F5344CB8AC3E}">
        <p14:creationId xmlns:p14="http://schemas.microsoft.com/office/powerpoint/2010/main" val="337373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46" name="Rectangle 45"/>
          <p:cNvSpPr/>
          <p:nvPr/>
        </p:nvSpPr>
        <p:spPr>
          <a:xfrm>
            <a:off x="7581900"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David</a:t>
            </a:r>
            <a:endParaRPr lang="en-US" dirty="0"/>
          </a:p>
        </p:txBody>
      </p:sp>
      <p:sp>
        <p:nvSpPr>
          <p:cNvPr id="50" name="Rounded Rectangle 49"/>
          <p:cNvSpPr/>
          <p:nvPr/>
        </p:nvSpPr>
        <p:spPr>
          <a:xfrm>
            <a:off x="5707360" y="1992086"/>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Eleanor</a:t>
            </a:r>
            <a:endParaRPr lang="en-US" dirty="0"/>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Tree>
    <p:extLst>
      <p:ext uri="{BB962C8B-B14F-4D97-AF65-F5344CB8AC3E}">
        <p14:creationId xmlns:p14="http://schemas.microsoft.com/office/powerpoint/2010/main" val="343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Algorithms for Team Formation</a:t>
            </a:r>
            <a:endParaRPr lang="en-US" dirty="0"/>
          </a:p>
        </p:txBody>
      </p:sp>
      <p:sp>
        <p:nvSpPr>
          <p:cNvPr id="3" name="Text Placeholder 2"/>
          <p:cNvSpPr>
            <a:spLocks noGrp="1"/>
          </p:cNvSpPr>
          <p:nvPr>
            <p:ph type="body" idx="1"/>
          </p:nvPr>
        </p:nvSpPr>
        <p:spPr/>
        <p:txBody>
          <a:bodyPr/>
          <a:lstStyle/>
          <a:p>
            <a:r>
              <a:rPr lang="en-US" dirty="0" smtClean="0"/>
              <a:t>Thanks to </a:t>
            </a:r>
            <a:r>
              <a:rPr lang="en-US" dirty="0" err="1" smtClean="0"/>
              <a:t>Evimari</a:t>
            </a:r>
            <a:r>
              <a:rPr lang="en-US" dirty="0" smtClean="0"/>
              <a:t> Terzi</a:t>
            </a:r>
            <a:endParaRPr lang="en-US" dirty="0"/>
          </a:p>
        </p:txBody>
      </p:sp>
    </p:spTree>
    <p:extLst>
      <p:ext uri="{BB962C8B-B14F-4D97-AF65-F5344CB8AC3E}">
        <p14:creationId xmlns:p14="http://schemas.microsoft.com/office/powerpoint/2010/main" val="2769041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Charlie</a:t>
            </a:r>
          </a:p>
        </p:txBody>
      </p:sp>
      <p:sp>
        <p:nvSpPr>
          <p:cNvPr id="46" name="Rectangle 45"/>
          <p:cNvSpPr/>
          <p:nvPr/>
        </p:nvSpPr>
        <p:spPr>
          <a:xfrm>
            <a:off x="7581900"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David</a:t>
            </a:r>
            <a:endParaRPr lang="en-US" dirty="0"/>
          </a:p>
        </p:txBody>
      </p:sp>
      <p:sp>
        <p:nvSpPr>
          <p:cNvPr id="50" name="Rounded Rectangle 49"/>
          <p:cNvSpPr/>
          <p:nvPr/>
        </p:nvSpPr>
        <p:spPr>
          <a:xfrm>
            <a:off x="5707360" y="1992086"/>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Eleanor</a:t>
            </a:r>
            <a:endParaRPr lang="en-US" dirty="0"/>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Tree>
    <p:extLst>
      <p:ext uri="{BB962C8B-B14F-4D97-AF65-F5344CB8AC3E}">
        <p14:creationId xmlns:p14="http://schemas.microsoft.com/office/powerpoint/2010/main" val="425394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Charlie</a:t>
            </a:r>
          </a:p>
        </p:txBody>
      </p:sp>
      <p:sp>
        <p:nvSpPr>
          <p:cNvPr id="46" name="Rectangle 45"/>
          <p:cNvSpPr/>
          <p:nvPr/>
        </p:nvSpPr>
        <p:spPr>
          <a:xfrm>
            <a:off x="7581900"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David</a:t>
            </a:r>
            <a:endParaRPr lang="en-US" dirty="0"/>
          </a:p>
        </p:txBody>
      </p:sp>
      <p:sp>
        <p:nvSpPr>
          <p:cNvPr id="50" name="Rounded Rectangle 49"/>
          <p:cNvSpPr/>
          <p:nvPr/>
        </p:nvSpPr>
        <p:spPr>
          <a:xfrm>
            <a:off x="5707360"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Eleanor</a:t>
            </a:r>
            <a:endParaRPr lang="en-US" dirty="0"/>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Tree>
    <p:extLst>
      <p:ext uri="{BB962C8B-B14F-4D97-AF65-F5344CB8AC3E}">
        <p14:creationId xmlns:p14="http://schemas.microsoft.com/office/powerpoint/2010/main" val="294276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Charlie</a:t>
            </a:r>
          </a:p>
        </p:txBody>
      </p:sp>
      <p:sp>
        <p:nvSpPr>
          <p:cNvPr id="46" name="Rectangle 45"/>
          <p:cNvSpPr/>
          <p:nvPr/>
        </p:nvSpPr>
        <p:spPr>
          <a:xfrm>
            <a:off x="7581900"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50" name="Rounded Rectangle 49"/>
          <p:cNvSpPr/>
          <p:nvPr/>
        </p:nvSpPr>
        <p:spPr>
          <a:xfrm>
            <a:off x="5707360"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Eleanor</a:t>
            </a:r>
            <a:endParaRPr lang="en-US" dirty="0"/>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Tree>
    <p:extLst>
      <p:ext uri="{BB962C8B-B14F-4D97-AF65-F5344CB8AC3E}">
        <p14:creationId xmlns:p14="http://schemas.microsoft.com/office/powerpoint/2010/main" val="263997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Charlie</a:t>
            </a:r>
          </a:p>
        </p:txBody>
      </p:sp>
      <p:sp>
        <p:nvSpPr>
          <p:cNvPr id="46" name="Rectangle 45"/>
          <p:cNvSpPr/>
          <p:nvPr/>
        </p:nvSpPr>
        <p:spPr>
          <a:xfrm>
            <a:off x="7581900" y="57204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50" name="Rounded Rectangle 49"/>
          <p:cNvSpPr/>
          <p:nvPr/>
        </p:nvSpPr>
        <p:spPr>
          <a:xfrm>
            <a:off x="5707360"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Tree>
    <p:extLst>
      <p:ext uri="{BB962C8B-B14F-4D97-AF65-F5344CB8AC3E}">
        <p14:creationId xmlns:p14="http://schemas.microsoft.com/office/powerpoint/2010/main" val="63572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Greedy is not always optimal</a:t>
            </a:r>
            <a:endParaRPr lang="en-US" dirty="0"/>
          </a:p>
        </p:txBody>
      </p:sp>
      <p:sp>
        <p:nvSpPr>
          <p:cNvPr id="4" name="Rectangle 3"/>
          <p:cNvSpPr/>
          <p:nvPr/>
        </p:nvSpPr>
        <p:spPr>
          <a:xfrm>
            <a:off x="2414092" y="19757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Rectangle 4"/>
          <p:cNvSpPr/>
          <p:nvPr/>
        </p:nvSpPr>
        <p:spPr>
          <a:xfrm>
            <a:off x="2414092" y="2623458"/>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6" name="Rectangle 5"/>
          <p:cNvSpPr/>
          <p:nvPr/>
        </p:nvSpPr>
        <p:spPr>
          <a:xfrm>
            <a:off x="2414092" y="33201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7" name="Rectangle 6"/>
          <p:cNvSpPr/>
          <p:nvPr/>
        </p:nvSpPr>
        <p:spPr>
          <a:xfrm>
            <a:off x="2414092" y="38916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8" name="Rounded Rectangle 7"/>
          <p:cNvSpPr/>
          <p:nvPr/>
        </p:nvSpPr>
        <p:spPr>
          <a:xfrm>
            <a:off x="539552" y="3714750"/>
            <a:ext cx="9982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Charlie</a:t>
            </a:r>
            <a:endParaRPr lang="en-US" dirty="0"/>
          </a:p>
        </p:txBody>
      </p:sp>
      <p:sp>
        <p:nvSpPr>
          <p:cNvPr id="9" name="Rectangle 8"/>
          <p:cNvSpPr/>
          <p:nvPr/>
        </p:nvSpPr>
        <p:spPr>
          <a:xfrm>
            <a:off x="2414092" y="57204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10" name="Rectangle 9"/>
          <p:cNvSpPr/>
          <p:nvPr/>
        </p:nvSpPr>
        <p:spPr>
          <a:xfrm>
            <a:off x="2414092" y="51108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11" name="Rectangle 10"/>
          <p:cNvSpPr/>
          <p:nvPr/>
        </p:nvSpPr>
        <p:spPr>
          <a:xfrm>
            <a:off x="2414092" y="4501244"/>
            <a:ext cx="93377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12" name="Rounded Rectangle 11"/>
          <p:cNvSpPr/>
          <p:nvPr/>
        </p:nvSpPr>
        <p:spPr>
          <a:xfrm>
            <a:off x="539552"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3" name="Rounded Rectangle 12"/>
          <p:cNvSpPr/>
          <p:nvPr/>
        </p:nvSpPr>
        <p:spPr>
          <a:xfrm>
            <a:off x="539552"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14" name="Rounded Rectangle 13"/>
          <p:cNvSpPr/>
          <p:nvPr/>
        </p:nvSpPr>
        <p:spPr>
          <a:xfrm>
            <a:off x="539552"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5" name="Rounded Rectangle 14"/>
          <p:cNvSpPr/>
          <p:nvPr/>
        </p:nvSpPr>
        <p:spPr>
          <a:xfrm>
            <a:off x="539552"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17" name="Straight Arrow Connector 16"/>
          <p:cNvCxnSpPr>
            <a:stCxn id="15" idx="3"/>
            <a:endCxn id="9" idx="1"/>
          </p:cNvCxnSpPr>
          <p:nvPr/>
        </p:nvCxnSpPr>
        <p:spPr>
          <a:xfrm>
            <a:off x="1537792"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1537792"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1537792" y="4691744"/>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1537792" y="4850947"/>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1537792"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1575892"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1575892"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1575892"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1537792" y="2166258"/>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1537792" y="2220686"/>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1537792"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1537792" y="2166258"/>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1537792" y="2813958"/>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1537792" y="3943350"/>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1537792" y="3943350"/>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371600"/>
            <a:ext cx="979755" cy="369332"/>
          </a:xfrm>
          <a:prstGeom prst="rect">
            <a:avLst/>
          </a:prstGeom>
          <a:solidFill>
            <a:schemeClr val="accent6">
              <a:lumMod val="75000"/>
            </a:schemeClr>
          </a:solidFill>
        </p:spPr>
        <p:txBody>
          <a:bodyPr wrap="none" rtlCol="0">
            <a:spAutoFit/>
          </a:bodyPr>
          <a:lstStyle/>
          <a:p>
            <a:r>
              <a:rPr lang="en-US" dirty="0" smtClean="0"/>
              <a:t>Optimal</a:t>
            </a:r>
            <a:endParaRPr lang="en-US" dirty="0"/>
          </a:p>
        </p:txBody>
      </p:sp>
      <p:sp>
        <p:nvSpPr>
          <p:cNvPr id="36" name="Rectangle 35"/>
          <p:cNvSpPr/>
          <p:nvPr/>
        </p:nvSpPr>
        <p:spPr>
          <a:xfrm>
            <a:off x="7581900" y="19757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8" name="Rectangle 37"/>
          <p:cNvSpPr/>
          <p:nvPr/>
        </p:nvSpPr>
        <p:spPr>
          <a:xfrm>
            <a:off x="7581900" y="2623458"/>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40" name="Rectangle 39"/>
          <p:cNvSpPr/>
          <p:nvPr/>
        </p:nvSpPr>
        <p:spPr>
          <a:xfrm>
            <a:off x="7581900" y="33201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Unix</a:t>
            </a:r>
            <a:endParaRPr lang="en-US" dirty="0"/>
          </a:p>
        </p:txBody>
      </p:sp>
      <p:sp>
        <p:nvSpPr>
          <p:cNvPr id="42" name="Rectangle 41"/>
          <p:cNvSpPr/>
          <p:nvPr/>
        </p:nvSpPr>
        <p:spPr>
          <a:xfrm>
            <a:off x="7581900" y="38916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php</a:t>
            </a:r>
            <a:endParaRPr lang="en-US" dirty="0"/>
          </a:p>
        </p:txBody>
      </p:sp>
      <p:sp>
        <p:nvSpPr>
          <p:cNvPr id="44" name="Rounded Rectangle 43"/>
          <p:cNvSpPr/>
          <p:nvPr/>
        </p:nvSpPr>
        <p:spPr>
          <a:xfrm>
            <a:off x="5707360" y="3714750"/>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Charlie</a:t>
            </a:r>
          </a:p>
        </p:txBody>
      </p:sp>
      <p:sp>
        <p:nvSpPr>
          <p:cNvPr id="46" name="Rectangle 45"/>
          <p:cNvSpPr/>
          <p:nvPr/>
        </p:nvSpPr>
        <p:spPr>
          <a:xfrm>
            <a:off x="7581900" y="57204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Joomla</a:t>
            </a:r>
            <a:endParaRPr lang="en-US" dirty="0"/>
          </a:p>
        </p:txBody>
      </p:sp>
      <p:sp>
        <p:nvSpPr>
          <p:cNvPr id="47" name="Rectangle 46"/>
          <p:cNvSpPr/>
          <p:nvPr/>
        </p:nvSpPr>
        <p:spPr>
          <a:xfrm>
            <a:off x="7581900" y="51108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a:t>
            </a:r>
            <a:endParaRPr lang="en-US" dirty="0"/>
          </a:p>
        </p:txBody>
      </p:sp>
      <p:sp>
        <p:nvSpPr>
          <p:cNvPr id="48" name="Rectangle 47"/>
          <p:cNvSpPr/>
          <p:nvPr/>
        </p:nvSpPr>
        <p:spPr>
          <a:xfrm>
            <a:off x="7581900" y="4501244"/>
            <a:ext cx="933772" cy="3810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Java</a:t>
            </a:r>
            <a:endParaRPr lang="en-US" dirty="0"/>
          </a:p>
        </p:txBody>
      </p:sp>
      <p:sp>
        <p:nvSpPr>
          <p:cNvPr id="49" name="Rounded Rectangle 48"/>
          <p:cNvSpPr/>
          <p:nvPr/>
        </p:nvSpPr>
        <p:spPr>
          <a:xfrm>
            <a:off x="5707360" y="4622347"/>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50" name="Rounded Rectangle 49"/>
          <p:cNvSpPr/>
          <p:nvPr/>
        </p:nvSpPr>
        <p:spPr>
          <a:xfrm>
            <a:off x="5707360" y="1992086"/>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51" name="Rounded Rectangle 50"/>
          <p:cNvSpPr/>
          <p:nvPr/>
        </p:nvSpPr>
        <p:spPr>
          <a:xfrm>
            <a:off x="5707360" y="2921454"/>
            <a:ext cx="103634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52" name="Rounded Rectangle 51"/>
          <p:cNvSpPr/>
          <p:nvPr/>
        </p:nvSpPr>
        <p:spPr>
          <a:xfrm>
            <a:off x="5707360" y="5578929"/>
            <a:ext cx="998240" cy="457200"/>
          </a:xfrm>
          <a:prstGeom prst="roundRect">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Eleanor</a:t>
            </a:r>
          </a:p>
        </p:txBody>
      </p:sp>
      <p:cxnSp>
        <p:nvCxnSpPr>
          <p:cNvPr id="53" name="Straight Arrow Connector 52"/>
          <p:cNvCxnSpPr>
            <a:stCxn id="52" idx="3"/>
            <a:endCxn id="46" idx="1"/>
          </p:cNvCxnSpPr>
          <p:nvPr/>
        </p:nvCxnSpPr>
        <p:spPr>
          <a:xfrm>
            <a:off x="6705600" y="5807529"/>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47" idx="1"/>
          </p:cNvCxnSpPr>
          <p:nvPr/>
        </p:nvCxnSpPr>
        <p:spPr>
          <a:xfrm flipV="1">
            <a:off x="6705600" y="5301344"/>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9" idx="3"/>
            <a:endCxn id="48" idx="1"/>
          </p:cNvCxnSpPr>
          <p:nvPr/>
        </p:nvCxnSpPr>
        <p:spPr>
          <a:xfrm flipV="1">
            <a:off x="6705600" y="4691744"/>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7" idx="1"/>
          </p:cNvCxnSpPr>
          <p:nvPr/>
        </p:nvCxnSpPr>
        <p:spPr>
          <a:xfrm>
            <a:off x="6705600" y="4850947"/>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3"/>
            <a:endCxn id="42" idx="1"/>
          </p:cNvCxnSpPr>
          <p:nvPr/>
        </p:nvCxnSpPr>
        <p:spPr>
          <a:xfrm flipV="1">
            <a:off x="6705600" y="4082144"/>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3"/>
            <a:endCxn id="40" idx="1"/>
          </p:cNvCxnSpPr>
          <p:nvPr/>
        </p:nvCxnSpPr>
        <p:spPr>
          <a:xfrm>
            <a:off x="6743700" y="3150054"/>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3"/>
            <a:endCxn id="48" idx="1"/>
          </p:cNvCxnSpPr>
          <p:nvPr/>
        </p:nvCxnSpPr>
        <p:spPr>
          <a:xfrm>
            <a:off x="6743700" y="3150054"/>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3"/>
            <a:endCxn id="38" idx="1"/>
          </p:cNvCxnSpPr>
          <p:nvPr/>
        </p:nvCxnSpPr>
        <p:spPr>
          <a:xfrm flipV="1">
            <a:off x="6743700" y="2813958"/>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36" idx="1"/>
          </p:cNvCxnSpPr>
          <p:nvPr/>
        </p:nvCxnSpPr>
        <p:spPr>
          <a:xfrm flipV="1">
            <a:off x="6705600" y="2166258"/>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3"/>
            <a:endCxn id="38" idx="1"/>
          </p:cNvCxnSpPr>
          <p:nvPr/>
        </p:nvCxnSpPr>
        <p:spPr>
          <a:xfrm>
            <a:off x="6705600" y="2220686"/>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40" idx="1"/>
          </p:cNvCxnSpPr>
          <p:nvPr/>
        </p:nvCxnSpPr>
        <p:spPr>
          <a:xfrm>
            <a:off x="6705600" y="2220686"/>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4" idx="3"/>
            <a:endCxn id="36" idx="1"/>
          </p:cNvCxnSpPr>
          <p:nvPr/>
        </p:nvCxnSpPr>
        <p:spPr>
          <a:xfrm flipV="1">
            <a:off x="6705600" y="2166258"/>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3"/>
            <a:endCxn id="38" idx="1"/>
          </p:cNvCxnSpPr>
          <p:nvPr/>
        </p:nvCxnSpPr>
        <p:spPr>
          <a:xfrm flipV="1">
            <a:off x="6705600" y="2813958"/>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47" idx="1"/>
          </p:cNvCxnSpPr>
          <p:nvPr/>
        </p:nvCxnSpPr>
        <p:spPr>
          <a:xfrm>
            <a:off x="6705600" y="3943350"/>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8" idx="1"/>
          </p:cNvCxnSpPr>
          <p:nvPr/>
        </p:nvCxnSpPr>
        <p:spPr>
          <a:xfrm>
            <a:off x="6705600" y="3943350"/>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05600" y="1371600"/>
            <a:ext cx="941283" cy="369332"/>
          </a:xfrm>
          <a:prstGeom prst="rect">
            <a:avLst/>
          </a:prstGeom>
          <a:solidFill>
            <a:srgbClr val="92D050"/>
          </a:solidFill>
        </p:spPr>
        <p:txBody>
          <a:bodyPr wrap="none" rtlCol="0">
            <a:spAutoFit/>
          </a:bodyPr>
          <a:lstStyle/>
          <a:p>
            <a:r>
              <a:rPr lang="en-US" dirty="0" smtClean="0"/>
              <a:t>Greedy</a:t>
            </a:r>
            <a:endParaRPr lang="en-US" dirty="0"/>
          </a:p>
        </p:txBody>
      </p:sp>
      <p:sp>
        <p:nvSpPr>
          <p:cNvPr id="69" name="Content Placeholder 2"/>
          <p:cNvSpPr>
            <a:spLocks noGrp="1"/>
          </p:cNvSpPr>
          <p:nvPr>
            <p:ph idx="1"/>
          </p:nvPr>
        </p:nvSpPr>
        <p:spPr>
          <a:xfrm>
            <a:off x="3347864" y="2000251"/>
            <a:ext cx="2359496" cy="3994378"/>
          </a:xfrm>
        </p:spPr>
        <p:txBody>
          <a:bodyPr>
            <a:noAutofit/>
          </a:bodyPr>
          <a:lstStyle/>
          <a:p>
            <a:r>
              <a:rPr lang="en-US" sz="2000" dirty="0" smtClean="0">
                <a:solidFill>
                  <a:schemeClr val="accent6">
                    <a:lumMod val="75000"/>
                  </a:schemeClr>
                </a:solidFill>
              </a:rPr>
              <a:t>Selecting Charlie is useless since we still need Alice and David</a:t>
            </a:r>
          </a:p>
          <a:p>
            <a:endParaRPr lang="en-US" sz="2000" dirty="0">
              <a:solidFill>
                <a:srgbClr val="0070C0"/>
              </a:solidFill>
            </a:endParaRPr>
          </a:p>
          <a:p>
            <a:r>
              <a:rPr lang="en-US" sz="2000" dirty="0" smtClean="0">
                <a:solidFill>
                  <a:srgbClr val="0070C0"/>
                </a:solidFill>
              </a:rPr>
              <a:t>Alice and David cover a superset of the skills covered by Charlie</a:t>
            </a:r>
            <a:endParaRPr lang="en-US" sz="2000" dirty="0" smtClean="0"/>
          </a:p>
        </p:txBody>
      </p:sp>
    </p:spTree>
    <p:extLst>
      <p:ext uri="{BB962C8B-B14F-4D97-AF65-F5344CB8AC3E}">
        <p14:creationId xmlns:p14="http://schemas.microsoft.com/office/powerpoint/2010/main" val="84306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ratio of GREEDY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05800" cy="3581400"/>
              </a:xfrm>
            </p:spPr>
            <p:txBody>
              <a:bodyPr>
                <a:normAutofit fontScale="77500" lnSpcReduction="20000"/>
              </a:bodyPr>
              <a:lstStyle/>
              <a:p>
                <a:r>
                  <a:rPr lang="en-US" dirty="0" smtClean="0"/>
                  <a:t>Good news: </a:t>
                </a:r>
                <a:r>
                  <a:rPr lang="en-US" dirty="0" smtClean="0">
                    <a:solidFill>
                      <a:schemeClr val="accent6">
                        <a:lumMod val="75000"/>
                      </a:schemeClr>
                    </a:solidFill>
                  </a:rPr>
                  <a:t>GREEDY</a:t>
                </a:r>
                <a:r>
                  <a:rPr lang="en-US" dirty="0" smtClean="0"/>
                  <a:t> has approximation ratio:</a:t>
                </a: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𝛼</m:t>
                      </m:r>
                      <m:r>
                        <a:rPr lang="en-US" b="0" i="1" smtClean="0">
                          <a:solidFill>
                            <a:srgbClr val="0070C0"/>
                          </a:solidFill>
                          <a:latin typeface="Cambria Math"/>
                        </a:rPr>
                        <m:t>= </m:t>
                      </m:r>
                      <m:r>
                        <a:rPr lang="en-US" b="0" i="1" smtClean="0">
                          <a:solidFill>
                            <a:srgbClr val="0070C0"/>
                          </a:solidFill>
                          <a:latin typeface="Cambria Math"/>
                        </a:rPr>
                        <m:t>𝐻</m:t>
                      </m:r>
                      <m:d>
                        <m:dPr>
                          <m:ctrlPr>
                            <a:rPr lang="en-US" b="0" i="1" smtClean="0">
                              <a:solidFill>
                                <a:srgbClr val="0070C0"/>
                              </a:solidFill>
                              <a:latin typeface="Cambria Math"/>
                            </a:rPr>
                          </m:ctrlPr>
                        </m:dPr>
                        <m:e>
                          <m:d>
                            <m:dPr>
                              <m:begChr m:val="|"/>
                              <m:endChr m:val="|"/>
                              <m:ctrlPr>
                                <a:rPr lang="en-US" b="0" i="1" smtClean="0">
                                  <a:solidFill>
                                    <a:srgbClr val="0070C0"/>
                                  </a:solidFill>
                                  <a:latin typeface="Cambria Math"/>
                                </a:rPr>
                              </m:ctrlPr>
                            </m:dPr>
                            <m:e>
                              <m:sSub>
                                <m:sSubPr>
                                  <m:ctrlPr>
                                    <a:rPr lang="en-US" b="0" i="1" smtClean="0">
                                      <a:solidFill>
                                        <a:srgbClr val="0070C0"/>
                                      </a:solidFill>
                                      <a:latin typeface="Cambria Math"/>
                                    </a:rPr>
                                  </m:ctrlPr>
                                </m:sSubPr>
                                <m:e>
                                  <m:r>
                                    <a:rPr lang="en-US" b="0" i="1" smtClean="0">
                                      <a:solidFill>
                                        <a:srgbClr val="0070C0"/>
                                      </a:solidFill>
                                      <a:latin typeface="Cambria Math"/>
                                    </a:rPr>
                                    <m:t>𝑆</m:t>
                                  </m:r>
                                </m:e>
                                <m:sub>
                                  <m:r>
                                    <m:rPr>
                                      <m:sty m:val="p"/>
                                    </m:rPr>
                                    <a:rPr lang="en-US" b="0" i="1" smtClean="0">
                                      <a:solidFill>
                                        <a:srgbClr val="0070C0"/>
                                      </a:solidFill>
                                      <a:latin typeface="Cambria Math"/>
                                    </a:rPr>
                                    <m:t>max</m:t>
                                  </m:r>
                                </m:sub>
                              </m:sSub>
                            </m:e>
                          </m:d>
                        </m:e>
                      </m:d>
                      <m:r>
                        <a:rPr lang="en-US" b="0" i="1" smtClean="0">
                          <a:solidFill>
                            <a:srgbClr val="0070C0"/>
                          </a:solidFill>
                          <a:latin typeface="Cambria Math"/>
                        </a:rPr>
                        <m:t>=</m:t>
                      </m:r>
                      <m:func>
                        <m:funcPr>
                          <m:ctrlPr>
                            <a:rPr lang="en-US" b="0" i="1" smtClean="0">
                              <a:solidFill>
                                <a:srgbClr val="0070C0"/>
                              </a:solidFill>
                              <a:latin typeface="Cambria Math"/>
                            </a:rPr>
                          </m:ctrlPr>
                        </m:funcPr>
                        <m:fName>
                          <m:r>
                            <a:rPr lang="en-US" b="0" i="0" smtClean="0">
                              <a:solidFill>
                                <a:srgbClr val="0070C0"/>
                              </a:solidFill>
                              <a:latin typeface="Cambria Math"/>
                            </a:rPr>
                            <m:t>1+ </m:t>
                          </m:r>
                          <m:r>
                            <m:rPr>
                              <m:sty m:val="p"/>
                            </m:rPr>
                            <a:rPr lang="en-US" b="0" i="0" smtClean="0">
                              <a:solidFill>
                                <a:srgbClr val="0070C0"/>
                              </a:solidFill>
                              <a:latin typeface="Cambria Math"/>
                            </a:rPr>
                            <m:t>ln</m:t>
                          </m:r>
                        </m:fName>
                        <m:e>
                          <m:d>
                            <m:dPr>
                              <m:begChr m:val="|"/>
                              <m:endChr m:val="|"/>
                              <m:ctrlPr>
                                <a:rPr lang="en-US" b="0" i="1" smtClean="0">
                                  <a:solidFill>
                                    <a:srgbClr val="0070C0"/>
                                  </a:solidFill>
                                  <a:latin typeface="Cambria Math"/>
                                </a:rPr>
                              </m:ctrlPr>
                            </m:dPr>
                            <m:e>
                              <m:sSub>
                                <m:sSubPr>
                                  <m:ctrlPr>
                                    <a:rPr lang="en-US" b="0" i="1" smtClean="0">
                                      <a:solidFill>
                                        <a:srgbClr val="0070C0"/>
                                      </a:solidFill>
                                      <a:latin typeface="Cambria Math"/>
                                    </a:rPr>
                                  </m:ctrlPr>
                                </m:sSubPr>
                                <m:e>
                                  <m:r>
                                    <a:rPr lang="en-US" b="0" i="1" smtClean="0">
                                      <a:solidFill>
                                        <a:srgbClr val="0070C0"/>
                                      </a:solidFill>
                                      <a:latin typeface="Cambria Math"/>
                                    </a:rPr>
                                    <m:t>𝑆</m:t>
                                  </m:r>
                                </m:e>
                                <m:sub>
                                  <m:r>
                                    <m:rPr>
                                      <m:sty m:val="p"/>
                                    </m:rPr>
                                    <a:rPr lang="en-US" b="0" i="1" smtClean="0">
                                      <a:solidFill>
                                        <a:srgbClr val="0070C0"/>
                                      </a:solidFill>
                                      <a:latin typeface="Cambria Math"/>
                                    </a:rPr>
                                    <m:t>max</m:t>
                                  </m:r>
                                </m:sub>
                              </m:sSub>
                            </m:e>
                          </m:d>
                        </m:e>
                      </m:func>
                      <m:r>
                        <a:rPr lang="en-US" b="0" i="0" smtClean="0">
                          <a:solidFill>
                            <a:srgbClr val="0070C0"/>
                          </a:solidFill>
                          <a:latin typeface="Cambria Math"/>
                        </a:rPr>
                        <m:t>,  </m:t>
                      </m:r>
                      <m:r>
                        <a:rPr lang="en-US" b="0" i="1" smtClean="0">
                          <a:solidFill>
                            <a:srgbClr val="0070C0"/>
                          </a:solidFill>
                          <a:latin typeface="Cambria Math"/>
                        </a:rPr>
                        <m:t>𝐻</m:t>
                      </m:r>
                      <m:d>
                        <m:dPr>
                          <m:ctrlPr>
                            <a:rPr lang="en-US" b="0" i="1" smtClean="0">
                              <a:solidFill>
                                <a:srgbClr val="0070C0"/>
                              </a:solidFill>
                              <a:latin typeface="Cambria Math"/>
                            </a:rPr>
                          </m:ctrlPr>
                        </m:dPr>
                        <m:e>
                          <m:r>
                            <a:rPr lang="en-US" b="0" i="1" smtClean="0">
                              <a:solidFill>
                                <a:srgbClr val="0070C0"/>
                              </a:solidFill>
                              <a:latin typeface="Cambria Math"/>
                            </a:rPr>
                            <m:t>𝑛</m:t>
                          </m:r>
                        </m:e>
                      </m:d>
                      <m:r>
                        <a:rPr lang="en-US" b="0" i="1" smtClean="0">
                          <a:solidFill>
                            <a:srgbClr val="0070C0"/>
                          </a:solidFill>
                          <a:latin typeface="Cambria Math"/>
                        </a:rPr>
                        <m:t>=</m:t>
                      </m:r>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𝑘</m:t>
                          </m:r>
                          <m:r>
                            <a:rPr lang="en-US" b="0" i="1" smtClean="0">
                              <a:solidFill>
                                <a:srgbClr val="0070C0"/>
                              </a:solidFill>
                              <a:latin typeface="Cambria Math"/>
                            </a:rPr>
                            <m:t>=1</m:t>
                          </m:r>
                        </m:sub>
                        <m:sup>
                          <m:r>
                            <a:rPr lang="en-US" b="0" i="1" smtClean="0">
                              <a:solidFill>
                                <a:srgbClr val="0070C0"/>
                              </a:solidFill>
                              <a:latin typeface="Cambria Math"/>
                            </a:rPr>
                            <m:t>𝑛</m:t>
                          </m:r>
                        </m:sup>
                        <m:e>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𝑘</m:t>
                              </m:r>
                            </m:den>
                          </m:f>
                        </m:e>
                      </m:nary>
                    </m:oMath>
                  </m:oMathPara>
                </a14:m>
                <a:endParaRPr lang="en-US" dirty="0" smtClean="0">
                  <a:solidFill>
                    <a:srgbClr val="0070C0"/>
                  </a:solidFill>
                </a:endParaRPr>
              </a:p>
              <a:p>
                <a:pPr marL="0" indent="0" algn="ctr">
                  <a:buNone/>
                </a:pPr>
                <a:endParaRPr lang="en-US" b="0" i="1" dirty="0" smtClean="0">
                  <a:solidFill>
                    <a:schemeClr val="accent6">
                      <a:lumMod val="75000"/>
                    </a:schemeClr>
                  </a:solidFill>
                  <a:latin typeface="Cambria Math"/>
                </a:endParaRPr>
              </a:p>
              <a:p>
                <a:pPr marL="0" indent="0" algn="ctr">
                  <a:buNone/>
                </a:pPr>
                <a14:m>
                  <m:oMath xmlns:m="http://schemas.openxmlformats.org/officeDocument/2006/math">
                    <m:r>
                      <a:rPr lang="en-US" b="0" i="1" smtClean="0">
                        <a:solidFill>
                          <a:schemeClr val="accent6">
                            <a:lumMod val="75000"/>
                          </a:schemeClr>
                        </a:solidFill>
                        <a:latin typeface="Cambria Math"/>
                      </a:rPr>
                      <m:t>𝐺𝑅𝐸𝐸𝐷𝑌</m:t>
                    </m:r>
                    <m:d>
                      <m:dPr>
                        <m:ctrlPr>
                          <a:rPr lang="en-US" i="1">
                            <a:solidFill>
                              <a:schemeClr val="accent6">
                                <a:lumMod val="75000"/>
                              </a:schemeClr>
                            </a:solidFill>
                            <a:latin typeface="Cambria Math"/>
                          </a:rPr>
                        </m:ctrlPr>
                      </m:dPr>
                      <m:e>
                        <m:r>
                          <a:rPr lang="en-US" i="1">
                            <a:solidFill>
                              <a:schemeClr val="accent6">
                                <a:lumMod val="75000"/>
                              </a:schemeClr>
                            </a:solidFill>
                            <a:latin typeface="Cambria Math"/>
                          </a:rPr>
                          <m:t>𝑋</m:t>
                        </m:r>
                      </m:e>
                    </m:d>
                    <m:r>
                      <a:rPr lang="en-US" i="1">
                        <a:solidFill>
                          <a:schemeClr val="accent6">
                            <a:lumMod val="75000"/>
                          </a:schemeClr>
                        </a:solidFill>
                        <a:latin typeface="Cambria Math"/>
                      </a:rPr>
                      <m:t>≤</m:t>
                    </m:r>
                    <m:d>
                      <m:dPr>
                        <m:ctrlPr>
                          <a:rPr lang="en-US" b="0" i="1" smtClean="0">
                            <a:solidFill>
                              <a:schemeClr val="accent6">
                                <a:lumMod val="75000"/>
                              </a:schemeClr>
                            </a:solidFill>
                            <a:latin typeface="Cambria Math"/>
                          </a:rPr>
                        </m:ctrlPr>
                      </m:dPr>
                      <m:e>
                        <m:func>
                          <m:funcPr>
                            <m:ctrlPr>
                              <a:rPr lang="en-US" i="1" smtClean="0">
                                <a:solidFill>
                                  <a:schemeClr val="accent6">
                                    <a:lumMod val="75000"/>
                                  </a:schemeClr>
                                </a:solidFill>
                                <a:latin typeface="Cambria Math"/>
                              </a:rPr>
                            </m:ctrlPr>
                          </m:funcPr>
                          <m:fName>
                            <m:r>
                              <a:rPr lang="en-US">
                                <a:solidFill>
                                  <a:schemeClr val="accent6">
                                    <a:lumMod val="75000"/>
                                  </a:schemeClr>
                                </a:solidFill>
                                <a:latin typeface="Cambria Math"/>
                              </a:rPr>
                              <m:t>1+ </m:t>
                            </m:r>
                            <m:r>
                              <m:rPr>
                                <m:sty m:val="p"/>
                              </m:rPr>
                              <a:rPr lang="en-US">
                                <a:solidFill>
                                  <a:schemeClr val="accent6">
                                    <a:lumMod val="75000"/>
                                  </a:schemeClr>
                                </a:solidFill>
                                <a:latin typeface="Cambria Math"/>
                              </a:rPr>
                              <m:t>ln</m:t>
                            </m:r>
                          </m:fName>
                          <m:e>
                            <m:d>
                              <m:dPr>
                                <m:begChr m:val="|"/>
                                <m:endChr m:val="|"/>
                                <m:ctrlPr>
                                  <a:rPr lang="en-US" i="1">
                                    <a:solidFill>
                                      <a:schemeClr val="accent6">
                                        <a:lumMod val="75000"/>
                                      </a:schemeClr>
                                    </a:solidFill>
                                    <a:latin typeface="Cambria Math"/>
                                  </a:rPr>
                                </m:ctrlPr>
                              </m:dPr>
                              <m:e>
                                <m:sSub>
                                  <m:sSubPr>
                                    <m:ctrlPr>
                                      <a:rPr lang="en-US" i="1">
                                        <a:solidFill>
                                          <a:schemeClr val="accent6">
                                            <a:lumMod val="75000"/>
                                          </a:schemeClr>
                                        </a:solidFill>
                                        <a:latin typeface="Cambria Math"/>
                                      </a:rPr>
                                    </m:ctrlPr>
                                  </m:sSubPr>
                                  <m:e>
                                    <m:r>
                                      <a:rPr lang="en-US" i="1">
                                        <a:solidFill>
                                          <a:schemeClr val="accent6">
                                            <a:lumMod val="75000"/>
                                          </a:schemeClr>
                                        </a:solidFill>
                                        <a:latin typeface="Cambria Math"/>
                                      </a:rPr>
                                      <m:t>𝑆</m:t>
                                    </m:r>
                                  </m:e>
                                  <m:sub>
                                    <m:r>
                                      <m:rPr>
                                        <m:sty m:val="p"/>
                                      </m:rPr>
                                      <a:rPr lang="en-US" i="1">
                                        <a:solidFill>
                                          <a:schemeClr val="accent6">
                                            <a:lumMod val="75000"/>
                                          </a:schemeClr>
                                        </a:solidFill>
                                        <a:latin typeface="Cambria Math"/>
                                      </a:rPr>
                                      <m:t>max</m:t>
                                    </m:r>
                                  </m:sub>
                                </m:sSub>
                              </m:e>
                            </m:d>
                          </m:e>
                        </m:func>
                      </m:e>
                    </m:d>
                    <m:r>
                      <a:rPr lang="en-US" i="1">
                        <a:solidFill>
                          <a:schemeClr val="accent6">
                            <a:lumMod val="75000"/>
                          </a:schemeClr>
                        </a:solidFill>
                        <a:latin typeface="Cambria Math"/>
                      </a:rPr>
                      <m:t>𝑂𝑃𝑇</m:t>
                    </m:r>
                    <m:d>
                      <m:dPr>
                        <m:ctrlPr>
                          <a:rPr lang="en-US" i="1">
                            <a:solidFill>
                              <a:schemeClr val="accent6">
                                <a:lumMod val="75000"/>
                              </a:schemeClr>
                            </a:solidFill>
                            <a:latin typeface="Cambria Math"/>
                          </a:rPr>
                        </m:ctrlPr>
                      </m:dPr>
                      <m:e>
                        <m:r>
                          <a:rPr lang="en-US" i="1">
                            <a:solidFill>
                              <a:schemeClr val="accent6">
                                <a:lumMod val="75000"/>
                              </a:schemeClr>
                            </a:solidFill>
                            <a:latin typeface="Cambria Math"/>
                          </a:rPr>
                          <m:t>𝑋</m:t>
                        </m:r>
                      </m:e>
                    </m:d>
                  </m:oMath>
                </a14:m>
                <a:r>
                  <a:rPr lang="en-US" dirty="0" smtClean="0">
                    <a:solidFill>
                      <a:srgbClr val="0070C0"/>
                    </a:solidFill>
                  </a:rPr>
                  <a:t>, </a:t>
                </a:r>
                <a:r>
                  <a:rPr lang="en-US" dirty="0" smtClean="0"/>
                  <a:t>for all X</a:t>
                </a:r>
              </a:p>
              <a:p>
                <a:endParaRPr lang="en-US" dirty="0" smtClean="0"/>
              </a:p>
              <a:p>
                <a:r>
                  <a:rPr lang="en-US" dirty="0" smtClean="0"/>
                  <a:t>The approximation ratio is </a:t>
                </a:r>
                <a:r>
                  <a:rPr lang="en-US" dirty="0" smtClean="0">
                    <a:solidFill>
                      <a:srgbClr val="FF3B3B"/>
                    </a:solidFill>
                  </a:rPr>
                  <a:t>tight</a:t>
                </a:r>
                <a:r>
                  <a:rPr lang="en-US" dirty="0" smtClean="0"/>
                  <a:t> up to a constant </a:t>
                </a:r>
              </a:p>
              <a:p>
                <a:pPr lvl="1"/>
                <a:r>
                  <a:rPr lang="en-US" dirty="0" smtClean="0"/>
                  <a:t>Tight means that we can find a counter example with this ratio</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05800" cy="3581400"/>
              </a:xfrm>
              <a:blipFill rotWithShape="1">
                <a:blip r:embed="rId2"/>
                <a:stretch>
                  <a:fillRect l="-807" t="-3748" r="-880"/>
                </a:stretch>
              </a:blipFill>
            </p:spPr>
            <p:txBody>
              <a:bodyPr/>
              <a:lstStyle/>
              <a:p>
                <a:r>
                  <a:rPr lang="en-US">
                    <a:noFill/>
                  </a:rPr>
                  <a:t> </a:t>
                </a:r>
              </a:p>
            </p:txBody>
          </p:sp>
        </mc:Fallback>
      </mc:AlternateContent>
      <p:sp>
        <p:nvSpPr>
          <p:cNvPr id="4" name="Oval 3"/>
          <p:cNvSpPr/>
          <p:nvPr/>
        </p:nvSpPr>
        <p:spPr>
          <a:xfrm>
            <a:off x="24384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718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196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13738"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81600" y="5410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400"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74931"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13738"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81600" y="6172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6000" y="5334000"/>
            <a:ext cx="457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19400" y="5334000"/>
            <a:ext cx="8382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810000" y="5334000"/>
            <a:ext cx="16764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09800" y="5257800"/>
            <a:ext cx="3429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247900" y="5943600"/>
            <a:ext cx="3429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64686" y="5334000"/>
            <a:ext cx="2879314" cy="1200329"/>
          </a:xfrm>
          <a:prstGeom prst="rect">
            <a:avLst/>
          </a:prstGeom>
          <a:noFill/>
        </p:spPr>
        <p:txBody>
          <a:bodyPr wrap="none" rtlCol="0">
            <a:spAutoFit/>
          </a:bodyPr>
          <a:lstStyle/>
          <a:p>
            <a:r>
              <a:rPr lang="en-US" sz="2400" dirty="0" smtClean="0"/>
              <a:t>OPT(X) = 2</a:t>
            </a:r>
          </a:p>
          <a:p>
            <a:r>
              <a:rPr lang="en-US" sz="2400" dirty="0" smtClean="0"/>
              <a:t>GREEDY(X) = </a:t>
            </a:r>
            <a:r>
              <a:rPr lang="en-US" sz="2400" dirty="0" err="1" smtClean="0"/>
              <a:t>logN</a:t>
            </a:r>
            <a:endParaRPr lang="en-US" sz="2400" dirty="0" smtClean="0"/>
          </a:p>
          <a:p>
            <a:r>
              <a:rPr lang="en-US" sz="2400" dirty="0" smtClean="0">
                <a:sym typeface="Symbol"/>
              </a:rPr>
              <a:t>=</a:t>
            </a:r>
            <a:r>
              <a:rPr lang="en-US" sz="2400" dirty="0" err="1" smtClean="0">
                <a:sym typeface="Symbol"/>
              </a:rPr>
              <a:t>½logN</a:t>
            </a:r>
            <a:endParaRPr lang="en-US" sz="2400" dirty="0"/>
          </a:p>
        </p:txBody>
      </p:sp>
    </p:spTree>
    <p:extLst>
      <p:ext uri="{BB962C8B-B14F-4D97-AF65-F5344CB8AC3E}">
        <p14:creationId xmlns:p14="http://schemas.microsoft.com/office/powerpoint/2010/main" val="36476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2231" name="Rectangle 6"/>
          <p:cNvSpPr>
            <a:spLocks noGrp="1" noChangeArrowheads="1"/>
          </p:cNvSpPr>
          <p:nvPr>
            <p:ph type="title"/>
          </p:nvPr>
        </p:nvSpPr>
        <p:spPr>
          <a:xfrm>
            <a:off x="406400" y="457200"/>
            <a:ext cx="7924800" cy="1155700"/>
          </a:xfrm>
        </p:spPr>
        <p:txBody>
          <a:bodyPr anchor="b">
            <a:normAutofit fontScale="90000"/>
          </a:bodyPr>
          <a:lstStyle/>
          <a:p>
            <a:pPr eaLnBrk="1" hangingPunct="1"/>
            <a:r>
              <a:rPr lang="en-US" altLang="en-US" smtClean="0">
                <a:latin typeface="Lucida Grande" charset="0"/>
                <a:ea typeface="Lucida Grande" charset="0"/>
                <a:cs typeface="Lucida Grande" charset="0"/>
                <a:sym typeface="Lucida Grande" charset="0"/>
              </a:rPr>
              <a:t>Team formation in the presence of a social network</a:t>
            </a:r>
            <a:endParaRPr lang="en-US" altLang="en-US" smtClean="0">
              <a:latin typeface="Lucida Grande" charset="0"/>
              <a:sym typeface="Lucida Grande" charset="0"/>
            </a:endParaRPr>
          </a:p>
        </p:txBody>
      </p:sp>
      <p:sp>
        <p:nvSpPr>
          <p:cNvPr id="51207" name="Rectangle 7"/>
          <p:cNvSpPr>
            <a:spLocks noGrp="1" noChangeArrowheads="1"/>
          </p:cNvSpPr>
          <p:nvPr>
            <p:ph type="body" idx="1"/>
          </p:nvPr>
        </p:nvSpPr>
        <p:spPr>
          <a:xfrm>
            <a:off x="215900" y="2044700"/>
            <a:ext cx="7924800" cy="4552652"/>
          </a:xfrm>
        </p:spPr>
        <p:txBody>
          <a:bodyPr>
            <a:normAutofit/>
          </a:bodyPr>
          <a:lstStyle/>
          <a:p>
            <a:pPr marL="234950" indent="-234950" eaLnBrk="1" hangingPunct="1">
              <a:spcBef>
                <a:spcPct val="0"/>
              </a:spcBef>
              <a:buClr>
                <a:srgbClr val="727CA3"/>
              </a:buClr>
              <a:buSzPct val="75000"/>
              <a:buFont typeface="Wingdings 3" charset="2"/>
              <a:buChar char="}"/>
            </a:pPr>
            <a:r>
              <a:rPr lang="en-US" altLang="en-US" sz="2000" dirty="0" smtClean="0">
                <a:latin typeface="Lucida Grande" charset="0"/>
                <a:ea typeface="Lucida Grande" charset="0"/>
                <a:cs typeface="Lucida Grande" charset="0"/>
                <a:sym typeface="Lucida Grande" charset="0"/>
              </a:rPr>
              <a:t>Given a </a:t>
            </a:r>
            <a:r>
              <a:rPr lang="en-US" altLang="en-US" sz="2000" dirty="0" smtClean="0">
                <a:solidFill>
                  <a:srgbClr val="0070C0"/>
                </a:solidFill>
                <a:latin typeface="Lucida Grande" charset="0"/>
                <a:ea typeface="Lucida Grande" charset="0"/>
                <a:cs typeface="Lucida Grande" charset="0"/>
                <a:sym typeface="Lucida Grande" charset="0"/>
              </a:rPr>
              <a:t>task</a:t>
            </a:r>
            <a:r>
              <a:rPr lang="en-US" altLang="en-US" sz="2000" dirty="0" smtClean="0">
                <a:latin typeface="Lucida Grande" charset="0"/>
                <a:ea typeface="Lucida Grande" charset="0"/>
                <a:cs typeface="Lucida Grande" charset="0"/>
                <a:sym typeface="Lucida Grande" charset="0"/>
              </a:rPr>
              <a:t> and a set of </a:t>
            </a:r>
            <a:r>
              <a:rPr lang="en-US" altLang="en-US" sz="2000" dirty="0" smtClean="0">
                <a:solidFill>
                  <a:srgbClr val="0070C0"/>
                </a:solidFill>
                <a:latin typeface="Lucida Grande" charset="0"/>
                <a:ea typeface="Lucida Grande" charset="0"/>
                <a:cs typeface="Lucida Grande" charset="0"/>
                <a:sym typeface="Lucida Grande" charset="0"/>
              </a:rPr>
              <a:t>experts</a:t>
            </a:r>
            <a:r>
              <a:rPr lang="en-US" altLang="en-US" sz="2000" dirty="0" smtClean="0">
                <a:latin typeface="Lucida Grande" charset="0"/>
                <a:ea typeface="Lucida Grande" charset="0"/>
                <a:cs typeface="Lucida Grande" charset="0"/>
                <a:sym typeface="Lucida Grande" charset="0"/>
              </a:rPr>
              <a:t> organized in a </a:t>
            </a:r>
            <a:r>
              <a:rPr lang="en-US" altLang="en-US" sz="2000" dirty="0" smtClean="0">
                <a:solidFill>
                  <a:srgbClr val="0070C0"/>
                </a:solidFill>
                <a:latin typeface="Lucida Grande" charset="0"/>
                <a:ea typeface="Lucida Grande" charset="0"/>
                <a:cs typeface="Lucida Grande" charset="0"/>
                <a:sym typeface="Lucida Grande" charset="0"/>
              </a:rPr>
              <a:t>network </a:t>
            </a:r>
            <a:r>
              <a:rPr lang="en-US" altLang="en-US" sz="2000" dirty="0" smtClean="0">
                <a:latin typeface="Lucida Grande" charset="0"/>
                <a:ea typeface="Lucida Grande" charset="0"/>
                <a:cs typeface="Lucida Grande" charset="0"/>
                <a:sym typeface="Lucida Grande" charset="0"/>
              </a:rPr>
              <a:t>find the subset of experts that can </a:t>
            </a:r>
            <a:r>
              <a:rPr lang="en-US" altLang="en-US" sz="2000" dirty="0" smtClean="0">
                <a:solidFill>
                  <a:srgbClr val="0070C0"/>
                </a:solidFill>
                <a:latin typeface="Lucida Grande" charset="0"/>
                <a:ea typeface="Lucida Grande" charset="0"/>
                <a:cs typeface="Lucida Grande" charset="0"/>
                <a:sym typeface="Lucida Grande" charset="0"/>
              </a:rPr>
              <a:t>effectively</a:t>
            </a:r>
            <a:r>
              <a:rPr lang="en-US" altLang="en-US" sz="2000" dirty="0" smtClean="0">
                <a:latin typeface="Lucida Grande" charset="0"/>
                <a:ea typeface="Lucida Grande" charset="0"/>
                <a:cs typeface="Lucida Grande" charset="0"/>
                <a:sym typeface="Lucida Grande" charset="0"/>
              </a:rPr>
              <a:t> perform the task</a:t>
            </a: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dirty="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dirty="0" smtClean="0">
                <a:solidFill>
                  <a:srgbClr val="0070C0"/>
                </a:solidFill>
                <a:latin typeface="Lucida Grande" charset="0"/>
                <a:ea typeface="Lucida Grande" charset="0"/>
                <a:cs typeface="Lucida Grande" charset="0"/>
                <a:sym typeface="Lucida Grande" charset="0"/>
              </a:rPr>
              <a:t>Task</a:t>
            </a:r>
            <a:r>
              <a:rPr lang="en-US" altLang="en-US" sz="2000" dirty="0" smtClean="0">
                <a:latin typeface="Lucida Grande" charset="0"/>
                <a:ea typeface="Lucida Grande" charset="0"/>
                <a:cs typeface="Lucida Grande" charset="0"/>
                <a:sym typeface="Lucida Grande" charset="0"/>
              </a:rPr>
              <a:t>: set of required skills</a:t>
            </a: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dirty="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dirty="0" smtClean="0">
                <a:solidFill>
                  <a:srgbClr val="0070C0"/>
                </a:solidFill>
                <a:latin typeface="Lucida Grande" charset="0"/>
                <a:ea typeface="Lucida Grande" charset="0"/>
                <a:cs typeface="Lucida Grande" charset="0"/>
                <a:sym typeface="Lucida Grande" charset="0"/>
              </a:rPr>
              <a:t>Expert:</a:t>
            </a:r>
            <a:r>
              <a:rPr lang="en-US" altLang="en-US" sz="2000" dirty="0" smtClean="0">
                <a:latin typeface="Lucida Grande" charset="0"/>
                <a:ea typeface="Lucida Grande" charset="0"/>
                <a:cs typeface="Lucida Grande" charset="0"/>
                <a:sym typeface="Lucida Grande" charset="0"/>
              </a:rPr>
              <a:t> has a set of skills</a:t>
            </a: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dirty="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dirty="0" smtClean="0">
                <a:solidFill>
                  <a:srgbClr val="0070C0"/>
                </a:solidFill>
                <a:latin typeface="Lucida Grande" charset="0"/>
                <a:ea typeface="Lucida Grande" charset="0"/>
                <a:cs typeface="Lucida Grande" charset="0"/>
                <a:sym typeface="Lucida Grande" charset="0"/>
              </a:rPr>
              <a:t>Network:</a:t>
            </a:r>
            <a:r>
              <a:rPr lang="en-US" altLang="en-US" sz="2000" dirty="0" smtClean="0">
                <a:latin typeface="Lucida Grande" charset="0"/>
                <a:ea typeface="Lucida Grande" charset="0"/>
                <a:cs typeface="Lucida Grande" charset="0"/>
                <a:sym typeface="Lucida Grande" charset="0"/>
              </a:rPr>
              <a:t> represents strength of relationships</a:t>
            </a:r>
          </a:p>
          <a:p>
            <a:pPr marL="234950" indent="-234950" eaLnBrk="1" hangingPunct="1">
              <a:buClr>
                <a:srgbClr val="727CA3"/>
              </a:buClr>
              <a:buSzPct val="75000"/>
              <a:buFont typeface="Wingdings 3" charset="2"/>
              <a:buChar char="}"/>
            </a:pPr>
            <a:endParaRPr lang="en-US" altLang="en-US" sz="2000" dirty="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dirty="0" smtClean="0">
                <a:solidFill>
                  <a:srgbClr val="0070C0"/>
                </a:solidFill>
                <a:latin typeface="Lucida Grande" charset="0"/>
                <a:sym typeface="Lucida Grande" charset="0"/>
              </a:rPr>
              <a:t>Effectively</a:t>
            </a:r>
            <a:r>
              <a:rPr lang="en-US" altLang="en-US" sz="2000" dirty="0" smtClean="0">
                <a:latin typeface="Lucida Grande" charset="0"/>
                <a:sym typeface="Lucida Grande" charset="0"/>
              </a:rPr>
              <a:t>: There is </a:t>
            </a:r>
            <a:r>
              <a:rPr lang="en-US" altLang="en-US" sz="2000" dirty="0" smtClean="0">
                <a:solidFill>
                  <a:srgbClr val="FF0000"/>
                </a:solidFill>
                <a:latin typeface="Lucida Grande" charset="0"/>
                <a:sym typeface="Lucida Grande" charset="0"/>
              </a:rPr>
              <a:t>good</a:t>
            </a:r>
            <a:r>
              <a:rPr lang="en-US" altLang="en-US" sz="2000" dirty="0" smtClean="0">
                <a:latin typeface="Lucida Grande" charset="0"/>
                <a:sym typeface="Lucida Grande" charset="0"/>
              </a:rPr>
              <a:t> </a:t>
            </a:r>
            <a:r>
              <a:rPr lang="en-US" altLang="en-US" sz="2000" dirty="0" smtClean="0">
                <a:solidFill>
                  <a:srgbClr val="FF0000"/>
                </a:solidFill>
                <a:latin typeface="Lucida Grande" charset="0"/>
                <a:sym typeface="Lucida Grande" charset="0"/>
              </a:rPr>
              <a:t>communication </a:t>
            </a:r>
            <a:r>
              <a:rPr lang="en-US" altLang="en-US" sz="2000" dirty="0" smtClean="0">
                <a:latin typeface="Lucida Grande" charset="0"/>
                <a:sym typeface="Lucida Grande" charset="0"/>
              </a:rPr>
              <a:t>between the team members</a:t>
            </a:r>
          </a:p>
          <a:p>
            <a:pPr marL="635000" lvl="1" indent="-234950">
              <a:buClr>
                <a:srgbClr val="727CA3"/>
              </a:buClr>
              <a:buSzPct val="75000"/>
              <a:buFont typeface="Wingdings 3" charset="2"/>
              <a:buChar char="}"/>
            </a:pPr>
            <a:r>
              <a:rPr lang="en-US" altLang="en-US" sz="1600" dirty="0" smtClean="0">
                <a:latin typeface="Lucida Grande" charset="0"/>
                <a:sym typeface="Lucida Grande" charset="0"/>
              </a:rPr>
              <a:t>What does </a:t>
            </a:r>
            <a:r>
              <a:rPr lang="en-US" altLang="en-US" sz="1600" dirty="0" smtClean="0">
                <a:solidFill>
                  <a:srgbClr val="FF0000"/>
                </a:solidFill>
                <a:latin typeface="Lucida Grande" charset="0"/>
                <a:sym typeface="Lucida Grande" charset="0"/>
              </a:rPr>
              <a:t>good</a:t>
            </a:r>
            <a:r>
              <a:rPr lang="en-US" altLang="en-US" sz="1600" dirty="0" smtClean="0">
                <a:latin typeface="Lucida Grande" charset="0"/>
                <a:sym typeface="Lucida Grande" charset="0"/>
              </a:rPr>
              <a:t> mean? E.g., all team members are connected.</a:t>
            </a:r>
          </a:p>
        </p:txBody>
      </p:sp>
    </p:spTree>
    <p:extLst>
      <p:ext uri="{BB962C8B-B14F-4D97-AF65-F5344CB8AC3E}">
        <p14:creationId xmlns:p14="http://schemas.microsoft.com/office/powerpoint/2010/main" val="423313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3255" name="Rectangle 6"/>
          <p:cNvSpPr>
            <a:spLocks noGrp="1" noChangeArrowheads="1"/>
          </p:cNvSpPr>
          <p:nvPr>
            <p:ph type="title"/>
          </p:nvPr>
        </p:nvSpPr>
        <p:spPr>
          <a:xfrm>
            <a:off x="279400" y="50800"/>
            <a:ext cx="7924800" cy="990600"/>
          </a:xfrm>
        </p:spPr>
        <p:txBody>
          <a:bodyPr anchor="b"/>
          <a:lstStyle/>
          <a:p>
            <a:pPr eaLnBrk="1" hangingPunct="1"/>
            <a:r>
              <a:rPr lang="en-US" altLang="en-US" smtClean="0">
                <a:latin typeface="Lucida Grande" charset="0"/>
                <a:ea typeface="Lucida Grande" charset="0"/>
                <a:cs typeface="Lucida Grande" charset="0"/>
                <a:sym typeface="Lucida Grande" charset="0"/>
              </a:rPr>
              <a:t>Coverage is NOT enough</a:t>
            </a:r>
            <a:endParaRPr lang="en-US" altLang="en-US" smtClean="0">
              <a:latin typeface="Lucida Grande" charset="0"/>
              <a:sym typeface="Lucida Grande" charset="0"/>
            </a:endParaRPr>
          </a:p>
        </p:txBody>
      </p:sp>
      <p:sp>
        <p:nvSpPr>
          <p:cNvPr id="52231" name="Rectangle 7"/>
          <p:cNvSpPr>
            <a:spLocks/>
          </p:cNvSpPr>
          <p:nvPr/>
        </p:nvSpPr>
        <p:spPr bwMode="auto">
          <a:xfrm>
            <a:off x="36485" y="5638800"/>
            <a:ext cx="8897938" cy="990600"/>
          </a:xfrm>
          <a:prstGeom prst="rect">
            <a:avLst/>
          </a:prstGeom>
          <a:solidFill>
            <a:srgbClr val="003366"/>
          </a:solidFill>
          <a:ln w="12700">
            <a:solidFill>
              <a:schemeClr val="tx1"/>
            </a:solidFill>
            <a:miter lim="800000"/>
            <a:headEnd/>
            <a:tailEnd/>
          </a:ln>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a:solidFill>
                  <a:srgbClr val="9FB8CD"/>
                </a:solidFill>
                <a:latin typeface="Lucida Grande" charset="0"/>
                <a:ea typeface="Lucida Grande" charset="0"/>
                <a:cs typeface="Lucida Grande" charset="0"/>
                <a:sym typeface="Lucida Grande" charset="0"/>
              </a:rPr>
              <a:t>Communication:</a:t>
            </a:r>
            <a:r>
              <a:rPr lang="en-US" altLang="en-US">
                <a:latin typeface="Lucida Grande" charset="0"/>
                <a:ea typeface="Lucida Grande" charset="0"/>
                <a:cs typeface="Lucida Grande" charset="0"/>
                <a:sym typeface="Lucida Grande" charset="0"/>
              </a:rPr>
              <a:t> </a:t>
            </a:r>
            <a:r>
              <a:rPr lang="en-US" altLang="en-US">
                <a:solidFill>
                  <a:srgbClr val="FFFFFF"/>
                </a:solidFill>
                <a:latin typeface="Lucida Grande" charset="0"/>
                <a:ea typeface="Lucida Grande" charset="0"/>
                <a:cs typeface="Lucida Grande" charset="0"/>
                <a:sym typeface="Lucida Grande" charset="0"/>
              </a:rPr>
              <a:t>the members of the team must be able to </a:t>
            </a:r>
            <a:endParaRPr lang="en-US" altLang="en-US">
              <a:latin typeface="Times" charset="0"/>
              <a:cs typeface="Times" charset="0"/>
              <a:sym typeface="Times" charset="0"/>
            </a:endParaRPr>
          </a:p>
          <a:p>
            <a:pPr eaLnBrk="1" hangingPunct="1">
              <a:spcBef>
                <a:spcPts val="1438"/>
              </a:spcBef>
              <a:buClrTx/>
              <a:buSzTx/>
              <a:buFontTx/>
              <a:buNone/>
            </a:pPr>
            <a:r>
              <a:rPr lang="en-US" altLang="en-US">
                <a:solidFill>
                  <a:srgbClr val="FFFF00"/>
                </a:solidFill>
                <a:latin typeface="Lucida Grande" charset="0"/>
                <a:ea typeface="Lucida Grande" charset="0"/>
                <a:cs typeface="Lucida Grande" charset="0"/>
                <a:sym typeface="Lucida Grande" charset="0"/>
              </a:rPr>
              <a:t>efficiently communicate</a:t>
            </a:r>
            <a:r>
              <a:rPr lang="en-US" altLang="en-US">
                <a:solidFill>
                  <a:srgbClr val="FFFFFF"/>
                </a:solidFill>
                <a:latin typeface="Lucida Grande" charset="0"/>
                <a:ea typeface="Lucida Grande" charset="0"/>
                <a:cs typeface="Lucida Grande" charset="0"/>
                <a:sym typeface="Lucida Grande" charset="0"/>
              </a:rPr>
              <a:t> and </a:t>
            </a:r>
            <a:r>
              <a:rPr lang="en-US" altLang="en-US">
                <a:solidFill>
                  <a:srgbClr val="FFFF00"/>
                </a:solidFill>
                <a:latin typeface="Lucida Grande" charset="0"/>
                <a:ea typeface="Lucida Grande" charset="0"/>
                <a:cs typeface="Lucida Grande" charset="0"/>
                <a:sym typeface="Lucida Grande" charset="0"/>
              </a:rPr>
              <a:t>work together</a:t>
            </a:r>
          </a:p>
        </p:txBody>
      </p:sp>
      <p:grpSp>
        <p:nvGrpSpPr>
          <p:cNvPr id="53257" name="Group 11"/>
          <p:cNvGrpSpPr>
            <a:grpSpLocks/>
          </p:cNvGrpSpPr>
          <p:nvPr/>
        </p:nvGrpSpPr>
        <p:grpSpPr bwMode="auto">
          <a:xfrm>
            <a:off x="1751013" y="1752600"/>
            <a:ext cx="1601787" cy="823913"/>
            <a:chOff x="0" y="0"/>
            <a:chExt cx="1008" cy="519"/>
          </a:xfrm>
        </p:grpSpPr>
        <p:sp>
          <p:nvSpPr>
            <p:cNvPr id="53313" name="AutoShape 8"/>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14" name="Rectangle 9"/>
            <p:cNvSpPr>
              <a:spLocks/>
            </p:cNvSpPr>
            <p:nvPr/>
          </p:nvSpPr>
          <p:spPr bwMode="auto">
            <a:xfrm>
              <a:off x="0"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B</a:t>
              </a:r>
              <a:r>
                <a:rPr lang="en-US" altLang="en-US" sz="1600">
                  <a:latin typeface="Times" charset="0"/>
                  <a:cs typeface="Times" charset="0"/>
                  <a:sym typeface="Times" charset="0"/>
                </a:rPr>
                <a:t>ob</a:t>
              </a:r>
            </a:p>
          </p:txBody>
        </p:sp>
        <p:sp>
          <p:nvSpPr>
            <p:cNvPr id="53315" name="Rectangle 10"/>
            <p:cNvSpPr>
              <a:spLocks/>
            </p:cNvSpPr>
            <p:nvPr/>
          </p:nvSpPr>
          <p:spPr bwMode="auto">
            <a:xfrm>
              <a:off x="48" y="259"/>
              <a:ext cx="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b="1">
                  <a:latin typeface="Lucida Grande" charset="0"/>
                  <a:ea typeface="Lucida Grande" charset="0"/>
                  <a:cs typeface="Lucida Grande" charset="0"/>
                  <a:sym typeface="Lucida Grande" charset="0"/>
                </a:rPr>
                <a:t>}</a:t>
              </a:r>
            </a:p>
          </p:txBody>
        </p:sp>
      </p:grpSp>
      <p:grpSp>
        <p:nvGrpSpPr>
          <p:cNvPr id="53258" name="Group 15"/>
          <p:cNvGrpSpPr>
            <a:grpSpLocks/>
          </p:cNvGrpSpPr>
          <p:nvPr/>
        </p:nvGrpSpPr>
        <p:grpSpPr bwMode="auto">
          <a:xfrm>
            <a:off x="3352800" y="1751013"/>
            <a:ext cx="1765300" cy="825500"/>
            <a:chOff x="0" y="0"/>
            <a:chExt cx="1112" cy="519"/>
          </a:xfrm>
        </p:grpSpPr>
        <p:sp>
          <p:nvSpPr>
            <p:cNvPr id="53310" name="AutoShape 12"/>
            <p:cNvSpPr>
              <a:spLocks/>
            </p:cNvSpPr>
            <p:nvPr/>
          </p:nvSpPr>
          <p:spPr bwMode="auto">
            <a:xfrm>
              <a:off x="48"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11" name="Rectangle 13"/>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C</a:t>
              </a:r>
              <a:r>
                <a:rPr lang="en-US" altLang="en-US" sz="1600">
                  <a:latin typeface="Times" charset="0"/>
                  <a:cs typeface="Times" charset="0"/>
                  <a:sym typeface="Times" charset="0"/>
                </a:rPr>
                <a:t>ynthia</a:t>
              </a:r>
            </a:p>
          </p:txBody>
        </p:sp>
        <p:sp>
          <p:nvSpPr>
            <p:cNvPr id="53312" name="Rectangle 14"/>
            <p:cNvSpPr>
              <a:spLocks/>
            </p:cNvSpPr>
            <p:nvPr/>
          </p:nvSpPr>
          <p:spPr bwMode="auto">
            <a:xfrm>
              <a:off x="0" y="259"/>
              <a:ext cx="11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solidFill>
                    <a:srgbClr val="B292CA"/>
                  </a:solidFill>
                  <a:latin typeface="Lucida Grande" charset="0"/>
                  <a:ea typeface="Lucida Grande" charset="0"/>
                  <a:cs typeface="Lucida Grande" charset="0"/>
                  <a:sym typeface="Lucida Grande" charset="0"/>
                </a:rPr>
                <a:t>, </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b="1">
                  <a:latin typeface="Lucida Grande" charset="0"/>
                  <a:ea typeface="Lucida Grande" charset="0"/>
                  <a:cs typeface="Lucida Grande" charset="0"/>
                  <a:sym typeface="Lucida Grande" charset="0"/>
                </a:rPr>
                <a:t>}</a:t>
              </a:r>
            </a:p>
          </p:txBody>
        </p:sp>
      </p:grpSp>
      <p:grpSp>
        <p:nvGrpSpPr>
          <p:cNvPr id="53259" name="Group 19"/>
          <p:cNvGrpSpPr>
            <a:grpSpLocks/>
          </p:cNvGrpSpPr>
          <p:nvPr/>
        </p:nvGrpSpPr>
        <p:grpSpPr bwMode="auto">
          <a:xfrm>
            <a:off x="5105400" y="1752600"/>
            <a:ext cx="1600200" cy="838200"/>
            <a:chOff x="0" y="0"/>
            <a:chExt cx="1008" cy="528"/>
          </a:xfrm>
        </p:grpSpPr>
        <p:sp>
          <p:nvSpPr>
            <p:cNvPr id="53307" name="AutoShape 16"/>
            <p:cNvSpPr>
              <a:spLocks/>
            </p:cNvSpPr>
            <p:nvPr/>
          </p:nvSpPr>
          <p:spPr bwMode="auto">
            <a:xfrm>
              <a:off x="0" y="48"/>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08" name="Rectangle 17"/>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D</a:t>
              </a:r>
              <a:r>
                <a:rPr lang="en-US" altLang="en-US" sz="1600">
                  <a:latin typeface="Times" charset="0"/>
                  <a:cs typeface="Times" charset="0"/>
                  <a:sym typeface="Times" charset="0"/>
                </a:rPr>
                <a:t>avid</a:t>
              </a:r>
            </a:p>
          </p:txBody>
        </p:sp>
        <p:sp>
          <p:nvSpPr>
            <p:cNvPr id="53309" name="Rectangle 18"/>
            <p:cNvSpPr>
              <a:spLocks/>
            </p:cNvSpPr>
            <p:nvPr/>
          </p:nvSpPr>
          <p:spPr bwMode="auto">
            <a:xfrm>
              <a:off x="47" y="259"/>
              <a:ext cx="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b="1">
                  <a:latin typeface="Lucida Grande" charset="0"/>
                  <a:ea typeface="Lucida Grande" charset="0"/>
                  <a:cs typeface="Lucida Grande" charset="0"/>
                  <a:sym typeface="Lucida Grande" charset="0"/>
                </a:rPr>
                <a:t>}</a:t>
              </a:r>
            </a:p>
          </p:txBody>
        </p:sp>
      </p:grpSp>
      <p:grpSp>
        <p:nvGrpSpPr>
          <p:cNvPr id="53260" name="Group 23"/>
          <p:cNvGrpSpPr>
            <a:grpSpLocks/>
          </p:cNvGrpSpPr>
          <p:nvPr/>
        </p:nvGrpSpPr>
        <p:grpSpPr bwMode="auto">
          <a:xfrm>
            <a:off x="74613" y="1752600"/>
            <a:ext cx="1601787" cy="823913"/>
            <a:chOff x="0" y="0"/>
            <a:chExt cx="1008" cy="519"/>
          </a:xfrm>
        </p:grpSpPr>
        <p:sp>
          <p:nvSpPr>
            <p:cNvPr id="53304" name="AutoShape 20"/>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05" name="Rectangle 21"/>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A</a:t>
              </a:r>
              <a:r>
                <a:rPr lang="en-US" altLang="en-US" sz="1600">
                  <a:latin typeface="Times" charset="0"/>
                  <a:cs typeface="Times" charset="0"/>
                  <a:sym typeface="Times" charset="0"/>
                </a:rPr>
                <a:t>lice</a:t>
              </a:r>
            </a:p>
          </p:txBody>
        </p:sp>
        <p:sp>
          <p:nvSpPr>
            <p:cNvPr id="53306" name="Rectangle 22"/>
            <p:cNvSpPr>
              <a:spLocks/>
            </p:cNvSpPr>
            <p:nvPr/>
          </p:nvSpPr>
          <p:spPr bwMode="auto">
            <a:xfrm>
              <a:off x="47" y="259"/>
              <a:ext cx="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Lucida Grande" charset="0"/>
                  <a:ea typeface="Lucida Grande" charset="0"/>
                  <a:cs typeface="Lucida Grande" charset="0"/>
                  <a:sym typeface="Lucida Grande" charset="0"/>
                </a:rPr>
                <a:t>{</a:t>
              </a:r>
              <a:r>
                <a:rPr lang="en-US" altLang="en-US" sz="1600">
                  <a:solidFill>
                    <a:srgbClr val="FF0000"/>
                  </a:solidFill>
                  <a:latin typeface="Lucida Grande" charset="0"/>
                  <a:ea typeface="Lucida Grande" charset="0"/>
                  <a:cs typeface="Lucida Grande" charset="0"/>
                  <a:sym typeface="Lucida Grande" charset="0"/>
                </a:rPr>
                <a:t>algorithms</a:t>
              </a:r>
              <a:r>
                <a:rPr lang="en-US" altLang="en-US" sz="1600" b="1">
                  <a:latin typeface="Lucida Grande" charset="0"/>
                  <a:ea typeface="Lucida Grande" charset="0"/>
                  <a:cs typeface="Lucida Grande" charset="0"/>
                  <a:sym typeface="Lucida Grande" charset="0"/>
                </a:rPr>
                <a:t>}</a:t>
              </a:r>
            </a:p>
          </p:txBody>
        </p:sp>
      </p:grpSp>
      <p:grpSp>
        <p:nvGrpSpPr>
          <p:cNvPr id="53261" name="Group 27"/>
          <p:cNvGrpSpPr>
            <a:grpSpLocks/>
          </p:cNvGrpSpPr>
          <p:nvPr/>
        </p:nvGrpSpPr>
        <p:grpSpPr bwMode="auto">
          <a:xfrm>
            <a:off x="6629400" y="1797050"/>
            <a:ext cx="2451100" cy="793750"/>
            <a:chOff x="0" y="0"/>
            <a:chExt cx="1544" cy="500"/>
          </a:xfrm>
        </p:grpSpPr>
        <p:sp>
          <p:nvSpPr>
            <p:cNvPr id="53301" name="AutoShape 24"/>
            <p:cNvSpPr>
              <a:spLocks/>
            </p:cNvSpPr>
            <p:nvPr/>
          </p:nvSpPr>
          <p:spPr bwMode="auto">
            <a:xfrm>
              <a:off x="96" y="20"/>
              <a:ext cx="1344"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02" name="Rectangle 25"/>
            <p:cNvSpPr>
              <a:spLocks/>
            </p:cNvSpPr>
            <p:nvPr/>
          </p:nvSpPr>
          <p:spPr bwMode="auto">
            <a:xfrm>
              <a:off x="383"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E</a:t>
              </a:r>
              <a:r>
                <a:rPr lang="en-US" altLang="en-US" sz="1600">
                  <a:latin typeface="Times" charset="0"/>
                  <a:cs typeface="Times" charset="0"/>
                  <a:sym typeface="Times" charset="0"/>
                </a:rPr>
                <a:t>leanor</a:t>
              </a:r>
            </a:p>
          </p:txBody>
        </p:sp>
        <p:sp>
          <p:nvSpPr>
            <p:cNvPr id="53303" name="Rectangle 26"/>
            <p:cNvSpPr>
              <a:spLocks/>
            </p:cNvSpPr>
            <p:nvPr/>
          </p:nvSpPr>
          <p:spPr bwMode="auto">
            <a:xfrm>
              <a:off x="0" y="240"/>
              <a:ext cx="1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solidFill>
                    <a:srgbClr val="CC00FF"/>
                  </a:solidFill>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b="1">
                  <a:latin typeface="Lucida Grande" charset="0"/>
                  <a:ea typeface="Lucida Grande" charset="0"/>
                  <a:cs typeface="Lucida Grande" charset="0"/>
                  <a:sym typeface="Lucida Grande" charset="0"/>
                </a:rPr>
                <a:t>}</a:t>
              </a:r>
            </a:p>
          </p:txBody>
        </p:sp>
      </p:grpSp>
      <p:grpSp>
        <p:nvGrpSpPr>
          <p:cNvPr id="52254" name="Group 30"/>
          <p:cNvGrpSpPr>
            <a:grpSpLocks/>
          </p:cNvGrpSpPr>
          <p:nvPr/>
        </p:nvGrpSpPr>
        <p:grpSpPr bwMode="auto">
          <a:xfrm>
            <a:off x="3429000" y="3517900"/>
            <a:ext cx="609600" cy="609600"/>
            <a:chOff x="0" y="0"/>
            <a:chExt cx="384" cy="384"/>
          </a:xfrm>
        </p:grpSpPr>
        <p:sp>
          <p:nvSpPr>
            <p:cNvPr id="53299" name="Oval 28"/>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300" name="Rectangle 29"/>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2257" name="Group 33"/>
          <p:cNvGrpSpPr>
            <a:grpSpLocks/>
          </p:cNvGrpSpPr>
          <p:nvPr/>
        </p:nvGrpSpPr>
        <p:grpSpPr bwMode="auto">
          <a:xfrm>
            <a:off x="2438400" y="4813300"/>
            <a:ext cx="609600" cy="609600"/>
            <a:chOff x="0" y="0"/>
            <a:chExt cx="384" cy="384"/>
          </a:xfrm>
        </p:grpSpPr>
        <p:sp>
          <p:nvSpPr>
            <p:cNvPr id="53297" name="Oval 31"/>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98" name="Rectangle 32"/>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2260" name="Group 36"/>
          <p:cNvGrpSpPr>
            <a:grpSpLocks/>
          </p:cNvGrpSpPr>
          <p:nvPr/>
        </p:nvGrpSpPr>
        <p:grpSpPr bwMode="auto">
          <a:xfrm>
            <a:off x="4419600" y="4813300"/>
            <a:ext cx="609600" cy="609600"/>
            <a:chOff x="0" y="0"/>
            <a:chExt cx="384" cy="384"/>
          </a:xfrm>
        </p:grpSpPr>
        <p:sp>
          <p:nvSpPr>
            <p:cNvPr id="53295" name="Oval 34"/>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96" name="Rectangle 35"/>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52261" name="Line 37"/>
          <p:cNvSpPr>
            <a:spLocks noChangeShapeType="1"/>
          </p:cNvSpPr>
          <p:nvPr/>
        </p:nvSpPr>
        <p:spPr bwMode="auto">
          <a:xfrm>
            <a:off x="3048000" y="5118100"/>
            <a:ext cx="137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62" name="Line 38"/>
          <p:cNvSpPr>
            <a:spLocks noChangeShapeType="1"/>
          </p:cNvSpPr>
          <p:nvPr/>
        </p:nvSpPr>
        <p:spPr bwMode="auto">
          <a:xfrm rot="10800000" flipH="1">
            <a:off x="2743200" y="3975100"/>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63" name="Line 39"/>
          <p:cNvSpPr>
            <a:spLocks noChangeShapeType="1"/>
          </p:cNvSpPr>
          <p:nvPr/>
        </p:nvSpPr>
        <p:spPr bwMode="auto">
          <a:xfrm>
            <a:off x="3962400" y="3975100"/>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2266" name="Group 42"/>
          <p:cNvGrpSpPr>
            <a:grpSpLocks/>
          </p:cNvGrpSpPr>
          <p:nvPr/>
        </p:nvGrpSpPr>
        <p:grpSpPr bwMode="auto">
          <a:xfrm>
            <a:off x="5943600" y="4813300"/>
            <a:ext cx="609600" cy="609600"/>
            <a:chOff x="0" y="0"/>
            <a:chExt cx="384" cy="384"/>
          </a:xfrm>
        </p:grpSpPr>
        <p:sp>
          <p:nvSpPr>
            <p:cNvPr id="53293" name="Oval 4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94" name="Rectangle 4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2269" name="Group 45"/>
          <p:cNvGrpSpPr>
            <a:grpSpLocks/>
          </p:cNvGrpSpPr>
          <p:nvPr/>
        </p:nvGrpSpPr>
        <p:grpSpPr bwMode="auto">
          <a:xfrm>
            <a:off x="5943600" y="3517900"/>
            <a:ext cx="609600" cy="609600"/>
            <a:chOff x="0" y="0"/>
            <a:chExt cx="384" cy="384"/>
          </a:xfrm>
        </p:grpSpPr>
        <p:sp>
          <p:nvSpPr>
            <p:cNvPr id="53291" name="Oval 4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92" name="Rectangle 44"/>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52270" name="Line 46"/>
          <p:cNvSpPr>
            <a:spLocks noChangeShapeType="1"/>
          </p:cNvSpPr>
          <p:nvPr/>
        </p:nvSpPr>
        <p:spPr bwMode="auto">
          <a:xfrm rot="10800000" flipH="1">
            <a:off x="6248400" y="4127500"/>
            <a:ext cx="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71" name="Rectangle 47"/>
          <p:cNvSpPr>
            <a:spLocks/>
          </p:cNvSpPr>
          <p:nvPr/>
        </p:nvSpPr>
        <p:spPr bwMode="auto">
          <a:xfrm>
            <a:off x="4038600" y="1219200"/>
            <a:ext cx="4889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T={</a:t>
            </a:r>
            <a:r>
              <a:rPr lang="en-US" altLang="en-US" sz="2000" b="1">
                <a:solidFill>
                  <a:srgbClr val="FF0000"/>
                </a:solidFill>
                <a:latin typeface="Times" charset="0"/>
                <a:cs typeface="Times" charset="0"/>
                <a:sym typeface="Times" charset="0"/>
              </a:rPr>
              <a:t>algorithms</a:t>
            </a:r>
            <a:r>
              <a:rPr lang="en-US" altLang="en-US" sz="2000">
                <a:latin typeface="Times" charset="0"/>
                <a:cs typeface="Times" charset="0"/>
                <a:sym typeface="Times" charset="0"/>
              </a:rPr>
              <a:t>,</a:t>
            </a:r>
            <a:r>
              <a:rPr lang="en-US" altLang="en-US" sz="2000" b="1">
                <a:solidFill>
                  <a:srgbClr val="006600"/>
                </a:solidFill>
                <a:latin typeface="Times" charset="0"/>
                <a:cs typeface="Times" charset="0"/>
                <a:sym typeface="Times" charset="0"/>
              </a:rPr>
              <a:t>java</a:t>
            </a:r>
            <a:r>
              <a:rPr lang="en-US" altLang="en-US" sz="2000">
                <a:latin typeface="Times" charset="0"/>
                <a:cs typeface="Times" charset="0"/>
                <a:sym typeface="Times" charset="0"/>
              </a:rPr>
              <a:t>,</a:t>
            </a:r>
            <a:r>
              <a:rPr lang="en-US" altLang="en-US" sz="2000" b="1">
                <a:solidFill>
                  <a:srgbClr val="CC00FF"/>
                </a:solidFill>
                <a:latin typeface="Times" charset="0"/>
                <a:cs typeface="Times" charset="0"/>
                <a:sym typeface="Times" charset="0"/>
              </a:rPr>
              <a:t>graphics</a:t>
            </a:r>
            <a:r>
              <a:rPr lang="en-US" altLang="en-US" sz="2000">
                <a:latin typeface="Times" charset="0"/>
                <a:cs typeface="Times" charset="0"/>
                <a:sym typeface="Times" charset="0"/>
              </a:rPr>
              <a:t>,</a:t>
            </a:r>
            <a:r>
              <a:rPr lang="en-US" altLang="en-US" sz="2000" b="1">
                <a:solidFill>
                  <a:srgbClr val="B292CA"/>
                </a:solidFill>
                <a:latin typeface="Times" charset="0"/>
                <a:cs typeface="Times" charset="0"/>
                <a:sym typeface="Times" charset="0"/>
              </a:rPr>
              <a:t>python</a:t>
            </a:r>
            <a:r>
              <a:rPr lang="en-US" altLang="en-US">
                <a:latin typeface="Times" charset="0"/>
                <a:cs typeface="Times" charset="0"/>
                <a:sym typeface="Times" charset="0"/>
              </a:rPr>
              <a:t>}</a:t>
            </a:r>
          </a:p>
        </p:txBody>
      </p:sp>
      <p:grpSp>
        <p:nvGrpSpPr>
          <p:cNvPr id="52274" name="Group 50"/>
          <p:cNvGrpSpPr>
            <a:grpSpLocks/>
          </p:cNvGrpSpPr>
          <p:nvPr/>
        </p:nvGrpSpPr>
        <p:grpSpPr bwMode="auto">
          <a:xfrm>
            <a:off x="3429000" y="3517900"/>
            <a:ext cx="609600" cy="609600"/>
            <a:chOff x="0" y="0"/>
            <a:chExt cx="384" cy="384"/>
          </a:xfrm>
        </p:grpSpPr>
        <p:sp>
          <p:nvSpPr>
            <p:cNvPr id="53289" name="Oval 48"/>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90" name="Rectangle 49"/>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2277" name="Group 53"/>
          <p:cNvGrpSpPr>
            <a:grpSpLocks/>
          </p:cNvGrpSpPr>
          <p:nvPr/>
        </p:nvGrpSpPr>
        <p:grpSpPr bwMode="auto">
          <a:xfrm>
            <a:off x="5942806" y="4800600"/>
            <a:ext cx="609600" cy="609600"/>
            <a:chOff x="0" y="0"/>
            <a:chExt cx="384" cy="384"/>
          </a:xfrm>
        </p:grpSpPr>
        <p:sp>
          <p:nvSpPr>
            <p:cNvPr id="53287" name="Oval 51"/>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88" name="Rectangle 52"/>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2280" name="Group 56"/>
          <p:cNvGrpSpPr>
            <a:grpSpLocks/>
          </p:cNvGrpSpPr>
          <p:nvPr/>
        </p:nvGrpSpPr>
        <p:grpSpPr bwMode="auto">
          <a:xfrm>
            <a:off x="4419600" y="4813300"/>
            <a:ext cx="609600" cy="609600"/>
            <a:chOff x="0" y="0"/>
            <a:chExt cx="384" cy="384"/>
          </a:xfrm>
        </p:grpSpPr>
        <p:sp>
          <p:nvSpPr>
            <p:cNvPr id="53285" name="Oval 54"/>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86" name="Rectangle 55"/>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grpSp>
        <p:nvGrpSpPr>
          <p:cNvPr id="52283" name="Group 59"/>
          <p:cNvGrpSpPr>
            <a:grpSpLocks/>
          </p:cNvGrpSpPr>
          <p:nvPr/>
        </p:nvGrpSpPr>
        <p:grpSpPr bwMode="auto">
          <a:xfrm>
            <a:off x="2438400" y="4813300"/>
            <a:ext cx="609600" cy="609600"/>
            <a:chOff x="0" y="0"/>
            <a:chExt cx="384" cy="384"/>
          </a:xfrm>
        </p:grpSpPr>
        <p:sp>
          <p:nvSpPr>
            <p:cNvPr id="53283" name="Oval 57"/>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284" name="Rectangle 58"/>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sp>
        <p:nvSpPr>
          <p:cNvPr id="52284" name="Line 60"/>
          <p:cNvSpPr>
            <a:spLocks noChangeShapeType="1"/>
          </p:cNvSpPr>
          <p:nvPr/>
        </p:nvSpPr>
        <p:spPr bwMode="auto">
          <a:xfrm>
            <a:off x="4038600" y="3822700"/>
            <a:ext cx="1905000" cy="1143000"/>
          </a:xfrm>
          <a:prstGeom prst="line">
            <a:avLst/>
          </a:prstGeom>
          <a:noFill/>
          <a:ln w="44450">
            <a:solidFill>
              <a:schemeClr val="tx1"/>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2287" name="Group 63"/>
          <p:cNvGrpSpPr>
            <a:grpSpLocks/>
          </p:cNvGrpSpPr>
          <p:nvPr/>
        </p:nvGrpSpPr>
        <p:grpSpPr bwMode="auto">
          <a:xfrm>
            <a:off x="5626100" y="3441700"/>
            <a:ext cx="3365500" cy="1292225"/>
            <a:chOff x="0" y="0"/>
            <a:chExt cx="2119" cy="814"/>
          </a:xfrm>
        </p:grpSpPr>
        <p:sp>
          <p:nvSpPr>
            <p:cNvPr id="53281" name="AutoShape 61"/>
            <p:cNvSpPr>
              <a:spLocks/>
            </p:cNvSpPr>
            <p:nvPr/>
          </p:nvSpPr>
          <p:spPr bwMode="auto">
            <a:xfrm>
              <a:off x="0" y="0"/>
              <a:ext cx="2119" cy="814"/>
            </a:xfrm>
            <a:custGeom>
              <a:avLst/>
              <a:gdLst>
                <a:gd name="T0" fmla="*/ 7415 w 21600"/>
                <a:gd name="T1" fmla="*/ 3396 h 21600"/>
                <a:gd name="T2" fmla="*/ 8719 w 21600"/>
                <a:gd name="T3" fmla="*/ 0 h 21600"/>
                <a:gd name="T4" fmla="*/ 9779 w 21600"/>
                <a:gd name="T5" fmla="*/ 0 h 21600"/>
                <a:gd name="T6" fmla="*/ 13325 w 21600"/>
                <a:gd name="T7" fmla="*/ 0 h 21600"/>
                <a:gd name="T8" fmla="*/ 20296 w 21600"/>
                <a:gd name="T9" fmla="*/ 0 h 21600"/>
                <a:gd name="T10" fmla="*/ 21600 w 21600"/>
                <a:gd name="T11" fmla="*/ 3396 h 21600"/>
                <a:gd name="T12" fmla="*/ 21600 w 21600"/>
                <a:gd name="T13" fmla="*/ 11886 h 21600"/>
                <a:gd name="T14" fmla="*/ 21600 w 21600"/>
                <a:gd name="T15" fmla="*/ 16979 h 21600"/>
                <a:gd name="T16" fmla="*/ 20296 w 21600"/>
                <a:gd name="T17" fmla="*/ 20375 h 21600"/>
                <a:gd name="T18" fmla="*/ 13325 w 21600"/>
                <a:gd name="T19" fmla="*/ 20375 h 21600"/>
                <a:gd name="T20" fmla="*/ 9779 w 21600"/>
                <a:gd name="T21" fmla="*/ 20375 h 21600"/>
                <a:gd name="T22" fmla="*/ 8719 w 21600"/>
                <a:gd name="T23" fmla="*/ 20375 h 21600"/>
                <a:gd name="T24" fmla="*/ 7415 w 21600"/>
                <a:gd name="T25" fmla="*/ 16979 h 21600"/>
                <a:gd name="T26" fmla="*/ 0 w 21600"/>
                <a:gd name="T27" fmla="*/ 21600 h 21600"/>
                <a:gd name="T28" fmla="*/ 7415 w 21600"/>
                <a:gd name="T29" fmla="*/ 11886 h 21600"/>
                <a:gd name="T30" fmla="*/ 7415 w 21600"/>
                <a:gd name="T31" fmla="*/ 3396 h 21600"/>
                <a:gd name="T32" fmla="*/ 7415 w 21600"/>
                <a:gd name="T33" fmla="*/ 339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7415" y="3396"/>
                  </a:moveTo>
                  <a:cubicBezTo>
                    <a:pt x="7415" y="1520"/>
                    <a:pt x="7999" y="0"/>
                    <a:pt x="8719" y="0"/>
                  </a:cubicBezTo>
                  <a:lnTo>
                    <a:pt x="9779" y="0"/>
                  </a:lnTo>
                  <a:lnTo>
                    <a:pt x="13325" y="0"/>
                  </a:lnTo>
                  <a:lnTo>
                    <a:pt x="20296" y="0"/>
                  </a:lnTo>
                  <a:cubicBezTo>
                    <a:pt x="21016" y="0"/>
                    <a:pt x="21600" y="1520"/>
                    <a:pt x="21600" y="3396"/>
                  </a:cubicBezTo>
                  <a:lnTo>
                    <a:pt x="21600" y="11886"/>
                  </a:lnTo>
                  <a:lnTo>
                    <a:pt x="21600" y="16979"/>
                  </a:lnTo>
                  <a:cubicBezTo>
                    <a:pt x="21600" y="18855"/>
                    <a:pt x="21016" y="20375"/>
                    <a:pt x="20296" y="20375"/>
                  </a:cubicBezTo>
                  <a:lnTo>
                    <a:pt x="13325" y="20375"/>
                  </a:lnTo>
                  <a:lnTo>
                    <a:pt x="9779" y="20375"/>
                  </a:lnTo>
                  <a:lnTo>
                    <a:pt x="8719" y="20375"/>
                  </a:lnTo>
                  <a:cubicBezTo>
                    <a:pt x="7999" y="20375"/>
                    <a:pt x="7415" y="18855"/>
                    <a:pt x="7415" y="16979"/>
                  </a:cubicBezTo>
                  <a:lnTo>
                    <a:pt x="0" y="21600"/>
                  </a:lnTo>
                  <a:lnTo>
                    <a:pt x="7415" y="11886"/>
                  </a:lnTo>
                  <a:lnTo>
                    <a:pt x="7415" y="3396"/>
                  </a:lnTo>
                  <a:close/>
                  <a:moveTo>
                    <a:pt x="7415" y="3396"/>
                  </a:moveTo>
                </a:path>
              </a:pathLst>
            </a:custGeom>
            <a:solidFill>
              <a:srgbClr val="727CA3"/>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53282" name="Rectangle 62"/>
            <p:cNvSpPr>
              <a:spLocks/>
            </p:cNvSpPr>
            <p:nvPr/>
          </p:nvSpPr>
          <p:spPr bwMode="auto">
            <a:xfrm>
              <a:off x="763" y="37"/>
              <a:ext cx="1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dirty="0">
                  <a:latin typeface="Lucida Grande" charset="0"/>
                  <a:ea typeface="Lucida Grande" charset="0"/>
                  <a:cs typeface="Lucida Grande" charset="0"/>
                  <a:sym typeface="Lucida Grande" charset="0"/>
                </a:rPr>
                <a:t>A,E </a:t>
              </a:r>
              <a:r>
                <a:rPr lang="en-US" altLang="en-US" sz="1600" dirty="0" smtClean="0">
                  <a:latin typeface="Lucida Grande" charset="0"/>
                  <a:ea typeface="Lucida Grande" charset="0"/>
                  <a:cs typeface="Lucida Grande" charset="0"/>
                  <a:sym typeface="Lucida Grande" charset="0"/>
                </a:rPr>
                <a:t>can no longer  </a:t>
              </a:r>
              <a:r>
                <a:rPr lang="en-US" altLang="en-US" sz="1600" dirty="0">
                  <a:latin typeface="Lucida Grande" charset="0"/>
                  <a:ea typeface="Lucida Grande" charset="0"/>
                  <a:cs typeface="Lucida Grande" charset="0"/>
                  <a:sym typeface="Lucida Grande" charset="0"/>
                </a:rPr>
                <a:t>perform the task </a:t>
              </a:r>
              <a:r>
                <a:rPr lang="en-US" altLang="en-US" sz="1600" dirty="0" smtClean="0">
                  <a:latin typeface="Lucida Grande" charset="0"/>
                  <a:ea typeface="Lucida Grande" charset="0"/>
                  <a:cs typeface="Lucida Grande" charset="0"/>
                  <a:sym typeface="Lucida Grande" charset="0"/>
                </a:rPr>
                <a:t>since they cannot communicate</a:t>
              </a:r>
              <a:endParaRPr lang="en-US" altLang="en-US" sz="1600" dirty="0">
                <a:latin typeface="Lucida Grande" charset="0"/>
                <a:ea typeface="Lucida Grande" charset="0"/>
                <a:cs typeface="Lucida Grande" charset="0"/>
                <a:sym typeface="Lucida Grande" charset="0"/>
              </a:endParaRPr>
            </a:p>
          </p:txBody>
        </p:sp>
      </p:grpSp>
      <p:grpSp>
        <p:nvGrpSpPr>
          <p:cNvPr id="52290" name="Group 66"/>
          <p:cNvGrpSpPr>
            <a:grpSpLocks/>
          </p:cNvGrpSpPr>
          <p:nvPr/>
        </p:nvGrpSpPr>
        <p:grpSpPr bwMode="auto">
          <a:xfrm>
            <a:off x="152400" y="3594100"/>
            <a:ext cx="2732088" cy="1066800"/>
            <a:chOff x="0" y="0"/>
            <a:chExt cx="1721" cy="672"/>
          </a:xfrm>
        </p:grpSpPr>
        <p:sp>
          <p:nvSpPr>
            <p:cNvPr id="53279" name="AutoShape 64"/>
            <p:cNvSpPr>
              <a:spLocks/>
            </p:cNvSpPr>
            <p:nvPr/>
          </p:nvSpPr>
          <p:spPr bwMode="auto">
            <a:xfrm>
              <a:off x="0" y="0"/>
              <a:ext cx="1721" cy="672"/>
            </a:xfrm>
            <a:custGeom>
              <a:avLst/>
              <a:gdLst>
                <a:gd name="T0" fmla="*/ 0 w 21600"/>
                <a:gd name="T1" fmla="*/ 3600 h 21600"/>
                <a:gd name="T2" fmla="*/ 1406 w 21600"/>
                <a:gd name="T3" fmla="*/ 0 h 21600"/>
                <a:gd name="T4" fmla="*/ 10543 w 21600"/>
                <a:gd name="T5" fmla="*/ 0 h 21600"/>
                <a:gd name="T6" fmla="*/ 15061 w 21600"/>
                <a:gd name="T7" fmla="*/ 0 h 21600"/>
                <a:gd name="T8" fmla="*/ 16667 w 21600"/>
                <a:gd name="T9" fmla="*/ 0 h 21600"/>
                <a:gd name="T10" fmla="*/ 18073 w 21600"/>
                <a:gd name="T11" fmla="*/ 3600 h 21600"/>
                <a:gd name="T12" fmla="*/ 18073 w 21600"/>
                <a:gd name="T13" fmla="*/ 12600 h 21600"/>
                <a:gd name="T14" fmla="*/ 21600 w 21600"/>
                <a:gd name="T15" fmla="*/ 19671 h 21600"/>
                <a:gd name="T16" fmla="*/ 18073 w 21600"/>
                <a:gd name="T17" fmla="*/ 18000 h 21600"/>
                <a:gd name="T18" fmla="*/ 16667 w 21600"/>
                <a:gd name="T19" fmla="*/ 21600 h 21600"/>
                <a:gd name="T20" fmla="*/ 15061 w 21600"/>
                <a:gd name="T21" fmla="*/ 21600 h 21600"/>
                <a:gd name="T22" fmla="*/ 10543 w 21600"/>
                <a:gd name="T23" fmla="*/ 21600 h 21600"/>
                <a:gd name="T24" fmla="*/ 1406 w 21600"/>
                <a:gd name="T25" fmla="*/ 21600 h 21600"/>
                <a:gd name="T26" fmla="*/ 0 w 21600"/>
                <a:gd name="T27" fmla="*/ 18000 h 21600"/>
                <a:gd name="T28" fmla="*/ 0 w 21600"/>
                <a:gd name="T29" fmla="*/ 12600 h 21600"/>
                <a:gd name="T30" fmla="*/ 0 w 21600"/>
                <a:gd name="T31" fmla="*/ 3600 h 21600"/>
                <a:gd name="T32" fmla="*/ 0 w 21600"/>
                <a:gd name="T33" fmla="*/ 3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3600"/>
                  </a:moveTo>
                  <a:cubicBezTo>
                    <a:pt x="0" y="1612"/>
                    <a:pt x="629" y="0"/>
                    <a:pt x="1406" y="0"/>
                  </a:cubicBezTo>
                  <a:lnTo>
                    <a:pt x="10543" y="0"/>
                  </a:lnTo>
                  <a:lnTo>
                    <a:pt x="15061" y="0"/>
                  </a:lnTo>
                  <a:lnTo>
                    <a:pt x="16667" y="0"/>
                  </a:lnTo>
                  <a:cubicBezTo>
                    <a:pt x="17444" y="0"/>
                    <a:pt x="18073" y="1612"/>
                    <a:pt x="18073" y="3600"/>
                  </a:cubicBezTo>
                  <a:lnTo>
                    <a:pt x="18073" y="12600"/>
                  </a:lnTo>
                  <a:lnTo>
                    <a:pt x="21600" y="19671"/>
                  </a:lnTo>
                  <a:lnTo>
                    <a:pt x="18073" y="18000"/>
                  </a:lnTo>
                  <a:cubicBezTo>
                    <a:pt x="18073" y="19988"/>
                    <a:pt x="17444" y="21600"/>
                    <a:pt x="16667" y="21600"/>
                  </a:cubicBezTo>
                  <a:lnTo>
                    <a:pt x="15061" y="21600"/>
                  </a:lnTo>
                  <a:lnTo>
                    <a:pt x="10543" y="21600"/>
                  </a:lnTo>
                  <a:lnTo>
                    <a:pt x="1406" y="21600"/>
                  </a:lnTo>
                  <a:cubicBezTo>
                    <a:pt x="629" y="21600"/>
                    <a:pt x="0" y="19988"/>
                    <a:pt x="0" y="18000"/>
                  </a:cubicBezTo>
                  <a:lnTo>
                    <a:pt x="0" y="12600"/>
                  </a:lnTo>
                  <a:lnTo>
                    <a:pt x="0" y="3600"/>
                  </a:lnTo>
                  <a:close/>
                  <a:moveTo>
                    <a:pt x="0" y="3600"/>
                  </a:moveTo>
                </a:path>
              </a:pathLst>
            </a:custGeom>
            <a:solidFill>
              <a:srgbClr val="727CA3"/>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53280" name="Rectangle 65"/>
            <p:cNvSpPr>
              <a:spLocks/>
            </p:cNvSpPr>
            <p:nvPr/>
          </p:nvSpPr>
          <p:spPr bwMode="auto">
            <a:xfrm>
              <a:off x="32" y="32"/>
              <a:ext cx="137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A,B,C form an effective group that can communicate</a:t>
              </a:r>
            </a:p>
          </p:txBody>
        </p:sp>
      </p:grpSp>
      <p:sp>
        <p:nvSpPr>
          <p:cNvPr id="2" name="TextBox 1"/>
          <p:cNvSpPr txBox="1"/>
          <p:nvPr/>
        </p:nvSpPr>
        <p:spPr>
          <a:xfrm>
            <a:off x="498236" y="2852936"/>
            <a:ext cx="5750164" cy="369332"/>
          </a:xfrm>
          <a:prstGeom prst="rect">
            <a:avLst/>
          </a:prstGeom>
          <a:noFill/>
        </p:spPr>
        <p:txBody>
          <a:bodyPr wrap="none" rtlCol="0">
            <a:spAutoFit/>
          </a:bodyPr>
          <a:lstStyle/>
          <a:p>
            <a:r>
              <a:rPr lang="en-US" dirty="0" smtClean="0"/>
              <a:t>Alice and Eleanor are the smallest team that covers all skills</a:t>
            </a:r>
            <a:endParaRPr lang="en-US" dirty="0"/>
          </a:p>
        </p:txBody>
      </p:sp>
      <p:grpSp>
        <p:nvGrpSpPr>
          <p:cNvPr id="65" name="Group 42"/>
          <p:cNvGrpSpPr>
            <a:grpSpLocks/>
          </p:cNvGrpSpPr>
          <p:nvPr/>
        </p:nvGrpSpPr>
        <p:grpSpPr bwMode="auto">
          <a:xfrm>
            <a:off x="5943600" y="4800600"/>
            <a:ext cx="609600" cy="609600"/>
            <a:chOff x="0" y="0"/>
            <a:chExt cx="384" cy="384"/>
          </a:xfrm>
        </p:grpSpPr>
        <p:sp>
          <p:nvSpPr>
            <p:cNvPr id="66" name="Oval 40"/>
            <p:cNvSpPr>
              <a:spLocks/>
            </p:cNvSpPr>
            <p:nvPr/>
          </p:nvSpPr>
          <p:spPr bwMode="auto">
            <a:xfrm>
              <a:off x="0" y="0"/>
              <a:ext cx="384" cy="384"/>
            </a:xfrm>
            <a:prstGeom prst="ellipse">
              <a:avLst/>
            </a:prstGeom>
            <a:solidFill>
              <a:srgbClr val="FFFFFF"/>
            </a:solidFill>
            <a:ln w="25400">
              <a:solidFill>
                <a:schemeClr val="tx1"/>
              </a:solidFill>
              <a:round/>
              <a:headEnd/>
              <a:tailEnd/>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 name="Rectangle 4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spTree>
    <p:extLst>
      <p:ext uri="{BB962C8B-B14F-4D97-AF65-F5344CB8AC3E}">
        <p14:creationId xmlns:p14="http://schemas.microsoft.com/office/powerpoint/2010/main" val="355241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blinds(horizontal)">
                                      <p:cBhvr>
                                        <p:cTn id="7" dur="500"/>
                                        <p:tgtEl>
                                          <p:spTgt spid="522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62"/>
                                        </p:tgtEl>
                                        <p:attrNameLst>
                                          <p:attrName>style.visibility</p:attrName>
                                        </p:attrNameLst>
                                      </p:cBhvr>
                                      <p:to>
                                        <p:strVal val="visible"/>
                                      </p:to>
                                    </p:set>
                                    <p:animEffect transition="in" filter="blinds(horizontal)">
                                      <p:cBhvr>
                                        <p:cTn id="10" dur="500"/>
                                        <p:tgtEl>
                                          <p:spTgt spid="52262"/>
                                        </p:tgtEl>
                                      </p:cBhvr>
                                    </p:animEffect>
                                  </p:childTnLst>
                                </p:cTn>
                              </p:par>
                              <p:par>
                                <p:cTn id="11" presetID="3" presetClass="entr" presetSubtype="10" fill="hold" nodeType="withEffect">
                                  <p:stCondLst>
                                    <p:cond delay="0"/>
                                  </p:stCondLst>
                                  <p:childTnLst>
                                    <p:set>
                                      <p:cBhvr>
                                        <p:cTn id="12" dur="1" fill="hold">
                                          <p:stCondLst>
                                            <p:cond delay="0"/>
                                          </p:stCondLst>
                                        </p:cTn>
                                        <p:tgtEl>
                                          <p:spTgt spid="52257"/>
                                        </p:tgtEl>
                                        <p:attrNameLst>
                                          <p:attrName>style.visibility</p:attrName>
                                        </p:attrNameLst>
                                      </p:cBhvr>
                                      <p:to>
                                        <p:strVal val="visible"/>
                                      </p:to>
                                    </p:set>
                                    <p:animEffect transition="in" filter="blinds(horizontal)">
                                      <p:cBhvr>
                                        <p:cTn id="13" dur="500"/>
                                        <p:tgtEl>
                                          <p:spTgt spid="522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2261"/>
                                        </p:tgtEl>
                                        <p:attrNameLst>
                                          <p:attrName>style.visibility</p:attrName>
                                        </p:attrNameLst>
                                      </p:cBhvr>
                                      <p:to>
                                        <p:strVal val="visible"/>
                                      </p:to>
                                    </p:set>
                                    <p:animEffect transition="in" filter="blinds(horizontal)">
                                      <p:cBhvr>
                                        <p:cTn id="16" dur="500"/>
                                        <p:tgtEl>
                                          <p:spTgt spid="52261"/>
                                        </p:tgtEl>
                                      </p:cBhvr>
                                    </p:animEffect>
                                  </p:childTnLst>
                                </p:cTn>
                              </p:par>
                              <p:par>
                                <p:cTn id="17" presetID="3" presetClass="entr" presetSubtype="10" fill="hold" nodeType="withEffect">
                                  <p:stCondLst>
                                    <p:cond delay="0"/>
                                  </p:stCondLst>
                                  <p:childTnLst>
                                    <p:set>
                                      <p:cBhvr>
                                        <p:cTn id="18" dur="1" fill="hold">
                                          <p:stCondLst>
                                            <p:cond delay="0"/>
                                          </p:stCondLst>
                                        </p:cTn>
                                        <p:tgtEl>
                                          <p:spTgt spid="52260"/>
                                        </p:tgtEl>
                                        <p:attrNameLst>
                                          <p:attrName>style.visibility</p:attrName>
                                        </p:attrNameLst>
                                      </p:cBhvr>
                                      <p:to>
                                        <p:strVal val="visible"/>
                                      </p:to>
                                    </p:set>
                                    <p:animEffect transition="in" filter="blinds(horizontal)">
                                      <p:cBhvr>
                                        <p:cTn id="19" dur="500"/>
                                        <p:tgtEl>
                                          <p:spTgt spid="522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2263"/>
                                        </p:tgtEl>
                                        <p:attrNameLst>
                                          <p:attrName>style.visibility</p:attrName>
                                        </p:attrNameLst>
                                      </p:cBhvr>
                                      <p:to>
                                        <p:strVal val="visible"/>
                                      </p:to>
                                    </p:set>
                                    <p:animEffect transition="in" filter="blinds(horizontal)">
                                      <p:cBhvr>
                                        <p:cTn id="22" dur="500"/>
                                        <p:tgtEl>
                                          <p:spTgt spid="5226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2270"/>
                                        </p:tgtEl>
                                        <p:attrNameLst>
                                          <p:attrName>style.visibility</p:attrName>
                                        </p:attrNameLst>
                                      </p:cBhvr>
                                      <p:to>
                                        <p:strVal val="visible"/>
                                      </p:to>
                                    </p:set>
                                    <p:animEffect transition="in" filter="blinds(horizontal)">
                                      <p:cBhvr>
                                        <p:cTn id="25" dur="500"/>
                                        <p:tgtEl>
                                          <p:spTgt spid="52270"/>
                                        </p:tgtEl>
                                      </p:cBhvr>
                                    </p:animEffect>
                                  </p:childTnLst>
                                </p:cTn>
                              </p:par>
                              <p:par>
                                <p:cTn id="26" presetID="3" presetClass="entr" presetSubtype="10" fill="hold" nodeType="withEffect">
                                  <p:stCondLst>
                                    <p:cond delay="0"/>
                                  </p:stCondLst>
                                  <p:childTnLst>
                                    <p:set>
                                      <p:cBhvr>
                                        <p:cTn id="27" dur="1" fill="hold">
                                          <p:stCondLst>
                                            <p:cond delay="0"/>
                                          </p:stCondLst>
                                        </p:cTn>
                                        <p:tgtEl>
                                          <p:spTgt spid="52266"/>
                                        </p:tgtEl>
                                        <p:attrNameLst>
                                          <p:attrName>style.visibility</p:attrName>
                                        </p:attrNameLst>
                                      </p:cBhvr>
                                      <p:to>
                                        <p:strVal val="visible"/>
                                      </p:to>
                                    </p:set>
                                    <p:animEffect transition="in" filter="blinds(horizontal)">
                                      <p:cBhvr>
                                        <p:cTn id="28" dur="500"/>
                                        <p:tgtEl>
                                          <p:spTgt spid="52266"/>
                                        </p:tgtEl>
                                      </p:cBhvr>
                                    </p:animEffect>
                                  </p:childTnLst>
                                </p:cTn>
                              </p:par>
                              <p:par>
                                <p:cTn id="29" presetID="3" presetClass="entr" presetSubtype="10" fill="hold" nodeType="withEffect">
                                  <p:stCondLst>
                                    <p:cond delay="0"/>
                                  </p:stCondLst>
                                  <p:childTnLst>
                                    <p:set>
                                      <p:cBhvr>
                                        <p:cTn id="30" dur="1" fill="hold">
                                          <p:stCondLst>
                                            <p:cond delay="0"/>
                                          </p:stCondLst>
                                        </p:cTn>
                                        <p:tgtEl>
                                          <p:spTgt spid="52269"/>
                                        </p:tgtEl>
                                        <p:attrNameLst>
                                          <p:attrName>style.visibility</p:attrName>
                                        </p:attrNameLst>
                                      </p:cBhvr>
                                      <p:to>
                                        <p:strVal val="visible"/>
                                      </p:to>
                                    </p:set>
                                    <p:animEffect transition="in" filter="blinds(horizontal)">
                                      <p:cBhvr>
                                        <p:cTn id="31" dur="500"/>
                                        <p:tgtEl>
                                          <p:spTgt spid="52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2231"/>
                                        </p:tgtEl>
                                        <p:attrNameLst>
                                          <p:attrName>style.visibility</p:attrName>
                                        </p:attrNameLst>
                                      </p:cBhvr>
                                      <p:to>
                                        <p:strVal val="visible"/>
                                      </p:to>
                                    </p:set>
                                    <p:animEffect transition="in" filter="blinds(horizontal)">
                                      <p:cBhvr>
                                        <p:cTn id="36" dur="500"/>
                                        <p:tgtEl>
                                          <p:spTgt spid="522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2274"/>
                                        </p:tgtEl>
                                        <p:attrNameLst>
                                          <p:attrName>style.visibility</p:attrName>
                                        </p:attrNameLst>
                                      </p:cBhvr>
                                      <p:to>
                                        <p:strVal val="visible"/>
                                      </p:to>
                                    </p:set>
                                    <p:animEffect transition="in" filter="blinds(horizontal)">
                                      <p:cBhvr>
                                        <p:cTn id="41" dur="500"/>
                                        <p:tgtEl>
                                          <p:spTgt spid="52274"/>
                                        </p:tgtEl>
                                      </p:cBhvr>
                                    </p:animEffect>
                                  </p:childTnLst>
                                </p:cTn>
                              </p:par>
                              <p:par>
                                <p:cTn id="42" presetID="3" presetClass="entr" presetSubtype="10" fill="hold" nodeType="withEffect">
                                  <p:stCondLst>
                                    <p:cond delay="0"/>
                                  </p:stCondLst>
                                  <p:childTnLst>
                                    <p:set>
                                      <p:cBhvr>
                                        <p:cTn id="43" dur="1" fill="hold">
                                          <p:stCondLst>
                                            <p:cond delay="0"/>
                                          </p:stCondLst>
                                        </p:cTn>
                                        <p:tgtEl>
                                          <p:spTgt spid="52277"/>
                                        </p:tgtEl>
                                        <p:attrNameLst>
                                          <p:attrName>style.visibility</p:attrName>
                                        </p:attrNameLst>
                                      </p:cBhvr>
                                      <p:to>
                                        <p:strVal val="visible"/>
                                      </p:to>
                                    </p:set>
                                    <p:animEffect transition="in" filter="blinds(horizontal)">
                                      <p:cBhvr>
                                        <p:cTn id="44" dur="500"/>
                                        <p:tgtEl>
                                          <p:spTgt spid="5227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2284"/>
                                        </p:tgtEl>
                                        <p:attrNameLst>
                                          <p:attrName>style.visibility</p:attrName>
                                        </p:attrNameLst>
                                      </p:cBhvr>
                                      <p:to>
                                        <p:strVal val="visible"/>
                                      </p:to>
                                    </p:set>
                                    <p:animEffect transition="in" filter="blinds(horizontal)">
                                      <p:cBhvr>
                                        <p:cTn id="49" dur="500"/>
                                        <p:tgtEl>
                                          <p:spTgt spid="52284"/>
                                        </p:tgtEl>
                                      </p:cBhvr>
                                    </p:animEffect>
                                  </p:childTnLst>
                                </p:cTn>
                              </p:par>
                              <p:par>
                                <p:cTn id="50" presetID="3" presetClass="entr" presetSubtype="10" fill="hold" nodeType="withEffect">
                                  <p:stCondLst>
                                    <p:cond delay="0"/>
                                  </p:stCondLst>
                                  <p:childTnLst>
                                    <p:set>
                                      <p:cBhvr>
                                        <p:cTn id="51" dur="1" fill="hold">
                                          <p:stCondLst>
                                            <p:cond delay="0"/>
                                          </p:stCondLst>
                                        </p:cTn>
                                        <p:tgtEl>
                                          <p:spTgt spid="52287"/>
                                        </p:tgtEl>
                                        <p:attrNameLst>
                                          <p:attrName>style.visibility</p:attrName>
                                        </p:attrNameLst>
                                      </p:cBhvr>
                                      <p:to>
                                        <p:strVal val="visible"/>
                                      </p:to>
                                    </p:set>
                                    <p:animEffect transition="in" filter="blinds(horizontal)">
                                      <p:cBhvr>
                                        <p:cTn id="52" dur="500"/>
                                        <p:tgtEl>
                                          <p:spTgt spid="5228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2280"/>
                                        </p:tgtEl>
                                        <p:attrNameLst>
                                          <p:attrName>style.visibility</p:attrName>
                                        </p:attrNameLst>
                                      </p:cBhvr>
                                      <p:to>
                                        <p:strVal val="visible"/>
                                      </p:to>
                                    </p:set>
                                    <p:animEffect transition="in" filter="blinds(horizontal)">
                                      <p:cBhvr>
                                        <p:cTn id="57" dur="500"/>
                                        <p:tgtEl>
                                          <p:spTgt spid="52280"/>
                                        </p:tgtEl>
                                      </p:cBhvr>
                                    </p:animEffect>
                                  </p:childTnLst>
                                </p:cTn>
                              </p:par>
                              <p:par>
                                <p:cTn id="58" presetID="3" presetClass="entr" presetSubtype="10" fill="hold" nodeType="withEffect">
                                  <p:stCondLst>
                                    <p:cond delay="0"/>
                                  </p:stCondLst>
                                  <p:childTnLst>
                                    <p:set>
                                      <p:cBhvr>
                                        <p:cTn id="59" dur="1" fill="hold">
                                          <p:stCondLst>
                                            <p:cond delay="0"/>
                                          </p:stCondLst>
                                        </p:cTn>
                                        <p:tgtEl>
                                          <p:spTgt spid="52283"/>
                                        </p:tgtEl>
                                        <p:attrNameLst>
                                          <p:attrName>style.visibility</p:attrName>
                                        </p:attrNameLst>
                                      </p:cBhvr>
                                      <p:to>
                                        <p:strVal val="visible"/>
                                      </p:to>
                                    </p:set>
                                    <p:animEffect transition="in" filter="blinds(horizontal)">
                                      <p:cBhvr>
                                        <p:cTn id="60" dur="500"/>
                                        <p:tgtEl>
                                          <p:spTgt spid="52283"/>
                                        </p:tgtEl>
                                      </p:cBhvr>
                                    </p:animEffect>
                                  </p:childTnLst>
                                </p:cTn>
                              </p:par>
                              <p:par>
                                <p:cTn id="61" presetID="3" presetClass="entr" presetSubtype="10" fill="hold" nodeType="withEffect">
                                  <p:stCondLst>
                                    <p:cond delay="0"/>
                                  </p:stCondLst>
                                  <p:childTnLst>
                                    <p:set>
                                      <p:cBhvr>
                                        <p:cTn id="62" dur="1" fill="hold">
                                          <p:stCondLst>
                                            <p:cond delay="0"/>
                                          </p:stCondLst>
                                        </p:cTn>
                                        <p:tgtEl>
                                          <p:spTgt spid="52290"/>
                                        </p:tgtEl>
                                        <p:attrNameLst>
                                          <p:attrName>style.visibility</p:attrName>
                                        </p:attrNameLst>
                                      </p:cBhvr>
                                      <p:to>
                                        <p:strVal val="visible"/>
                                      </p:to>
                                    </p:set>
                                    <p:animEffect transition="in" filter="blinds(horizontal)">
                                      <p:cBhvr>
                                        <p:cTn id="63" dur="500"/>
                                        <p:tgtEl>
                                          <p:spTgt spid="52290"/>
                                        </p:tgtEl>
                                      </p:cBhvr>
                                    </p:animEffect>
                                  </p:childTnLst>
                                </p:cTn>
                              </p:par>
                              <p:par>
                                <p:cTn id="64" presetID="3" presetClass="entr" presetSubtype="1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linds(horizontal)">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autoUpdateAnimBg="0"/>
      <p:bldP spid="52261" grpId="0" animBg="1"/>
      <p:bldP spid="52262" grpId="0" animBg="1"/>
      <p:bldP spid="52263" grpId="0" animBg="1"/>
      <p:bldP spid="52270" grpId="0" animBg="1"/>
      <p:bldP spid="522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5303" name="Rectangle 6"/>
          <p:cNvSpPr>
            <a:spLocks noGrp="1" noChangeArrowheads="1"/>
          </p:cNvSpPr>
          <p:nvPr>
            <p:ph type="title"/>
          </p:nvPr>
        </p:nvSpPr>
        <p:spPr>
          <a:xfrm>
            <a:off x="241300" y="279400"/>
            <a:ext cx="8674100" cy="1117600"/>
          </a:xfrm>
        </p:spPr>
        <p:txBody>
          <a:bodyPr anchor="b">
            <a:normAutofit fontScale="90000"/>
          </a:bodyPr>
          <a:lstStyle/>
          <a:p>
            <a:pPr eaLnBrk="1" hangingPunct="1"/>
            <a:r>
              <a:rPr lang="en-US" altLang="en-US" dirty="0" smtClean="0">
                <a:latin typeface="Lucida Grande" charset="0"/>
                <a:ea typeface="Lucida Grande" charset="0"/>
                <a:cs typeface="Lucida Grande" charset="0"/>
                <a:sym typeface="Lucida Grande" charset="0"/>
              </a:rPr>
              <a:t>How to measure effective communication?</a:t>
            </a:r>
            <a:endParaRPr lang="en-US" altLang="en-US" dirty="0" smtClean="0">
              <a:latin typeface="Lucida Grande" charset="0"/>
              <a:sym typeface="Lucida Grande" charset="0"/>
            </a:endParaRPr>
          </a:p>
        </p:txBody>
      </p:sp>
      <p:sp>
        <p:nvSpPr>
          <p:cNvPr id="55304" name="Rectangle 7"/>
          <p:cNvSpPr>
            <a:spLocks noGrp="1" noChangeArrowheads="1"/>
          </p:cNvSpPr>
          <p:nvPr>
            <p:ph type="body" idx="1"/>
          </p:nvPr>
        </p:nvSpPr>
        <p:spPr>
          <a:xfrm>
            <a:off x="377825" y="2500313"/>
            <a:ext cx="7775575" cy="814387"/>
          </a:xfrm>
        </p:spPr>
        <p:txBody>
          <a:bodyPr/>
          <a:lstStyle/>
          <a:p>
            <a:pPr marL="234950" indent="-234950" eaLnBrk="1" hangingPunct="1">
              <a:lnSpc>
                <a:spcPct val="90000"/>
              </a:lnSpc>
              <a:spcBef>
                <a:spcPct val="0"/>
              </a:spcBef>
              <a:buClr>
                <a:srgbClr val="727CA3"/>
              </a:buClr>
              <a:buSzPct val="75000"/>
              <a:buFont typeface="Wingdings 3" charset="2"/>
              <a:buChar char="}"/>
            </a:pPr>
            <a:r>
              <a:rPr lang="en-US" altLang="en-US" sz="2600" smtClean="0">
                <a:solidFill>
                  <a:srgbClr val="0070C0"/>
                </a:solidFill>
                <a:latin typeface="Lucida Grande" charset="0"/>
                <a:ea typeface="Lucida Grande" charset="0"/>
                <a:cs typeface="Lucida Grande" charset="0"/>
                <a:sym typeface="Lucida Grande" charset="0"/>
              </a:rPr>
              <a:t>Diameter</a:t>
            </a:r>
            <a:r>
              <a:rPr lang="en-US" altLang="en-US" sz="2600" smtClean="0">
                <a:latin typeface="Lucida Grande" charset="0"/>
                <a:ea typeface="Lucida Grande" charset="0"/>
                <a:cs typeface="Lucida Grande" charset="0"/>
                <a:sym typeface="Lucida Grande" charset="0"/>
              </a:rPr>
              <a:t> of the subgraph defined by the group members</a:t>
            </a:r>
            <a:endParaRPr lang="en-US" altLang="en-US" sz="2600" smtClean="0">
              <a:latin typeface="Lucida Grande" charset="0"/>
              <a:sym typeface="Lucida Grande" charset="0"/>
            </a:endParaRPr>
          </a:p>
        </p:txBody>
      </p:sp>
      <p:grpSp>
        <p:nvGrpSpPr>
          <p:cNvPr id="54282" name="Group 10"/>
          <p:cNvGrpSpPr>
            <a:grpSpLocks/>
          </p:cNvGrpSpPr>
          <p:nvPr/>
        </p:nvGrpSpPr>
        <p:grpSpPr bwMode="auto">
          <a:xfrm>
            <a:off x="3429000" y="3238500"/>
            <a:ext cx="609600" cy="609600"/>
            <a:chOff x="0" y="0"/>
            <a:chExt cx="384" cy="384"/>
          </a:xfrm>
        </p:grpSpPr>
        <p:sp>
          <p:nvSpPr>
            <p:cNvPr id="55339" name="Oval 8"/>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40" name="Rectangle 9"/>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4285" name="Group 13"/>
          <p:cNvGrpSpPr>
            <a:grpSpLocks/>
          </p:cNvGrpSpPr>
          <p:nvPr/>
        </p:nvGrpSpPr>
        <p:grpSpPr bwMode="auto">
          <a:xfrm>
            <a:off x="2438400" y="4533900"/>
            <a:ext cx="609600" cy="609600"/>
            <a:chOff x="0" y="0"/>
            <a:chExt cx="384" cy="384"/>
          </a:xfrm>
        </p:grpSpPr>
        <p:sp>
          <p:nvSpPr>
            <p:cNvPr id="55337" name="Oval 11"/>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38" name="Rectangle 12"/>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4288" name="Group 16"/>
          <p:cNvGrpSpPr>
            <a:grpSpLocks/>
          </p:cNvGrpSpPr>
          <p:nvPr/>
        </p:nvGrpSpPr>
        <p:grpSpPr bwMode="auto">
          <a:xfrm>
            <a:off x="4419600" y="4533900"/>
            <a:ext cx="609600" cy="609600"/>
            <a:chOff x="0" y="0"/>
            <a:chExt cx="384" cy="384"/>
          </a:xfrm>
        </p:grpSpPr>
        <p:sp>
          <p:nvSpPr>
            <p:cNvPr id="55335" name="Oval 14"/>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36" name="Rectangle 15"/>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54289" name="Line 17"/>
          <p:cNvSpPr>
            <a:spLocks noChangeShapeType="1"/>
          </p:cNvSpPr>
          <p:nvPr/>
        </p:nvSpPr>
        <p:spPr bwMode="auto">
          <a:xfrm>
            <a:off x="3048000" y="4838700"/>
            <a:ext cx="137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90" name="Line 18"/>
          <p:cNvSpPr>
            <a:spLocks noChangeShapeType="1"/>
          </p:cNvSpPr>
          <p:nvPr/>
        </p:nvSpPr>
        <p:spPr bwMode="auto">
          <a:xfrm rot="10800000" flipH="1">
            <a:off x="2743200" y="3695700"/>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91" name="Line 19"/>
          <p:cNvSpPr>
            <a:spLocks noChangeShapeType="1"/>
          </p:cNvSpPr>
          <p:nvPr/>
        </p:nvSpPr>
        <p:spPr bwMode="auto">
          <a:xfrm>
            <a:off x="3962400" y="3695700"/>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4294" name="Group 22"/>
          <p:cNvGrpSpPr>
            <a:grpSpLocks/>
          </p:cNvGrpSpPr>
          <p:nvPr/>
        </p:nvGrpSpPr>
        <p:grpSpPr bwMode="auto">
          <a:xfrm>
            <a:off x="5943600" y="4533900"/>
            <a:ext cx="609600" cy="609600"/>
            <a:chOff x="0" y="0"/>
            <a:chExt cx="384" cy="384"/>
          </a:xfrm>
        </p:grpSpPr>
        <p:sp>
          <p:nvSpPr>
            <p:cNvPr id="55333" name="Oval 2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34" name="Rectangle 2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4297" name="Group 25"/>
          <p:cNvGrpSpPr>
            <a:grpSpLocks/>
          </p:cNvGrpSpPr>
          <p:nvPr/>
        </p:nvGrpSpPr>
        <p:grpSpPr bwMode="auto">
          <a:xfrm>
            <a:off x="5943600" y="3238500"/>
            <a:ext cx="609600" cy="609600"/>
            <a:chOff x="0" y="0"/>
            <a:chExt cx="384" cy="384"/>
          </a:xfrm>
        </p:grpSpPr>
        <p:sp>
          <p:nvSpPr>
            <p:cNvPr id="55331" name="Oval 2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32" name="Rectangle 24"/>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54298" name="Line 26"/>
          <p:cNvSpPr>
            <a:spLocks noChangeShapeType="1"/>
          </p:cNvSpPr>
          <p:nvPr/>
        </p:nvSpPr>
        <p:spPr bwMode="auto">
          <a:xfrm rot="10800000" flipH="1">
            <a:off x="6248400" y="3848100"/>
            <a:ext cx="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4301" name="Group 29"/>
          <p:cNvGrpSpPr>
            <a:grpSpLocks/>
          </p:cNvGrpSpPr>
          <p:nvPr/>
        </p:nvGrpSpPr>
        <p:grpSpPr bwMode="auto">
          <a:xfrm>
            <a:off x="3429000" y="3238500"/>
            <a:ext cx="609600" cy="609600"/>
            <a:chOff x="0" y="0"/>
            <a:chExt cx="384" cy="384"/>
          </a:xfrm>
        </p:grpSpPr>
        <p:sp>
          <p:nvSpPr>
            <p:cNvPr id="55329" name="Oval 27"/>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30" name="Rectangle 2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4304" name="Group 32"/>
          <p:cNvGrpSpPr>
            <a:grpSpLocks/>
          </p:cNvGrpSpPr>
          <p:nvPr/>
        </p:nvGrpSpPr>
        <p:grpSpPr bwMode="auto">
          <a:xfrm>
            <a:off x="5943600" y="4533900"/>
            <a:ext cx="609600" cy="609600"/>
            <a:chOff x="0" y="0"/>
            <a:chExt cx="384" cy="384"/>
          </a:xfrm>
        </p:grpSpPr>
        <p:sp>
          <p:nvSpPr>
            <p:cNvPr id="55327" name="Oval 30"/>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28" name="Rectangle 3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4307" name="Group 35"/>
          <p:cNvGrpSpPr>
            <a:grpSpLocks/>
          </p:cNvGrpSpPr>
          <p:nvPr/>
        </p:nvGrpSpPr>
        <p:grpSpPr bwMode="auto">
          <a:xfrm>
            <a:off x="4419600" y="4533900"/>
            <a:ext cx="609600" cy="609600"/>
            <a:chOff x="0" y="0"/>
            <a:chExt cx="384" cy="384"/>
          </a:xfrm>
        </p:grpSpPr>
        <p:sp>
          <p:nvSpPr>
            <p:cNvPr id="55325" name="Oval 33"/>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26" name="Rectangle 3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grpSp>
        <p:nvGrpSpPr>
          <p:cNvPr id="54310" name="Group 38"/>
          <p:cNvGrpSpPr>
            <a:grpSpLocks/>
          </p:cNvGrpSpPr>
          <p:nvPr/>
        </p:nvGrpSpPr>
        <p:grpSpPr bwMode="auto">
          <a:xfrm>
            <a:off x="2438400" y="4533900"/>
            <a:ext cx="609600" cy="609600"/>
            <a:chOff x="0" y="0"/>
            <a:chExt cx="384" cy="384"/>
          </a:xfrm>
        </p:grpSpPr>
        <p:sp>
          <p:nvSpPr>
            <p:cNvPr id="55323" name="Oval 36"/>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324" name="Rectangle 37"/>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4313" name="Group 41"/>
          <p:cNvGrpSpPr>
            <a:grpSpLocks/>
          </p:cNvGrpSpPr>
          <p:nvPr/>
        </p:nvGrpSpPr>
        <p:grpSpPr bwMode="auto">
          <a:xfrm>
            <a:off x="1752600" y="1828800"/>
            <a:ext cx="4191000" cy="730250"/>
            <a:chOff x="0" y="0"/>
            <a:chExt cx="2640" cy="460"/>
          </a:xfrm>
        </p:grpSpPr>
        <p:sp>
          <p:nvSpPr>
            <p:cNvPr id="55321" name="AutoShape 39"/>
            <p:cNvSpPr>
              <a:spLocks/>
            </p:cNvSpPr>
            <p:nvPr/>
          </p:nvSpPr>
          <p:spPr bwMode="auto">
            <a:xfrm>
              <a:off x="0" y="0"/>
              <a:ext cx="2640" cy="460"/>
            </a:xfrm>
            <a:custGeom>
              <a:avLst/>
              <a:gdLst>
                <a:gd name="T0" fmla="*/ 0 w 21600"/>
                <a:gd name="T1" fmla="*/ 3000 h 21600"/>
                <a:gd name="T2" fmla="*/ 524 w 21600"/>
                <a:gd name="T3" fmla="*/ 0 h 21600"/>
                <a:gd name="T4" fmla="*/ 3600 w 21600"/>
                <a:gd name="T5" fmla="*/ 0 h 21600"/>
                <a:gd name="T6" fmla="*/ 9000 w 21600"/>
                <a:gd name="T7" fmla="*/ 0 h 21600"/>
                <a:gd name="T8" fmla="*/ 21076 w 21600"/>
                <a:gd name="T9" fmla="*/ 0 h 21600"/>
                <a:gd name="T10" fmla="*/ 21600 w 21600"/>
                <a:gd name="T11" fmla="*/ 3000 h 21600"/>
                <a:gd name="T12" fmla="*/ 21600 w 21600"/>
                <a:gd name="T13" fmla="*/ 10500 h 21600"/>
                <a:gd name="T14" fmla="*/ 21600 w 21600"/>
                <a:gd name="T15" fmla="*/ 15000 h 21600"/>
                <a:gd name="T16" fmla="*/ 21076 w 21600"/>
                <a:gd name="T17" fmla="*/ 18000 h 21600"/>
                <a:gd name="T18" fmla="*/ 9000 w 21600"/>
                <a:gd name="T19" fmla="*/ 18000 h 21600"/>
                <a:gd name="T20" fmla="*/ 956 w 21600"/>
                <a:gd name="T21" fmla="*/ 21600 h 21600"/>
                <a:gd name="T22" fmla="*/ 3600 w 21600"/>
                <a:gd name="T23" fmla="*/ 18000 h 21600"/>
                <a:gd name="T24" fmla="*/ 524 w 21600"/>
                <a:gd name="T25" fmla="*/ 18000 h 21600"/>
                <a:gd name="T26" fmla="*/ 0 w 21600"/>
                <a:gd name="T27" fmla="*/ 15000 h 21600"/>
                <a:gd name="T28" fmla="*/ 0 w 21600"/>
                <a:gd name="T29" fmla="*/ 10500 h 21600"/>
                <a:gd name="T30" fmla="*/ 0 w 21600"/>
                <a:gd name="T31" fmla="*/ 3000 h 21600"/>
                <a:gd name="T32" fmla="*/ 0 w 21600"/>
                <a:gd name="T33" fmla="*/ 3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3000"/>
                  </a:moveTo>
                  <a:cubicBezTo>
                    <a:pt x="0" y="1343"/>
                    <a:pt x="234" y="0"/>
                    <a:pt x="524" y="0"/>
                  </a:cubicBezTo>
                  <a:lnTo>
                    <a:pt x="3600" y="0"/>
                  </a:lnTo>
                  <a:lnTo>
                    <a:pt x="9000" y="0"/>
                  </a:lnTo>
                  <a:lnTo>
                    <a:pt x="21076" y="0"/>
                  </a:lnTo>
                  <a:cubicBezTo>
                    <a:pt x="21366" y="0"/>
                    <a:pt x="21600" y="1343"/>
                    <a:pt x="21600" y="3000"/>
                  </a:cubicBezTo>
                  <a:lnTo>
                    <a:pt x="21600" y="10500"/>
                  </a:lnTo>
                  <a:lnTo>
                    <a:pt x="21600" y="15000"/>
                  </a:lnTo>
                  <a:cubicBezTo>
                    <a:pt x="21600" y="16657"/>
                    <a:pt x="21366" y="18000"/>
                    <a:pt x="21076" y="18000"/>
                  </a:cubicBezTo>
                  <a:lnTo>
                    <a:pt x="9000" y="18000"/>
                  </a:lnTo>
                  <a:lnTo>
                    <a:pt x="956" y="21600"/>
                  </a:lnTo>
                  <a:lnTo>
                    <a:pt x="3600" y="18000"/>
                  </a:lnTo>
                  <a:lnTo>
                    <a:pt x="524" y="18000"/>
                  </a:lnTo>
                  <a:cubicBezTo>
                    <a:pt x="234" y="18000"/>
                    <a:pt x="0" y="16657"/>
                    <a:pt x="0" y="15000"/>
                  </a:cubicBezTo>
                  <a:lnTo>
                    <a:pt x="0" y="10500"/>
                  </a:lnTo>
                  <a:lnTo>
                    <a:pt x="0" y="3000"/>
                  </a:lnTo>
                  <a:close/>
                  <a:moveTo>
                    <a:pt x="0" y="3000"/>
                  </a:moveTo>
                </a:path>
              </a:pathLst>
            </a:custGeom>
            <a:solidFill>
              <a:srgbClr val="727CA3"/>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55322" name="Rectangle 40"/>
            <p:cNvSpPr>
              <a:spLocks/>
            </p:cNvSpPr>
            <p:nvPr/>
          </p:nvSpPr>
          <p:spPr bwMode="auto">
            <a:xfrm>
              <a:off x="18" y="18"/>
              <a:ext cx="260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The longest shortest path between any two nodes in the subgraph</a:t>
              </a:r>
            </a:p>
          </p:txBody>
        </p:sp>
      </p:grpSp>
      <p:sp>
        <p:nvSpPr>
          <p:cNvPr id="54314" name="Rectangle 42"/>
          <p:cNvSpPr>
            <a:spLocks/>
          </p:cNvSpPr>
          <p:nvPr/>
        </p:nvSpPr>
        <p:spPr bwMode="auto">
          <a:xfrm>
            <a:off x="3657600" y="5905500"/>
            <a:ext cx="2603500" cy="444500"/>
          </a:xfrm>
          <a:prstGeom prst="rect">
            <a:avLst/>
          </a:prstGeom>
          <a:solidFill>
            <a:srgbClr val="727CA3"/>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diameter = infty</a:t>
            </a:r>
          </a:p>
        </p:txBody>
      </p:sp>
      <p:sp>
        <p:nvSpPr>
          <p:cNvPr id="54315" name="Rectangle 43"/>
          <p:cNvSpPr>
            <a:spLocks/>
          </p:cNvSpPr>
          <p:nvPr/>
        </p:nvSpPr>
        <p:spPr bwMode="auto">
          <a:xfrm>
            <a:off x="3657600" y="5905500"/>
            <a:ext cx="2603500" cy="431800"/>
          </a:xfrm>
          <a:prstGeom prst="rect">
            <a:avLst/>
          </a:prstGeom>
          <a:solidFill>
            <a:srgbClr val="727CA3"/>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diameter = 1</a:t>
            </a:r>
          </a:p>
        </p:txBody>
      </p:sp>
      <p:grpSp>
        <p:nvGrpSpPr>
          <p:cNvPr id="41" name="Group 42"/>
          <p:cNvGrpSpPr>
            <a:grpSpLocks/>
          </p:cNvGrpSpPr>
          <p:nvPr/>
        </p:nvGrpSpPr>
        <p:grpSpPr bwMode="auto">
          <a:xfrm>
            <a:off x="5959929" y="4533900"/>
            <a:ext cx="609600" cy="609600"/>
            <a:chOff x="0" y="0"/>
            <a:chExt cx="384" cy="384"/>
          </a:xfrm>
        </p:grpSpPr>
        <p:sp>
          <p:nvSpPr>
            <p:cNvPr id="42" name="Oval 40"/>
            <p:cNvSpPr>
              <a:spLocks/>
            </p:cNvSpPr>
            <p:nvPr/>
          </p:nvSpPr>
          <p:spPr bwMode="auto">
            <a:xfrm>
              <a:off x="0" y="0"/>
              <a:ext cx="384" cy="384"/>
            </a:xfrm>
            <a:prstGeom prst="ellipse">
              <a:avLst/>
            </a:prstGeom>
            <a:solidFill>
              <a:srgbClr val="FFFFFF"/>
            </a:solidFill>
            <a:ln w="25400">
              <a:solidFill>
                <a:schemeClr val="tx1"/>
              </a:solidFill>
              <a:round/>
              <a:headEnd/>
              <a:tailEnd/>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 name="Rectangle 4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spTree>
    <p:extLst>
      <p:ext uri="{BB962C8B-B14F-4D97-AF65-F5344CB8AC3E}">
        <p14:creationId xmlns:p14="http://schemas.microsoft.com/office/powerpoint/2010/main" val="395388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4282"/>
                                        </p:tgtEl>
                                        <p:attrNameLst>
                                          <p:attrName>style.visibility</p:attrName>
                                        </p:attrNameLst>
                                      </p:cBhvr>
                                      <p:to>
                                        <p:strVal val="visible"/>
                                      </p:to>
                                    </p:set>
                                    <p:animEffect transition="in" filter="blinds(horizontal)">
                                      <p:cBhvr>
                                        <p:cTn id="11" dur="500"/>
                                        <p:tgtEl>
                                          <p:spTgt spid="5428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4290"/>
                                        </p:tgtEl>
                                        <p:attrNameLst>
                                          <p:attrName>style.visibility</p:attrName>
                                        </p:attrNameLst>
                                      </p:cBhvr>
                                      <p:to>
                                        <p:strVal val="visible"/>
                                      </p:to>
                                    </p:set>
                                    <p:animEffect transition="in" filter="blinds(horizontal)">
                                      <p:cBhvr>
                                        <p:cTn id="14" dur="500"/>
                                        <p:tgtEl>
                                          <p:spTgt spid="54290"/>
                                        </p:tgtEl>
                                      </p:cBhvr>
                                    </p:animEffect>
                                  </p:childTnLst>
                                </p:cTn>
                              </p:par>
                              <p:par>
                                <p:cTn id="15" presetID="3" presetClass="entr" presetSubtype="10" fill="hold" nodeType="withEffect">
                                  <p:stCondLst>
                                    <p:cond delay="0"/>
                                  </p:stCondLst>
                                  <p:childTnLst>
                                    <p:set>
                                      <p:cBhvr>
                                        <p:cTn id="16" dur="1" fill="hold">
                                          <p:stCondLst>
                                            <p:cond delay="0"/>
                                          </p:stCondLst>
                                        </p:cTn>
                                        <p:tgtEl>
                                          <p:spTgt spid="54285"/>
                                        </p:tgtEl>
                                        <p:attrNameLst>
                                          <p:attrName>style.visibility</p:attrName>
                                        </p:attrNameLst>
                                      </p:cBhvr>
                                      <p:to>
                                        <p:strVal val="visible"/>
                                      </p:to>
                                    </p:set>
                                    <p:animEffect transition="in" filter="blinds(horizontal)">
                                      <p:cBhvr>
                                        <p:cTn id="17" dur="500"/>
                                        <p:tgtEl>
                                          <p:spTgt spid="5428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4289"/>
                                        </p:tgtEl>
                                        <p:attrNameLst>
                                          <p:attrName>style.visibility</p:attrName>
                                        </p:attrNameLst>
                                      </p:cBhvr>
                                      <p:to>
                                        <p:strVal val="visible"/>
                                      </p:to>
                                    </p:set>
                                    <p:animEffect transition="in" filter="blinds(horizontal)">
                                      <p:cBhvr>
                                        <p:cTn id="20" dur="500"/>
                                        <p:tgtEl>
                                          <p:spTgt spid="54289"/>
                                        </p:tgtEl>
                                      </p:cBhvr>
                                    </p:animEffect>
                                  </p:childTnLst>
                                </p:cTn>
                              </p:par>
                              <p:par>
                                <p:cTn id="21" presetID="3" presetClass="entr" presetSubtype="10" fill="hold" nodeType="withEffect">
                                  <p:stCondLst>
                                    <p:cond delay="0"/>
                                  </p:stCondLst>
                                  <p:childTnLst>
                                    <p:set>
                                      <p:cBhvr>
                                        <p:cTn id="22" dur="1" fill="hold">
                                          <p:stCondLst>
                                            <p:cond delay="0"/>
                                          </p:stCondLst>
                                        </p:cTn>
                                        <p:tgtEl>
                                          <p:spTgt spid="54288"/>
                                        </p:tgtEl>
                                        <p:attrNameLst>
                                          <p:attrName>style.visibility</p:attrName>
                                        </p:attrNameLst>
                                      </p:cBhvr>
                                      <p:to>
                                        <p:strVal val="visible"/>
                                      </p:to>
                                    </p:set>
                                    <p:animEffect transition="in" filter="blinds(horizontal)">
                                      <p:cBhvr>
                                        <p:cTn id="23" dur="500"/>
                                        <p:tgtEl>
                                          <p:spTgt spid="5428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4291"/>
                                        </p:tgtEl>
                                        <p:attrNameLst>
                                          <p:attrName>style.visibility</p:attrName>
                                        </p:attrNameLst>
                                      </p:cBhvr>
                                      <p:to>
                                        <p:strVal val="visible"/>
                                      </p:to>
                                    </p:set>
                                    <p:animEffect transition="in" filter="blinds(horizontal)">
                                      <p:cBhvr>
                                        <p:cTn id="26" dur="500"/>
                                        <p:tgtEl>
                                          <p:spTgt spid="5429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4298"/>
                                        </p:tgtEl>
                                        <p:attrNameLst>
                                          <p:attrName>style.visibility</p:attrName>
                                        </p:attrNameLst>
                                      </p:cBhvr>
                                      <p:to>
                                        <p:strVal val="visible"/>
                                      </p:to>
                                    </p:set>
                                    <p:animEffect transition="in" filter="blinds(horizontal)">
                                      <p:cBhvr>
                                        <p:cTn id="29" dur="500"/>
                                        <p:tgtEl>
                                          <p:spTgt spid="54298"/>
                                        </p:tgtEl>
                                      </p:cBhvr>
                                    </p:animEffect>
                                  </p:childTnLst>
                                </p:cTn>
                              </p:par>
                              <p:par>
                                <p:cTn id="30" presetID="3" presetClass="entr" presetSubtype="10" fill="hold" nodeType="withEffect">
                                  <p:stCondLst>
                                    <p:cond delay="0"/>
                                  </p:stCondLst>
                                  <p:childTnLst>
                                    <p:set>
                                      <p:cBhvr>
                                        <p:cTn id="31" dur="1" fill="hold">
                                          <p:stCondLst>
                                            <p:cond delay="0"/>
                                          </p:stCondLst>
                                        </p:cTn>
                                        <p:tgtEl>
                                          <p:spTgt spid="54294"/>
                                        </p:tgtEl>
                                        <p:attrNameLst>
                                          <p:attrName>style.visibility</p:attrName>
                                        </p:attrNameLst>
                                      </p:cBhvr>
                                      <p:to>
                                        <p:strVal val="visible"/>
                                      </p:to>
                                    </p:set>
                                    <p:animEffect transition="in" filter="blinds(horizontal)">
                                      <p:cBhvr>
                                        <p:cTn id="32" dur="500"/>
                                        <p:tgtEl>
                                          <p:spTgt spid="54294"/>
                                        </p:tgtEl>
                                      </p:cBhvr>
                                    </p:animEffect>
                                  </p:childTnLst>
                                </p:cTn>
                              </p:par>
                              <p:par>
                                <p:cTn id="33" presetID="3" presetClass="entr" presetSubtype="10" fill="hold" nodeType="withEffect">
                                  <p:stCondLst>
                                    <p:cond delay="0"/>
                                  </p:stCondLst>
                                  <p:childTnLst>
                                    <p:set>
                                      <p:cBhvr>
                                        <p:cTn id="34" dur="1" fill="hold">
                                          <p:stCondLst>
                                            <p:cond delay="0"/>
                                          </p:stCondLst>
                                        </p:cTn>
                                        <p:tgtEl>
                                          <p:spTgt spid="54297"/>
                                        </p:tgtEl>
                                        <p:attrNameLst>
                                          <p:attrName>style.visibility</p:attrName>
                                        </p:attrNameLst>
                                      </p:cBhvr>
                                      <p:to>
                                        <p:strVal val="visible"/>
                                      </p:to>
                                    </p:set>
                                    <p:animEffect transition="in" filter="blinds(horizontal)">
                                      <p:cBhvr>
                                        <p:cTn id="35" dur="500"/>
                                        <p:tgtEl>
                                          <p:spTgt spid="5429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4301"/>
                                        </p:tgtEl>
                                        <p:attrNameLst>
                                          <p:attrName>style.visibility</p:attrName>
                                        </p:attrNameLst>
                                      </p:cBhvr>
                                      <p:to>
                                        <p:strVal val="visible"/>
                                      </p:to>
                                    </p:set>
                                    <p:animEffect transition="in" filter="blinds(horizontal)">
                                      <p:cBhvr>
                                        <p:cTn id="40" dur="500"/>
                                        <p:tgtEl>
                                          <p:spTgt spid="54301"/>
                                        </p:tgtEl>
                                      </p:cBhvr>
                                    </p:animEffect>
                                  </p:childTnLst>
                                </p:cTn>
                              </p:par>
                              <p:par>
                                <p:cTn id="41" presetID="3" presetClass="entr" presetSubtype="10" fill="hold" nodeType="withEffect">
                                  <p:stCondLst>
                                    <p:cond delay="0"/>
                                  </p:stCondLst>
                                  <p:childTnLst>
                                    <p:set>
                                      <p:cBhvr>
                                        <p:cTn id="42" dur="1" fill="hold">
                                          <p:stCondLst>
                                            <p:cond delay="0"/>
                                          </p:stCondLst>
                                        </p:cTn>
                                        <p:tgtEl>
                                          <p:spTgt spid="54304"/>
                                        </p:tgtEl>
                                        <p:attrNameLst>
                                          <p:attrName>style.visibility</p:attrName>
                                        </p:attrNameLst>
                                      </p:cBhvr>
                                      <p:to>
                                        <p:strVal val="visible"/>
                                      </p:to>
                                    </p:set>
                                    <p:animEffect transition="in" filter="blinds(horizontal)">
                                      <p:cBhvr>
                                        <p:cTn id="43" dur="500"/>
                                        <p:tgtEl>
                                          <p:spTgt spid="543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54314"/>
                                        </p:tgtEl>
                                        <p:attrNameLst>
                                          <p:attrName>style.visibility</p:attrName>
                                        </p:attrNameLst>
                                      </p:cBhvr>
                                      <p:to>
                                        <p:strVal val="visible"/>
                                      </p:to>
                                    </p:set>
                                  </p:childTnLst>
                                </p:cTn>
                              </p:par>
                            </p:childTnLst>
                          </p:cTn>
                        </p:par>
                      </p:childTnLst>
                    </p:cTn>
                  </p:par>
                  <p:par>
                    <p:cTn id="48" fill="hold">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4307"/>
                                        </p:tgtEl>
                                        <p:attrNameLst>
                                          <p:attrName>style.visibility</p:attrName>
                                        </p:attrNameLst>
                                      </p:cBhvr>
                                      <p:to>
                                        <p:strVal val="visible"/>
                                      </p:to>
                                    </p:set>
                                    <p:animEffect transition="in" filter="blinds(horizontal)">
                                      <p:cBhvr>
                                        <p:cTn id="52" dur="500"/>
                                        <p:tgtEl>
                                          <p:spTgt spid="54307"/>
                                        </p:tgtEl>
                                      </p:cBhvr>
                                    </p:animEffect>
                                  </p:childTnLst>
                                </p:cTn>
                              </p:par>
                              <p:par>
                                <p:cTn id="53" presetID="3" presetClass="entr" presetSubtype="10" fill="hold" nodeType="withEffect">
                                  <p:stCondLst>
                                    <p:cond delay="0"/>
                                  </p:stCondLst>
                                  <p:childTnLst>
                                    <p:set>
                                      <p:cBhvr>
                                        <p:cTn id="54" dur="1" fill="hold">
                                          <p:stCondLst>
                                            <p:cond delay="0"/>
                                          </p:stCondLst>
                                        </p:cTn>
                                        <p:tgtEl>
                                          <p:spTgt spid="54310"/>
                                        </p:tgtEl>
                                        <p:attrNameLst>
                                          <p:attrName>style.visibility</p:attrName>
                                        </p:attrNameLst>
                                      </p:cBhvr>
                                      <p:to>
                                        <p:strVal val="visible"/>
                                      </p:to>
                                    </p:set>
                                    <p:animEffect transition="in" filter="blinds(horizontal)">
                                      <p:cBhvr>
                                        <p:cTn id="55" dur="500"/>
                                        <p:tgtEl>
                                          <p:spTgt spid="54310"/>
                                        </p:tgtEl>
                                      </p:cBhvr>
                                    </p:animEffect>
                                  </p:childTnLst>
                                </p:cTn>
                              </p:par>
                              <p:par>
                                <p:cTn id="56" presetID="1" presetClass="entr" presetSubtype="0" fill="hold" grpId="0" nodeType="withEffect">
                                  <p:stCondLst>
                                    <p:cond delay="0"/>
                                  </p:stCondLst>
                                  <p:childTnLst>
                                    <p:set>
                                      <p:cBhvr>
                                        <p:cTn id="57" dur="1" fill="hold">
                                          <p:stCondLst>
                                            <p:cond delay="499"/>
                                          </p:stCondLst>
                                        </p:cTn>
                                        <p:tgtEl>
                                          <p:spTgt spid="54315"/>
                                        </p:tgtEl>
                                        <p:attrNameLst>
                                          <p:attrName>style.visibility</p:attrName>
                                        </p:attrNameLst>
                                      </p:cBhvr>
                                      <p:to>
                                        <p:strVal val="visible"/>
                                      </p:to>
                                    </p:set>
                                  </p:childTnLst>
                                </p:cTn>
                              </p:par>
                              <p:par>
                                <p:cTn id="58" presetID="3" presetClass="entr" presetSubtype="1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linds(horizontal)">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9" grpId="0" animBg="1"/>
      <p:bldP spid="54290" grpId="0" animBg="1"/>
      <p:bldP spid="54291" grpId="0" animBg="1"/>
      <p:bldP spid="54298" grpId="0" animBg="1"/>
      <p:bldP spid="54314" grpId="0" animBg="1" autoUpdateAnimBg="0"/>
      <p:bldP spid="5431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p:cNvSpPr>
          <p:nvPr/>
        </p:nvSpPr>
        <p:spPr bwMode="auto">
          <a:xfrm>
            <a:off x="609600" y="1690836"/>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6327" name="Rectangle 6"/>
          <p:cNvSpPr>
            <a:spLocks noGrp="1" noChangeArrowheads="1"/>
          </p:cNvSpPr>
          <p:nvPr>
            <p:ph type="title"/>
          </p:nvPr>
        </p:nvSpPr>
        <p:spPr>
          <a:xfrm>
            <a:off x="215900" y="317500"/>
            <a:ext cx="8318500" cy="1168400"/>
          </a:xfrm>
        </p:spPr>
        <p:txBody>
          <a:bodyPr anchor="b">
            <a:normAutofit fontScale="90000"/>
          </a:bodyPr>
          <a:lstStyle/>
          <a:p>
            <a:pPr eaLnBrk="1" hangingPunct="1"/>
            <a:r>
              <a:rPr lang="en-US" altLang="en-US" smtClean="0">
                <a:latin typeface="Lucida Grande" charset="0"/>
                <a:ea typeface="Lucida Grande" charset="0"/>
                <a:cs typeface="Lucida Grande" charset="0"/>
                <a:sym typeface="Lucida Grande" charset="0"/>
              </a:rPr>
              <a:t>How to measure effective communication?</a:t>
            </a:r>
            <a:endParaRPr lang="en-US" altLang="en-US" smtClean="0">
              <a:latin typeface="Lucida Grande" charset="0"/>
              <a:sym typeface="Lucida Grande" charset="0"/>
            </a:endParaRPr>
          </a:p>
        </p:txBody>
      </p:sp>
      <p:sp>
        <p:nvSpPr>
          <p:cNvPr id="56328" name="Rectangle 7"/>
          <p:cNvSpPr>
            <a:spLocks noGrp="1" noChangeArrowheads="1"/>
          </p:cNvSpPr>
          <p:nvPr>
            <p:ph type="body" idx="1"/>
          </p:nvPr>
        </p:nvSpPr>
        <p:spPr>
          <a:xfrm>
            <a:off x="415925" y="2692549"/>
            <a:ext cx="7775575" cy="814387"/>
          </a:xfrm>
        </p:spPr>
        <p:txBody>
          <a:bodyPr/>
          <a:lstStyle/>
          <a:p>
            <a:pPr marL="234950" indent="-234950" eaLnBrk="1" hangingPunct="1">
              <a:lnSpc>
                <a:spcPct val="90000"/>
              </a:lnSpc>
              <a:spcBef>
                <a:spcPct val="0"/>
              </a:spcBef>
              <a:buClr>
                <a:srgbClr val="727CA3"/>
              </a:buClr>
              <a:buSzPct val="75000"/>
              <a:buFont typeface="Wingdings 3" charset="2"/>
              <a:buChar char="}"/>
            </a:pPr>
            <a:r>
              <a:rPr lang="en-US" altLang="en-US" sz="2600" smtClean="0">
                <a:solidFill>
                  <a:srgbClr val="0044FE"/>
                </a:solidFill>
                <a:latin typeface="Lucida Grande" charset="0"/>
                <a:ea typeface="Lucida Grande" charset="0"/>
                <a:cs typeface="Lucida Grande" charset="0"/>
                <a:sym typeface="Lucida Grande" charset="0"/>
              </a:rPr>
              <a:t>MST (Minimum spanning tree)</a:t>
            </a:r>
            <a:r>
              <a:rPr lang="en-US" altLang="en-US" sz="2600" smtClean="0">
                <a:latin typeface="Lucida Grande" charset="0"/>
                <a:ea typeface="Lucida Grande" charset="0"/>
                <a:cs typeface="Lucida Grande" charset="0"/>
                <a:sym typeface="Lucida Grande" charset="0"/>
              </a:rPr>
              <a:t> of the subgraph defined by the group members</a:t>
            </a:r>
            <a:endParaRPr lang="en-US" altLang="en-US" sz="2600" smtClean="0">
              <a:latin typeface="Lucida Grande" charset="0"/>
              <a:sym typeface="Lucida Grande" charset="0"/>
            </a:endParaRPr>
          </a:p>
        </p:txBody>
      </p:sp>
      <p:grpSp>
        <p:nvGrpSpPr>
          <p:cNvPr id="55306" name="Group 10"/>
          <p:cNvGrpSpPr>
            <a:grpSpLocks/>
          </p:cNvGrpSpPr>
          <p:nvPr/>
        </p:nvGrpSpPr>
        <p:grpSpPr bwMode="auto">
          <a:xfrm>
            <a:off x="3390900" y="3659336"/>
            <a:ext cx="609600" cy="609600"/>
            <a:chOff x="0" y="0"/>
            <a:chExt cx="384" cy="384"/>
          </a:xfrm>
        </p:grpSpPr>
        <p:sp>
          <p:nvSpPr>
            <p:cNvPr id="56365" name="Oval 8"/>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66" name="Rectangle 9"/>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5309" name="Group 13"/>
          <p:cNvGrpSpPr>
            <a:grpSpLocks/>
          </p:cNvGrpSpPr>
          <p:nvPr/>
        </p:nvGrpSpPr>
        <p:grpSpPr bwMode="auto">
          <a:xfrm>
            <a:off x="2400300" y="4954736"/>
            <a:ext cx="609600" cy="609600"/>
            <a:chOff x="0" y="0"/>
            <a:chExt cx="384" cy="384"/>
          </a:xfrm>
        </p:grpSpPr>
        <p:sp>
          <p:nvSpPr>
            <p:cNvPr id="56363" name="Oval 11"/>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64" name="Rectangle 12"/>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5312" name="Group 16"/>
          <p:cNvGrpSpPr>
            <a:grpSpLocks/>
          </p:cNvGrpSpPr>
          <p:nvPr/>
        </p:nvGrpSpPr>
        <p:grpSpPr bwMode="auto">
          <a:xfrm>
            <a:off x="4381500" y="4954736"/>
            <a:ext cx="609600" cy="609600"/>
            <a:chOff x="0" y="0"/>
            <a:chExt cx="384" cy="384"/>
          </a:xfrm>
        </p:grpSpPr>
        <p:sp>
          <p:nvSpPr>
            <p:cNvPr id="56361" name="Oval 14"/>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62" name="Rectangle 15"/>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55313" name="Line 17"/>
          <p:cNvSpPr>
            <a:spLocks noChangeShapeType="1"/>
          </p:cNvSpPr>
          <p:nvPr/>
        </p:nvSpPr>
        <p:spPr bwMode="auto">
          <a:xfrm>
            <a:off x="3009900" y="5259536"/>
            <a:ext cx="137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14" name="Line 18"/>
          <p:cNvSpPr>
            <a:spLocks noChangeShapeType="1"/>
          </p:cNvSpPr>
          <p:nvPr/>
        </p:nvSpPr>
        <p:spPr bwMode="auto">
          <a:xfrm rot="10800000" flipH="1">
            <a:off x="2705100" y="4116536"/>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15" name="Line 19"/>
          <p:cNvSpPr>
            <a:spLocks noChangeShapeType="1"/>
          </p:cNvSpPr>
          <p:nvPr/>
        </p:nvSpPr>
        <p:spPr bwMode="auto">
          <a:xfrm>
            <a:off x="3924300" y="4116536"/>
            <a:ext cx="7620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5318" name="Group 22"/>
          <p:cNvGrpSpPr>
            <a:grpSpLocks/>
          </p:cNvGrpSpPr>
          <p:nvPr/>
        </p:nvGrpSpPr>
        <p:grpSpPr bwMode="auto">
          <a:xfrm>
            <a:off x="5905500" y="4954736"/>
            <a:ext cx="609600" cy="609600"/>
            <a:chOff x="0" y="0"/>
            <a:chExt cx="384" cy="384"/>
          </a:xfrm>
        </p:grpSpPr>
        <p:sp>
          <p:nvSpPr>
            <p:cNvPr id="56359" name="Oval 2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60" name="Rectangle 2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5321" name="Group 25"/>
          <p:cNvGrpSpPr>
            <a:grpSpLocks/>
          </p:cNvGrpSpPr>
          <p:nvPr/>
        </p:nvGrpSpPr>
        <p:grpSpPr bwMode="auto">
          <a:xfrm>
            <a:off x="5905500" y="3659336"/>
            <a:ext cx="609600" cy="609600"/>
            <a:chOff x="0" y="0"/>
            <a:chExt cx="384" cy="384"/>
          </a:xfrm>
        </p:grpSpPr>
        <p:sp>
          <p:nvSpPr>
            <p:cNvPr id="56357" name="Oval 2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58" name="Rectangle 24"/>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55322" name="Line 26"/>
          <p:cNvSpPr>
            <a:spLocks noChangeShapeType="1"/>
          </p:cNvSpPr>
          <p:nvPr/>
        </p:nvSpPr>
        <p:spPr bwMode="auto">
          <a:xfrm rot="10800000" flipH="1">
            <a:off x="6210300" y="4268936"/>
            <a:ext cx="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5325" name="Group 29"/>
          <p:cNvGrpSpPr>
            <a:grpSpLocks/>
          </p:cNvGrpSpPr>
          <p:nvPr/>
        </p:nvGrpSpPr>
        <p:grpSpPr bwMode="auto">
          <a:xfrm>
            <a:off x="3390900" y="3659336"/>
            <a:ext cx="609600" cy="609600"/>
            <a:chOff x="0" y="0"/>
            <a:chExt cx="384" cy="384"/>
          </a:xfrm>
        </p:grpSpPr>
        <p:sp>
          <p:nvSpPr>
            <p:cNvPr id="56355" name="Oval 27"/>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56" name="Rectangle 2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5328" name="Group 32"/>
          <p:cNvGrpSpPr>
            <a:grpSpLocks/>
          </p:cNvGrpSpPr>
          <p:nvPr/>
        </p:nvGrpSpPr>
        <p:grpSpPr bwMode="auto">
          <a:xfrm>
            <a:off x="5905500" y="4954736"/>
            <a:ext cx="609600" cy="609600"/>
            <a:chOff x="0" y="0"/>
            <a:chExt cx="384" cy="384"/>
          </a:xfrm>
        </p:grpSpPr>
        <p:sp>
          <p:nvSpPr>
            <p:cNvPr id="56353" name="Oval 30"/>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54" name="Rectangle 3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5331" name="Group 35"/>
          <p:cNvGrpSpPr>
            <a:grpSpLocks/>
          </p:cNvGrpSpPr>
          <p:nvPr/>
        </p:nvGrpSpPr>
        <p:grpSpPr bwMode="auto">
          <a:xfrm>
            <a:off x="4381500" y="4954736"/>
            <a:ext cx="609600" cy="609600"/>
            <a:chOff x="0" y="0"/>
            <a:chExt cx="384" cy="384"/>
          </a:xfrm>
        </p:grpSpPr>
        <p:sp>
          <p:nvSpPr>
            <p:cNvPr id="56351" name="Oval 33"/>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52" name="Rectangle 3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grpSp>
        <p:nvGrpSpPr>
          <p:cNvPr id="55334" name="Group 38"/>
          <p:cNvGrpSpPr>
            <a:grpSpLocks/>
          </p:cNvGrpSpPr>
          <p:nvPr/>
        </p:nvGrpSpPr>
        <p:grpSpPr bwMode="auto">
          <a:xfrm>
            <a:off x="2400300" y="4954736"/>
            <a:ext cx="609600" cy="609600"/>
            <a:chOff x="0" y="0"/>
            <a:chExt cx="384" cy="384"/>
          </a:xfrm>
        </p:grpSpPr>
        <p:sp>
          <p:nvSpPr>
            <p:cNvPr id="56349" name="Oval 36"/>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350" name="Rectangle 37"/>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5337" name="Group 41"/>
          <p:cNvGrpSpPr>
            <a:grpSpLocks/>
          </p:cNvGrpSpPr>
          <p:nvPr/>
        </p:nvGrpSpPr>
        <p:grpSpPr bwMode="auto">
          <a:xfrm>
            <a:off x="1824038" y="1817836"/>
            <a:ext cx="4051300" cy="914400"/>
            <a:chOff x="0" y="0"/>
            <a:chExt cx="2552" cy="576"/>
          </a:xfrm>
        </p:grpSpPr>
        <p:sp>
          <p:nvSpPr>
            <p:cNvPr id="56347" name="AutoShape 39"/>
            <p:cNvSpPr>
              <a:spLocks/>
            </p:cNvSpPr>
            <p:nvPr/>
          </p:nvSpPr>
          <p:spPr bwMode="auto">
            <a:xfrm>
              <a:off x="0" y="0"/>
              <a:ext cx="2552" cy="576"/>
            </a:xfrm>
            <a:custGeom>
              <a:avLst/>
              <a:gdLst>
                <a:gd name="T0" fmla="*/ 0 w 21600"/>
                <a:gd name="T1" fmla="*/ 3000 h 21600"/>
                <a:gd name="T2" fmla="*/ 692 w 21600"/>
                <a:gd name="T3" fmla="*/ 0 h 21600"/>
                <a:gd name="T4" fmla="*/ 3600 w 21600"/>
                <a:gd name="T5" fmla="*/ 0 h 21600"/>
                <a:gd name="T6" fmla="*/ 9000 w 21600"/>
                <a:gd name="T7" fmla="*/ 0 h 21600"/>
                <a:gd name="T8" fmla="*/ 20908 w 21600"/>
                <a:gd name="T9" fmla="*/ 0 h 21600"/>
                <a:gd name="T10" fmla="*/ 21600 w 21600"/>
                <a:gd name="T11" fmla="*/ 3000 h 21600"/>
                <a:gd name="T12" fmla="*/ 21600 w 21600"/>
                <a:gd name="T13" fmla="*/ 10500 h 21600"/>
                <a:gd name="T14" fmla="*/ 21600 w 21600"/>
                <a:gd name="T15" fmla="*/ 15000 h 21600"/>
                <a:gd name="T16" fmla="*/ 20908 w 21600"/>
                <a:gd name="T17" fmla="*/ 18000 h 21600"/>
                <a:gd name="T18" fmla="*/ 9000 w 21600"/>
                <a:gd name="T19" fmla="*/ 18000 h 21600"/>
                <a:gd name="T20" fmla="*/ 956 w 21600"/>
                <a:gd name="T21" fmla="*/ 21600 h 21600"/>
                <a:gd name="T22" fmla="*/ 3600 w 21600"/>
                <a:gd name="T23" fmla="*/ 18000 h 21600"/>
                <a:gd name="T24" fmla="*/ 692 w 21600"/>
                <a:gd name="T25" fmla="*/ 18000 h 21600"/>
                <a:gd name="T26" fmla="*/ 0 w 21600"/>
                <a:gd name="T27" fmla="*/ 15000 h 21600"/>
                <a:gd name="T28" fmla="*/ 0 w 21600"/>
                <a:gd name="T29" fmla="*/ 10500 h 21600"/>
                <a:gd name="T30" fmla="*/ 0 w 21600"/>
                <a:gd name="T31" fmla="*/ 3000 h 21600"/>
                <a:gd name="T32" fmla="*/ 0 w 21600"/>
                <a:gd name="T33" fmla="*/ 3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3000"/>
                  </a:moveTo>
                  <a:cubicBezTo>
                    <a:pt x="0" y="1343"/>
                    <a:pt x="310" y="0"/>
                    <a:pt x="692" y="0"/>
                  </a:cubicBezTo>
                  <a:lnTo>
                    <a:pt x="3600" y="0"/>
                  </a:lnTo>
                  <a:lnTo>
                    <a:pt x="9000" y="0"/>
                  </a:lnTo>
                  <a:lnTo>
                    <a:pt x="20908" y="0"/>
                  </a:lnTo>
                  <a:cubicBezTo>
                    <a:pt x="21290" y="0"/>
                    <a:pt x="21600" y="1343"/>
                    <a:pt x="21600" y="3000"/>
                  </a:cubicBezTo>
                  <a:lnTo>
                    <a:pt x="21600" y="10500"/>
                  </a:lnTo>
                  <a:lnTo>
                    <a:pt x="21600" y="15000"/>
                  </a:lnTo>
                  <a:cubicBezTo>
                    <a:pt x="21600" y="16657"/>
                    <a:pt x="21290" y="18000"/>
                    <a:pt x="20908" y="18000"/>
                  </a:cubicBezTo>
                  <a:lnTo>
                    <a:pt x="9000" y="18000"/>
                  </a:lnTo>
                  <a:lnTo>
                    <a:pt x="956" y="21600"/>
                  </a:lnTo>
                  <a:lnTo>
                    <a:pt x="3600" y="18000"/>
                  </a:lnTo>
                  <a:lnTo>
                    <a:pt x="692" y="18000"/>
                  </a:lnTo>
                  <a:cubicBezTo>
                    <a:pt x="310" y="18000"/>
                    <a:pt x="0" y="16657"/>
                    <a:pt x="0" y="15000"/>
                  </a:cubicBezTo>
                  <a:lnTo>
                    <a:pt x="0" y="10500"/>
                  </a:lnTo>
                  <a:lnTo>
                    <a:pt x="0" y="3000"/>
                  </a:lnTo>
                  <a:close/>
                  <a:moveTo>
                    <a:pt x="0" y="3000"/>
                  </a:moveTo>
                </a:path>
              </a:pathLst>
            </a:custGeom>
            <a:solidFill>
              <a:srgbClr val="727CA3"/>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56348" name="Rectangle 40"/>
            <p:cNvSpPr>
              <a:spLocks/>
            </p:cNvSpPr>
            <p:nvPr/>
          </p:nvSpPr>
          <p:spPr bwMode="auto">
            <a:xfrm>
              <a:off x="23" y="23"/>
              <a:ext cx="250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The total weight of the edges of a tree that spans all the team nodes</a:t>
              </a:r>
            </a:p>
          </p:txBody>
        </p:sp>
      </p:grpSp>
      <p:sp>
        <p:nvSpPr>
          <p:cNvPr id="55338" name="Rectangle 42"/>
          <p:cNvSpPr>
            <a:spLocks/>
          </p:cNvSpPr>
          <p:nvPr/>
        </p:nvSpPr>
        <p:spPr bwMode="auto">
          <a:xfrm>
            <a:off x="3695700" y="6021536"/>
            <a:ext cx="2222500" cy="431800"/>
          </a:xfrm>
          <a:prstGeom prst="rect">
            <a:avLst/>
          </a:prstGeom>
          <a:solidFill>
            <a:srgbClr val="727CA3"/>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MST = infty</a:t>
            </a:r>
          </a:p>
        </p:txBody>
      </p:sp>
      <p:sp>
        <p:nvSpPr>
          <p:cNvPr id="55339" name="Rectangle 43"/>
          <p:cNvSpPr>
            <a:spLocks/>
          </p:cNvSpPr>
          <p:nvPr/>
        </p:nvSpPr>
        <p:spPr bwMode="auto">
          <a:xfrm>
            <a:off x="3695700" y="6021536"/>
            <a:ext cx="2222500" cy="431800"/>
          </a:xfrm>
          <a:prstGeom prst="rect">
            <a:avLst/>
          </a:prstGeom>
          <a:solidFill>
            <a:srgbClr val="727CA3"/>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MST = 2</a:t>
            </a:r>
          </a:p>
        </p:txBody>
      </p:sp>
      <p:sp>
        <p:nvSpPr>
          <p:cNvPr id="55340" name="Line 44"/>
          <p:cNvSpPr>
            <a:spLocks noChangeShapeType="1"/>
          </p:cNvSpPr>
          <p:nvPr/>
        </p:nvSpPr>
        <p:spPr bwMode="auto">
          <a:xfrm>
            <a:off x="3009900" y="5259536"/>
            <a:ext cx="1371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41" name="Line 45"/>
          <p:cNvSpPr>
            <a:spLocks noChangeShapeType="1"/>
          </p:cNvSpPr>
          <p:nvPr/>
        </p:nvSpPr>
        <p:spPr bwMode="auto">
          <a:xfrm rot="10800000" flipH="1">
            <a:off x="2705100" y="4116536"/>
            <a:ext cx="762000" cy="8382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43" name="Group 42"/>
          <p:cNvGrpSpPr>
            <a:grpSpLocks/>
          </p:cNvGrpSpPr>
          <p:nvPr/>
        </p:nvGrpSpPr>
        <p:grpSpPr bwMode="auto">
          <a:xfrm>
            <a:off x="5899922" y="4958287"/>
            <a:ext cx="609600" cy="609600"/>
            <a:chOff x="0" y="0"/>
            <a:chExt cx="384" cy="384"/>
          </a:xfrm>
        </p:grpSpPr>
        <p:sp>
          <p:nvSpPr>
            <p:cNvPr id="44" name="Oval 40"/>
            <p:cNvSpPr>
              <a:spLocks/>
            </p:cNvSpPr>
            <p:nvPr/>
          </p:nvSpPr>
          <p:spPr bwMode="auto">
            <a:xfrm>
              <a:off x="0" y="0"/>
              <a:ext cx="384" cy="384"/>
            </a:xfrm>
            <a:prstGeom prst="ellipse">
              <a:avLst/>
            </a:prstGeom>
            <a:solidFill>
              <a:srgbClr val="FFFFFF"/>
            </a:solidFill>
            <a:ln w="25400">
              <a:solidFill>
                <a:schemeClr val="tx1"/>
              </a:solidFill>
              <a:round/>
              <a:headEnd/>
              <a:tailEnd/>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5" name="Rectangle 41"/>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spTree>
    <p:extLst>
      <p:ext uri="{BB962C8B-B14F-4D97-AF65-F5344CB8AC3E}">
        <p14:creationId xmlns:p14="http://schemas.microsoft.com/office/powerpoint/2010/main" val="215645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3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5306"/>
                                        </p:tgtEl>
                                        <p:attrNameLst>
                                          <p:attrName>style.visibility</p:attrName>
                                        </p:attrNameLst>
                                      </p:cBhvr>
                                      <p:to>
                                        <p:strVal val="visible"/>
                                      </p:to>
                                    </p:set>
                                    <p:animEffect transition="in" filter="blinds(horizontal)">
                                      <p:cBhvr>
                                        <p:cTn id="11" dur="500"/>
                                        <p:tgtEl>
                                          <p:spTgt spid="5530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5314"/>
                                        </p:tgtEl>
                                        <p:attrNameLst>
                                          <p:attrName>style.visibility</p:attrName>
                                        </p:attrNameLst>
                                      </p:cBhvr>
                                      <p:to>
                                        <p:strVal val="visible"/>
                                      </p:to>
                                    </p:set>
                                    <p:animEffect transition="in" filter="blinds(horizontal)">
                                      <p:cBhvr>
                                        <p:cTn id="14" dur="500"/>
                                        <p:tgtEl>
                                          <p:spTgt spid="55314"/>
                                        </p:tgtEl>
                                      </p:cBhvr>
                                    </p:animEffect>
                                  </p:childTnLst>
                                </p:cTn>
                              </p:par>
                              <p:par>
                                <p:cTn id="15" presetID="3" presetClass="entr" presetSubtype="10" fill="hold" nodeType="withEffect">
                                  <p:stCondLst>
                                    <p:cond delay="0"/>
                                  </p:stCondLst>
                                  <p:childTnLst>
                                    <p:set>
                                      <p:cBhvr>
                                        <p:cTn id="16" dur="1" fill="hold">
                                          <p:stCondLst>
                                            <p:cond delay="0"/>
                                          </p:stCondLst>
                                        </p:cTn>
                                        <p:tgtEl>
                                          <p:spTgt spid="55309"/>
                                        </p:tgtEl>
                                        <p:attrNameLst>
                                          <p:attrName>style.visibility</p:attrName>
                                        </p:attrNameLst>
                                      </p:cBhvr>
                                      <p:to>
                                        <p:strVal val="visible"/>
                                      </p:to>
                                    </p:set>
                                    <p:animEffect transition="in" filter="blinds(horizontal)">
                                      <p:cBhvr>
                                        <p:cTn id="17" dur="500"/>
                                        <p:tgtEl>
                                          <p:spTgt spid="5530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313"/>
                                        </p:tgtEl>
                                        <p:attrNameLst>
                                          <p:attrName>style.visibility</p:attrName>
                                        </p:attrNameLst>
                                      </p:cBhvr>
                                      <p:to>
                                        <p:strVal val="visible"/>
                                      </p:to>
                                    </p:set>
                                    <p:animEffect transition="in" filter="blinds(horizontal)">
                                      <p:cBhvr>
                                        <p:cTn id="20" dur="500"/>
                                        <p:tgtEl>
                                          <p:spTgt spid="55313"/>
                                        </p:tgtEl>
                                      </p:cBhvr>
                                    </p:animEffect>
                                  </p:childTnLst>
                                </p:cTn>
                              </p:par>
                              <p:par>
                                <p:cTn id="21" presetID="3" presetClass="entr" presetSubtype="10" fill="hold" nodeType="withEffect">
                                  <p:stCondLst>
                                    <p:cond delay="0"/>
                                  </p:stCondLst>
                                  <p:childTnLst>
                                    <p:set>
                                      <p:cBhvr>
                                        <p:cTn id="22" dur="1" fill="hold">
                                          <p:stCondLst>
                                            <p:cond delay="0"/>
                                          </p:stCondLst>
                                        </p:cTn>
                                        <p:tgtEl>
                                          <p:spTgt spid="55312"/>
                                        </p:tgtEl>
                                        <p:attrNameLst>
                                          <p:attrName>style.visibility</p:attrName>
                                        </p:attrNameLst>
                                      </p:cBhvr>
                                      <p:to>
                                        <p:strVal val="visible"/>
                                      </p:to>
                                    </p:set>
                                    <p:animEffect transition="in" filter="blinds(horizontal)">
                                      <p:cBhvr>
                                        <p:cTn id="23" dur="500"/>
                                        <p:tgtEl>
                                          <p:spTgt spid="553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5315"/>
                                        </p:tgtEl>
                                        <p:attrNameLst>
                                          <p:attrName>style.visibility</p:attrName>
                                        </p:attrNameLst>
                                      </p:cBhvr>
                                      <p:to>
                                        <p:strVal val="visible"/>
                                      </p:to>
                                    </p:set>
                                    <p:animEffect transition="in" filter="blinds(horizontal)">
                                      <p:cBhvr>
                                        <p:cTn id="26" dur="500"/>
                                        <p:tgtEl>
                                          <p:spTgt spid="553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5322"/>
                                        </p:tgtEl>
                                        <p:attrNameLst>
                                          <p:attrName>style.visibility</p:attrName>
                                        </p:attrNameLst>
                                      </p:cBhvr>
                                      <p:to>
                                        <p:strVal val="visible"/>
                                      </p:to>
                                    </p:set>
                                    <p:animEffect transition="in" filter="blinds(horizontal)">
                                      <p:cBhvr>
                                        <p:cTn id="29" dur="500"/>
                                        <p:tgtEl>
                                          <p:spTgt spid="55322"/>
                                        </p:tgtEl>
                                      </p:cBhvr>
                                    </p:animEffect>
                                  </p:childTnLst>
                                </p:cTn>
                              </p:par>
                              <p:par>
                                <p:cTn id="30" presetID="3" presetClass="entr" presetSubtype="10" fill="hold" nodeType="withEffect">
                                  <p:stCondLst>
                                    <p:cond delay="0"/>
                                  </p:stCondLst>
                                  <p:childTnLst>
                                    <p:set>
                                      <p:cBhvr>
                                        <p:cTn id="31" dur="1" fill="hold">
                                          <p:stCondLst>
                                            <p:cond delay="0"/>
                                          </p:stCondLst>
                                        </p:cTn>
                                        <p:tgtEl>
                                          <p:spTgt spid="55318"/>
                                        </p:tgtEl>
                                        <p:attrNameLst>
                                          <p:attrName>style.visibility</p:attrName>
                                        </p:attrNameLst>
                                      </p:cBhvr>
                                      <p:to>
                                        <p:strVal val="visible"/>
                                      </p:to>
                                    </p:set>
                                    <p:animEffect transition="in" filter="blinds(horizontal)">
                                      <p:cBhvr>
                                        <p:cTn id="32" dur="500"/>
                                        <p:tgtEl>
                                          <p:spTgt spid="55318"/>
                                        </p:tgtEl>
                                      </p:cBhvr>
                                    </p:animEffect>
                                  </p:childTnLst>
                                </p:cTn>
                              </p:par>
                              <p:par>
                                <p:cTn id="33" presetID="3" presetClass="entr" presetSubtype="10" fill="hold" nodeType="withEffect">
                                  <p:stCondLst>
                                    <p:cond delay="0"/>
                                  </p:stCondLst>
                                  <p:childTnLst>
                                    <p:set>
                                      <p:cBhvr>
                                        <p:cTn id="34" dur="1" fill="hold">
                                          <p:stCondLst>
                                            <p:cond delay="0"/>
                                          </p:stCondLst>
                                        </p:cTn>
                                        <p:tgtEl>
                                          <p:spTgt spid="55321"/>
                                        </p:tgtEl>
                                        <p:attrNameLst>
                                          <p:attrName>style.visibility</p:attrName>
                                        </p:attrNameLst>
                                      </p:cBhvr>
                                      <p:to>
                                        <p:strVal val="visible"/>
                                      </p:to>
                                    </p:set>
                                    <p:animEffect transition="in" filter="blinds(horizontal)">
                                      <p:cBhvr>
                                        <p:cTn id="35" dur="500"/>
                                        <p:tgtEl>
                                          <p:spTgt spid="553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5325"/>
                                        </p:tgtEl>
                                        <p:attrNameLst>
                                          <p:attrName>style.visibility</p:attrName>
                                        </p:attrNameLst>
                                      </p:cBhvr>
                                      <p:to>
                                        <p:strVal val="visible"/>
                                      </p:to>
                                    </p:set>
                                    <p:animEffect transition="in" filter="blinds(horizontal)">
                                      <p:cBhvr>
                                        <p:cTn id="40" dur="500"/>
                                        <p:tgtEl>
                                          <p:spTgt spid="55325"/>
                                        </p:tgtEl>
                                      </p:cBhvr>
                                    </p:animEffect>
                                  </p:childTnLst>
                                </p:cTn>
                              </p:par>
                              <p:par>
                                <p:cTn id="41" presetID="3" presetClass="entr" presetSubtype="10" fill="hold" nodeType="with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blinds(horizontal)">
                                      <p:cBhvr>
                                        <p:cTn id="43" dur="500"/>
                                        <p:tgtEl>
                                          <p:spTgt spid="553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553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5331"/>
                                        </p:tgtEl>
                                        <p:attrNameLst>
                                          <p:attrName>style.visibility</p:attrName>
                                        </p:attrNameLst>
                                      </p:cBhvr>
                                      <p:to>
                                        <p:strVal val="visible"/>
                                      </p:to>
                                    </p:set>
                                    <p:animEffect transition="in" filter="blinds(horizontal)">
                                      <p:cBhvr>
                                        <p:cTn id="52" dur="500"/>
                                        <p:tgtEl>
                                          <p:spTgt spid="55331"/>
                                        </p:tgtEl>
                                      </p:cBhvr>
                                    </p:animEffect>
                                  </p:childTnLst>
                                </p:cTn>
                              </p:par>
                              <p:par>
                                <p:cTn id="53" presetID="3" presetClass="entr" presetSubtype="10" fill="hold" nodeType="withEffect">
                                  <p:stCondLst>
                                    <p:cond delay="0"/>
                                  </p:stCondLst>
                                  <p:childTnLst>
                                    <p:set>
                                      <p:cBhvr>
                                        <p:cTn id="54" dur="1" fill="hold">
                                          <p:stCondLst>
                                            <p:cond delay="0"/>
                                          </p:stCondLst>
                                        </p:cTn>
                                        <p:tgtEl>
                                          <p:spTgt spid="55334"/>
                                        </p:tgtEl>
                                        <p:attrNameLst>
                                          <p:attrName>style.visibility</p:attrName>
                                        </p:attrNameLst>
                                      </p:cBhvr>
                                      <p:to>
                                        <p:strVal val="visible"/>
                                      </p:to>
                                    </p:set>
                                    <p:animEffect transition="in" filter="blinds(horizontal)">
                                      <p:cBhvr>
                                        <p:cTn id="55" dur="500"/>
                                        <p:tgtEl>
                                          <p:spTgt spid="5533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55339"/>
                                        </p:tgtEl>
                                        <p:attrNameLst>
                                          <p:attrName>style.visibility</p:attrName>
                                        </p:attrNameLst>
                                      </p:cBhvr>
                                      <p:to>
                                        <p:strVal val="visible"/>
                                      </p:to>
                                    </p:set>
                                  </p:childTnLst>
                                </p:cTn>
                              </p:par>
                              <p:par>
                                <p:cTn id="60" presetID="3" presetClass="entr" presetSubtype="10" fill="hold" grpId="0" nodeType="withEffect">
                                  <p:stCondLst>
                                    <p:cond delay="0"/>
                                  </p:stCondLst>
                                  <p:childTnLst>
                                    <p:set>
                                      <p:cBhvr>
                                        <p:cTn id="61" dur="1" fill="hold">
                                          <p:stCondLst>
                                            <p:cond delay="0"/>
                                          </p:stCondLst>
                                        </p:cTn>
                                        <p:tgtEl>
                                          <p:spTgt spid="55340"/>
                                        </p:tgtEl>
                                        <p:attrNameLst>
                                          <p:attrName>style.visibility</p:attrName>
                                        </p:attrNameLst>
                                      </p:cBhvr>
                                      <p:to>
                                        <p:strVal val="visible"/>
                                      </p:to>
                                    </p:set>
                                    <p:animEffect transition="in" filter="blinds(horizontal)">
                                      <p:cBhvr>
                                        <p:cTn id="62" dur="500"/>
                                        <p:tgtEl>
                                          <p:spTgt spid="5534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5341"/>
                                        </p:tgtEl>
                                        <p:attrNameLst>
                                          <p:attrName>style.visibility</p:attrName>
                                        </p:attrNameLst>
                                      </p:cBhvr>
                                      <p:to>
                                        <p:strVal val="visible"/>
                                      </p:to>
                                    </p:set>
                                    <p:animEffect transition="in" filter="blinds(horizontal)">
                                      <p:cBhvr>
                                        <p:cTn id="65" dur="500"/>
                                        <p:tgtEl>
                                          <p:spTgt spid="55341"/>
                                        </p:tgtEl>
                                      </p:cBhvr>
                                    </p:animEffect>
                                  </p:childTnLst>
                                </p:cTn>
                              </p:par>
                              <p:par>
                                <p:cTn id="66" presetID="3" presetClass="entr" presetSubtype="1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linds(horizontal)">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animBg="1"/>
      <p:bldP spid="55314" grpId="0" animBg="1"/>
      <p:bldP spid="55315" grpId="0" animBg="1"/>
      <p:bldP spid="55322" grpId="0" animBg="1"/>
      <p:bldP spid="55338" grpId="0" animBg="1" autoUpdateAnimBg="0"/>
      <p:bldP spid="55339" grpId="0" animBg="1" autoUpdateAnimBg="0"/>
      <p:bldP spid="55340" grpId="0" animBg="1"/>
      <p:bldP spid="5534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
          <p:cNvSpPr>
            <a:spLocks/>
          </p:cNvSpPr>
          <p:nvPr/>
        </p:nvSpPr>
        <p:spPr bwMode="auto">
          <a:xfrm>
            <a:off x="0" y="-42863"/>
            <a:ext cx="9156700" cy="347663"/>
          </a:xfrm>
          <a:prstGeom prst="rect">
            <a:avLst/>
          </a:prstGeom>
          <a:gradFill rotWithShape="0">
            <a:gsLst>
              <a:gs pos="0">
                <a:srgbClr val="333333"/>
              </a:gs>
              <a:gs pos="100000">
                <a:srgbClr val="000000"/>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243"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10246" name="Rectangle 5"/>
          <p:cNvSpPr>
            <a:spLocks/>
          </p:cNvSpPr>
          <p:nvPr/>
        </p:nvSpPr>
        <p:spPr bwMode="auto">
          <a:xfrm>
            <a:off x="6172200" y="6400800"/>
            <a:ext cx="2527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800">
                <a:solidFill>
                  <a:srgbClr val="F2F2F2"/>
                </a:solidFill>
                <a:latin typeface="Arial Bold" charset="0"/>
                <a:cs typeface="Arial Bold" charset="0"/>
                <a:sym typeface="Arial Bold" charset="0"/>
              </a:rPr>
              <a:t>evimaria@cs.bu.edu</a:t>
            </a:r>
          </a:p>
        </p:txBody>
      </p:sp>
      <p:sp>
        <p:nvSpPr>
          <p:cNvPr id="10247" name="Rectangle 6"/>
          <p:cNvSpPr>
            <a:spLocks noGrp="1" noChangeArrowheads="1"/>
          </p:cNvSpPr>
          <p:nvPr>
            <p:ph type="title"/>
          </p:nvPr>
        </p:nvSpPr>
        <p:spPr/>
        <p:txBody>
          <a:bodyPr anchor="b"/>
          <a:lstStyle/>
          <a:p>
            <a:pPr eaLnBrk="1" hangingPunct="1"/>
            <a:r>
              <a:rPr lang="en-US" altLang="en-US" smtClean="0">
                <a:latin typeface="Lucida Grande" charset="0"/>
                <a:ea typeface="Lucida Grande" charset="0"/>
                <a:cs typeface="Lucida Grande" charset="0"/>
                <a:sym typeface="Lucida Grande" charset="0"/>
              </a:rPr>
              <a:t>Team-formation problems</a:t>
            </a:r>
            <a:endParaRPr lang="en-US" altLang="en-US" smtClean="0">
              <a:latin typeface="Lucida Grande" charset="0"/>
              <a:sym typeface="Lucida Grande" charset="0"/>
            </a:endParaRPr>
          </a:p>
        </p:txBody>
      </p:sp>
      <p:sp>
        <p:nvSpPr>
          <p:cNvPr id="9223" name="Rectangle 7"/>
          <p:cNvSpPr>
            <a:spLocks noGrp="1" noChangeArrowheads="1"/>
          </p:cNvSpPr>
          <p:nvPr>
            <p:ph type="body" idx="1"/>
          </p:nvPr>
        </p:nvSpPr>
        <p:spPr>
          <a:xfrm>
            <a:off x="469900" y="2146300"/>
            <a:ext cx="8191500" cy="5105400"/>
          </a:xfrm>
        </p:spPr>
        <p:txBody>
          <a:bodyPr/>
          <a:lstStyle/>
          <a:p>
            <a:pPr marL="234950" indent="-234950" eaLnBrk="1" hangingPunct="1">
              <a:spcBef>
                <a:spcPct val="0"/>
              </a:spcBef>
              <a:buClr>
                <a:srgbClr val="727CA3"/>
              </a:buClr>
              <a:buSzPct val="75000"/>
              <a:buFont typeface="Wingdings 3" charset="2"/>
              <a:buChar char="}"/>
            </a:pPr>
            <a:r>
              <a:rPr lang="en-US" altLang="en-US" sz="2000" smtClean="0">
                <a:latin typeface="Lucida Grande" charset="0"/>
                <a:ea typeface="Lucida Grande" charset="0"/>
                <a:cs typeface="Lucida Grande" charset="0"/>
                <a:sym typeface="Lucida Grande" charset="0"/>
              </a:rPr>
              <a:t>Given a </a:t>
            </a:r>
            <a:r>
              <a:rPr lang="en-US" altLang="en-US" sz="2000" smtClean="0">
                <a:solidFill>
                  <a:srgbClr val="0070C0"/>
                </a:solidFill>
                <a:latin typeface="Lucida Grande" charset="0"/>
                <a:ea typeface="Lucida Grande" charset="0"/>
                <a:cs typeface="Lucida Grande" charset="0"/>
                <a:sym typeface="Lucida Grande" charset="0"/>
              </a:rPr>
              <a:t>task</a:t>
            </a:r>
            <a:r>
              <a:rPr lang="en-US" altLang="en-US" sz="2000" smtClean="0">
                <a:latin typeface="Lucida Grande" charset="0"/>
                <a:ea typeface="Lucida Grande" charset="0"/>
                <a:cs typeface="Lucida Grande" charset="0"/>
                <a:sym typeface="Lucida Grande" charset="0"/>
              </a:rPr>
              <a:t> and a set of </a:t>
            </a:r>
            <a:r>
              <a:rPr lang="en-US" altLang="en-US" sz="2000" smtClean="0">
                <a:solidFill>
                  <a:srgbClr val="0070C0"/>
                </a:solidFill>
                <a:latin typeface="Lucida Grande" charset="0"/>
                <a:ea typeface="Lucida Grande" charset="0"/>
                <a:cs typeface="Lucida Grande" charset="0"/>
                <a:sym typeface="Lucida Grande" charset="0"/>
              </a:rPr>
              <a:t>experts</a:t>
            </a:r>
            <a:r>
              <a:rPr lang="en-US" altLang="en-US" sz="2000" smtClean="0">
                <a:latin typeface="Lucida Grande" charset="0"/>
                <a:ea typeface="Lucida Grande" charset="0"/>
                <a:cs typeface="Lucida Grande" charset="0"/>
                <a:sym typeface="Lucida Grande" charset="0"/>
              </a:rPr>
              <a:t> (organized in a </a:t>
            </a:r>
            <a:r>
              <a:rPr lang="en-US" altLang="en-US" sz="2000" smtClean="0">
                <a:solidFill>
                  <a:srgbClr val="0070C0"/>
                </a:solidFill>
                <a:latin typeface="Lucida Grande" charset="0"/>
                <a:ea typeface="Lucida Grande" charset="0"/>
                <a:cs typeface="Lucida Grande" charset="0"/>
                <a:sym typeface="Lucida Grande" charset="0"/>
              </a:rPr>
              <a:t>network</a:t>
            </a:r>
            <a:r>
              <a:rPr lang="en-US" altLang="en-US" sz="2000" smtClean="0">
                <a:latin typeface="Lucida Grande" charset="0"/>
                <a:ea typeface="Lucida Grande" charset="0"/>
                <a:cs typeface="Lucida Grande" charset="0"/>
                <a:sym typeface="Lucida Grande" charset="0"/>
              </a:rPr>
              <a:t>)</a:t>
            </a:r>
            <a:r>
              <a:rPr lang="en-US" altLang="en-US" sz="2000" smtClean="0">
                <a:solidFill>
                  <a:srgbClr val="0070C0"/>
                </a:solidFill>
                <a:latin typeface="Lucida Grande" charset="0"/>
                <a:ea typeface="Lucida Grande" charset="0"/>
                <a:cs typeface="Lucida Grande" charset="0"/>
                <a:sym typeface="Lucida Grande" charset="0"/>
              </a:rPr>
              <a:t> </a:t>
            </a:r>
            <a:r>
              <a:rPr lang="en-US" altLang="en-US" sz="2000" smtClean="0">
                <a:latin typeface="Lucida Grande" charset="0"/>
                <a:ea typeface="Lucida Grande" charset="0"/>
                <a:cs typeface="Lucida Grande" charset="0"/>
                <a:sym typeface="Lucida Grande" charset="0"/>
              </a:rPr>
              <a:t>find the subset of experts that can </a:t>
            </a:r>
            <a:r>
              <a:rPr lang="en-US" altLang="en-US" sz="2000" smtClean="0">
                <a:solidFill>
                  <a:srgbClr val="0070C0"/>
                </a:solidFill>
                <a:latin typeface="Lucida Grande" charset="0"/>
                <a:ea typeface="Lucida Grande" charset="0"/>
                <a:cs typeface="Lucida Grande" charset="0"/>
                <a:sym typeface="Lucida Grande" charset="0"/>
              </a:rPr>
              <a:t>effectively</a:t>
            </a:r>
            <a:r>
              <a:rPr lang="en-US" altLang="en-US" sz="2000" smtClean="0">
                <a:latin typeface="Lucida Grande" charset="0"/>
                <a:ea typeface="Lucida Grande" charset="0"/>
                <a:cs typeface="Lucida Grande" charset="0"/>
                <a:sym typeface="Lucida Grande" charset="0"/>
              </a:rPr>
              <a:t> perform the task</a:t>
            </a:r>
            <a:endParaRPr lang="en-US" altLang="en-US" sz="260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smtClean="0">
                <a:solidFill>
                  <a:srgbClr val="0070C0"/>
                </a:solidFill>
                <a:latin typeface="Lucida Grande" charset="0"/>
                <a:ea typeface="Lucida Grande" charset="0"/>
                <a:cs typeface="Lucida Grande" charset="0"/>
                <a:sym typeface="Lucida Grande" charset="0"/>
              </a:rPr>
              <a:t>Task</a:t>
            </a:r>
            <a:r>
              <a:rPr lang="en-US" altLang="en-US" sz="2000" smtClean="0">
                <a:latin typeface="Lucida Grande" charset="0"/>
                <a:ea typeface="Lucida Grande" charset="0"/>
                <a:cs typeface="Lucida Grande" charset="0"/>
                <a:sym typeface="Lucida Grande" charset="0"/>
              </a:rPr>
              <a:t>: set of required skills and potentially a budget</a:t>
            </a:r>
            <a:endParaRPr lang="en-US" altLang="en-US" sz="260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smtClean="0">
                <a:solidFill>
                  <a:srgbClr val="0070C0"/>
                </a:solidFill>
                <a:latin typeface="Lucida Grande" charset="0"/>
                <a:ea typeface="Lucida Grande" charset="0"/>
                <a:cs typeface="Lucida Grande" charset="0"/>
                <a:sym typeface="Lucida Grande" charset="0"/>
              </a:rPr>
              <a:t>Expert:</a:t>
            </a:r>
            <a:r>
              <a:rPr lang="en-US" altLang="en-US" sz="2000" smtClean="0">
                <a:latin typeface="Lucida Grande" charset="0"/>
                <a:ea typeface="Lucida Grande" charset="0"/>
                <a:cs typeface="Lucida Grande" charset="0"/>
                <a:sym typeface="Lucida Grande" charset="0"/>
              </a:rPr>
              <a:t> has a set of skills and potentially a price</a:t>
            </a:r>
            <a:endParaRPr lang="en-US" altLang="en-US" sz="260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00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000" smtClean="0">
                <a:solidFill>
                  <a:srgbClr val="0070C0"/>
                </a:solidFill>
                <a:latin typeface="Lucida Grande" charset="0"/>
                <a:ea typeface="Lucida Grande" charset="0"/>
                <a:cs typeface="Lucida Grande" charset="0"/>
                <a:sym typeface="Lucida Grande" charset="0"/>
              </a:rPr>
              <a:t>Network:</a:t>
            </a:r>
            <a:r>
              <a:rPr lang="en-US" altLang="en-US" sz="2000" smtClean="0">
                <a:latin typeface="Lucida Grande" charset="0"/>
                <a:ea typeface="Lucida Grande" charset="0"/>
                <a:cs typeface="Lucida Grande" charset="0"/>
                <a:sym typeface="Lucida Grande" charset="0"/>
              </a:rPr>
              <a:t> represents strength of relationships</a:t>
            </a:r>
            <a:endParaRPr lang="en-US" altLang="en-US" sz="2000" smtClean="0">
              <a:latin typeface="Lucida Grande" charset="0"/>
              <a:sym typeface="Lucida Grande" charset="0"/>
            </a:endParaRPr>
          </a:p>
        </p:txBody>
      </p:sp>
    </p:spTree>
    <p:extLst>
      <p:ext uri="{BB962C8B-B14F-4D97-AF65-F5344CB8AC3E}">
        <p14:creationId xmlns:p14="http://schemas.microsoft.com/office/powerpoint/2010/main" val="86858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7351" name="Rectangle 6"/>
          <p:cNvSpPr>
            <a:spLocks noGrp="1" noChangeArrowheads="1"/>
          </p:cNvSpPr>
          <p:nvPr>
            <p:ph type="title"/>
          </p:nvPr>
        </p:nvSpPr>
        <p:spPr>
          <a:xfrm>
            <a:off x="251520" y="188640"/>
            <a:ext cx="7924800" cy="990600"/>
          </a:xfrm>
        </p:spPr>
        <p:txBody>
          <a:bodyPr anchor="b">
            <a:normAutofit fontScale="90000"/>
          </a:bodyPr>
          <a:lstStyle/>
          <a:p>
            <a:pPr eaLnBrk="1" hangingPunct="1"/>
            <a:r>
              <a:rPr lang="en-US" altLang="en-US" dirty="0" smtClean="0">
                <a:latin typeface="Lucida Grande" charset="0"/>
                <a:ea typeface="Lucida Grande" charset="0"/>
                <a:cs typeface="Lucida Grande" charset="0"/>
                <a:sym typeface="Lucida Grande" charset="0"/>
              </a:rPr>
              <a:t>Problem definition (</a:t>
            </a:r>
            <a:r>
              <a:rPr lang="en-US" altLang="en-US" dirty="0" err="1" smtClean="0">
                <a:solidFill>
                  <a:srgbClr val="0044FE"/>
                </a:solidFill>
                <a:latin typeface="Lucida Grande" charset="0"/>
                <a:ea typeface="Lucida Grande" charset="0"/>
                <a:cs typeface="Lucida Grande" charset="0"/>
                <a:sym typeface="Lucida Grande" charset="0"/>
              </a:rPr>
              <a:t>MinDiameter</a:t>
            </a:r>
            <a:r>
              <a:rPr lang="en-US" altLang="en-US" dirty="0" smtClean="0">
                <a:latin typeface="Lucida Grande" charset="0"/>
                <a:ea typeface="Lucida Grande" charset="0"/>
                <a:cs typeface="Lucida Grande" charset="0"/>
                <a:sym typeface="Lucida Grande" charset="0"/>
              </a:rPr>
              <a:t>)</a:t>
            </a:r>
            <a:endParaRPr lang="en-US" altLang="en-US" dirty="0" smtClean="0">
              <a:latin typeface="Lucida Grande" charset="0"/>
              <a:sym typeface="Lucida Grande" charset="0"/>
            </a:endParaRPr>
          </a:p>
        </p:txBody>
      </p:sp>
      <mc:AlternateContent xmlns:mc="http://schemas.openxmlformats.org/markup-compatibility/2006" xmlns:a14="http://schemas.microsoft.com/office/drawing/2010/main">
        <mc:Choice Requires="a14">
          <p:sp>
            <p:nvSpPr>
              <p:cNvPr id="56327" name="Rectangle 7"/>
              <p:cNvSpPr>
                <a:spLocks noGrp="1" noChangeArrowheads="1"/>
              </p:cNvSpPr>
              <p:nvPr>
                <p:ph type="body" idx="1"/>
              </p:nvPr>
            </p:nvSpPr>
            <p:spPr>
              <a:xfrm>
                <a:off x="222250" y="1537083"/>
                <a:ext cx="8712200" cy="5105400"/>
              </a:xfrm>
            </p:spPr>
            <p:txBody>
              <a:bodyPr>
                <a:normAutofit lnSpcReduction="10000"/>
              </a:bodyPr>
              <a:lstStyle/>
              <a:p>
                <a:pPr marL="234950" indent="-234950">
                  <a:spcBef>
                    <a:spcPct val="0"/>
                  </a:spcBef>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Given a </a:t>
                </a:r>
                <a:r>
                  <a:rPr lang="en-US" altLang="en-US" sz="2600" dirty="0" smtClean="0">
                    <a:solidFill>
                      <a:srgbClr val="0070C0"/>
                    </a:solidFill>
                    <a:latin typeface="Lucida Grande" charset="0"/>
                    <a:ea typeface="Lucida Grande" charset="0"/>
                    <a:cs typeface="Lucida Grande" charset="0"/>
                    <a:sym typeface="Lucida Grande" charset="0"/>
                  </a:rPr>
                  <a:t>task</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and a </a:t>
                </a:r>
                <a:r>
                  <a:rPr lang="en-US" altLang="en-US" sz="2600" dirty="0" smtClean="0">
                    <a:solidFill>
                      <a:srgbClr val="0070C0"/>
                    </a:solidFill>
                    <a:latin typeface="Lucida Grande" charset="0"/>
                    <a:ea typeface="Lucida Grande" charset="0"/>
                    <a:cs typeface="Lucida Grande" charset="0"/>
                    <a:sym typeface="Lucida Grande" charset="0"/>
                  </a:rPr>
                  <a:t>social network </a:t>
                </a:r>
                <a14:m>
                  <m:oMath xmlns:m="http://schemas.openxmlformats.org/officeDocument/2006/math">
                    <m:r>
                      <a:rPr lang="en-US" altLang="en-US" sz="2600" i="1" dirty="0" smtClean="0">
                        <a:solidFill>
                          <a:srgbClr val="0070C0"/>
                        </a:solidFill>
                        <a:latin typeface="Cambria Math"/>
                        <a:ea typeface="Lucida Grande" charset="0"/>
                        <a:cs typeface="Lucida Grande" charset="0"/>
                        <a:sym typeface="Lucida Grande" charset="0"/>
                      </a:rPr>
                      <m:t>𝐺</m:t>
                    </m:r>
                  </m:oMath>
                </a14:m>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0070C0"/>
                    </a:solidFill>
                    <a:latin typeface="Lucida Grande" charset="0"/>
                    <a:ea typeface="Lucida Grande" charset="0"/>
                    <a:cs typeface="Lucida Grande" charset="0"/>
                    <a:sym typeface="Lucida Grande" charset="0"/>
                  </a:rPr>
                  <a:t>of experts</a:t>
                </a:r>
                <a:r>
                  <a:rPr lang="en-US" altLang="en-US" sz="2600" dirty="0" smtClean="0">
                    <a:latin typeface="Lucida Grande" charset="0"/>
                    <a:ea typeface="Lucida Grande" charset="0"/>
                    <a:cs typeface="Lucida Grande" charset="0"/>
                    <a:sym typeface="Lucida Grande" charset="0"/>
                  </a:rPr>
                  <a:t>, find the subset (</a:t>
                </a:r>
                <a:r>
                  <a:rPr lang="en-US" altLang="en-US" sz="2600" dirty="0" smtClean="0">
                    <a:solidFill>
                      <a:srgbClr val="0070C0"/>
                    </a:solidFill>
                    <a:latin typeface="Lucida Grande" charset="0"/>
                    <a:ea typeface="Lucida Grande" charset="0"/>
                    <a:cs typeface="Lucida Grande" charset="0"/>
                    <a:sym typeface="Lucida Grande" charset="0"/>
                  </a:rPr>
                  <a:t>team</a:t>
                </a:r>
                <a:r>
                  <a:rPr lang="en-US" altLang="en-US" sz="2600" dirty="0" smtClean="0">
                    <a:latin typeface="Lucida Grande" charset="0"/>
                    <a:ea typeface="Lucida Grande" charset="0"/>
                    <a:cs typeface="Lucida Grande" charset="0"/>
                    <a:sym typeface="Lucida Grande" charset="0"/>
                  </a:rPr>
                  <a:t>) of experts that can </a:t>
                </a:r>
                <a:r>
                  <a:rPr lang="en-US" altLang="en-US" sz="2600" dirty="0" smtClean="0">
                    <a:solidFill>
                      <a:srgbClr val="0070C0"/>
                    </a:solidFill>
                    <a:latin typeface="Lucida Grande" charset="0"/>
                    <a:ea typeface="Lucida Grande" charset="0"/>
                    <a:cs typeface="Lucida Grande" charset="0"/>
                    <a:sym typeface="Lucida Grande" charset="0"/>
                  </a:rPr>
                  <a:t>perform the given task </a:t>
                </a:r>
                <a:r>
                  <a:rPr lang="en-US" altLang="en-US" sz="2600" dirty="0" smtClean="0">
                    <a:latin typeface="Lucida Grande" charset="0"/>
                    <a:ea typeface="Lucida Grande" charset="0"/>
                    <a:cs typeface="Lucida Grande" charset="0"/>
                    <a:sym typeface="Lucida Grande" charset="0"/>
                  </a:rPr>
                  <a:t>and they define a subgraph </a:t>
                </a:r>
                <a14:m>
                  <m:oMath xmlns:m="http://schemas.openxmlformats.org/officeDocument/2006/math">
                    <m:r>
                      <a:rPr lang="en-US" altLang="en-US" sz="2600" i="1" dirty="0" smtClean="0">
                        <a:solidFill>
                          <a:srgbClr val="C00000"/>
                        </a:solidFill>
                        <a:latin typeface="Cambria Math"/>
                        <a:ea typeface="Lucida Grande" charset="0"/>
                        <a:cs typeface="Lucida Grande" charset="0"/>
                        <a:sym typeface="Lucida Grande" charset="0"/>
                      </a:rPr>
                      <m:t>𝐺</m:t>
                    </m:r>
                    <m:r>
                      <a:rPr lang="en-US" altLang="en-US" sz="2600" i="1" dirty="0" smtClean="0">
                        <a:solidFill>
                          <a:srgbClr val="C00000"/>
                        </a:solidFill>
                        <a:latin typeface="Cambria Math"/>
                        <a:ea typeface="Lucida Grande" charset="0"/>
                        <a:cs typeface="Lucida Grande" charset="0"/>
                        <a:sym typeface="Lucida Grande" charset="0"/>
                      </a:rPr>
                      <m:t>’</m:t>
                    </m:r>
                  </m:oMath>
                </a14:m>
                <a:r>
                  <a:rPr lang="en-US" altLang="en-US" sz="2600" dirty="0" smtClean="0">
                    <a:latin typeface="Lucida Grande" charset="0"/>
                    <a:ea typeface="Lucida Grande" charset="0"/>
                    <a:cs typeface="Lucida Grande" charset="0"/>
                    <a:sym typeface="Lucida Grande" charset="0"/>
                  </a:rPr>
                  <a:t> in </a:t>
                </a:r>
                <a14:m>
                  <m:oMath xmlns:m="http://schemas.openxmlformats.org/officeDocument/2006/math">
                    <m:r>
                      <a:rPr lang="en-US" altLang="en-US" sz="2600" i="1" dirty="0" smtClean="0">
                        <a:solidFill>
                          <a:srgbClr val="0070C0"/>
                        </a:solidFill>
                        <a:latin typeface="Cambria Math"/>
                        <a:ea typeface="Lucida Grande" charset="0"/>
                        <a:cs typeface="Lucida Grande" charset="0"/>
                        <a:sym typeface="Lucida Grande" charset="0"/>
                      </a:rPr>
                      <m:t>𝐺</m:t>
                    </m:r>
                  </m:oMath>
                </a14:m>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with the</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0070C0"/>
                    </a:solidFill>
                    <a:latin typeface="Lucida Grande" charset="0"/>
                    <a:ea typeface="Lucida Grande" charset="0"/>
                    <a:cs typeface="Lucida Grande" charset="0"/>
                    <a:sym typeface="Lucida Grande" charset="0"/>
                  </a:rPr>
                  <a:t>minimum diameter</a:t>
                </a:r>
                <a:r>
                  <a:rPr lang="en-US" altLang="en-US" sz="2600" dirty="0" smtClean="0">
                    <a:latin typeface="Lucida Grande" charset="0"/>
                    <a:ea typeface="Lucida Grande" charset="0"/>
                    <a:cs typeface="Lucida Grande" charset="0"/>
                    <a:sym typeface="Lucida Grande" charset="0"/>
                  </a:rPr>
                  <a:t>.</a:t>
                </a:r>
                <a:endParaRPr lang="en-US" altLang="en-US" sz="2600" dirty="0" smtClean="0">
                  <a:latin typeface="Lucida Grande" charset="0"/>
                  <a:sym typeface="Lucida Grande" charset="0"/>
                </a:endParaRPr>
              </a:p>
              <a:p>
                <a:pPr marL="0" indent="0" eaLnBrk="1" hangingPunct="1">
                  <a:buClr>
                    <a:srgbClr val="727CA3"/>
                  </a:buClr>
                  <a:buSzPct val="75000"/>
                  <a:buNone/>
                </a:pP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Problem is </a:t>
                </a:r>
                <a:r>
                  <a:rPr lang="en-US" altLang="en-US" sz="2600" dirty="0" smtClean="0">
                    <a:solidFill>
                      <a:srgbClr val="0070C0"/>
                    </a:solidFill>
                    <a:latin typeface="Lucida Grande" charset="0"/>
                    <a:ea typeface="Lucida Grande" charset="0"/>
                    <a:cs typeface="Lucida Grande" charset="0"/>
                    <a:sym typeface="Lucida Grande" charset="0"/>
                  </a:rPr>
                  <a:t>NP-hard</a:t>
                </a:r>
              </a:p>
              <a:p>
                <a:pPr marL="234950" indent="-234950" eaLnBrk="1" hangingPunct="1">
                  <a:buClr>
                    <a:srgbClr val="727CA3"/>
                  </a:buClr>
                  <a:buSzPct val="75000"/>
                  <a:buFont typeface="Wingdings 3" charset="2"/>
                  <a:buChar char="}"/>
                </a:pPr>
                <a:r>
                  <a:rPr lang="en-US" altLang="en-US" sz="2600" dirty="0">
                    <a:latin typeface="Lucida Grande" charset="0"/>
                    <a:ea typeface="Lucida Grande" charset="0"/>
                    <a:cs typeface="Lucida Grande" charset="0"/>
                    <a:sym typeface="Lucida Grande" charset="0"/>
                  </a:rPr>
                  <a:t>Equivalent to the </a:t>
                </a:r>
                <a:r>
                  <a:rPr lang="en-US" altLang="en-US" sz="2600" dirty="0">
                    <a:solidFill>
                      <a:schemeClr val="accent6">
                        <a:lumMod val="75000"/>
                      </a:schemeClr>
                    </a:solidFill>
                    <a:latin typeface="Lucida Grande" charset="0"/>
                    <a:ea typeface="Lucida Grande" charset="0"/>
                    <a:cs typeface="Lucida Grande" charset="0"/>
                    <a:sym typeface="Lucida Grande" charset="0"/>
                  </a:rPr>
                  <a:t>Multiple Choice </a:t>
                </a:r>
                <a:r>
                  <a:rPr lang="en-US" altLang="en-US" sz="2600" dirty="0" smtClean="0">
                    <a:solidFill>
                      <a:schemeClr val="accent6">
                        <a:lumMod val="75000"/>
                      </a:schemeClr>
                    </a:solidFill>
                    <a:latin typeface="Lucida Grande" charset="0"/>
                    <a:ea typeface="Lucida Grande" charset="0"/>
                    <a:cs typeface="Lucida Grande" charset="0"/>
                    <a:sym typeface="Lucida Grande" charset="0"/>
                  </a:rPr>
                  <a:t>Cover </a:t>
                </a:r>
                <a:r>
                  <a:rPr lang="en-US" altLang="en-US" sz="2600" dirty="0">
                    <a:latin typeface="Lucida Grande" charset="0"/>
                    <a:ea typeface="Lucida Grande" charset="0"/>
                    <a:cs typeface="Lucida Grande" charset="0"/>
                    <a:sym typeface="Lucida Grande" charset="0"/>
                  </a:rPr>
                  <a:t>(</a:t>
                </a:r>
                <a:r>
                  <a:rPr lang="en-US" altLang="en-US" sz="2600" dirty="0" smtClean="0">
                    <a:latin typeface="Lucida Grande" charset="0"/>
                    <a:ea typeface="Lucida Grande" charset="0"/>
                    <a:cs typeface="Lucida Grande" charset="0"/>
                    <a:sym typeface="Lucida Grande" charset="0"/>
                  </a:rPr>
                  <a:t>MCC</a:t>
                </a:r>
                <a:r>
                  <a:rPr lang="en-US" altLang="en-US" sz="2600" dirty="0">
                    <a:latin typeface="Lucida Grande" charset="0"/>
                    <a:ea typeface="Lucida Grande" charset="0"/>
                    <a:cs typeface="Lucida Grande" charset="0"/>
                    <a:sym typeface="Lucida Grande" charset="0"/>
                  </a:rPr>
                  <a:t>)</a:t>
                </a:r>
              </a:p>
              <a:p>
                <a:pPr marL="635000" lvl="1" indent="-234950">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We have a set cover instance </a:t>
                </a:r>
                <a14:m>
                  <m:oMath xmlns:m="http://schemas.openxmlformats.org/officeDocument/2006/math">
                    <m:r>
                      <a:rPr lang="en-US" altLang="en-US" sz="2600" i="1" dirty="0" smtClean="0">
                        <a:solidFill>
                          <a:srgbClr val="C00000"/>
                        </a:solidFill>
                        <a:latin typeface="Cambria Math"/>
                        <a:ea typeface="Lucida Grande" charset="0"/>
                        <a:cs typeface="Lucida Grande" charset="0"/>
                        <a:sym typeface="Lucida Grande" charset="0"/>
                      </a:rPr>
                      <m:t>(</m:t>
                    </m:r>
                    <m:r>
                      <a:rPr lang="en-US" altLang="en-US" sz="2600" i="1" dirty="0" smtClean="0">
                        <a:solidFill>
                          <a:srgbClr val="C00000"/>
                        </a:solidFill>
                        <a:latin typeface="Cambria Math"/>
                        <a:ea typeface="Lucida Grande" charset="0"/>
                        <a:cs typeface="Lucida Grande" charset="0"/>
                        <a:sym typeface="Lucida Grande" charset="0"/>
                      </a:rPr>
                      <m:t>𝑈</m:t>
                    </m:r>
                    <m:r>
                      <a:rPr lang="en-US" altLang="en-US" sz="2600" i="1" dirty="0" smtClean="0">
                        <a:solidFill>
                          <a:srgbClr val="C00000"/>
                        </a:solidFill>
                        <a:latin typeface="Cambria Math"/>
                        <a:ea typeface="Lucida Grande" charset="0"/>
                        <a:cs typeface="Lucida Grande" charset="0"/>
                        <a:sym typeface="Lucida Grande" charset="0"/>
                      </a:rPr>
                      <m:t>,</m:t>
                    </m:r>
                    <m:r>
                      <a:rPr lang="en-US" altLang="en-US" sz="2600" b="1" i="1" dirty="0" smtClean="0">
                        <a:solidFill>
                          <a:srgbClr val="C00000"/>
                        </a:solidFill>
                        <a:latin typeface="Cambria Math"/>
                        <a:ea typeface="Lucida Grande" charset="0"/>
                        <a:cs typeface="Lucida Grande" charset="0"/>
                        <a:sym typeface="Lucida Grande" charset="0"/>
                      </a:rPr>
                      <m:t>𝑺</m:t>
                    </m:r>
                    <m:r>
                      <a:rPr lang="en-US" altLang="en-US" sz="2600" i="1" dirty="0" smtClean="0">
                        <a:solidFill>
                          <a:srgbClr val="C00000"/>
                        </a:solidFill>
                        <a:latin typeface="Cambria Math"/>
                        <a:ea typeface="Lucida Grande" charset="0"/>
                        <a:cs typeface="Lucida Grande" charset="0"/>
                        <a:sym typeface="Lucida Grande" charset="0"/>
                      </a:rPr>
                      <m:t>)</m:t>
                    </m:r>
                  </m:oMath>
                </a14:m>
                <a:r>
                  <a:rPr lang="en-US" altLang="en-US" sz="2600" dirty="0" smtClean="0">
                    <a:latin typeface="Lucida Grande" charset="0"/>
                    <a:ea typeface="Lucida Grande" charset="0"/>
                    <a:cs typeface="Lucida Grande" charset="0"/>
                    <a:sym typeface="Lucida Grande" charset="0"/>
                  </a:rPr>
                  <a:t>, but we also have a </a:t>
                </a:r>
                <a:r>
                  <a:rPr lang="en-US" altLang="en-US" sz="2600" dirty="0" smtClean="0">
                    <a:solidFill>
                      <a:srgbClr val="C00000"/>
                    </a:solidFill>
                    <a:latin typeface="Lucida Grande" charset="0"/>
                    <a:ea typeface="Lucida Grande" charset="0"/>
                    <a:cs typeface="Lucida Grande" charset="0"/>
                    <a:sym typeface="Lucida Grande" charset="0"/>
                  </a:rPr>
                  <a:t>distance matrix </a:t>
                </a:r>
                <a14:m>
                  <m:oMath xmlns:m="http://schemas.openxmlformats.org/officeDocument/2006/math">
                    <m:r>
                      <a:rPr lang="en-US" altLang="en-US" sz="2600" i="1" dirty="0" smtClean="0">
                        <a:solidFill>
                          <a:srgbClr val="C00000"/>
                        </a:solidFill>
                        <a:latin typeface="Cambria Math"/>
                        <a:ea typeface="Lucida Grande" charset="0"/>
                        <a:cs typeface="Lucida Grande" charset="0"/>
                        <a:sym typeface="Lucida Grande" charset="0"/>
                      </a:rPr>
                      <m:t>𝐷</m:t>
                    </m:r>
                  </m:oMath>
                </a14:m>
                <a:r>
                  <a:rPr lang="en-US" altLang="en-US" sz="2600" dirty="0" smtClean="0">
                    <a:solidFill>
                      <a:srgbClr val="C00000"/>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with distances between the different sets in </a:t>
                </a:r>
                <a14:m>
                  <m:oMath xmlns:m="http://schemas.openxmlformats.org/officeDocument/2006/math">
                    <m:r>
                      <a:rPr lang="en-US" altLang="en-US" sz="2600" b="1" i="1" dirty="0">
                        <a:solidFill>
                          <a:srgbClr val="C00000"/>
                        </a:solidFill>
                        <a:latin typeface="Cambria Math"/>
                        <a:ea typeface="Lucida Grande" charset="0"/>
                        <a:cs typeface="Lucida Grande" charset="0"/>
                        <a:sym typeface="Lucida Grande" charset="0"/>
                      </a:rPr>
                      <m:t>𝑺</m:t>
                    </m:r>
                  </m:oMath>
                </a14:m>
                <a:r>
                  <a:rPr lang="en-US" altLang="en-US" sz="2600" dirty="0" smtClean="0">
                    <a:latin typeface="Lucida Grande" charset="0"/>
                    <a:ea typeface="Lucida Grande" charset="0"/>
                    <a:cs typeface="Lucida Grande" charset="0"/>
                    <a:sym typeface="Lucida Grande" charset="0"/>
                  </a:rPr>
                  <a:t>.</a:t>
                </a:r>
              </a:p>
              <a:p>
                <a:pPr marL="635000" lvl="1" indent="-234950">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We want a cover that has the </a:t>
                </a:r>
                <a:r>
                  <a:rPr lang="en-US" altLang="en-US" sz="2600" dirty="0" smtClean="0">
                    <a:solidFill>
                      <a:srgbClr val="0070C0"/>
                    </a:solidFill>
                    <a:latin typeface="Lucida Grande" charset="0"/>
                    <a:ea typeface="Lucida Grande" charset="0"/>
                    <a:cs typeface="Lucida Grande" charset="0"/>
                    <a:sym typeface="Lucida Grande" charset="0"/>
                  </a:rPr>
                  <a:t>minimum diameter </a:t>
                </a:r>
                <a:r>
                  <a:rPr lang="en-US" altLang="en-US" sz="2600" dirty="0" smtClean="0">
                    <a:latin typeface="Lucida Grande" charset="0"/>
                    <a:ea typeface="Lucida Grande" charset="0"/>
                    <a:cs typeface="Lucida Grande" charset="0"/>
                    <a:sym typeface="Lucida Grande" charset="0"/>
                  </a:rPr>
                  <a:t>(minimizes the largest pairwise distance in the cover)</a:t>
                </a:r>
                <a:endParaRPr lang="en-US" altLang="en-US" sz="2600" dirty="0">
                  <a:latin typeface="Lucida Grande" charset="0"/>
                  <a:ea typeface="Lucida Grande" charset="0"/>
                  <a:cs typeface="Lucida Grande" charset="0"/>
                  <a:sym typeface="Lucida Grande" charset="0"/>
                </a:endParaRPr>
              </a:p>
            </p:txBody>
          </p:sp>
        </mc:Choice>
        <mc:Fallback xmlns="">
          <p:sp>
            <p:nvSpPr>
              <p:cNvPr id="56327" name="Rectangle 7"/>
              <p:cNvSpPr>
                <a:spLocks noGrp="1" noRot="1" noChangeAspect="1" noMove="1" noResize="1" noEditPoints="1" noAdjustHandles="1" noChangeArrowheads="1" noChangeShapeType="1" noTextEdit="1"/>
              </p:cNvSpPr>
              <p:nvPr>
                <p:ph type="body" idx="1"/>
              </p:nvPr>
            </p:nvSpPr>
            <p:spPr>
              <a:xfrm>
                <a:off x="222250" y="1537083"/>
                <a:ext cx="8712200" cy="5105400"/>
              </a:xfrm>
              <a:blipFill rotWithShape="1">
                <a:blip r:embed="rId2"/>
                <a:stretch>
                  <a:fillRect l="-559" t="-1909" r="-1259"/>
                </a:stretch>
              </a:blipFill>
            </p:spPr>
            <p:txBody>
              <a:bodyPr/>
              <a:lstStyle/>
              <a:p>
                <a:r>
                  <a:rPr lang="en-US">
                    <a:noFill/>
                  </a:rPr>
                  <a:t> </a:t>
                </a:r>
              </a:p>
            </p:txBody>
          </p:sp>
        </mc:Fallback>
      </mc:AlternateContent>
    </p:spTree>
    <p:extLst>
      <p:ext uri="{BB962C8B-B14F-4D97-AF65-F5344CB8AC3E}">
        <p14:creationId xmlns:p14="http://schemas.microsoft.com/office/powerpoint/2010/main" val="341709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8375" name="Rectangle 6"/>
          <p:cNvSpPr>
            <a:spLocks noGrp="1" noChangeArrowheads="1"/>
          </p:cNvSpPr>
          <p:nvPr>
            <p:ph type="title"/>
          </p:nvPr>
        </p:nvSpPr>
        <p:spPr>
          <a:xfrm>
            <a:off x="230188" y="187325"/>
            <a:ext cx="8990012" cy="1031875"/>
          </a:xfrm>
        </p:spPr>
        <p:txBody>
          <a:bodyPr anchor="b"/>
          <a:lstStyle/>
          <a:p>
            <a:pPr eaLnBrk="1" hangingPunct="1"/>
            <a:r>
              <a:rPr lang="en-US" altLang="en-US" smtClean="0">
                <a:latin typeface="Lucida Grande" charset="0"/>
                <a:ea typeface="Lucida Grande" charset="0"/>
                <a:cs typeface="Lucida Grande" charset="0"/>
                <a:sym typeface="Lucida Grande" charset="0"/>
              </a:rPr>
              <a:t>The </a:t>
            </a:r>
            <a:r>
              <a:rPr lang="en-US" altLang="en-US" smtClean="0">
                <a:solidFill>
                  <a:srgbClr val="A40800"/>
                </a:solidFill>
                <a:latin typeface="Lucida Grande" charset="0"/>
                <a:ea typeface="Lucida Grande" charset="0"/>
                <a:cs typeface="Lucida Grande" charset="0"/>
                <a:sym typeface="Lucida Grande" charset="0"/>
              </a:rPr>
              <a:t>RarestFirst</a:t>
            </a:r>
            <a:r>
              <a:rPr lang="en-US" altLang="en-US" smtClean="0">
                <a:solidFill>
                  <a:srgbClr val="0070C0"/>
                </a:solidFill>
                <a:latin typeface="Lucida Grande" charset="0"/>
                <a:ea typeface="Lucida Grande" charset="0"/>
                <a:cs typeface="Lucida Grande" charset="0"/>
                <a:sym typeface="Lucida Grande" charset="0"/>
              </a:rPr>
              <a:t> </a:t>
            </a:r>
            <a:r>
              <a:rPr lang="en-US" altLang="en-US" smtClean="0">
                <a:latin typeface="Lucida Grande" charset="0"/>
                <a:ea typeface="Lucida Grande" charset="0"/>
                <a:cs typeface="Lucida Grande" charset="0"/>
                <a:sym typeface="Lucida Grande" charset="0"/>
              </a:rPr>
              <a:t>algorithm</a:t>
            </a:r>
            <a:endParaRPr lang="en-US" altLang="en-US" smtClean="0">
              <a:latin typeface="Lucida Grande" charset="0"/>
              <a:sym typeface="Lucida Grande" charset="0"/>
            </a:endParaRPr>
          </a:p>
        </p:txBody>
      </p:sp>
      <mc:AlternateContent xmlns:mc="http://schemas.openxmlformats.org/markup-compatibility/2006" xmlns:a14="http://schemas.microsoft.com/office/drawing/2010/main">
        <mc:Choice Requires="a14">
          <p:sp>
            <p:nvSpPr>
              <p:cNvPr id="58376" name="Rectangle 7"/>
              <p:cNvSpPr>
                <a:spLocks noGrp="1" noChangeArrowheads="1"/>
              </p:cNvSpPr>
              <p:nvPr>
                <p:ph type="body" idx="1"/>
              </p:nvPr>
            </p:nvSpPr>
            <p:spPr>
              <a:xfrm>
                <a:off x="342900" y="1890713"/>
                <a:ext cx="8458200" cy="3902075"/>
              </a:xfrm>
            </p:spPr>
            <p:txBody>
              <a:bodyPr/>
              <a:lstStyle/>
              <a:p>
                <a:pPr marL="419100" indent="-419100" eaLnBrk="1" hangingPunct="1">
                  <a:spcBef>
                    <a:spcPct val="0"/>
                  </a:spcBef>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Compute all shortest path distances in the input graph </a:t>
                </a:r>
                <a14:m>
                  <m:oMath xmlns:m="http://schemas.openxmlformats.org/officeDocument/2006/math">
                    <m:r>
                      <a:rPr lang="en-US" altLang="en-US" sz="2600" i="1" dirty="0" smtClean="0">
                        <a:latin typeface="Cambria Math"/>
                        <a:ea typeface="Lucida Grande" charset="0"/>
                        <a:cs typeface="Lucida Grande" charset="0"/>
                        <a:sym typeface="Lucida Grande" charset="0"/>
                      </a:rPr>
                      <m:t>𝐺</m:t>
                    </m:r>
                  </m:oMath>
                </a14:m>
                <a:r>
                  <a:rPr lang="en-US" altLang="en-US" sz="2600" dirty="0" smtClean="0">
                    <a:latin typeface="Lucida Grande" charset="0"/>
                    <a:ea typeface="Lucida Grande" charset="0"/>
                    <a:cs typeface="Lucida Grande" charset="0"/>
                    <a:sym typeface="Lucida Grande" charset="0"/>
                  </a:rPr>
                  <a:t> and create a new </a:t>
                </a:r>
                <a:r>
                  <a:rPr lang="en-US" altLang="en-US" sz="2600" dirty="0" smtClean="0">
                    <a:solidFill>
                      <a:schemeClr val="accent6">
                        <a:lumMod val="75000"/>
                      </a:schemeClr>
                    </a:solidFill>
                    <a:latin typeface="Lucida Grande" charset="0"/>
                    <a:ea typeface="Lucida Grande" charset="0"/>
                    <a:cs typeface="Lucida Grande" charset="0"/>
                    <a:sym typeface="Lucida Grande" charset="0"/>
                  </a:rPr>
                  <a:t>complete</a:t>
                </a:r>
                <a:r>
                  <a:rPr lang="en-US" altLang="en-US" sz="2600" dirty="0" smtClean="0">
                    <a:latin typeface="Lucida Grande" charset="0"/>
                    <a:ea typeface="Lucida Grande" charset="0"/>
                    <a:cs typeface="Lucida Grande" charset="0"/>
                    <a:sym typeface="Lucida Grande" charset="0"/>
                  </a:rPr>
                  <a:t> graph </a:t>
                </a:r>
                <a14:m>
                  <m:oMath xmlns:m="http://schemas.openxmlformats.org/officeDocument/2006/math">
                    <m:sSub>
                      <m:sSubPr>
                        <m:ctrlPr>
                          <a:rPr lang="en-US" altLang="en-US" sz="2600" b="0" i="1" dirty="0" smtClean="0">
                            <a:solidFill>
                              <a:schemeClr val="accent6">
                                <a:lumMod val="75000"/>
                              </a:schemeClr>
                            </a:solidFill>
                            <a:latin typeface="Cambria Math"/>
                            <a:ea typeface="Lucida Grande" charset="0"/>
                            <a:cs typeface="Lucida Grande" charset="0"/>
                            <a:sym typeface="Lucida Grande" charset="0"/>
                          </a:rPr>
                        </m:ctrlPr>
                      </m:sSubPr>
                      <m:e>
                        <m:r>
                          <a:rPr lang="en-US" altLang="en-US" sz="2600" i="1" dirty="0" smtClean="0">
                            <a:solidFill>
                              <a:schemeClr val="accent6">
                                <a:lumMod val="75000"/>
                              </a:schemeClr>
                            </a:solidFill>
                            <a:latin typeface="Cambria Math"/>
                            <a:ea typeface="Lucida Grande" charset="0"/>
                            <a:cs typeface="Lucida Grande" charset="0"/>
                            <a:sym typeface="Lucida Grande" charset="0"/>
                          </a:rPr>
                          <m:t>𝐺</m:t>
                        </m:r>
                      </m:e>
                      <m:sub>
                        <m:r>
                          <a:rPr lang="en-US" altLang="en-US" sz="2600" b="0" i="1" dirty="0" smtClean="0">
                            <a:solidFill>
                              <a:schemeClr val="accent6">
                                <a:lumMod val="75000"/>
                              </a:schemeClr>
                            </a:solidFill>
                            <a:latin typeface="Cambria Math"/>
                            <a:ea typeface="Lucida Grande" charset="0"/>
                            <a:cs typeface="Lucida Grande" charset="0"/>
                            <a:sym typeface="Lucida Grande" charset="0"/>
                          </a:rPr>
                          <m:t>𝐶</m:t>
                        </m:r>
                      </m:sub>
                    </m:sSub>
                  </m:oMath>
                </a14:m>
                <a:endParaRPr lang="en-US" altLang="en-US" sz="2600" dirty="0" smtClean="0">
                  <a:latin typeface="Lucida Grande" charset="0"/>
                  <a:ea typeface="Lucida Grande" charset="0"/>
                  <a:cs typeface="Lucida Grande" charset="0"/>
                  <a:sym typeface="Lucida Grande" charset="0"/>
                </a:endParaRPr>
              </a:p>
              <a:p>
                <a:pPr marL="419100" indent="-419100" eaLnBrk="1" hangingPunct="1">
                  <a:spcBef>
                    <a:spcPct val="0"/>
                  </a:spcBef>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Find </a:t>
                </a:r>
                <a:r>
                  <a:rPr lang="en-US" altLang="en-US" sz="2600" dirty="0" smtClean="0">
                    <a:solidFill>
                      <a:srgbClr val="0070C0"/>
                    </a:solidFill>
                    <a:latin typeface="Lucida Grande" charset="0"/>
                    <a:ea typeface="Lucida Grande" charset="0"/>
                    <a:cs typeface="Lucida Grande" charset="0"/>
                    <a:sym typeface="Lucida Grande" charset="0"/>
                  </a:rPr>
                  <a:t>Rarest</a:t>
                </a:r>
                <a:r>
                  <a:rPr lang="en-US" altLang="en-US" sz="2600" dirty="0" smtClean="0">
                    <a:latin typeface="Lucida Grande" charset="0"/>
                    <a:ea typeface="Lucida Grande" charset="0"/>
                    <a:cs typeface="Lucida Grande" charset="0"/>
                    <a:sym typeface="Lucida Grande" charset="0"/>
                  </a:rPr>
                  <a:t> skill </a:t>
                </a:r>
                <a:r>
                  <a:rPr lang="en-US" altLang="en-US" sz="2600" dirty="0" smtClean="0">
                    <a:solidFill>
                      <a:srgbClr val="FF0000"/>
                    </a:solidFill>
                    <a:latin typeface="Lucida Grande" charset="0"/>
                    <a:ea typeface="Lucida Grande" charset="0"/>
                    <a:cs typeface="Lucida Grande" charset="0"/>
                    <a:sym typeface="Lucida Grande" charset="0"/>
                  </a:rPr>
                  <a:t>α</a:t>
                </a:r>
                <a:r>
                  <a:rPr lang="en-US" altLang="en-US" sz="2600" baseline="-25000" dirty="0" smtClean="0">
                    <a:solidFill>
                      <a:srgbClr val="FF0000"/>
                    </a:solidFill>
                    <a:latin typeface="Lucida Grande" charset="0"/>
                    <a:ea typeface="Lucida Grande" charset="0"/>
                    <a:cs typeface="Lucida Grande" charset="0"/>
                    <a:sym typeface="Lucida Grande" charset="0"/>
                  </a:rPr>
                  <a:t>rare</a:t>
                </a:r>
                <a:r>
                  <a:rPr lang="en-US" altLang="en-US" sz="2600" dirty="0" smtClean="0">
                    <a:solidFill>
                      <a:srgbClr val="FF0000"/>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required for a task</a:t>
                </a:r>
                <a:endParaRPr lang="en-US" altLang="en-US" sz="2600" dirty="0" smtClean="0">
                  <a:latin typeface="Lucida Grande" charset="0"/>
                  <a:sym typeface="Lucida Grande" charset="0"/>
                </a:endParaRPr>
              </a:p>
              <a:p>
                <a:pPr marL="419100" indent="-419100" eaLnBrk="1" hangingPunct="1">
                  <a:buClr>
                    <a:srgbClr val="727CA3"/>
                  </a:buClr>
                  <a:buSzPct val="75000"/>
                  <a:buFont typeface="Wingdings 3" charset="2"/>
                  <a:buChar char="}"/>
                </a:pPr>
                <a:r>
                  <a:rPr lang="en-US" altLang="en-US" sz="2600" dirty="0" err="1" smtClean="0">
                    <a:solidFill>
                      <a:srgbClr val="FF0000"/>
                    </a:solidFill>
                    <a:latin typeface="Lucida Grande" charset="0"/>
                    <a:ea typeface="Lucida Grande" charset="0"/>
                    <a:cs typeface="Lucida Grande" charset="0"/>
                    <a:sym typeface="Lucida Grande" charset="0"/>
                  </a:rPr>
                  <a:t>S</a:t>
                </a:r>
                <a:r>
                  <a:rPr lang="en-US" altLang="en-US" sz="2600" baseline="-25000" dirty="0" err="1" smtClean="0">
                    <a:solidFill>
                      <a:srgbClr val="FF0000"/>
                    </a:solidFill>
                    <a:latin typeface="Lucida Grande" charset="0"/>
                    <a:ea typeface="Lucida Grande" charset="0"/>
                    <a:cs typeface="Lucida Grande" charset="0"/>
                    <a:sym typeface="Lucida Grande" charset="0"/>
                  </a:rPr>
                  <a:t>rare</a:t>
                </a:r>
                <a:r>
                  <a:rPr lang="en-US" altLang="en-US" sz="2600" dirty="0" smtClean="0">
                    <a:solidFill>
                      <a:srgbClr val="FF0000"/>
                    </a:solidFill>
                    <a:latin typeface="Lucida Grande" charset="0"/>
                    <a:ea typeface="Lucida Grande" charset="0"/>
                    <a:cs typeface="Lucida Grande" charset="0"/>
                    <a:sym typeface="Lucida Grande" charset="0"/>
                  </a:rPr>
                  <a:t> </a:t>
                </a:r>
                <a:r>
                  <a:rPr lang="en-US" altLang="en-US" sz="2600" dirty="0">
                    <a:latin typeface="Lucida Grande" charset="0"/>
                    <a:ea typeface="Lucida Grande" charset="0"/>
                    <a:cs typeface="Lucida Grande" charset="0"/>
                    <a:sym typeface="Lucida Grande" charset="0"/>
                  </a:rPr>
                  <a:t>=</a:t>
                </a:r>
                <a:r>
                  <a:rPr lang="en-US" altLang="en-US" sz="2600" dirty="0" smtClean="0">
                    <a:solidFill>
                      <a:srgbClr val="FF0000"/>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group of people that have </a:t>
                </a:r>
                <a:r>
                  <a:rPr lang="en-US" altLang="en-US" sz="2600" dirty="0" smtClean="0">
                    <a:solidFill>
                      <a:srgbClr val="FF0000"/>
                    </a:solidFill>
                    <a:latin typeface="Lucida Grande" charset="0"/>
                    <a:ea typeface="Lucida Grande" charset="0"/>
                    <a:cs typeface="Lucida Grande" charset="0"/>
                    <a:sym typeface="Lucida Grande" charset="0"/>
                  </a:rPr>
                  <a:t>α</a:t>
                </a:r>
                <a:r>
                  <a:rPr lang="en-US" altLang="en-US" sz="2600" baseline="-25000" dirty="0" smtClean="0">
                    <a:solidFill>
                      <a:srgbClr val="FF0000"/>
                    </a:solidFill>
                    <a:latin typeface="Lucida Grande" charset="0"/>
                    <a:ea typeface="Lucida Grande" charset="0"/>
                    <a:cs typeface="Lucida Grande" charset="0"/>
                    <a:sym typeface="Lucida Grande" charset="0"/>
                  </a:rPr>
                  <a:t>rare</a:t>
                </a:r>
                <a:endParaRPr lang="en-US" altLang="en-US" sz="2600" dirty="0" smtClean="0">
                  <a:latin typeface="Lucida Grande" charset="0"/>
                  <a:sym typeface="Lucida Grande" charset="0"/>
                </a:endParaRPr>
              </a:p>
              <a:p>
                <a:pPr marL="419100" indent="-419100">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Evaluate star graphs in </a:t>
                </a:r>
                <a14:m>
                  <m:oMath xmlns:m="http://schemas.openxmlformats.org/officeDocument/2006/math">
                    <m:sSub>
                      <m:sSubPr>
                        <m:ctrlPr>
                          <a:rPr lang="en-US" altLang="en-US" sz="2600" i="1" dirty="0">
                            <a:solidFill>
                              <a:schemeClr val="accent6">
                                <a:lumMod val="75000"/>
                              </a:schemeClr>
                            </a:solidFill>
                            <a:latin typeface="Cambria Math"/>
                            <a:ea typeface="Lucida Grande" charset="0"/>
                            <a:cs typeface="Lucida Grande" charset="0"/>
                            <a:sym typeface="Lucida Grande" charset="0"/>
                          </a:rPr>
                        </m:ctrlPr>
                      </m:sSubPr>
                      <m:e>
                        <m:r>
                          <a:rPr lang="en-US" altLang="en-US" sz="2600" i="1" dirty="0">
                            <a:solidFill>
                              <a:schemeClr val="accent6">
                                <a:lumMod val="75000"/>
                              </a:schemeClr>
                            </a:solidFill>
                            <a:latin typeface="Cambria Math"/>
                            <a:ea typeface="Lucida Grande" charset="0"/>
                            <a:cs typeface="Lucida Grande" charset="0"/>
                            <a:sym typeface="Lucida Grande" charset="0"/>
                          </a:rPr>
                          <m:t>𝐺</m:t>
                        </m:r>
                      </m:e>
                      <m:sub>
                        <m:r>
                          <a:rPr lang="en-US" altLang="en-US" sz="2600" i="1" dirty="0">
                            <a:solidFill>
                              <a:schemeClr val="accent6">
                                <a:lumMod val="75000"/>
                              </a:schemeClr>
                            </a:solidFill>
                            <a:latin typeface="Cambria Math"/>
                            <a:ea typeface="Lucida Grande" charset="0"/>
                            <a:cs typeface="Lucida Grande" charset="0"/>
                            <a:sym typeface="Lucida Grande" charset="0"/>
                          </a:rPr>
                          <m:t>𝐶</m:t>
                        </m:r>
                      </m:sub>
                    </m:sSub>
                  </m:oMath>
                </a14:m>
                <a:r>
                  <a:rPr lang="en-US" altLang="en-US" sz="2600" dirty="0" smtClean="0">
                    <a:latin typeface="Lucida Grande" charset="0"/>
                    <a:ea typeface="Lucida Grande" charset="0"/>
                    <a:cs typeface="Lucida Grande" charset="0"/>
                    <a:sym typeface="Lucida Grande" charset="0"/>
                  </a:rPr>
                  <a:t>, centered at individuals from </a:t>
                </a:r>
                <a:r>
                  <a:rPr lang="en-US" altLang="en-US" sz="2600" dirty="0" err="1" smtClean="0">
                    <a:solidFill>
                      <a:srgbClr val="FF0000"/>
                    </a:solidFill>
                    <a:latin typeface="Lucida Grande" charset="0"/>
                    <a:ea typeface="Lucida Grande" charset="0"/>
                    <a:cs typeface="Lucida Grande" charset="0"/>
                    <a:sym typeface="Lucida Grande" charset="0"/>
                  </a:rPr>
                  <a:t>S</a:t>
                </a:r>
                <a:r>
                  <a:rPr lang="en-US" altLang="en-US" sz="2600" baseline="-25000" dirty="0" err="1" smtClean="0">
                    <a:solidFill>
                      <a:srgbClr val="FF0000"/>
                    </a:solidFill>
                    <a:latin typeface="Lucida Grande" charset="0"/>
                    <a:ea typeface="Lucida Grande" charset="0"/>
                    <a:cs typeface="Lucida Grande" charset="0"/>
                    <a:sym typeface="Lucida Grande" charset="0"/>
                  </a:rPr>
                  <a:t>rare</a:t>
                </a:r>
                <a:endParaRPr lang="en-US" altLang="en-US" sz="2600" dirty="0" smtClean="0">
                  <a:latin typeface="Lucida Grande" charset="0"/>
                  <a:sym typeface="Lucida Grande" charset="0"/>
                </a:endParaRPr>
              </a:p>
              <a:p>
                <a:pPr marL="419100" indent="-419100" eaLnBrk="1" hangingPunct="1">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Report cheapest star  </a:t>
                </a:r>
                <a:endParaRPr lang="en-US" altLang="en-US" sz="2600" dirty="0" smtClean="0">
                  <a:latin typeface="Lucida Grande" charset="0"/>
                  <a:sym typeface="Lucida Grande" charset="0"/>
                </a:endParaRPr>
              </a:p>
            </p:txBody>
          </p:sp>
        </mc:Choice>
        <mc:Fallback xmlns="">
          <p:sp>
            <p:nvSpPr>
              <p:cNvPr id="58376" name="Rectangle 7"/>
              <p:cNvSpPr>
                <a:spLocks noGrp="1" noRot="1" noChangeAspect="1" noMove="1" noResize="1" noEditPoints="1" noAdjustHandles="1" noChangeArrowheads="1" noChangeShapeType="1" noTextEdit="1"/>
              </p:cNvSpPr>
              <p:nvPr>
                <p:ph type="body" idx="1"/>
              </p:nvPr>
            </p:nvSpPr>
            <p:spPr>
              <a:xfrm>
                <a:off x="342900" y="1890713"/>
                <a:ext cx="8458200" cy="3902075"/>
              </a:xfrm>
              <a:blipFill rotWithShape="1">
                <a:blip r:embed="rId2"/>
                <a:stretch>
                  <a:fillRect l="-576" t="-1406"/>
                </a:stretch>
              </a:blipFill>
            </p:spPr>
            <p:txBody>
              <a:bodyPr/>
              <a:lstStyle/>
              <a:p>
                <a:r>
                  <a:rPr lang="en-US">
                    <a:noFill/>
                  </a:rPr>
                  <a:t> </a:t>
                </a:r>
              </a:p>
            </p:txBody>
          </p:sp>
        </mc:Fallback>
      </mc:AlternateContent>
      <p:sp>
        <p:nvSpPr>
          <p:cNvPr id="57352" name="Rectangle 8"/>
          <p:cNvSpPr>
            <a:spLocks/>
          </p:cNvSpPr>
          <p:nvPr/>
        </p:nvSpPr>
        <p:spPr bwMode="auto">
          <a:xfrm>
            <a:off x="0" y="5517232"/>
            <a:ext cx="7323138" cy="990600"/>
          </a:xfrm>
          <a:prstGeom prst="rect">
            <a:avLst/>
          </a:prstGeom>
          <a:solidFill>
            <a:srgbClr val="003366"/>
          </a:solidFill>
          <a:ln w="12700">
            <a:solidFill>
              <a:schemeClr val="tx1"/>
            </a:solidFill>
            <a:miter lim="800000"/>
            <a:headEnd/>
            <a:tailEnd/>
          </a:ln>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dirty="0">
                <a:solidFill>
                  <a:srgbClr val="9FB8CD"/>
                </a:solidFill>
                <a:latin typeface="Lucida Grande" charset="0"/>
                <a:ea typeface="Lucida Grande" charset="0"/>
                <a:cs typeface="Lucida Grande" charset="0"/>
                <a:sym typeface="Lucida Grande" charset="0"/>
              </a:rPr>
              <a:t>Running time: </a:t>
            </a:r>
            <a:r>
              <a:rPr lang="en-US" altLang="en-US" dirty="0">
                <a:solidFill>
                  <a:srgbClr val="FFFF00"/>
                </a:solidFill>
                <a:latin typeface="Lucida Grande" charset="0"/>
                <a:ea typeface="Lucida Grande" charset="0"/>
                <a:cs typeface="Lucida Grande" charset="0"/>
                <a:sym typeface="Lucida Grande" charset="0"/>
              </a:rPr>
              <a:t>Quadratic</a:t>
            </a:r>
            <a:r>
              <a:rPr lang="en-US" altLang="en-US" dirty="0">
                <a:solidFill>
                  <a:srgbClr val="FFFFFF"/>
                </a:solidFill>
                <a:latin typeface="Lucida Grande" charset="0"/>
                <a:ea typeface="Lucida Grande" charset="0"/>
                <a:cs typeface="Lucida Grande" charset="0"/>
                <a:sym typeface="Lucida Grande" charset="0"/>
              </a:rPr>
              <a:t> to the number of nodes</a:t>
            </a:r>
            <a:endParaRPr lang="en-US" altLang="en-US" dirty="0">
              <a:latin typeface="Times" charset="0"/>
              <a:cs typeface="Times" charset="0"/>
              <a:sym typeface="Times" charset="0"/>
            </a:endParaRPr>
          </a:p>
          <a:p>
            <a:pPr eaLnBrk="1" hangingPunct="1">
              <a:spcBef>
                <a:spcPts val="1438"/>
              </a:spcBef>
              <a:buClrTx/>
              <a:buSzTx/>
              <a:buFontTx/>
              <a:buNone/>
            </a:pPr>
            <a:r>
              <a:rPr lang="en-US" altLang="en-US" dirty="0">
                <a:solidFill>
                  <a:srgbClr val="9FB8CD"/>
                </a:solidFill>
                <a:latin typeface="Lucida Grande" charset="0"/>
                <a:ea typeface="Lucida Grande" charset="0"/>
                <a:cs typeface="Lucida Grande" charset="0"/>
                <a:sym typeface="Lucida Grande" charset="0"/>
              </a:rPr>
              <a:t>Approximation factor: </a:t>
            </a:r>
            <a:r>
              <a:rPr lang="en-US" altLang="en-US" dirty="0">
                <a:solidFill>
                  <a:srgbClr val="FFFF00"/>
                </a:solidFill>
                <a:latin typeface="Lucida Grande" charset="0"/>
                <a:ea typeface="Lucida Grande" charset="0"/>
                <a:cs typeface="Lucida Grande" charset="0"/>
                <a:sym typeface="Lucida Grande" charset="0"/>
              </a:rPr>
              <a:t>2xO</a:t>
            </a:r>
            <a:r>
              <a:rPr lang="en-US" altLang="en-US" sz="2000" dirty="0">
                <a:solidFill>
                  <a:srgbClr val="FFFF00"/>
                </a:solidFill>
                <a:latin typeface="Lucida Grande" charset="0"/>
                <a:ea typeface="Lucida Grande" charset="0"/>
                <a:cs typeface="Lucida Grande" charset="0"/>
                <a:sym typeface="Lucida Grande" charset="0"/>
              </a:rPr>
              <a:t>PT</a:t>
            </a:r>
          </a:p>
        </p:txBody>
      </p:sp>
    </p:spTree>
    <p:extLst>
      <p:ext uri="{BB962C8B-B14F-4D97-AF65-F5344CB8AC3E}">
        <p14:creationId xmlns:p14="http://schemas.microsoft.com/office/powerpoint/2010/main" val="133017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59399" name="Rectangle 6"/>
          <p:cNvSpPr>
            <a:spLocks noGrp="1" noChangeArrowheads="1"/>
          </p:cNvSpPr>
          <p:nvPr>
            <p:ph type="title"/>
          </p:nvPr>
        </p:nvSpPr>
        <p:spPr>
          <a:xfrm>
            <a:off x="155575" y="609600"/>
            <a:ext cx="8242300" cy="660400"/>
          </a:xfrm>
        </p:spPr>
        <p:txBody>
          <a:bodyPr anchor="b">
            <a:normAutofit fontScale="90000"/>
          </a:bodyPr>
          <a:lstStyle/>
          <a:p>
            <a:pPr eaLnBrk="1" hangingPunct="1"/>
            <a:r>
              <a:rPr lang="en-US" altLang="en-US" smtClean="0">
                <a:latin typeface="Lucida Grande" charset="0"/>
                <a:ea typeface="Lucida Grande" charset="0"/>
                <a:cs typeface="Lucida Grande" charset="0"/>
                <a:sym typeface="Lucida Grande" charset="0"/>
              </a:rPr>
              <a:t>The </a:t>
            </a:r>
            <a:r>
              <a:rPr lang="en-US" altLang="en-US" smtClean="0">
                <a:solidFill>
                  <a:srgbClr val="A40800"/>
                </a:solidFill>
                <a:latin typeface="Lucida Grande" charset="0"/>
                <a:ea typeface="Lucida Grande" charset="0"/>
                <a:cs typeface="Lucida Grande" charset="0"/>
                <a:sym typeface="Lucida Grande" charset="0"/>
              </a:rPr>
              <a:t>RarestFirst</a:t>
            </a:r>
            <a:r>
              <a:rPr lang="en-US" altLang="en-US" smtClean="0">
                <a:latin typeface="Lucida Grande" charset="0"/>
                <a:ea typeface="Lucida Grande" charset="0"/>
                <a:cs typeface="Lucida Grande" charset="0"/>
                <a:sym typeface="Lucida Grande" charset="0"/>
              </a:rPr>
              <a:t> algorithm</a:t>
            </a:r>
            <a:endParaRPr lang="en-US" altLang="en-US" smtClean="0">
              <a:latin typeface="Lucida Grande" charset="0"/>
              <a:sym typeface="Lucida Grande" charset="0"/>
            </a:endParaRPr>
          </a:p>
        </p:txBody>
      </p:sp>
      <p:grpSp>
        <p:nvGrpSpPr>
          <p:cNvPr id="59400" name="Group 9"/>
          <p:cNvGrpSpPr>
            <a:grpSpLocks/>
          </p:cNvGrpSpPr>
          <p:nvPr/>
        </p:nvGrpSpPr>
        <p:grpSpPr bwMode="auto">
          <a:xfrm>
            <a:off x="685800" y="2393950"/>
            <a:ext cx="609600" cy="609600"/>
            <a:chOff x="0" y="0"/>
            <a:chExt cx="384" cy="384"/>
          </a:xfrm>
        </p:grpSpPr>
        <p:sp>
          <p:nvSpPr>
            <p:cNvPr id="59437" name="Oval 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38" name="Rectangle 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59401" name="Group 12"/>
          <p:cNvGrpSpPr>
            <a:grpSpLocks/>
          </p:cNvGrpSpPr>
          <p:nvPr/>
        </p:nvGrpSpPr>
        <p:grpSpPr bwMode="auto">
          <a:xfrm>
            <a:off x="3200400" y="2393950"/>
            <a:ext cx="609600" cy="609600"/>
            <a:chOff x="0" y="0"/>
            <a:chExt cx="384" cy="384"/>
          </a:xfrm>
        </p:grpSpPr>
        <p:sp>
          <p:nvSpPr>
            <p:cNvPr id="59435" name="Oval 1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36" name="Rectangle 11"/>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9402" name="Group 15"/>
          <p:cNvGrpSpPr>
            <a:grpSpLocks/>
          </p:cNvGrpSpPr>
          <p:nvPr/>
        </p:nvGrpSpPr>
        <p:grpSpPr bwMode="auto">
          <a:xfrm>
            <a:off x="685800" y="4146550"/>
            <a:ext cx="609600" cy="609600"/>
            <a:chOff x="0" y="0"/>
            <a:chExt cx="384" cy="384"/>
          </a:xfrm>
        </p:grpSpPr>
        <p:sp>
          <p:nvSpPr>
            <p:cNvPr id="59433" name="Oval 1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34" name="Rectangle 1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59403" name="Line 16"/>
          <p:cNvSpPr>
            <a:spLocks noChangeShapeType="1"/>
          </p:cNvSpPr>
          <p:nvPr/>
        </p:nvSpPr>
        <p:spPr bwMode="auto">
          <a:xfrm rot="10800000" flipH="1">
            <a:off x="1219200" y="3765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9404" name="Line 17"/>
          <p:cNvSpPr>
            <a:spLocks noChangeShapeType="1"/>
          </p:cNvSpPr>
          <p:nvPr/>
        </p:nvSpPr>
        <p:spPr bwMode="auto">
          <a:xfrm>
            <a:off x="1219200" y="2927350"/>
            <a:ext cx="6858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9405" name="Group 20"/>
          <p:cNvGrpSpPr>
            <a:grpSpLocks/>
          </p:cNvGrpSpPr>
          <p:nvPr/>
        </p:nvGrpSpPr>
        <p:grpSpPr bwMode="auto">
          <a:xfrm>
            <a:off x="1905000" y="3308350"/>
            <a:ext cx="609600" cy="609600"/>
            <a:chOff x="0" y="0"/>
            <a:chExt cx="384" cy="384"/>
          </a:xfrm>
        </p:grpSpPr>
        <p:sp>
          <p:nvSpPr>
            <p:cNvPr id="59431" name="Oval 18"/>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32" name="Rectangle 19"/>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59406" name="Group 23"/>
          <p:cNvGrpSpPr>
            <a:grpSpLocks/>
          </p:cNvGrpSpPr>
          <p:nvPr/>
        </p:nvGrpSpPr>
        <p:grpSpPr bwMode="auto">
          <a:xfrm>
            <a:off x="3200400" y="4146550"/>
            <a:ext cx="609600" cy="609600"/>
            <a:chOff x="0" y="0"/>
            <a:chExt cx="384" cy="384"/>
          </a:xfrm>
        </p:grpSpPr>
        <p:sp>
          <p:nvSpPr>
            <p:cNvPr id="59429" name="Oval 21"/>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30" name="Rectangle 22"/>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59407" name="Rectangle 24"/>
          <p:cNvSpPr>
            <a:spLocks/>
          </p:cNvSpPr>
          <p:nvPr/>
        </p:nvSpPr>
        <p:spPr bwMode="auto">
          <a:xfrm>
            <a:off x="4038600" y="1447800"/>
            <a:ext cx="488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T={</a:t>
            </a:r>
            <a:r>
              <a:rPr lang="en-US" altLang="en-US" sz="2000">
                <a:solidFill>
                  <a:srgbClr val="FF0000"/>
                </a:solidFill>
                <a:latin typeface="Lucida Grande" charset="0"/>
                <a:ea typeface="Lucida Grande" charset="0"/>
                <a:cs typeface="Lucida Grande" charset="0"/>
                <a:sym typeface="Lucida Grande" charset="0"/>
              </a:rPr>
              <a:t>algorithms</a:t>
            </a:r>
            <a:r>
              <a:rPr lang="en-US" altLang="en-US" sz="2000">
                <a:latin typeface="Lucida Grande" charset="0"/>
                <a:ea typeface="Lucida Grande" charset="0"/>
                <a:cs typeface="Lucida Grande" charset="0"/>
                <a:sym typeface="Lucida Grande" charset="0"/>
              </a:rPr>
              <a:t>,</a:t>
            </a:r>
            <a:r>
              <a:rPr lang="en-US" altLang="en-US" sz="2000">
                <a:solidFill>
                  <a:srgbClr val="006600"/>
                </a:solidFill>
                <a:latin typeface="Lucida Grande" charset="0"/>
                <a:ea typeface="Lucida Grande" charset="0"/>
                <a:cs typeface="Lucida Grande" charset="0"/>
                <a:sym typeface="Lucida Grande" charset="0"/>
              </a:rPr>
              <a:t>java</a:t>
            </a:r>
            <a:r>
              <a:rPr lang="en-US" altLang="en-US" sz="2000">
                <a:latin typeface="Lucida Grande" charset="0"/>
                <a:ea typeface="Lucida Grande" charset="0"/>
                <a:cs typeface="Lucida Grande" charset="0"/>
                <a:sym typeface="Lucida Grande" charset="0"/>
              </a:rPr>
              <a:t>,</a:t>
            </a:r>
            <a:r>
              <a:rPr lang="en-US" altLang="en-US" sz="2000">
                <a:solidFill>
                  <a:srgbClr val="CC00FF"/>
                </a:solidFill>
                <a:latin typeface="Lucida Grande" charset="0"/>
                <a:ea typeface="Lucida Grande" charset="0"/>
                <a:cs typeface="Lucida Grande" charset="0"/>
                <a:sym typeface="Lucida Grande" charset="0"/>
              </a:rPr>
              <a:t>graphics</a:t>
            </a:r>
            <a:r>
              <a:rPr lang="en-US" altLang="en-US" sz="2000">
                <a:latin typeface="Lucida Grande" charset="0"/>
                <a:ea typeface="Lucida Grande" charset="0"/>
                <a:cs typeface="Lucida Grande" charset="0"/>
                <a:sym typeface="Lucida Grande" charset="0"/>
              </a:rPr>
              <a:t>,</a:t>
            </a:r>
            <a:r>
              <a:rPr lang="en-US" altLang="en-US" sz="2000">
                <a:solidFill>
                  <a:srgbClr val="B292CA"/>
                </a:solidFill>
                <a:latin typeface="Lucida Grande" charset="0"/>
                <a:ea typeface="Lucida Grande" charset="0"/>
                <a:cs typeface="Lucida Grande" charset="0"/>
                <a:sym typeface="Lucida Grande" charset="0"/>
              </a:rPr>
              <a:t>python</a:t>
            </a:r>
            <a:r>
              <a:rPr lang="en-US" altLang="en-US">
                <a:latin typeface="Lucida Grande" charset="0"/>
                <a:ea typeface="Lucida Grande" charset="0"/>
                <a:cs typeface="Lucida Grande" charset="0"/>
                <a:sym typeface="Lucida Grande" charset="0"/>
              </a:rPr>
              <a:t>}</a:t>
            </a:r>
          </a:p>
        </p:txBody>
      </p:sp>
      <p:sp>
        <p:nvSpPr>
          <p:cNvPr id="59408" name="Line 25"/>
          <p:cNvSpPr>
            <a:spLocks noChangeShapeType="1"/>
          </p:cNvSpPr>
          <p:nvPr/>
        </p:nvSpPr>
        <p:spPr bwMode="auto">
          <a:xfrm>
            <a:off x="2438400" y="3765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9409" name="Line 26"/>
          <p:cNvSpPr>
            <a:spLocks noChangeShapeType="1"/>
          </p:cNvSpPr>
          <p:nvPr/>
        </p:nvSpPr>
        <p:spPr bwMode="auto">
          <a:xfrm rot="10800000" flipH="1">
            <a:off x="2438400" y="28511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9410" name="Rectangle 27"/>
          <p:cNvSpPr>
            <a:spLocks/>
          </p:cNvSpPr>
          <p:nvPr/>
        </p:nvSpPr>
        <p:spPr bwMode="auto">
          <a:xfrm>
            <a:off x="0" y="2057400"/>
            <a:ext cx="2451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Lucida Grande" charset="0"/>
                <a:ea typeface="Lucida Grande" charset="0"/>
                <a:cs typeface="Lucida Grande" charset="0"/>
                <a:sym typeface="Lucida Grande" charset="0"/>
              </a:rPr>
              <a:t>}</a:t>
            </a:r>
          </a:p>
        </p:txBody>
      </p:sp>
      <p:sp>
        <p:nvSpPr>
          <p:cNvPr id="59411" name="Rectangle 28"/>
          <p:cNvSpPr>
            <a:spLocks/>
          </p:cNvSpPr>
          <p:nvPr/>
        </p:nvSpPr>
        <p:spPr bwMode="auto">
          <a:xfrm>
            <a:off x="2743200" y="2057400"/>
            <a:ext cx="2451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FF0000"/>
                </a:solidFill>
                <a:latin typeface="Lucida Grande" charset="0"/>
                <a:ea typeface="Lucida Grande" charset="0"/>
                <a:cs typeface="Lucida Grande" charset="0"/>
                <a:sym typeface="Lucida Grande" charset="0"/>
              </a:rPr>
              <a:t>algorithms</a:t>
            </a: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p>
        </p:txBody>
      </p:sp>
      <p:sp>
        <p:nvSpPr>
          <p:cNvPr id="59412" name="Rectangle 29"/>
          <p:cNvSpPr>
            <a:spLocks/>
          </p:cNvSpPr>
          <p:nvPr/>
        </p:nvSpPr>
        <p:spPr bwMode="auto">
          <a:xfrm>
            <a:off x="2362200" y="3384550"/>
            <a:ext cx="290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FF0000"/>
                </a:solidFill>
                <a:latin typeface="Lucida Grande" charset="0"/>
                <a:ea typeface="Lucida Grande" charset="0"/>
                <a:cs typeface="Lucida Grande" charset="0"/>
                <a:sym typeface="Lucida Grande" charset="0"/>
              </a:rPr>
              <a:t>algorithms</a:t>
            </a: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Lucida Grande" charset="0"/>
                <a:ea typeface="Lucida Grande" charset="0"/>
                <a:cs typeface="Lucida Grande" charset="0"/>
                <a:sym typeface="Lucida Grande" charset="0"/>
              </a:rPr>
              <a:t>}</a:t>
            </a:r>
          </a:p>
        </p:txBody>
      </p:sp>
      <p:sp>
        <p:nvSpPr>
          <p:cNvPr id="59413" name="Rectangle 30"/>
          <p:cNvSpPr>
            <a:spLocks/>
          </p:cNvSpPr>
          <p:nvPr/>
        </p:nvSpPr>
        <p:spPr bwMode="auto">
          <a:xfrm>
            <a:off x="-228600" y="4800600"/>
            <a:ext cx="222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Lucida Grande" charset="0"/>
                <a:ea typeface="Lucida Grande" charset="0"/>
                <a:cs typeface="Lucida Grande" charset="0"/>
                <a:sym typeface="Lucida Grande" charset="0"/>
              </a:rPr>
              <a:t>}</a:t>
            </a:r>
          </a:p>
        </p:txBody>
      </p:sp>
      <p:sp>
        <p:nvSpPr>
          <p:cNvPr id="59414" name="Rectangle 31"/>
          <p:cNvSpPr>
            <a:spLocks/>
          </p:cNvSpPr>
          <p:nvPr/>
        </p:nvSpPr>
        <p:spPr bwMode="auto">
          <a:xfrm>
            <a:off x="2743200" y="4800600"/>
            <a:ext cx="222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p>
        </p:txBody>
      </p:sp>
      <p:sp>
        <p:nvSpPr>
          <p:cNvPr id="59415" name="Rectangle 32"/>
          <p:cNvSpPr>
            <a:spLocks/>
          </p:cNvSpPr>
          <p:nvPr/>
        </p:nvSpPr>
        <p:spPr bwMode="auto">
          <a:xfrm>
            <a:off x="1574800" y="5230813"/>
            <a:ext cx="2908300" cy="1155700"/>
          </a:xfrm>
          <a:prstGeom prst="rect">
            <a:avLst/>
          </a:prstGeom>
          <a:solidFill>
            <a:srgbClr val="00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sz="2600">
                <a:latin typeface="Lucida Grande" charset="0"/>
                <a:ea typeface="Lucida Grande" charset="0"/>
                <a:cs typeface="Lucida Grande" charset="0"/>
                <a:sym typeface="Lucida Grande" charset="0"/>
              </a:rPr>
              <a:t>α</a:t>
            </a:r>
            <a:r>
              <a:rPr lang="en-US" altLang="en-US" sz="2600" baseline="-25000">
                <a:latin typeface="Lucida Grande" charset="0"/>
                <a:ea typeface="Lucida Grande" charset="0"/>
                <a:cs typeface="Lucida Grande" charset="0"/>
                <a:sym typeface="Lucida Grande" charset="0"/>
              </a:rPr>
              <a:t>rare</a:t>
            </a:r>
            <a:r>
              <a:rPr lang="en-US" altLang="en-US" sz="2600" baseline="-25000">
                <a:solidFill>
                  <a:srgbClr val="FF0000"/>
                </a:solidFill>
                <a:latin typeface="Lucida Grande" charset="0"/>
                <a:ea typeface="Lucida Grande" charset="0"/>
                <a:cs typeface="Lucida Grande" charset="0"/>
                <a:sym typeface="Lucida Grande" charset="0"/>
              </a:rPr>
              <a:t> </a:t>
            </a:r>
            <a:r>
              <a:rPr lang="en-US" altLang="en-US">
                <a:latin typeface="Lucida Grande" charset="0"/>
                <a:ea typeface="Lucida Grande" charset="0"/>
                <a:cs typeface="Lucida Grande" charset="0"/>
                <a:sym typeface="Lucida Grande" charset="0"/>
              </a:rPr>
              <a:t>= </a:t>
            </a:r>
            <a:r>
              <a:rPr lang="en-US" altLang="en-US">
                <a:solidFill>
                  <a:srgbClr val="FF0000"/>
                </a:solidFill>
                <a:latin typeface="Lucida Grande" charset="0"/>
                <a:ea typeface="Lucida Grande" charset="0"/>
                <a:cs typeface="Lucida Grande" charset="0"/>
                <a:sym typeface="Lucida Grande" charset="0"/>
              </a:rPr>
              <a:t>algorithms</a:t>
            </a:r>
            <a:endParaRPr lang="en-US" altLang="en-US">
              <a:latin typeface="Times" charset="0"/>
              <a:cs typeface="Times" charset="0"/>
              <a:sym typeface="Times" charset="0"/>
            </a:endParaRPr>
          </a:p>
          <a:p>
            <a:pPr eaLnBrk="1" hangingPunct="1">
              <a:spcBef>
                <a:spcPts val="1438"/>
              </a:spcBef>
              <a:buClrTx/>
              <a:buSzTx/>
              <a:buFontTx/>
              <a:buNone/>
            </a:pPr>
            <a:r>
              <a:rPr lang="en-US" altLang="en-US" sz="2600">
                <a:latin typeface="Lucida Grande" charset="0"/>
                <a:ea typeface="Lucida Grande" charset="0"/>
                <a:cs typeface="Lucida Grande" charset="0"/>
                <a:sym typeface="Lucida Grande" charset="0"/>
              </a:rPr>
              <a:t>S</a:t>
            </a:r>
            <a:r>
              <a:rPr lang="en-US" altLang="en-US" sz="2600" baseline="-25000">
                <a:latin typeface="Lucida Grande" charset="0"/>
                <a:ea typeface="Lucida Grande" charset="0"/>
                <a:cs typeface="Lucida Grande" charset="0"/>
                <a:sym typeface="Lucida Grande" charset="0"/>
              </a:rPr>
              <a:t>rare</a:t>
            </a:r>
            <a:r>
              <a:rPr lang="en-US" altLang="en-US" sz="2600" baseline="-25000">
                <a:solidFill>
                  <a:srgbClr val="FF0000"/>
                </a:solidFill>
                <a:latin typeface="Lucida Grande" charset="0"/>
                <a:ea typeface="Lucida Grande" charset="0"/>
                <a:cs typeface="Lucida Grande" charset="0"/>
                <a:sym typeface="Lucida Grande" charset="0"/>
              </a:rPr>
              <a:t> </a:t>
            </a:r>
            <a:r>
              <a:rPr lang="en-US" altLang="en-US">
                <a:latin typeface="Lucida Grande" charset="0"/>
                <a:ea typeface="Lucida Grande" charset="0"/>
                <a:cs typeface="Lucida Grande" charset="0"/>
                <a:sym typeface="Lucida Grande" charset="0"/>
              </a:rPr>
              <a:t>={B</a:t>
            </a:r>
            <a:r>
              <a:rPr lang="en-US" altLang="en-US" sz="1600">
                <a:latin typeface="Lucida Grande" charset="0"/>
                <a:ea typeface="Lucida Grande" charset="0"/>
                <a:cs typeface="Lucida Grande" charset="0"/>
                <a:sym typeface="Lucida Grande" charset="0"/>
              </a:rPr>
              <a:t>ob</a:t>
            </a:r>
            <a:r>
              <a:rPr lang="en-US" altLang="en-US">
                <a:latin typeface="Lucida Grande" charset="0"/>
                <a:ea typeface="Lucida Grande" charset="0"/>
                <a:cs typeface="Lucida Grande" charset="0"/>
                <a:sym typeface="Lucida Grande" charset="0"/>
              </a:rPr>
              <a:t>, E</a:t>
            </a:r>
            <a:r>
              <a:rPr lang="en-US" altLang="en-US" sz="1600">
                <a:latin typeface="Lucida Grande" charset="0"/>
                <a:ea typeface="Lucida Grande" charset="0"/>
                <a:cs typeface="Lucida Grande" charset="0"/>
                <a:sym typeface="Lucida Grande" charset="0"/>
              </a:rPr>
              <a:t>leanor</a:t>
            </a:r>
            <a:r>
              <a:rPr lang="en-US" altLang="en-US">
                <a:latin typeface="Lucida Grande" charset="0"/>
                <a:ea typeface="Lucida Grande" charset="0"/>
                <a:cs typeface="Lucida Grande" charset="0"/>
                <a:sym typeface="Lucida Grande" charset="0"/>
              </a:rPr>
              <a:t>}</a:t>
            </a:r>
          </a:p>
        </p:txBody>
      </p:sp>
      <p:grpSp>
        <p:nvGrpSpPr>
          <p:cNvPr id="58403" name="Group 35"/>
          <p:cNvGrpSpPr>
            <a:grpSpLocks/>
          </p:cNvGrpSpPr>
          <p:nvPr/>
        </p:nvGrpSpPr>
        <p:grpSpPr bwMode="auto">
          <a:xfrm>
            <a:off x="3200400" y="2362200"/>
            <a:ext cx="609600" cy="609600"/>
            <a:chOff x="0" y="0"/>
            <a:chExt cx="384" cy="384"/>
          </a:xfrm>
        </p:grpSpPr>
        <p:sp>
          <p:nvSpPr>
            <p:cNvPr id="59427" name="Oval 33"/>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28" name="Rectangle 3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58406" name="Group 38"/>
          <p:cNvGrpSpPr>
            <a:grpSpLocks/>
          </p:cNvGrpSpPr>
          <p:nvPr/>
        </p:nvGrpSpPr>
        <p:grpSpPr bwMode="auto">
          <a:xfrm>
            <a:off x="1905000" y="3276600"/>
            <a:ext cx="609600" cy="609600"/>
            <a:chOff x="0" y="0"/>
            <a:chExt cx="384" cy="384"/>
          </a:xfrm>
        </p:grpSpPr>
        <p:sp>
          <p:nvSpPr>
            <p:cNvPr id="59425" name="Oval 36"/>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26" name="Rectangle 37"/>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sp>
        <p:nvSpPr>
          <p:cNvPr id="58407" name="Line 39"/>
          <p:cNvSpPr>
            <a:spLocks noChangeShapeType="1"/>
          </p:cNvSpPr>
          <p:nvPr/>
        </p:nvSpPr>
        <p:spPr bwMode="auto">
          <a:xfrm rot="10800000" flipH="1">
            <a:off x="2438400" y="2819400"/>
            <a:ext cx="762000" cy="533400"/>
          </a:xfrm>
          <a:prstGeom prst="line">
            <a:avLst/>
          </a:prstGeom>
          <a:noFill/>
          <a:ln w="50800">
            <a:solidFill>
              <a:srgbClr val="FF99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408" name="Line 40"/>
          <p:cNvSpPr>
            <a:spLocks noChangeShapeType="1"/>
          </p:cNvSpPr>
          <p:nvPr/>
        </p:nvSpPr>
        <p:spPr bwMode="auto">
          <a:xfrm>
            <a:off x="1219200" y="2895600"/>
            <a:ext cx="685800" cy="533400"/>
          </a:xfrm>
          <a:prstGeom prst="line">
            <a:avLst/>
          </a:prstGeom>
          <a:noFill/>
          <a:ln w="50800">
            <a:solidFill>
              <a:srgbClr val="FF99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8411" name="Group 43"/>
          <p:cNvGrpSpPr>
            <a:grpSpLocks/>
          </p:cNvGrpSpPr>
          <p:nvPr/>
        </p:nvGrpSpPr>
        <p:grpSpPr bwMode="auto">
          <a:xfrm>
            <a:off x="685800" y="2362200"/>
            <a:ext cx="609600" cy="609600"/>
            <a:chOff x="0" y="0"/>
            <a:chExt cx="384" cy="384"/>
          </a:xfrm>
        </p:grpSpPr>
        <p:sp>
          <p:nvSpPr>
            <p:cNvPr id="59423" name="Oval 41"/>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424" name="Rectangle 42"/>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sp>
        <p:nvSpPr>
          <p:cNvPr id="58412" name="Rectangle 44"/>
          <p:cNvSpPr>
            <a:spLocks/>
          </p:cNvSpPr>
          <p:nvPr/>
        </p:nvSpPr>
        <p:spPr bwMode="auto">
          <a:xfrm>
            <a:off x="5486400" y="2514600"/>
            <a:ext cx="3441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a:latin typeface="Lucida Grande" charset="0"/>
                <a:ea typeface="Lucida Grande" charset="0"/>
                <a:cs typeface="Lucida Grande" charset="0"/>
                <a:sym typeface="Lucida Grande" charset="0"/>
              </a:rPr>
              <a:t>Skills: </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FF0000"/>
                </a:solidFill>
                <a:latin typeface="Lucida Grande" charset="0"/>
                <a:ea typeface="Lucida Grande" charset="0"/>
                <a:cs typeface="Lucida Grande" charset="0"/>
                <a:sym typeface="Lucida Grande" charset="0"/>
              </a:rPr>
              <a:t>algorithms</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CC00FF"/>
                </a:solidFill>
                <a:latin typeface="Lucida Grande" charset="0"/>
                <a:ea typeface="Lucida Grande" charset="0"/>
                <a:cs typeface="Lucida Grande" charset="0"/>
                <a:sym typeface="Lucida Grande" charset="0"/>
              </a:rPr>
              <a:t>graphics</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006600"/>
                </a:solidFill>
                <a:latin typeface="Lucida Grande" charset="0"/>
                <a:ea typeface="Lucida Grande" charset="0"/>
                <a:cs typeface="Lucida Grande" charset="0"/>
                <a:sym typeface="Lucida Grande" charset="0"/>
              </a:rPr>
              <a:t>java</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B292CA"/>
                </a:solidFill>
                <a:latin typeface="Lucida Grande" charset="0"/>
                <a:ea typeface="Lucida Grande" charset="0"/>
                <a:cs typeface="Lucida Grande" charset="0"/>
                <a:sym typeface="Lucida Grande" charset="0"/>
              </a:rPr>
              <a:t>python</a:t>
            </a:r>
          </a:p>
        </p:txBody>
      </p:sp>
      <p:sp>
        <p:nvSpPr>
          <p:cNvPr id="58413" name="Rectangle 45"/>
          <p:cNvSpPr>
            <a:spLocks/>
          </p:cNvSpPr>
          <p:nvPr/>
        </p:nvSpPr>
        <p:spPr bwMode="auto">
          <a:xfrm>
            <a:off x="5486400" y="5410200"/>
            <a:ext cx="3441700" cy="431800"/>
          </a:xfrm>
          <a:prstGeom prst="rect">
            <a:avLst/>
          </a:prstGeom>
          <a:solidFill>
            <a:srgbClr val="FF99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Diameter = 2</a:t>
            </a:r>
          </a:p>
        </p:txBody>
      </p:sp>
    </p:spTree>
    <p:extLst>
      <p:ext uri="{BB962C8B-B14F-4D97-AF65-F5344CB8AC3E}">
        <p14:creationId xmlns:p14="http://schemas.microsoft.com/office/powerpoint/2010/main" val="365988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403"/>
                                        </p:tgtEl>
                                        <p:attrNameLst>
                                          <p:attrName>style.visibility</p:attrName>
                                        </p:attrNameLst>
                                      </p:cBhvr>
                                      <p:to>
                                        <p:strVal val="visible"/>
                                      </p:to>
                                    </p:set>
                                    <p:animEffect transition="in" filter="blinds(horizontal)">
                                      <p:cBhvr>
                                        <p:cTn id="7" dur="500"/>
                                        <p:tgtEl>
                                          <p:spTgt spid="58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841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841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41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841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8412">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407"/>
                                        </p:tgtEl>
                                        <p:attrNameLst>
                                          <p:attrName>style.visibility</p:attrName>
                                        </p:attrNameLst>
                                      </p:cBhvr>
                                      <p:to>
                                        <p:strVal val="visible"/>
                                      </p:to>
                                    </p:set>
                                    <p:animEffect transition="in" filter="blinds(horizontal)">
                                      <p:cBhvr>
                                        <p:cTn id="32" dur="500"/>
                                        <p:tgtEl>
                                          <p:spTgt spid="58407"/>
                                        </p:tgtEl>
                                      </p:cBhvr>
                                    </p:animEffect>
                                  </p:childTnLst>
                                </p:cTn>
                              </p:par>
                            </p:childTnLst>
                          </p:cTn>
                        </p:par>
                        <p:par>
                          <p:cTn id="33" fill="hold" nodeType="afterGroup">
                            <p:stCondLst>
                              <p:cond delay="500"/>
                            </p:stCondLst>
                            <p:childTnLst>
                              <p:par>
                                <p:cTn id="34" presetID="3" presetClass="entr" presetSubtype="10" fill="hold" nodeType="afterEffect">
                                  <p:stCondLst>
                                    <p:cond delay="500"/>
                                  </p:stCondLst>
                                  <p:childTnLst>
                                    <p:set>
                                      <p:cBhvr>
                                        <p:cTn id="35" dur="1" fill="hold">
                                          <p:stCondLst>
                                            <p:cond delay="0"/>
                                          </p:stCondLst>
                                        </p:cTn>
                                        <p:tgtEl>
                                          <p:spTgt spid="58406"/>
                                        </p:tgtEl>
                                        <p:attrNameLst>
                                          <p:attrName>style.visibility</p:attrName>
                                        </p:attrNameLst>
                                      </p:cBhvr>
                                      <p:to>
                                        <p:strVal val="visible"/>
                                      </p:to>
                                    </p:set>
                                    <p:animEffect transition="in" filter="blinds(horizontal)">
                                      <p:cBhvr>
                                        <p:cTn id="36" dur="500"/>
                                        <p:tgtEl>
                                          <p:spTgt spid="584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8408"/>
                                        </p:tgtEl>
                                        <p:attrNameLst>
                                          <p:attrName>style.visibility</p:attrName>
                                        </p:attrNameLst>
                                      </p:cBhvr>
                                      <p:to>
                                        <p:strVal val="visible"/>
                                      </p:to>
                                    </p:set>
                                    <p:animEffect transition="in" filter="blinds(horizontal)">
                                      <p:cBhvr>
                                        <p:cTn id="41" dur="500"/>
                                        <p:tgtEl>
                                          <p:spTgt spid="58408"/>
                                        </p:tgtEl>
                                      </p:cBhvr>
                                    </p:animEffect>
                                  </p:childTnLst>
                                </p:cTn>
                              </p:par>
                            </p:childTnLst>
                          </p:cTn>
                        </p:par>
                        <p:par>
                          <p:cTn id="42" fill="hold" nodeType="afterGroup">
                            <p:stCondLst>
                              <p:cond delay="500"/>
                            </p:stCondLst>
                            <p:childTnLst>
                              <p:par>
                                <p:cTn id="43" presetID="3" presetClass="entr" presetSubtype="10" fill="hold" nodeType="afterEffect">
                                  <p:stCondLst>
                                    <p:cond delay="500"/>
                                  </p:stCondLst>
                                  <p:childTnLst>
                                    <p:set>
                                      <p:cBhvr>
                                        <p:cTn id="44" dur="1" fill="hold">
                                          <p:stCondLst>
                                            <p:cond delay="0"/>
                                          </p:stCondLst>
                                        </p:cTn>
                                        <p:tgtEl>
                                          <p:spTgt spid="58411"/>
                                        </p:tgtEl>
                                        <p:attrNameLst>
                                          <p:attrName>style.visibility</p:attrName>
                                        </p:attrNameLst>
                                      </p:cBhvr>
                                      <p:to>
                                        <p:strVal val="visible"/>
                                      </p:to>
                                    </p:set>
                                    <p:animEffect transition="in" filter="blinds(horizontal)">
                                      <p:cBhvr>
                                        <p:cTn id="45" dur="500"/>
                                        <p:tgtEl>
                                          <p:spTgt spid="584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8413"/>
                                        </p:tgtEl>
                                        <p:attrNameLst>
                                          <p:attrName>style.visibility</p:attrName>
                                        </p:attrNameLst>
                                      </p:cBhvr>
                                      <p:to>
                                        <p:strVal val="visible"/>
                                      </p:to>
                                    </p:set>
                                    <p:animEffect transition="in" filter="blinds(horizontal)">
                                      <p:cBhvr>
                                        <p:cTn id="50" dur="500"/>
                                        <p:tgtEl>
                                          <p:spTgt spid="58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7" grpId="0" animBg="1"/>
      <p:bldP spid="58408" grpId="0" animBg="1"/>
      <p:bldP spid="58412" grpId="0" build="p" autoUpdateAnimBg="0"/>
      <p:bldP spid="5841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0423" name="Rectangle 6"/>
          <p:cNvSpPr>
            <a:spLocks noGrp="1" noChangeArrowheads="1"/>
          </p:cNvSpPr>
          <p:nvPr>
            <p:ph type="title"/>
          </p:nvPr>
        </p:nvSpPr>
        <p:spPr>
          <a:xfrm>
            <a:off x="153988" y="609600"/>
            <a:ext cx="8245475" cy="498475"/>
          </a:xfrm>
        </p:spPr>
        <p:txBody>
          <a:bodyPr anchor="b">
            <a:normAutofit fontScale="90000"/>
          </a:bodyPr>
          <a:lstStyle/>
          <a:p>
            <a:pPr eaLnBrk="1" hangingPunct="1"/>
            <a:r>
              <a:rPr lang="en-US" altLang="en-US" sz="2800" smtClean="0">
                <a:latin typeface="Lucida Grande" charset="0"/>
                <a:ea typeface="Lucida Grande" charset="0"/>
                <a:cs typeface="Lucida Grande" charset="0"/>
                <a:sym typeface="Lucida Grande" charset="0"/>
              </a:rPr>
              <a:t>The </a:t>
            </a:r>
            <a:r>
              <a:rPr lang="en-US" altLang="en-US" sz="2800" smtClean="0">
                <a:solidFill>
                  <a:srgbClr val="A40800"/>
                </a:solidFill>
                <a:latin typeface="Lucida Grande" charset="0"/>
                <a:ea typeface="Lucida Grande" charset="0"/>
                <a:cs typeface="Lucida Grande" charset="0"/>
                <a:sym typeface="Lucida Grande" charset="0"/>
              </a:rPr>
              <a:t>RarestFirst</a:t>
            </a:r>
            <a:r>
              <a:rPr lang="en-US" altLang="en-US" sz="2800" smtClean="0">
                <a:latin typeface="Lucida Grande" charset="0"/>
                <a:ea typeface="Lucida Grande" charset="0"/>
                <a:cs typeface="Lucida Grande" charset="0"/>
                <a:sym typeface="Lucida Grande" charset="0"/>
              </a:rPr>
              <a:t> algorithm</a:t>
            </a:r>
            <a:endParaRPr lang="en-US" altLang="en-US" sz="2800" smtClean="0">
              <a:latin typeface="Lucida Grande" charset="0"/>
              <a:sym typeface="Lucida Grande" charset="0"/>
            </a:endParaRPr>
          </a:p>
        </p:txBody>
      </p:sp>
      <p:grpSp>
        <p:nvGrpSpPr>
          <p:cNvPr id="60424" name="Group 9"/>
          <p:cNvGrpSpPr>
            <a:grpSpLocks/>
          </p:cNvGrpSpPr>
          <p:nvPr/>
        </p:nvGrpSpPr>
        <p:grpSpPr bwMode="auto">
          <a:xfrm>
            <a:off x="685800" y="2393950"/>
            <a:ext cx="609600" cy="609600"/>
            <a:chOff x="0" y="0"/>
            <a:chExt cx="384" cy="384"/>
          </a:xfrm>
        </p:grpSpPr>
        <p:sp>
          <p:nvSpPr>
            <p:cNvPr id="60457" name="Oval 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8" name="Rectangle 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60425" name="Group 12"/>
          <p:cNvGrpSpPr>
            <a:grpSpLocks/>
          </p:cNvGrpSpPr>
          <p:nvPr/>
        </p:nvGrpSpPr>
        <p:grpSpPr bwMode="auto">
          <a:xfrm>
            <a:off x="3200400" y="2393950"/>
            <a:ext cx="609600" cy="609600"/>
            <a:chOff x="0" y="0"/>
            <a:chExt cx="384" cy="384"/>
          </a:xfrm>
        </p:grpSpPr>
        <p:sp>
          <p:nvSpPr>
            <p:cNvPr id="60455" name="Oval 1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6" name="Rectangle 11"/>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60426" name="Group 15"/>
          <p:cNvGrpSpPr>
            <a:grpSpLocks/>
          </p:cNvGrpSpPr>
          <p:nvPr/>
        </p:nvGrpSpPr>
        <p:grpSpPr bwMode="auto">
          <a:xfrm>
            <a:off x="685800" y="4146550"/>
            <a:ext cx="609600" cy="609600"/>
            <a:chOff x="0" y="0"/>
            <a:chExt cx="384" cy="384"/>
          </a:xfrm>
        </p:grpSpPr>
        <p:sp>
          <p:nvSpPr>
            <p:cNvPr id="60453" name="Oval 1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4" name="Rectangle 1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60427" name="Line 16"/>
          <p:cNvSpPr>
            <a:spLocks noChangeShapeType="1"/>
          </p:cNvSpPr>
          <p:nvPr/>
        </p:nvSpPr>
        <p:spPr bwMode="auto">
          <a:xfrm rot="10800000" flipH="1">
            <a:off x="1219200" y="3765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28" name="Line 17"/>
          <p:cNvSpPr>
            <a:spLocks noChangeShapeType="1"/>
          </p:cNvSpPr>
          <p:nvPr/>
        </p:nvSpPr>
        <p:spPr bwMode="auto">
          <a:xfrm>
            <a:off x="1219200" y="2927350"/>
            <a:ext cx="6858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0429" name="Group 20"/>
          <p:cNvGrpSpPr>
            <a:grpSpLocks/>
          </p:cNvGrpSpPr>
          <p:nvPr/>
        </p:nvGrpSpPr>
        <p:grpSpPr bwMode="auto">
          <a:xfrm>
            <a:off x="1905000" y="3276600"/>
            <a:ext cx="609600" cy="609600"/>
            <a:chOff x="0" y="0"/>
            <a:chExt cx="384" cy="384"/>
          </a:xfrm>
        </p:grpSpPr>
        <p:sp>
          <p:nvSpPr>
            <p:cNvPr id="60451" name="Oval 18"/>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2" name="Rectangle 19"/>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0430" name="Group 23"/>
          <p:cNvGrpSpPr>
            <a:grpSpLocks/>
          </p:cNvGrpSpPr>
          <p:nvPr/>
        </p:nvGrpSpPr>
        <p:grpSpPr bwMode="auto">
          <a:xfrm>
            <a:off x="3200400" y="4146550"/>
            <a:ext cx="609600" cy="609600"/>
            <a:chOff x="0" y="0"/>
            <a:chExt cx="384" cy="384"/>
          </a:xfrm>
        </p:grpSpPr>
        <p:sp>
          <p:nvSpPr>
            <p:cNvPr id="60449" name="Oval 21"/>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0" name="Rectangle 22"/>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0431" name="Rectangle 24"/>
          <p:cNvSpPr>
            <a:spLocks/>
          </p:cNvSpPr>
          <p:nvPr/>
        </p:nvSpPr>
        <p:spPr bwMode="auto">
          <a:xfrm>
            <a:off x="4038600" y="1447800"/>
            <a:ext cx="488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T={</a:t>
            </a:r>
            <a:r>
              <a:rPr lang="en-US" altLang="en-US" sz="2000">
                <a:solidFill>
                  <a:srgbClr val="FF0000"/>
                </a:solidFill>
                <a:latin typeface="Lucida Grande" charset="0"/>
                <a:ea typeface="Lucida Grande" charset="0"/>
                <a:cs typeface="Lucida Grande" charset="0"/>
                <a:sym typeface="Lucida Grande" charset="0"/>
              </a:rPr>
              <a:t>algorithms</a:t>
            </a:r>
            <a:r>
              <a:rPr lang="en-US" altLang="en-US" sz="2000">
                <a:latin typeface="Lucida Grande" charset="0"/>
                <a:ea typeface="Lucida Grande" charset="0"/>
                <a:cs typeface="Lucida Grande" charset="0"/>
                <a:sym typeface="Lucida Grande" charset="0"/>
              </a:rPr>
              <a:t>,</a:t>
            </a:r>
            <a:r>
              <a:rPr lang="en-US" altLang="en-US" sz="2000">
                <a:solidFill>
                  <a:srgbClr val="006600"/>
                </a:solidFill>
                <a:latin typeface="Lucida Grande" charset="0"/>
                <a:ea typeface="Lucida Grande" charset="0"/>
                <a:cs typeface="Lucida Grande" charset="0"/>
                <a:sym typeface="Lucida Grande" charset="0"/>
              </a:rPr>
              <a:t>java</a:t>
            </a:r>
            <a:r>
              <a:rPr lang="en-US" altLang="en-US" sz="2000">
                <a:latin typeface="Lucida Grande" charset="0"/>
                <a:ea typeface="Lucida Grande" charset="0"/>
                <a:cs typeface="Lucida Grande" charset="0"/>
                <a:sym typeface="Lucida Grande" charset="0"/>
              </a:rPr>
              <a:t>,</a:t>
            </a:r>
            <a:r>
              <a:rPr lang="en-US" altLang="en-US" sz="2000">
                <a:solidFill>
                  <a:srgbClr val="CC00FF"/>
                </a:solidFill>
                <a:latin typeface="Lucida Grande" charset="0"/>
                <a:ea typeface="Lucida Grande" charset="0"/>
                <a:cs typeface="Lucida Grande" charset="0"/>
                <a:sym typeface="Lucida Grande" charset="0"/>
              </a:rPr>
              <a:t>graphics</a:t>
            </a:r>
            <a:r>
              <a:rPr lang="en-US" altLang="en-US" sz="2000">
                <a:latin typeface="Lucida Grande" charset="0"/>
                <a:ea typeface="Lucida Grande" charset="0"/>
                <a:cs typeface="Lucida Grande" charset="0"/>
                <a:sym typeface="Lucida Grande" charset="0"/>
              </a:rPr>
              <a:t>,</a:t>
            </a:r>
            <a:r>
              <a:rPr lang="en-US" altLang="en-US" sz="2000">
                <a:solidFill>
                  <a:srgbClr val="B292CA"/>
                </a:solidFill>
                <a:latin typeface="Lucida Grande" charset="0"/>
                <a:ea typeface="Lucida Grande" charset="0"/>
                <a:cs typeface="Lucida Grande" charset="0"/>
                <a:sym typeface="Lucida Grande" charset="0"/>
              </a:rPr>
              <a:t>python</a:t>
            </a:r>
            <a:r>
              <a:rPr lang="en-US" altLang="en-US">
                <a:latin typeface="Lucida Grande" charset="0"/>
                <a:ea typeface="Lucida Grande" charset="0"/>
                <a:cs typeface="Lucida Grande" charset="0"/>
                <a:sym typeface="Lucida Grande" charset="0"/>
              </a:rPr>
              <a:t>}</a:t>
            </a:r>
          </a:p>
        </p:txBody>
      </p:sp>
      <p:sp>
        <p:nvSpPr>
          <p:cNvPr id="60432" name="Line 25"/>
          <p:cNvSpPr>
            <a:spLocks noChangeShapeType="1"/>
          </p:cNvSpPr>
          <p:nvPr/>
        </p:nvSpPr>
        <p:spPr bwMode="auto">
          <a:xfrm>
            <a:off x="2438400" y="3765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33" name="Line 26"/>
          <p:cNvSpPr>
            <a:spLocks noChangeShapeType="1"/>
          </p:cNvSpPr>
          <p:nvPr/>
        </p:nvSpPr>
        <p:spPr bwMode="auto">
          <a:xfrm rot="10800000" flipH="1">
            <a:off x="2438400" y="28511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34" name="Rectangle 27"/>
          <p:cNvSpPr>
            <a:spLocks/>
          </p:cNvSpPr>
          <p:nvPr/>
        </p:nvSpPr>
        <p:spPr bwMode="auto">
          <a:xfrm>
            <a:off x="0" y="2057400"/>
            <a:ext cx="252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Lucida Grande" charset="0"/>
                <a:ea typeface="Lucida Grande" charset="0"/>
                <a:cs typeface="Lucida Grande" charset="0"/>
                <a:sym typeface="Lucida Grande" charset="0"/>
              </a:rPr>
              <a:t>}</a:t>
            </a:r>
          </a:p>
        </p:txBody>
      </p:sp>
      <p:sp>
        <p:nvSpPr>
          <p:cNvPr id="60435" name="Rectangle 28"/>
          <p:cNvSpPr>
            <a:spLocks/>
          </p:cNvSpPr>
          <p:nvPr/>
        </p:nvSpPr>
        <p:spPr bwMode="auto">
          <a:xfrm>
            <a:off x="2895600" y="2089150"/>
            <a:ext cx="2374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FF0000"/>
                </a:solidFill>
                <a:latin typeface="Lucida Grande" charset="0"/>
                <a:ea typeface="Lucida Grande" charset="0"/>
                <a:cs typeface="Lucida Grande" charset="0"/>
                <a:sym typeface="Lucida Grande" charset="0"/>
              </a:rPr>
              <a:t>algorithms</a:t>
            </a: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p>
        </p:txBody>
      </p:sp>
      <p:sp>
        <p:nvSpPr>
          <p:cNvPr id="60436" name="Rectangle 29"/>
          <p:cNvSpPr>
            <a:spLocks/>
          </p:cNvSpPr>
          <p:nvPr/>
        </p:nvSpPr>
        <p:spPr bwMode="auto">
          <a:xfrm>
            <a:off x="2362200" y="3384550"/>
            <a:ext cx="2908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Lucida Grande" charset="0"/>
                <a:ea typeface="Lucida Grande" charset="0"/>
                <a:cs typeface="Lucida Grande" charset="0"/>
                <a:sym typeface="Lucida Grande" charset="0"/>
              </a:rPr>
              <a:t>algorithms</a:t>
            </a:r>
            <a:r>
              <a:rPr lang="en-US" altLang="en-US" sz="1600">
                <a:latin typeface="Lucida Grande" charset="0"/>
                <a:ea typeface="Lucida Grande" charset="0"/>
                <a:cs typeface="Lucida Grande" charset="0"/>
                <a:sym typeface="Lucida Grande" charset="0"/>
              </a:rPr>
              <a:t>,</a:t>
            </a:r>
            <a:r>
              <a:rPr lang="en-US" altLang="en-US" sz="1600">
                <a:solidFill>
                  <a:srgbClr val="CC00FF"/>
                </a:solidFill>
                <a:latin typeface="Lucida Grande" charset="0"/>
                <a:ea typeface="Lucida Grande" charset="0"/>
                <a:cs typeface="Lucida Grande" charset="0"/>
                <a:sym typeface="Lucida Grande" charset="0"/>
              </a:rPr>
              <a:t>graphics</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Times" charset="0"/>
                <a:cs typeface="Times" charset="0"/>
                <a:sym typeface="Times" charset="0"/>
              </a:rPr>
              <a:t>}</a:t>
            </a:r>
          </a:p>
        </p:txBody>
      </p:sp>
      <p:sp>
        <p:nvSpPr>
          <p:cNvPr id="60437" name="Rectangle 30"/>
          <p:cNvSpPr>
            <a:spLocks/>
          </p:cNvSpPr>
          <p:nvPr/>
        </p:nvSpPr>
        <p:spPr bwMode="auto">
          <a:xfrm>
            <a:off x="-228600" y="4800600"/>
            <a:ext cx="222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r>
              <a:rPr lang="en-US" altLang="en-US" sz="1600">
                <a:solidFill>
                  <a:srgbClr val="006600"/>
                </a:solidFill>
                <a:latin typeface="Lucida Grande" charset="0"/>
                <a:ea typeface="Lucida Grande" charset="0"/>
                <a:cs typeface="Lucida Grande" charset="0"/>
                <a:sym typeface="Lucida Grande" charset="0"/>
              </a:rPr>
              <a:t>java</a:t>
            </a:r>
            <a:r>
              <a:rPr lang="en-US" altLang="en-US" sz="1600">
                <a:latin typeface="Lucida Grande" charset="0"/>
                <a:ea typeface="Lucida Grande" charset="0"/>
                <a:cs typeface="Lucida Grande" charset="0"/>
                <a:sym typeface="Lucida Grande" charset="0"/>
              </a:rPr>
              <a:t>}</a:t>
            </a:r>
          </a:p>
        </p:txBody>
      </p:sp>
      <p:sp>
        <p:nvSpPr>
          <p:cNvPr id="60438" name="Rectangle 31"/>
          <p:cNvSpPr>
            <a:spLocks/>
          </p:cNvSpPr>
          <p:nvPr/>
        </p:nvSpPr>
        <p:spPr bwMode="auto">
          <a:xfrm>
            <a:off x="2743200" y="4800600"/>
            <a:ext cx="222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a:t>
            </a:r>
            <a:r>
              <a:rPr lang="en-US" altLang="en-US" sz="1600">
                <a:solidFill>
                  <a:srgbClr val="B292CA"/>
                </a:solidFill>
                <a:latin typeface="Lucida Grande" charset="0"/>
                <a:ea typeface="Lucida Grande" charset="0"/>
                <a:cs typeface="Lucida Grande" charset="0"/>
                <a:sym typeface="Lucida Grande" charset="0"/>
              </a:rPr>
              <a:t>python</a:t>
            </a:r>
            <a:r>
              <a:rPr lang="en-US" altLang="en-US" sz="1600">
                <a:latin typeface="Lucida Grande" charset="0"/>
                <a:ea typeface="Lucida Grande" charset="0"/>
                <a:cs typeface="Lucida Grande" charset="0"/>
                <a:sym typeface="Lucida Grande" charset="0"/>
              </a:rPr>
              <a:t>}</a:t>
            </a:r>
          </a:p>
        </p:txBody>
      </p:sp>
      <p:grpSp>
        <p:nvGrpSpPr>
          <p:cNvPr id="59426" name="Group 34"/>
          <p:cNvGrpSpPr>
            <a:grpSpLocks/>
          </p:cNvGrpSpPr>
          <p:nvPr/>
        </p:nvGrpSpPr>
        <p:grpSpPr bwMode="auto">
          <a:xfrm>
            <a:off x="1905000" y="3276600"/>
            <a:ext cx="609600" cy="609600"/>
            <a:chOff x="0" y="0"/>
            <a:chExt cx="384" cy="384"/>
          </a:xfrm>
        </p:grpSpPr>
        <p:sp>
          <p:nvSpPr>
            <p:cNvPr id="60447" name="Oval 32"/>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48" name="Rectangle 33"/>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sp>
        <p:nvSpPr>
          <p:cNvPr id="59427" name="Line 35"/>
          <p:cNvSpPr>
            <a:spLocks noChangeShapeType="1"/>
          </p:cNvSpPr>
          <p:nvPr/>
        </p:nvSpPr>
        <p:spPr bwMode="auto">
          <a:xfrm rot="10800000" flipH="1">
            <a:off x="1219200" y="3733800"/>
            <a:ext cx="762000" cy="533400"/>
          </a:xfrm>
          <a:prstGeom prst="line">
            <a:avLst/>
          </a:prstGeom>
          <a:noFill/>
          <a:ln w="50800">
            <a:solidFill>
              <a:srgbClr val="FF99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9428" name="Rectangle 36"/>
          <p:cNvSpPr>
            <a:spLocks/>
          </p:cNvSpPr>
          <p:nvPr/>
        </p:nvSpPr>
        <p:spPr bwMode="auto">
          <a:xfrm>
            <a:off x="5486400" y="2438400"/>
            <a:ext cx="3441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a:latin typeface="Lucida Grande" charset="0"/>
                <a:ea typeface="Lucida Grande" charset="0"/>
                <a:cs typeface="Lucida Grande" charset="0"/>
                <a:sym typeface="Lucida Grande" charset="0"/>
              </a:rPr>
              <a:t>Skills: </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FF0000"/>
                </a:solidFill>
                <a:latin typeface="Lucida Grande" charset="0"/>
                <a:ea typeface="Lucida Grande" charset="0"/>
                <a:cs typeface="Lucida Grande" charset="0"/>
                <a:sym typeface="Lucida Grande" charset="0"/>
              </a:rPr>
              <a:t>algorithms</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CC00FF"/>
                </a:solidFill>
                <a:latin typeface="Lucida Grande" charset="0"/>
                <a:ea typeface="Lucida Grande" charset="0"/>
                <a:cs typeface="Lucida Grande" charset="0"/>
                <a:sym typeface="Lucida Grande" charset="0"/>
              </a:rPr>
              <a:t>graphics</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006600"/>
                </a:solidFill>
                <a:latin typeface="Lucida Grande" charset="0"/>
                <a:ea typeface="Lucida Grande" charset="0"/>
                <a:cs typeface="Lucida Grande" charset="0"/>
                <a:sym typeface="Lucida Grande" charset="0"/>
              </a:rPr>
              <a:t>java</a:t>
            </a:r>
            <a:endParaRPr lang="en-US" altLang="en-US">
              <a:latin typeface="Times" charset="0"/>
              <a:cs typeface="Times" charset="0"/>
              <a:sym typeface="Times" charset="0"/>
            </a:endParaRPr>
          </a:p>
          <a:p>
            <a:pPr eaLnBrk="1" hangingPunct="1">
              <a:spcBef>
                <a:spcPts val="1200"/>
              </a:spcBef>
              <a:buClrTx/>
              <a:buSzTx/>
              <a:buFontTx/>
              <a:buNone/>
            </a:pPr>
            <a:r>
              <a:rPr lang="en-US" altLang="en-US" sz="2000">
                <a:latin typeface="Lucida Grande" charset="0"/>
                <a:ea typeface="Lucida Grande" charset="0"/>
                <a:cs typeface="Lucida Grande" charset="0"/>
                <a:sym typeface="Lucida Grande" charset="0"/>
              </a:rPr>
              <a:t>	</a:t>
            </a:r>
            <a:r>
              <a:rPr lang="en-US" altLang="en-US" sz="2000">
                <a:solidFill>
                  <a:srgbClr val="B292CA"/>
                </a:solidFill>
                <a:latin typeface="Lucida Grande" charset="0"/>
                <a:ea typeface="Lucida Grande" charset="0"/>
                <a:cs typeface="Lucida Grande" charset="0"/>
                <a:sym typeface="Lucida Grande" charset="0"/>
              </a:rPr>
              <a:t>python</a:t>
            </a:r>
          </a:p>
        </p:txBody>
      </p:sp>
      <p:sp>
        <p:nvSpPr>
          <p:cNvPr id="59429" name="Rectangle 37"/>
          <p:cNvSpPr>
            <a:spLocks/>
          </p:cNvSpPr>
          <p:nvPr/>
        </p:nvSpPr>
        <p:spPr bwMode="auto">
          <a:xfrm>
            <a:off x="5486400" y="5410200"/>
            <a:ext cx="3441700" cy="431800"/>
          </a:xfrm>
          <a:prstGeom prst="rect">
            <a:avLst/>
          </a:prstGeom>
          <a:solidFill>
            <a:srgbClr val="FF99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Diameter = 1</a:t>
            </a:r>
          </a:p>
        </p:txBody>
      </p:sp>
      <p:grpSp>
        <p:nvGrpSpPr>
          <p:cNvPr id="59432" name="Group 40"/>
          <p:cNvGrpSpPr>
            <a:grpSpLocks/>
          </p:cNvGrpSpPr>
          <p:nvPr/>
        </p:nvGrpSpPr>
        <p:grpSpPr bwMode="auto">
          <a:xfrm>
            <a:off x="685800" y="4114800"/>
            <a:ext cx="609600" cy="609600"/>
            <a:chOff x="0" y="0"/>
            <a:chExt cx="384" cy="384"/>
          </a:xfrm>
        </p:grpSpPr>
        <p:sp>
          <p:nvSpPr>
            <p:cNvPr id="60445" name="Oval 38"/>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46" name="Rectangle 39"/>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60444" name="Rectangle 41"/>
          <p:cNvSpPr>
            <a:spLocks/>
          </p:cNvSpPr>
          <p:nvPr/>
        </p:nvSpPr>
        <p:spPr bwMode="auto">
          <a:xfrm>
            <a:off x="1574800" y="5230813"/>
            <a:ext cx="2908300" cy="1155700"/>
          </a:xfrm>
          <a:prstGeom prst="rect">
            <a:avLst/>
          </a:prstGeom>
          <a:solidFill>
            <a:srgbClr val="00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sz="2600">
                <a:latin typeface="Lucida Grande" charset="0"/>
                <a:ea typeface="Lucida Grande" charset="0"/>
                <a:cs typeface="Lucida Grande" charset="0"/>
                <a:sym typeface="Lucida Grande" charset="0"/>
              </a:rPr>
              <a:t>α</a:t>
            </a:r>
            <a:r>
              <a:rPr lang="en-US" altLang="en-US" sz="2600" baseline="-25000">
                <a:latin typeface="Lucida Grande" charset="0"/>
                <a:ea typeface="Lucida Grande" charset="0"/>
                <a:cs typeface="Lucida Grande" charset="0"/>
                <a:sym typeface="Lucida Grande" charset="0"/>
              </a:rPr>
              <a:t>rare</a:t>
            </a:r>
            <a:r>
              <a:rPr lang="en-US" altLang="en-US" sz="2600" baseline="-25000">
                <a:solidFill>
                  <a:srgbClr val="FF0000"/>
                </a:solidFill>
                <a:latin typeface="Lucida Grande" charset="0"/>
                <a:ea typeface="Lucida Grande" charset="0"/>
                <a:cs typeface="Lucida Grande" charset="0"/>
                <a:sym typeface="Lucida Grande" charset="0"/>
              </a:rPr>
              <a:t> </a:t>
            </a:r>
            <a:r>
              <a:rPr lang="en-US" altLang="en-US">
                <a:latin typeface="Lucida Grande" charset="0"/>
                <a:ea typeface="Lucida Grande" charset="0"/>
                <a:cs typeface="Lucida Grande" charset="0"/>
                <a:sym typeface="Lucida Grande" charset="0"/>
              </a:rPr>
              <a:t>= </a:t>
            </a:r>
            <a:r>
              <a:rPr lang="en-US" altLang="en-US">
                <a:solidFill>
                  <a:srgbClr val="FF0000"/>
                </a:solidFill>
                <a:latin typeface="Lucida Grande" charset="0"/>
                <a:ea typeface="Lucida Grande" charset="0"/>
                <a:cs typeface="Lucida Grande" charset="0"/>
                <a:sym typeface="Lucida Grande" charset="0"/>
              </a:rPr>
              <a:t>algorithms</a:t>
            </a:r>
            <a:endParaRPr lang="en-US" altLang="en-US">
              <a:latin typeface="Times" charset="0"/>
              <a:cs typeface="Times" charset="0"/>
              <a:sym typeface="Times" charset="0"/>
            </a:endParaRPr>
          </a:p>
          <a:p>
            <a:pPr eaLnBrk="1" hangingPunct="1">
              <a:spcBef>
                <a:spcPts val="1438"/>
              </a:spcBef>
              <a:buClrTx/>
              <a:buSzTx/>
              <a:buFontTx/>
              <a:buNone/>
            </a:pPr>
            <a:r>
              <a:rPr lang="en-US" altLang="en-US" sz="2600">
                <a:latin typeface="Lucida Grande" charset="0"/>
                <a:ea typeface="Lucida Grande" charset="0"/>
                <a:cs typeface="Lucida Grande" charset="0"/>
                <a:sym typeface="Lucida Grande" charset="0"/>
              </a:rPr>
              <a:t>S</a:t>
            </a:r>
            <a:r>
              <a:rPr lang="en-US" altLang="en-US" sz="2600" baseline="-25000">
                <a:latin typeface="Lucida Grande" charset="0"/>
                <a:ea typeface="Lucida Grande" charset="0"/>
                <a:cs typeface="Lucida Grande" charset="0"/>
                <a:sym typeface="Lucida Grande" charset="0"/>
              </a:rPr>
              <a:t>rare</a:t>
            </a:r>
            <a:r>
              <a:rPr lang="en-US" altLang="en-US" sz="2600" baseline="-25000">
                <a:solidFill>
                  <a:srgbClr val="FF0000"/>
                </a:solidFill>
                <a:latin typeface="Lucida Grande" charset="0"/>
                <a:ea typeface="Lucida Grande" charset="0"/>
                <a:cs typeface="Lucida Grande" charset="0"/>
                <a:sym typeface="Lucida Grande" charset="0"/>
              </a:rPr>
              <a:t> </a:t>
            </a:r>
            <a:r>
              <a:rPr lang="en-US" altLang="en-US">
                <a:latin typeface="Lucida Grande" charset="0"/>
                <a:ea typeface="Lucida Grande" charset="0"/>
                <a:cs typeface="Lucida Grande" charset="0"/>
                <a:sym typeface="Lucida Grande" charset="0"/>
              </a:rPr>
              <a:t>={B</a:t>
            </a:r>
            <a:r>
              <a:rPr lang="en-US" altLang="en-US" sz="1600">
                <a:latin typeface="Lucida Grande" charset="0"/>
                <a:ea typeface="Lucida Grande" charset="0"/>
                <a:cs typeface="Lucida Grande" charset="0"/>
                <a:sym typeface="Lucida Grande" charset="0"/>
              </a:rPr>
              <a:t>ob</a:t>
            </a:r>
            <a:r>
              <a:rPr lang="en-US" altLang="en-US">
                <a:latin typeface="Lucida Grande" charset="0"/>
                <a:ea typeface="Lucida Grande" charset="0"/>
                <a:cs typeface="Lucida Grande" charset="0"/>
                <a:sym typeface="Lucida Grande" charset="0"/>
              </a:rPr>
              <a:t>, E</a:t>
            </a:r>
            <a:r>
              <a:rPr lang="en-US" altLang="en-US" sz="1600">
                <a:latin typeface="Lucida Grande" charset="0"/>
                <a:ea typeface="Lucida Grande" charset="0"/>
                <a:cs typeface="Lucida Grande" charset="0"/>
                <a:sym typeface="Lucida Grande" charset="0"/>
              </a:rPr>
              <a:t>leanor</a:t>
            </a:r>
            <a:r>
              <a:rPr lang="en-US" altLang="en-US">
                <a:latin typeface="Lucida Grande" charset="0"/>
                <a:ea typeface="Lucida Grande" charset="0"/>
                <a:cs typeface="Lucida Grande" charset="0"/>
                <a:sym typeface="Lucida Grande" charset="0"/>
              </a:rPr>
              <a:t>}</a:t>
            </a:r>
          </a:p>
        </p:txBody>
      </p:sp>
    </p:spTree>
    <p:extLst>
      <p:ext uri="{BB962C8B-B14F-4D97-AF65-F5344CB8AC3E}">
        <p14:creationId xmlns:p14="http://schemas.microsoft.com/office/powerpoint/2010/main" val="310883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426"/>
                                        </p:tgtEl>
                                        <p:attrNameLst>
                                          <p:attrName>style.visibility</p:attrName>
                                        </p:attrNameLst>
                                      </p:cBhvr>
                                      <p:to>
                                        <p:strVal val="visible"/>
                                      </p:to>
                                    </p:set>
                                    <p:animEffect transition="in" filter="blinds(horizontal)">
                                      <p:cBhvr>
                                        <p:cTn id="7" dur="500"/>
                                        <p:tgtEl>
                                          <p:spTgt spid="59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942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9428">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9428">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9428">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9428">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427"/>
                                        </p:tgtEl>
                                        <p:attrNameLst>
                                          <p:attrName>style.visibility</p:attrName>
                                        </p:attrNameLst>
                                      </p:cBhvr>
                                      <p:to>
                                        <p:strVal val="visible"/>
                                      </p:to>
                                    </p:set>
                                    <p:animEffect transition="in" filter="blinds(horizontal)">
                                      <p:cBhvr>
                                        <p:cTn id="32" dur="500"/>
                                        <p:tgtEl>
                                          <p:spTgt spid="59427"/>
                                        </p:tgtEl>
                                      </p:cBhvr>
                                    </p:animEffect>
                                  </p:childTnLst>
                                </p:cTn>
                              </p:par>
                            </p:childTnLst>
                          </p:cTn>
                        </p:par>
                        <p:par>
                          <p:cTn id="33" fill="hold" nodeType="afterGroup">
                            <p:stCondLst>
                              <p:cond delay="500"/>
                            </p:stCondLst>
                            <p:childTnLst>
                              <p:par>
                                <p:cTn id="34" presetID="3" presetClass="entr" presetSubtype="10" fill="hold" nodeType="afterEffect">
                                  <p:stCondLst>
                                    <p:cond delay="500"/>
                                  </p:stCondLst>
                                  <p:childTnLst>
                                    <p:set>
                                      <p:cBhvr>
                                        <p:cTn id="35" dur="1" fill="hold">
                                          <p:stCondLst>
                                            <p:cond delay="0"/>
                                          </p:stCondLst>
                                        </p:cTn>
                                        <p:tgtEl>
                                          <p:spTgt spid="59432"/>
                                        </p:tgtEl>
                                        <p:attrNameLst>
                                          <p:attrName>style.visibility</p:attrName>
                                        </p:attrNameLst>
                                      </p:cBhvr>
                                      <p:to>
                                        <p:strVal val="visible"/>
                                      </p:to>
                                    </p:set>
                                    <p:animEffect transition="in" filter="blinds(horizontal)">
                                      <p:cBhvr>
                                        <p:cTn id="36" dur="500"/>
                                        <p:tgtEl>
                                          <p:spTgt spid="594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9429"/>
                                        </p:tgtEl>
                                        <p:attrNameLst>
                                          <p:attrName>style.visibility</p:attrName>
                                        </p:attrNameLst>
                                      </p:cBhvr>
                                      <p:to>
                                        <p:strVal val="visible"/>
                                      </p:to>
                                    </p:set>
                                    <p:animEffect transition="in" filter="blinds(horizontal)">
                                      <p:cBhvr>
                                        <p:cTn id="41" dur="500"/>
                                        <p:tgtEl>
                                          <p:spTgt spid="5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animBg="1"/>
      <p:bldP spid="59428" grpId="0" build="p" autoUpdateAnimBg="0"/>
      <p:bldP spid="5942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1447" name="Rectangle 6"/>
          <p:cNvSpPr>
            <a:spLocks noGrp="1" noChangeArrowheads="1"/>
          </p:cNvSpPr>
          <p:nvPr>
            <p:ph type="title"/>
          </p:nvPr>
        </p:nvSpPr>
        <p:spPr>
          <a:xfrm>
            <a:off x="368300" y="279400"/>
            <a:ext cx="7924800" cy="990600"/>
          </a:xfrm>
        </p:spPr>
        <p:txBody>
          <a:bodyPr anchor="b"/>
          <a:lstStyle/>
          <a:p>
            <a:pPr eaLnBrk="1" hangingPunct="1"/>
            <a:r>
              <a:rPr lang="en-US" altLang="en-US" smtClean="0">
                <a:latin typeface="Lucida Grande" charset="0"/>
                <a:ea typeface="Lucida Grande" charset="0"/>
                <a:cs typeface="Lucida Grande" charset="0"/>
                <a:sym typeface="Lucida Grande" charset="0"/>
              </a:rPr>
              <a:t>Analysis of </a:t>
            </a:r>
            <a:r>
              <a:rPr lang="en-US" altLang="en-US" smtClean="0">
                <a:solidFill>
                  <a:srgbClr val="86133E"/>
                </a:solidFill>
                <a:latin typeface="Lucida Grande" charset="0"/>
                <a:ea typeface="Lucida Grande" charset="0"/>
                <a:cs typeface="Lucida Grande" charset="0"/>
                <a:sym typeface="Lucida Grande" charset="0"/>
              </a:rPr>
              <a:t>RarestFirst</a:t>
            </a:r>
            <a:r>
              <a:rPr lang="en-US" altLang="en-US" smtClean="0">
                <a:latin typeface="Lucida Grande" charset="0"/>
                <a:ea typeface="Lucida Grande" charset="0"/>
                <a:cs typeface="Lucida Grande" charset="0"/>
                <a:sym typeface="Lucida Grande" charset="0"/>
              </a:rPr>
              <a:t> </a:t>
            </a:r>
            <a:endParaRPr lang="en-US" altLang="en-US" smtClean="0">
              <a:latin typeface="Lucida Grande" charset="0"/>
              <a:sym typeface="Lucida Grande" charset="0"/>
            </a:endParaRPr>
          </a:p>
        </p:txBody>
      </p:sp>
      <p:sp>
        <p:nvSpPr>
          <p:cNvPr id="60423" name="Rectangle 7"/>
          <p:cNvSpPr>
            <a:spLocks noGrp="1" noChangeArrowheads="1"/>
          </p:cNvSpPr>
          <p:nvPr>
            <p:ph type="body" idx="1"/>
          </p:nvPr>
        </p:nvSpPr>
        <p:spPr>
          <a:xfrm>
            <a:off x="4116388" y="1752600"/>
            <a:ext cx="4851400" cy="4546600"/>
          </a:xfrm>
        </p:spPr>
        <p:txBody>
          <a:bodyPr>
            <a:normAutofit/>
          </a:bodyPr>
          <a:lstStyle/>
          <a:p>
            <a:pPr marL="234950" indent="-234950" eaLnBrk="1" hangingPunct="1">
              <a:lnSpc>
                <a:spcPct val="90000"/>
              </a:lnSpc>
              <a:spcBef>
                <a:spcPct val="0"/>
              </a:spcBef>
              <a:buClr>
                <a:srgbClr val="727CA3"/>
              </a:buClr>
              <a:buSzPct val="75000"/>
              <a:buFont typeface="Wingdings 3" charset="2"/>
              <a:buChar char="}"/>
            </a:pPr>
            <a:endParaRPr lang="en-US" altLang="en-US" sz="2600" baseline="-25000" dirty="0" smtClean="0">
              <a:latin typeface="Lucida Grande" charset="0"/>
              <a:sym typeface="Lucida Grande" charset="0"/>
            </a:endParaRPr>
          </a:p>
          <a:p>
            <a:pPr marL="234950" indent="-234950">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The diameter is</a:t>
            </a:r>
          </a:p>
          <a:p>
            <a:pPr marL="635000" lvl="1" indent="-234950">
              <a:lnSpc>
                <a:spcPct val="90000"/>
              </a:lnSpc>
              <a:buClr>
                <a:srgbClr val="727CA3"/>
              </a:buClr>
              <a:buSzPct val="75000"/>
              <a:buFont typeface="Wingdings 3" charset="2"/>
              <a:buChar char="}"/>
            </a:pPr>
            <a:r>
              <a:rPr lang="en-US" altLang="en-US" sz="2400" dirty="0">
                <a:latin typeface="Lucida Grande" charset="0"/>
                <a:ea typeface="Lucida Grande" charset="0"/>
                <a:cs typeface="Lucida Grande" charset="0"/>
                <a:sym typeface="Lucida Grande" charset="0"/>
              </a:rPr>
              <a:t>either </a:t>
            </a:r>
            <a:r>
              <a:rPr lang="en-US" altLang="en-US" sz="2200" dirty="0" smtClean="0">
                <a:latin typeface="Lucida Grande" charset="0"/>
                <a:ea typeface="Lucida Grande" charset="0"/>
                <a:cs typeface="Lucida Grande" charset="0"/>
                <a:sym typeface="Lucida Grande" charset="0"/>
              </a:rPr>
              <a:t>D = </a:t>
            </a:r>
            <a:r>
              <a:rPr lang="en-US" altLang="en-US" sz="2200" dirty="0" err="1" smtClean="0">
                <a:latin typeface="Lucida Grande" charset="0"/>
                <a:ea typeface="Lucida Grande" charset="0"/>
                <a:cs typeface="Lucida Grande" charset="0"/>
                <a:sym typeface="Lucida Grande" charset="0"/>
              </a:rPr>
              <a:t>d</a:t>
            </a:r>
            <a:r>
              <a:rPr lang="en-US" altLang="en-US" sz="2200" baseline="-25000" dirty="0" err="1" smtClean="0">
                <a:latin typeface="Lucida Grande" charset="0"/>
                <a:ea typeface="Lucida Grande" charset="0"/>
                <a:cs typeface="Lucida Grande" charset="0"/>
                <a:sym typeface="Lucida Grande" charset="0"/>
              </a:rPr>
              <a:t>k</a:t>
            </a:r>
            <a:r>
              <a:rPr lang="en-US" altLang="en-US" sz="2200" dirty="0" smtClean="0">
                <a:latin typeface="Lucida Grande" charset="0"/>
                <a:ea typeface="Lucida Grande" charset="0"/>
                <a:cs typeface="Lucida Grande" charset="0"/>
                <a:sym typeface="Lucida Grande" charset="0"/>
              </a:rPr>
              <a:t>, for some node k, </a:t>
            </a:r>
          </a:p>
          <a:p>
            <a:pPr marL="635000" lvl="1" indent="-234950">
              <a:lnSpc>
                <a:spcPct val="90000"/>
              </a:lnSpc>
              <a:buClr>
                <a:srgbClr val="727CA3"/>
              </a:buClr>
              <a:buSzPct val="75000"/>
              <a:buFont typeface="Wingdings 3" charset="2"/>
              <a:buChar char="}"/>
            </a:pPr>
            <a:r>
              <a:rPr lang="en-US" altLang="en-US" sz="2200" dirty="0" smtClean="0">
                <a:latin typeface="Lucida Grande" charset="0"/>
                <a:ea typeface="Lucida Grande" charset="0"/>
                <a:cs typeface="Lucida Grande" charset="0"/>
                <a:sym typeface="Lucida Grande" charset="0"/>
              </a:rPr>
              <a:t>or </a:t>
            </a:r>
            <a:r>
              <a:rPr lang="en-US" altLang="en-US" sz="2200" dirty="0">
                <a:latin typeface="Lucida Grande" charset="0"/>
                <a:ea typeface="Lucida Grande" charset="0"/>
                <a:cs typeface="Lucida Grande" charset="0"/>
                <a:sym typeface="Lucida Grande" charset="0"/>
              </a:rPr>
              <a:t>D = </a:t>
            </a:r>
            <a:r>
              <a:rPr lang="en-US" altLang="en-US" sz="2200" dirty="0" smtClean="0">
                <a:latin typeface="Lucida Grande" charset="0"/>
                <a:ea typeface="Lucida Grande" charset="0"/>
                <a:cs typeface="Lucida Grande" charset="0"/>
                <a:sym typeface="Lucida Grande" charset="0"/>
              </a:rPr>
              <a:t>d</a:t>
            </a:r>
            <a:r>
              <a:rPr lang="en-US" altLang="en-US" sz="2200" baseline="-25000" dirty="0" smtClean="0">
                <a:latin typeface="Lucida Grande" charset="0"/>
                <a:sym typeface="Lucida Grande" charset="0"/>
              </a:rPr>
              <a:t>ℓk</a:t>
            </a:r>
            <a:r>
              <a:rPr lang="en-US" altLang="en-US" sz="2200" dirty="0" smtClean="0">
                <a:latin typeface="Lucida Grande" charset="0"/>
                <a:sym typeface="Lucida Grande" charset="0"/>
              </a:rPr>
              <a:t> for some pair </a:t>
            </a:r>
            <a:r>
              <a:rPr lang="en-US" altLang="en-US" sz="2200" dirty="0">
                <a:latin typeface="Lucida Grande" charset="0"/>
                <a:sym typeface="Lucida Grande" charset="0"/>
              </a:rPr>
              <a:t>of nodes </a:t>
            </a:r>
            <a:r>
              <a:rPr lang="en-US" altLang="en-US" sz="2200" dirty="0" smtClean="0">
                <a:latin typeface="Lucida Grande" charset="0"/>
                <a:sym typeface="Lucida Grande" charset="0"/>
              </a:rPr>
              <a:t>ℓ, k </a:t>
            </a:r>
            <a:endParaRPr lang="en-US" altLang="en-US" sz="2200" dirty="0">
              <a:latin typeface="Lucida Grande" charset="0"/>
              <a:sym typeface="Lucida Grande" charset="0"/>
            </a:endParaRPr>
          </a:p>
          <a:p>
            <a:pPr marL="400050" lvl="1" indent="0">
              <a:lnSpc>
                <a:spcPct val="90000"/>
              </a:lnSpc>
              <a:buClr>
                <a:srgbClr val="727CA3"/>
              </a:buClr>
              <a:buSzPct val="75000"/>
              <a:buNone/>
            </a:pPr>
            <a:endParaRPr lang="en-US" altLang="en-US" sz="2600" dirty="0" smtClean="0">
              <a:latin typeface="Lucida Grande" charset="0"/>
              <a:sym typeface="Lucida Grande" charset="0"/>
            </a:endParaRPr>
          </a:p>
          <a:p>
            <a:pPr marL="234950" indent="-234950">
              <a:lnSpc>
                <a:spcPct val="90000"/>
              </a:lnSpc>
              <a:buClr>
                <a:srgbClr val="727CA3"/>
              </a:buClr>
              <a:buSzPct val="75000"/>
              <a:buFont typeface="Wingdings 3" charset="2"/>
              <a:buChar char="}"/>
            </a:pPr>
            <a:r>
              <a:rPr lang="en-US" altLang="en-US" sz="2600" dirty="0">
                <a:latin typeface="Lucida Grande" charset="0"/>
                <a:ea typeface="Lucida Grande" charset="0"/>
                <a:cs typeface="Lucida Grande" charset="0"/>
                <a:sym typeface="Lucida Grande" charset="0"/>
              </a:rPr>
              <a:t>Fact: OPT ≥ </a:t>
            </a:r>
            <a:r>
              <a:rPr lang="en-US" altLang="en-US" sz="2600" dirty="0" err="1">
                <a:latin typeface="Lucida Grande" charset="0"/>
                <a:ea typeface="Lucida Grande" charset="0"/>
                <a:cs typeface="Lucida Grande" charset="0"/>
                <a:sym typeface="Lucida Grande" charset="0"/>
              </a:rPr>
              <a:t>d</a:t>
            </a:r>
            <a:r>
              <a:rPr lang="en-US" altLang="en-US" sz="2600" baseline="-25000" dirty="0" err="1">
                <a:latin typeface="Lucida Grande" charset="0"/>
                <a:ea typeface="Lucida Grande" charset="0"/>
                <a:cs typeface="Lucida Grande" charset="0"/>
                <a:sym typeface="Lucida Grande" charset="0"/>
              </a:rPr>
              <a:t>k</a:t>
            </a:r>
            <a:endParaRPr lang="en-US" altLang="en-US" sz="2600" dirty="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latin typeface="Lucida Grande" charset="0"/>
              <a:ea typeface="Lucida Grande" charset="0"/>
              <a:cs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Fact: OPT ≥ d</a:t>
            </a:r>
            <a:r>
              <a:rPr lang="en-US" altLang="en-US" sz="2600" baseline="-25000" dirty="0" smtClean="0">
                <a:latin typeface="Lucida Grande" charset="0"/>
                <a:sym typeface="Lucida Grande" charset="0"/>
              </a:rPr>
              <a:t>ℓ</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baseline="-250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D ≤ d</a:t>
            </a:r>
            <a:r>
              <a:rPr lang="en-US" altLang="en-US" sz="2600" baseline="-25000" dirty="0" smtClean="0">
                <a:latin typeface="Lucida Grande" charset="0"/>
                <a:sym typeface="Lucida Grande" charset="0"/>
              </a:rPr>
              <a:t>ℓk</a:t>
            </a:r>
            <a:r>
              <a:rPr lang="en-US" altLang="en-US" sz="2600" dirty="0" smtClean="0">
                <a:latin typeface="Lucida Grande" charset="0"/>
                <a:ea typeface="Lucida Grande" charset="0"/>
                <a:cs typeface="Lucida Grande" charset="0"/>
                <a:sym typeface="Lucida Grande" charset="0"/>
              </a:rPr>
              <a:t> ≤ d</a:t>
            </a:r>
            <a:r>
              <a:rPr lang="en-US" altLang="en-US" sz="2600" baseline="-25000" dirty="0" smtClean="0">
                <a:latin typeface="Lucida Grande" charset="0"/>
                <a:sym typeface="Lucida Grande" charset="0"/>
              </a:rPr>
              <a:t>ℓ </a:t>
            </a:r>
            <a:r>
              <a:rPr lang="en-US" altLang="en-US" sz="2600" dirty="0" smtClean="0">
                <a:latin typeface="Lucida Grande" charset="0"/>
                <a:ea typeface="Lucida Grande" charset="0"/>
                <a:cs typeface="Lucida Grande" charset="0"/>
                <a:sym typeface="Lucida Grande" charset="0"/>
              </a:rPr>
              <a:t>+ </a:t>
            </a:r>
            <a:r>
              <a:rPr lang="en-US" altLang="en-US" sz="2600" dirty="0" err="1" smtClean="0">
                <a:latin typeface="Lucida Grande" charset="0"/>
                <a:ea typeface="Lucida Grande" charset="0"/>
                <a:cs typeface="Lucida Grande" charset="0"/>
                <a:sym typeface="Lucida Grande" charset="0"/>
              </a:rPr>
              <a:t>d</a:t>
            </a:r>
            <a:r>
              <a:rPr lang="en-US" altLang="en-US" sz="2600" baseline="-25000" dirty="0" err="1" smtClean="0">
                <a:latin typeface="Lucida Grande" charset="0"/>
                <a:ea typeface="Lucida Grande" charset="0"/>
                <a:cs typeface="Lucida Grande" charset="0"/>
                <a:sym typeface="Lucida Grande" charset="0"/>
              </a:rPr>
              <a:t>k</a:t>
            </a:r>
            <a:r>
              <a:rPr lang="en-US" altLang="en-US" sz="2600" dirty="0" smtClean="0">
                <a:latin typeface="Lucida Grande" charset="0"/>
                <a:ea typeface="Lucida Grande" charset="0"/>
                <a:cs typeface="Lucida Grande" charset="0"/>
                <a:sym typeface="Lucida Grande" charset="0"/>
              </a:rPr>
              <a:t> ≤ 2*OPT</a:t>
            </a:r>
            <a:endParaRPr lang="en-US" altLang="en-US" sz="2600" dirty="0" smtClean="0">
              <a:latin typeface="Lucida Grande" charset="0"/>
              <a:sym typeface="Lucida Grande" charset="0"/>
            </a:endParaRPr>
          </a:p>
        </p:txBody>
      </p:sp>
      <p:sp>
        <p:nvSpPr>
          <p:cNvPr id="61449" name="Oval 8"/>
          <p:cNvSpPr>
            <a:spLocks/>
          </p:cNvSpPr>
          <p:nvPr/>
        </p:nvSpPr>
        <p:spPr bwMode="auto">
          <a:xfrm>
            <a:off x="533400" y="3505200"/>
            <a:ext cx="533400" cy="1066800"/>
          </a:xfrm>
          <a:prstGeom prst="ellipse">
            <a:avLst/>
          </a:prstGeom>
          <a:solidFill>
            <a:srgbClr val="727CA3"/>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0" name="Rectangle 9"/>
          <p:cNvSpPr>
            <a:spLocks/>
          </p:cNvSpPr>
          <p:nvPr/>
        </p:nvSpPr>
        <p:spPr bwMode="auto">
          <a:xfrm>
            <a:off x="381000" y="29718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sz="2600">
                <a:latin typeface="Lucida Grande" charset="0"/>
                <a:ea typeface="Lucida Grande" charset="0"/>
                <a:cs typeface="Lucida Grande" charset="0"/>
                <a:sym typeface="Lucida Grande" charset="0"/>
              </a:rPr>
              <a:t>S</a:t>
            </a:r>
            <a:r>
              <a:rPr lang="en-US" altLang="en-US" sz="2600" baseline="-25000">
                <a:latin typeface="Lucida Grande" charset="0"/>
                <a:ea typeface="Lucida Grande" charset="0"/>
                <a:cs typeface="Lucida Grande" charset="0"/>
                <a:sym typeface="Lucida Grande" charset="0"/>
              </a:rPr>
              <a:t>rare</a:t>
            </a:r>
          </a:p>
        </p:txBody>
      </p:sp>
      <p:sp>
        <p:nvSpPr>
          <p:cNvPr id="61451" name="Oval 10"/>
          <p:cNvSpPr>
            <a:spLocks/>
          </p:cNvSpPr>
          <p:nvPr/>
        </p:nvSpPr>
        <p:spPr bwMode="auto">
          <a:xfrm>
            <a:off x="2362200" y="1524000"/>
            <a:ext cx="533400" cy="1066800"/>
          </a:xfrm>
          <a:prstGeom prst="ellipse">
            <a:avLst/>
          </a:prstGeom>
          <a:solidFill>
            <a:srgbClr val="33CC33"/>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2" name="Rectangle 11"/>
          <p:cNvSpPr>
            <a:spLocks/>
          </p:cNvSpPr>
          <p:nvPr/>
        </p:nvSpPr>
        <p:spPr bwMode="auto">
          <a:xfrm>
            <a:off x="2286000" y="26670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t>
            </a:r>
          </a:p>
        </p:txBody>
      </p:sp>
      <p:sp>
        <p:nvSpPr>
          <p:cNvPr id="61453" name="Rectangle 12"/>
          <p:cNvSpPr>
            <a:spLocks/>
          </p:cNvSpPr>
          <p:nvPr/>
        </p:nvSpPr>
        <p:spPr bwMode="auto">
          <a:xfrm>
            <a:off x="2286000" y="45720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t>
            </a:r>
          </a:p>
        </p:txBody>
      </p:sp>
      <p:sp>
        <p:nvSpPr>
          <p:cNvPr id="61454" name="Oval 13"/>
          <p:cNvSpPr>
            <a:spLocks/>
          </p:cNvSpPr>
          <p:nvPr/>
        </p:nvSpPr>
        <p:spPr bwMode="auto">
          <a:xfrm>
            <a:off x="762000" y="38100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5" name="Oval 14"/>
          <p:cNvSpPr>
            <a:spLocks/>
          </p:cNvSpPr>
          <p:nvPr/>
        </p:nvSpPr>
        <p:spPr bwMode="auto">
          <a:xfrm>
            <a:off x="762000" y="39624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6" name="Oval 15"/>
          <p:cNvSpPr>
            <a:spLocks/>
          </p:cNvSpPr>
          <p:nvPr/>
        </p:nvSpPr>
        <p:spPr bwMode="auto">
          <a:xfrm>
            <a:off x="762000" y="41148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7" name="Oval 16"/>
          <p:cNvSpPr>
            <a:spLocks/>
          </p:cNvSpPr>
          <p:nvPr/>
        </p:nvSpPr>
        <p:spPr bwMode="auto">
          <a:xfrm>
            <a:off x="762000" y="42672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58" name="Rectangle 17"/>
          <p:cNvSpPr>
            <a:spLocks/>
          </p:cNvSpPr>
          <p:nvPr/>
        </p:nvSpPr>
        <p:spPr bwMode="auto">
          <a:xfrm>
            <a:off x="3111500" y="1803400"/>
            <a:ext cx="54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438"/>
              </a:spcBef>
              <a:buClrTx/>
              <a:buSzTx/>
              <a:buFontTx/>
              <a:buNone/>
            </a:pPr>
            <a:r>
              <a:rPr lang="en-US" altLang="en-US" sz="2600">
                <a:solidFill>
                  <a:srgbClr val="66B132"/>
                </a:solidFill>
                <a:latin typeface="Lucida Grande" charset="0"/>
                <a:ea typeface="Lucida Grande" charset="0"/>
                <a:cs typeface="Lucida Grande" charset="0"/>
                <a:sym typeface="Lucida Grande" charset="0"/>
              </a:rPr>
              <a:t>S</a:t>
            </a:r>
            <a:r>
              <a:rPr lang="en-US" altLang="en-US" sz="2600" baseline="-25000">
                <a:solidFill>
                  <a:srgbClr val="66B132"/>
                </a:solidFill>
                <a:latin typeface="Lucida Grande" charset="0"/>
                <a:ea typeface="Lucida Grande" charset="0"/>
                <a:cs typeface="Lucida Grande" charset="0"/>
                <a:sym typeface="Lucida Grande" charset="0"/>
              </a:rPr>
              <a:t>1</a:t>
            </a:r>
          </a:p>
        </p:txBody>
      </p:sp>
      <p:sp>
        <p:nvSpPr>
          <p:cNvPr id="61459" name="Rectangle 18"/>
          <p:cNvSpPr>
            <a:spLocks/>
          </p:cNvSpPr>
          <p:nvPr/>
        </p:nvSpPr>
        <p:spPr bwMode="auto">
          <a:xfrm>
            <a:off x="3073400" y="3594100"/>
            <a:ext cx="635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solidFill>
                  <a:srgbClr val="CE3B00"/>
                </a:solidFill>
                <a:latin typeface="Lucida Grande" charset="0"/>
                <a:ea typeface="Lucida Grande" charset="0"/>
                <a:cs typeface="Lucida Grande" charset="0"/>
                <a:sym typeface="Lucida Grande" charset="0"/>
              </a:rPr>
              <a:t>S</a:t>
            </a:r>
            <a:r>
              <a:rPr lang="en-US" altLang="en-US" sz="2600" baseline="-25000">
                <a:solidFill>
                  <a:srgbClr val="CE3B00"/>
                </a:solidFill>
                <a:latin typeface="Lucida Grande" charset="0"/>
                <a:sym typeface="Lucida Grande" charset="0"/>
              </a:rPr>
              <a:t>ℓ</a:t>
            </a:r>
          </a:p>
        </p:txBody>
      </p:sp>
      <p:sp>
        <p:nvSpPr>
          <p:cNvPr id="61460" name="Rectangle 19"/>
          <p:cNvSpPr>
            <a:spLocks/>
          </p:cNvSpPr>
          <p:nvPr/>
        </p:nvSpPr>
        <p:spPr bwMode="auto">
          <a:xfrm>
            <a:off x="3111500" y="5651500"/>
            <a:ext cx="54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solidFill>
                  <a:srgbClr val="66008D"/>
                </a:solidFill>
                <a:latin typeface="Lucida Grande" charset="0"/>
                <a:ea typeface="Lucida Grande" charset="0"/>
                <a:cs typeface="Lucida Grande" charset="0"/>
                <a:sym typeface="Lucida Grande" charset="0"/>
              </a:rPr>
              <a:t>S</a:t>
            </a:r>
            <a:r>
              <a:rPr lang="en-US" altLang="en-US" sz="2600" baseline="-25000">
                <a:solidFill>
                  <a:srgbClr val="66008D"/>
                </a:solidFill>
                <a:latin typeface="Lucida Grande" charset="0"/>
                <a:ea typeface="Lucida Grande" charset="0"/>
                <a:cs typeface="Lucida Grande" charset="0"/>
                <a:sym typeface="Lucida Grande" charset="0"/>
              </a:rPr>
              <a:t>k</a:t>
            </a:r>
          </a:p>
        </p:txBody>
      </p:sp>
      <p:sp>
        <p:nvSpPr>
          <p:cNvPr id="61461" name="Oval 20"/>
          <p:cNvSpPr>
            <a:spLocks/>
          </p:cNvSpPr>
          <p:nvPr/>
        </p:nvSpPr>
        <p:spPr bwMode="auto">
          <a:xfrm>
            <a:off x="2590800" y="18288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2" name="Oval 21"/>
          <p:cNvSpPr>
            <a:spLocks/>
          </p:cNvSpPr>
          <p:nvPr/>
        </p:nvSpPr>
        <p:spPr bwMode="auto">
          <a:xfrm>
            <a:off x="2590800" y="19812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3" name="Oval 22"/>
          <p:cNvSpPr>
            <a:spLocks/>
          </p:cNvSpPr>
          <p:nvPr/>
        </p:nvSpPr>
        <p:spPr bwMode="auto">
          <a:xfrm>
            <a:off x="2590800" y="21336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4" name="Oval 23"/>
          <p:cNvSpPr>
            <a:spLocks/>
          </p:cNvSpPr>
          <p:nvPr/>
        </p:nvSpPr>
        <p:spPr bwMode="auto">
          <a:xfrm>
            <a:off x="2590800" y="22860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5" name="Oval 24"/>
          <p:cNvSpPr>
            <a:spLocks/>
          </p:cNvSpPr>
          <p:nvPr/>
        </p:nvSpPr>
        <p:spPr bwMode="auto">
          <a:xfrm>
            <a:off x="2590800" y="16764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6" name="Oval 25"/>
          <p:cNvSpPr>
            <a:spLocks/>
          </p:cNvSpPr>
          <p:nvPr/>
        </p:nvSpPr>
        <p:spPr bwMode="auto">
          <a:xfrm>
            <a:off x="2590800" y="24384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7" name="Oval 26"/>
          <p:cNvSpPr>
            <a:spLocks/>
          </p:cNvSpPr>
          <p:nvPr/>
        </p:nvSpPr>
        <p:spPr bwMode="auto">
          <a:xfrm>
            <a:off x="2362200" y="3429000"/>
            <a:ext cx="533400" cy="1066800"/>
          </a:xfrm>
          <a:prstGeom prst="ellipse">
            <a:avLst/>
          </a:prstGeom>
          <a:solidFill>
            <a:srgbClr val="FF6600"/>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8" name="Oval 27"/>
          <p:cNvSpPr>
            <a:spLocks/>
          </p:cNvSpPr>
          <p:nvPr/>
        </p:nvSpPr>
        <p:spPr bwMode="auto">
          <a:xfrm>
            <a:off x="2590800" y="37338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69" name="Oval 28"/>
          <p:cNvSpPr>
            <a:spLocks/>
          </p:cNvSpPr>
          <p:nvPr/>
        </p:nvSpPr>
        <p:spPr bwMode="auto">
          <a:xfrm>
            <a:off x="2590800" y="38862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0" name="Oval 29"/>
          <p:cNvSpPr>
            <a:spLocks/>
          </p:cNvSpPr>
          <p:nvPr/>
        </p:nvSpPr>
        <p:spPr bwMode="auto">
          <a:xfrm>
            <a:off x="2590800" y="40386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1" name="Oval 30"/>
          <p:cNvSpPr>
            <a:spLocks/>
          </p:cNvSpPr>
          <p:nvPr/>
        </p:nvSpPr>
        <p:spPr bwMode="auto">
          <a:xfrm>
            <a:off x="2590800" y="41910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2" name="Oval 31"/>
          <p:cNvSpPr>
            <a:spLocks/>
          </p:cNvSpPr>
          <p:nvPr/>
        </p:nvSpPr>
        <p:spPr bwMode="auto">
          <a:xfrm>
            <a:off x="2590800" y="35814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3" name="Oval 32"/>
          <p:cNvSpPr>
            <a:spLocks/>
          </p:cNvSpPr>
          <p:nvPr/>
        </p:nvSpPr>
        <p:spPr bwMode="auto">
          <a:xfrm>
            <a:off x="2590800" y="43434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4" name="Oval 33"/>
          <p:cNvSpPr>
            <a:spLocks/>
          </p:cNvSpPr>
          <p:nvPr/>
        </p:nvSpPr>
        <p:spPr bwMode="auto">
          <a:xfrm>
            <a:off x="2362200" y="5257800"/>
            <a:ext cx="533400" cy="1066800"/>
          </a:xfrm>
          <a:prstGeom prst="ellipse">
            <a:avLst/>
          </a:prstGeom>
          <a:solidFill>
            <a:srgbClr val="6B5680"/>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5" name="Oval 34"/>
          <p:cNvSpPr>
            <a:spLocks/>
          </p:cNvSpPr>
          <p:nvPr/>
        </p:nvSpPr>
        <p:spPr bwMode="auto">
          <a:xfrm>
            <a:off x="2590800" y="55626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6" name="Oval 35"/>
          <p:cNvSpPr>
            <a:spLocks/>
          </p:cNvSpPr>
          <p:nvPr/>
        </p:nvSpPr>
        <p:spPr bwMode="auto">
          <a:xfrm>
            <a:off x="2590800" y="57150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479" name="Oval 38"/>
          <p:cNvSpPr>
            <a:spLocks/>
          </p:cNvSpPr>
          <p:nvPr/>
        </p:nvSpPr>
        <p:spPr bwMode="auto">
          <a:xfrm>
            <a:off x="2590800" y="5410200"/>
            <a:ext cx="76200" cy="762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6" name="Oval 40"/>
          <p:cNvSpPr>
            <a:spLocks/>
          </p:cNvSpPr>
          <p:nvPr/>
        </p:nvSpPr>
        <p:spPr bwMode="auto">
          <a:xfrm>
            <a:off x="685800" y="3886200"/>
            <a:ext cx="228600" cy="2286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7" name="Oval 41"/>
          <p:cNvSpPr>
            <a:spLocks/>
          </p:cNvSpPr>
          <p:nvPr/>
        </p:nvSpPr>
        <p:spPr bwMode="auto">
          <a:xfrm>
            <a:off x="2514600" y="1981200"/>
            <a:ext cx="228600" cy="2286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8" name="Oval 42"/>
          <p:cNvSpPr>
            <a:spLocks/>
          </p:cNvSpPr>
          <p:nvPr/>
        </p:nvSpPr>
        <p:spPr bwMode="auto">
          <a:xfrm>
            <a:off x="2514600" y="3886200"/>
            <a:ext cx="228600" cy="2286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59" name="Oval 43"/>
          <p:cNvSpPr>
            <a:spLocks/>
          </p:cNvSpPr>
          <p:nvPr/>
        </p:nvSpPr>
        <p:spPr bwMode="auto">
          <a:xfrm>
            <a:off x="2514600" y="5715000"/>
            <a:ext cx="228600" cy="228600"/>
          </a:xfrm>
          <a:prstGeom prst="ellipse">
            <a:avLst/>
          </a:prstGeom>
          <a:solidFill>
            <a:schemeClr val="accent1"/>
          </a:solidFill>
          <a:ln w="127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460" name="Line 44"/>
          <p:cNvSpPr>
            <a:spLocks noChangeShapeType="1"/>
          </p:cNvSpPr>
          <p:nvPr/>
        </p:nvSpPr>
        <p:spPr bwMode="auto">
          <a:xfrm rot="10800000" flipH="1">
            <a:off x="838200" y="2133600"/>
            <a:ext cx="1752600" cy="1752600"/>
          </a:xfrm>
          <a:prstGeom prst="line">
            <a:avLst/>
          </a:prstGeom>
          <a:noFill/>
          <a:ln w="38100">
            <a:solidFill>
              <a:srgbClr val="B292C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61" name="Line 45"/>
          <p:cNvSpPr>
            <a:spLocks noChangeShapeType="1"/>
          </p:cNvSpPr>
          <p:nvPr/>
        </p:nvSpPr>
        <p:spPr bwMode="auto">
          <a:xfrm>
            <a:off x="838200" y="3962400"/>
            <a:ext cx="1828800" cy="0"/>
          </a:xfrm>
          <a:prstGeom prst="line">
            <a:avLst/>
          </a:prstGeom>
          <a:noFill/>
          <a:ln w="38100">
            <a:solidFill>
              <a:srgbClr val="B292C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62" name="Line 46"/>
          <p:cNvSpPr>
            <a:spLocks noChangeShapeType="1"/>
          </p:cNvSpPr>
          <p:nvPr/>
        </p:nvSpPr>
        <p:spPr bwMode="auto">
          <a:xfrm>
            <a:off x="838200" y="4038600"/>
            <a:ext cx="1752600" cy="1752600"/>
          </a:xfrm>
          <a:prstGeom prst="line">
            <a:avLst/>
          </a:prstGeom>
          <a:noFill/>
          <a:ln w="38100">
            <a:solidFill>
              <a:srgbClr val="B292C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63" name="Rectangle 47"/>
          <p:cNvSpPr>
            <a:spLocks/>
          </p:cNvSpPr>
          <p:nvPr/>
        </p:nvSpPr>
        <p:spPr bwMode="auto">
          <a:xfrm>
            <a:off x="1219200" y="2514600"/>
            <a:ext cx="774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latin typeface="Lucida Grande" charset="0"/>
                <a:ea typeface="Lucida Grande" charset="0"/>
                <a:cs typeface="Lucida Grande" charset="0"/>
                <a:sym typeface="Lucida Grande" charset="0"/>
              </a:rPr>
              <a:t>d</a:t>
            </a:r>
            <a:r>
              <a:rPr lang="en-US" altLang="en-US" sz="2600" baseline="-25000">
                <a:latin typeface="Lucida Grande" charset="0"/>
                <a:ea typeface="Lucida Grande" charset="0"/>
                <a:cs typeface="Lucida Grande" charset="0"/>
                <a:sym typeface="Lucida Grande" charset="0"/>
              </a:rPr>
              <a:t>1</a:t>
            </a:r>
          </a:p>
        </p:txBody>
      </p:sp>
      <p:sp>
        <p:nvSpPr>
          <p:cNvPr id="60464" name="Rectangle 48"/>
          <p:cNvSpPr>
            <a:spLocks/>
          </p:cNvSpPr>
          <p:nvPr/>
        </p:nvSpPr>
        <p:spPr bwMode="auto">
          <a:xfrm>
            <a:off x="1295400" y="3505200"/>
            <a:ext cx="774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latin typeface="Lucida Grande" charset="0"/>
                <a:ea typeface="Lucida Grande" charset="0"/>
                <a:cs typeface="Lucida Grande" charset="0"/>
                <a:sym typeface="Lucida Grande" charset="0"/>
              </a:rPr>
              <a:t>d</a:t>
            </a:r>
            <a:r>
              <a:rPr lang="en-US" altLang="en-US" sz="2600" baseline="-25000">
                <a:latin typeface="Lucida Grande" charset="0"/>
                <a:sym typeface="Lucida Grande" charset="0"/>
              </a:rPr>
              <a:t>ℓ</a:t>
            </a:r>
          </a:p>
        </p:txBody>
      </p:sp>
      <p:sp>
        <p:nvSpPr>
          <p:cNvPr id="60465" name="Rectangle 49"/>
          <p:cNvSpPr>
            <a:spLocks/>
          </p:cNvSpPr>
          <p:nvPr/>
        </p:nvSpPr>
        <p:spPr bwMode="auto">
          <a:xfrm>
            <a:off x="1295400" y="4724400"/>
            <a:ext cx="774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latin typeface="Lucida Grande" charset="0"/>
                <a:ea typeface="Lucida Grande" charset="0"/>
                <a:cs typeface="Lucida Grande" charset="0"/>
                <a:sym typeface="Lucida Grande" charset="0"/>
              </a:rPr>
              <a:t>d</a:t>
            </a:r>
            <a:r>
              <a:rPr lang="en-US" altLang="en-US" sz="2600" baseline="-25000">
                <a:latin typeface="Lucida Grande" charset="0"/>
                <a:ea typeface="Lucida Grande" charset="0"/>
                <a:cs typeface="Lucida Grande" charset="0"/>
                <a:sym typeface="Lucida Grande" charset="0"/>
              </a:rPr>
              <a:t>k</a:t>
            </a:r>
          </a:p>
        </p:txBody>
      </p:sp>
      <p:sp>
        <p:nvSpPr>
          <p:cNvPr id="60466" name="Freeform 50"/>
          <p:cNvSpPr>
            <a:spLocks/>
          </p:cNvSpPr>
          <p:nvPr/>
        </p:nvSpPr>
        <p:spPr bwMode="auto">
          <a:xfrm>
            <a:off x="2667000" y="3962400"/>
            <a:ext cx="762000" cy="1828800"/>
          </a:xfrm>
          <a:custGeom>
            <a:avLst/>
            <a:gdLst>
              <a:gd name="T0" fmla="*/ 0 w 21252"/>
              <a:gd name="T1" fmla="*/ 1828800 h 21600"/>
              <a:gd name="T2" fmla="*/ 761785 w 21252"/>
              <a:gd name="T3" fmla="*/ 838200 h 21600"/>
              <a:gd name="T4" fmla="*/ 76193 w 21252"/>
              <a:gd name="T5" fmla="*/ 0 h 21600"/>
              <a:gd name="T6" fmla="*/ 0 60000 65536"/>
              <a:gd name="T7" fmla="*/ 0 60000 65536"/>
              <a:gd name="T8" fmla="*/ 0 60000 65536"/>
            </a:gdLst>
            <a:ahLst/>
            <a:cxnLst>
              <a:cxn ang="T6">
                <a:pos x="T0" y="T1"/>
              </a:cxn>
              <a:cxn ang="T7">
                <a:pos x="T2" y="T3"/>
              </a:cxn>
              <a:cxn ang="T8">
                <a:pos x="T4" y="T5"/>
              </a:cxn>
            </a:cxnLst>
            <a:rect l="0" t="0" r="r" b="b"/>
            <a:pathLst>
              <a:path w="21252" h="21600">
                <a:moveTo>
                  <a:pt x="0" y="21600"/>
                </a:moveTo>
                <a:cubicBezTo>
                  <a:pt x="10446" y="17550"/>
                  <a:pt x="20892" y="13500"/>
                  <a:pt x="21246" y="9900"/>
                </a:cubicBezTo>
                <a:cubicBezTo>
                  <a:pt x="21600" y="6300"/>
                  <a:pt x="5311" y="1650"/>
                  <a:pt x="2125" y="0"/>
                </a:cubicBezTo>
              </a:path>
            </a:pathLst>
          </a:custGeom>
          <a:noFill/>
          <a:ln w="38100" cap="flat">
            <a:solidFill>
              <a:srgbClr val="B292CA"/>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67" name="Rectangle 51"/>
          <p:cNvSpPr>
            <a:spLocks/>
          </p:cNvSpPr>
          <p:nvPr/>
        </p:nvSpPr>
        <p:spPr bwMode="auto">
          <a:xfrm>
            <a:off x="3276600" y="4953000"/>
            <a:ext cx="774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lnSpc>
                <a:spcPct val="90000"/>
              </a:lnSpc>
              <a:buClrTx/>
              <a:buSzTx/>
              <a:buFontTx/>
              <a:buNone/>
            </a:pPr>
            <a:r>
              <a:rPr lang="en-US" altLang="en-US" sz="2600">
                <a:latin typeface="Lucida Grande" charset="0"/>
                <a:ea typeface="Lucida Grande" charset="0"/>
                <a:cs typeface="Lucida Grande" charset="0"/>
                <a:sym typeface="Lucida Grande" charset="0"/>
              </a:rPr>
              <a:t>d</a:t>
            </a:r>
            <a:r>
              <a:rPr lang="en-US" altLang="en-US" sz="2600" baseline="-25000">
                <a:latin typeface="Lucida Grande" charset="0"/>
                <a:sym typeface="Lucida Grande" charset="0"/>
              </a:rPr>
              <a:t>ℓk</a:t>
            </a:r>
          </a:p>
        </p:txBody>
      </p:sp>
    </p:spTree>
    <p:extLst>
      <p:ext uri="{BB962C8B-B14F-4D97-AF65-F5344CB8AC3E}">
        <p14:creationId xmlns:p14="http://schemas.microsoft.com/office/powerpoint/2010/main" val="318629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56"/>
                                        </p:tgtEl>
                                        <p:attrNameLst>
                                          <p:attrName>style.visibility</p:attrName>
                                        </p:attrNameLst>
                                      </p:cBhvr>
                                      <p:to>
                                        <p:strVal val="visible"/>
                                      </p:to>
                                    </p:set>
                                    <p:animEffect transition="in" filter="blinds(horizontal)">
                                      <p:cBhvr>
                                        <p:cTn id="7" dur="500"/>
                                        <p:tgtEl>
                                          <p:spTgt spid="60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57"/>
                                        </p:tgtEl>
                                        <p:attrNameLst>
                                          <p:attrName>style.visibility</p:attrName>
                                        </p:attrNameLst>
                                      </p:cBhvr>
                                      <p:to>
                                        <p:strVal val="visible"/>
                                      </p:to>
                                    </p:set>
                                    <p:animEffect transition="in" filter="blinds(horizontal)">
                                      <p:cBhvr>
                                        <p:cTn id="12" dur="500"/>
                                        <p:tgtEl>
                                          <p:spTgt spid="60457"/>
                                        </p:tgtEl>
                                      </p:cBhvr>
                                    </p:animEffect>
                                  </p:childTnLst>
                                </p:cTn>
                              </p:par>
                            </p:childTnLst>
                          </p:cTn>
                        </p:par>
                        <p:par>
                          <p:cTn id="13" fill="hold" nodeType="afterGroup">
                            <p:stCondLst>
                              <p:cond delay="500"/>
                            </p:stCondLst>
                            <p:childTnLst>
                              <p:par>
                                <p:cTn id="14" presetID="3" presetClass="entr" presetSubtype="10" fill="hold" grpId="0" nodeType="afterEffect">
                                  <p:stCondLst>
                                    <p:cond delay="500"/>
                                  </p:stCondLst>
                                  <p:childTnLst>
                                    <p:set>
                                      <p:cBhvr>
                                        <p:cTn id="15" dur="1" fill="hold">
                                          <p:stCondLst>
                                            <p:cond delay="0"/>
                                          </p:stCondLst>
                                        </p:cTn>
                                        <p:tgtEl>
                                          <p:spTgt spid="60458"/>
                                        </p:tgtEl>
                                        <p:attrNameLst>
                                          <p:attrName>style.visibility</p:attrName>
                                        </p:attrNameLst>
                                      </p:cBhvr>
                                      <p:to>
                                        <p:strVal val="visible"/>
                                      </p:to>
                                    </p:set>
                                    <p:animEffect transition="in" filter="blinds(horizontal)">
                                      <p:cBhvr>
                                        <p:cTn id="16" dur="500"/>
                                        <p:tgtEl>
                                          <p:spTgt spid="60458"/>
                                        </p:tgtEl>
                                      </p:cBhvr>
                                    </p:animEffect>
                                  </p:childTnLst>
                                </p:cTn>
                              </p:par>
                            </p:childTnLst>
                          </p:cTn>
                        </p:par>
                        <p:par>
                          <p:cTn id="17" fill="hold" nodeType="afterGroup">
                            <p:stCondLst>
                              <p:cond delay="1500"/>
                            </p:stCondLst>
                            <p:childTnLst>
                              <p:par>
                                <p:cTn id="18" presetID="3" presetClass="entr" presetSubtype="10" fill="hold" grpId="0" nodeType="afterEffect">
                                  <p:stCondLst>
                                    <p:cond delay="500"/>
                                  </p:stCondLst>
                                  <p:childTnLst>
                                    <p:set>
                                      <p:cBhvr>
                                        <p:cTn id="19" dur="1" fill="hold">
                                          <p:stCondLst>
                                            <p:cond delay="0"/>
                                          </p:stCondLst>
                                        </p:cTn>
                                        <p:tgtEl>
                                          <p:spTgt spid="60459"/>
                                        </p:tgtEl>
                                        <p:attrNameLst>
                                          <p:attrName>style.visibility</p:attrName>
                                        </p:attrNameLst>
                                      </p:cBhvr>
                                      <p:to>
                                        <p:strVal val="visible"/>
                                      </p:to>
                                    </p:set>
                                    <p:animEffect transition="in" filter="blinds(horizontal)">
                                      <p:cBhvr>
                                        <p:cTn id="20" dur="500"/>
                                        <p:tgtEl>
                                          <p:spTgt spid="60459"/>
                                        </p:tgtEl>
                                      </p:cBhvr>
                                    </p:animEffec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60460"/>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60463"/>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60464"/>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60461"/>
                                        </p:tgtEl>
                                        <p:attrNameLst>
                                          <p:attrName>style.visibility</p:attrName>
                                        </p:attrNameLst>
                                      </p:cBhvr>
                                      <p:to>
                                        <p:strVal val="visible"/>
                                      </p:to>
                                    </p:set>
                                  </p:childTnLst>
                                </p:cTn>
                              </p:par>
                            </p:childTnLst>
                          </p:cTn>
                        </p:par>
                        <p:par>
                          <p:cTn id="33" fill="hold" nodeType="afterGroup">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60465"/>
                                        </p:tgtEl>
                                        <p:attrNameLst>
                                          <p:attrName>style.visibility</p:attrName>
                                        </p:attrNameLst>
                                      </p:cBhvr>
                                      <p:to>
                                        <p:strVal val="visible"/>
                                      </p:to>
                                    </p:set>
                                  </p:childTnLst>
                                </p:cTn>
                              </p:par>
                            </p:childTnLst>
                          </p:cTn>
                        </p:par>
                        <p:par>
                          <p:cTn id="36" fill="hold" nodeType="afterGroup">
                            <p:stCondLst>
                              <p:cond delay="5000"/>
                            </p:stCondLst>
                            <p:childTnLst>
                              <p:par>
                                <p:cTn id="37" presetID="1" presetClass="entr" presetSubtype="0" fill="hold" grpId="0" nodeType="afterEffect">
                                  <p:stCondLst>
                                    <p:cond delay="0"/>
                                  </p:stCondLst>
                                  <p:childTnLst>
                                    <p:set>
                                      <p:cBhvr>
                                        <p:cTn id="38" dur="1" fill="hold">
                                          <p:stCondLst>
                                            <p:cond delay="499"/>
                                          </p:stCondLst>
                                        </p:cTn>
                                        <p:tgtEl>
                                          <p:spTgt spid="604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0423">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60423">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60423">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042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0423">
                                            <p:txEl>
                                              <p:pRg st="7" end="7"/>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0423">
                                            <p:txEl>
                                              <p:pRg st="9" end="9"/>
                                            </p:txEl>
                                          </p:spTgt>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60466"/>
                                        </p:tgtEl>
                                        <p:attrNameLst>
                                          <p:attrName>style.visibility</p:attrName>
                                        </p:attrNameLst>
                                      </p:cBhvr>
                                      <p:to>
                                        <p:strVal val="visible"/>
                                      </p:to>
                                    </p:se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499"/>
                                          </p:stCondLst>
                                        </p:cTn>
                                        <p:tgtEl>
                                          <p:spTgt spid="60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build="p" autoUpdateAnimBg="0"/>
      <p:bldP spid="60456" grpId="0" animBg="1"/>
      <p:bldP spid="60457" grpId="0" animBg="1"/>
      <p:bldP spid="60458" grpId="0" animBg="1"/>
      <p:bldP spid="60459" grpId="0" animBg="1"/>
      <p:bldP spid="60460" grpId="0" animBg="1"/>
      <p:bldP spid="60461" grpId="0" animBg="1"/>
      <p:bldP spid="60462" grpId="0" animBg="1"/>
      <p:bldP spid="60463" grpId="0" autoUpdateAnimBg="0"/>
      <p:bldP spid="60464" grpId="0" autoUpdateAnimBg="0"/>
      <p:bldP spid="60465" grpId="0" autoUpdateAnimBg="0"/>
      <p:bldP spid="60466" grpId="0" animBg="1"/>
      <p:bldP spid="604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2471" name="Rectangle 6"/>
          <p:cNvSpPr>
            <a:spLocks noGrp="1" noChangeArrowheads="1"/>
          </p:cNvSpPr>
          <p:nvPr>
            <p:ph type="title"/>
          </p:nvPr>
        </p:nvSpPr>
        <p:spPr>
          <a:xfrm>
            <a:off x="251520" y="260648"/>
            <a:ext cx="7924800" cy="990600"/>
          </a:xfrm>
        </p:spPr>
        <p:txBody>
          <a:bodyPr anchor="b"/>
          <a:lstStyle/>
          <a:p>
            <a:pPr eaLnBrk="1" hangingPunct="1"/>
            <a:r>
              <a:rPr lang="en-US" altLang="en-US" dirty="0" smtClean="0">
                <a:latin typeface="Lucida Grande" charset="0"/>
                <a:ea typeface="Lucida Grande" charset="0"/>
                <a:cs typeface="Lucida Grande" charset="0"/>
                <a:sym typeface="Lucida Grande" charset="0"/>
              </a:rPr>
              <a:t>Problem definition (</a:t>
            </a:r>
            <a:r>
              <a:rPr lang="en-US" altLang="en-US" dirty="0" err="1" smtClean="0">
                <a:solidFill>
                  <a:srgbClr val="0044FE"/>
                </a:solidFill>
                <a:latin typeface="Lucida Grande" charset="0"/>
                <a:ea typeface="Lucida Grande" charset="0"/>
                <a:cs typeface="Lucida Grande" charset="0"/>
                <a:sym typeface="Lucida Grande" charset="0"/>
              </a:rPr>
              <a:t>MinMST</a:t>
            </a:r>
            <a:r>
              <a:rPr lang="en-US" altLang="en-US" dirty="0" smtClean="0">
                <a:latin typeface="Lucida Grande" charset="0"/>
                <a:ea typeface="Lucida Grande" charset="0"/>
                <a:cs typeface="Lucida Grande" charset="0"/>
                <a:sym typeface="Lucida Grande" charset="0"/>
              </a:rPr>
              <a:t>)</a:t>
            </a:r>
            <a:endParaRPr lang="en-US" altLang="en-US" dirty="0" smtClean="0">
              <a:latin typeface="Lucida Grande" charset="0"/>
              <a:sym typeface="Lucida Grande" charset="0"/>
            </a:endParaRPr>
          </a:p>
        </p:txBody>
      </p:sp>
      <mc:AlternateContent xmlns:mc="http://schemas.openxmlformats.org/markup-compatibility/2006" xmlns:a14="http://schemas.microsoft.com/office/drawing/2010/main">
        <mc:Choice Requires="a14">
          <p:sp>
            <p:nvSpPr>
              <p:cNvPr id="61447" name="Rectangle 7"/>
              <p:cNvSpPr>
                <a:spLocks noGrp="1" noChangeArrowheads="1"/>
              </p:cNvSpPr>
              <p:nvPr>
                <p:ph type="body" idx="1"/>
              </p:nvPr>
            </p:nvSpPr>
            <p:spPr>
              <a:xfrm>
                <a:off x="179512" y="1554843"/>
                <a:ext cx="8597900" cy="5105400"/>
              </a:xfrm>
            </p:spPr>
            <p:txBody>
              <a:bodyPr/>
              <a:lstStyle/>
              <a:p>
                <a:pPr marL="234950" indent="-234950">
                  <a:spcBef>
                    <a:spcPct val="0"/>
                  </a:spcBef>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Given a </a:t>
                </a:r>
                <a:r>
                  <a:rPr lang="en-US" altLang="en-US" sz="2600" dirty="0" smtClean="0">
                    <a:solidFill>
                      <a:srgbClr val="0070C0"/>
                    </a:solidFill>
                    <a:latin typeface="Lucida Grande" charset="0"/>
                    <a:ea typeface="Lucida Grande" charset="0"/>
                    <a:cs typeface="Lucida Grande" charset="0"/>
                    <a:sym typeface="Lucida Grande" charset="0"/>
                  </a:rPr>
                  <a:t>task</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and a </a:t>
                </a:r>
                <a:r>
                  <a:rPr lang="en-US" altLang="en-US" sz="2600" dirty="0" smtClean="0">
                    <a:solidFill>
                      <a:srgbClr val="0070C0"/>
                    </a:solidFill>
                    <a:latin typeface="Lucida Grande" charset="0"/>
                    <a:ea typeface="Lucida Grande" charset="0"/>
                    <a:cs typeface="Lucida Grande" charset="0"/>
                    <a:sym typeface="Lucida Grande" charset="0"/>
                  </a:rPr>
                  <a:t>social network </a:t>
                </a:r>
                <a14:m>
                  <m:oMath xmlns:m="http://schemas.openxmlformats.org/officeDocument/2006/math">
                    <m:r>
                      <a:rPr lang="en-US" altLang="en-US" sz="2600" i="1" dirty="0">
                        <a:solidFill>
                          <a:srgbClr val="0070C0"/>
                        </a:solidFill>
                        <a:latin typeface="Cambria Math"/>
                        <a:ea typeface="Lucida Grande" charset="0"/>
                        <a:cs typeface="Lucida Grande" charset="0"/>
                        <a:sym typeface="Lucida Grande" charset="0"/>
                      </a:rPr>
                      <m:t>𝐺</m:t>
                    </m:r>
                  </m:oMath>
                </a14:m>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0070C0"/>
                    </a:solidFill>
                    <a:latin typeface="Lucida Grande" charset="0"/>
                    <a:ea typeface="Lucida Grande" charset="0"/>
                    <a:cs typeface="Lucida Grande" charset="0"/>
                    <a:sym typeface="Lucida Grande" charset="0"/>
                  </a:rPr>
                  <a:t>of experts</a:t>
                </a:r>
                <a:r>
                  <a:rPr lang="en-US" altLang="en-US" sz="2600" dirty="0" smtClean="0">
                    <a:latin typeface="Lucida Grande" charset="0"/>
                    <a:ea typeface="Lucida Grande" charset="0"/>
                    <a:cs typeface="Lucida Grande" charset="0"/>
                    <a:sym typeface="Lucida Grande" charset="0"/>
                  </a:rPr>
                  <a:t>, find the subset (</a:t>
                </a:r>
                <a:r>
                  <a:rPr lang="en-US" altLang="en-US" sz="2600" dirty="0" smtClean="0">
                    <a:solidFill>
                      <a:srgbClr val="0070C0"/>
                    </a:solidFill>
                    <a:latin typeface="Lucida Grande" charset="0"/>
                    <a:ea typeface="Lucida Grande" charset="0"/>
                    <a:cs typeface="Lucida Grande" charset="0"/>
                    <a:sym typeface="Lucida Grande" charset="0"/>
                  </a:rPr>
                  <a:t>team</a:t>
                </a:r>
                <a:r>
                  <a:rPr lang="en-US" altLang="en-US" sz="2600" dirty="0" smtClean="0">
                    <a:latin typeface="Lucida Grande" charset="0"/>
                    <a:ea typeface="Lucida Grande" charset="0"/>
                    <a:cs typeface="Lucida Grande" charset="0"/>
                    <a:sym typeface="Lucida Grande" charset="0"/>
                  </a:rPr>
                  <a:t>) of experts that can </a:t>
                </a:r>
                <a:r>
                  <a:rPr lang="en-US" altLang="en-US" sz="2600" dirty="0" smtClean="0">
                    <a:solidFill>
                      <a:srgbClr val="0070C0"/>
                    </a:solidFill>
                    <a:latin typeface="Lucida Grande" charset="0"/>
                    <a:ea typeface="Lucida Grande" charset="0"/>
                    <a:cs typeface="Lucida Grande" charset="0"/>
                    <a:sym typeface="Lucida Grande" charset="0"/>
                  </a:rPr>
                  <a:t>perform the given task </a:t>
                </a:r>
                <a:r>
                  <a:rPr lang="en-US" altLang="en-US" sz="2600" dirty="0" smtClean="0">
                    <a:latin typeface="Lucida Grande" charset="0"/>
                    <a:ea typeface="Lucida Grande" charset="0"/>
                    <a:cs typeface="Lucida Grande" charset="0"/>
                    <a:sym typeface="Lucida Grande" charset="0"/>
                  </a:rPr>
                  <a:t>and they define a subgraph </a:t>
                </a:r>
                <a14:m>
                  <m:oMath xmlns:m="http://schemas.openxmlformats.org/officeDocument/2006/math">
                    <m:r>
                      <a:rPr lang="en-US" altLang="en-US" sz="2600" i="1" dirty="0">
                        <a:solidFill>
                          <a:srgbClr val="C00000"/>
                        </a:solidFill>
                        <a:latin typeface="Cambria Math"/>
                        <a:ea typeface="Lucida Grande" charset="0"/>
                        <a:cs typeface="Lucida Grande" charset="0"/>
                        <a:sym typeface="Lucida Grande" charset="0"/>
                      </a:rPr>
                      <m:t>𝐺</m:t>
                    </m:r>
                    <m:r>
                      <a:rPr lang="en-US" altLang="en-US" sz="2600" i="1" dirty="0">
                        <a:solidFill>
                          <a:srgbClr val="C00000"/>
                        </a:solidFill>
                        <a:latin typeface="Cambria Math"/>
                        <a:ea typeface="Lucida Grande" charset="0"/>
                        <a:cs typeface="Lucida Grande" charset="0"/>
                        <a:sym typeface="Lucida Grande" charset="0"/>
                      </a:rPr>
                      <m:t>’</m:t>
                    </m:r>
                  </m:oMath>
                </a14:m>
                <a:r>
                  <a:rPr lang="en-US" altLang="en-US" sz="2600" dirty="0" smtClean="0">
                    <a:latin typeface="Lucida Grande" charset="0"/>
                    <a:ea typeface="Lucida Grande" charset="0"/>
                    <a:cs typeface="Lucida Grande" charset="0"/>
                    <a:sym typeface="Lucida Grande" charset="0"/>
                  </a:rPr>
                  <a:t> in </a:t>
                </a:r>
                <a14:m>
                  <m:oMath xmlns:m="http://schemas.openxmlformats.org/officeDocument/2006/math">
                    <m:r>
                      <a:rPr lang="en-US" altLang="en-US" sz="2600" i="1" dirty="0">
                        <a:solidFill>
                          <a:srgbClr val="0070C0"/>
                        </a:solidFill>
                        <a:latin typeface="Cambria Math"/>
                        <a:ea typeface="Lucida Grande" charset="0"/>
                        <a:cs typeface="Lucida Grande" charset="0"/>
                        <a:sym typeface="Lucida Grande" charset="0"/>
                      </a:rPr>
                      <m:t>𝐺</m:t>
                    </m:r>
                  </m:oMath>
                </a14:m>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with the</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0070C0"/>
                    </a:solidFill>
                    <a:latin typeface="Lucida Grande" charset="0"/>
                    <a:ea typeface="Lucida Grande" charset="0"/>
                    <a:cs typeface="Lucida Grande" charset="0"/>
                    <a:sym typeface="Lucida Grande" charset="0"/>
                  </a:rPr>
                  <a:t>minimum MST </a:t>
                </a:r>
                <a:r>
                  <a:rPr lang="en-US" altLang="en-US" sz="2600" dirty="0" smtClean="0">
                    <a:latin typeface="Lucida Grande" charset="0"/>
                    <a:ea typeface="Lucida Grande" charset="0"/>
                    <a:cs typeface="Lucida Grande" charset="0"/>
                    <a:sym typeface="Lucida Grande" charset="0"/>
                  </a:rPr>
                  <a:t>cost.</a:t>
                </a: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Problem is </a:t>
                </a:r>
                <a:r>
                  <a:rPr lang="en-US" altLang="en-US" sz="2600" dirty="0" smtClean="0">
                    <a:solidFill>
                      <a:srgbClr val="0070C0"/>
                    </a:solidFill>
                    <a:latin typeface="Lucida Grande" charset="0"/>
                    <a:ea typeface="Lucida Grande" charset="0"/>
                    <a:cs typeface="Lucida Grande" charset="0"/>
                    <a:sym typeface="Lucida Grande" charset="0"/>
                  </a:rPr>
                  <a:t>NP-hard</a:t>
                </a:r>
              </a:p>
              <a:p>
                <a:pPr marL="234950" indent="-234950" eaLnBrk="1" hangingPunct="1">
                  <a:buClr>
                    <a:srgbClr val="727CA3"/>
                  </a:buClr>
                  <a:buSzPct val="75000"/>
                  <a:buFont typeface="Wingdings 3" charset="2"/>
                  <a:buChar char="}"/>
                </a:pPr>
                <a:r>
                  <a:rPr lang="en-US" altLang="en-US" sz="2600" dirty="0">
                    <a:latin typeface="Lucida Grande" charset="0"/>
                    <a:ea typeface="Lucida Grande" charset="0"/>
                    <a:cs typeface="Lucida Grande" charset="0"/>
                    <a:sym typeface="Lucida Grande" charset="0"/>
                  </a:rPr>
                  <a:t>Follows from a connection with </a:t>
                </a:r>
                <a:r>
                  <a:rPr lang="en-US" altLang="en-US" sz="2600" dirty="0" smtClean="0">
                    <a:solidFill>
                      <a:srgbClr val="C00000"/>
                    </a:solidFill>
                    <a:latin typeface="Lucida Grande" charset="0"/>
                    <a:ea typeface="Lucida Grande" charset="0"/>
                    <a:cs typeface="Lucida Grande" charset="0"/>
                    <a:sym typeface="Lucida Grande" charset="0"/>
                  </a:rPr>
                  <a:t>Group </a:t>
                </a:r>
                <a:r>
                  <a:rPr lang="en-US" altLang="en-US" sz="2600" dirty="0">
                    <a:solidFill>
                      <a:srgbClr val="C00000"/>
                    </a:solidFill>
                    <a:latin typeface="Lucida Grande" charset="0"/>
                    <a:ea typeface="Lucida Grande" charset="0"/>
                    <a:cs typeface="Lucida Grande" charset="0"/>
                    <a:sym typeface="Lucida Grande" charset="0"/>
                  </a:rPr>
                  <a:t>Steiner Tree </a:t>
                </a:r>
                <a:r>
                  <a:rPr lang="en-US" altLang="en-US" sz="2600" dirty="0">
                    <a:latin typeface="Lucida Grande" charset="0"/>
                    <a:ea typeface="Lucida Grande" charset="0"/>
                    <a:cs typeface="Lucida Grande" charset="0"/>
                    <a:sym typeface="Lucida Grande" charset="0"/>
                  </a:rPr>
                  <a:t>problem</a:t>
                </a:r>
              </a:p>
            </p:txBody>
          </p:sp>
        </mc:Choice>
        <mc:Fallback xmlns="">
          <p:sp>
            <p:nvSpPr>
              <p:cNvPr id="61447" name="Rectangle 7"/>
              <p:cNvSpPr>
                <a:spLocks noGrp="1" noRot="1" noChangeAspect="1" noMove="1" noResize="1" noEditPoints="1" noAdjustHandles="1" noChangeArrowheads="1" noChangeShapeType="1" noTextEdit="1"/>
              </p:cNvSpPr>
              <p:nvPr>
                <p:ph type="body" idx="1"/>
              </p:nvPr>
            </p:nvSpPr>
            <p:spPr>
              <a:xfrm>
                <a:off x="179512" y="1554843"/>
                <a:ext cx="8597900" cy="5105400"/>
              </a:xfrm>
              <a:blipFill rotWithShape="1">
                <a:blip r:embed="rId2"/>
                <a:stretch>
                  <a:fillRect l="-567" t="-1074" r="-1205"/>
                </a:stretch>
              </a:blipFill>
            </p:spPr>
            <p:txBody>
              <a:bodyPr/>
              <a:lstStyle/>
              <a:p>
                <a:r>
                  <a:rPr lang="en-US">
                    <a:noFill/>
                  </a:rPr>
                  <a:t> </a:t>
                </a:r>
              </a:p>
            </p:txBody>
          </p:sp>
        </mc:Fallback>
      </mc:AlternateContent>
    </p:spTree>
    <p:extLst>
      <p:ext uri="{BB962C8B-B14F-4D97-AF65-F5344CB8AC3E}">
        <p14:creationId xmlns:p14="http://schemas.microsoft.com/office/powerpoint/2010/main" val="78151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3495" name="Rectangle 6"/>
          <p:cNvSpPr>
            <a:spLocks noGrp="1" noChangeArrowheads="1"/>
          </p:cNvSpPr>
          <p:nvPr>
            <p:ph type="title"/>
          </p:nvPr>
        </p:nvSpPr>
        <p:spPr>
          <a:xfrm>
            <a:off x="101600" y="292100"/>
            <a:ext cx="7924800" cy="990600"/>
          </a:xfrm>
        </p:spPr>
        <p:txBody>
          <a:bodyPr anchor="b"/>
          <a:lstStyle/>
          <a:p>
            <a:pPr eaLnBrk="1" hangingPunct="1"/>
            <a:r>
              <a:rPr lang="en-US" altLang="en-US" smtClean="0">
                <a:latin typeface="Lucida Grande" charset="0"/>
                <a:ea typeface="Lucida Grande" charset="0"/>
                <a:cs typeface="Lucida Grande" charset="0"/>
                <a:sym typeface="Lucida Grande" charset="0"/>
              </a:rPr>
              <a:t>The </a:t>
            </a:r>
            <a:r>
              <a:rPr lang="en-US" altLang="en-US" smtClean="0">
                <a:solidFill>
                  <a:srgbClr val="0070C0"/>
                </a:solidFill>
                <a:latin typeface="Lucida Grande" charset="0"/>
                <a:ea typeface="Lucida Grande" charset="0"/>
                <a:cs typeface="Lucida Grande" charset="0"/>
                <a:sym typeface="Lucida Grande" charset="0"/>
              </a:rPr>
              <a:t>SteinerTree</a:t>
            </a:r>
            <a:r>
              <a:rPr lang="en-US" altLang="en-US" smtClean="0">
                <a:latin typeface="Lucida Grande" charset="0"/>
                <a:ea typeface="Lucida Grande" charset="0"/>
                <a:cs typeface="Lucida Grande" charset="0"/>
                <a:sym typeface="Lucida Grande" charset="0"/>
              </a:rPr>
              <a:t> problem</a:t>
            </a:r>
            <a:endParaRPr lang="en-US" altLang="en-US" smtClean="0">
              <a:latin typeface="Lucida Grande" charset="0"/>
              <a:sym typeface="Lucida Grande" charset="0"/>
            </a:endParaRPr>
          </a:p>
        </p:txBody>
      </p:sp>
      <p:sp>
        <p:nvSpPr>
          <p:cNvPr id="62471" name="Rectangle 7"/>
          <p:cNvSpPr>
            <a:spLocks noGrp="1" noChangeArrowheads="1"/>
          </p:cNvSpPr>
          <p:nvPr>
            <p:ph type="body" idx="1"/>
          </p:nvPr>
        </p:nvSpPr>
        <p:spPr>
          <a:xfrm>
            <a:off x="228600" y="1752600"/>
            <a:ext cx="8229600" cy="5105400"/>
          </a:xfrm>
        </p:spPr>
        <p:txBody>
          <a:bodyPr/>
          <a:lstStyle/>
          <a:p>
            <a:pPr marL="234950" indent="-234950" eaLnBrk="1" hangingPunct="1">
              <a:lnSpc>
                <a:spcPct val="90000"/>
              </a:lnSpc>
              <a:spcBef>
                <a:spcPct val="0"/>
              </a:spcBef>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Graph </a:t>
            </a:r>
            <a:r>
              <a:rPr lang="en-US" altLang="en-US" sz="2600" dirty="0" smtClean="0">
                <a:solidFill>
                  <a:srgbClr val="C00000"/>
                </a:solidFill>
                <a:latin typeface="Lucida Grande" charset="0"/>
                <a:ea typeface="Lucida Grande" charset="0"/>
                <a:cs typeface="Lucida Grande" charset="0"/>
                <a:sym typeface="Lucida Grande" charset="0"/>
              </a:rPr>
              <a:t>G(V,E)</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solidFill>
                <a:srgbClr val="B292CA"/>
              </a:solidFill>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solidFill>
                <a:srgbClr val="B292CA"/>
              </a:solidFill>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Partition of</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V</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into</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V = {R,N}</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solidFill>
                <a:srgbClr val="B292CA"/>
              </a:solidFill>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solidFill>
                <a:srgbClr val="B292CA"/>
              </a:solidFill>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Find</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G’</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subgraph of</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G</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such that</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G’</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contains all the required vertices</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solidFill>
                  <a:srgbClr val="C00000"/>
                </a:solidFill>
                <a:latin typeface="Lucida Grande" charset="0"/>
                <a:ea typeface="Lucida Grande" charset="0"/>
                <a:cs typeface="Lucida Grande" charset="0"/>
                <a:sym typeface="Lucida Grande" charset="0"/>
              </a:rPr>
              <a:t>(R)</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and </a:t>
            </a:r>
            <a:r>
              <a:rPr lang="en-US" altLang="en-US" sz="2600" dirty="0" smtClean="0">
                <a:solidFill>
                  <a:srgbClr val="C00000"/>
                </a:solidFill>
                <a:latin typeface="Lucida Grande" charset="0"/>
                <a:ea typeface="Lucida Grande" charset="0"/>
                <a:cs typeface="Lucida Grande" charset="0"/>
                <a:sym typeface="Lucida Grande" charset="0"/>
              </a:rPr>
              <a:t>MST(G’) </a:t>
            </a:r>
            <a:r>
              <a:rPr lang="en-US" altLang="en-US" sz="2600" dirty="0" smtClean="0">
                <a:solidFill>
                  <a:srgbClr val="0070C0"/>
                </a:solidFill>
                <a:latin typeface="Lucida Grande" charset="0"/>
                <a:ea typeface="Lucida Grande" charset="0"/>
                <a:cs typeface="Lucida Grande" charset="0"/>
                <a:sym typeface="Lucida Grande" charset="0"/>
              </a:rPr>
              <a:t>is minimized</a:t>
            </a:r>
          </a:p>
          <a:p>
            <a:pPr marL="635000" lvl="1" indent="-234950">
              <a:lnSpc>
                <a:spcPct val="90000"/>
              </a:lnSpc>
              <a:buClr>
                <a:srgbClr val="727CA3"/>
              </a:buClr>
              <a:buSzPct val="75000"/>
              <a:buFont typeface="Wingdings 3" charset="2"/>
              <a:buChar char="}"/>
            </a:pPr>
            <a:r>
              <a:rPr lang="en-US" altLang="en-US" sz="2200" dirty="0" smtClean="0">
                <a:latin typeface="Lucida Grande" charset="0"/>
                <a:sym typeface="Lucida Grande" charset="0"/>
              </a:rPr>
              <a:t>Find the </a:t>
            </a:r>
            <a:r>
              <a:rPr lang="en-US" altLang="en-US" sz="2200" dirty="0" smtClean="0">
                <a:solidFill>
                  <a:srgbClr val="C00000"/>
                </a:solidFill>
                <a:latin typeface="Lucida Grande" charset="0"/>
                <a:sym typeface="Lucida Grande" charset="0"/>
              </a:rPr>
              <a:t>cheapest</a:t>
            </a:r>
            <a:r>
              <a:rPr lang="en-US" altLang="en-US" sz="2200" dirty="0" smtClean="0">
                <a:latin typeface="Lucida Grande" charset="0"/>
                <a:sym typeface="Lucida Grande" charset="0"/>
              </a:rPr>
              <a:t> tree that contains all the required nodes.</a:t>
            </a:r>
          </a:p>
        </p:txBody>
      </p:sp>
      <p:grpSp>
        <p:nvGrpSpPr>
          <p:cNvPr id="62474" name="Group 10"/>
          <p:cNvGrpSpPr>
            <a:grpSpLocks/>
          </p:cNvGrpSpPr>
          <p:nvPr/>
        </p:nvGrpSpPr>
        <p:grpSpPr bwMode="auto">
          <a:xfrm>
            <a:off x="3995936" y="2209800"/>
            <a:ext cx="1752600" cy="844550"/>
            <a:chOff x="0" y="0"/>
            <a:chExt cx="1104" cy="532"/>
          </a:xfrm>
        </p:grpSpPr>
        <p:sp>
          <p:nvSpPr>
            <p:cNvPr id="63498" name="AutoShape 8"/>
            <p:cNvSpPr>
              <a:spLocks/>
            </p:cNvSpPr>
            <p:nvPr/>
          </p:nvSpPr>
          <p:spPr bwMode="auto">
            <a:xfrm>
              <a:off x="0" y="0"/>
              <a:ext cx="1104" cy="532"/>
            </a:xfrm>
            <a:custGeom>
              <a:avLst/>
              <a:gdLst>
                <a:gd name="T0" fmla="*/ 0 w 21600"/>
                <a:gd name="T1" fmla="*/ 2594 h 21600"/>
                <a:gd name="T2" fmla="*/ 1252 w 21600"/>
                <a:gd name="T3" fmla="*/ 0 h 21600"/>
                <a:gd name="T4" fmla="*/ 3600 w 21600"/>
                <a:gd name="T5" fmla="*/ 0 h 21600"/>
                <a:gd name="T6" fmla="*/ 9000 w 21600"/>
                <a:gd name="T7" fmla="*/ 0 h 21600"/>
                <a:gd name="T8" fmla="*/ 20348 w 21600"/>
                <a:gd name="T9" fmla="*/ 0 h 21600"/>
                <a:gd name="T10" fmla="*/ 21600 w 21600"/>
                <a:gd name="T11" fmla="*/ 2594 h 21600"/>
                <a:gd name="T12" fmla="*/ 21600 w 21600"/>
                <a:gd name="T13" fmla="*/ 9078 h 21600"/>
                <a:gd name="T14" fmla="*/ 21600 w 21600"/>
                <a:gd name="T15" fmla="*/ 12968 h 21600"/>
                <a:gd name="T16" fmla="*/ 20348 w 21600"/>
                <a:gd name="T17" fmla="*/ 15562 h 21600"/>
                <a:gd name="T18" fmla="*/ 9000 w 21600"/>
                <a:gd name="T19" fmla="*/ 15562 h 21600"/>
                <a:gd name="T20" fmla="*/ 920 w 21600"/>
                <a:gd name="T21" fmla="*/ 21600 h 21600"/>
                <a:gd name="T22" fmla="*/ 3600 w 21600"/>
                <a:gd name="T23" fmla="*/ 15562 h 21600"/>
                <a:gd name="T24" fmla="*/ 1252 w 21600"/>
                <a:gd name="T25" fmla="*/ 15562 h 21600"/>
                <a:gd name="T26" fmla="*/ 0 w 21600"/>
                <a:gd name="T27" fmla="*/ 12968 h 21600"/>
                <a:gd name="T28" fmla="*/ 0 w 21600"/>
                <a:gd name="T29" fmla="*/ 9078 h 21600"/>
                <a:gd name="T30" fmla="*/ 0 w 21600"/>
                <a:gd name="T31" fmla="*/ 2594 h 21600"/>
                <a:gd name="T32" fmla="*/ 0 w 21600"/>
                <a:gd name="T33" fmla="*/ 259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2594"/>
                  </a:moveTo>
                  <a:cubicBezTo>
                    <a:pt x="0" y="1161"/>
                    <a:pt x="561" y="0"/>
                    <a:pt x="1252" y="0"/>
                  </a:cubicBezTo>
                  <a:lnTo>
                    <a:pt x="3600" y="0"/>
                  </a:lnTo>
                  <a:lnTo>
                    <a:pt x="9000" y="0"/>
                  </a:lnTo>
                  <a:lnTo>
                    <a:pt x="20348" y="0"/>
                  </a:lnTo>
                  <a:cubicBezTo>
                    <a:pt x="21039" y="0"/>
                    <a:pt x="21600" y="1161"/>
                    <a:pt x="21600" y="2594"/>
                  </a:cubicBezTo>
                  <a:lnTo>
                    <a:pt x="21600" y="9078"/>
                  </a:lnTo>
                  <a:lnTo>
                    <a:pt x="21600" y="12968"/>
                  </a:lnTo>
                  <a:cubicBezTo>
                    <a:pt x="21600" y="14401"/>
                    <a:pt x="21039" y="15562"/>
                    <a:pt x="20348" y="15562"/>
                  </a:cubicBezTo>
                  <a:lnTo>
                    <a:pt x="9000" y="15562"/>
                  </a:lnTo>
                  <a:lnTo>
                    <a:pt x="920" y="21600"/>
                  </a:lnTo>
                  <a:lnTo>
                    <a:pt x="3600" y="15562"/>
                  </a:lnTo>
                  <a:lnTo>
                    <a:pt x="1252" y="15562"/>
                  </a:lnTo>
                  <a:cubicBezTo>
                    <a:pt x="561" y="15562"/>
                    <a:pt x="0" y="14401"/>
                    <a:pt x="0" y="12968"/>
                  </a:cubicBezTo>
                  <a:lnTo>
                    <a:pt x="0" y="9078"/>
                  </a:lnTo>
                  <a:lnTo>
                    <a:pt x="0" y="2594"/>
                  </a:lnTo>
                  <a:close/>
                  <a:moveTo>
                    <a:pt x="0" y="2594"/>
                  </a:moveTo>
                </a:path>
              </a:pathLst>
            </a:custGeom>
            <a:solidFill>
              <a:srgbClr val="727CA3"/>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63499" name="Rectangle 9"/>
            <p:cNvSpPr>
              <a:spLocks/>
            </p:cNvSpPr>
            <p:nvPr/>
          </p:nvSpPr>
          <p:spPr bwMode="auto">
            <a:xfrm>
              <a:off x="20" y="18"/>
              <a:ext cx="10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Lucida Grande" charset="0"/>
                  <a:ea typeface="Lucida Grande" charset="0"/>
                  <a:cs typeface="Lucida Grande" charset="0"/>
                  <a:sym typeface="Lucida Grande" charset="0"/>
                </a:rPr>
                <a:t>Required vertices</a:t>
              </a:r>
            </a:p>
          </p:txBody>
        </p:sp>
      </p:grpSp>
    </p:spTree>
    <p:extLst>
      <p:ext uri="{BB962C8B-B14F-4D97-AF65-F5344CB8AC3E}">
        <p14:creationId xmlns:p14="http://schemas.microsoft.com/office/powerpoint/2010/main" val="71925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24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2474"/>
                                        </p:tgtEl>
                                        <p:attrNameLst>
                                          <p:attrName>style.visibility</p:attrName>
                                        </p:attrNameLst>
                                      </p:cBhvr>
                                      <p:to>
                                        <p:strVal val="visible"/>
                                      </p:to>
                                    </p:set>
                                    <p:animEffect transition="in" filter="blinds(horizontal)">
                                      <p:cBhvr>
                                        <p:cTn id="21"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0" y="-42863"/>
            <a:ext cx="9156700" cy="347663"/>
          </a:xfrm>
          <a:prstGeom prst="rect">
            <a:avLst/>
          </a:prstGeom>
          <a:gradFill rotWithShape="0">
            <a:gsLst>
              <a:gs pos="0">
                <a:srgbClr val="333333"/>
              </a:gs>
              <a:gs pos="100000">
                <a:srgbClr val="000000"/>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15"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4519" name="Rectangle 6"/>
          <p:cNvSpPr>
            <a:spLocks noGrp="1" noChangeArrowheads="1"/>
          </p:cNvSpPr>
          <p:nvPr>
            <p:ph type="title"/>
          </p:nvPr>
        </p:nvSpPr>
        <p:spPr>
          <a:xfrm>
            <a:off x="155575" y="609600"/>
            <a:ext cx="8242300" cy="1295400"/>
          </a:xfrm>
        </p:spPr>
        <p:txBody>
          <a:bodyPr anchor="b">
            <a:normAutofit fontScale="90000"/>
          </a:bodyPr>
          <a:lstStyle/>
          <a:p>
            <a:pPr eaLnBrk="1" hangingPunct="1"/>
            <a:r>
              <a:rPr lang="en-US" altLang="en-US" dirty="0" smtClean="0">
                <a:latin typeface="Lucida Grande" charset="0"/>
                <a:ea typeface="Lucida Grande" charset="0"/>
                <a:cs typeface="Lucida Grande" charset="0"/>
                <a:sym typeface="Lucida Grande" charset="0"/>
              </a:rPr>
              <a:t>The </a:t>
            </a:r>
            <a:r>
              <a:rPr lang="en-US" altLang="en-US" dirty="0" err="1" smtClean="0">
                <a:solidFill>
                  <a:srgbClr val="A40800"/>
                </a:solidFill>
                <a:latin typeface="Lucida Grande" charset="0"/>
                <a:ea typeface="Lucida Grande" charset="0"/>
                <a:cs typeface="Lucida Grande" charset="0"/>
                <a:sym typeface="Lucida Grande" charset="0"/>
              </a:rPr>
              <a:t>EnhancedSteiner</a:t>
            </a:r>
            <a:r>
              <a:rPr lang="en-US" altLang="en-US" dirty="0" smtClean="0">
                <a:solidFill>
                  <a:srgbClr val="0070C0"/>
                </a:solidFill>
                <a:latin typeface="Lucida Grande" charset="0"/>
                <a:ea typeface="Lucida Grande" charset="0"/>
                <a:cs typeface="Lucida Grande" charset="0"/>
                <a:sym typeface="Lucida Grande" charset="0"/>
              </a:rPr>
              <a:t> </a:t>
            </a:r>
            <a:r>
              <a:rPr lang="en-US" altLang="en-US" dirty="0" smtClean="0">
                <a:latin typeface="Lucida Grande" charset="0"/>
                <a:ea typeface="Lucida Grande" charset="0"/>
                <a:cs typeface="Lucida Grande" charset="0"/>
                <a:sym typeface="Lucida Grande" charset="0"/>
              </a:rPr>
              <a:t>algorithm</a:t>
            </a:r>
            <a:r>
              <a:rPr lang="en-US" altLang="en-US" dirty="0" smtClean="0">
                <a:latin typeface="Lucida Grande" charset="0"/>
                <a:sym typeface="Lucida Grande" charset="0"/>
              </a:rPr>
              <a:t/>
            </a:r>
            <a:br>
              <a:rPr lang="en-US" altLang="en-US" dirty="0" smtClean="0">
                <a:latin typeface="Lucida Grande" charset="0"/>
                <a:sym typeface="Lucida Grande" charset="0"/>
              </a:rPr>
            </a:br>
            <a:endParaRPr lang="en-US" altLang="en-US" dirty="0" smtClean="0">
              <a:latin typeface="Lucida Grande" charset="0"/>
              <a:sym typeface="Lucida Grande" charset="0"/>
            </a:endParaRPr>
          </a:p>
        </p:txBody>
      </p:sp>
      <p:grpSp>
        <p:nvGrpSpPr>
          <p:cNvPr id="64520" name="Group 9"/>
          <p:cNvGrpSpPr>
            <a:grpSpLocks/>
          </p:cNvGrpSpPr>
          <p:nvPr/>
        </p:nvGrpSpPr>
        <p:grpSpPr bwMode="auto">
          <a:xfrm>
            <a:off x="2743200" y="2927350"/>
            <a:ext cx="609600" cy="609600"/>
            <a:chOff x="0" y="0"/>
            <a:chExt cx="384" cy="384"/>
          </a:xfrm>
        </p:grpSpPr>
        <p:sp>
          <p:nvSpPr>
            <p:cNvPr id="64565" name="Oval 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66" name="Rectangle 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64521" name="Group 12"/>
          <p:cNvGrpSpPr>
            <a:grpSpLocks/>
          </p:cNvGrpSpPr>
          <p:nvPr/>
        </p:nvGrpSpPr>
        <p:grpSpPr bwMode="auto">
          <a:xfrm>
            <a:off x="5257800" y="2927350"/>
            <a:ext cx="609600" cy="609600"/>
            <a:chOff x="0" y="0"/>
            <a:chExt cx="384" cy="384"/>
          </a:xfrm>
        </p:grpSpPr>
        <p:sp>
          <p:nvSpPr>
            <p:cNvPr id="64563" name="Oval 1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64" name="Rectangle 11"/>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64522" name="Group 15"/>
          <p:cNvGrpSpPr>
            <a:grpSpLocks/>
          </p:cNvGrpSpPr>
          <p:nvPr/>
        </p:nvGrpSpPr>
        <p:grpSpPr bwMode="auto">
          <a:xfrm>
            <a:off x="2743200" y="4679950"/>
            <a:ext cx="609600" cy="609600"/>
            <a:chOff x="0" y="0"/>
            <a:chExt cx="384" cy="384"/>
          </a:xfrm>
        </p:grpSpPr>
        <p:sp>
          <p:nvSpPr>
            <p:cNvPr id="64561" name="Oval 1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62" name="Rectangle 1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64523" name="Line 16"/>
          <p:cNvSpPr>
            <a:spLocks noChangeShapeType="1"/>
          </p:cNvSpPr>
          <p:nvPr/>
        </p:nvSpPr>
        <p:spPr bwMode="auto">
          <a:xfrm rot="10800000" flipH="1">
            <a:off x="32766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4524" name="Group 19"/>
          <p:cNvGrpSpPr>
            <a:grpSpLocks/>
          </p:cNvGrpSpPr>
          <p:nvPr/>
        </p:nvGrpSpPr>
        <p:grpSpPr bwMode="auto">
          <a:xfrm>
            <a:off x="3962400" y="3841750"/>
            <a:ext cx="609600" cy="609600"/>
            <a:chOff x="0" y="0"/>
            <a:chExt cx="384" cy="384"/>
          </a:xfrm>
        </p:grpSpPr>
        <p:sp>
          <p:nvSpPr>
            <p:cNvPr id="64559" name="Oval 1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60" name="Rectangle 18"/>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4525" name="Group 22"/>
          <p:cNvGrpSpPr>
            <a:grpSpLocks/>
          </p:cNvGrpSpPr>
          <p:nvPr/>
        </p:nvGrpSpPr>
        <p:grpSpPr bwMode="auto">
          <a:xfrm>
            <a:off x="5257800" y="4679950"/>
            <a:ext cx="609600" cy="609600"/>
            <a:chOff x="0" y="0"/>
            <a:chExt cx="384" cy="384"/>
          </a:xfrm>
        </p:grpSpPr>
        <p:sp>
          <p:nvSpPr>
            <p:cNvPr id="64557" name="Oval 2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58" name="Rectangle 21"/>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4526" name="Rectangle 23"/>
          <p:cNvSpPr>
            <a:spLocks/>
          </p:cNvSpPr>
          <p:nvPr/>
        </p:nvSpPr>
        <p:spPr bwMode="auto">
          <a:xfrm>
            <a:off x="4038600" y="1371600"/>
            <a:ext cx="4889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T={</a:t>
            </a:r>
            <a:r>
              <a:rPr lang="en-US" altLang="en-US" sz="2000" b="1">
                <a:solidFill>
                  <a:srgbClr val="FF0000"/>
                </a:solidFill>
                <a:latin typeface="Times" charset="0"/>
                <a:cs typeface="Times" charset="0"/>
                <a:sym typeface="Times" charset="0"/>
              </a:rPr>
              <a:t>algorithms</a:t>
            </a:r>
            <a:r>
              <a:rPr lang="en-US" altLang="en-US" sz="2000">
                <a:latin typeface="Times" charset="0"/>
                <a:cs typeface="Times" charset="0"/>
                <a:sym typeface="Times" charset="0"/>
              </a:rPr>
              <a:t>,</a:t>
            </a:r>
            <a:r>
              <a:rPr lang="en-US" altLang="en-US" sz="2000" b="1">
                <a:solidFill>
                  <a:srgbClr val="006600"/>
                </a:solidFill>
                <a:latin typeface="Times" charset="0"/>
                <a:cs typeface="Times" charset="0"/>
                <a:sym typeface="Times" charset="0"/>
              </a:rPr>
              <a:t>java</a:t>
            </a:r>
            <a:r>
              <a:rPr lang="en-US" altLang="en-US" sz="2000">
                <a:latin typeface="Times" charset="0"/>
                <a:cs typeface="Times" charset="0"/>
                <a:sym typeface="Times" charset="0"/>
              </a:rPr>
              <a:t>,</a:t>
            </a:r>
            <a:r>
              <a:rPr lang="en-US" altLang="en-US" sz="2000" b="1">
                <a:solidFill>
                  <a:srgbClr val="CC00FF"/>
                </a:solidFill>
                <a:latin typeface="Times" charset="0"/>
                <a:cs typeface="Times" charset="0"/>
                <a:sym typeface="Times" charset="0"/>
              </a:rPr>
              <a:t>graphics</a:t>
            </a:r>
            <a:r>
              <a:rPr lang="en-US" altLang="en-US" sz="2000">
                <a:latin typeface="Times" charset="0"/>
                <a:cs typeface="Times" charset="0"/>
                <a:sym typeface="Times" charset="0"/>
              </a:rPr>
              <a:t>,</a:t>
            </a:r>
            <a:r>
              <a:rPr lang="en-US" altLang="en-US" sz="2000" b="1">
                <a:solidFill>
                  <a:srgbClr val="B292CA"/>
                </a:solidFill>
                <a:latin typeface="Times" charset="0"/>
                <a:cs typeface="Times" charset="0"/>
                <a:sym typeface="Times" charset="0"/>
              </a:rPr>
              <a:t>python</a:t>
            </a:r>
            <a:r>
              <a:rPr lang="en-US" altLang="en-US">
                <a:latin typeface="Times" charset="0"/>
                <a:cs typeface="Times" charset="0"/>
                <a:sym typeface="Times" charset="0"/>
              </a:rPr>
              <a:t>}</a:t>
            </a:r>
          </a:p>
        </p:txBody>
      </p:sp>
      <p:sp>
        <p:nvSpPr>
          <p:cNvPr id="64527" name="Line 24"/>
          <p:cNvSpPr>
            <a:spLocks noChangeShapeType="1"/>
          </p:cNvSpPr>
          <p:nvPr/>
        </p:nvSpPr>
        <p:spPr bwMode="auto">
          <a:xfrm>
            <a:off x="44958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4528" name="Line 25"/>
          <p:cNvSpPr>
            <a:spLocks noChangeShapeType="1"/>
          </p:cNvSpPr>
          <p:nvPr/>
        </p:nvSpPr>
        <p:spPr bwMode="auto">
          <a:xfrm rot="10800000" flipH="1">
            <a:off x="4495800" y="3384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4529" name="Rectangle 26"/>
          <p:cNvSpPr>
            <a:spLocks/>
          </p:cNvSpPr>
          <p:nvPr/>
        </p:nvSpPr>
        <p:spPr bwMode="auto">
          <a:xfrm>
            <a:off x="2057400" y="25908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4530" name="Rectangle 27"/>
          <p:cNvSpPr>
            <a:spLocks/>
          </p:cNvSpPr>
          <p:nvPr/>
        </p:nvSpPr>
        <p:spPr bwMode="auto">
          <a:xfrm>
            <a:off x="4953000" y="262255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p>
        </p:txBody>
      </p:sp>
      <p:sp>
        <p:nvSpPr>
          <p:cNvPr id="64531" name="Rectangle 28"/>
          <p:cNvSpPr>
            <a:spLocks/>
          </p:cNvSpPr>
          <p:nvPr/>
        </p:nvSpPr>
        <p:spPr bwMode="auto">
          <a:xfrm>
            <a:off x="4483100" y="3829050"/>
            <a:ext cx="2679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4532" name="Rectangle 29"/>
          <p:cNvSpPr>
            <a:spLocks/>
          </p:cNvSpPr>
          <p:nvPr/>
        </p:nvSpPr>
        <p:spPr bwMode="auto">
          <a:xfrm>
            <a:off x="18288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4533" name="Rectangle 30"/>
          <p:cNvSpPr>
            <a:spLocks/>
          </p:cNvSpPr>
          <p:nvPr/>
        </p:nvSpPr>
        <p:spPr bwMode="auto">
          <a:xfrm>
            <a:off x="48006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p>
        </p:txBody>
      </p:sp>
      <p:sp>
        <p:nvSpPr>
          <p:cNvPr id="64534" name="Line 31"/>
          <p:cNvSpPr>
            <a:spLocks noChangeShapeType="1"/>
          </p:cNvSpPr>
          <p:nvPr/>
        </p:nvSpPr>
        <p:spPr bwMode="auto">
          <a:xfrm rot="10800000">
            <a:off x="3276600" y="342900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20" name="Rectangle 32"/>
          <p:cNvSpPr>
            <a:spLocks/>
          </p:cNvSpPr>
          <p:nvPr/>
        </p:nvSpPr>
        <p:spPr bwMode="auto">
          <a:xfrm>
            <a:off x="1004888" y="4800600"/>
            <a:ext cx="820737"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200"/>
              </a:spcBef>
              <a:buClrTx/>
              <a:buSzTx/>
              <a:buFontTx/>
              <a:buNone/>
            </a:pPr>
            <a:r>
              <a:rPr lang="en-US" altLang="en-US" sz="2000">
                <a:solidFill>
                  <a:srgbClr val="B292CA"/>
                </a:solidFill>
                <a:latin typeface="Times" charset="0"/>
                <a:cs typeface="Times" charset="0"/>
                <a:sym typeface="Times" charset="0"/>
              </a:rPr>
              <a:t>python</a:t>
            </a:r>
          </a:p>
        </p:txBody>
      </p:sp>
      <p:sp>
        <p:nvSpPr>
          <p:cNvPr id="63521" name="Rectangle 33"/>
          <p:cNvSpPr>
            <a:spLocks/>
          </p:cNvSpPr>
          <p:nvPr/>
        </p:nvSpPr>
        <p:spPr bwMode="auto">
          <a:xfrm>
            <a:off x="1146175" y="2971800"/>
            <a:ext cx="538163"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200"/>
              </a:spcBef>
              <a:buClrTx/>
              <a:buSzTx/>
              <a:buFontTx/>
              <a:buNone/>
            </a:pPr>
            <a:r>
              <a:rPr lang="en-US" altLang="en-US" sz="2000">
                <a:solidFill>
                  <a:srgbClr val="006600"/>
                </a:solidFill>
                <a:latin typeface="Times" charset="0"/>
                <a:cs typeface="Times" charset="0"/>
                <a:sym typeface="Times" charset="0"/>
              </a:rPr>
              <a:t>java</a:t>
            </a:r>
          </a:p>
        </p:txBody>
      </p:sp>
      <p:sp>
        <p:nvSpPr>
          <p:cNvPr id="63522" name="Rectangle 34"/>
          <p:cNvSpPr>
            <a:spLocks/>
          </p:cNvSpPr>
          <p:nvPr/>
        </p:nvSpPr>
        <p:spPr bwMode="auto">
          <a:xfrm>
            <a:off x="3746500" y="1981200"/>
            <a:ext cx="976313"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200"/>
              </a:spcBef>
              <a:buClrTx/>
              <a:buSzTx/>
              <a:buFontTx/>
              <a:buNone/>
            </a:pPr>
            <a:r>
              <a:rPr lang="en-US" altLang="en-US" sz="2000">
                <a:solidFill>
                  <a:srgbClr val="CC00FF"/>
                </a:solidFill>
                <a:latin typeface="Times" charset="0"/>
                <a:cs typeface="Times" charset="0"/>
                <a:sym typeface="Times" charset="0"/>
              </a:rPr>
              <a:t>graphics</a:t>
            </a:r>
          </a:p>
        </p:txBody>
      </p:sp>
      <p:sp>
        <p:nvSpPr>
          <p:cNvPr id="63523" name="Rectangle 35"/>
          <p:cNvSpPr>
            <a:spLocks/>
          </p:cNvSpPr>
          <p:nvPr/>
        </p:nvSpPr>
        <p:spPr bwMode="auto">
          <a:xfrm>
            <a:off x="7477125" y="3810000"/>
            <a:ext cx="982663"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38100" tIns="38100" rIns="38100" bIns="38100" anchor="ct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solidFill>
                  <a:srgbClr val="FF0000"/>
                </a:solidFill>
                <a:latin typeface="Times" charset="0"/>
                <a:cs typeface="Times" charset="0"/>
                <a:sym typeface="Times" charset="0"/>
              </a:rPr>
              <a:t>algorithms</a:t>
            </a:r>
          </a:p>
        </p:txBody>
      </p:sp>
      <p:sp>
        <p:nvSpPr>
          <p:cNvPr id="63524" name="Line 36"/>
          <p:cNvSpPr>
            <a:spLocks noChangeShapeType="1"/>
          </p:cNvSpPr>
          <p:nvPr/>
        </p:nvSpPr>
        <p:spPr bwMode="auto">
          <a:xfrm>
            <a:off x="1905000" y="5029200"/>
            <a:ext cx="838200" cy="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25" name="Line 37"/>
          <p:cNvSpPr>
            <a:spLocks noChangeShapeType="1"/>
          </p:cNvSpPr>
          <p:nvPr/>
        </p:nvSpPr>
        <p:spPr bwMode="auto">
          <a:xfrm rot="10800000" flipH="1">
            <a:off x="1905000" y="3429000"/>
            <a:ext cx="914400" cy="13716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26" name="Freeform 38"/>
          <p:cNvSpPr>
            <a:spLocks/>
          </p:cNvSpPr>
          <p:nvPr/>
        </p:nvSpPr>
        <p:spPr bwMode="auto">
          <a:xfrm>
            <a:off x="1905000" y="5257800"/>
            <a:ext cx="3505200" cy="685800"/>
          </a:xfrm>
          <a:custGeom>
            <a:avLst/>
            <a:gdLst>
              <a:gd name="T0" fmla="*/ 0 w 21600"/>
              <a:gd name="T1" fmla="*/ 76146 h 21219"/>
              <a:gd name="T2" fmla="*/ 1904979 w 21600"/>
              <a:gd name="T3" fmla="*/ 685412 h 21219"/>
              <a:gd name="T4" fmla="*/ 3505200 w 21600"/>
              <a:gd name="T5" fmla="*/ 0 h 21219"/>
              <a:gd name="T6" fmla="*/ 0 60000 65536"/>
              <a:gd name="T7" fmla="*/ 0 60000 65536"/>
              <a:gd name="T8" fmla="*/ 0 60000 65536"/>
            </a:gdLst>
            <a:ahLst/>
            <a:cxnLst>
              <a:cxn ang="T6">
                <a:pos x="T0" y="T1"/>
              </a:cxn>
              <a:cxn ang="T7">
                <a:pos x="T2" y="T3"/>
              </a:cxn>
              <a:cxn ang="T8">
                <a:pos x="T4" y="T5"/>
              </a:cxn>
            </a:cxnLst>
            <a:rect l="0" t="0" r="r" b="b"/>
            <a:pathLst>
              <a:path w="21600" h="21219">
                <a:moveTo>
                  <a:pt x="0" y="2356"/>
                </a:moveTo>
                <a:cubicBezTo>
                  <a:pt x="4070" y="11978"/>
                  <a:pt x="8139" y="21600"/>
                  <a:pt x="11739" y="21207"/>
                </a:cubicBezTo>
                <a:cubicBezTo>
                  <a:pt x="15339" y="20815"/>
                  <a:pt x="18470" y="10407"/>
                  <a:pt x="21600" y="0"/>
                </a:cubicBezTo>
              </a:path>
            </a:pathLst>
          </a:custGeom>
          <a:noFill/>
          <a:ln w="38100" cap="flat">
            <a:solidFill>
              <a:srgbClr val="6B568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27" name="Line 39"/>
          <p:cNvSpPr>
            <a:spLocks noChangeShapeType="1"/>
          </p:cNvSpPr>
          <p:nvPr/>
        </p:nvSpPr>
        <p:spPr bwMode="auto">
          <a:xfrm>
            <a:off x="1905000" y="3200400"/>
            <a:ext cx="838200" cy="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28" name="Line 40"/>
          <p:cNvSpPr>
            <a:spLocks noChangeShapeType="1"/>
          </p:cNvSpPr>
          <p:nvPr/>
        </p:nvSpPr>
        <p:spPr bwMode="auto">
          <a:xfrm rot="10800000" flipH="1">
            <a:off x="3200400" y="2514600"/>
            <a:ext cx="762000" cy="4572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29" name="Line 41"/>
          <p:cNvSpPr>
            <a:spLocks noChangeShapeType="1"/>
          </p:cNvSpPr>
          <p:nvPr/>
        </p:nvSpPr>
        <p:spPr bwMode="auto">
          <a:xfrm rot="10800000" flipH="1">
            <a:off x="4267200" y="2514600"/>
            <a:ext cx="0" cy="12954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30" name="Line 42"/>
          <p:cNvSpPr>
            <a:spLocks noChangeShapeType="1"/>
          </p:cNvSpPr>
          <p:nvPr/>
        </p:nvSpPr>
        <p:spPr bwMode="auto">
          <a:xfrm rot="10800000">
            <a:off x="4495800" y="2514600"/>
            <a:ext cx="838200" cy="5334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31" name="Line 43"/>
          <p:cNvSpPr>
            <a:spLocks noChangeShapeType="1"/>
          </p:cNvSpPr>
          <p:nvPr/>
        </p:nvSpPr>
        <p:spPr bwMode="auto">
          <a:xfrm>
            <a:off x="4572000" y="4114800"/>
            <a:ext cx="2895600" cy="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32" name="Line 44"/>
          <p:cNvSpPr>
            <a:spLocks noChangeShapeType="1"/>
          </p:cNvSpPr>
          <p:nvPr/>
        </p:nvSpPr>
        <p:spPr bwMode="auto">
          <a:xfrm>
            <a:off x="5867400" y="3352800"/>
            <a:ext cx="1600200" cy="4572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33" name="Line 45"/>
          <p:cNvSpPr>
            <a:spLocks noChangeShapeType="1"/>
          </p:cNvSpPr>
          <p:nvPr/>
        </p:nvSpPr>
        <p:spPr bwMode="auto">
          <a:xfrm>
            <a:off x="1905000" y="3505200"/>
            <a:ext cx="2057400" cy="609600"/>
          </a:xfrm>
          <a:prstGeom prst="line">
            <a:avLst/>
          </a:prstGeom>
          <a:noFill/>
          <a:ln w="38100">
            <a:solidFill>
              <a:srgbClr val="6B568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3536" name="Group 48"/>
          <p:cNvGrpSpPr>
            <a:grpSpLocks/>
          </p:cNvGrpSpPr>
          <p:nvPr/>
        </p:nvGrpSpPr>
        <p:grpSpPr bwMode="auto">
          <a:xfrm>
            <a:off x="3962400" y="3886200"/>
            <a:ext cx="609600" cy="609600"/>
            <a:chOff x="0" y="0"/>
            <a:chExt cx="384" cy="384"/>
          </a:xfrm>
        </p:grpSpPr>
        <p:sp>
          <p:nvSpPr>
            <p:cNvPr id="64555" name="Oval 46"/>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56" name="Rectangle 47"/>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3539" name="Group 51"/>
          <p:cNvGrpSpPr>
            <a:grpSpLocks/>
          </p:cNvGrpSpPr>
          <p:nvPr/>
        </p:nvGrpSpPr>
        <p:grpSpPr bwMode="auto">
          <a:xfrm>
            <a:off x="5257800" y="4648200"/>
            <a:ext cx="609600" cy="609600"/>
            <a:chOff x="0" y="0"/>
            <a:chExt cx="384" cy="384"/>
          </a:xfrm>
        </p:grpSpPr>
        <p:sp>
          <p:nvSpPr>
            <p:cNvPr id="64553" name="Oval 49"/>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4554" name="Rectangle 50"/>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3540" name="Line 52"/>
          <p:cNvSpPr>
            <a:spLocks noChangeShapeType="1"/>
          </p:cNvSpPr>
          <p:nvPr/>
        </p:nvSpPr>
        <p:spPr bwMode="auto">
          <a:xfrm>
            <a:off x="4495800" y="4343400"/>
            <a:ext cx="762000" cy="533400"/>
          </a:xfrm>
          <a:prstGeom prst="line">
            <a:avLst/>
          </a:prstGeom>
          <a:noFill/>
          <a:ln w="41275">
            <a:solidFill>
              <a:srgbClr val="FF99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541" name="Rectangle 53"/>
          <p:cNvSpPr>
            <a:spLocks/>
          </p:cNvSpPr>
          <p:nvPr/>
        </p:nvSpPr>
        <p:spPr bwMode="auto">
          <a:xfrm>
            <a:off x="5486400" y="5791200"/>
            <a:ext cx="3441700" cy="431800"/>
          </a:xfrm>
          <a:prstGeom prst="rect">
            <a:avLst/>
          </a:prstGeom>
          <a:solidFill>
            <a:srgbClr val="FF99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MST Cost = 1</a:t>
            </a:r>
          </a:p>
        </p:txBody>
      </p:sp>
      <p:sp>
        <p:nvSpPr>
          <p:cNvPr id="3" name="TextBox 2"/>
          <p:cNvSpPr txBox="1"/>
          <p:nvPr/>
        </p:nvSpPr>
        <p:spPr>
          <a:xfrm>
            <a:off x="62089" y="1371600"/>
            <a:ext cx="3214510" cy="1200329"/>
          </a:xfrm>
          <a:prstGeom prst="rect">
            <a:avLst/>
          </a:prstGeom>
          <a:noFill/>
        </p:spPr>
        <p:txBody>
          <a:bodyPr wrap="square" rtlCol="0">
            <a:spAutoFit/>
          </a:bodyPr>
          <a:lstStyle/>
          <a:p>
            <a:r>
              <a:rPr lang="en-US" dirty="0" smtClean="0"/>
              <a:t>Put a large weight on the new edges (more than the sum of all edges) to ensure that you only pick one for each skill</a:t>
            </a:r>
            <a:endParaRPr lang="en-US" dirty="0"/>
          </a:p>
        </p:txBody>
      </p:sp>
      <p:sp>
        <p:nvSpPr>
          <p:cNvPr id="5" name="Line Callout 1 4"/>
          <p:cNvSpPr/>
          <p:nvPr/>
        </p:nvSpPr>
        <p:spPr>
          <a:xfrm rot="10800000">
            <a:off x="62089" y="1412776"/>
            <a:ext cx="3106561" cy="1101824"/>
          </a:xfrm>
          <a:prstGeom prst="borderCallout1">
            <a:avLst>
              <a:gd name="adj1" fmla="val 37706"/>
              <a:gd name="adj2" fmla="val -1665"/>
              <a:gd name="adj3" fmla="val -15247"/>
              <a:gd name="adj4" fmla="val -13529"/>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46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521"/>
                                        </p:tgtEl>
                                        <p:attrNameLst>
                                          <p:attrName>style.visibility</p:attrName>
                                        </p:attrNameLst>
                                      </p:cBhvr>
                                      <p:to>
                                        <p:strVal val="visible"/>
                                      </p:to>
                                    </p:set>
                                    <p:animEffect transition="in" filter="blinds(horizontal)">
                                      <p:cBhvr>
                                        <p:cTn id="7" dur="500"/>
                                        <p:tgtEl>
                                          <p:spTgt spid="63521"/>
                                        </p:tgtEl>
                                      </p:cBhvr>
                                    </p:animEffect>
                                  </p:childTnLst>
                                </p:cTn>
                              </p:par>
                            </p:childTnLst>
                          </p:cTn>
                        </p:par>
                        <p:par>
                          <p:cTn id="8" fill="hold" nodeType="afterGroup">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63520"/>
                                        </p:tgtEl>
                                        <p:attrNameLst>
                                          <p:attrName>style.visibility</p:attrName>
                                        </p:attrNameLst>
                                      </p:cBhvr>
                                      <p:to>
                                        <p:strVal val="visible"/>
                                      </p:to>
                                    </p:set>
                                    <p:animEffect transition="in" filter="blinds(horizontal)">
                                      <p:cBhvr>
                                        <p:cTn id="11" dur="500"/>
                                        <p:tgtEl>
                                          <p:spTgt spid="63520"/>
                                        </p:tgtEl>
                                      </p:cBhvr>
                                    </p:animEffect>
                                  </p:childTnLst>
                                </p:cTn>
                              </p:par>
                            </p:childTnLst>
                          </p:cTn>
                        </p:par>
                        <p:par>
                          <p:cTn id="12" fill="hold" nodeType="afterGroup">
                            <p:stCondLst>
                              <p:cond delay="1500"/>
                            </p:stCondLst>
                            <p:childTnLst>
                              <p:par>
                                <p:cTn id="13" presetID="3" presetClass="entr" presetSubtype="10" fill="hold" grpId="0" nodeType="afterEffect">
                                  <p:stCondLst>
                                    <p:cond delay="500"/>
                                  </p:stCondLst>
                                  <p:childTnLst>
                                    <p:set>
                                      <p:cBhvr>
                                        <p:cTn id="14" dur="1" fill="hold">
                                          <p:stCondLst>
                                            <p:cond delay="0"/>
                                          </p:stCondLst>
                                        </p:cTn>
                                        <p:tgtEl>
                                          <p:spTgt spid="63522"/>
                                        </p:tgtEl>
                                        <p:attrNameLst>
                                          <p:attrName>style.visibility</p:attrName>
                                        </p:attrNameLst>
                                      </p:cBhvr>
                                      <p:to>
                                        <p:strVal val="visible"/>
                                      </p:to>
                                    </p:set>
                                    <p:animEffect transition="in" filter="blinds(horizontal)">
                                      <p:cBhvr>
                                        <p:cTn id="15" dur="500"/>
                                        <p:tgtEl>
                                          <p:spTgt spid="63522"/>
                                        </p:tgtEl>
                                      </p:cBhvr>
                                    </p:animEffect>
                                  </p:childTnLst>
                                </p:cTn>
                              </p:par>
                            </p:childTnLst>
                          </p:cTn>
                        </p:par>
                        <p:par>
                          <p:cTn id="16" fill="hold" nodeType="afterGroup">
                            <p:stCondLst>
                              <p:cond delay="2500"/>
                            </p:stCondLst>
                            <p:childTnLst>
                              <p:par>
                                <p:cTn id="17" presetID="3" presetClass="entr" presetSubtype="10" fill="hold" grpId="0" nodeType="afterEffect">
                                  <p:stCondLst>
                                    <p:cond delay="500"/>
                                  </p:stCondLst>
                                  <p:childTnLst>
                                    <p:set>
                                      <p:cBhvr>
                                        <p:cTn id="18" dur="1" fill="hold">
                                          <p:stCondLst>
                                            <p:cond delay="0"/>
                                          </p:stCondLst>
                                        </p:cTn>
                                        <p:tgtEl>
                                          <p:spTgt spid="63523"/>
                                        </p:tgtEl>
                                        <p:attrNameLst>
                                          <p:attrName>style.visibility</p:attrName>
                                        </p:attrNameLst>
                                      </p:cBhvr>
                                      <p:to>
                                        <p:strVal val="visible"/>
                                      </p:to>
                                    </p:set>
                                    <p:animEffect transition="in" filter="blinds(horizontal)">
                                      <p:cBhvr>
                                        <p:cTn id="19" dur="500"/>
                                        <p:tgtEl>
                                          <p:spTgt spid="635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3526"/>
                                        </p:tgtEl>
                                        <p:attrNameLst>
                                          <p:attrName>style.visibility</p:attrName>
                                        </p:attrNameLst>
                                      </p:cBhvr>
                                      <p:to>
                                        <p:strVal val="visible"/>
                                      </p:to>
                                    </p:set>
                                    <p:animEffect transition="in" filter="blinds(horizontal)">
                                      <p:cBhvr>
                                        <p:cTn id="24" dur="500"/>
                                        <p:tgtEl>
                                          <p:spTgt spid="63526"/>
                                        </p:tgtEl>
                                      </p:cBhvr>
                                    </p:animEffect>
                                  </p:childTnLst>
                                </p:cTn>
                              </p:par>
                            </p:childTnLst>
                          </p:cTn>
                        </p:par>
                        <p:par>
                          <p:cTn id="25" fill="hold" nodeType="afterGroup">
                            <p:stCondLst>
                              <p:cond delay="500"/>
                            </p:stCondLst>
                            <p:childTnLst>
                              <p:par>
                                <p:cTn id="26" presetID="3" presetClass="entr" presetSubtype="10" fill="hold" grpId="0" nodeType="afterEffect">
                                  <p:stCondLst>
                                    <p:cond delay="500"/>
                                  </p:stCondLst>
                                  <p:childTnLst>
                                    <p:set>
                                      <p:cBhvr>
                                        <p:cTn id="27" dur="1" fill="hold">
                                          <p:stCondLst>
                                            <p:cond delay="0"/>
                                          </p:stCondLst>
                                        </p:cTn>
                                        <p:tgtEl>
                                          <p:spTgt spid="63524"/>
                                        </p:tgtEl>
                                        <p:attrNameLst>
                                          <p:attrName>style.visibility</p:attrName>
                                        </p:attrNameLst>
                                      </p:cBhvr>
                                      <p:to>
                                        <p:strVal val="visible"/>
                                      </p:to>
                                    </p:set>
                                    <p:animEffect transition="in" filter="blinds(horizontal)">
                                      <p:cBhvr>
                                        <p:cTn id="28" dur="500"/>
                                        <p:tgtEl>
                                          <p:spTgt spid="63524"/>
                                        </p:tgtEl>
                                      </p:cBhvr>
                                    </p:animEffect>
                                  </p:childTnLst>
                                </p:cTn>
                              </p:par>
                            </p:childTnLst>
                          </p:cTn>
                        </p:par>
                        <p:par>
                          <p:cTn id="29" fill="hold" nodeType="afterGroup">
                            <p:stCondLst>
                              <p:cond delay="1500"/>
                            </p:stCondLst>
                            <p:childTnLst>
                              <p:par>
                                <p:cTn id="30" presetID="3" presetClass="entr" presetSubtype="10" fill="hold" grpId="0" nodeType="afterEffect">
                                  <p:stCondLst>
                                    <p:cond delay="500"/>
                                  </p:stCondLst>
                                  <p:childTnLst>
                                    <p:set>
                                      <p:cBhvr>
                                        <p:cTn id="31" dur="1" fill="hold">
                                          <p:stCondLst>
                                            <p:cond delay="0"/>
                                          </p:stCondLst>
                                        </p:cTn>
                                        <p:tgtEl>
                                          <p:spTgt spid="63525"/>
                                        </p:tgtEl>
                                        <p:attrNameLst>
                                          <p:attrName>style.visibility</p:attrName>
                                        </p:attrNameLst>
                                      </p:cBhvr>
                                      <p:to>
                                        <p:strVal val="visible"/>
                                      </p:to>
                                    </p:set>
                                    <p:animEffect transition="in" filter="blinds(horizontal)">
                                      <p:cBhvr>
                                        <p:cTn id="32" dur="500"/>
                                        <p:tgtEl>
                                          <p:spTgt spid="63525"/>
                                        </p:tgtEl>
                                      </p:cBhvr>
                                    </p:animEffect>
                                  </p:childTnLst>
                                </p:cTn>
                              </p:par>
                            </p:childTnLst>
                          </p:cTn>
                        </p:par>
                        <p:par>
                          <p:cTn id="33" fill="hold" nodeType="afterGroup">
                            <p:stCondLst>
                              <p:cond delay="2500"/>
                            </p:stCondLst>
                            <p:childTnLst>
                              <p:par>
                                <p:cTn id="34" presetID="3" presetClass="entr" presetSubtype="10" fill="hold" grpId="0" nodeType="afterEffect">
                                  <p:stCondLst>
                                    <p:cond delay="500"/>
                                  </p:stCondLst>
                                  <p:childTnLst>
                                    <p:set>
                                      <p:cBhvr>
                                        <p:cTn id="35" dur="1" fill="hold">
                                          <p:stCondLst>
                                            <p:cond delay="0"/>
                                          </p:stCondLst>
                                        </p:cTn>
                                        <p:tgtEl>
                                          <p:spTgt spid="63527"/>
                                        </p:tgtEl>
                                        <p:attrNameLst>
                                          <p:attrName>style.visibility</p:attrName>
                                        </p:attrNameLst>
                                      </p:cBhvr>
                                      <p:to>
                                        <p:strVal val="visible"/>
                                      </p:to>
                                    </p:set>
                                    <p:animEffect transition="in" filter="blinds(horizontal)">
                                      <p:cBhvr>
                                        <p:cTn id="36" dur="500"/>
                                        <p:tgtEl>
                                          <p:spTgt spid="63527"/>
                                        </p:tgtEl>
                                      </p:cBhvr>
                                    </p:animEffect>
                                  </p:childTnLst>
                                </p:cTn>
                              </p:par>
                            </p:childTnLst>
                          </p:cTn>
                        </p:par>
                        <p:par>
                          <p:cTn id="37" fill="hold" nodeType="afterGroup">
                            <p:stCondLst>
                              <p:cond delay="3500"/>
                            </p:stCondLst>
                            <p:childTnLst>
                              <p:par>
                                <p:cTn id="38" presetID="3" presetClass="entr" presetSubtype="10" fill="hold" grpId="0" nodeType="afterEffect">
                                  <p:stCondLst>
                                    <p:cond delay="500"/>
                                  </p:stCondLst>
                                  <p:childTnLst>
                                    <p:set>
                                      <p:cBhvr>
                                        <p:cTn id="39" dur="1" fill="hold">
                                          <p:stCondLst>
                                            <p:cond delay="0"/>
                                          </p:stCondLst>
                                        </p:cTn>
                                        <p:tgtEl>
                                          <p:spTgt spid="63528"/>
                                        </p:tgtEl>
                                        <p:attrNameLst>
                                          <p:attrName>style.visibility</p:attrName>
                                        </p:attrNameLst>
                                      </p:cBhvr>
                                      <p:to>
                                        <p:strVal val="visible"/>
                                      </p:to>
                                    </p:set>
                                    <p:animEffect transition="in" filter="blinds(horizontal)">
                                      <p:cBhvr>
                                        <p:cTn id="40" dur="500"/>
                                        <p:tgtEl>
                                          <p:spTgt spid="63528"/>
                                        </p:tgtEl>
                                      </p:cBhvr>
                                    </p:animEffect>
                                  </p:childTnLst>
                                </p:cTn>
                              </p:par>
                            </p:childTnLst>
                          </p:cTn>
                        </p:par>
                        <p:par>
                          <p:cTn id="41" fill="hold" nodeType="afterGroup">
                            <p:stCondLst>
                              <p:cond delay="4500"/>
                            </p:stCondLst>
                            <p:childTnLst>
                              <p:par>
                                <p:cTn id="42" presetID="3" presetClass="entr" presetSubtype="10" fill="hold" grpId="0" nodeType="afterEffect">
                                  <p:stCondLst>
                                    <p:cond delay="500"/>
                                  </p:stCondLst>
                                  <p:childTnLst>
                                    <p:set>
                                      <p:cBhvr>
                                        <p:cTn id="43" dur="1" fill="hold">
                                          <p:stCondLst>
                                            <p:cond delay="0"/>
                                          </p:stCondLst>
                                        </p:cTn>
                                        <p:tgtEl>
                                          <p:spTgt spid="63529"/>
                                        </p:tgtEl>
                                        <p:attrNameLst>
                                          <p:attrName>style.visibility</p:attrName>
                                        </p:attrNameLst>
                                      </p:cBhvr>
                                      <p:to>
                                        <p:strVal val="visible"/>
                                      </p:to>
                                    </p:set>
                                    <p:animEffect transition="in" filter="blinds(horizontal)">
                                      <p:cBhvr>
                                        <p:cTn id="44" dur="500"/>
                                        <p:tgtEl>
                                          <p:spTgt spid="63529"/>
                                        </p:tgtEl>
                                      </p:cBhvr>
                                    </p:animEffect>
                                  </p:childTnLst>
                                </p:cTn>
                              </p:par>
                            </p:childTnLst>
                          </p:cTn>
                        </p:par>
                        <p:par>
                          <p:cTn id="45" fill="hold" nodeType="afterGroup">
                            <p:stCondLst>
                              <p:cond delay="5500"/>
                            </p:stCondLst>
                            <p:childTnLst>
                              <p:par>
                                <p:cTn id="46" presetID="3" presetClass="entr" presetSubtype="10" fill="hold" grpId="0" nodeType="afterEffect">
                                  <p:stCondLst>
                                    <p:cond delay="500"/>
                                  </p:stCondLst>
                                  <p:childTnLst>
                                    <p:set>
                                      <p:cBhvr>
                                        <p:cTn id="47" dur="1" fill="hold">
                                          <p:stCondLst>
                                            <p:cond delay="0"/>
                                          </p:stCondLst>
                                        </p:cTn>
                                        <p:tgtEl>
                                          <p:spTgt spid="63530"/>
                                        </p:tgtEl>
                                        <p:attrNameLst>
                                          <p:attrName>style.visibility</p:attrName>
                                        </p:attrNameLst>
                                      </p:cBhvr>
                                      <p:to>
                                        <p:strVal val="visible"/>
                                      </p:to>
                                    </p:set>
                                    <p:animEffect transition="in" filter="blinds(horizontal)">
                                      <p:cBhvr>
                                        <p:cTn id="48" dur="500"/>
                                        <p:tgtEl>
                                          <p:spTgt spid="63530"/>
                                        </p:tgtEl>
                                      </p:cBhvr>
                                    </p:animEffect>
                                  </p:childTnLst>
                                </p:cTn>
                              </p:par>
                            </p:childTnLst>
                          </p:cTn>
                        </p:par>
                        <p:par>
                          <p:cTn id="49" fill="hold" nodeType="afterGroup">
                            <p:stCondLst>
                              <p:cond delay="6500"/>
                            </p:stCondLst>
                            <p:childTnLst>
                              <p:par>
                                <p:cTn id="50" presetID="3" presetClass="entr" presetSubtype="10" fill="hold" grpId="0" nodeType="afterEffect">
                                  <p:stCondLst>
                                    <p:cond delay="500"/>
                                  </p:stCondLst>
                                  <p:childTnLst>
                                    <p:set>
                                      <p:cBhvr>
                                        <p:cTn id="51" dur="1" fill="hold">
                                          <p:stCondLst>
                                            <p:cond delay="0"/>
                                          </p:stCondLst>
                                        </p:cTn>
                                        <p:tgtEl>
                                          <p:spTgt spid="63532"/>
                                        </p:tgtEl>
                                        <p:attrNameLst>
                                          <p:attrName>style.visibility</p:attrName>
                                        </p:attrNameLst>
                                      </p:cBhvr>
                                      <p:to>
                                        <p:strVal val="visible"/>
                                      </p:to>
                                    </p:set>
                                    <p:animEffect transition="in" filter="blinds(horizontal)">
                                      <p:cBhvr>
                                        <p:cTn id="52" dur="500"/>
                                        <p:tgtEl>
                                          <p:spTgt spid="63532"/>
                                        </p:tgtEl>
                                      </p:cBhvr>
                                    </p:animEffect>
                                  </p:childTnLst>
                                </p:cTn>
                              </p:par>
                            </p:childTnLst>
                          </p:cTn>
                        </p:par>
                        <p:par>
                          <p:cTn id="53" fill="hold" nodeType="afterGroup">
                            <p:stCondLst>
                              <p:cond delay="7500"/>
                            </p:stCondLst>
                            <p:childTnLst>
                              <p:par>
                                <p:cTn id="54" presetID="3" presetClass="entr" presetSubtype="10" fill="hold" grpId="0" nodeType="afterEffect">
                                  <p:stCondLst>
                                    <p:cond delay="500"/>
                                  </p:stCondLst>
                                  <p:childTnLst>
                                    <p:set>
                                      <p:cBhvr>
                                        <p:cTn id="55" dur="1" fill="hold">
                                          <p:stCondLst>
                                            <p:cond delay="0"/>
                                          </p:stCondLst>
                                        </p:cTn>
                                        <p:tgtEl>
                                          <p:spTgt spid="63531"/>
                                        </p:tgtEl>
                                        <p:attrNameLst>
                                          <p:attrName>style.visibility</p:attrName>
                                        </p:attrNameLst>
                                      </p:cBhvr>
                                      <p:to>
                                        <p:strVal val="visible"/>
                                      </p:to>
                                    </p:set>
                                    <p:animEffect transition="in" filter="blinds(horizontal)">
                                      <p:cBhvr>
                                        <p:cTn id="56" dur="500"/>
                                        <p:tgtEl>
                                          <p:spTgt spid="63531"/>
                                        </p:tgtEl>
                                      </p:cBhvr>
                                    </p:animEffect>
                                  </p:childTnLst>
                                </p:cTn>
                              </p:par>
                            </p:childTnLst>
                          </p:cTn>
                        </p:par>
                        <p:par>
                          <p:cTn id="57" fill="hold" nodeType="afterGroup">
                            <p:stCondLst>
                              <p:cond delay="8500"/>
                            </p:stCondLst>
                            <p:childTnLst>
                              <p:par>
                                <p:cTn id="58" presetID="3" presetClass="entr" presetSubtype="10" fill="hold" grpId="0" nodeType="afterEffect">
                                  <p:stCondLst>
                                    <p:cond delay="500"/>
                                  </p:stCondLst>
                                  <p:childTnLst>
                                    <p:set>
                                      <p:cBhvr>
                                        <p:cTn id="59" dur="1" fill="hold">
                                          <p:stCondLst>
                                            <p:cond delay="0"/>
                                          </p:stCondLst>
                                        </p:cTn>
                                        <p:tgtEl>
                                          <p:spTgt spid="63533"/>
                                        </p:tgtEl>
                                        <p:attrNameLst>
                                          <p:attrName>style.visibility</p:attrName>
                                        </p:attrNameLst>
                                      </p:cBhvr>
                                      <p:to>
                                        <p:strVal val="visible"/>
                                      </p:to>
                                    </p:set>
                                    <p:animEffect transition="in" filter="blinds(horizontal)">
                                      <p:cBhvr>
                                        <p:cTn id="60" dur="500"/>
                                        <p:tgtEl>
                                          <p:spTgt spid="6353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63536"/>
                                        </p:tgtEl>
                                        <p:attrNameLst>
                                          <p:attrName>style.visibility</p:attrName>
                                        </p:attrNameLst>
                                      </p:cBhvr>
                                      <p:to>
                                        <p:strVal val="visible"/>
                                      </p:to>
                                    </p:set>
                                    <p:animEffect transition="in" filter="blinds(horizontal)">
                                      <p:cBhvr>
                                        <p:cTn id="65" dur="500"/>
                                        <p:tgtEl>
                                          <p:spTgt spid="63536"/>
                                        </p:tgtEl>
                                      </p:cBhvr>
                                    </p:animEffect>
                                  </p:childTnLst>
                                </p:cTn>
                              </p:par>
                            </p:childTnLst>
                          </p:cTn>
                        </p:par>
                        <p:par>
                          <p:cTn id="66" fill="hold" nodeType="afterGroup">
                            <p:stCondLst>
                              <p:cond delay="500"/>
                            </p:stCondLst>
                            <p:childTnLst>
                              <p:par>
                                <p:cTn id="67" presetID="3" presetClass="entr" presetSubtype="10" fill="hold" nodeType="afterEffect">
                                  <p:stCondLst>
                                    <p:cond delay="500"/>
                                  </p:stCondLst>
                                  <p:childTnLst>
                                    <p:set>
                                      <p:cBhvr>
                                        <p:cTn id="68" dur="1" fill="hold">
                                          <p:stCondLst>
                                            <p:cond delay="0"/>
                                          </p:stCondLst>
                                        </p:cTn>
                                        <p:tgtEl>
                                          <p:spTgt spid="63539"/>
                                        </p:tgtEl>
                                        <p:attrNameLst>
                                          <p:attrName>style.visibility</p:attrName>
                                        </p:attrNameLst>
                                      </p:cBhvr>
                                      <p:to>
                                        <p:strVal val="visible"/>
                                      </p:to>
                                    </p:set>
                                    <p:animEffect transition="in" filter="blinds(horizontal)">
                                      <p:cBhvr>
                                        <p:cTn id="69" dur="500"/>
                                        <p:tgtEl>
                                          <p:spTgt spid="635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3540"/>
                                        </p:tgtEl>
                                        <p:attrNameLst>
                                          <p:attrName>style.visibility</p:attrName>
                                        </p:attrNameLst>
                                      </p:cBhvr>
                                      <p:to>
                                        <p:strVal val="visible"/>
                                      </p:to>
                                    </p:set>
                                    <p:animEffect transition="in" filter="blinds(horizontal)">
                                      <p:cBhvr>
                                        <p:cTn id="74" dur="500"/>
                                        <p:tgtEl>
                                          <p:spTgt spid="6354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3541"/>
                                        </p:tgtEl>
                                        <p:attrNameLst>
                                          <p:attrName>style.visibility</p:attrName>
                                        </p:attrNameLst>
                                      </p:cBhvr>
                                      <p:to>
                                        <p:strVal val="visible"/>
                                      </p:to>
                                    </p:set>
                                    <p:animEffect transition="in" filter="blinds(horizontal)">
                                      <p:cBhvr>
                                        <p:cTn id="79" dur="500"/>
                                        <p:tgtEl>
                                          <p:spTgt spid="6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animBg="1" autoUpdateAnimBg="0"/>
      <p:bldP spid="63521" grpId="0" animBg="1" autoUpdateAnimBg="0"/>
      <p:bldP spid="63522" grpId="0" animBg="1" autoUpdateAnimBg="0"/>
      <p:bldP spid="63523" grpId="0" animBg="1" autoUpdateAnimBg="0"/>
      <p:bldP spid="63524" grpId="0" animBg="1"/>
      <p:bldP spid="63525" grpId="0" animBg="1"/>
      <p:bldP spid="63526" grpId="0" animBg="1"/>
      <p:bldP spid="63527" grpId="0" animBg="1"/>
      <p:bldP spid="63528" grpId="0" animBg="1"/>
      <p:bldP spid="63529" grpId="0" animBg="1"/>
      <p:bldP spid="63530" grpId="0" animBg="1"/>
      <p:bldP spid="63531" grpId="0" animBg="1"/>
      <p:bldP spid="63532" grpId="0" animBg="1"/>
      <p:bldP spid="63533" grpId="0" animBg="1"/>
      <p:bldP spid="63540" grpId="0" animBg="1"/>
      <p:bldP spid="6354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6567" name="Rectangle 6"/>
          <p:cNvSpPr>
            <a:spLocks noGrp="1" noChangeArrowheads="1"/>
          </p:cNvSpPr>
          <p:nvPr>
            <p:ph type="title"/>
          </p:nvPr>
        </p:nvSpPr>
        <p:spPr>
          <a:xfrm>
            <a:off x="165100" y="139700"/>
            <a:ext cx="7924800" cy="990600"/>
          </a:xfrm>
        </p:spPr>
        <p:txBody>
          <a:bodyPr anchor="b"/>
          <a:lstStyle/>
          <a:p>
            <a:pPr eaLnBrk="1" hangingPunct="1"/>
            <a:r>
              <a:rPr lang="en-US" altLang="en-US" smtClean="0">
                <a:latin typeface="Lucida Grande" charset="0"/>
                <a:ea typeface="Lucida Grande" charset="0"/>
                <a:cs typeface="Lucida Grande" charset="0"/>
                <a:sym typeface="Lucida Grande" charset="0"/>
              </a:rPr>
              <a:t>The </a:t>
            </a:r>
            <a:r>
              <a:rPr lang="en-US" altLang="en-US" smtClean="0">
                <a:solidFill>
                  <a:srgbClr val="A40800"/>
                </a:solidFill>
                <a:latin typeface="Lucida Grande" charset="0"/>
                <a:ea typeface="Lucida Grande" charset="0"/>
                <a:cs typeface="Lucida Grande" charset="0"/>
                <a:sym typeface="Lucida Grande" charset="0"/>
              </a:rPr>
              <a:t>CoverSteiner</a:t>
            </a:r>
            <a:r>
              <a:rPr lang="en-US" altLang="en-US" smtClean="0">
                <a:latin typeface="Lucida Grande" charset="0"/>
                <a:ea typeface="Lucida Grande" charset="0"/>
                <a:cs typeface="Lucida Grande" charset="0"/>
                <a:sym typeface="Lucida Grande" charset="0"/>
              </a:rPr>
              <a:t> algorithm</a:t>
            </a:r>
            <a:endParaRPr lang="en-US" altLang="en-US" smtClean="0">
              <a:latin typeface="Lucida Grande" charset="0"/>
              <a:sym typeface="Lucida Grande" charset="0"/>
            </a:endParaRPr>
          </a:p>
        </p:txBody>
      </p:sp>
      <p:grpSp>
        <p:nvGrpSpPr>
          <p:cNvPr id="66568" name="Group 9"/>
          <p:cNvGrpSpPr>
            <a:grpSpLocks/>
          </p:cNvGrpSpPr>
          <p:nvPr/>
        </p:nvGrpSpPr>
        <p:grpSpPr bwMode="auto">
          <a:xfrm>
            <a:off x="2743200" y="2927350"/>
            <a:ext cx="609600" cy="609600"/>
            <a:chOff x="0" y="0"/>
            <a:chExt cx="384" cy="384"/>
          </a:xfrm>
        </p:grpSpPr>
        <p:sp>
          <p:nvSpPr>
            <p:cNvPr id="66600" name="Oval 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601" name="Rectangle 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66569" name="Group 12"/>
          <p:cNvGrpSpPr>
            <a:grpSpLocks/>
          </p:cNvGrpSpPr>
          <p:nvPr/>
        </p:nvGrpSpPr>
        <p:grpSpPr bwMode="auto">
          <a:xfrm>
            <a:off x="5257800" y="2927350"/>
            <a:ext cx="609600" cy="609600"/>
            <a:chOff x="0" y="0"/>
            <a:chExt cx="384" cy="384"/>
          </a:xfrm>
        </p:grpSpPr>
        <p:sp>
          <p:nvSpPr>
            <p:cNvPr id="66598" name="Oval 1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99" name="Rectangle 11"/>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66570" name="Group 15"/>
          <p:cNvGrpSpPr>
            <a:grpSpLocks/>
          </p:cNvGrpSpPr>
          <p:nvPr/>
        </p:nvGrpSpPr>
        <p:grpSpPr bwMode="auto">
          <a:xfrm>
            <a:off x="2743200" y="4679950"/>
            <a:ext cx="609600" cy="609600"/>
            <a:chOff x="0" y="0"/>
            <a:chExt cx="384" cy="384"/>
          </a:xfrm>
        </p:grpSpPr>
        <p:sp>
          <p:nvSpPr>
            <p:cNvPr id="66596" name="Oval 1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97" name="Rectangle 1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66571" name="Line 16"/>
          <p:cNvSpPr>
            <a:spLocks noChangeShapeType="1"/>
          </p:cNvSpPr>
          <p:nvPr/>
        </p:nvSpPr>
        <p:spPr bwMode="auto">
          <a:xfrm rot="10800000" flipH="1">
            <a:off x="32766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6572" name="Group 19"/>
          <p:cNvGrpSpPr>
            <a:grpSpLocks/>
          </p:cNvGrpSpPr>
          <p:nvPr/>
        </p:nvGrpSpPr>
        <p:grpSpPr bwMode="auto">
          <a:xfrm>
            <a:off x="3962400" y="3841750"/>
            <a:ext cx="609600" cy="609600"/>
            <a:chOff x="0" y="0"/>
            <a:chExt cx="384" cy="384"/>
          </a:xfrm>
        </p:grpSpPr>
        <p:sp>
          <p:nvSpPr>
            <p:cNvPr id="66594" name="Oval 1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95" name="Rectangle 18"/>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6573" name="Group 22"/>
          <p:cNvGrpSpPr>
            <a:grpSpLocks/>
          </p:cNvGrpSpPr>
          <p:nvPr/>
        </p:nvGrpSpPr>
        <p:grpSpPr bwMode="auto">
          <a:xfrm>
            <a:off x="5257800" y="4679950"/>
            <a:ext cx="609600" cy="609600"/>
            <a:chOff x="0" y="0"/>
            <a:chExt cx="384" cy="384"/>
          </a:xfrm>
        </p:grpSpPr>
        <p:sp>
          <p:nvSpPr>
            <p:cNvPr id="66592" name="Oval 2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93" name="Rectangle 21"/>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6574" name="Rectangle 23"/>
          <p:cNvSpPr>
            <a:spLocks/>
          </p:cNvSpPr>
          <p:nvPr/>
        </p:nvSpPr>
        <p:spPr bwMode="auto">
          <a:xfrm>
            <a:off x="4038600" y="1371600"/>
            <a:ext cx="4889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T={</a:t>
            </a:r>
            <a:r>
              <a:rPr lang="en-US" altLang="en-US" sz="2000" b="1">
                <a:solidFill>
                  <a:srgbClr val="FF0000"/>
                </a:solidFill>
                <a:latin typeface="Times" charset="0"/>
                <a:cs typeface="Times" charset="0"/>
                <a:sym typeface="Times" charset="0"/>
              </a:rPr>
              <a:t>algorithms</a:t>
            </a:r>
            <a:r>
              <a:rPr lang="en-US" altLang="en-US" sz="2000">
                <a:latin typeface="Times" charset="0"/>
                <a:cs typeface="Times" charset="0"/>
                <a:sym typeface="Times" charset="0"/>
              </a:rPr>
              <a:t>,</a:t>
            </a:r>
            <a:r>
              <a:rPr lang="en-US" altLang="en-US" sz="2000" b="1">
                <a:solidFill>
                  <a:srgbClr val="006600"/>
                </a:solidFill>
                <a:latin typeface="Times" charset="0"/>
                <a:cs typeface="Times" charset="0"/>
                <a:sym typeface="Times" charset="0"/>
              </a:rPr>
              <a:t>java</a:t>
            </a:r>
            <a:r>
              <a:rPr lang="en-US" altLang="en-US" sz="2000">
                <a:latin typeface="Times" charset="0"/>
                <a:cs typeface="Times" charset="0"/>
                <a:sym typeface="Times" charset="0"/>
              </a:rPr>
              <a:t>,</a:t>
            </a:r>
            <a:r>
              <a:rPr lang="en-US" altLang="en-US" sz="2000" b="1">
                <a:solidFill>
                  <a:srgbClr val="CC00FF"/>
                </a:solidFill>
                <a:latin typeface="Times" charset="0"/>
                <a:cs typeface="Times" charset="0"/>
                <a:sym typeface="Times" charset="0"/>
              </a:rPr>
              <a:t>graphics</a:t>
            </a:r>
            <a:r>
              <a:rPr lang="en-US" altLang="en-US" sz="2000">
                <a:latin typeface="Times" charset="0"/>
                <a:cs typeface="Times" charset="0"/>
                <a:sym typeface="Times" charset="0"/>
              </a:rPr>
              <a:t>,</a:t>
            </a:r>
            <a:r>
              <a:rPr lang="en-US" altLang="en-US" sz="2000" b="1">
                <a:solidFill>
                  <a:srgbClr val="B292CA"/>
                </a:solidFill>
                <a:latin typeface="Times" charset="0"/>
                <a:cs typeface="Times" charset="0"/>
                <a:sym typeface="Times" charset="0"/>
              </a:rPr>
              <a:t>python</a:t>
            </a:r>
            <a:r>
              <a:rPr lang="en-US" altLang="en-US">
                <a:latin typeface="Times" charset="0"/>
                <a:cs typeface="Times" charset="0"/>
                <a:sym typeface="Times" charset="0"/>
              </a:rPr>
              <a:t>}</a:t>
            </a:r>
          </a:p>
        </p:txBody>
      </p:sp>
      <p:sp>
        <p:nvSpPr>
          <p:cNvPr id="66575" name="Line 24"/>
          <p:cNvSpPr>
            <a:spLocks noChangeShapeType="1"/>
          </p:cNvSpPr>
          <p:nvPr/>
        </p:nvSpPr>
        <p:spPr bwMode="auto">
          <a:xfrm>
            <a:off x="44958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6576" name="Line 25"/>
          <p:cNvSpPr>
            <a:spLocks noChangeShapeType="1"/>
          </p:cNvSpPr>
          <p:nvPr/>
        </p:nvSpPr>
        <p:spPr bwMode="auto">
          <a:xfrm rot="10800000" flipH="1">
            <a:off x="4495800" y="3384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6577" name="Rectangle 26"/>
          <p:cNvSpPr>
            <a:spLocks/>
          </p:cNvSpPr>
          <p:nvPr/>
        </p:nvSpPr>
        <p:spPr bwMode="auto">
          <a:xfrm>
            <a:off x="2057400" y="25908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78" name="Rectangle 27"/>
          <p:cNvSpPr>
            <a:spLocks/>
          </p:cNvSpPr>
          <p:nvPr/>
        </p:nvSpPr>
        <p:spPr bwMode="auto">
          <a:xfrm>
            <a:off x="4953000" y="262255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p>
        </p:txBody>
      </p:sp>
      <p:sp>
        <p:nvSpPr>
          <p:cNvPr id="66579" name="Rectangle 28"/>
          <p:cNvSpPr>
            <a:spLocks/>
          </p:cNvSpPr>
          <p:nvPr/>
        </p:nvSpPr>
        <p:spPr bwMode="auto">
          <a:xfrm>
            <a:off x="4419600" y="3917950"/>
            <a:ext cx="2679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80" name="Rectangle 29"/>
          <p:cNvSpPr>
            <a:spLocks/>
          </p:cNvSpPr>
          <p:nvPr/>
        </p:nvSpPr>
        <p:spPr bwMode="auto">
          <a:xfrm>
            <a:off x="18288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81" name="Rectangle 30"/>
          <p:cNvSpPr>
            <a:spLocks/>
          </p:cNvSpPr>
          <p:nvPr/>
        </p:nvSpPr>
        <p:spPr bwMode="auto">
          <a:xfrm>
            <a:off x="48006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p>
        </p:txBody>
      </p:sp>
      <p:sp>
        <p:nvSpPr>
          <p:cNvPr id="66582" name="Line 31"/>
          <p:cNvSpPr>
            <a:spLocks noChangeShapeType="1"/>
          </p:cNvSpPr>
          <p:nvPr/>
        </p:nvSpPr>
        <p:spPr bwMode="auto">
          <a:xfrm rot="10800000">
            <a:off x="3276600" y="342900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68" name="Rectangle 32"/>
          <p:cNvSpPr>
            <a:spLocks/>
          </p:cNvSpPr>
          <p:nvPr/>
        </p:nvSpPr>
        <p:spPr bwMode="auto">
          <a:xfrm>
            <a:off x="228600" y="3581400"/>
            <a:ext cx="2451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marL="304800" indent="-304800">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200"/>
              </a:spcBef>
              <a:buClrTx/>
              <a:buSzTx/>
              <a:buFontTx/>
              <a:buAutoNum type="arabicPeriod"/>
            </a:pPr>
            <a:r>
              <a:rPr lang="en-US" altLang="en-US" sz="2000" dirty="0">
                <a:latin typeface="Lucida Grande" charset="0"/>
                <a:ea typeface="Lucida Grande" charset="0"/>
                <a:cs typeface="Lucida Grande" charset="0"/>
                <a:sym typeface="Lucida Grande" charset="0"/>
              </a:rPr>
              <a:t>Solve </a:t>
            </a:r>
            <a:r>
              <a:rPr lang="en-US" altLang="en-US" sz="2000" dirty="0" err="1">
                <a:solidFill>
                  <a:srgbClr val="0070C0"/>
                </a:solidFill>
                <a:latin typeface="Lucida Grande" charset="0"/>
                <a:ea typeface="Lucida Grande" charset="0"/>
                <a:cs typeface="Lucida Grande" charset="0"/>
                <a:sym typeface="Lucida Grande" charset="0"/>
              </a:rPr>
              <a:t>SetCover</a:t>
            </a:r>
            <a:endParaRPr lang="en-US" altLang="en-US" dirty="0">
              <a:latin typeface="Times" charset="0"/>
              <a:cs typeface="Times" charset="0"/>
              <a:sym typeface="Times" charset="0"/>
            </a:endParaRPr>
          </a:p>
          <a:p>
            <a:pPr marL="457200" indent="-457200" eaLnBrk="1" hangingPunct="1">
              <a:spcBef>
                <a:spcPts val="1200"/>
              </a:spcBef>
              <a:buClrTx/>
              <a:buSzTx/>
              <a:buFont typeface="+mj-lt"/>
              <a:buAutoNum type="arabicPeriod"/>
            </a:pPr>
            <a:r>
              <a:rPr lang="en-US" altLang="en-US" sz="2000" dirty="0">
                <a:latin typeface="Lucida Grande" charset="0"/>
                <a:ea typeface="Lucida Grande" charset="0"/>
                <a:cs typeface="Lucida Grande" charset="0"/>
                <a:sym typeface="Lucida Grande" charset="0"/>
              </a:rPr>
              <a:t>Solve </a:t>
            </a:r>
            <a:r>
              <a:rPr lang="en-US" altLang="en-US" sz="2000" dirty="0">
                <a:solidFill>
                  <a:srgbClr val="0070C0"/>
                </a:solidFill>
                <a:latin typeface="Lucida Grande" charset="0"/>
                <a:ea typeface="Lucida Grande" charset="0"/>
                <a:cs typeface="Lucida Grande" charset="0"/>
                <a:sym typeface="Lucida Grande" charset="0"/>
              </a:rPr>
              <a:t>Steiner</a:t>
            </a:r>
          </a:p>
        </p:txBody>
      </p:sp>
      <p:grpSp>
        <p:nvGrpSpPr>
          <p:cNvPr id="65571" name="Group 35"/>
          <p:cNvGrpSpPr>
            <a:grpSpLocks/>
          </p:cNvGrpSpPr>
          <p:nvPr/>
        </p:nvGrpSpPr>
        <p:grpSpPr bwMode="auto">
          <a:xfrm>
            <a:off x="3962400" y="3841750"/>
            <a:ext cx="609600" cy="609600"/>
            <a:chOff x="0" y="0"/>
            <a:chExt cx="384" cy="384"/>
          </a:xfrm>
        </p:grpSpPr>
        <p:sp>
          <p:nvSpPr>
            <p:cNvPr id="66590" name="Oval 33"/>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91" name="Rectangle 34"/>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5574" name="Group 38"/>
          <p:cNvGrpSpPr>
            <a:grpSpLocks/>
          </p:cNvGrpSpPr>
          <p:nvPr/>
        </p:nvGrpSpPr>
        <p:grpSpPr bwMode="auto">
          <a:xfrm>
            <a:off x="5257800" y="4648200"/>
            <a:ext cx="609600" cy="609600"/>
            <a:chOff x="0" y="0"/>
            <a:chExt cx="384" cy="384"/>
          </a:xfrm>
        </p:grpSpPr>
        <p:sp>
          <p:nvSpPr>
            <p:cNvPr id="66588" name="Oval 36"/>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6589" name="Rectangle 37"/>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5575" name="Line 39"/>
          <p:cNvSpPr>
            <a:spLocks noChangeShapeType="1"/>
          </p:cNvSpPr>
          <p:nvPr/>
        </p:nvSpPr>
        <p:spPr bwMode="auto">
          <a:xfrm>
            <a:off x="4495800" y="4267200"/>
            <a:ext cx="762000" cy="533400"/>
          </a:xfrm>
          <a:prstGeom prst="line">
            <a:avLst/>
          </a:prstGeom>
          <a:noFill/>
          <a:ln w="41275">
            <a:solidFill>
              <a:srgbClr val="FF99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76" name="Rectangle 40"/>
          <p:cNvSpPr>
            <a:spLocks/>
          </p:cNvSpPr>
          <p:nvPr/>
        </p:nvSpPr>
        <p:spPr bwMode="auto">
          <a:xfrm>
            <a:off x="5486400" y="5791200"/>
            <a:ext cx="3441700" cy="431800"/>
          </a:xfrm>
          <a:prstGeom prst="rect">
            <a:avLst/>
          </a:prstGeom>
          <a:solidFill>
            <a:srgbClr val="FF99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MST Cost = 1</a:t>
            </a:r>
          </a:p>
        </p:txBody>
      </p:sp>
    </p:spTree>
    <p:extLst>
      <p:ext uri="{BB962C8B-B14F-4D97-AF65-F5344CB8AC3E}">
        <p14:creationId xmlns:p14="http://schemas.microsoft.com/office/powerpoint/2010/main" val="298240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68">
                                            <p:txEl>
                                              <p:pRg st="0" end="0"/>
                                            </p:txEl>
                                          </p:spTgt>
                                        </p:tgtEl>
                                        <p:attrNameLst>
                                          <p:attrName>style.visibility</p:attrName>
                                        </p:attrNameLst>
                                      </p:cBhvr>
                                      <p:to>
                                        <p:strVal val="visible"/>
                                      </p:to>
                                    </p:set>
                                    <p:animEffect transition="in" filter="blinds(horizontal)">
                                      <p:cBhvr>
                                        <p:cTn id="7" dur="500"/>
                                        <p:tgtEl>
                                          <p:spTgt spid="655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68">
                                            <p:txEl>
                                              <p:pRg st="1" end="1"/>
                                            </p:txEl>
                                          </p:spTgt>
                                        </p:tgtEl>
                                        <p:attrNameLst>
                                          <p:attrName>style.visibility</p:attrName>
                                        </p:attrNameLst>
                                      </p:cBhvr>
                                      <p:to>
                                        <p:strVal val="visible"/>
                                      </p:to>
                                    </p:set>
                                    <p:animEffect transition="in" filter="blinds(horizontal)">
                                      <p:cBhvr>
                                        <p:cTn id="12" dur="500"/>
                                        <p:tgtEl>
                                          <p:spTgt spid="655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5574"/>
                                        </p:tgtEl>
                                        <p:attrNameLst>
                                          <p:attrName>style.visibility</p:attrName>
                                        </p:attrNameLst>
                                      </p:cBhvr>
                                      <p:to>
                                        <p:strVal val="visible"/>
                                      </p:to>
                                    </p:set>
                                    <p:animEffect transition="in" filter="blinds(horizontal)">
                                      <p:cBhvr>
                                        <p:cTn id="17" dur="500"/>
                                        <p:tgtEl>
                                          <p:spTgt spid="65574"/>
                                        </p:tgtEl>
                                      </p:cBhvr>
                                    </p:animEffect>
                                  </p:childTnLst>
                                </p:cTn>
                              </p:par>
                              <p:par>
                                <p:cTn id="18" presetID="3" presetClass="entr" presetSubtype="10" fill="hold" nodeType="withEffect">
                                  <p:stCondLst>
                                    <p:cond delay="0"/>
                                  </p:stCondLst>
                                  <p:childTnLst>
                                    <p:set>
                                      <p:cBhvr>
                                        <p:cTn id="19" dur="1" fill="hold">
                                          <p:stCondLst>
                                            <p:cond delay="0"/>
                                          </p:stCondLst>
                                        </p:cTn>
                                        <p:tgtEl>
                                          <p:spTgt spid="65571"/>
                                        </p:tgtEl>
                                        <p:attrNameLst>
                                          <p:attrName>style.visibility</p:attrName>
                                        </p:attrNameLst>
                                      </p:cBhvr>
                                      <p:to>
                                        <p:strVal val="visible"/>
                                      </p:to>
                                    </p:set>
                                    <p:animEffect transition="in" filter="blinds(horizontal)">
                                      <p:cBhvr>
                                        <p:cTn id="20" dur="500"/>
                                        <p:tgtEl>
                                          <p:spTgt spid="655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5575"/>
                                        </p:tgtEl>
                                        <p:attrNameLst>
                                          <p:attrName>style.visibility</p:attrName>
                                        </p:attrNameLst>
                                      </p:cBhvr>
                                      <p:to>
                                        <p:strVal val="visible"/>
                                      </p:to>
                                    </p:set>
                                    <p:animEffect transition="in" filter="blinds(horizontal)">
                                      <p:cBhvr>
                                        <p:cTn id="25" dur="500"/>
                                        <p:tgtEl>
                                          <p:spTgt spid="655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5576"/>
                                        </p:tgtEl>
                                        <p:attrNameLst>
                                          <p:attrName>style.visibility</p:attrName>
                                        </p:attrNameLst>
                                      </p:cBhvr>
                                      <p:to>
                                        <p:strVal val="visible"/>
                                      </p:to>
                                    </p:set>
                                    <p:animEffect transition="in" filter="blinds(horizontal)">
                                      <p:cBhvr>
                                        <p:cTn id="30" dur="500"/>
                                        <p:tgtEl>
                                          <p:spTgt spid="6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build="p" autoUpdateAnimBg="0"/>
      <p:bldP spid="65575" grpId="0" animBg="1"/>
      <p:bldP spid="6557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67591" name="Rectangle 6"/>
          <p:cNvSpPr>
            <a:spLocks noGrp="1" noChangeArrowheads="1"/>
          </p:cNvSpPr>
          <p:nvPr>
            <p:ph type="title"/>
          </p:nvPr>
        </p:nvSpPr>
        <p:spPr>
          <a:xfrm>
            <a:off x="177800" y="-63500"/>
            <a:ext cx="7924800" cy="1181100"/>
          </a:xfrm>
        </p:spPr>
        <p:txBody>
          <a:bodyPr anchor="b"/>
          <a:lstStyle/>
          <a:p>
            <a:pPr eaLnBrk="1" hangingPunct="1"/>
            <a:r>
              <a:rPr lang="en-US" altLang="en-US" smtClean="0">
                <a:latin typeface="Lucida Grande" charset="0"/>
                <a:ea typeface="Lucida Grande" charset="0"/>
                <a:cs typeface="Lucida Grande" charset="0"/>
                <a:sym typeface="Lucida Grande" charset="0"/>
              </a:rPr>
              <a:t>How good is </a:t>
            </a:r>
            <a:r>
              <a:rPr lang="en-US" altLang="en-US" smtClean="0">
                <a:solidFill>
                  <a:srgbClr val="A40800"/>
                </a:solidFill>
                <a:latin typeface="Lucida Grande" charset="0"/>
                <a:ea typeface="Lucida Grande" charset="0"/>
                <a:cs typeface="Lucida Grande" charset="0"/>
                <a:sym typeface="Lucida Grande" charset="0"/>
              </a:rPr>
              <a:t>CoverSteiner</a:t>
            </a:r>
            <a:r>
              <a:rPr lang="en-US" altLang="en-US" smtClean="0">
                <a:latin typeface="Lucida Grande" charset="0"/>
                <a:ea typeface="Lucida Grande" charset="0"/>
                <a:cs typeface="Lucida Grande" charset="0"/>
                <a:sym typeface="Lucida Grande" charset="0"/>
              </a:rPr>
              <a:t>?</a:t>
            </a:r>
            <a:endParaRPr lang="en-US" altLang="en-US" smtClean="0">
              <a:latin typeface="Lucida Grande" charset="0"/>
              <a:sym typeface="Lucida Grande" charset="0"/>
            </a:endParaRPr>
          </a:p>
        </p:txBody>
      </p:sp>
      <p:grpSp>
        <p:nvGrpSpPr>
          <p:cNvPr id="66569" name="Group 9"/>
          <p:cNvGrpSpPr>
            <a:grpSpLocks/>
          </p:cNvGrpSpPr>
          <p:nvPr/>
        </p:nvGrpSpPr>
        <p:grpSpPr bwMode="auto">
          <a:xfrm>
            <a:off x="2743200" y="2927350"/>
            <a:ext cx="609600" cy="609600"/>
            <a:chOff x="0" y="0"/>
            <a:chExt cx="384" cy="384"/>
          </a:xfrm>
        </p:grpSpPr>
        <p:sp>
          <p:nvSpPr>
            <p:cNvPr id="67624" name="Oval 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25" name="Rectangle 8"/>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66572" name="Group 12"/>
          <p:cNvGrpSpPr>
            <a:grpSpLocks/>
          </p:cNvGrpSpPr>
          <p:nvPr/>
        </p:nvGrpSpPr>
        <p:grpSpPr bwMode="auto">
          <a:xfrm>
            <a:off x="5257800" y="2927350"/>
            <a:ext cx="609600" cy="609600"/>
            <a:chOff x="0" y="0"/>
            <a:chExt cx="384" cy="384"/>
          </a:xfrm>
        </p:grpSpPr>
        <p:sp>
          <p:nvSpPr>
            <p:cNvPr id="67622" name="Oval 1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23" name="Rectangle 11"/>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grpSp>
        <p:nvGrpSpPr>
          <p:cNvPr id="66575" name="Group 15"/>
          <p:cNvGrpSpPr>
            <a:grpSpLocks/>
          </p:cNvGrpSpPr>
          <p:nvPr/>
        </p:nvGrpSpPr>
        <p:grpSpPr bwMode="auto">
          <a:xfrm>
            <a:off x="2743200" y="4679950"/>
            <a:ext cx="609600" cy="609600"/>
            <a:chOff x="0" y="0"/>
            <a:chExt cx="384" cy="384"/>
          </a:xfrm>
        </p:grpSpPr>
        <p:sp>
          <p:nvSpPr>
            <p:cNvPr id="67620" name="Oval 13"/>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21" name="Rectangle 14"/>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C</a:t>
              </a:r>
            </a:p>
          </p:txBody>
        </p:sp>
      </p:grpSp>
      <p:sp>
        <p:nvSpPr>
          <p:cNvPr id="66576" name="Line 16"/>
          <p:cNvSpPr>
            <a:spLocks noChangeShapeType="1"/>
          </p:cNvSpPr>
          <p:nvPr/>
        </p:nvSpPr>
        <p:spPr bwMode="auto">
          <a:xfrm rot="10800000" flipH="1">
            <a:off x="32766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6579" name="Group 19"/>
          <p:cNvGrpSpPr>
            <a:grpSpLocks/>
          </p:cNvGrpSpPr>
          <p:nvPr/>
        </p:nvGrpSpPr>
        <p:grpSpPr bwMode="auto">
          <a:xfrm>
            <a:off x="3962400" y="3841750"/>
            <a:ext cx="609600" cy="609600"/>
            <a:chOff x="0" y="0"/>
            <a:chExt cx="384" cy="384"/>
          </a:xfrm>
        </p:grpSpPr>
        <p:sp>
          <p:nvSpPr>
            <p:cNvPr id="67618" name="Oval 17"/>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19" name="Rectangle 18"/>
            <p:cNvSpPr>
              <a:spLocks/>
            </p:cNvSpPr>
            <p:nvPr/>
          </p:nvSpPr>
          <p:spPr bwMode="auto">
            <a:xfrm>
              <a:off x="105" y="52"/>
              <a:ext cx="1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E</a:t>
              </a:r>
            </a:p>
          </p:txBody>
        </p:sp>
      </p:grpSp>
      <p:grpSp>
        <p:nvGrpSpPr>
          <p:cNvPr id="66582" name="Group 22"/>
          <p:cNvGrpSpPr>
            <a:grpSpLocks/>
          </p:cNvGrpSpPr>
          <p:nvPr/>
        </p:nvGrpSpPr>
        <p:grpSpPr bwMode="auto">
          <a:xfrm>
            <a:off x="5257800" y="4679950"/>
            <a:ext cx="609600" cy="609600"/>
            <a:chOff x="0" y="0"/>
            <a:chExt cx="384" cy="384"/>
          </a:xfrm>
        </p:grpSpPr>
        <p:sp>
          <p:nvSpPr>
            <p:cNvPr id="67616" name="Oval 20"/>
            <p:cNvSpPr>
              <a:spLocks/>
            </p:cNvSpPr>
            <p:nvPr/>
          </p:nvSpPr>
          <p:spPr bwMode="auto">
            <a:xfrm>
              <a:off x="0" y="0"/>
              <a:ext cx="384" cy="38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17" name="Rectangle 21"/>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D</a:t>
              </a:r>
            </a:p>
          </p:txBody>
        </p:sp>
      </p:grpSp>
      <p:sp>
        <p:nvSpPr>
          <p:cNvPr id="66583" name="Rectangle 23"/>
          <p:cNvSpPr>
            <a:spLocks/>
          </p:cNvSpPr>
          <p:nvPr/>
        </p:nvSpPr>
        <p:spPr bwMode="auto">
          <a:xfrm>
            <a:off x="4038600" y="1371600"/>
            <a:ext cx="4889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T={</a:t>
            </a:r>
            <a:r>
              <a:rPr lang="en-US" altLang="en-US" sz="2000" b="1">
                <a:solidFill>
                  <a:srgbClr val="FF0000"/>
                </a:solidFill>
                <a:latin typeface="Times" charset="0"/>
                <a:cs typeface="Times" charset="0"/>
                <a:sym typeface="Times" charset="0"/>
              </a:rPr>
              <a:t>algorithms</a:t>
            </a:r>
            <a:r>
              <a:rPr lang="en-US" altLang="en-US" sz="2000">
                <a:latin typeface="Times" charset="0"/>
                <a:cs typeface="Times" charset="0"/>
                <a:sym typeface="Times" charset="0"/>
              </a:rPr>
              <a:t>,</a:t>
            </a:r>
            <a:r>
              <a:rPr lang="en-US" altLang="en-US" sz="2000" b="1">
                <a:solidFill>
                  <a:srgbClr val="006600"/>
                </a:solidFill>
                <a:latin typeface="Times" charset="0"/>
                <a:cs typeface="Times" charset="0"/>
                <a:sym typeface="Times" charset="0"/>
              </a:rPr>
              <a:t>java</a:t>
            </a:r>
            <a:r>
              <a:rPr lang="en-US" altLang="en-US" sz="2000">
                <a:latin typeface="Times" charset="0"/>
                <a:cs typeface="Times" charset="0"/>
                <a:sym typeface="Times" charset="0"/>
              </a:rPr>
              <a:t>,</a:t>
            </a:r>
            <a:r>
              <a:rPr lang="en-US" altLang="en-US" sz="2000" b="1">
                <a:solidFill>
                  <a:srgbClr val="CC00FF"/>
                </a:solidFill>
                <a:latin typeface="Times" charset="0"/>
                <a:cs typeface="Times" charset="0"/>
                <a:sym typeface="Times" charset="0"/>
              </a:rPr>
              <a:t>graphics</a:t>
            </a:r>
            <a:r>
              <a:rPr lang="en-US" altLang="en-US" sz="2000">
                <a:latin typeface="Times" charset="0"/>
                <a:cs typeface="Times" charset="0"/>
                <a:sym typeface="Times" charset="0"/>
              </a:rPr>
              <a:t>,</a:t>
            </a:r>
            <a:r>
              <a:rPr lang="en-US" altLang="en-US" sz="2000" b="1">
                <a:solidFill>
                  <a:srgbClr val="B292CA"/>
                </a:solidFill>
                <a:latin typeface="Times" charset="0"/>
                <a:cs typeface="Times" charset="0"/>
                <a:sym typeface="Times" charset="0"/>
              </a:rPr>
              <a:t>python</a:t>
            </a:r>
            <a:r>
              <a:rPr lang="en-US" altLang="en-US">
                <a:latin typeface="Times" charset="0"/>
                <a:cs typeface="Times" charset="0"/>
                <a:sym typeface="Times" charset="0"/>
              </a:rPr>
              <a:t>}</a:t>
            </a:r>
          </a:p>
        </p:txBody>
      </p:sp>
      <p:sp>
        <p:nvSpPr>
          <p:cNvPr id="66584" name="Line 24"/>
          <p:cNvSpPr>
            <a:spLocks noChangeShapeType="1"/>
          </p:cNvSpPr>
          <p:nvPr/>
        </p:nvSpPr>
        <p:spPr bwMode="auto">
          <a:xfrm>
            <a:off x="4495800" y="42989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6585" name="Line 25"/>
          <p:cNvSpPr>
            <a:spLocks noChangeShapeType="1"/>
          </p:cNvSpPr>
          <p:nvPr/>
        </p:nvSpPr>
        <p:spPr bwMode="auto">
          <a:xfrm rot="10800000" flipH="1">
            <a:off x="4495800" y="3384550"/>
            <a:ext cx="7620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6586" name="Rectangle 26"/>
          <p:cNvSpPr>
            <a:spLocks/>
          </p:cNvSpPr>
          <p:nvPr/>
        </p:nvSpPr>
        <p:spPr bwMode="auto">
          <a:xfrm>
            <a:off x="2057400" y="25908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87" name="Rectangle 27"/>
          <p:cNvSpPr>
            <a:spLocks/>
          </p:cNvSpPr>
          <p:nvPr/>
        </p:nvSpPr>
        <p:spPr bwMode="auto">
          <a:xfrm>
            <a:off x="4953000" y="25908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p>
        </p:txBody>
      </p:sp>
      <p:sp>
        <p:nvSpPr>
          <p:cNvPr id="66588" name="Rectangle 28"/>
          <p:cNvSpPr>
            <a:spLocks/>
          </p:cNvSpPr>
          <p:nvPr/>
        </p:nvSpPr>
        <p:spPr bwMode="auto">
          <a:xfrm>
            <a:off x="4419600" y="3917950"/>
            <a:ext cx="2679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89" name="Rectangle 29"/>
          <p:cNvSpPr>
            <a:spLocks/>
          </p:cNvSpPr>
          <p:nvPr/>
        </p:nvSpPr>
        <p:spPr bwMode="auto">
          <a:xfrm>
            <a:off x="18288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r>
              <a:rPr lang="en-US" altLang="en-US" sz="1600">
                <a:solidFill>
                  <a:srgbClr val="006600"/>
                </a:solidFill>
                <a:latin typeface="Times" charset="0"/>
                <a:cs typeface="Times" charset="0"/>
                <a:sym typeface="Times" charset="0"/>
              </a:rPr>
              <a:t>java</a:t>
            </a:r>
            <a:r>
              <a:rPr lang="en-US" altLang="en-US" sz="1600">
                <a:latin typeface="Times" charset="0"/>
                <a:cs typeface="Times" charset="0"/>
                <a:sym typeface="Times" charset="0"/>
              </a:rPr>
              <a:t>}</a:t>
            </a:r>
          </a:p>
        </p:txBody>
      </p:sp>
      <p:sp>
        <p:nvSpPr>
          <p:cNvPr id="66590" name="Rectangle 30"/>
          <p:cNvSpPr>
            <a:spLocks/>
          </p:cNvSpPr>
          <p:nvPr/>
        </p:nvSpPr>
        <p:spPr bwMode="auto">
          <a:xfrm>
            <a:off x="4800600" y="5334000"/>
            <a:ext cx="222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a:latin typeface="Times" charset="0"/>
                <a:cs typeface="Times" charset="0"/>
                <a:sym typeface="Times" charset="0"/>
              </a:rPr>
              <a:t>}</a:t>
            </a:r>
          </a:p>
        </p:txBody>
      </p:sp>
      <p:sp>
        <p:nvSpPr>
          <p:cNvPr id="66591" name="Rectangle 31"/>
          <p:cNvSpPr>
            <a:spLocks/>
          </p:cNvSpPr>
          <p:nvPr/>
        </p:nvSpPr>
        <p:spPr bwMode="auto">
          <a:xfrm>
            <a:off x="228600" y="3581400"/>
            <a:ext cx="2451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marL="304800" indent="-304800">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1200"/>
              </a:spcBef>
              <a:buClrTx/>
              <a:buSzTx/>
              <a:buFontTx/>
              <a:buAutoNum type="arabicPeriod"/>
            </a:pPr>
            <a:r>
              <a:rPr lang="en-US" altLang="en-US" sz="2000" dirty="0">
                <a:latin typeface="Lucida Grande" charset="0"/>
                <a:ea typeface="Lucida Grande" charset="0"/>
                <a:cs typeface="Lucida Grande" charset="0"/>
                <a:sym typeface="Lucida Grande" charset="0"/>
              </a:rPr>
              <a:t>Solve </a:t>
            </a:r>
            <a:r>
              <a:rPr lang="en-US" altLang="en-US" sz="2000" dirty="0" err="1">
                <a:solidFill>
                  <a:srgbClr val="0070C0"/>
                </a:solidFill>
                <a:latin typeface="Lucida Grande" charset="0"/>
                <a:ea typeface="Lucida Grande" charset="0"/>
                <a:cs typeface="Lucida Grande" charset="0"/>
                <a:sym typeface="Lucida Grande" charset="0"/>
              </a:rPr>
              <a:t>SetCover</a:t>
            </a:r>
            <a:endParaRPr lang="en-US" altLang="en-US" dirty="0">
              <a:latin typeface="Times" charset="0"/>
              <a:cs typeface="Times" charset="0"/>
              <a:sym typeface="Times" charset="0"/>
            </a:endParaRPr>
          </a:p>
          <a:p>
            <a:pPr marL="457200" indent="-457200" eaLnBrk="1" hangingPunct="1">
              <a:spcBef>
                <a:spcPts val="1200"/>
              </a:spcBef>
              <a:buClrTx/>
              <a:buSzTx/>
              <a:buFont typeface="+mj-lt"/>
              <a:buAutoNum type="arabicPeriod"/>
            </a:pPr>
            <a:r>
              <a:rPr lang="en-US" altLang="en-US" sz="2000" dirty="0">
                <a:latin typeface="Lucida Grande" charset="0"/>
                <a:ea typeface="Lucida Grande" charset="0"/>
                <a:cs typeface="Lucida Grande" charset="0"/>
                <a:sym typeface="Lucida Grande" charset="0"/>
              </a:rPr>
              <a:t>Solve </a:t>
            </a:r>
            <a:r>
              <a:rPr lang="en-US" altLang="en-US" sz="2000" dirty="0">
                <a:solidFill>
                  <a:srgbClr val="0070C0"/>
                </a:solidFill>
                <a:latin typeface="Lucida Grande" charset="0"/>
                <a:ea typeface="Lucida Grande" charset="0"/>
                <a:cs typeface="Lucida Grande" charset="0"/>
                <a:sym typeface="Lucida Grande" charset="0"/>
              </a:rPr>
              <a:t>Steiner</a:t>
            </a:r>
          </a:p>
        </p:txBody>
      </p:sp>
      <p:grpSp>
        <p:nvGrpSpPr>
          <p:cNvPr id="66594" name="Group 34"/>
          <p:cNvGrpSpPr>
            <a:grpSpLocks/>
          </p:cNvGrpSpPr>
          <p:nvPr/>
        </p:nvGrpSpPr>
        <p:grpSpPr bwMode="auto">
          <a:xfrm>
            <a:off x="2743200" y="2971800"/>
            <a:ext cx="609600" cy="609600"/>
            <a:chOff x="0" y="0"/>
            <a:chExt cx="384" cy="384"/>
          </a:xfrm>
        </p:grpSpPr>
        <p:sp>
          <p:nvSpPr>
            <p:cNvPr id="67614" name="Oval 32"/>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15" name="Rectangle 33"/>
            <p:cNvSpPr>
              <a:spLocks/>
            </p:cNvSpPr>
            <p:nvPr/>
          </p:nvSpPr>
          <p:spPr bwMode="auto">
            <a:xfrm>
              <a:off x="94" y="52"/>
              <a:ext cx="1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A</a:t>
              </a:r>
            </a:p>
          </p:txBody>
        </p:sp>
      </p:grpSp>
      <p:grpSp>
        <p:nvGrpSpPr>
          <p:cNvPr id="66597" name="Group 37"/>
          <p:cNvGrpSpPr>
            <a:grpSpLocks/>
          </p:cNvGrpSpPr>
          <p:nvPr/>
        </p:nvGrpSpPr>
        <p:grpSpPr bwMode="auto">
          <a:xfrm>
            <a:off x="5257800" y="2895600"/>
            <a:ext cx="609600" cy="609600"/>
            <a:chOff x="0" y="0"/>
            <a:chExt cx="384" cy="384"/>
          </a:xfrm>
        </p:grpSpPr>
        <p:sp>
          <p:nvSpPr>
            <p:cNvPr id="67612" name="Oval 35"/>
            <p:cNvSpPr>
              <a:spLocks/>
            </p:cNvSpPr>
            <p:nvPr/>
          </p:nvSpPr>
          <p:spPr bwMode="auto">
            <a:xfrm>
              <a:off x="0" y="0"/>
              <a:ext cx="384" cy="384"/>
            </a:xfrm>
            <a:prstGeom prst="ellipse">
              <a:avLst/>
            </a:prstGeom>
            <a:solidFill>
              <a:srgbClr val="FF9900"/>
            </a:solidFill>
            <a:ln w="25400">
              <a:solidFill>
                <a:schemeClr val="tx1"/>
              </a:solidFill>
              <a:round/>
              <a:headEnd/>
              <a:tailEnd/>
            </a:ln>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613" name="Rectangle 36"/>
            <p:cNvSpPr>
              <a:spLocks/>
            </p:cNvSpPr>
            <p:nvPr/>
          </p:nvSpPr>
          <p:spPr bwMode="auto">
            <a:xfrm>
              <a:off x="99" y="52"/>
              <a:ext cx="18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Times" charset="0"/>
                  <a:cs typeface="Times" charset="0"/>
                  <a:sym typeface="Times" charset="0"/>
                </a:rPr>
                <a:t>B</a:t>
              </a:r>
            </a:p>
          </p:txBody>
        </p:sp>
      </p:grpSp>
      <p:sp>
        <p:nvSpPr>
          <p:cNvPr id="66598" name="Rectangle 38"/>
          <p:cNvSpPr>
            <a:spLocks/>
          </p:cNvSpPr>
          <p:nvPr/>
        </p:nvSpPr>
        <p:spPr bwMode="auto">
          <a:xfrm>
            <a:off x="5486400" y="5791200"/>
            <a:ext cx="3441700" cy="431800"/>
          </a:xfrm>
          <a:prstGeom prst="rect">
            <a:avLst/>
          </a:prstGeom>
          <a:solidFill>
            <a:srgbClr val="FF99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438"/>
              </a:spcBef>
              <a:buClrTx/>
              <a:buSzTx/>
              <a:buFontTx/>
              <a:buNone/>
            </a:pPr>
            <a:r>
              <a:rPr lang="en-US" altLang="en-US">
                <a:latin typeface="Lucida Grande" charset="0"/>
                <a:ea typeface="Lucida Grande" charset="0"/>
                <a:cs typeface="Lucida Grande" charset="0"/>
                <a:sym typeface="Lucida Grande" charset="0"/>
              </a:rPr>
              <a:t>MST Cost = Infty</a:t>
            </a:r>
          </a:p>
        </p:txBody>
      </p:sp>
      <p:sp>
        <p:nvSpPr>
          <p:cNvPr id="66599" name="Line 39"/>
          <p:cNvSpPr>
            <a:spLocks noChangeShapeType="1"/>
          </p:cNvSpPr>
          <p:nvPr/>
        </p:nvSpPr>
        <p:spPr bwMode="auto">
          <a:xfrm>
            <a:off x="3352800" y="3200400"/>
            <a:ext cx="1905000" cy="0"/>
          </a:xfrm>
          <a:prstGeom prst="line">
            <a:avLst/>
          </a:prstGeom>
          <a:noFill/>
          <a:ln w="38100">
            <a:solidFill>
              <a:srgbClr val="FF99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6600" name="AutoShape 40"/>
          <p:cNvSpPr>
            <a:spLocks/>
          </p:cNvSpPr>
          <p:nvPr/>
        </p:nvSpPr>
        <p:spPr bwMode="auto">
          <a:xfrm>
            <a:off x="4114800" y="2743200"/>
            <a:ext cx="381000" cy="838200"/>
          </a:xfrm>
          <a:custGeom>
            <a:avLst/>
            <a:gdLst>
              <a:gd name="T0" fmla="*/ 8472 w 21600"/>
              <a:gd name="T1" fmla="*/ 0 h 21600"/>
              <a:gd name="T2" fmla="*/ 12860 w 21600"/>
              <a:gd name="T3" fmla="*/ 6080 h 21600"/>
              <a:gd name="T4" fmla="*/ 11050 w 21600"/>
              <a:gd name="T5" fmla="*/ 6797 h 21600"/>
              <a:gd name="T6" fmla="*/ 16577 w 21600"/>
              <a:gd name="T7" fmla="*/ 12007 h 21600"/>
              <a:gd name="T8" fmla="*/ 14767 w 21600"/>
              <a:gd name="T9" fmla="*/ 12877 h 21600"/>
              <a:gd name="T10" fmla="*/ 21600 w 21600"/>
              <a:gd name="T11" fmla="*/ 21600 h 21600"/>
              <a:gd name="T12" fmla="*/ 10012 w 21600"/>
              <a:gd name="T13" fmla="*/ 14915 h 21600"/>
              <a:gd name="T14" fmla="*/ 12222 w 21600"/>
              <a:gd name="T15" fmla="*/ 13987 h 21600"/>
              <a:gd name="T16" fmla="*/ 5022 w 21600"/>
              <a:gd name="T17" fmla="*/ 9705 h 21600"/>
              <a:gd name="T18" fmla="*/ 7602 w 21600"/>
              <a:gd name="T19" fmla="*/ 8382 h 21600"/>
              <a:gd name="T20" fmla="*/ 0 w 21600"/>
              <a:gd name="T21" fmla="*/ 3890 h 21600"/>
              <a:gd name="T22" fmla="*/ 8472 w 21600"/>
              <a:gd name="T23" fmla="*/ 0 h 21600"/>
              <a:gd name="T24" fmla="*/ 8472 w 21600"/>
              <a:gd name="T25"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lnTo>
                  <a:pt x="8472" y="0"/>
                </a:lnTo>
                <a:close/>
                <a:moveTo>
                  <a:pt x="8472" y="0"/>
                </a:moveTo>
              </a:path>
            </a:pathLst>
          </a:custGeom>
          <a:solidFill>
            <a:srgbClr val="6B5680"/>
          </a:solidFill>
          <a:ln w="12700" cap="flat">
            <a:solidFill>
              <a:schemeClr val="tx1"/>
            </a:solidFill>
            <a:prstDash val="solid"/>
            <a:miter lim="800000"/>
            <a:headEnd type="none" w="med" len="med"/>
            <a:tailEnd type="none" w="med" len="med"/>
          </a:ln>
        </p:spPr>
        <p:txBody>
          <a:bodyPr lIns="0" tIns="0" rIns="0" bIns="0"/>
          <a:lstStyle/>
          <a:p>
            <a:endParaRPr lang="en-US"/>
          </a:p>
        </p:txBody>
      </p:sp>
    </p:spTree>
    <p:extLst>
      <p:ext uri="{BB962C8B-B14F-4D97-AF65-F5344CB8AC3E}">
        <p14:creationId xmlns:p14="http://schemas.microsoft.com/office/powerpoint/2010/main" val="36500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72"/>
                                        </p:tgtEl>
                                        <p:attrNameLst>
                                          <p:attrName>style.visibility</p:attrName>
                                        </p:attrNameLst>
                                      </p:cBhvr>
                                      <p:to>
                                        <p:strVal val="visible"/>
                                      </p:to>
                                    </p:set>
                                    <p:animEffect transition="in" filter="blinds(horizontal)">
                                      <p:cBhvr>
                                        <p:cTn id="7" dur="500"/>
                                        <p:tgtEl>
                                          <p:spTgt spid="66572"/>
                                        </p:tgtEl>
                                      </p:cBhvr>
                                    </p:animEffect>
                                  </p:childTnLst>
                                </p:cTn>
                              </p:par>
                            </p:childTnLst>
                          </p:cTn>
                        </p:par>
                        <p:par>
                          <p:cTn id="8" fill="hold" nodeType="afterGroup">
                            <p:stCondLst>
                              <p:cond delay="500"/>
                            </p:stCondLst>
                            <p:childTnLst>
                              <p:par>
                                <p:cTn id="9" presetID="3" presetClass="entr" presetSubtype="10" fill="hold" nodeType="afterEffect">
                                  <p:stCondLst>
                                    <p:cond delay="500"/>
                                  </p:stCondLst>
                                  <p:childTnLst>
                                    <p:set>
                                      <p:cBhvr>
                                        <p:cTn id="10" dur="1" fill="hold">
                                          <p:stCondLst>
                                            <p:cond delay="0"/>
                                          </p:stCondLst>
                                        </p:cTn>
                                        <p:tgtEl>
                                          <p:spTgt spid="66569"/>
                                        </p:tgtEl>
                                        <p:attrNameLst>
                                          <p:attrName>style.visibility</p:attrName>
                                        </p:attrNameLst>
                                      </p:cBhvr>
                                      <p:to>
                                        <p:strVal val="visible"/>
                                      </p:to>
                                    </p:set>
                                    <p:animEffect transition="in" filter="blinds(horizontal)">
                                      <p:cBhvr>
                                        <p:cTn id="11" dur="500"/>
                                        <p:tgtEl>
                                          <p:spTgt spid="66569"/>
                                        </p:tgtEl>
                                      </p:cBhvr>
                                    </p:animEffect>
                                  </p:childTnLst>
                                </p:cTn>
                              </p:par>
                            </p:childTnLst>
                          </p:cTn>
                        </p:par>
                        <p:par>
                          <p:cTn id="12" fill="hold" nodeType="afterGroup">
                            <p:stCondLst>
                              <p:cond delay="1500"/>
                            </p:stCondLst>
                            <p:childTnLst>
                              <p:par>
                                <p:cTn id="13" presetID="3" presetClass="entr" presetSubtype="10" fill="hold" grpId="0" nodeType="afterEffect">
                                  <p:stCondLst>
                                    <p:cond delay="500"/>
                                  </p:stCondLst>
                                  <p:childTnLst>
                                    <p:set>
                                      <p:cBhvr>
                                        <p:cTn id="14" dur="1" fill="hold">
                                          <p:stCondLst>
                                            <p:cond delay="0"/>
                                          </p:stCondLst>
                                        </p:cTn>
                                        <p:tgtEl>
                                          <p:spTgt spid="66586"/>
                                        </p:tgtEl>
                                        <p:attrNameLst>
                                          <p:attrName>style.visibility</p:attrName>
                                        </p:attrNameLst>
                                      </p:cBhvr>
                                      <p:to>
                                        <p:strVal val="visible"/>
                                      </p:to>
                                    </p:set>
                                    <p:animEffect transition="in" filter="blinds(horizontal)">
                                      <p:cBhvr>
                                        <p:cTn id="15" dur="500"/>
                                        <p:tgtEl>
                                          <p:spTgt spid="66586"/>
                                        </p:tgtEl>
                                      </p:cBhvr>
                                    </p:animEffect>
                                  </p:childTnLst>
                                </p:cTn>
                              </p:par>
                            </p:childTnLst>
                          </p:cTn>
                        </p:par>
                        <p:par>
                          <p:cTn id="16" fill="hold" nodeType="afterGroup">
                            <p:stCondLst>
                              <p:cond delay="2500"/>
                            </p:stCondLst>
                            <p:childTnLst>
                              <p:par>
                                <p:cTn id="17" presetID="3" presetClass="entr" presetSubtype="10" fill="hold" grpId="0" nodeType="afterEffect">
                                  <p:stCondLst>
                                    <p:cond delay="500"/>
                                  </p:stCondLst>
                                  <p:childTnLst>
                                    <p:set>
                                      <p:cBhvr>
                                        <p:cTn id="18" dur="1" fill="hold">
                                          <p:stCondLst>
                                            <p:cond delay="0"/>
                                          </p:stCondLst>
                                        </p:cTn>
                                        <p:tgtEl>
                                          <p:spTgt spid="66587"/>
                                        </p:tgtEl>
                                        <p:attrNameLst>
                                          <p:attrName>style.visibility</p:attrName>
                                        </p:attrNameLst>
                                      </p:cBhvr>
                                      <p:to>
                                        <p:strVal val="visible"/>
                                      </p:to>
                                    </p:set>
                                    <p:animEffect transition="in" filter="blinds(horizontal)">
                                      <p:cBhvr>
                                        <p:cTn id="19" dur="500"/>
                                        <p:tgtEl>
                                          <p:spTgt spid="66587"/>
                                        </p:tgtEl>
                                      </p:cBhvr>
                                    </p:animEffect>
                                  </p:childTnLst>
                                </p:cTn>
                              </p:par>
                            </p:childTnLst>
                          </p:cTn>
                        </p:par>
                        <p:par>
                          <p:cTn id="20" fill="hold" nodeType="afterGroup">
                            <p:stCondLst>
                              <p:cond delay="3500"/>
                            </p:stCondLst>
                            <p:childTnLst>
                              <p:par>
                                <p:cTn id="21" presetID="3" presetClass="entr" presetSubtype="10" fill="hold" grpId="0" nodeType="afterEffect">
                                  <p:stCondLst>
                                    <p:cond delay="500"/>
                                  </p:stCondLst>
                                  <p:childTnLst>
                                    <p:set>
                                      <p:cBhvr>
                                        <p:cTn id="22" dur="1" fill="hold">
                                          <p:stCondLst>
                                            <p:cond delay="0"/>
                                          </p:stCondLst>
                                        </p:cTn>
                                        <p:tgtEl>
                                          <p:spTgt spid="66588"/>
                                        </p:tgtEl>
                                        <p:attrNameLst>
                                          <p:attrName>style.visibility</p:attrName>
                                        </p:attrNameLst>
                                      </p:cBhvr>
                                      <p:to>
                                        <p:strVal val="visible"/>
                                      </p:to>
                                    </p:set>
                                    <p:animEffect transition="in" filter="blinds(horizontal)">
                                      <p:cBhvr>
                                        <p:cTn id="23" dur="500"/>
                                        <p:tgtEl>
                                          <p:spTgt spid="66588"/>
                                        </p:tgtEl>
                                      </p:cBhvr>
                                    </p:animEffect>
                                  </p:childTnLst>
                                </p:cTn>
                              </p:par>
                            </p:childTnLst>
                          </p:cTn>
                        </p:par>
                        <p:par>
                          <p:cTn id="24" fill="hold" nodeType="afterGroup">
                            <p:stCondLst>
                              <p:cond delay="4500"/>
                            </p:stCondLst>
                            <p:childTnLst>
                              <p:par>
                                <p:cTn id="25" presetID="3" presetClass="entr" presetSubtype="10" fill="hold" grpId="0" nodeType="afterEffect">
                                  <p:stCondLst>
                                    <p:cond delay="500"/>
                                  </p:stCondLst>
                                  <p:childTnLst>
                                    <p:set>
                                      <p:cBhvr>
                                        <p:cTn id="26" dur="1" fill="hold">
                                          <p:stCondLst>
                                            <p:cond delay="0"/>
                                          </p:stCondLst>
                                        </p:cTn>
                                        <p:tgtEl>
                                          <p:spTgt spid="66585"/>
                                        </p:tgtEl>
                                        <p:attrNameLst>
                                          <p:attrName>style.visibility</p:attrName>
                                        </p:attrNameLst>
                                      </p:cBhvr>
                                      <p:to>
                                        <p:strVal val="visible"/>
                                      </p:to>
                                    </p:set>
                                    <p:animEffect transition="in" filter="blinds(horizontal)">
                                      <p:cBhvr>
                                        <p:cTn id="27" dur="500"/>
                                        <p:tgtEl>
                                          <p:spTgt spid="66585"/>
                                        </p:tgtEl>
                                      </p:cBhvr>
                                    </p:animEffect>
                                  </p:childTnLst>
                                </p:cTn>
                              </p:par>
                            </p:childTnLst>
                          </p:cTn>
                        </p:par>
                        <p:par>
                          <p:cTn id="28" fill="hold" nodeType="afterGroup">
                            <p:stCondLst>
                              <p:cond delay="5500"/>
                            </p:stCondLst>
                            <p:childTnLst>
                              <p:par>
                                <p:cTn id="29" presetID="3" presetClass="entr" presetSubtype="10" fill="hold" nodeType="afterEffect">
                                  <p:stCondLst>
                                    <p:cond delay="500"/>
                                  </p:stCondLst>
                                  <p:childTnLst>
                                    <p:set>
                                      <p:cBhvr>
                                        <p:cTn id="30" dur="1" fill="hold">
                                          <p:stCondLst>
                                            <p:cond delay="0"/>
                                          </p:stCondLst>
                                        </p:cTn>
                                        <p:tgtEl>
                                          <p:spTgt spid="66579"/>
                                        </p:tgtEl>
                                        <p:attrNameLst>
                                          <p:attrName>style.visibility</p:attrName>
                                        </p:attrNameLst>
                                      </p:cBhvr>
                                      <p:to>
                                        <p:strVal val="visible"/>
                                      </p:to>
                                    </p:set>
                                    <p:animEffect transition="in" filter="blinds(horizontal)">
                                      <p:cBhvr>
                                        <p:cTn id="31" dur="500"/>
                                        <p:tgtEl>
                                          <p:spTgt spid="66579"/>
                                        </p:tgtEl>
                                      </p:cBhvr>
                                    </p:animEffect>
                                  </p:childTnLst>
                                </p:cTn>
                              </p:par>
                            </p:childTnLst>
                          </p:cTn>
                        </p:par>
                        <p:par>
                          <p:cTn id="32" fill="hold" nodeType="afterGroup">
                            <p:stCondLst>
                              <p:cond delay="6500"/>
                            </p:stCondLst>
                            <p:childTnLst>
                              <p:par>
                                <p:cTn id="33" presetID="3" presetClass="entr" presetSubtype="10" fill="hold" grpId="0" nodeType="afterEffect">
                                  <p:stCondLst>
                                    <p:cond delay="500"/>
                                  </p:stCondLst>
                                  <p:childTnLst>
                                    <p:set>
                                      <p:cBhvr>
                                        <p:cTn id="34" dur="1" fill="hold">
                                          <p:stCondLst>
                                            <p:cond delay="0"/>
                                          </p:stCondLst>
                                        </p:cTn>
                                        <p:tgtEl>
                                          <p:spTgt spid="66576"/>
                                        </p:tgtEl>
                                        <p:attrNameLst>
                                          <p:attrName>style.visibility</p:attrName>
                                        </p:attrNameLst>
                                      </p:cBhvr>
                                      <p:to>
                                        <p:strVal val="visible"/>
                                      </p:to>
                                    </p:set>
                                    <p:animEffect transition="in" filter="blinds(horizontal)">
                                      <p:cBhvr>
                                        <p:cTn id="35" dur="500"/>
                                        <p:tgtEl>
                                          <p:spTgt spid="66576"/>
                                        </p:tgtEl>
                                      </p:cBhvr>
                                    </p:animEffect>
                                  </p:childTnLst>
                                </p:cTn>
                              </p:par>
                            </p:childTnLst>
                          </p:cTn>
                        </p:par>
                        <p:par>
                          <p:cTn id="36" fill="hold" nodeType="afterGroup">
                            <p:stCondLst>
                              <p:cond delay="7500"/>
                            </p:stCondLst>
                            <p:childTnLst>
                              <p:par>
                                <p:cTn id="37" presetID="3" presetClass="entr" presetSubtype="10" fill="hold" grpId="0" nodeType="afterEffect">
                                  <p:stCondLst>
                                    <p:cond delay="500"/>
                                  </p:stCondLst>
                                  <p:childTnLst>
                                    <p:set>
                                      <p:cBhvr>
                                        <p:cTn id="38" dur="1" fill="hold">
                                          <p:stCondLst>
                                            <p:cond delay="0"/>
                                          </p:stCondLst>
                                        </p:cTn>
                                        <p:tgtEl>
                                          <p:spTgt spid="66584"/>
                                        </p:tgtEl>
                                        <p:attrNameLst>
                                          <p:attrName>style.visibility</p:attrName>
                                        </p:attrNameLst>
                                      </p:cBhvr>
                                      <p:to>
                                        <p:strVal val="visible"/>
                                      </p:to>
                                    </p:set>
                                    <p:animEffect transition="in" filter="blinds(horizontal)">
                                      <p:cBhvr>
                                        <p:cTn id="39" dur="500"/>
                                        <p:tgtEl>
                                          <p:spTgt spid="66584"/>
                                        </p:tgtEl>
                                      </p:cBhvr>
                                    </p:animEffect>
                                  </p:childTnLst>
                                </p:cTn>
                              </p:par>
                            </p:childTnLst>
                          </p:cTn>
                        </p:par>
                        <p:par>
                          <p:cTn id="40" fill="hold" nodeType="afterGroup">
                            <p:stCondLst>
                              <p:cond delay="8500"/>
                            </p:stCondLst>
                            <p:childTnLst>
                              <p:par>
                                <p:cTn id="41" presetID="3" presetClass="entr" presetSubtype="10" fill="hold" nodeType="afterEffect">
                                  <p:stCondLst>
                                    <p:cond delay="500"/>
                                  </p:stCondLst>
                                  <p:childTnLst>
                                    <p:set>
                                      <p:cBhvr>
                                        <p:cTn id="42" dur="1" fill="hold">
                                          <p:stCondLst>
                                            <p:cond delay="0"/>
                                          </p:stCondLst>
                                        </p:cTn>
                                        <p:tgtEl>
                                          <p:spTgt spid="66582"/>
                                        </p:tgtEl>
                                        <p:attrNameLst>
                                          <p:attrName>style.visibility</p:attrName>
                                        </p:attrNameLst>
                                      </p:cBhvr>
                                      <p:to>
                                        <p:strVal val="visible"/>
                                      </p:to>
                                    </p:set>
                                    <p:animEffect transition="in" filter="blinds(horizontal)">
                                      <p:cBhvr>
                                        <p:cTn id="43" dur="500"/>
                                        <p:tgtEl>
                                          <p:spTgt spid="66582"/>
                                        </p:tgtEl>
                                      </p:cBhvr>
                                    </p:animEffect>
                                  </p:childTnLst>
                                </p:cTn>
                              </p:par>
                            </p:childTnLst>
                          </p:cTn>
                        </p:par>
                        <p:par>
                          <p:cTn id="44" fill="hold" nodeType="afterGroup">
                            <p:stCondLst>
                              <p:cond delay="9500"/>
                            </p:stCondLst>
                            <p:childTnLst>
                              <p:par>
                                <p:cTn id="45" presetID="3" presetClass="entr" presetSubtype="10" fill="hold" grpId="0" nodeType="afterEffect">
                                  <p:stCondLst>
                                    <p:cond delay="500"/>
                                  </p:stCondLst>
                                  <p:childTnLst>
                                    <p:set>
                                      <p:cBhvr>
                                        <p:cTn id="46" dur="1" fill="hold">
                                          <p:stCondLst>
                                            <p:cond delay="0"/>
                                          </p:stCondLst>
                                        </p:cTn>
                                        <p:tgtEl>
                                          <p:spTgt spid="66590"/>
                                        </p:tgtEl>
                                        <p:attrNameLst>
                                          <p:attrName>style.visibility</p:attrName>
                                        </p:attrNameLst>
                                      </p:cBhvr>
                                      <p:to>
                                        <p:strVal val="visible"/>
                                      </p:to>
                                    </p:set>
                                    <p:animEffect transition="in" filter="blinds(horizontal)">
                                      <p:cBhvr>
                                        <p:cTn id="47" dur="500"/>
                                        <p:tgtEl>
                                          <p:spTgt spid="66590"/>
                                        </p:tgtEl>
                                      </p:cBhvr>
                                    </p:animEffect>
                                  </p:childTnLst>
                                </p:cTn>
                              </p:par>
                            </p:childTnLst>
                          </p:cTn>
                        </p:par>
                        <p:par>
                          <p:cTn id="48" fill="hold" nodeType="afterGroup">
                            <p:stCondLst>
                              <p:cond delay="10500"/>
                            </p:stCondLst>
                            <p:childTnLst>
                              <p:par>
                                <p:cTn id="49" presetID="3" presetClass="entr" presetSubtype="10" fill="hold" grpId="0" nodeType="afterEffect">
                                  <p:stCondLst>
                                    <p:cond delay="500"/>
                                  </p:stCondLst>
                                  <p:childTnLst>
                                    <p:set>
                                      <p:cBhvr>
                                        <p:cTn id="50" dur="1" fill="hold">
                                          <p:stCondLst>
                                            <p:cond delay="0"/>
                                          </p:stCondLst>
                                        </p:cTn>
                                        <p:tgtEl>
                                          <p:spTgt spid="66589"/>
                                        </p:tgtEl>
                                        <p:attrNameLst>
                                          <p:attrName>style.visibility</p:attrName>
                                        </p:attrNameLst>
                                      </p:cBhvr>
                                      <p:to>
                                        <p:strVal val="visible"/>
                                      </p:to>
                                    </p:set>
                                    <p:animEffect transition="in" filter="blinds(horizontal)">
                                      <p:cBhvr>
                                        <p:cTn id="51" dur="500"/>
                                        <p:tgtEl>
                                          <p:spTgt spid="66589"/>
                                        </p:tgtEl>
                                      </p:cBhvr>
                                    </p:animEffect>
                                  </p:childTnLst>
                                </p:cTn>
                              </p:par>
                            </p:childTnLst>
                          </p:cTn>
                        </p:par>
                        <p:par>
                          <p:cTn id="52" fill="hold" nodeType="afterGroup">
                            <p:stCondLst>
                              <p:cond delay="11500"/>
                            </p:stCondLst>
                            <p:childTnLst>
                              <p:par>
                                <p:cTn id="53" presetID="3" presetClass="entr" presetSubtype="10" fill="hold" nodeType="afterEffect">
                                  <p:stCondLst>
                                    <p:cond delay="500"/>
                                  </p:stCondLst>
                                  <p:childTnLst>
                                    <p:set>
                                      <p:cBhvr>
                                        <p:cTn id="54" dur="1" fill="hold">
                                          <p:stCondLst>
                                            <p:cond delay="0"/>
                                          </p:stCondLst>
                                        </p:cTn>
                                        <p:tgtEl>
                                          <p:spTgt spid="66575"/>
                                        </p:tgtEl>
                                        <p:attrNameLst>
                                          <p:attrName>style.visibility</p:attrName>
                                        </p:attrNameLst>
                                      </p:cBhvr>
                                      <p:to>
                                        <p:strVal val="visible"/>
                                      </p:to>
                                    </p:set>
                                    <p:animEffect transition="in" filter="blinds(horizontal)">
                                      <p:cBhvr>
                                        <p:cTn id="55" dur="500"/>
                                        <p:tgtEl>
                                          <p:spTgt spid="66575"/>
                                        </p:tgtEl>
                                      </p:cBhvr>
                                    </p:animEffect>
                                  </p:childTnLst>
                                </p:cTn>
                              </p:par>
                            </p:childTnLst>
                          </p:cTn>
                        </p:par>
                        <p:par>
                          <p:cTn id="56" fill="hold" nodeType="afterGroup">
                            <p:stCondLst>
                              <p:cond delay="12500"/>
                            </p:stCondLst>
                            <p:childTnLst>
                              <p:par>
                                <p:cTn id="57" presetID="3" presetClass="entr" presetSubtype="10" fill="hold" grpId="0" nodeType="afterEffect">
                                  <p:stCondLst>
                                    <p:cond delay="500"/>
                                  </p:stCondLst>
                                  <p:childTnLst>
                                    <p:set>
                                      <p:cBhvr>
                                        <p:cTn id="58" dur="1" fill="hold">
                                          <p:stCondLst>
                                            <p:cond delay="0"/>
                                          </p:stCondLst>
                                        </p:cTn>
                                        <p:tgtEl>
                                          <p:spTgt spid="66583"/>
                                        </p:tgtEl>
                                        <p:attrNameLst>
                                          <p:attrName>style.visibility</p:attrName>
                                        </p:attrNameLst>
                                      </p:cBhvr>
                                      <p:to>
                                        <p:strVal val="visible"/>
                                      </p:to>
                                    </p:set>
                                    <p:animEffect transition="in" filter="blinds(horizontal)">
                                      <p:cBhvr>
                                        <p:cTn id="59" dur="500"/>
                                        <p:tgtEl>
                                          <p:spTgt spid="6658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6591">
                                            <p:txEl>
                                              <p:pRg st="0" end="0"/>
                                            </p:txEl>
                                          </p:spTgt>
                                        </p:tgtEl>
                                        <p:attrNameLst>
                                          <p:attrName>style.visibility</p:attrName>
                                        </p:attrNameLst>
                                      </p:cBhvr>
                                      <p:to>
                                        <p:strVal val="visible"/>
                                      </p:to>
                                    </p:set>
                                    <p:animEffect transition="in" filter="blinds(horizontal)">
                                      <p:cBhvr>
                                        <p:cTn id="64" dur="500"/>
                                        <p:tgtEl>
                                          <p:spTgt spid="66591">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6591">
                                            <p:txEl>
                                              <p:pRg st="1" end="1"/>
                                            </p:txEl>
                                          </p:spTgt>
                                        </p:tgtEl>
                                        <p:attrNameLst>
                                          <p:attrName>style.visibility</p:attrName>
                                        </p:attrNameLst>
                                      </p:cBhvr>
                                      <p:to>
                                        <p:strVal val="visible"/>
                                      </p:to>
                                    </p:set>
                                    <p:animEffect transition="in" filter="blinds(horizontal)">
                                      <p:cBhvr>
                                        <p:cTn id="69" dur="500"/>
                                        <p:tgtEl>
                                          <p:spTgt spid="66591">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66597"/>
                                        </p:tgtEl>
                                        <p:attrNameLst>
                                          <p:attrName>style.visibility</p:attrName>
                                        </p:attrNameLst>
                                      </p:cBhvr>
                                      <p:to>
                                        <p:strVal val="visible"/>
                                      </p:to>
                                    </p:set>
                                    <p:animEffect transition="in" filter="blinds(horizontal)">
                                      <p:cBhvr>
                                        <p:cTn id="74" dur="500"/>
                                        <p:tgtEl>
                                          <p:spTgt spid="66597"/>
                                        </p:tgtEl>
                                      </p:cBhvr>
                                    </p:animEffect>
                                  </p:childTnLst>
                                </p:cTn>
                              </p:par>
                            </p:childTnLst>
                          </p:cTn>
                        </p:par>
                        <p:par>
                          <p:cTn id="75" fill="hold" nodeType="afterGroup">
                            <p:stCondLst>
                              <p:cond delay="500"/>
                            </p:stCondLst>
                            <p:childTnLst>
                              <p:par>
                                <p:cTn id="76" presetID="3" presetClass="entr" presetSubtype="10" fill="hold" nodeType="afterEffect">
                                  <p:stCondLst>
                                    <p:cond delay="500"/>
                                  </p:stCondLst>
                                  <p:childTnLst>
                                    <p:set>
                                      <p:cBhvr>
                                        <p:cTn id="77" dur="1" fill="hold">
                                          <p:stCondLst>
                                            <p:cond delay="0"/>
                                          </p:stCondLst>
                                        </p:cTn>
                                        <p:tgtEl>
                                          <p:spTgt spid="66594"/>
                                        </p:tgtEl>
                                        <p:attrNameLst>
                                          <p:attrName>style.visibility</p:attrName>
                                        </p:attrNameLst>
                                      </p:cBhvr>
                                      <p:to>
                                        <p:strVal val="visible"/>
                                      </p:to>
                                    </p:set>
                                    <p:animEffect transition="in" filter="blinds(horizontal)">
                                      <p:cBhvr>
                                        <p:cTn id="78" dur="500"/>
                                        <p:tgtEl>
                                          <p:spTgt spid="66594"/>
                                        </p:tgtEl>
                                      </p:cBhvr>
                                    </p:animEffect>
                                  </p:childTnLst>
                                </p:cTn>
                              </p:par>
                            </p:childTnLst>
                          </p:cTn>
                        </p:par>
                        <p:par>
                          <p:cTn id="79" fill="hold" nodeType="afterGroup">
                            <p:stCondLst>
                              <p:cond delay="1500"/>
                            </p:stCondLst>
                            <p:childTnLst>
                              <p:par>
                                <p:cTn id="80" presetID="3" presetClass="entr" presetSubtype="10" fill="hold" grpId="0" nodeType="afterEffect">
                                  <p:stCondLst>
                                    <p:cond delay="500"/>
                                  </p:stCondLst>
                                  <p:childTnLst>
                                    <p:set>
                                      <p:cBhvr>
                                        <p:cTn id="81" dur="1" fill="hold">
                                          <p:stCondLst>
                                            <p:cond delay="0"/>
                                          </p:stCondLst>
                                        </p:cTn>
                                        <p:tgtEl>
                                          <p:spTgt spid="66600"/>
                                        </p:tgtEl>
                                        <p:attrNameLst>
                                          <p:attrName>style.visibility</p:attrName>
                                        </p:attrNameLst>
                                      </p:cBhvr>
                                      <p:to>
                                        <p:strVal val="visible"/>
                                      </p:to>
                                    </p:set>
                                    <p:animEffect transition="in" filter="blinds(horizontal)">
                                      <p:cBhvr>
                                        <p:cTn id="82" dur="500"/>
                                        <p:tgtEl>
                                          <p:spTgt spid="66600"/>
                                        </p:tgtEl>
                                      </p:cBhvr>
                                    </p:animEffect>
                                  </p:childTnLst>
                                </p:cTn>
                              </p:par>
                            </p:childTnLst>
                          </p:cTn>
                        </p:par>
                        <p:par>
                          <p:cTn id="83" fill="hold" nodeType="afterGroup">
                            <p:stCondLst>
                              <p:cond delay="2500"/>
                            </p:stCondLst>
                            <p:childTnLst>
                              <p:par>
                                <p:cTn id="84" presetID="3" presetClass="entr" presetSubtype="10" fill="hold" grpId="0" nodeType="afterEffect">
                                  <p:stCondLst>
                                    <p:cond delay="500"/>
                                  </p:stCondLst>
                                  <p:childTnLst>
                                    <p:set>
                                      <p:cBhvr>
                                        <p:cTn id="85" dur="1" fill="hold">
                                          <p:stCondLst>
                                            <p:cond delay="0"/>
                                          </p:stCondLst>
                                        </p:cTn>
                                        <p:tgtEl>
                                          <p:spTgt spid="66599"/>
                                        </p:tgtEl>
                                        <p:attrNameLst>
                                          <p:attrName>style.visibility</p:attrName>
                                        </p:attrNameLst>
                                      </p:cBhvr>
                                      <p:to>
                                        <p:strVal val="visible"/>
                                      </p:to>
                                    </p:set>
                                    <p:animEffect transition="in" filter="blinds(horizontal)">
                                      <p:cBhvr>
                                        <p:cTn id="86" dur="500"/>
                                        <p:tgtEl>
                                          <p:spTgt spid="6659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66598"/>
                                        </p:tgtEl>
                                        <p:attrNameLst>
                                          <p:attrName>style.visibility</p:attrName>
                                        </p:attrNameLst>
                                      </p:cBhvr>
                                      <p:to>
                                        <p:strVal val="visible"/>
                                      </p:to>
                                    </p:set>
                                    <p:animEffect transition="in" filter="blinds(horizontal)">
                                      <p:cBhvr>
                                        <p:cTn id="91" dur="500"/>
                                        <p:tgtEl>
                                          <p:spTgt spid="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P spid="66583" grpId="0" autoUpdateAnimBg="0"/>
      <p:bldP spid="66584" grpId="0" animBg="1"/>
      <p:bldP spid="66585" grpId="0" animBg="1"/>
      <p:bldP spid="66586" grpId="0" autoUpdateAnimBg="0"/>
      <p:bldP spid="66587" grpId="0" autoUpdateAnimBg="0"/>
      <p:bldP spid="66588" grpId="0" autoUpdateAnimBg="0"/>
      <p:bldP spid="66589" grpId="0" autoUpdateAnimBg="0"/>
      <p:bldP spid="66590" grpId="0" autoUpdateAnimBg="0"/>
      <p:bldP spid="66591" grpId="0" build="p" autoUpdateAnimBg="0"/>
      <p:bldP spid="66598" grpId="0" animBg="1" autoUpdateAnimBg="0"/>
      <p:bldP spid="66599" grpId="0" animBg="1"/>
      <p:bldP spid="666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0" y="-42863"/>
            <a:ext cx="9156700" cy="347663"/>
          </a:xfrm>
          <a:prstGeom prst="rect">
            <a:avLst/>
          </a:prstGeom>
          <a:gradFill rotWithShape="0">
            <a:gsLst>
              <a:gs pos="0">
                <a:srgbClr val="333333"/>
              </a:gs>
              <a:gs pos="100000">
                <a:srgbClr val="000000"/>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26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11271" name="Rectangle 6"/>
          <p:cNvSpPr>
            <a:spLocks noGrp="1" noChangeArrowheads="1"/>
          </p:cNvSpPr>
          <p:nvPr>
            <p:ph type="title"/>
          </p:nvPr>
        </p:nvSpPr>
        <p:spPr/>
        <p:txBody>
          <a:bodyPr/>
          <a:lstStyle/>
          <a:p>
            <a:pPr eaLnBrk="1" hangingPunct="1"/>
            <a:endParaRPr lang="en-US" altLang="en-US" smtClean="0"/>
          </a:p>
        </p:txBody>
      </p:sp>
      <p:sp>
        <p:nvSpPr>
          <p:cNvPr id="11272" name="Rectangle 7"/>
          <p:cNvSpPr>
            <a:spLocks noGrp="1" noChangeArrowheads="1"/>
          </p:cNvSpPr>
          <p:nvPr>
            <p:ph type="body" idx="1"/>
          </p:nvPr>
        </p:nvSpPr>
        <p:spPr/>
        <p:txBody>
          <a:bodyPr/>
          <a:lstStyle/>
          <a:p>
            <a:pPr eaLnBrk="1" hangingPunct="1"/>
            <a:endParaRPr lang="en-US" altLang="en-US" smtClean="0"/>
          </a:p>
        </p:txBody>
      </p:sp>
      <p:sp>
        <p:nvSpPr>
          <p:cNvPr id="11273" name="Rectangle 8"/>
          <p:cNvSpPr>
            <a:spLocks/>
          </p:cNvSpPr>
          <p:nvPr/>
        </p:nvSpPr>
        <p:spPr bwMode="auto">
          <a:xfrm>
            <a:off x="6064250" y="279400"/>
            <a:ext cx="8588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spAutoFit/>
          </a:bodyPr>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a:solidFill>
                  <a:srgbClr val="FFFFFF"/>
                </a:solidFill>
                <a:latin typeface="Lucida Grande" charset="0"/>
                <a:ea typeface="Lucida Grande" charset="0"/>
                <a:cs typeface="Lucida Grande" charset="0"/>
                <a:sym typeface="Lucida Grande" charset="0"/>
              </a:rPr>
              <a:t>2001</a:t>
            </a:r>
          </a:p>
        </p:txBody>
      </p:sp>
      <p:pic>
        <p:nvPicPr>
          <p:cNvPr id="112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892550"/>
            <a:ext cx="184308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7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864100"/>
            <a:ext cx="1571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7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848225"/>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7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2649538"/>
            <a:ext cx="900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7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2975" y="1123950"/>
            <a:ext cx="9413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7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878138"/>
            <a:ext cx="9953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450850"/>
            <a:ext cx="9858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1"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5263" y="1600200"/>
            <a:ext cx="99377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2"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5263" y="3095625"/>
            <a:ext cx="9223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3"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4613" y="690563"/>
            <a:ext cx="10271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4"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6050" y="4532313"/>
            <a:ext cx="10810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5"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4764088"/>
            <a:ext cx="1006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6"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5138" y="4735513"/>
            <a:ext cx="10366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87" name="Picture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8488" y="2668588"/>
            <a:ext cx="10477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88" name="Rectangle 23"/>
          <p:cNvSpPr>
            <a:spLocks/>
          </p:cNvSpPr>
          <p:nvPr/>
        </p:nvSpPr>
        <p:spPr bwMode="auto">
          <a:xfrm>
            <a:off x="4710113" y="3587750"/>
            <a:ext cx="1168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Organizer</a:t>
            </a:r>
          </a:p>
        </p:txBody>
      </p:sp>
      <p:sp>
        <p:nvSpPr>
          <p:cNvPr id="11289" name="Rectangle 24"/>
          <p:cNvSpPr>
            <a:spLocks/>
          </p:cNvSpPr>
          <p:nvPr/>
        </p:nvSpPr>
        <p:spPr bwMode="auto">
          <a:xfrm>
            <a:off x="3600450" y="2039938"/>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Insider</a:t>
            </a:r>
          </a:p>
        </p:txBody>
      </p:sp>
      <p:sp>
        <p:nvSpPr>
          <p:cNvPr id="11290" name="Rectangle 25"/>
          <p:cNvSpPr>
            <a:spLocks/>
          </p:cNvSpPr>
          <p:nvPr/>
        </p:nvSpPr>
        <p:spPr bwMode="auto">
          <a:xfrm>
            <a:off x="6040438" y="3895725"/>
            <a:ext cx="1308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Co-organizer</a:t>
            </a:r>
          </a:p>
        </p:txBody>
      </p:sp>
      <p:sp>
        <p:nvSpPr>
          <p:cNvPr id="11291" name="Rectangle 26"/>
          <p:cNvSpPr>
            <a:spLocks/>
          </p:cNvSpPr>
          <p:nvPr/>
        </p:nvSpPr>
        <p:spPr bwMode="auto">
          <a:xfrm>
            <a:off x="4724400" y="1468438"/>
            <a:ext cx="1536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Security expert</a:t>
            </a:r>
          </a:p>
        </p:txBody>
      </p:sp>
      <p:sp>
        <p:nvSpPr>
          <p:cNvPr id="11292" name="Rectangle 27"/>
          <p:cNvSpPr>
            <a:spLocks/>
          </p:cNvSpPr>
          <p:nvPr/>
        </p:nvSpPr>
        <p:spPr bwMode="auto">
          <a:xfrm>
            <a:off x="7848600" y="2613025"/>
            <a:ext cx="1066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Mechanic</a:t>
            </a:r>
          </a:p>
        </p:txBody>
      </p:sp>
      <p:sp>
        <p:nvSpPr>
          <p:cNvPr id="11293" name="Rectangle 28"/>
          <p:cNvSpPr>
            <a:spLocks/>
          </p:cNvSpPr>
          <p:nvPr/>
        </p:nvSpPr>
        <p:spPr bwMode="auto">
          <a:xfrm>
            <a:off x="7812088" y="4038600"/>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Mechanic</a:t>
            </a:r>
          </a:p>
        </p:txBody>
      </p:sp>
      <p:sp>
        <p:nvSpPr>
          <p:cNvPr id="11294" name="Rectangle 29"/>
          <p:cNvSpPr>
            <a:spLocks/>
          </p:cNvSpPr>
          <p:nvPr/>
        </p:nvSpPr>
        <p:spPr bwMode="auto">
          <a:xfrm>
            <a:off x="6084888" y="1704975"/>
            <a:ext cx="173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Electronics expert</a:t>
            </a:r>
          </a:p>
        </p:txBody>
      </p:sp>
      <p:sp>
        <p:nvSpPr>
          <p:cNvPr id="11295" name="Rectangle 30"/>
          <p:cNvSpPr>
            <a:spLocks/>
          </p:cNvSpPr>
          <p:nvPr/>
        </p:nvSpPr>
        <p:spPr bwMode="auto">
          <a:xfrm>
            <a:off x="3662363" y="5583238"/>
            <a:ext cx="1765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Explosives expert</a:t>
            </a:r>
          </a:p>
        </p:txBody>
      </p:sp>
      <p:sp>
        <p:nvSpPr>
          <p:cNvPr id="11296" name="Rectangle 31"/>
          <p:cNvSpPr>
            <a:spLocks/>
          </p:cNvSpPr>
          <p:nvPr/>
        </p:nvSpPr>
        <p:spPr bwMode="auto">
          <a:xfrm>
            <a:off x="7526338" y="5913438"/>
            <a:ext cx="927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Acrobat</a:t>
            </a:r>
          </a:p>
        </p:txBody>
      </p:sp>
      <p:sp>
        <p:nvSpPr>
          <p:cNvPr id="11297" name="Rectangle 32"/>
          <p:cNvSpPr>
            <a:spLocks/>
          </p:cNvSpPr>
          <p:nvPr/>
        </p:nvSpPr>
        <p:spPr bwMode="auto">
          <a:xfrm>
            <a:off x="5605463" y="5849938"/>
            <a:ext cx="990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Con-man</a:t>
            </a:r>
          </a:p>
        </p:txBody>
      </p:sp>
      <p:sp>
        <p:nvSpPr>
          <p:cNvPr id="11298" name="Rectangle 33"/>
          <p:cNvSpPr>
            <a:spLocks/>
          </p:cNvSpPr>
          <p:nvPr/>
        </p:nvSpPr>
        <p:spPr bwMode="auto">
          <a:xfrm>
            <a:off x="2830513" y="3786188"/>
            <a:ext cx="1638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ct val="0"/>
              </a:spcBef>
              <a:buClrTx/>
              <a:buSzTx/>
              <a:buFontTx/>
              <a:buNone/>
            </a:pPr>
            <a:r>
              <a:rPr lang="en-US" altLang="en-US" sz="1400" b="1">
                <a:latin typeface="Times" charset="0"/>
                <a:cs typeface="Times" charset="0"/>
                <a:sym typeface="Times" charset="0"/>
              </a:rPr>
              <a:t>Pick-pocket thief</a:t>
            </a:r>
          </a:p>
        </p:txBody>
      </p:sp>
      <p:pic>
        <p:nvPicPr>
          <p:cNvPr id="11299"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300" y="381000"/>
            <a:ext cx="2351088"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11833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References</a:t>
            </a:r>
            <a:endParaRPr lang="en-US" sz="4000" dirty="0">
              <a:solidFill>
                <a:schemeClr val="accent6">
                  <a:lumMod val="75000"/>
                </a:schemeClr>
              </a:solidFill>
            </a:endParaRPr>
          </a:p>
        </p:txBody>
      </p:sp>
      <p:sp>
        <p:nvSpPr>
          <p:cNvPr id="4" name="TextBox 3"/>
          <p:cNvSpPr txBox="1"/>
          <p:nvPr/>
        </p:nvSpPr>
        <p:spPr>
          <a:xfrm>
            <a:off x="899592" y="2564904"/>
            <a:ext cx="6696744" cy="707886"/>
          </a:xfrm>
          <a:prstGeom prst="rect">
            <a:avLst/>
          </a:prstGeom>
          <a:noFill/>
        </p:spPr>
        <p:txBody>
          <a:bodyPr wrap="square" rtlCol="0">
            <a:spAutoFit/>
          </a:bodyPr>
          <a:lstStyle/>
          <a:p>
            <a:r>
              <a:rPr lang="en-US" sz="2000" dirty="0" err="1"/>
              <a:t>Theodoros</a:t>
            </a:r>
            <a:r>
              <a:rPr lang="en-US" sz="2000" dirty="0"/>
              <a:t> </a:t>
            </a:r>
            <a:r>
              <a:rPr lang="en-US" sz="2000" dirty="0" err="1"/>
              <a:t>Lappas</a:t>
            </a:r>
            <a:r>
              <a:rPr lang="en-US" sz="2000" dirty="0"/>
              <a:t>, Kun Liu, </a:t>
            </a:r>
            <a:r>
              <a:rPr lang="en-US" sz="2000" dirty="0" err="1"/>
              <a:t>Evimaria</a:t>
            </a:r>
            <a:r>
              <a:rPr lang="en-US" sz="2000" dirty="0"/>
              <a:t> </a:t>
            </a:r>
            <a:r>
              <a:rPr lang="en-US" sz="2000" dirty="0" smtClean="0"/>
              <a:t>Terzi, Finding </a:t>
            </a:r>
            <a:r>
              <a:rPr lang="en-US" sz="2000" dirty="0"/>
              <a:t>a team of experts in social networks. KDD 2009</a:t>
            </a:r>
            <a:r>
              <a:rPr lang="en-US" sz="2000"/>
              <a:t>: </a:t>
            </a:r>
            <a:r>
              <a:rPr lang="en-US" sz="2000" smtClean="0"/>
              <a:t>467-476</a:t>
            </a:r>
            <a:endParaRPr lang="en-US" sz="2000" dirty="0" smtClean="0">
              <a:solidFill>
                <a:schemeClr val="tx2">
                  <a:lumMod val="75000"/>
                </a:schemeClr>
              </a:solidFill>
            </a:endParaRPr>
          </a:p>
        </p:txBody>
      </p:sp>
    </p:spTree>
    <p:extLst>
      <p:ext uri="{BB962C8B-B14F-4D97-AF65-F5344CB8AC3E}">
        <p14:creationId xmlns:p14="http://schemas.microsoft.com/office/powerpoint/2010/main" val="948650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Strong AND WEAK TIES</a:t>
            </a:r>
            <a:endParaRPr lang="en-US" dirty="0"/>
          </a:p>
        </p:txBody>
      </p:sp>
    </p:spTree>
    <p:extLst>
      <p:ext uri="{BB962C8B-B14F-4D97-AF65-F5344CB8AC3E}">
        <p14:creationId xmlns:p14="http://schemas.microsoft.com/office/powerpoint/2010/main" val="3847741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Triadic Closure</a:t>
            </a:r>
            <a:endParaRPr lang="en-US" sz="3600" dirty="0">
              <a:solidFill>
                <a:schemeClr val="accent6">
                  <a:lumMod val="75000"/>
                </a:schemeClr>
              </a:solidFill>
            </a:endParaRPr>
          </a:p>
        </p:txBody>
      </p:sp>
      <p:sp>
        <p:nvSpPr>
          <p:cNvPr id="3" name="TextBox 2"/>
          <p:cNvSpPr txBox="1"/>
          <p:nvPr/>
        </p:nvSpPr>
        <p:spPr>
          <a:xfrm>
            <a:off x="428596" y="1142984"/>
            <a:ext cx="7858180" cy="1015663"/>
          </a:xfrm>
          <a:prstGeom prst="rect">
            <a:avLst/>
          </a:prstGeom>
          <a:noFill/>
        </p:spPr>
        <p:txBody>
          <a:bodyPr wrap="square" rtlCol="0">
            <a:spAutoFit/>
          </a:bodyPr>
          <a:lstStyle/>
          <a:p>
            <a:pPr algn="just"/>
            <a:r>
              <a:rPr lang="en-US" sz="2000" dirty="0" smtClean="0"/>
              <a:t>If two people in a social network have a friend in common, then there is an increased likelihood that they will become friends themselves at some point in the future</a:t>
            </a:r>
          </a:p>
        </p:txBody>
      </p:sp>
      <p:pic>
        <p:nvPicPr>
          <p:cNvPr id="29697" name="Picture 1"/>
          <p:cNvPicPr>
            <a:picLocks noChangeAspect="1" noChangeArrowheads="1"/>
          </p:cNvPicPr>
          <p:nvPr/>
        </p:nvPicPr>
        <p:blipFill>
          <a:blip r:embed="rId3" cstate="print"/>
          <a:srcRect/>
          <a:stretch>
            <a:fillRect/>
          </a:stretch>
        </p:blipFill>
        <p:spPr bwMode="auto">
          <a:xfrm>
            <a:off x="1643042" y="2500306"/>
            <a:ext cx="4572032" cy="3210697"/>
          </a:xfrm>
          <a:prstGeom prst="rect">
            <a:avLst/>
          </a:prstGeom>
          <a:noFill/>
          <a:ln w="9525">
            <a:noFill/>
            <a:miter lim="800000"/>
            <a:headEnd/>
            <a:tailEnd/>
          </a:ln>
          <a:effectLst/>
        </p:spPr>
      </p:pic>
      <p:cxnSp>
        <p:nvCxnSpPr>
          <p:cNvPr id="6" name="Straight Connector 5"/>
          <p:cNvCxnSpPr/>
          <p:nvPr/>
        </p:nvCxnSpPr>
        <p:spPr>
          <a:xfrm>
            <a:off x="3857620" y="3000372"/>
            <a:ext cx="1643074" cy="857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0760" y="2928934"/>
            <a:ext cx="2143140" cy="584775"/>
          </a:xfrm>
          <a:prstGeom prst="rect">
            <a:avLst/>
          </a:prstGeom>
          <a:noFill/>
        </p:spPr>
        <p:txBody>
          <a:bodyPr wrap="square" rtlCol="0">
            <a:spAutoFit/>
          </a:bodyPr>
          <a:lstStyle/>
          <a:p>
            <a:r>
              <a:rPr lang="en-US" sz="3200" dirty="0" smtClean="0">
                <a:solidFill>
                  <a:schemeClr val="accent6">
                    <a:lumMod val="75000"/>
                  </a:schemeClr>
                </a:solidFill>
              </a:rPr>
              <a:t>Triangle</a:t>
            </a:r>
            <a:endParaRPr lang="en-US"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Triadic Closure</a:t>
            </a:r>
            <a:endParaRPr lang="en-US" sz="3600" dirty="0">
              <a:solidFill>
                <a:schemeClr val="accent6">
                  <a:lumMod val="75000"/>
                </a:schemeClr>
              </a:solidFill>
            </a:endParaRPr>
          </a:p>
        </p:txBody>
      </p:sp>
      <p:sp>
        <p:nvSpPr>
          <p:cNvPr id="3" name="TextBox 2"/>
          <p:cNvSpPr txBox="1"/>
          <p:nvPr/>
        </p:nvSpPr>
        <p:spPr>
          <a:xfrm>
            <a:off x="428596" y="1142984"/>
            <a:ext cx="7858180" cy="369332"/>
          </a:xfrm>
          <a:prstGeom prst="rect">
            <a:avLst/>
          </a:prstGeom>
          <a:noFill/>
        </p:spPr>
        <p:txBody>
          <a:bodyPr wrap="square" rtlCol="0">
            <a:spAutoFit/>
          </a:bodyPr>
          <a:lstStyle/>
          <a:p>
            <a:pPr algn="just"/>
            <a:r>
              <a:rPr lang="en-US" dirty="0" smtClean="0">
                <a:solidFill>
                  <a:schemeClr val="tx2">
                    <a:lumMod val="50000"/>
                  </a:schemeClr>
                </a:solidFill>
              </a:rPr>
              <a:t>Snapshots over time:</a:t>
            </a:r>
          </a:p>
        </p:txBody>
      </p:sp>
      <p:pic>
        <p:nvPicPr>
          <p:cNvPr id="57346" name="Picture 2"/>
          <p:cNvPicPr>
            <a:picLocks noChangeAspect="1" noChangeArrowheads="1"/>
          </p:cNvPicPr>
          <p:nvPr/>
        </p:nvPicPr>
        <p:blipFill>
          <a:blip r:embed="rId3" cstate="print"/>
          <a:srcRect/>
          <a:stretch>
            <a:fillRect/>
          </a:stretch>
        </p:blipFill>
        <p:spPr bwMode="auto">
          <a:xfrm>
            <a:off x="500034" y="2357430"/>
            <a:ext cx="3767693" cy="285752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4143372" y="2214554"/>
            <a:ext cx="3767693" cy="2857520"/>
          </a:xfrm>
          <a:prstGeom prst="rect">
            <a:avLst/>
          </a:prstGeom>
          <a:noFill/>
          <a:ln w="9525">
            <a:noFill/>
            <a:miter lim="800000"/>
            <a:headEnd/>
            <a:tailEnd/>
          </a:ln>
          <a:effectLst/>
        </p:spPr>
      </p:pic>
      <p:cxnSp>
        <p:nvCxnSpPr>
          <p:cNvPr id="11" name="Straight Connector 10"/>
          <p:cNvCxnSpPr/>
          <p:nvPr/>
        </p:nvCxnSpPr>
        <p:spPr>
          <a:xfrm rot="5400000">
            <a:off x="4464843" y="2964653"/>
            <a:ext cx="714380" cy="71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2198" y="2714620"/>
            <a:ext cx="1357322" cy="714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9256" y="4714884"/>
            <a:ext cx="107157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14876" y="2714620"/>
            <a:ext cx="2000264" cy="171451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Clustering Coefficient</a:t>
            </a:r>
            <a:endParaRPr lang="en-US" sz="3600" dirty="0">
              <a:solidFill>
                <a:schemeClr val="accent6">
                  <a:lumMod val="75000"/>
                </a:schemeClr>
              </a:solidFill>
            </a:endParaRPr>
          </a:p>
        </p:txBody>
      </p:sp>
      <p:sp>
        <p:nvSpPr>
          <p:cNvPr id="3" name="TextBox 2"/>
          <p:cNvSpPr txBox="1"/>
          <p:nvPr/>
        </p:nvSpPr>
        <p:spPr>
          <a:xfrm>
            <a:off x="539552" y="1340768"/>
            <a:ext cx="7858180" cy="646331"/>
          </a:xfrm>
          <a:prstGeom prst="rect">
            <a:avLst/>
          </a:prstGeom>
          <a:noFill/>
        </p:spPr>
        <p:txBody>
          <a:bodyPr wrap="square" rtlCol="0">
            <a:spAutoFit/>
          </a:bodyPr>
          <a:lstStyle/>
          <a:p>
            <a:pPr algn="just"/>
            <a:r>
              <a:rPr lang="en-US" dirty="0" smtClean="0">
                <a:solidFill>
                  <a:schemeClr val="tx2">
                    <a:lumMod val="50000"/>
                  </a:schemeClr>
                </a:solidFill>
              </a:rPr>
              <a:t>(Local) clustering coefficient for a node is the probability that two randomly selected friends of a node are friends with each other </a:t>
            </a:r>
            <a:r>
              <a:rPr lang="en-US" i="1" dirty="0" smtClean="0">
                <a:solidFill>
                  <a:schemeClr val="accent6">
                    <a:lumMod val="75000"/>
                  </a:schemeClr>
                </a:solidFill>
              </a:rPr>
              <a:t>(form a triangle)</a:t>
            </a:r>
          </a:p>
        </p:txBody>
      </p:sp>
      <p:graphicFrame>
        <p:nvGraphicFramePr>
          <p:cNvPr id="27649" name="Object 3"/>
          <p:cNvGraphicFramePr>
            <a:graphicFrameLocks noChangeAspect="1"/>
          </p:cNvGraphicFramePr>
          <p:nvPr>
            <p:extLst>
              <p:ext uri="{D42A27DB-BD31-4B8C-83A1-F6EECF244321}">
                <p14:modId xmlns:p14="http://schemas.microsoft.com/office/powerpoint/2010/main" val="2128625898"/>
              </p:ext>
            </p:extLst>
          </p:nvPr>
        </p:nvGraphicFramePr>
        <p:xfrm>
          <a:off x="539552" y="2276872"/>
          <a:ext cx="2270626" cy="1133739"/>
        </p:xfrm>
        <a:graphic>
          <a:graphicData uri="http://schemas.openxmlformats.org/presentationml/2006/ole">
            <mc:AlternateContent xmlns:mc="http://schemas.openxmlformats.org/markup-compatibility/2006">
              <mc:Choice xmlns:v="urn:schemas-microsoft-com:vml" Requires="v">
                <p:oleObj spid="_x0000_s284752" name="Equation" r:id="rId4" imgW="838200" imgH="419100" progId="Equation.3">
                  <p:embed/>
                </p:oleObj>
              </mc:Choice>
              <mc:Fallback>
                <p:oleObj name="Equation" r:id="rId4" imgW="8382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276872"/>
                        <a:ext cx="2270626" cy="1133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0" name="Object 3"/>
          <p:cNvGraphicFramePr>
            <a:graphicFrameLocks noChangeAspect="1"/>
          </p:cNvGraphicFramePr>
          <p:nvPr>
            <p:extLst>
              <p:ext uri="{D42A27DB-BD31-4B8C-83A1-F6EECF244321}">
                <p14:modId xmlns:p14="http://schemas.microsoft.com/office/powerpoint/2010/main" val="545466380"/>
              </p:ext>
            </p:extLst>
          </p:nvPr>
        </p:nvGraphicFramePr>
        <p:xfrm>
          <a:off x="3051728" y="2420888"/>
          <a:ext cx="5776912" cy="368300"/>
        </p:xfrm>
        <a:graphic>
          <a:graphicData uri="http://schemas.openxmlformats.org/presentationml/2006/ole">
            <mc:AlternateContent xmlns:mc="http://schemas.openxmlformats.org/markup-compatibility/2006">
              <mc:Choice xmlns:v="urn:schemas-microsoft-com:vml" Requires="v">
                <p:oleObj spid="_x0000_s284753" name="Εξίσωση" r:id="rId6" imgW="3136680" imgH="203040" progId="Equation.3">
                  <p:embed/>
                </p:oleObj>
              </mc:Choice>
              <mc:Fallback>
                <p:oleObj name="Εξίσωση" r:id="rId6" imgW="31366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728" y="2420888"/>
                        <a:ext cx="577691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10234" y="3753055"/>
            <a:ext cx="8001056" cy="369332"/>
          </a:xfrm>
          <a:prstGeom prst="rect">
            <a:avLst/>
          </a:prstGeom>
          <a:noFill/>
        </p:spPr>
        <p:txBody>
          <a:bodyPr wrap="square" rtlCol="0">
            <a:spAutoFit/>
          </a:bodyPr>
          <a:lstStyle/>
          <a:p>
            <a:r>
              <a:rPr lang="en-US" dirty="0" smtClean="0"/>
              <a:t>Fraction of the friends of a node that are friends with each other (i.e., connected)</a:t>
            </a:r>
            <a:endParaRPr lang="en-US" dirty="0"/>
          </a:p>
        </p:txBody>
      </p:sp>
      <p:graphicFrame>
        <p:nvGraphicFramePr>
          <p:cNvPr id="253956" name="Object 4"/>
          <p:cNvGraphicFramePr>
            <a:graphicFrameLocks noChangeAspect="1"/>
          </p:cNvGraphicFramePr>
          <p:nvPr>
            <p:extLst>
              <p:ext uri="{D42A27DB-BD31-4B8C-83A1-F6EECF244321}">
                <p14:modId xmlns:p14="http://schemas.microsoft.com/office/powerpoint/2010/main" val="3415901399"/>
              </p:ext>
            </p:extLst>
          </p:nvPr>
        </p:nvGraphicFramePr>
        <p:xfrm>
          <a:off x="1763688" y="4581128"/>
          <a:ext cx="5029200" cy="1142876"/>
        </p:xfrm>
        <a:graphic>
          <a:graphicData uri="http://schemas.openxmlformats.org/presentationml/2006/ole">
            <mc:AlternateContent xmlns:mc="http://schemas.openxmlformats.org/markup-compatibility/2006">
              <mc:Choice xmlns:v="urn:schemas-microsoft-com:vml" Requires="v">
                <p:oleObj spid="_x0000_s284754" name="Equation" r:id="rId8" imgW="2438400" imgH="660400" progId="Equation.3">
                  <p:embed/>
                </p:oleObj>
              </mc:Choice>
              <mc:Fallback>
                <p:oleObj name="Equation" r:id="rId8" imgW="2438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581128"/>
                        <a:ext cx="5029200" cy="1142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Clustering Coefficient</a:t>
            </a:r>
            <a:endParaRPr lang="en-US" sz="3600" dirty="0">
              <a:solidFill>
                <a:schemeClr val="accent6">
                  <a:lumMod val="75000"/>
                </a:schemeClr>
              </a:solidFill>
            </a:endParaRPr>
          </a:p>
        </p:txBody>
      </p:sp>
      <p:pic>
        <p:nvPicPr>
          <p:cNvPr id="58372" name="Picture 4"/>
          <p:cNvPicPr>
            <a:picLocks noChangeAspect="1" noChangeArrowheads="1"/>
          </p:cNvPicPr>
          <p:nvPr/>
        </p:nvPicPr>
        <p:blipFill>
          <a:blip r:embed="rId3" cstate="print"/>
          <a:srcRect/>
          <a:stretch>
            <a:fillRect/>
          </a:stretch>
        </p:blipFill>
        <p:spPr bwMode="auto">
          <a:xfrm>
            <a:off x="357158" y="1928802"/>
            <a:ext cx="7814033" cy="2552714"/>
          </a:xfrm>
          <a:prstGeom prst="rect">
            <a:avLst/>
          </a:prstGeom>
          <a:noFill/>
          <a:ln w="9525">
            <a:noFill/>
            <a:miter lim="800000"/>
            <a:headEnd/>
            <a:tailEnd/>
          </a:ln>
          <a:effectLst/>
        </p:spPr>
      </p:pic>
      <p:sp>
        <p:nvSpPr>
          <p:cNvPr id="8" name="TextBox 7"/>
          <p:cNvSpPr txBox="1"/>
          <p:nvPr/>
        </p:nvSpPr>
        <p:spPr>
          <a:xfrm>
            <a:off x="2000232" y="4929198"/>
            <a:ext cx="1357322" cy="461665"/>
          </a:xfrm>
          <a:prstGeom prst="rect">
            <a:avLst/>
          </a:prstGeom>
          <a:noFill/>
        </p:spPr>
        <p:txBody>
          <a:bodyPr wrap="square" rtlCol="0">
            <a:spAutoFit/>
          </a:bodyPr>
          <a:lstStyle/>
          <a:p>
            <a:r>
              <a:rPr lang="en-US" sz="2400" dirty="0" smtClean="0">
                <a:solidFill>
                  <a:schemeClr val="accent1">
                    <a:lumMod val="75000"/>
                  </a:schemeClr>
                </a:solidFill>
              </a:rPr>
              <a:t>1/6</a:t>
            </a:r>
            <a:endParaRPr lang="en-US" sz="2400" dirty="0">
              <a:solidFill>
                <a:schemeClr val="accent1">
                  <a:lumMod val="75000"/>
                </a:schemeClr>
              </a:solidFill>
            </a:endParaRPr>
          </a:p>
        </p:txBody>
      </p:sp>
      <p:cxnSp>
        <p:nvCxnSpPr>
          <p:cNvPr id="10" name="Straight Arrow Connector 9"/>
          <p:cNvCxnSpPr/>
          <p:nvPr/>
        </p:nvCxnSpPr>
        <p:spPr>
          <a:xfrm rot="5400000" flipH="1" flipV="1">
            <a:off x="1928794"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0694" y="4929198"/>
            <a:ext cx="1357322" cy="461665"/>
          </a:xfrm>
          <a:prstGeom prst="rect">
            <a:avLst/>
          </a:prstGeom>
          <a:noFill/>
        </p:spPr>
        <p:txBody>
          <a:bodyPr wrap="square" rtlCol="0">
            <a:spAutoFit/>
          </a:bodyPr>
          <a:lstStyle/>
          <a:p>
            <a:r>
              <a:rPr lang="en-US" sz="2400" dirty="0" smtClean="0">
                <a:solidFill>
                  <a:schemeClr val="accent1">
                    <a:lumMod val="75000"/>
                  </a:schemeClr>
                </a:solidFill>
              </a:rPr>
              <a:t>1/2</a:t>
            </a:r>
            <a:endParaRPr lang="en-US" sz="2400" dirty="0">
              <a:solidFill>
                <a:schemeClr val="accent1">
                  <a:lumMod val="75000"/>
                </a:schemeClr>
              </a:solidFill>
            </a:endParaRPr>
          </a:p>
        </p:txBody>
      </p:sp>
      <p:cxnSp>
        <p:nvCxnSpPr>
          <p:cNvPr id="12" name="Straight Arrow Connector 11"/>
          <p:cNvCxnSpPr/>
          <p:nvPr/>
        </p:nvCxnSpPr>
        <p:spPr>
          <a:xfrm rot="5400000" flipH="1" flipV="1">
            <a:off x="5429256"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0100" y="5643578"/>
            <a:ext cx="7286676" cy="400110"/>
          </a:xfrm>
          <a:prstGeom prst="rect">
            <a:avLst/>
          </a:prstGeom>
          <a:noFill/>
        </p:spPr>
        <p:txBody>
          <a:bodyPr wrap="square" rtlCol="0">
            <a:spAutoFit/>
          </a:bodyPr>
          <a:lstStyle/>
          <a:p>
            <a:r>
              <a:rPr lang="en-US" sz="2000" dirty="0" smtClean="0"/>
              <a:t>Ranges from 0 to 1</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Triadic Closure</a:t>
            </a:r>
            <a:endParaRPr lang="en-US" sz="3200" dirty="0">
              <a:solidFill>
                <a:schemeClr val="accent6">
                  <a:lumMod val="75000"/>
                </a:schemeClr>
              </a:solidFill>
            </a:endParaRPr>
          </a:p>
        </p:txBody>
      </p:sp>
      <p:sp>
        <p:nvSpPr>
          <p:cNvPr id="3" name="TextBox 2"/>
          <p:cNvSpPr txBox="1"/>
          <p:nvPr/>
        </p:nvSpPr>
        <p:spPr>
          <a:xfrm>
            <a:off x="395536" y="1196752"/>
            <a:ext cx="7858180" cy="830997"/>
          </a:xfrm>
          <a:prstGeom prst="rect">
            <a:avLst/>
          </a:prstGeom>
          <a:noFill/>
        </p:spPr>
        <p:txBody>
          <a:bodyPr wrap="square" rtlCol="0">
            <a:spAutoFit/>
          </a:bodyPr>
          <a:lstStyle/>
          <a:p>
            <a:pPr algn="just"/>
            <a:r>
              <a:rPr lang="en-US" sz="2400" dirty="0" smtClean="0"/>
              <a:t>If A knows B and C, B and C are likely to become friends, but WHY?</a:t>
            </a:r>
          </a:p>
        </p:txBody>
      </p:sp>
      <p:sp>
        <p:nvSpPr>
          <p:cNvPr id="7" name="TextBox 6"/>
          <p:cNvSpPr txBox="1"/>
          <p:nvPr/>
        </p:nvSpPr>
        <p:spPr>
          <a:xfrm>
            <a:off x="539552" y="4509120"/>
            <a:ext cx="7786742" cy="1815882"/>
          </a:xfrm>
          <a:prstGeom prst="rect">
            <a:avLst/>
          </a:prstGeom>
          <a:noFill/>
        </p:spPr>
        <p:txBody>
          <a:bodyPr wrap="square" rtlCol="0">
            <a:spAutoFit/>
          </a:bodyPr>
          <a:lstStyle/>
          <a:p>
            <a:pPr marL="457200" indent="-457200">
              <a:buFont typeface="+mj-lt"/>
              <a:buAutoNum type="arabicPeriod"/>
            </a:pPr>
            <a:r>
              <a:rPr lang="en-US" sz="2400" dirty="0" smtClean="0"/>
              <a:t>Opportunity</a:t>
            </a:r>
          </a:p>
          <a:p>
            <a:pPr marL="457200" indent="-457200">
              <a:buFont typeface="+mj-lt"/>
              <a:buAutoNum type="arabicPeriod"/>
            </a:pPr>
            <a:r>
              <a:rPr lang="en-US" sz="2400" dirty="0" smtClean="0"/>
              <a:t>Trust</a:t>
            </a:r>
          </a:p>
          <a:p>
            <a:pPr marL="457200" indent="-457200">
              <a:buFont typeface="+mj-lt"/>
              <a:buAutoNum type="arabicPeriod"/>
            </a:pPr>
            <a:r>
              <a:rPr lang="en-US" sz="2400" dirty="0" smtClean="0"/>
              <a:t>Incentive of A </a:t>
            </a:r>
            <a:r>
              <a:rPr lang="en-US" sz="2000" dirty="0" smtClean="0"/>
              <a:t>(latent stress for A, if B and C are not friends, dating back to social psychology, e.g., relating low clustering coefficient to suicides)</a:t>
            </a:r>
            <a:endParaRPr lang="en-US" sz="2000" dirty="0"/>
          </a:p>
        </p:txBody>
      </p:sp>
      <p:grpSp>
        <p:nvGrpSpPr>
          <p:cNvPr id="4" name="Group 10"/>
          <p:cNvGrpSpPr/>
          <p:nvPr/>
        </p:nvGrpSpPr>
        <p:grpSpPr>
          <a:xfrm>
            <a:off x="3237293" y="2073203"/>
            <a:ext cx="1935832" cy="1944216"/>
            <a:chOff x="3237293" y="2073203"/>
            <a:chExt cx="1935832" cy="1944216"/>
          </a:xfrm>
        </p:grpSpPr>
        <p:sp>
          <p:nvSpPr>
            <p:cNvPr id="5" name="Oval 4"/>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sp>
          <p:nvSpPr>
            <p:cNvPr id="6" name="Oval 5"/>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8" name="Oval 7"/>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cxnSp>
          <p:nvCxnSpPr>
            <p:cNvPr id="10" name="Straight Connector 9"/>
            <p:cNvCxnSpPr>
              <a:stCxn id="6" idx="7"/>
              <a:endCxn id="5"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220938" cy="646331"/>
          </a:xfrm>
          <a:prstGeom prst="rect">
            <a:avLst/>
          </a:prstGeom>
          <a:noFill/>
        </p:spPr>
        <p:txBody>
          <a:bodyPr wrap="square" rtlCol="0">
            <a:spAutoFit/>
          </a:bodyPr>
          <a:lstStyle/>
          <a:p>
            <a:r>
              <a:rPr lang="en-US" sz="3600" dirty="0" smtClean="0">
                <a:solidFill>
                  <a:schemeClr val="accent6">
                    <a:lumMod val="75000"/>
                  </a:schemeClr>
                </a:solidFill>
              </a:rPr>
              <a:t>The </a:t>
            </a:r>
            <a:r>
              <a:rPr lang="en-US" sz="3600" dirty="0" smtClean="0">
                <a:solidFill>
                  <a:schemeClr val="accent6">
                    <a:lumMod val="75000"/>
                  </a:schemeClr>
                </a:solidFill>
                <a:latin typeface="+mj-lt"/>
              </a:rPr>
              <a:t>Strength</a:t>
            </a:r>
            <a:r>
              <a:rPr lang="en-US" sz="3600" dirty="0" smtClean="0">
                <a:solidFill>
                  <a:schemeClr val="accent6">
                    <a:lumMod val="75000"/>
                  </a:schemeClr>
                </a:solidFill>
              </a:rPr>
              <a:t> of Weak Ties Hypothesis</a:t>
            </a:r>
            <a:endParaRPr lang="en-US" sz="3600" dirty="0">
              <a:solidFill>
                <a:schemeClr val="accent6">
                  <a:lumMod val="75000"/>
                </a:schemeClr>
              </a:solidFill>
            </a:endParaRPr>
          </a:p>
        </p:txBody>
      </p:sp>
      <p:sp>
        <p:nvSpPr>
          <p:cNvPr id="3" name="TextBox 2"/>
          <p:cNvSpPr txBox="1"/>
          <p:nvPr/>
        </p:nvSpPr>
        <p:spPr>
          <a:xfrm>
            <a:off x="831317" y="1628800"/>
            <a:ext cx="6858048" cy="1938992"/>
          </a:xfrm>
          <a:prstGeom prst="rect">
            <a:avLst/>
          </a:prstGeom>
          <a:noFill/>
        </p:spPr>
        <p:txBody>
          <a:bodyPr wrap="square" rtlCol="0">
            <a:spAutoFit/>
          </a:bodyPr>
          <a:lstStyle/>
          <a:p>
            <a:pPr algn="just"/>
            <a:r>
              <a:rPr lang="en-US" sz="2400" dirty="0" smtClean="0">
                <a:solidFill>
                  <a:schemeClr val="tx1">
                    <a:lumMod val="95000"/>
                    <a:lumOff val="5000"/>
                  </a:schemeClr>
                </a:solidFill>
              </a:rPr>
              <a:t>Mark </a:t>
            </a:r>
            <a:r>
              <a:rPr lang="en-US" sz="2400" dirty="0" err="1" smtClean="0">
                <a:solidFill>
                  <a:schemeClr val="tx1">
                    <a:lumMod val="95000"/>
                    <a:lumOff val="5000"/>
                  </a:schemeClr>
                </a:solidFill>
              </a:rPr>
              <a:t>Granovetter</a:t>
            </a:r>
            <a:r>
              <a:rPr lang="en-US" sz="2400" dirty="0" smtClean="0">
                <a:solidFill>
                  <a:schemeClr val="tx1">
                    <a:lumMod val="95000"/>
                    <a:lumOff val="5000"/>
                  </a:schemeClr>
                </a:solidFill>
              </a:rPr>
              <a:t>, in the late 1960s</a:t>
            </a:r>
          </a:p>
          <a:p>
            <a:pPr algn="just"/>
            <a:endParaRPr lang="en-US" sz="2400" dirty="0" smtClean="0">
              <a:solidFill>
                <a:schemeClr val="tx1">
                  <a:lumMod val="95000"/>
                  <a:lumOff val="5000"/>
                </a:schemeClr>
              </a:solidFill>
            </a:endParaRPr>
          </a:p>
          <a:p>
            <a:pPr algn="just"/>
            <a:r>
              <a:rPr lang="en-US" sz="2400" dirty="0" smtClean="0">
                <a:solidFill>
                  <a:schemeClr val="tx1">
                    <a:lumMod val="95000"/>
                    <a:lumOff val="5000"/>
                  </a:schemeClr>
                </a:solidFill>
              </a:rPr>
              <a:t>Many people learned information leading to their current job </a:t>
            </a:r>
            <a:r>
              <a:rPr lang="en-US" sz="2400" i="1" dirty="0" smtClean="0"/>
              <a:t>through personal contacts</a:t>
            </a:r>
            <a:r>
              <a:rPr lang="en-US" sz="2400" dirty="0" smtClean="0">
                <a:solidFill>
                  <a:schemeClr val="tx1">
                    <a:lumMod val="95000"/>
                    <a:lumOff val="5000"/>
                  </a:schemeClr>
                </a:solidFill>
              </a:rPr>
              <a:t>, often described as </a:t>
            </a:r>
            <a:r>
              <a:rPr lang="en-US" sz="2400" i="1" dirty="0" smtClean="0">
                <a:solidFill>
                  <a:schemeClr val="accent6">
                    <a:lumMod val="75000"/>
                  </a:schemeClr>
                </a:solidFill>
              </a:rPr>
              <a:t>acquaintances</a:t>
            </a:r>
            <a:r>
              <a:rPr lang="en-US" sz="2400" dirty="0" smtClean="0">
                <a:solidFill>
                  <a:schemeClr val="tx1">
                    <a:lumMod val="95000"/>
                    <a:lumOff val="5000"/>
                  </a:schemeClr>
                </a:solidFill>
              </a:rPr>
              <a:t> rather than </a:t>
            </a:r>
            <a:r>
              <a:rPr lang="en-US" sz="2400" i="1" dirty="0" smtClean="0">
                <a:solidFill>
                  <a:schemeClr val="accent6">
                    <a:lumMod val="75000"/>
                  </a:schemeClr>
                </a:solidFill>
              </a:rPr>
              <a:t>closed friends</a:t>
            </a:r>
            <a:endParaRPr lang="en-US" sz="2400" i="1" dirty="0">
              <a:solidFill>
                <a:schemeClr val="accent6">
                  <a:lumMod val="75000"/>
                </a:schemeClr>
              </a:solidFill>
            </a:endParaRPr>
          </a:p>
        </p:txBody>
      </p:sp>
      <p:sp>
        <p:nvSpPr>
          <p:cNvPr id="5" name="TextBox 4"/>
          <p:cNvSpPr txBox="1"/>
          <p:nvPr/>
        </p:nvSpPr>
        <p:spPr>
          <a:xfrm>
            <a:off x="857224" y="4071942"/>
            <a:ext cx="6858048" cy="1569660"/>
          </a:xfrm>
          <a:prstGeom prst="rect">
            <a:avLst/>
          </a:prstGeom>
          <a:noFill/>
        </p:spPr>
        <p:txBody>
          <a:bodyPr wrap="square" rtlCol="0">
            <a:spAutoFit/>
          </a:bodyPr>
          <a:lstStyle/>
          <a:p>
            <a:pPr algn="just"/>
            <a:r>
              <a:rPr lang="en-US" sz="2400" dirty="0" smtClean="0">
                <a:solidFill>
                  <a:schemeClr val="tx2">
                    <a:lumMod val="50000"/>
                  </a:schemeClr>
                </a:solidFill>
              </a:rPr>
              <a:t>Two aspects</a:t>
            </a:r>
          </a:p>
          <a:p>
            <a:pPr algn="just"/>
            <a:endParaRPr lang="en-US" sz="2400" dirty="0" smtClean="0">
              <a:solidFill>
                <a:schemeClr val="tx2">
                  <a:lumMod val="50000"/>
                </a:schemeClr>
              </a:solidFill>
            </a:endParaRPr>
          </a:p>
          <a:p>
            <a:pPr algn="just">
              <a:buFont typeface="Wingdings" pitchFamily="2" charset="2"/>
              <a:buChar char="§"/>
            </a:pPr>
            <a:r>
              <a:rPr lang="en-US" sz="2400" dirty="0" smtClean="0">
                <a:solidFill>
                  <a:schemeClr val="tx2">
                    <a:lumMod val="50000"/>
                  </a:schemeClr>
                </a:solidFill>
              </a:rPr>
              <a:t> Structural</a:t>
            </a:r>
          </a:p>
          <a:p>
            <a:pPr algn="just">
              <a:buFont typeface="Wingdings" pitchFamily="2" charset="2"/>
              <a:buChar char="§"/>
            </a:pPr>
            <a:r>
              <a:rPr lang="en-US" sz="2400" dirty="0" smtClean="0">
                <a:solidFill>
                  <a:schemeClr val="tx2">
                    <a:lumMod val="50000"/>
                  </a:schemeClr>
                </a:solidFill>
              </a:rPr>
              <a:t> Local (interpersonal)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Bridges and Local Bridges</a:t>
            </a:r>
            <a:endParaRPr lang="en-US" sz="3200" dirty="0">
              <a:solidFill>
                <a:schemeClr val="accent6">
                  <a:lumMod val="75000"/>
                </a:schemeClr>
              </a:solidFill>
            </a:endParaRPr>
          </a:p>
        </p:txBody>
      </p:sp>
      <p:pic>
        <p:nvPicPr>
          <p:cNvPr id="59394" name="Picture 2"/>
          <p:cNvPicPr>
            <a:picLocks noChangeAspect="1" noChangeArrowheads="1"/>
          </p:cNvPicPr>
          <p:nvPr/>
        </p:nvPicPr>
        <p:blipFill>
          <a:blip r:embed="rId3" cstate="print"/>
          <a:srcRect/>
          <a:stretch>
            <a:fillRect/>
          </a:stretch>
        </p:blipFill>
        <p:spPr bwMode="auto">
          <a:xfrm>
            <a:off x="1785918" y="1500174"/>
            <a:ext cx="4785767" cy="1876434"/>
          </a:xfrm>
          <a:prstGeom prst="rect">
            <a:avLst/>
          </a:prstGeom>
          <a:noFill/>
          <a:ln w="9525">
            <a:noFill/>
            <a:miter lim="800000"/>
            <a:headEnd/>
            <a:tailEnd/>
          </a:ln>
          <a:effectLst/>
        </p:spPr>
      </p:pic>
      <p:cxnSp>
        <p:nvCxnSpPr>
          <p:cNvPr id="8" name="Straight Arrow Connector 7"/>
          <p:cNvCxnSpPr/>
          <p:nvPr/>
        </p:nvCxnSpPr>
        <p:spPr>
          <a:xfrm rot="16200000" flipV="1">
            <a:off x="3572662" y="2570950"/>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8926" y="3214686"/>
            <a:ext cx="2714644" cy="954107"/>
          </a:xfrm>
          <a:prstGeom prst="rect">
            <a:avLst/>
          </a:prstGeom>
          <a:noFill/>
        </p:spPr>
        <p:txBody>
          <a:bodyPr wrap="square" rtlCol="0">
            <a:spAutoFit/>
          </a:bodyPr>
          <a:lstStyle/>
          <a:p>
            <a:pPr algn="ctr"/>
            <a:r>
              <a:rPr lang="en-US" sz="2800" dirty="0" smtClean="0">
                <a:solidFill>
                  <a:schemeClr val="accent1">
                    <a:lumMod val="75000"/>
                  </a:schemeClr>
                </a:solidFill>
              </a:rPr>
              <a:t>Bridge </a:t>
            </a:r>
          </a:p>
          <a:p>
            <a:pPr algn="ctr"/>
            <a:r>
              <a:rPr lang="en-US" sz="2800" dirty="0" smtClean="0">
                <a:solidFill>
                  <a:schemeClr val="accent1">
                    <a:lumMod val="75000"/>
                  </a:schemeClr>
                </a:solidFill>
              </a:rPr>
              <a:t>(aka cut-edge)</a:t>
            </a:r>
            <a:endParaRPr lang="en-US" sz="2800" dirty="0">
              <a:solidFill>
                <a:schemeClr val="accent1">
                  <a:lumMod val="75000"/>
                </a:schemeClr>
              </a:solidFill>
            </a:endParaRPr>
          </a:p>
        </p:txBody>
      </p:sp>
      <p:sp>
        <p:nvSpPr>
          <p:cNvPr id="12" name="TextBox 11"/>
          <p:cNvSpPr txBox="1"/>
          <p:nvPr/>
        </p:nvSpPr>
        <p:spPr>
          <a:xfrm>
            <a:off x="1000100" y="4500570"/>
            <a:ext cx="7000924" cy="1323439"/>
          </a:xfrm>
          <a:prstGeom prst="rect">
            <a:avLst/>
          </a:prstGeom>
          <a:noFill/>
        </p:spPr>
        <p:txBody>
          <a:bodyPr wrap="square" rtlCol="0">
            <a:spAutoFit/>
          </a:bodyPr>
          <a:lstStyle/>
          <a:p>
            <a:r>
              <a:rPr lang="en-US" sz="2000" dirty="0" smtClean="0">
                <a:solidFill>
                  <a:schemeClr val="accent1">
                    <a:lumMod val="50000"/>
                  </a:schemeClr>
                </a:solidFill>
              </a:rPr>
              <a:t>An edge between A and B is a </a:t>
            </a:r>
            <a:r>
              <a:rPr lang="en-US" sz="2000" i="1" dirty="0" smtClean="0">
                <a:solidFill>
                  <a:schemeClr val="accent6">
                    <a:lumMod val="50000"/>
                  </a:schemeClr>
                </a:solidFill>
              </a:rPr>
              <a:t>bridge</a:t>
            </a:r>
            <a:r>
              <a:rPr lang="en-US" sz="2000" dirty="0" smtClean="0">
                <a:solidFill>
                  <a:schemeClr val="accent1">
                    <a:lumMod val="50000"/>
                  </a:schemeClr>
                </a:solidFill>
              </a:rPr>
              <a:t> if deleting that edge would cause A and B to lie in two different components</a:t>
            </a:r>
          </a:p>
          <a:p>
            <a:endParaRPr lang="en-US" sz="2000" dirty="0" smtClean="0">
              <a:solidFill>
                <a:schemeClr val="accent1">
                  <a:lumMod val="50000"/>
                </a:schemeClr>
              </a:solidFill>
            </a:endParaRPr>
          </a:p>
          <a:p>
            <a:r>
              <a:rPr lang="en-US" sz="2000" dirty="0" smtClean="0">
                <a:solidFill>
                  <a:schemeClr val="accent1">
                    <a:lumMod val="50000"/>
                  </a:schemeClr>
                </a:solidFill>
              </a:rPr>
              <a:t>AB the only “route” between A and B</a:t>
            </a:r>
            <a:endParaRPr lang="en-US" sz="2000" dirty="0">
              <a:solidFill>
                <a:schemeClr val="accent1">
                  <a:lumMod val="50000"/>
                </a:schemeClr>
              </a:solidFill>
            </a:endParaRPr>
          </a:p>
        </p:txBody>
      </p:sp>
      <p:sp>
        <p:nvSpPr>
          <p:cNvPr id="13" name="TextBox 12"/>
          <p:cNvSpPr txBox="1"/>
          <p:nvPr/>
        </p:nvSpPr>
        <p:spPr>
          <a:xfrm>
            <a:off x="928662" y="6072206"/>
            <a:ext cx="6643734" cy="400110"/>
          </a:xfrm>
          <a:prstGeom prst="rect">
            <a:avLst/>
          </a:prstGeom>
          <a:noFill/>
        </p:spPr>
        <p:txBody>
          <a:bodyPr wrap="square" rtlCol="0">
            <a:spAutoFit/>
          </a:bodyPr>
          <a:lstStyle/>
          <a:p>
            <a:r>
              <a:rPr lang="en-US" sz="2000" i="1" dirty="0" smtClean="0">
                <a:solidFill>
                  <a:schemeClr val="accent4">
                    <a:lumMod val="75000"/>
                  </a:schemeClr>
                </a:solidFill>
              </a:rPr>
              <a:t>extremely rare in social networks</a:t>
            </a:r>
            <a:endParaRPr lang="en-US" sz="2000" i="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Bridges and Local Bridges</a:t>
            </a:r>
            <a:endParaRPr lang="en-US" sz="3600" dirty="0">
              <a:solidFill>
                <a:schemeClr val="accent6">
                  <a:lumMod val="75000"/>
                </a:schemeClr>
              </a:solidFill>
            </a:endParaRPr>
          </a:p>
        </p:txBody>
      </p:sp>
      <p:pic>
        <p:nvPicPr>
          <p:cNvPr id="60418" name="Picture 2"/>
          <p:cNvPicPr>
            <a:picLocks noChangeAspect="1" noChangeArrowheads="1"/>
          </p:cNvPicPr>
          <p:nvPr/>
        </p:nvPicPr>
        <p:blipFill>
          <a:blip r:embed="rId3" cstate="print"/>
          <a:srcRect/>
          <a:stretch>
            <a:fillRect/>
          </a:stretch>
        </p:blipFill>
        <p:spPr bwMode="auto">
          <a:xfrm>
            <a:off x="1214414" y="928670"/>
            <a:ext cx="5271029" cy="3390917"/>
          </a:xfrm>
          <a:prstGeom prst="rect">
            <a:avLst/>
          </a:prstGeom>
          <a:noFill/>
          <a:ln w="9525">
            <a:noFill/>
            <a:miter lim="800000"/>
            <a:headEnd/>
            <a:tailEnd/>
          </a:ln>
          <a:effectLst/>
        </p:spPr>
      </p:pic>
      <p:cxnSp>
        <p:nvCxnSpPr>
          <p:cNvPr id="9" name="Straight Arrow Connector 8"/>
          <p:cNvCxnSpPr/>
          <p:nvPr/>
        </p:nvCxnSpPr>
        <p:spPr>
          <a:xfrm rot="16200000" flipV="1">
            <a:off x="3286910" y="3571082"/>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71736" y="4214818"/>
            <a:ext cx="2714644" cy="523220"/>
          </a:xfrm>
          <a:prstGeom prst="rect">
            <a:avLst/>
          </a:prstGeom>
          <a:noFill/>
        </p:spPr>
        <p:txBody>
          <a:bodyPr wrap="square" rtlCol="0">
            <a:spAutoFit/>
          </a:bodyPr>
          <a:lstStyle/>
          <a:p>
            <a:pPr algn="ctr"/>
            <a:r>
              <a:rPr lang="en-US" sz="2800" dirty="0" smtClean="0">
                <a:solidFill>
                  <a:schemeClr val="accent1">
                    <a:lumMod val="75000"/>
                  </a:schemeClr>
                </a:solidFill>
              </a:rPr>
              <a:t>Local Bridge </a:t>
            </a:r>
          </a:p>
        </p:txBody>
      </p:sp>
      <p:sp>
        <p:nvSpPr>
          <p:cNvPr id="14" name="TextBox 13"/>
          <p:cNvSpPr txBox="1"/>
          <p:nvPr/>
        </p:nvSpPr>
        <p:spPr>
          <a:xfrm>
            <a:off x="285720" y="4857760"/>
            <a:ext cx="8572560" cy="707886"/>
          </a:xfrm>
          <a:prstGeom prst="rect">
            <a:avLst/>
          </a:prstGeom>
          <a:noFill/>
        </p:spPr>
        <p:txBody>
          <a:bodyPr wrap="square" rtlCol="0">
            <a:spAutoFit/>
          </a:bodyPr>
          <a:lstStyle/>
          <a:p>
            <a:r>
              <a:rPr lang="en-US" sz="2000" dirty="0" smtClean="0">
                <a:solidFill>
                  <a:schemeClr val="accent1">
                    <a:lumMod val="50000"/>
                  </a:schemeClr>
                </a:solidFill>
              </a:rPr>
              <a:t>An edge between A and B is a </a:t>
            </a:r>
            <a:r>
              <a:rPr lang="en-US" sz="2000" i="1" dirty="0" smtClean="0">
                <a:solidFill>
                  <a:schemeClr val="accent6">
                    <a:lumMod val="50000"/>
                  </a:schemeClr>
                </a:solidFill>
              </a:rPr>
              <a:t>local bridge </a:t>
            </a:r>
            <a:r>
              <a:rPr lang="en-US" sz="2000" dirty="0" smtClean="0">
                <a:solidFill>
                  <a:schemeClr val="accent1">
                    <a:lumMod val="50000"/>
                  </a:schemeClr>
                </a:solidFill>
              </a:rPr>
              <a:t>if deleting that edge would increase the distance between A and B to a value strictly more than 2</a:t>
            </a:r>
            <a:endParaRPr lang="en-US" sz="2000" dirty="0">
              <a:solidFill>
                <a:schemeClr val="accent1">
                  <a:lumMod val="50000"/>
                </a:schemeClr>
              </a:solidFill>
            </a:endParaRPr>
          </a:p>
        </p:txBody>
      </p:sp>
      <p:sp>
        <p:nvSpPr>
          <p:cNvPr id="15" name="TextBox 14"/>
          <p:cNvSpPr txBox="1"/>
          <p:nvPr/>
        </p:nvSpPr>
        <p:spPr>
          <a:xfrm>
            <a:off x="214282" y="5715016"/>
            <a:ext cx="8001056" cy="400110"/>
          </a:xfrm>
          <a:prstGeom prst="rect">
            <a:avLst/>
          </a:prstGeom>
          <a:noFill/>
        </p:spPr>
        <p:txBody>
          <a:bodyPr wrap="square" rtlCol="0">
            <a:spAutoFit/>
          </a:bodyPr>
          <a:lstStyle/>
          <a:p>
            <a:r>
              <a:rPr lang="en-US" sz="2000" dirty="0" smtClean="0">
                <a:solidFill>
                  <a:schemeClr val="accent6">
                    <a:lumMod val="50000"/>
                  </a:schemeClr>
                </a:solidFill>
              </a:rPr>
              <a:t>Span of a local bridge: </a:t>
            </a:r>
            <a:r>
              <a:rPr lang="en-US" sz="2000" dirty="0" smtClean="0">
                <a:solidFill>
                  <a:schemeClr val="accent1">
                    <a:lumMod val="50000"/>
                  </a:schemeClr>
                </a:solidFill>
              </a:rPr>
              <a:t>distance of the its endpoints if the edge is deleted</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
          <p:cNvSpPr>
            <a:spLocks/>
          </p:cNvSpPr>
          <p:nvPr/>
        </p:nvSpPr>
        <p:spPr bwMode="auto">
          <a:xfrm>
            <a:off x="0" y="-42863"/>
            <a:ext cx="9156700" cy="347663"/>
          </a:xfrm>
          <a:prstGeom prst="rect">
            <a:avLst/>
          </a:prstGeom>
          <a:gradFill rotWithShape="0">
            <a:gsLst>
              <a:gs pos="0">
                <a:srgbClr val="333333"/>
              </a:gs>
              <a:gs pos="100000">
                <a:srgbClr val="000000"/>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292"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spcBef>
                <a:spcPts val="713"/>
              </a:spcBef>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latin typeface="Arial" charset="0"/>
                <a:cs typeface="Arial" charset="0"/>
                <a:sym typeface="Arial" charset="0"/>
              </a:rPr>
              <a:t> Slideshow Title Goes Here</a:t>
            </a:r>
          </a:p>
        </p:txBody>
      </p:sp>
      <p:sp>
        <p:nvSpPr>
          <p:cNvPr id="12295" name="Rectangle 5"/>
          <p:cNvSpPr>
            <a:spLocks noGrp="1" noChangeArrowheads="1"/>
          </p:cNvSpPr>
          <p:nvPr>
            <p:ph type="title"/>
          </p:nvPr>
        </p:nvSpPr>
        <p:spPr/>
        <p:txBody>
          <a:bodyPr/>
          <a:lstStyle/>
          <a:p>
            <a:pPr eaLnBrk="1" hangingPunct="1"/>
            <a:endParaRPr lang="en-US" altLang="en-US" smtClean="0"/>
          </a:p>
        </p:txBody>
      </p:sp>
      <p:sp>
        <p:nvSpPr>
          <p:cNvPr id="12296" name="Line 6"/>
          <p:cNvSpPr>
            <a:spLocks noChangeShapeType="1"/>
          </p:cNvSpPr>
          <p:nvPr/>
        </p:nvSpPr>
        <p:spPr bwMode="auto">
          <a:xfrm rot="10800000">
            <a:off x="5186363" y="3106738"/>
            <a:ext cx="1395412" cy="136525"/>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7" name="Line 7"/>
          <p:cNvSpPr>
            <a:spLocks noChangeShapeType="1"/>
          </p:cNvSpPr>
          <p:nvPr/>
        </p:nvSpPr>
        <p:spPr bwMode="auto">
          <a:xfrm rot="10800000">
            <a:off x="3849688" y="1600200"/>
            <a:ext cx="1336675" cy="1447800"/>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8" name="Line 8"/>
          <p:cNvSpPr>
            <a:spLocks noChangeShapeType="1"/>
          </p:cNvSpPr>
          <p:nvPr/>
        </p:nvSpPr>
        <p:spPr bwMode="auto">
          <a:xfrm rot="10800000" flipH="1">
            <a:off x="5222875" y="1123950"/>
            <a:ext cx="63500" cy="1924050"/>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9" name="Line 9"/>
          <p:cNvSpPr>
            <a:spLocks noChangeShapeType="1"/>
          </p:cNvSpPr>
          <p:nvPr/>
        </p:nvSpPr>
        <p:spPr bwMode="auto">
          <a:xfrm rot="10800000">
            <a:off x="5399088" y="1123950"/>
            <a:ext cx="1350962" cy="2289175"/>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0" name="Line 10"/>
          <p:cNvSpPr>
            <a:spLocks noChangeShapeType="1"/>
          </p:cNvSpPr>
          <p:nvPr/>
        </p:nvSpPr>
        <p:spPr bwMode="auto">
          <a:xfrm rot="10800000" flipH="1">
            <a:off x="8267700" y="2076450"/>
            <a:ext cx="0" cy="1563688"/>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1" name="Line 11"/>
          <p:cNvSpPr>
            <a:spLocks noChangeShapeType="1"/>
          </p:cNvSpPr>
          <p:nvPr/>
        </p:nvSpPr>
        <p:spPr bwMode="auto">
          <a:xfrm rot="10800000" flipH="1">
            <a:off x="6750050" y="2097088"/>
            <a:ext cx="1327150" cy="1316037"/>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2" name="Line 12"/>
          <p:cNvSpPr>
            <a:spLocks noChangeShapeType="1"/>
          </p:cNvSpPr>
          <p:nvPr/>
        </p:nvSpPr>
        <p:spPr bwMode="auto">
          <a:xfrm>
            <a:off x="6788150" y="3413125"/>
            <a:ext cx="1327150" cy="49213"/>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3" name="Line 13"/>
          <p:cNvSpPr>
            <a:spLocks noChangeShapeType="1"/>
          </p:cNvSpPr>
          <p:nvPr/>
        </p:nvSpPr>
        <p:spPr bwMode="auto">
          <a:xfrm rot="10800000" flipH="1">
            <a:off x="6788150" y="1247775"/>
            <a:ext cx="269875" cy="1995488"/>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4" name="Line 14"/>
          <p:cNvSpPr>
            <a:spLocks noChangeShapeType="1"/>
          </p:cNvSpPr>
          <p:nvPr/>
        </p:nvSpPr>
        <p:spPr bwMode="auto">
          <a:xfrm rot="10800000" flipH="1">
            <a:off x="4424363" y="3259138"/>
            <a:ext cx="798512" cy="1958975"/>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5" name="Line 15"/>
          <p:cNvSpPr>
            <a:spLocks noChangeShapeType="1"/>
          </p:cNvSpPr>
          <p:nvPr/>
        </p:nvSpPr>
        <p:spPr bwMode="auto">
          <a:xfrm rot="10800000" flipH="1">
            <a:off x="4424363" y="3424238"/>
            <a:ext cx="2143125" cy="1793875"/>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6" name="Line 16"/>
          <p:cNvSpPr>
            <a:spLocks noChangeShapeType="1"/>
          </p:cNvSpPr>
          <p:nvPr/>
        </p:nvSpPr>
        <p:spPr bwMode="auto">
          <a:xfrm rot="10800000">
            <a:off x="6750050" y="3573463"/>
            <a:ext cx="1206500" cy="1884362"/>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7" name="Line 17"/>
          <p:cNvSpPr>
            <a:spLocks noChangeShapeType="1"/>
          </p:cNvSpPr>
          <p:nvPr/>
        </p:nvSpPr>
        <p:spPr bwMode="auto">
          <a:xfrm rot="10800000">
            <a:off x="5399088" y="3367088"/>
            <a:ext cx="661987" cy="2090737"/>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8" name="Line 18"/>
          <p:cNvSpPr>
            <a:spLocks noChangeShapeType="1"/>
          </p:cNvSpPr>
          <p:nvPr/>
        </p:nvSpPr>
        <p:spPr bwMode="auto">
          <a:xfrm rot="10800000" flipH="1">
            <a:off x="6094413" y="3482975"/>
            <a:ext cx="512762" cy="1974850"/>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9" name="Line 19"/>
          <p:cNvSpPr>
            <a:spLocks noChangeShapeType="1"/>
          </p:cNvSpPr>
          <p:nvPr/>
        </p:nvSpPr>
        <p:spPr bwMode="auto">
          <a:xfrm flipH="1">
            <a:off x="3482975" y="3144838"/>
            <a:ext cx="1436688" cy="30162"/>
          </a:xfrm>
          <a:prstGeom prst="line">
            <a:avLst/>
          </a:prstGeom>
          <a:noFill/>
          <a:ln w="76200">
            <a:solidFill>
              <a:srgbClr val="BC623A"/>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10" name="Rectangle 20"/>
          <p:cNvSpPr>
            <a:spLocks/>
          </p:cNvSpPr>
          <p:nvPr/>
        </p:nvSpPr>
        <p:spPr bwMode="auto">
          <a:xfrm>
            <a:off x="6064250" y="279400"/>
            <a:ext cx="8588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spAutoFit/>
          </a:bodyPr>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2400">
                <a:solidFill>
                  <a:srgbClr val="FFFFFF"/>
                </a:solidFill>
                <a:latin typeface="Lucida Grande" charset="0"/>
                <a:ea typeface="Lucida Grande" charset="0"/>
                <a:cs typeface="Lucida Grande" charset="0"/>
                <a:sym typeface="Lucida Grande" charset="0"/>
              </a:rPr>
              <a:t>2001</a:t>
            </a:r>
          </a:p>
        </p:txBody>
      </p:sp>
      <p:pic>
        <p:nvPicPr>
          <p:cNvPr id="1231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56050"/>
            <a:ext cx="184308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965700"/>
            <a:ext cx="1571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848225"/>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2649538"/>
            <a:ext cx="900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5"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2975" y="1123950"/>
            <a:ext cx="9413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6"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878138"/>
            <a:ext cx="9953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7"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450850"/>
            <a:ext cx="9858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8"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5263" y="1600200"/>
            <a:ext cx="99377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19"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5263" y="3095625"/>
            <a:ext cx="9223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2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4613" y="690563"/>
            <a:ext cx="10271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21"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6050" y="4532313"/>
            <a:ext cx="10810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22"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4764088"/>
            <a:ext cx="1006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23"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5138" y="4735513"/>
            <a:ext cx="10366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324"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8488" y="2668588"/>
            <a:ext cx="10477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325" name="Rectangle 35"/>
          <p:cNvSpPr>
            <a:spLocks/>
          </p:cNvSpPr>
          <p:nvPr/>
        </p:nvSpPr>
        <p:spPr bwMode="auto">
          <a:xfrm>
            <a:off x="4710113" y="3587750"/>
            <a:ext cx="1168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Organizer</a:t>
            </a:r>
          </a:p>
        </p:txBody>
      </p:sp>
      <p:sp>
        <p:nvSpPr>
          <p:cNvPr id="12326" name="Rectangle 36"/>
          <p:cNvSpPr>
            <a:spLocks/>
          </p:cNvSpPr>
          <p:nvPr/>
        </p:nvSpPr>
        <p:spPr bwMode="auto">
          <a:xfrm>
            <a:off x="3600450" y="2039938"/>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Insider</a:t>
            </a:r>
          </a:p>
        </p:txBody>
      </p:sp>
      <p:sp>
        <p:nvSpPr>
          <p:cNvPr id="12327" name="Rectangle 37"/>
          <p:cNvSpPr>
            <a:spLocks/>
          </p:cNvSpPr>
          <p:nvPr/>
        </p:nvSpPr>
        <p:spPr bwMode="auto">
          <a:xfrm>
            <a:off x="6040438" y="3895725"/>
            <a:ext cx="1308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Co-organizer</a:t>
            </a:r>
          </a:p>
        </p:txBody>
      </p:sp>
      <p:sp>
        <p:nvSpPr>
          <p:cNvPr id="12328" name="Rectangle 38"/>
          <p:cNvSpPr>
            <a:spLocks/>
          </p:cNvSpPr>
          <p:nvPr/>
        </p:nvSpPr>
        <p:spPr bwMode="auto">
          <a:xfrm>
            <a:off x="4724400" y="1468438"/>
            <a:ext cx="1536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Security expert</a:t>
            </a:r>
          </a:p>
        </p:txBody>
      </p:sp>
      <p:sp>
        <p:nvSpPr>
          <p:cNvPr id="12329" name="Rectangle 39"/>
          <p:cNvSpPr>
            <a:spLocks/>
          </p:cNvSpPr>
          <p:nvPr/>
        </p:nvSpPr>
        <p:spPr bwMode="auto">
          <a:xfrm>
            <a:off x="7848600" y="2613025"/>
            <a:ext cx="1066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Mechanic</a:t>
            </a:r>
          </a:p>
        </p:txBody>
      </p:sp>
      <p:sp>
        <p:nvSpPr>
          <p:cNvPr id="12330" name="Rectangle 40"/>
          <p:cNvSpPr>
            <a:spLocks/>
          </p:cNvSpPr>
          <p:nvPr/>
        </p:nvSpPr>
        <p:spPr bwMode="auto">
          <a:xfrm>
            <a:off x="7812088" y="4038600"/>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Mechanic</a:t>
            </a:r>
          </a:p>
        </p:txBody>
      </p:sp>
      <p:sp>
        <p:nvSpPr>
          <p:cNvPr id="12331" name="Rectangle 41"/>
          <p:cNvSpPr>
            <a:spLocks/>
          </p:cNvSpPr>
          <p:nvPr/>
        </p:nvSpPr>
        <p:spPr bwMode="auto">
          <a:xfrm>
            <a:off x="6084888" y="1704975"/>
            <a:ext cx="173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Electronics expert</a:t>
            </a:r>
          </a:p>
        </p:txBody>
      </p:sp>
      <p:sp>
        <p:nvSpPr>
          <p:cNvPr id="12332" name="Rectangle 42"/>
          <p:cNvSpPr>
            <a:spLocks/>
          </p:cNvSpPr>
          <p:nvPr/>
        </p:nvSpPr>
        <p:spPr bwMode="auto">
          <a:xfrm>
            <a:off x="3662363" y="5583238"/>
            <a:ext cx="1765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Explosives expert</a:t>
            </a:r>
          </a:p>
        </p:txBody>
      </p:sp>
      <p:sp>
        <p:nvSpPr>
          <p:cNvPr id="12333" name="Rectangle 43"/>
          <p:cNvSpPr>
            <a:spLocks/>
          </p:cNvSpPr>
          <p:nvPr/>
        </p:nvSpPr>
        <p:spPr bwMode="auto">
          <a:xfrm>
            <a:off x="7526338" y="5913438"/>
            <a:ext cx="927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Acrobat</a:t>
            </a:r>
          </a:p>
        </p:txBody>
      </p:sp>
      <p:sp>
        <p:nvSpPr>
          <p:cNvPr id="12334" name="Rectangle 44"/>
          <p:cNvSpPr>
            <a:spLocks/>
          </p:cNvSpPr>
          <p:nvPr/>
        </p:nvSpPr>
        <p:spPr bwMode="auto">
          <a:xfrm>
            <a:off x="5605463" y="5849938"/>
            <a:ext cx="990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Con-man</a:t>
            </a:r>
          </a:p>
        </p:txBody>
      </p:sp>
      <p:sp>
        <p:nvSpPr>
          <p:cNvPr id="12335" name="Rectangle 45"/>
          <p:cNvSpPr>
            <a:spLocks/>
          </p:cNvSpPr>
          <p:nvPr/>
        </p:nvSpPr>
        <p:spPr bwMode="auto">
          <a:xfrm>
            <a:off x="2830513" y="3786188"/>
            <a:ext cx="1638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1400" b="1">
                <a:solidFill>
                  <a:schemeClr val="tx1"/>
                </a:solidFill>
                <a:latin typeface="Times" charset="0"/>
                <a:cs typeface="Times" charset="0"/>
                <a:sym typeface="Times" charset="0"/>
              </a:rPr>
              <a:t>Pick-pocket thief</a:t>
            </a:r>
          </a:p>
        </p:txBody>
      </p:sp>
      <p:pic>
        <p:nvPicPr>
          <p:cNvPr id="12336"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330200"/>
            <a:ext cx="2351088"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81266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Bridges and Local Bridges</a:t>
            </a:r>
            <a:endParaRPr lang="en-US" sz="3600" dirty="0">
              <a:solidFill>
                <a:schemeClr val="accent6">
                  <a:lumMod val="75000"/>
                </a:schemeClr>
              </a:solidFill>
            </a:endParaRPr>
          </a:p>
        </p:txBody>
      </p:sp>
      <p:pic>
        <p:nvPicPr>
          <p:cNvPr id="60418" name="Picture 2"/>
          <p:cNvPicPr>
            <a:picLocks noChangeAspect="1" noChangeArrowheads="1"/>
          </p:cNvPicPr>
          <p:nvPr/>
        </p:nvPicPr>
        <p:blipFill>
          <a:blip r:embed="rId3" cstate="print"/>
          <a:srcRect/>
          <a:stretch>
            <a:fillRect/>
          </a:stretch>
        </p:blipFill>
        <p:spPr bwMode="auto">
          <a:xfrm>
            <a:off x="1571604" y="1214422"/>
            <a:ext cx="5271029" cy="3390917"/>
          </a:xfrm>
          <a:prstGeom prst="rect">
            <a:avLst/>
          </a:prstGeom>
          <a:noFill/>
          <a:ln w="9525">
            <a:noFill/>
            <a:miter lim="800000"/>
            <a:headEnd/>
            <a:tailEnd/>
          </a:ln>
          <a:effectLst/>
        </p:spPr>
      </p:pic>
      <p:sp>
        <p:nvSpPr>
          <p:cNvPr id="8" name="TextBox 7"/>
          <p:cNvSpPr txBox="1"/>
          <p:nvPr/>
        </p:nvSpPr>
        <p:spPr>
          <a:xfrm>
            <a:off x="714348" y="4929198"/>
            <a:ext cx="7429552" cy="830997"/>
          </a:xfrm>
          <a:prstGeom prst="rect">
            <a:avLst/>
          </a:prstGeom>
          <a:noFill/>
        </p:spPr>
        <p:txBody>
          <a:bodyPr wrap="square" rtlCol="0">
            <a:spAutoFit/>
          </a:bodyPr>
          <a:lstStyle/>
          <a:p>
            <a:r>
              <a:rPr lang="en-US" sz="2400" dirty="0" smtClean="0">
                <a:solidFill>
                  <a:schemeClr val="accent1">
                    <a:lumMod val="50000"/>
                  </a:schemeClr>
                </a:solidFill>
              </a:rPr>
              <a:t>An edge is a local bridge, if an only if, it is not part of any </a:t>
            </a:r>
            <a:r>
              <a:rPr lang="en-US" sz="2400" dirty="0" smtClean="0">
                <a:solidFill>
                  <a:schemeClr val="accent6">
                    <a:lumMod val="75000"/>
                  </a:schemeClr>
                </a:solidFill>
              </a:rPr>
              <a:t>triangle</a:t>
            </a:r>
            <a:r>
              <a:rPr lang="en-US" sz="2400" dirty="0" smtClean="0">
                <a:solidFill>
                  <a:schemeClr val="accent1">
                    <a:lumMod val="50000"/>
                  </a:schemeClr>
                </a:solidFill>
              </a:rPr>
              <a:t> in the graph</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461472"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sp>
        <p:nvSpPr>
          <p:cNvPr id="9" name="TextBox 8"/>
          <p:cNvSpPr txBox="1"/>
          <p:nvPr/>
        </p:nvSpPr>
        <p:spPr>
          <a:xfrm>
            <a:off x="500034" y="1214422"/>
            <a:ext cx="7786742" cy="1384995"/>
          </a:xfrm>
          <a:prstGeom prst="rect">
            <a:avLst/>
          </a:prstGeom>
          <a:noFill/>
        </p:spPr>
        <p:txBody>
          <a:bodyPr wrap="square" rtlCol="0">
            <a:spAutoFit/>
          </a:bodyPr>
          <a:lstStyle/>
          <a:p>
            <a:pPr>
              <a:buFont typeface="Wingdings" pitchFamily="2" charset="2"/>
              <a:buChar char="§"/>
            </a:pPr>
            <a:r>
              <a:rPr lang="en-US" sz="2800" dirty="0" smtClean="0">
                <a:solidFill>
                  <a:schemeClr val="tx2">
                    <a:lumMod val="75000"/>
                  </a:schemeClr>
                </a:solidFill>
              </a:rPr>
              <a:t> Levels of strength of a link</a:t>
            </a:r>
          </a:p>
          <a:p>
            <a:pPr>
              <a:buFont typeface="Wingdings" pitchFamily="2" charset="2"/>
              <a:buChar char="§"/>
            </a:pPr>
            <a:r>
              <a:rPr lang="en-US" sz="2800" dirty="0" smtClean="0">
                <a:solidFill>
                  <a:schemeClr val="tx2">
                    <a:lumMod val="75000"/>
                  </a:schemeClr>
                </a:solidFill>
              </a:rPr>
              <a:t> Strong and weak ties</a:t>
            </a:r>
          </a:p>
          <a:p>
            <a:pPr>
              <a:buFont typeface="Wingdings" pitchFamily="2" charset="2"/>
              <a:buChar char="§"/>
            </a:pPr>
            <a:r>
              <a:rPr lang="en-US" sz="2800" dirty="0" smtClean="0">
                <a:solidFill>
                  <a:schemeClr val="tx2">
                    <a:lumMod val="75000"/>
                  </a:schemeClr>
                </a:solidFill>
              </a:rPr>
              <a:t> May vary across different times and situations</a:t>
            </a:r>
          </a:p>
        </p:txBody>
      </p:sp>
      <p:pic>
        <p:nvPicPr>
          <p:cNvPr id="61442" name="Picture 2"/>
          <p:cNvPicPr>
            <a:picLocks noChangeAspect="1" noChangeArrowheads="1"/>
          </p:cNvPicPr>
          <p:nvPr/>
        </p:nvPicPr>
        <p:blipFill>
          <a:blip r:embed="rId3" cstate="print"/>
          <a:srcRect/>
          <a:stretch>
            <a:fillRect/>
          </a:stretch>
        </p:blipFill>
        <p:spPr bwMode="auto">
          <a:xfrm>
            <a:off x="2571736" y="2887942"/>
            <a:ext cx="5143536" cy="3212825"/>
          </a:xfrm>
          <a:prstGeom prst="rect">
            <a:avLst/>
          </a:prstGeom>
          <a:noFill/>
          <a:ln w="9525">
            <a:noFill/>
            <a:miter lim="800000"/>
            <a:headEnd/>
            <a:tailEnd/>
          </a:ln>
          <a:effectLst/>
        </p:spPr>
      </p:pic>
      <p:sp>
        <p:nvSpPr>
          <p:cNvPr id="11" name="TextBox 10"/>
          <p:cNvSpPr txBox="1"/>
          <p:nvPr/>
        </p:nvSpPr>
        <p:spPr>
          <a:xfrm>
            <a:off x="285720" y="3000372"/>
            <a:ext cx="2714644" cy="523220"/>
          </a:xfrm>
          <a:prstGeom prst="rect">
            <a:avLst/>
          </a:prstGeom>
          <a:noFill/>
        </p:spPr>
        <p:txBody>
          <a:bodyPr wrap="square" rtlCol="0">
            <a:spAutoFit/>
          </a:bodyPr>
          <a:lstStyle/>
          <a:p>
            <a:r>
              <a:rPr lang="en-US" sz="2800" dirty="0" smtClean="0">
                <a:solidFill>
                  <a:schemeClr val="accent3">
                    <a:lumMod val="50000"/>
                  </a:schemeClr>
                </a:solidFill>
              </a:rPr>
              <a:t>Annotated graph</a:t>
            </a:r>
            <a:endParaRPr lang="en-US" sz="2800" dirty="0">
              <a:solidFill>
                <a:schemeClr val="accent3">
                  <a:lumMod val="50000"/>
                </a:schemeClr>
              </a:solidFill>
            </a:endParaRPr>
          </a:p>
        </p:txBody>
      </p:sp>
      <p:cxnSp>
        <p:nvCxnSpPr>
          <p:cNvPr id="15" name="Straight Arrow Connector 14"/>
          <p:cNvCxnSpPr/>
          <p:nvPr/>
        </p:nvCxnSpPr>
        <p:spPr>
          <a:xfrm>
            <a:off x="1785918" y="3643314"/>
            <a:ext cx="1214446" cy="71438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605488"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sp>
        <p:nvSpPr>
          <p:cNvPr id="9" name="TextBox 8"/>
          <p:cNvSpPr txBox="1"/>
          <p:nvPr/>
        </p:nvSpPr>
        <p:spPr>
          <a:xfrm>
            <a:off x="500034" y="1214422"/>
            <a:ext cx="7786742" cy="830997"/>
          </a:xfrm>
          <a:prstGeom prst="rect">
            <a:avLst/>
          </a:prstGeom>
          <a:noFill/>
        </p:spPr>
        <p:txBody>
          <a:bodyPr wrap="square" rtlCol="0">
            <a:spAutoFit/>
          </a:bodyPr>
          <a:lstStyle/>
          <a:p>
            <a:r>
              <a:rPr lang="en-US" sz="2400" dirty="0" smtClean="0"/>
              <a:t>If a node A has edges to nodes B and C, then the B-C edge is </a:t>
            </a:r>
            <a:r>
              <a:rPr lang="en-US" sz="2400" u="sng" dirty="0" smtClean="0"/>
              <a:t>especially likely </a:t>
            </a:r>
            <a:r>
              <a:rPr lang="en-US" sz="2400" dirty="0" smtClean="0"/>
              <a:t>to form if both A-B and A-C are </a:t>
            </a:r>
            <a:r>
              <a:rPr lang="en-US" sz="2400" u="sng" dirty="0" smtClean="0"/>
              <a:t>strong ties</a:t>
            </a:r>
          </a:p>
        </p:txBody>
      </p:sp>
      <p:sp>
        <p:nvSpPr>
          <p:cNvPr id="7" name="TextBox 6"/>
          <p:cNvSpPr txBox="1"/>
          <p:nvPr/>
        </p:nvSpPr>
        <p:spPr>
          <a:xfrm>
            <a:off x="539552" y="2276872"/>
            <a:ext cx="7929618" cy="2308324"/>
          </a:xfrm>
          <a:prstGeom prst="rect">
            <a:avLst/>
          </a:prstGeom>
          <a:noFill/>
        </p:spPr>
        <p:txBody>
          <a:bodyPr wrap="square" rtlCol="0">
            <a:spAutoFit/>
          </a:bodyPr>
          <a:lstStyle/>
          <a:p>
            <a:pPr algn="just"/>
            <a:r>
              <a:rPr lang="en-US" sz="2400" dirty="0" smtClean="0"/>
              <a:t>A node A </a:t>
            </a:r>
            <a:r>
              <a:rPr lang="en-US" sz="2400" dirty="0" smtClean="0">
                <a:solidFill>
                  <a:schemeClr val="accent6">
                    <a:lumMod val="75000"/>
                  </a:schemeClr>
                </a:solidFill>
              </a:rPr>
              <a:t>violates the Strong Triadic Closure Property</a:t>
            </a:r>
            <a:r>
              <a:rPr lang="en-US" sz="2400" dirty="0" smtClean="0"/>
              <a:t>, if</a:t>
            </a:r>
          </a:p>
          <a:p>
            <a:pPr algn="just"/>
            <a:r>
              <a:rPr lang="en-US" sz="2400" dirty="0" smtClean="0"/>
              <a:t>it has strong ties to two other nodes B and C, and there is no edge (strong or weak tie) between B and C.</a:t>
            </a:r>
          </a:p>
          <a:p>
            <a:pPr algn="just"/>
            <a:endParaRPr lang="en-US" sz="2400" dirty="0" smtClean="0"/>
          </a:p>
          <a:p>
            <a:pPr algn="just"/>
            <a:r>
              <a:rPr lang="en-US" sz="2400" dirty="0" smtClean="0"/>
              <a:t>A node A </a:t>
            </a:r>
            <a:r>
              <a:rPr lang="en-US" sz="2400" dirty="0" smtClean="0">
                <a:solidFill>
                  <a:schemeClr val="accent6">
                    <a:lumMod val="75000"/>
                  </a:schemeClr>
                </a:solidFill>
              </a:rPr>
              <a:t>satisfies the Strong Triadic Property </a:t>
            </a:r>
            <a:r>
              <a:rPr lang="en-US" sz="2400" dirty="0" smtClean="0"/>
              <a:t>if it does not violate it</a:t>
            </a:r>
          </a:p>
        </p:txBody>
      </p:sp>
      <p:grpSp>
        <p:nvGrpSpPr>
          <p:cNvPr id="3" name="Group 4"/>
          <p:cNvGrpSpPr/>
          <p:nvPr/>
        </p:nvGrpSpPr>
        <p:grpSpPr>
          <a:xfrm>
            <a:off x="3851920" y="4509120"/>
            <a:ext cx="1935832" cy="1944216"/>
            <a:chOff x="3237293" y="2073203"/>
            <a:chExt cx="1935832" cy="1944216"/>
          </a:xfrm>
        </p:grpSpPr>
        <p:sp>
          <p:nvSpPr>
            <p:cNvPr id="6" name="Oval 5"/>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sp>
          <p:nvSpPr>
            <p:cNvPr id="8" name="Oval 7"/>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10" name="Oval 9"/>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cxnSp>
          <p:nvCxnSpPr>
            <p:cNvPr id="11" name="Straight Connector 10"/>
            <p:cNvCxnSpPr>
              <a:stCxn id="8" idx="7"/>
              <a:endCxn id="6"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0" y="4797152"/>
            <a:ext cx="432048" cy="307777"/>
          </a:xfrm>
          <a:prstGeom prst="rect">
            <a:avLst/>
          </a:prstGeom>
          <a:noFill/>
        </p:spPr>
        <p:txBody>
          <a:bodyPr wrap="square" rtlCol="0">
            <a:spAutoFit/>
          </a:bodyPr>
          <a:lstStyle/>
          <a:p>
            <a:r>
              <a:rPr lang="en-US" sz="1400" b="1" dirty="0" smtClean="0"/>
              <a:t>S</a:t>
            </a:r>
            <a:endParaRPr lang="el-GR" sz="1400" b="1" dirty="0"/>
          </a:p>
        </p:txBody>
      </p:sp>
      <p:sp>
        <p:nvSpPr>
          <p:cNvPr id="14" name="TextBox 13"/>
          <p:cNvSpPr txBox="1"/>
          <p:nvPr/>
        </p:nvSpPr>
        <p:spPr>
          <a:xfrm>
            <a:off x="4572000" y="5949280"/>
            <a:ext cx="432048" cy="307777"/>
          </a:xfrm>
          <a:prstGeom prst="rect">
            <a:avLst/>
          </a:prstGeom>
          <a:noFill/>
        </p:spPr>
        <p:txBody>
          <a:bodyPr wrap="square" rtlCol="0">
            <a:spAutoFit/>
          </a:bodyPr>
          <a:lstStyle/>
          <a:p>
            <a:r>
              <a:rPr lang="en-US" sz="1400" b="1" dirty="0" smtClean="0"/>
              <a:t>S</a:t>
            </a:r>
            <a:endParaRPr lang="el-GR" sz="1400" b="1" dirty="0"/>
          </a:p>
        </p:txBody>
      </p:sp>
      <p:cxnSp>
        <p:nvCxnSpPr>
          <p:cNvPr id="16" name="Straight Connector 15"/>
          <p:cNvCxnSpPr>
            <a:stCxn id="6" idx="4"/>
            <a:endCxn id="10" idx="0"/>
          </p:cNvCxnSpPr>
          <p:nvPr/>
        </p:nvCxnSpPr>
        <p:spPr>
          <a:xfrm>
            <a:off x="5427712" y="5085184"/>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080" y="5373216"/>
            <a:ext cx="360040" cy="369332"/>
          </a:xfrm>
          <a:prstGeom prst="rect">
            <a:avLst/>
          </a:prstGeom>
          <a:noFill/>
        </p:spPr>
        <p:txBody>
          <a:bodyPr wrap="square" rtlCol="0">
            <a:spAutoFit/>
          </a:bodyPr>
          <a:lstStyle/>
          <a:p>
            <a:r>
              <a:rPr lang="en-US" dirty="0" smtClean="0">
                <a:solidFill>
                  <a:schemeClr val="accent5">
                    <a:lumMod val="75000"/>
                  </a:schemeClr>
                </a:solidFill>
              </a:rPr>
              <a:t>X</a:t>
            </a:r>
            <a:endParaRPr lang="el-GR"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Local Bridges and Weak Ties</a:t>
            </a:r>
            <a:endParaRPr lang="en-US" sz="3600" dirty="0">
              <a:solidFill>
                <a:schemeClr val="accent6">
                  <a:lumMod val="75000"/>
                </a:schemeClr>
              </a:solidFill>
            </a:endParaRPr>
          </a:p>
        </p:txBody>
      </p:sp>
      <p:sp>
        <p:nvSpPr>
          <p:cNvPr id="5" name="TextBox 4"/>
          <p:cNvSpPr txBox="1"/>
          <p:nvPr/>
        </p:nvSpPr>
        <p:spPr>
          <a:xfrm>
            <a:off x="500034" y="1357298"/>
            <a:ext cx="8286808" cy="830997"/>
          </a:xfrm>
          <a:prstGeom prst="rect">
            <a:avLst/>
          </a:prstGeom>
          <a:noFill/>
        </p:spPr>
        <p:txBody>
          <a:bodyPr wrap="square" rtlCol="0">
            <a:spAutoFit/>
          </a:bodyPr>
          <a:lstStyle/>
          <a:p>
            <a:r>
              <a:rPr lang="en-US" sz="2400" dirty="0" smtClean="0">
                <a:solidFill>
                  <a:schemeClr val="tx2">
                    <a:lumMod val="50000"/>
                  </a:schemeClr>
                </a:solidFill>
              </a:rPr>
              <a:t>Local distinction: weak and strong ties -&gt;</a:t>
            </a:r>
          </a:p>
          <a:p>
            <a:r>
              <a:rPr lang="en-US" sz="2400" dirty="0">
                <a:solidFill>
                  <a:schemeClr val="tx2">
                    <a:lumMod val="50000"/>
                  </a:schemeClr>
                </a:solidFill>
              </a:rPr>
              <a:t> </a:t>
            </a:r>
            <a:r>
              <a:rPr lang="en-US" sz="2400" dirty="0" smtClean="0">
                <a:solidFill>
                  <a:schemeClr val="tx2">
                    <a:lumMod val="50000"/>
                  </a:schemeClr>
                </a:solidFill>
              </a:rPr>
              <a:t>             Global structural distinction: local bridges or not</a:t>
            </a:r>
            <a:endParaRPr lang="en-US" sz="2400" dirty="0">
              <a:solidFill>
                <a:schemeClr val="tx2">
                  <a:lumMod val="50000"/>
                </a:schemeClr>
              </a:solidFill>
            </a:endParaRPr>
          </a:p>
        </p:txBody>
      </p:sp>
      <p:sp>
        <p:nvSpPr>
          <p:cNvPr id="6" name="TextBox 5"/>
          <p:cNvSpPr txBox="1"/>
          <p:nvPr/>
        </p:nvSpPr>
        <p:spPr>
          <a:xfrm>
            <a:off x="428596" y="3071810"/>
            <a:ext cx="7572428" cy="1569660"/>
          </a:xfrm>
          <a:prstGeom prst="rect">
            <a:avLst/>
          </a:prstGeom>
          <a:noFill/>
        </p:spPr>
        <p:txBody>
          <a:bodyPr wrap="square" rtlCol="0">
            <a:spAutoFit/>
          </a:bodyPr>
          <a:lstStyle/>
          <a:p>
            <a:pPr algn="just"/>
            <a:r>
              <a:rPr lang="en-US" sz="2400" b="1" dirty="0" smtClean="0">
                <a:solidFill>
                  <a:schemeClr val="accent2">
                    <a:lumMod val="50000"/>
                  </a:schemeClr>
                </a:solidFill>
              </a:rPr>
              <a:t>Claim:</a:t>
            </a:r>
          </a:p>
          <a:p>
            <a:pPr algn="just"/>
            <a:r>
              <a:rPr lang="en-US" sz="2400" dirty="0" smtClean="0">
                <a:solidFill>
                  <a:schemeClr val="accent2">
                    <a:lumMod val="50000"/>
                  </a:schemeClr>
                </a:solidFill>
              </a:rPr>
              <a:t>If a node A in a network </a:t>
            </a:r>
            <a:r>
              <a:rPr lang="en-US" sz="2400" i="1" dirty="0" smtClean="0">
                <a:solidFill>
                  <a:schemeClr val="accent2">
                    <a:lumMod val="50000"/>
                  </a:schemeClr>
                </a:solidFill>
              </a:rPr>
              <a:t>satisfies the Strong Triadic Closure </a:t>
            </a:r>
            <a:r>
              <a:rPr lang="en-US" sz="2400" dirty="0" smtClean="0">
                <a:solidFill>
                  <a:schemeClr val="accent2">
                    <a:lumMod val="50000"/>
                  </a:schemeClr>
                </a:solidFill>
              </a:rPr>
              <a:t>and is involved in </a:t>
            </a:r>
            <a:r>
              <a:rPr lang="en-US" sz="2400" i="1" dirty="0" smtClean="0">
                <a:solidFill>
                  <a:schemeClr val="accent2">
                    <a:lumMod val="50000"/>
                  </a:schemeClr>
                </a:solidFill>
              </a:rPr>
              <a:t>at least two strong ties</a:t>
            </a:r>
            <a:r>
              <a:rPr lang="en-US" sz="2400" dirty="0" smtClean="0">
                <a:solidFill>
                  <a:schemeClr val="accent2">
                    <a:lumMod val="50000"/>
                  </a:schemeClr>
                </a:solidFill>
              </a:rPr>
              <a:t>, then any </a:t>
            </a:r>
            <a:r>
              <a:rPr lang="en-US" sz="2400" i="1" dirty="0" smtClean="0">
                <a:solidFill>
                  <a:schemeClr val="accent2">
                    <a:lumMod val="50000"/>
                  </a:schemeClr>
                </a:solidFill>
              </a:rPr>
              <a:t>local bridge</a:t>
            </a:r>
            <a:r>
              <a:rPr lang="en-US" sz="2400" dirty="0" smtClean="0">
                <a:solidFill>
                  <a:schemeClr val="accent2">
                    <a:lumMod val="50000"/>
                  </a:schemeClr>
                </a:solidFill>
              </a:rPr>
              <a:t> it is involved in must be a </a:t>
            </a:r>
            <a:r>
              <a:rPr lang="en-US" sz="2400" i="1" dirty="0" smtClean="0">
                <a:solidFill>
                  <a:schemeClr val="accent2">
                    <a:lumMod val="50000"/>
                  </a:schemeClr>
                </a:solidFill>
              </a:rPr>
              <a:t>weak tie</a:t>
            </a:r>
            <a:endParaRPr lang="en-US" sz="2400" i="1" dirty="0">
              <a:solidFill>
                <a:schemeClr val="accent2">
                  <a:lumMod val="50000"/>
                </a:schemeClr>
              </a:solidFill>
            </a:endParaRPr>
          </a:p>
        </p:txBody>
      </p:sp>
      <p:sp>
        <p:nvSpPr>
          <p:cNvPr id="8" name="TextBox 7"/>
          <p:cNvSpPr txBox="1"/>
          <p:nvPr/>
        </p:nvSpPr>
        <p:spPr>
          <a:xfrm>
            <a:off x="714348" y="5643578"/>
            <a:ext cx="5786478" cy="400110"/>
          </a:xfrm>
          <a:prstGeom prst="rect">
            <a:avLst/>
          </a:prstGeom>
          <a:noFill/>
        </p:spPr>
        <p:txBody>
          <a:bodyPr wrap="square" rtlCol="0">
            <a:spAutoFit/>
          </a:bodyPr>
          <a:lstStyle/>
          <a:p>
            <a:r>
              <a:rPr lang="en-US" sz="2000" i="1" dirty="0" smtClean="0">
                <a:solidFill>
                  <a:schemeClr val="accent4">
                    <a:lumMod val="75000"/>
                  </a:schemeClr>
                </a:solidFill>
              </a:rPr>
              <a:t>Relation to job seeking?</a:t>
            </a:r>
            <a:endParaRPr lang="en-US" sz="2000" i="1" dirty="0">
              <a:solidFill>
                <a:schemeClr val="accent4">
                  <a:lumMod val="75000"/>
                </a:schemeClr>
              </a:solidFill>
            </a:endParaRPr>
          </a:p>
        </p:txBody>
      </p:sp>
      <p:sp>
        <p:nvSpPr>
          <p:cNvPr id="7" name="TextBox 6"/>
          <p:cNvSpPr txBox="1"/>
          <p:nvPr/>
        </p:nvSpPr>
        <p:spPr>
          <a:xfrm>
            <a:off x="467544" y="4869160"/>
            <a:ext cx="4536504" cy="461665"/>
          </a:xfrm>
          <a:prstGeom prst="rect">
            <a:avLst/>
          </a:prstGeom>
          <a:noFill/>
        </p:spPr>
        <p:txBody>
          <a:bodyPr wrap="square" rtlCol="0">
            <a:spAutoFit/>
          </a:bodyPr>
          <a:lstStyle/>
          <a:p>
            <a:r>
              <a:rPr lang="en-US" sz="2400" b="1" dirty="0" smtClean="0">
                <a:solidFill>
                  <a:schemeClr val="accent2">
                    <a:lumMod val="50000"/>
                  </a:schemeClr>
                </a:solidFill>
              </a:rPr>
              <a:t>Proof:</a:t>
            </a:r>
            <a:r>
              <a:rPr lang="en-US" dirty="0" smtClean="0">
                <a:solidFill>
                  <a:schemeClr val="accent1">
                    <a:lumMod val="50000"/>
                  </a:schemeClr>
                </a:solidFill>
              </a:rPr>
              <a:t> by contradiction</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1785926"/>
            <a:ext cx="8215370" cy="3785652"/>
          </a:xfrm>
          <a:prstGeom prst="rect">
            <a:avLst/>
          </a:prstGeom>
          <a:noFill/>
        </p:spPr>
        <p:txBody>
          <a:bodyPr wrap="square" rtlCol="0">
            <a:spAutoFit/>
          </a:bodyPr>
          <a:lstStyle/>
          <a:p>
            <a:r>
              <a:rPr lang="en-US" sz="2400" dirty="0" smtClean="0">
                <a:solidFill>
                  <a:schemeClr val="accent6">
                    <a:lumMod val="50000"/>
                  </a:schemeClr>
                </a:solidFill>
              </a:rPr>
              <a:t>The role of simplifying assumptions:</a:t>
            </a:r>
          </a:p>
          <a:p>
            <a:endParaRPr lang="en-US" sz="2400" dirty="0" smtClean="0">
              <a:solidFill>
                <a:schemeClr val="accent1">
                  <a:lumMod val="50000"/>
                </a:schemeClr>
              </a:solidFill>
            </a:endParaRPr>
          </a:p>
          <a:p>
            <a:pPr>
              <a:buFont typeface="Wingdings" pitchFamily="2" charset="2"/>
              <a:buChar char="§"/>
            </a:pPr>
            <a:r>
              <a:rPr lang="en-US" sz="2400" dirty="0" smtClean="0">
                <a:solidFill>
                  <a:schemeClr val="accent1">
                    <a:lumMod val="50000"/>
                  </a:schemeClr>
                </a:solidFill>
              </a:rPr>
              <a:t> Useful when they lead to statements robust in practice, making sense as </a:t>
            </a:r>
            <a:r>
              <a:rPr lang="en-US" sz="2400" dirty="0" smtClean="0">
                <a:solidFill>
                  <a:schemeClr val="accent2">
                    <a:lumMod val="60000"/>
                    <a:lumOff val="40000"/>
                  </a:schemeClr>
                </a:solidFill>
              </a:rPr>
              <a:t>qualitative conclusions </a:t>
            </a:r>
            <a:r>
              <a:rPr lang="en-US" sz="2400" dirty="0" smtClean="0">
                <a:solidFill>
                  <a:schemeClr val="accent1">
                    <a:lumMod val="50000"/>
                  </a:schemeClr>
                </a:solidFill>
              </a:rPr>
              <a:t>that hold in approximate forms even when the </a:t>
            </a:r>
            <a:r>
              <a:rPr lang="en-US" sz="2400" dirty="0" smtClean="0">
                <a:solidFill>
                  <a:schemeClr val="accent2">
                    <a:lumMod val="60000"/>
                    <a:lumOff val="40000"/>
                  </a:schemeClr>
                </a:solidFill>
              </a:rPr>
              <a:t>assumptions are relaxed  </a:t>
            </a:r>
          </a:p>
          <a:p>
            <a:pPr>
              <a:buFont typeface="Wingdings" pitchFamily="2" charset="2"/>
              <a:buChar char="§"/>
            </a:pPr>
            <a:endParaRPr lang="en-US" sz="2400" dirty="0" smtClean="0">
              <a:solidFill>
                <a:schemeClr val="accent2">
                  <a:lumMod val="60000"/>
                  <a:lumOff val="40000"/>
                </a:schemeClr>
              </a:solidFill>
            </a:endParaRPr>
          </a:p>
          <a:p>
            <a:pPr>
              <a:buFont typeface="Wingdings" pitchFamily="2" charset="2"/>
              <a:buChar char="§"/>
            </a:pPr>
            <a:r>
              <a:rPr lang="en-US" sz="2400" dirty="0" smtClean="0">
                <a:solidFill>
                  <a:schemeClr val="accent1">
                    <a:lumMod val="50000"/>
                  </a:schemeClr>
                </a:solidFill>
              </a:rPr>
              <a:t> Stated precisely, so possible to test them in real-world data</a:t>
            </a:r>
          </a:p>
          <a:p>
            <a:pPr>
              <a:buFont typeface="Wingdings" pitchFamily="2" charset="2"/>
              <a:buChar char="§"/>
            </a:pPr>
            <a:endParaRPr lang="en-US" sz="2400" dirty="0" smtClean="0">
              <a:solidFill>
                <a:schemeClr val="accent1">
                  <a:lumMod val="50000"/>
                </a:schemeClr>
              </a:solidFill>
            </a:endParaRPr>
          </a:p>
          <a:p>
            <a:pPr>
              <a:buFont typeface="Wingdings" pitchFamily="2" charset="2"/>
              <a:buChar char="§"/>
            </a:pPr>
            <a:r>
              <a:rPr lang="en-US" sz="2400" dirty="0" smtClean="0">
                <a:solidFill>
                  <a:schemeClr val="accent1">
                    <a:lumMod val="50000"/>
                  </a:schemeClr>
                </a:solidFill>
              </a:rPr>
              <a:t> A framework to explain surprising facts</a:t>
            </a:r>
          </a:p>
          <a:p>
            <a:r>
              <a:rPr lang="en-US" sz="2400"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Tie Strength and Network Structure in Large-Scale Data</a:t>
            </a:r>
            <a:endParaRPr lang="en-US" sz="3200" dirty="0">
              <a:solidFill>
                <a:schemeClr val="accent6">
                  <a:lumMod val="75000"/>
                </a:schemeClr>
              </a:solidFill>
            </a:endParaRPr>
          </a:p>
        </p:txBody>
      </p:sp>
      <p:sp>
        <p:nvSpPr>
          <p:cNvPr id="3" name="TextBox 2"/>
          <p:cNvSpPr txBox="1"/>
          <p:nvPr/>
        </p:nvSpPr>
        <p:spPr>
          <a:xfrm>
            <a:off x="500034" y="2428868"/>
            <a:ext cx="7632848" cy="461665"/>
          </a:xfrm>
          <a:prstGeom prst="rect">
            <a:avLst/>
          </a:prstGeom>
          <a:noFill/>
        </p:spPr>
        <p:txBody>
          <a:bodyPr wrap="square" rtlCol="0">
            <a:spAutoFit/>
          </a:bodyPr>
          <a:lstStyle/>
          <a:p>
            <a:pPr algn="just"/>
            <a:r>
              <a:rPr lang="en-US" sz="2400" dirty="0" smtClean="0">
                <a:solidFill>
                  <a:schemeClr val="accent1">
                    <a:lumMod val="50000"/>
                  </a:schemeClr>
                </a:solidFill>
              </a:rPr>
              <a:t>How to test these prediction on large social networks?</a:t>
            </a:r>
            <a:endParaRPr lang="el-GR"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Tie Strength and Network Structure in Large-Scale Data</a:t>
            </a:r>
            <a:endParaRPr lang="en-US" sz="3200" dirty="0">
              <a:solidFill>
                <a:schemeClr val="accent6">
                  <a:lumMod val="75000"/>
                </a:schemeClr>
              </a:solidFill>
            </a:endParaRPr>
          </a:p>
        </p:txBody>
      </p:sp>
      <p:sp>
        <p:nvSpPr>
          <p:cNvPr id="4" name="TextBox 3"/>
          <p:cNvSpPr txBox="1"/>
          <p:nvPr/>
        </p:nvSpPr>
        <p:spPr>
          <a:xfrm>
            <a:off x="467544" y="1593666"/>
            <a:ext cx="7344816" cy="707886"/>
          </a:xfrm>
          <a:prstGeom prst="rect">
            <a:avLst/>
          </a:prstGeom>
          <a:noFill/>
        </p:spPr>
        <p:txBody>
          <a:bodyPr wrap="square" rtlCol="0">
            <a:spAutoFit/>
          </a:bodyPr>
          <a:lstStyle/>
          <a:p>
            <a:pPr algn="just"/>
            <a:r>
              <a:rPr lang="en-US" sz="2000" dirty="0" smtClean="0">
                <a:solidFill>
                  <a:schemeClr val="accent1">
                    <a:lumMod val="50000"/>
                  </a:schemeClr>
                </a:solidFill>
              </a:rPr>
              <a:t>Communication network: “who-talks-to-whom”</a:t>
            </a:r>
          </a:p>
          <a:p>
            <a:pPr algn="just"/>
            <a:r>
              <a:rPr lang="en-US" sz="2000" i="1" dirty="0" smtClean="0">
                <a:solidFill>
                  <a:schemeClr val="tx2">
                    <a:lumMod val="60000"/>
                    <a:lumOff val="40000"/>
                  </a:schemeClr>
                </a:solidFill>
              </a:rPr>
              <a:t>Strength of the tie</a:t>
            </a:r>
            <a:r>
              <a:rPr lang="en-US" sz="2000" dirty="0" smtClean="0">
                <a:solidFill>
                  <a:schemeClr val="accent1">
                    <a:lumMod val="50000"/>
                  </a:schemeClr>
                </a:solidFill>
              </a:rPr>
              <a:t>: time spent talking during an observation period</a:t>
            </a:r>
            <a:endParaRPr lang="el-GR" sz="2000" dirty="0">
              <a:solidFill>
                <a:schemeClr val="accent1">
                  <a:lumMod val="50000"/>
                </a:schemeClr>
              </a:solidFill>
            </a:endParaRPr>
          </a:p>
        </p:txBody>
      </p:sp>
      <p:sp>
        <p:nvSpPr>
          <p:cNvPr id="5" name="TextBox 4"/>
          <p:cNvSpPr txBox="1"/>
          <p:nvPr/>
        </p:nvSpPr>
        <p:spPr>
          <a:xfrm>
            <a:off x="611560" y="2708920"/>
            <a:ext cx="7920880" cy="3600986"/>
          </a:xfrm>
          <a:prstGeom prst="rect">
            <a:avLst/>
          </a:prstGeom>
          <a:noFill/>
        </p:spPr>
        <p:txBody>
          <a:bodyPr wrap="square" rtlCol="0">
            <a:spAutoFit/>
          </a:bodyPr>
          <a:lstStyle/>
          <a:p>
            <a:pPr algn="ctr"/>
            <a:r>
              <a:rPr lang="en-US" sz="2400" dirty="0" smtClean="0">
                <a:solidFill>
                  <a:schemeClr val="accent6">
                    <a:lumMod val="75000"/>
                  </a:schemeClr>
                </a:solidFill>
              </a:rPr>
              <a:t>Cell-phone study [</a:t>
            </a:r>
            <a:r>
              <a:rPr lang="en-US" sz="2400" dirty="0" err="1" smtClean="0">
                <a:solidFill>
                  <a:schemeClr val="accent6">
                    <a:lumMod val="75000"/>
                  </a:schemeClr>
                </a:solidFill>
              </a:rPr>
              <a:t>Omnela</a:t>
            </a:r>
            <a:r>
              <a:rPr lang="en-US" sz="2400" dirty="0" smtClean="0">
                <a:solidFill>
                  <a:schemeClr val="accent6">
                    <a:lumMod val="75000"/>
                  </a:schemeClr>
                </a:solidFill>
              </a:rPr>
              <a:t> et. al., 2007]</a:t>
            </a:r>
          </a:p>
          <a:p>
            <a:pPr algn="ctr"/>
            <a:endParaRPr lang="en-US" dirty="0" smtClean="0">
              <a:solidFill>
                <a:schemeClr val="accent6">
                  <a:lumMod val="75000"/>
                </a:schemeClr>
              </a:solidFill>
            </a:endParaRPr>
          </a:p>
          <a:p>
            <a:pPr algn="just"/>
            <a:r>
              <a:rPr lang="en-US" dirty="0" smtClean="0">
                <a:solidFill>
                  <a:schemeClr val="accent1">
                    <a:lumMod val="50000"/>
                  </a:schemeClr>
                </a:solidFill>
              </a:rPr>
              <a:t>“who-talks-to-whom network”, covering 20% of the national population</a:t>
            </a:r>
          </a:p>
          <a:p>
            <a:pPr algn="just"/>
            <a:endParaRPr lang="en-US" dirty="0" smtClean="0">
              <a:solidFill>
                <a:schemeClr val="accent1">
                  <a:lumMod val="50000"/>
                </a:schemeClr>
              </a:solidFill>
            </a:endParaRPr>
          </a:p>
          <a:p>
            <a:pPr algn="just">
              <a:buFont typeface="Wingdings" pitchFamily="2" charset="2"/>
              <a:buChar char="§"/>
            </a:pPr>
            <a:r>
              <a:rPr lang="en-US" dirty="0" smtClean="0">
                <a:solidFill>
                  <a:schemeClr val="accent1">
                    <a:lumMod val="50000"/>
                  </a:schemeClr>
                </a:solidFill>
              </a:rPr>
              <a:t> Nodes: cell phone users</a:t>
            </a:r>
          </a:p>
          <a:p>
            <a:pPr algn="just">
              <a:buFont typeface="Wingdings" pitchFamily="2" charset="2"/>
              <a:buChar char="§"/>
            </a:pPr>
            <a:r>
              <a:rPr lang="en-US" dirty="0" smtClean="0">
                <a:solidFill>
                  <a:schemeClr val="accent1">
                    <a:lumMod val="50000"/>
                  </a:schemeClr>
                </a:solidFill>
              </a:rPr>
              <a:t> Edge: if they make phone calls to each other in both directions over 18-week observation periods</a:t>
            </a:r>
          </a:p>
          <a:p>
            <a:pPr algn="just"/>
            <a:endParaRPr lang="en-US" dirty="0" smtClean="0">
              <a:solidFill>
                <a:schemeClr val="accent1">
                  <a:lumMod val="50000"/>
                </a:schemeClr>
              </a:solidFill>
            </a:endParaRPr>
          </a:p>
          <a:p>
            <a:pPr algn="just"/>
            <a:r>
              <a:rPr lang="en-US" u="sng" dirty="0" smtClean="0">
                <a:solidFill>
                  <a:schemeClr val="accent1">
                    <a:lumMod val="50000"/>
                  </a:schemeClr>
                </a:solidFill>
              </a:rPr>
              <a:t>Is it a “social network”?</a:t>
            </a:r>
          </a:p>
          <a:p>
            <a:pPr algn="just"/>
            <a:r>
              <a:rPr lang="en-US" dirty="0" smtClean="0">
                <a:solidFill>
                  <a:schemeClr val="accent1">
                    <a:lumMod val="50000"/>
                  </a:schemeClr>
                </a:solidFill>
              </a:rPr>
              <a:t>Cells generally used for personal communication + no central directory, thus cell-phone numbers exchanged among people who already know each other</a:t>
            </a:r>
          </a:p>
          <a:p>
            <a:pPr algn="just"/>
            <a:r>
              <a:rPr lang="en-US" dirty="0" smtClean="0">
                <a:solidFill>
                  <a:schemeClr val="accent1">
                    <a:lumMod val="50000"/>
                  </a:schemeClr>
                </a:solidFill>
              </a:rPr>
              <a:t>Broad structural features of large social networks (</a:t>
            </a:r>
            <a:r>
              <a:rPr lang="en-US" i="1" dirty="0" smtClean="0">
                <a:solidFill>
                  <a:schemeClr val="tx2">
                    <a:lumMod val="60000"/>
                    <a:lumOff val="40000"/>
                  </a:schemeClr>
                </a:solidFill>
              </a:rPr>
              <a:t>giant component</a:t>
            </a:r>
            <a:r>
              <a:rPr lang="en-US" dirty="0" smtClean="0">
                <a:solidFill>
                  <a:schemeClr val="accent1">
                    <a:lumMod val="50000"/>
                  </a:schemeClr>
                </a:solidFill>
              </a:rPr>
              <a:t>, 84% of nodes)</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sp>
        <p:nvSpPr>
          <p:cNvPr id="6" name="TextBox 5"/>
          <p:cNvSpPr txBox="1"/>
          <p:nvPr/>
        </p:nvSpPr>
        <p:spPr>
          <a:xfrm>
            <a:off x="500034" y="3501008"/>
            <a:ext cx="8064896" cy="400110"/>
          </a:xfrm>
          <a:prstGeom prst="rect">
            <a:avLst/>
          </a:prstGeom>
          <a:noFill/>
        </p:spPr>
        <p:txBody>
          <a:bodyPr wrap="square" rtlCol="0">
            <a:spAutoFit/>
          </a:bodyPr>
          <a:lstStyle/>
          <a:p>
            <a:pPr algn="just"/>
            <a:r>
              <a:rPr lang="en-US" sz="2000" dirty="0" smtClean="0">
                <a:solidFill>
                  <a:srgbClr val="FF9900"/>
                </a:solidFill>
              </a:rPr>
              <a:t>Tie Strength: </a:t>
            </a:r>
            <a:r>
              <a:rPr lang="en-US" sz="2000" dirty="0" smtClean="0">
                <a:solidFill>
                  <a:schemeClr val="accent1">
                    <a:lumMod val="75000"/>
                  </a:schemeClr>
                </a:solidFill>
              </a:rPr>
              <a:t>Numerical quantity (= number of min spent on the phone)</a:t>
            </a:r>
          </a:p>
        </p:txBody>
      </p:sp>
      <p:sp>
        <p:nvSpPr>
          <p:cNvPr id="4" name="TextBox 3"/>
          <p:cNvSpPr txBox="1"/>
          <p:nvPr/>
        </p:nvSpPr>
        <p:spPr>
          <a:xfrm>
            <a:off x="1643042" y="4286256"/>
            <a:ext cx="4608512" cy="400110"/>
          </a:xfrm>
          <a:prstGeom prst="rect">
            <a:avLst/>
          </a:prstGeom>
          <a:noFill/>
        </p:spPr>
        <p:txBody>
          <a:bodyPr wrap="square" rtlCol="0">
            <a:spAutoFit/>
          </a:bodyPr>
          <a:lstStyle/>
          <a:p>
            <a:pPr algn="ctr"/>
            <a:r>
              <a:rPr lang="en-US" sz="2000" dirty="0" smtClean="0">
                <a:solidFill>
                  <a:srgbClr val="FF9900"/>
                </a:solidFill>
              </a:rPr>
              <a:t>Quantify</a:t>
            </a:r>
            <a:r>
              <a:rPr lang="en-US" dirty="0" smtClean="0">
                <a:solidFill>
                  <a:srgbClr val="FF9900"/>
                </a:solidFill>
              </a:rPr>
              <a:t> “local bridges”, how?</a:t>
            </a:r>
            <a:endParaRPr lang="el-GR" dirty="0" smtClean="0">
              <a:solidFill>
                <a:srgbClr val="FF9900"/>
              </a:solidFill>
            </a:endParaRPr>
          </a:p>
        </p:txBody>
      </p:sp>
      <p:sp>
        <p:nvSpPr>
          <p:cNvPr id="5" name="TextBox 4"/>
          <p:cNvSpPr txBox="1"/>
          <p:nvPr/>
        </p:nvSpPr>
        <p:spPr>
          <a:xfrm>
            <a:off x="500034" y="1714488"/>
            <a:ext cx="6429420" cy="1015663"/>
          </a:xfrm>
          <a:prstGeom prst="rect">
            <a:avLst/>
          </a:prstGeom>
          <a:noFill/>
        </p:spPr>
        <p:txBody>
          <a:bodyPr wrap="square" rtlCol="0">
            <a:spAutoFit/>
          </a:bodyPr>
          <a:lstStyle/>
          <a:p>
            <a:r>
              <a:rPr lang="en-US" sz="2000" dirty="0" smtClean="0">
                <a:solidFill>
                  <a:schemeClr val="accent1">
                    <a:lumMod val="75000"/>
                  </a:schemeClr>
                </a:solidFill>
              </a:rPr>
              <a:t>So far:</a:t>
            </a:r>
          </a:p>
          <a:p>
            <a:pPr>
              <a:buFont typeface="Wingdings" pitchFamily="2" charset="2"/>
              <a:buChar char="ü"/>
            </a:pPr>
            <a:r>
              <a:rPr lang="en-US" sz="2000" dirty="0">
                <a:solidFill>
                  <a:schemeClr val="accent1">
                    <a:lumMod val="75000"/>
                  </a:schemeClr>
                </a:solidFill>
              </a:rPr>
              <a:t> </a:t>
            </a:r>
            <a:r>
              <a:rPr lang="en-US" sz="2000" dirty="0" smtClean="0">
                <a:solidFill>
                  <a:schemeClr val="accent1">
                    <a:lumMod val="75000"/>
                  </a:schemeClr>
                </a:solidFill>
              </a:rPr>
              <a:t> Either weak or strong</a:t>
            </a:r>
          </a:p>
          <a:p>
            <a:pPr>
              <a:buFont typeface="Wingdings" pitchFamily="2" charset="2"/>
              <a:buChar char="ü"/>
            </a:pPr>
            <a:r>
              <a:rPr lang="en-US" sz="2000" dirty="0" smtClean="0">
                <a:solidFill>
                  <a:schemeClr val="accent1">
                    <a:lumMod val="75000"/>
                  </a:schemeClr>
                </a:solidFill>
              </a:rPr>
              <a:t>  Local bridge or not</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sp>
        <p:nvSpPr>
          <p:cNvPr id="6" name="TextBox 5"/>
          <p:cNvSpPr txBox="1"/>
          <p:nvPr/>
        </p:nvSpPr>
        <p:spPr>
          <a:xfrm>
            <a:off x="428596" y="1500174"/>
            <a:ext cx="7704856" cy="830997"/>
          </a:xfrm>
          <a:prstGeom prst="rect">
            <a:avLst/>
          </a:prstGeom>
          <a:noFill/>
        </p:spPr>
        <p:txBody>
          <a:bodyPr wrap="square" rtlCol="0">
            <a:spAutoFit/>
          </a:bodyPr>
          <a:lstStyle/>
          <a:p>
            <a:r>
              <a:rPr lang="en-US" sz="2400" dirty="0" smtClean="0">
                <a:solidFill>
                  <a:srgbClr val="FF9900"/>
                </a:solidFill>
              </a:rPr>
              <a:t>Bridges</a:t>
            </a:r>
          </a:p>
          <a:p>
            <a:r>
              <a:rPr lang="en-US" sz="2400" dirty="0" smtClean="0">
                <a:solidFill>
                  <a:schemeClr val="accent1">
                    <a:lumMod val="75000"/>
                  </a:schemeClr>
                </a:solidFill>
              </a:rPr>
              <a:t>“almost” local bridges</a:t>
            </a:r>
          </a:p>
        </p:txBody>
      </p:sp>
      <p:sp>
        <p:nvSpPr>
          <p:cNvPr id="5" name="TextBox 4"/>
          <p:cNvSpPr txBox="1"/>
          <p:nvPr/>
        </p:nvSpPr>
        <p:spPr>
          <a:xfrm>
            <a:off x="357158" y="2500306"/>
            <a:ext cx="6120680" cy="461665"/>
          </a:xfrm>
          <a:prstGeom prst="rect">
            <a:avLst/>
          </a:prstGeom>
          <a:noFill/>
        </p:spPr>
        <p:txBody>
          <a:bodyPr wrap="square" rtlCol="0">
            <a:spAutoFit/>
          </a:bodyPr>
          <a:lstStyle/>
          <a:p>
            <a:pPr algn="ctr"/>
            <a:r>
              <a:rPr lang="en-US" sz="2400" dirty="0" smtClean="0">
                <a:solidFill>
                  <a:srgbClr val="FF9900"/>
                </a:solidFill>
              </a:rPr>
              <a:t>Neighborhood overlap of an edge </a:t>
            </a:r>
            <a:r>
              <a:rPr lang="en-US" sz="2400" dirty="0" err="1" smtClean="0">
                <a:solidFill>
                  <a:srgbClr val="FF9900"/>
                </a:solidFill>
              </a:rPr>
              <a:t>e</a:t>
            </a:r>
            <a:r>
              <a:rPr lang="en-US" sz="2400" baseline="-25000" dirty="0" err="1" smtClean="0">
                <a:solidFill>
                  <a:srgbClr val="FF9900"/>
                </a:solidFill>
              </a:rPr>
              <a:t>ij</a:t>
            </a:r>
            <a:endParaRPr lang="el-GR" sz="2400" baseline="-25000" dirty="0">
              <a:solidFill>
                <a:srgbClr val="FF9900"/>
              </a:solidFill>
            </a:endParaRPr>
          </a:p>
        </p:txBody>
      </p:sp>
      <p:graphicFrame>
        <p:nvGraphicFramePr>
          <p:cNvPr id="52227" name="Object 3"/>
          <p:cNvGraphicFramePr>
            <a:graphicFrameLocks noChangeAspect="1"/>
          </p:cNvGraphicFramePr>
          <p:nvPr>
            <p:extLst>
              <p:ext uri="{D42A27DB-BD31-4B8C-83A1-F6EECF244321}">
                <p14:modId xmlns:p14="http://schemas.microsoft.com/office/powerpoint/2010/main" val="2587514506"/>
              </p:ext>
            </p:extLst>
          </p:nvPr>
        </p:nvGraphicFramePr>
        <p:xfrm>
          <a:off x="6372200" y="2331171"/>
          <a:ext cx="1643074" cy="1151538"/>
        </p:xfrm>
        <a:graphic>
          <a:graphicData uri="http://schemas.openxmlformats.org/presentationml/2006/ole">
            <mc:AlternateContent xmlns:mc="http://schemas.openxmlformats.org/markup-compatibility/2006">
              <mc:Choice xmlns:v="urn:schemas-microsoft-com:vml" Requires="v">
                <p:oleObj spid="_x0000_s52262" name="Equation" r:id="rId4" imgW="596900" imgH="419100" progId="Equation.3">
                  <p:embed/>
                </p:oleObj>
              </mc:Choice>
              <mc:Fallback>
                <p:oleObj name="Equation" r:id="rId4" imgW="596900" imgH="4191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331171"/>
                        <a:ext cx="1643074" cy="115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000232" y="3000372"/>
            <a:ext cx="4000528" cy="584775"/>
          </a:xfrm>
          <a:prstGeom prst="rect">
            <a:avLst/>
          </a:prstGeom>
          <a:noFill/>
        </p:spPr>
        <p:txBody>
          <a:bodyPr wrap="square" rtlCol="0">
            <a:spAutoFit/>
          </a:bodyPr>
          <a:lstStyle/>
          <a:p>
            <a:r>
              <a:rPr lang="en-US" sz="1600" i="1" dirty="0" smtClean="0">
                <a:solidFill>
                  <a:schemeClr val="tx2">
                    <a:lumMod val="75000"/>
                  </a:schemeClr>
                </a:solidFill>
              </a:rPr>
              <a:t>(*) In the denominator we do not count A or B themselves</a:t>
            </a:r>
            <a:endParaRPr lang="en-US" sz="1600" i="1" dirty="0">
              <a:solidFill>
                <a:schemeClr val="tx2">
                  <a:lumMod val="75000"/>
                </a:schemeClr>
              </a:solidFill>
            </a:endParaRPr>
          </a:p>
        </p:txBody>
      </p:sp>
      <p:pic>
        <p:nvPicPr>
          <p:cNvPr id="52228" name="Picture 4"/>
          <p:cNvPicPr>
            <a:picLocks noChangeAspect="1" noChangeArrowheads="1"/>
          </p:cNvPicPr>
          <p:nvPr/>
        </p:nvPicPr>
        <p:blipFill>
          <a:blip r:embed="rId6" cstate="print"/>
          <a:srcRect/>
          <a:stretch>
            <a:fillRect/>
          </a:stretch>
        </p:blipFill>
        <p:spPr bwMode="auto">
          <a:xfrm>
            <a:off x="428596" y="3929066"/>
            <a:ext cx="4071966" cy="2636337"/>
          </a:xfrm>
          <a:prstGeom prst="rect">
            <a:avLst/>
          </a:prstGeom>
          <a:noFill/>
          <a:ln w="9525">
            <a:noFill/>
            <a:miter lim="800000"/>
            <a:headEnd/>
            <a:tailEnd/>
          </a:ln>
          <a:effectLst/>
        </p:spPr>
      </p:pic>
      <p:cxnSp>
        <p:nvCxnSpPr>
          <p:cNvPr id="9" name="Straight Arrow Connector 8"/>
          <p:cNvCxnSpPr/>
          <p:nvPr/>
        </p:nvCxnSpPr>
        <p:spPr>
          <a:xfrm rot="10800000" flipV="1">
            <a:off x="2000232" y="4786322"/>
            <a:ext cx="2928958" cy="285752"/>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7752" y="4071942"/>
            <a:ext cx="1928826" cy="1354217"/>
          </a:xfrm>
          <a:prstGeom prst="rect">
            <a:avLst/>
          </a:prstGeom>
          <a:noFill/>
        </p:spPr>
        <p:txBody>
          <a:bodyPr wrap="square" rtlCol="0">
            <a:spAutoFit/>
          </a:bodyPr>
          <a:lstStyle/>
          <a:p>
            <a:r>
              <a:rPr lang="en-US" dirty="0" smtClean="0"/>
              <a:t>A: B, E, D, C</a:t>
            </a:r>
          </a:p>
          <a:p>
            <a:r>
              <a:rPr lang="en-US" dirty="0" smtClean="0"/>
              <a:t>F: C, J, G</a:t>
            </a:r>
          </a:p>
          <a:p>
            <a:endParaRPr lang="en-US" dirty="0" smtClean="0"/>
          </a:p>
          <a:p>
            <a:r>
              <a:rPr lang="en-US" sz="2800" b="1" dirty="0" smtClean="0">
                <a:solidFill>
                  <a:schemeClr val="accent3">
                    <a:lumMod val="75000"/>
                  </a:schemeClr>
                </a:solidFill>
              </a:rPr>
              <a:t>1/6</a:t>
            </a:r>
            <a:endParaRPr lang="en-US" sz="2800" b="1" dirty="0">
              <a:solidFill>
                <a:schemeClr val="accent3">
                  <a:lumMod val="75000"/>
                </a:schemeClr>
              </a:solidFill>
            </a:endParaRPr>
          </a:p>
        </p:txBody>
      </p:sp>
      <p:sp>
        <p:nvSpPr>
          <p:cNvPr id="12" name="TextBox 11"/>
          <p:cNvSpPr txBox="1"/>
          <p:nvPr/>
        </p:nvSpPr>
        <p:spPr>
          <a:xfrm>
            <a:off x="5364088" y="5445224"/>
            <a:ext cx="3240360" cy="523220"/>
          </a:xfrm>
          <a:prstGeom prst="rect">
            <a:avLst/>
          </a:prstGeom>
          <a:noFill/>
        </p:spPr>
        <p:txBody>
          <a:bodyPr wrap="square" rtlCol="0">
            <a:spAutoFit/>
          </a:bodyPr>
          <a:lstStyle/>
          <a:p>
            <a:r>
              <a:rPr lang="en-US" sz="2800" i="1" dirty="0" smtClean="0">
                <a:solidFill>
                  <a:schemeClr val="accent4">
                    <a:lumMod val="75000"/>
                  </a:schemeClr>
                </a:solidFill>
              </a:rPr>
              <a:t>When is this value 0?</a:t>
            </a:r>
            <a:endParaRPr lang="en-US" sz="2800" i="1" dirty="0">
              <a:solidFill>
                <a:schemeClr val="accent4">
                  <a:lumMod val="75000"/>
                </a:schemeClr>
              </a:solidFill>
            </a:endParaRPr>
          </a:p>
        </p:txBody>
      </p:sp>
      <p:sp>
        <p:nvSpPr>
          <p:cNvPr id="3" name="TextBox 2"/>
          <p:cNvSpPr txBox="1"/>
          <p:nvPr/>
        </p:nvSpPr>
        <p:spPr>
          <a:xfrm>
            <a:off x="6300192" y="3573016"/>
            <a:ext cx="1910523" cy="369332"/>
          </a:xfrm>
          <a:prstGeom prst="rect">
            <a:avLst/>
          </a:prstGeom>
          <a:solidFill>
            <a:schemeClr val="accent5">
              <a:lumMod val="20000"/>
              <a:lumOff val="80000"/>
            </a:schemeClr>
          </a:solidFill>
        </p:spPr>
        <p:txBody>
          <a:bodyPr wrap="none" rtlCol="0">
            <a:spAutoFit/>
          </a:bodyPr>
          <a:lstStyle/>
          <a:p>
            <a:r>
              <a:rPr lang="en-US" dirty="0" err="1" smtClean="0"/>
              <a:t>Jaccard</a:t>
            </a:r>
            <a:r>
              <a:rPr lang="en-US" dirty="0" smtClean="0"/>
              <a:t> coefficient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13319" name="Rectangle 6"/>
          <p:cNvSpPr>
            <a:spLocks noGrp="1" noChangeArrowheads="1"/>
          </p:cNvSpPr>
          <p:nvPr>
            <p:ph type="title"/>
          </p:nvPr>
        </p:nvSpPr>
        <p:spPr/>
        <p:txBody>
          <a:bodyPr anchor="b"/>
          <a:lstStyle/>
          <a:p>
            <a:pPr eaLnBrk="1" hangingPunct="1"/>
            <a:r>
              <a:rPr lang="en-US" altLang="en-US" smtClean="0">
                <a:latin typeface="Lucida Grande" charset="0"/>
                <a:ea typeface="Lucida Grande" charset="0"/>
                <a:cs typeface="Lucida Grande" charset="0"/>
                <a:sym typeface="Lucida Grande" charset="0"/>
              </a:rPr>
              <a:t>Applications</a:t>
            </a:r>
            <a:endParaRPr lang="en-US" altLang="en-US" smtClean="0">
              <a:latin typeface="Lucida Grande" charset="0"/>
              <a:sym typeface="Lucida Grande" charset="0"/>
            </a:endParaRPr>
          </a:p>
        </p:txBody>
      </p:sp>
      <p:sp>
        <p:nvSpPr>
          <p:cNvPr id="13320" name="Rectangle 7"/>
          <p:cNvSpPr>
            <a:spLocks noGrp="1" noChangeArrowheads="1"/>
          </p:cNvSpPr>
          <p:nvPr>
            <p:ph type="body" idx="1"/>
          </p:nvPr>
        </p:nvSpPr>
        <p:spPr/>
        <p:txBody>
          <a:bodyPr/>
          <a:lstStyle/>
          <a:p>
            <a:pPr marL="234950" indent="-234950" eaLnBrk="1" hangingPunct="1">
              <a:lnSpc>
                <a:spcPct val="90000"/>
              </a:lnSpc>
              <a:spcBef>
                <a:spcPct val="0"/>
              </a:spcBef>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Collaboration networks (e.g., scientists, actors)</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Organizational structure of companies</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LinkedIn, </a:t>
            </a:r>
            <a:r>
              <a:rPr lang="en-US" altLang="en-US" sz="2600" dirty="0" err="1" smtClean="0">
                <a:latin typeface="Lucida Grande" charset="0"/>
                <a:ea typeface="Lucida Grande" charset="0"/>
                <a:cs typeface="Lucida Grande" charset="0"/>
                <a:sym typeface="Lucida Grande" charset="0"/>
              </a:rPr>
              <a:t>UpWork</a:t>
            </a:r>
            <a:r>
              <a:rPr lang="en-US" altLang="en-US" sz="2600" dirty="0" smtClean="0">
                <a:latin typeface="Lucida Grande" charset="0"/>
                <a:ea typeface="Lucida Grande" charset="0"/>
                <a:cs typeface="Lucida Grande" charset="0"/>
                <a:sym typeface="Lucida Grande" charset="0"/>
              </a:rPr>
              <a:t>, </a:t>
            </a:r>
            <a:r>
              <a:rPr lang="en-US" altLang="en-US" sz="2600" dirty="0" err="1" smtClean="0">
                <a:latin typeface="Lucida Grande" charset="0"/>
                <a:ea typeface="Lucida Grande" charset="0"/>
                <a:cs typeface="Lucida Grande" charset="0"/>
                <a:sym typeface="Lucida Grande" charset="0"/>
              </a:rPr>
              <a:t>FreeLance</a:t>
            </a: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endParaRPr lang="en-US" altLang="en-US" sz="2600" dirty="0" smtClean="0">
              <a:latin typeface="Lucida Grande" charset="0"/>
              <a:sym typeface="Lucida Grande" charset="0"/>
            </a:endParaRPr>
          </a:p>
          <a:p>
            <a:pPr marL="234950" indent="-234950" eaLnBrk="1" hangingPunct="1">
              <a:lnSpc>
                <a:spcPct val="90000"/>
              </a:lnSpc>
              <a:buClr>
                <a:srgbClr val="727CA3"/>
              </a:buClr>
              <a:buSzPct val="75000"/>
              <a:buFont typeface="Wingdings 3" charset="2"/>
              <a:buChar char="}"/>
            </a:pPr>
            <a:r>
              <a:rPr lang="en-US" altLang="en-US" sz="2600" dirty="0" smtClean="0">
                <a:latin typeface="Lucida Grande" charset="0"/>
                <a:ea typeface="Lucida Grande" charset="0"/>
                <a:cs typeface="Lucida Grande" charset="0"/>
                <a:sym typeface="Lucida Grande" charset="0"/>
              </a:rPr>
              <a:t>Geographical (map) of experts</a:t>
            </a:r>
            <a:endParaRPr lang="en-US" altLang="en-US" sz="2600" dirty="0" smtClean="0">
              <a:latin typeface="Lucida Grande" charset="0"/>
              <a:sym typeface="Lucida Grande" charset="0"/>
            </a:endParaRPr>
          </a:p>
        </p:txBody>
      </p:sp>
    </p:spTree>
    <p:extLst>
      <p:ext uri="{BB962C8B-B14F-4D97-AF65-F5344CB8AC3E}">
        <p14:creationId xmlns:p14="http://schemas.microsoft.com/office/powerpoint/2010/main" val="207015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pic>
        <p:nvPicPr>
          <p:cNvPr id="52228" name="Picture 4"/>
          <p:cNvPicPr>
            <a:picLocks noChangeAspect="1" noChangeArrowheads="1"/>
          </p:cNvPicPr>
          <p:nvPr/>
        </p:nvPicPr>
        <p:blipFill>
          <a:blip r:embed="rId3" cstate="print"/>
          <a:srcRect/>
          <a:stretch>
            <a:fillRect/>
          </a:stretch>
        </p:blipFill>
        <p:spPr bwMode="auto">
          <a:xfrm>
            <a:off x="1785918" y="2428868"/>
            <a:ext cx="5857916" cy="3792625"/>
          </a:xfrm>
          <a:prstGeom prst="rect">
            <a:avLst/>
          </a:prstGeom>
          <a:noFill/>
          <a:ln w="9525">
            <a:noFill/>
            <a:miter lim="800000"/>
            <a:headEnd/>
            <a:tailEnd/>
          </a:ln>
          <a:effectLst/>
        </p:spPr>
      </p:pic>
      <p:sp>
        <p:nvSpPr>
          <p:cNvPr id="12" name="TextBox 11"/>
          <p:cNvSpPr txBox="1"/>
          <p:nvPr/>
        </p:nvSpPr>
        <p:spPr>
          <a:xfrm>
            <a:off x="285720" y="1500174"/>
            <a:ext cx="6302504" cy="830997"/>
          </a:xfrm>
          <a:prstGeom prst="rect">
            <a:avLst/>
          </a:prstGeom>
          <a:noFill/>
        </p:spPr>
        <p:txBody>
          <a:bodyPr wrap="square" rtlCol="0">
            <a:spAutoFit/>
          </a:bodyPr>
          <a:lstStyle/>
          <a:p>
            <a:r>
              <a:rPr lang="en-US" sz="2400" dirty="0" smtClean="0">
                <a:solidFill>
                  <a:schemeClr val="accent4">
                    <a:lumMod val="75000"/>
                  </a:schemeClr>
                </a:solidFill>
              </a:rPr>
              <a:t>Neighborhood overlap = 0: edge is a local bridge</a:t>
            </a:r>
          </a:p>
          <a:p>
            <a:r>
              <a:rPr lang="en-US" sz="2400" dirty="0" smtClean="0">
                <a:solidFill>
                  <a:schemeClr val="accent4">
                    <a:lumMod val="75000"/>
                  </a:schemeClr>
                </a:solidFill>
              </a:rPr>
              <a:t>Small value: “almost” local bridges</a:t>
            </a:r>
            <a:endParaRPr lang="en-US" sz="2400" dirty="0">
              <a:solidFill>
                <a:schemeClr val="accent4">
                  <a:lumMod val="75000"/>
                </a:schemeClr>
              </a:solidFill>
            </a:endParaRPr>
          </a:p>
        </p:txBody>
      </p:sp>
      <p:cxnSp>
        <p:nvCxnSpPr>
          <p:cNvPr id="14" name="Straight Arrow Connector 13"/>
          <p:cNvCxnSpPr/>
          <p:nvPr/>
        </p:nvCxnSpPr>
        <p:spPr>
          <a:xfrm>
            <a:off x="1928794" y="3929066"/>
            <a:ext cx="1857388" cy="28575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57290" y="3714752"/>
            <a:ext cx="1571636" cy="461665"/>
          </a:xfrm>
          <a:prstGeom prst="rect">
            <a:avLst/>
          </a:prstGeom>
          <a:noFill/>
        </p:spPr>
        <p:txBody>
          <a:bodyPr wrap="square" rtlCol="0">
            <a:spAutoFit/>
          </a:bodyPr>
          <a:lstStyle/>
          <a:p>
            <a:r>
              <a:rPr lang="en-US" sz="2400" b="1" dirty="0" smtClean="0">
                <a:solidFill>
                  <a:schemeClr val="accent3">
                    <a:lumMod val="75000"/>
                  </a:schemeClr>
                </a:solidFill>
              </a:rPr>
              <a:t>1/6</a:t>
            </a:r>
            <a:endParaRPr lang="en-US" sz="2400" b="1" dirty="0">
              <a:solidFill>
                <a:schemeClr val="accent3">
                  <a:lumMod val="75000"/>
                </a:schemeClr>
              </a:solidFill>
            </a:endParaRPr>
          </a:p>
        </p:txBody>
      </p:sp>
      <p:cxnSp>
        <p:nvCxnSpPr>
          <p:cNvPr id="19" name="Straight Arrow Connector 18"/>
          <p:cNvCxnSpPr/>
          <p:nvPr/>
        </p:nvCxnSpPr>
        <p:spPr>
          <a:xfrm rot="16200000" flipV="1">
            <a:off x="4143372" y="5286388"/>
            <a:ext cx="1143008" cy="857256"/>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6314" y="5429264"/>
            <a:ext cx="1071570" cy="523220"/>
          </a:xfrm>
          <a:prstGeom prst="rect">
            <a:avLst/>
          </a:prstGeom>
          <a:noFill/>
        </p:spPr>
        <p:txBody>
          <a:bodyPr wrap="square" rtlCol="0">
            <a:spAutoFit/>
          </a:bodyPr>
          <a:lstStyle/>
          <a:p>
            <a:r>
              <a:rPr lang="en-US" sz="2800" dirty="0" smtClean="0">
                <a:solidFill>
                  <a:schemeClr val="accent3">
                    <a:lumMod val="75000"/>
                  </a:schemeClr>
                </a:solidFill>
              </a:rPr>
              <a:t>?</a:t>
            </a:r>
            <a:endParaRPr lang="en-US"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9" name="TextBox 8"/>
          <p:cNvSpPr txBox="1"/>
          <p:nvPr/>
        </p:nvSpPr>
        <p:spPr>
          <a:xfrm>
            <a:off x="214282" y="1142984"/>
            <a:ext cx="8643998" cy="1015663"/>
          </a:xfrm>
          <a:prstGeom prst="rect">
            <a:avLst/>
          </a:prstGeom>
          <a:noFill/>
        </p:spPr>
        <p:txBody>
          <a:bodyPr wrap="square" rtlCol="0">
            <a:spAutoFit/>
          </a:bodyPr>
          <a:lstStyle/>
          <a:p>
            <a:pPr algn="ctr"/>
            <a:r>
              <a:rPr lang="en-US" sz="2000" i="1" dirty="0" smtClean="0">
                <a:solidFill>
                  <a:schemeClr val="accent4">
                    <a:lumMod val="60000"/>
                    <a:lumOff val="40000"/>
                  </a:schemeClr>
                </a:solidFill>
              </a:rPr>
              <a:t>How the neighborhood overlap of an edge depends on its strength</a:t>
            </a:r>
          </a:p>
          <a:p>
            <a:r>
              <a:rPr lang="en-US" sz="2000" dirty="0" smtClean="0">
                <a:solidFill>
                  <a:schemeClr val="tx2">
                    <a:lumMod val="75000"/>
                  </a:schemeClr>
                </a:solidFill>
              </a:rPr>
              <a:t>(Hypothesis: the strength of weak ties predicts that neighborhood overlap should grow as tie strength grows)</a:t>
            </a:r>
            <a:endParaRPr lang="en-US" sz="2000" dirty="0">
              <a:solidFill>
                <a:schemeClr val="tx2">
                  <a:lumMod val="75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755576" y="2158647"/>
            <a:ext cx="4857784" cy="3902420"/>
          </a:xfrm>
          <a:prstGeom prst="rect">
            <a:avLst/>
          </a:prstGeom>
          <a:noFill/>
          <a:ln w="9525">
            <a:noFill/>
            <a:miter lim="800000"/>
            <a:headEnd/>
            <a:tailEnd/>
          </a:ln>
          <a:effectLst/>
        </p:spPr>
      </p:pic>
      <p:cxnSp>
        <p:nvCxnSpPr>
          <p:cNvPr id="16" name="Straight Arrow Connector 15"/>
          <p:cNvCxnSpPr/>
          <p:nvPr/>
        </p:nvCxnSpPr>
        <p:spPr>
          <a:xfrm>
            <a:off x="3851920" y="5661248"/>
            <a:ext cx="135732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5896" y="5733256"/>
            <a:ext cx="4572032" cy="276999"/>
          </a:xfrm>
          <a:prstGeom prst="rect">
            <a:avLst/>
          </a:prstGeom>
          <a:noFill/>
        </p:spPr>
        <p:txBody>
          <a:bodyPr wrap="square" rtlCol="0">
            <a:spAutoFit/>
          </a:bodyPr>
          <a:lstStyle/>
          <a:p>
            <a:r>
              <a:rPr lang="en-US" sz="1200" dirty="0" smtClean="0">
                <a:solidFill>
                  <a:srgbClr val="C00000"/>
                </a:solidFill>
              </a:rPr>
              <a:t>Strength of connection (function of the percentile in the sorted order)</a:t>
            </a:r>
            <a:endParaRPr lang="en-US" sz="1200" dirty="0">
              <a:solidFill>
                <a:srgbClr val="C00000"/>
              </a:solidFill>
            </a:endParaRPr>
          </a:p>
        </p:txBody>
      </p:sp>
      <p:sp>
        <p:nvSpPr>
          <p:cNvPr id="21" name="TextBox 20"/>
          <p:cNvSpPr txBox="1"/>
          <p:nvPr/>
        </p:nvSpPr>
        <p:spPr>
          <a:xfrm>
            <a:off x="5357818" y="3071810"/>
            <a:ext cx="2286016" cy="523220"/>
          </a:xfrm>
          <a:prstGeom prst="rect">
            <a:avLst/>
          </a:prstGeom>
          <a:noFill/>
        </p:spPr>
        <p:txBody>
          <a:bodyPr wrap="square" rtlCol="0">
            <a:spAutoFit/>
          </a:bodyPr>
          <a:lstStyle/>
          <a:p>
            <a:r>
              <a:rPr lang="en-US" sz="1400" i="1" dirty="0" smtClean="0">
                <a:solidFill>
                  <a:schemeClr val="accent3">
                    <a:lumMod val="50000"/>
                  </a:schemeClr>
                </a:solidFill>
              </a:rPr>
              <a:t>(*) Some deviation at the right-hand edge of the plot</a:t>
            </a:r>
            <a:endParaRPr lang="en-US" sz="1400" i="1" dirty="0">
              <a:solidFill>
                <a:schemeClr val="accent3">
                  <a:lumMod val="50000"/>
                </a:schemeClr>
              </a:solidFill>
            </a:endParaRPr>
          </a:p>
        </p:txBody>
      </p:sp>
      <p:sp>
        <p:nvSpPr>
          <p:cNvPr id="10" name="Rectangle 9"/>
          <p:cNvSpPr/>
          <p:nvPr/>
        </p:nvSpPr>
        <p:spPr>
          <a:xfrm>
            <a:off x="5364088" y="5013176"/>
            <a:ext cx="2736304" cy="646331"/>
          </a:xfrm>
          <a:prstGeom prst="rect">
            <a:avLst/>
          </a:prstGeom>
        </p:spPr>
        <p:txBody>
          <a:bodyPr wrap="square">
            <a:spAutoFit/>
          </a:bodyPr>
          <a:lstStyle/>
          <a:p>
            <a:r>
              <a:rPr lang="en-US" dirty="0" smtClean="0">
                <a:solidFill>
                  <a:srgbClr val="C00000"/>
                </a:solidFill>
              </a:rPr>
              <a:t>sort the edges -&gt; for each edge at which percentile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22" name="TextBox 21"/>
          <p:cNvSpPr txBox="1"/>
          <p:nvPr/>
        </p:nvSpPr>
        <p:spPr>
          <a:xfrm>
            <a:off x="395536" y="2060848"/>
            <a:ext cx="8215370" cy="461665"/>
          </a:xfrm>
          <a:prstGeom prst="rect">
            <a:avLst/>
          </a:prstGeom>
          <a:noFill/>
        </p:spPr>
        <p:txBody>
          <a:bodyPr wrap="square" rtlCol="0">
            <a:spAutoFit/>
          </a:bodyPr>
          <a:lstStyle/>
          <a:p>
            <a:r>
              <a:rPr lang="en-US" sz="2400" dirty="0" smtClean="0">
                <a:solidFill>
                  <a:schemeClr val="accent1">
                    <a:lumMod val="50000"/>
                  </a:schemeClr>
                </a:solidFill>
              </a:rPr>
              <a:t>How to test the following global (macroscopic) level hypothesis: </a:t>
            </a:r>
          </a:p>
        </p:txBody>
      </p:sp>
      <p:sp>
        <p:nvSpPr>
          <p:cNvPr id="11" name="TextBox 10"/>
          <p:cNvSpPr txBox="1"/>
          <p:nvPr/>
        </p:nvSpPr>
        <p:spPr>
          <a:xfrm>
            <a:off x="395536" y="2780928"/>
            <a:ext cx="8215370" cy="830997"/>
          </a:xfrm>
          <a:prstGeom prst="rect">
            <a:avLst/>
          </a:prstGeom>
          <a:noFill/>
        </p:spPr>
        <p:txBody>
          <a:bodyPr wrap="square" rtlCol="0">
            <a:spAutoFit/>
          </a:bodyPr>
          <a:lstStyle/>
          <a:p>
            <a:pPr algn="just"/>
            <a:r>
              <a:rPr lang="en-US" sz="2400" dirty="0" smtClean="0">
                <a:solidFill>
                  <a:schemeClr val="tx2">
                    <a:lumMod val="75000"/>
                  </a:schemeClr>
                </a:solidFill>
              </a:rPr>
              <a:t>Hypothesis: </a:t>
            </a:r>
            <a:r>
              <a:rPr lang="en-US" sz="2400" dirty="0" smtClean="0">
                <a:solidFill>
                  <a:schemeClr val="accent6">
                    <a:lumMod val="75000"/>
                  </a:schemeClr>
                </a:solidFill>
              </a:rPr>
              <a:t>weak ties </a:t>
            </a:r>
            <a:r>
              <a:rPr lang="en-US" sz="2400" dirty="0" smtClean="0">
                <a:solidFill>
                  <a:schemeClr val="tx2">
                    <a:lumMod val="75000"/>
                  </a:schemeClr>
                </a:solidFill>
              </a:rPr>
              <a:t>serve to </a:t>
            </a:r>
            <a:r>
              <a:rPr lang="en-US" sz="2400" dirty="0" smtClean="0">
                <a:solidFill>
                  <a:schemeClr val="accent6">
                    <a:lumMod val="75000"/>
                  </a:schemeClr>
                </a:solidFill>
              </a:rPr>
              <a:t>link</a:t>
            </a:r>
            <a:r>
              <a:rPr lang="en-US" sz="2400" dirty="0" smtClean="0">
                <a:solidFill>
                  <a:schemeClr val="tx2">
                    <a:lumMod val="75000"/>
                  </a:schemeClr>
                </a:solidFill>
              </a:rPr>
              <a:t> different tightly-knit communities that each contain a large number of </a:t>
            </a:r>
            <a:r>
              <a:rPr lang="en-US" sz="2400" dirty="0" smtClean="0">
                <a:solidFill>
                  <a:schemeClr val="accent6">
                    <a:lumMod val="75000"/>
                  </a:schemeClr>
                </a:solidFill>
              </a:rPr>
              <a:t>stronger ties</a:t>
            </a:r>
            <a:endParaRPr lang="en-US" sz="2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14290"/>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10" name="TextBox 9"/>
          <p:cNvSpPr txBox="1"/>
          <p:nvPr/>
        </p:nvSpPr>
        <p:spPr>
          <a:xfrm>
            <a:off x="395536" y="2204864"/>
            <a:ext cx="8072494" cy="2923877"/>
          </a:xfrm>
          <a:prstGeom prst="rect">
            <a:avLst/>
          </a:prstGeom>
          <a:noFill/>
        </p:spPr>
        <p:txBody>
          <a:bodyPr wrap="square" rtlCol="0">
            <a:spAutoFit/>
          </a:bodyPr>
          <a:lstStyle/>
          <a:p>
            <a:r>
              <a:rPr lang="en-US" sz="2400" dirty="0" smtClean="0">
                <a:solidFill>
                  <a:schemeClr val="tx2">
                    <a:lumMod val="75000"/>
                  </a:schemeClr>
                </a:solidFill>
              </a:rPr>
              <a:t>Delete edges from the network one at a time</a:t>
            </a:r>
          </a:p>
          <a:p>
            <a:endParaRPr lang="en-US" sz="2000" dirty="0" smtClean="0">
              <a:solidFill>
                <a:schemeClr val="tx2">
                  <a:lumMod val="75000"/>
                </a:schemeClr>
              </a:solidFill>
            </a:endParaRPr>
          </a:p>
          <a:p>
            <a:pPr>
              <a:buFontTx/>
              <a:buChar char="-"/>
            </a:pPr>
            <a:r>
              <a:rPr lang="en-US" sz="2000" dirty="0" smtClean="0">
                <a:solidFill>
                  <a:schemeClr val="tx2">
                    <a:lumMod val="75000"/>
                  </a:schemeClr>
                </a:solidFill>
              </a:rPr>
              <a:t> Starting with the strongest ties and working downwards in order of tie strength</a:t>
            </a:r>
          </a:p>
          <a:p>
            <a:pPr lvl="1">
              <a:buFontTx/>
              <a:buChar char="-"/>
            </a:pPr>
            <a:r>
              <a:rPr lang="en-US" sz="2000" dirty="0" smtClean="0">
                <a:solidFill>
                  <a:schemeClr val="tx2">
                    <a:lumMod val="75000"/>
                  </a:schemeClr>
                </a:solidFill>
              </a:rPr>
              <a:t> </a:t>
            </a:r>
            <a:r>
              <a:rPr lang="en-US" sz="2000" dirty="0" smtClean="0">
                <a:solidFill>
                  <a:schemeClr val="accent3">
                    <a:lumMod val="50000"/>
                  </a:schemeClr>
                </a:solidFill>
              </a:rPr>
              <a:t>giant component shrank steadily</a:t>
            </a:r>
          </a:p>
          <a:p>
            <a:pPr>
              <a:buFontTx/>
              <a:buChar char="-"/>
            </a:pPr>
            <a:endParaRPr lang="en-US" sz="2000" dirty="0" smtClean="0">
              <a:solidFill>
                <a:schemeClr val="tx2">
                  <a:lumMod val="75000"/>
                </a:schemeClr>
              </a:solidFill>
            </a:endParaRPr>
          </a:p>
          <a:p>
            <a:pPr>
              <a:buFontTx/>
              <a:buChar char="-"/>
            </a:pPr>
            <a:r>
              <a:rPr lang="en-US" sz="2000" dirty="0" smtClean="0">
                <a:solidFill>
                  <a:schemeClr val="tx2">
                    <a:lumMod val="75000"/>
                  </a:schemeClr>
                </a:solidFill>
              </a:rPr>
              <a:t>Starting with the weakest ties and upwards in order of tie strength</a:t>
            </a:r>
          </a:p>
          <a:p>
            <a:pPr lvl="1">
              <a:buFontTx/>
              <a:buChar char="-"/>
            </a:pPr>
            <a:r>
              <a:rPr lang="en-US" sz="2000" dirty="0" smtClean="0">
                <a:solidFill>
                  <a:schemeClr val="tx2">
                    <a:lumMod val="75000"/>
                  </a:schemeClr>
                </a:solidFill>
              </a:rPr>
              <a:t> </a:t>
            </a:r>
            <a:r>
              <a:rPr lang="en-US" sz="2000" dirty="0" smtClean="0">
                <a:solidFill>
                  <a:schemeClr val="accent3">
                    <a:lumMod val="50000"/>
                  </a:schemeClr>
                </a:solidFill>
              </a:rPr>
              <a:t>giant component shrank more rapidly, broke apart abruptly as a critical number of weak ties were removed</a:t>
            </a:r>
            <a:endParaRPr lang="en-US" sz="20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Social Media and Passive Engagement</a:t>
            </a:r>
            <a:endParaRPr lang="en-US" sz="3200" dirty="0">
              <a:solidFill>
                <a:schemeClr val="accent6">
                  <a:lumMod val="75000"/>
                </a:schemeClr>
              </a:solidFill>
            </a:endParaRPr>
          </a:p>
        </p:txBody>
      </p:sp>
      <p:sp>
        <p:nvSpPr>
          <p:cNvPr id="12" name="TextBox 11"/>
          <p:cNvSpPr txBox="1"/>
          <p:nvPr/>
        </p:nvSpPr>
        <p:spPr>
          <a:xfrm>
            <a:off x="683568" y="1700808"/>
            <a:ext cx="7166600" cy="1938992"/>
          </a:xfrm>
          <a:prstGeom prst="rect">
            <a:avLst/>
          </a:prstGeom>
          <a:noFill/>
        </p:spPr>
        <p:txBody>
          <a:bodyPr wrap="square" rtlCol="0">
            <a:spAutoFit/>
          </a:bodyPr>
          <a:lstStyle/>
          <a:p>
            <a:r>
              <a:rPr lang="en-US" sz="2400" dirty="0" smtClean="0"/>
              <a:t>People maintain large explicit lists of friends</a:t>
            </a:r>
          </a:p>
          <a:p>
            <a:endParaRPr lang="en-US" sz="2400" dirty="0" smtClean="0"/>
          </a:p>
          <a:p>
            <a:r>
              <a:rPr lang="en-US" sz="2400" dirty="0" smtClean="0"/>
              <a:t>Test:</a:t>
            </a:r>
          </a:p>
          <a:p>
            <a:r>
              <a:rPr lang="en-US" sz="2400" dirty="0" smtClean="0"/>
              <a:t>How </a:t>
            </a:r>
            <a:r>
              <a:rPr lang="en-US" sz="2400" i="1" dirty="0" smtClean="0">
                <a:solidFill>
                  <a:schemeClr val="accent6">
                    <a:lumMod val="75000"/>
                  </a:schemeClr>
                </a:solidFill>
              </a:rPr>
              <a:t>online activity </a:t>
            </a:r>
            <a:r>
              <a:rPr lang="en-US" sz="2400" dirty="0" smtClean="0"/>
              <a:t>is distributed across </a:t>
            </a:r>
            <a:r>
              <a:rPr lang="en-US" sz="2400" i="1" dirty="0" smtClean="0">
                <a:solidFill>
                  <a:schemeClr val="accent6">
                    <a:lumMod val="75000"/>
                  </a:schemeClr>
                </a:solidFill>
              </a:rPr>
              <a:t>links of different strengths</a:t>
            </a:r>
            <a:endParaRPr lang="en-US" sz="2400"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sp>
        <p:nvSpPr>
          <p:cNvPr id="12" name="TextBox 11"/>
          <p:cNvSpPr txBox="1"/>
          <p:nvPr/>
        </p:nvSpPr>
        <p:spPr>
          <a:xfrm>
            <a:off x="325238" y="1277310"/>
            <a:ext cx="8643998" cy="1508105"/>
          </a:xfrm>
          <a:prstGeom prst="rect">
            <a:avLst/>
          </a:prstGeom>
          <a:noFill/>
        </p:spPr>
        <p:txBody>
          <a:bodyPr wrap="square" rtlCol="0">
            <a:spAutoFit/>
          </a:bodyPr>
          <a:lstStyle/>
          <a:p>
            <a:r>
              <a:rPr lang="en-US" sz="2400" dirty="0" smtClean="0">
                <a:solidFill>
                  <a:schemeClr val="accent1">
                    <a:lumMod val="50000"/>
                  </a:schemeClr>
                </a:solidFill>
              </a:rPr>
              <a:t>Cameron Marlow, et al, 2009</a:t>
            </a:r>
          </a:p>
          <a:p>
            <a:r>
              <a:rPr lang="en-US" sz="2400" dirty="0" smtClean="0">
                <a:solidFill>
                  <a:schemeClr val="accent1">
                    <a:lumMod val="50000"/>
                  </a:schemeClr>
                </a:solidFill>
              </a:rPr>
              <a:t>At what extent each link was used for social interactions</a:t>
            </a:r>
          </a:p>
          <a:p>
            <a:endParaRPr lang="en-US" sz="2400" dirty="0" smtClean="0">
              <a:solidFill>
                <a:schemeClr val="accent1">
                  <a:lumMod val="50000"/>
                </a:schemeClr>
              </a:solidFill>
            </a:endParaRPr>
          </a:p>
          <a:p>
            <a:r>
              <a:rPr lang="en-US" sz="2000" dirty="0" smtClean="0">
                <a:solidFill>
                  <a:schemeClr val="accent1">
                    <a:lumMod val="50000"/>
                  </a:schemeClr>
                </a:solidFill>
              </a:rPr>
              <a:t>Three (not exclusive) kinds of ties (links) </a:t>
            </a:r>
            <a:endParaRPr lang="en-US" sz="2000" dirty="0">
              <a:solidFill>
                <a:schemeClr val="accent1">
                  <a:lumMod val="50000"/>
                </a:schemeClr>
              </a:solidFill>
            </a:endParaRPr>
          </a:p>
        </p:txBody>
      </p:sp>
      <p:sp>
        <p:nvSpPr>
          <p:cNvPr id="4" name="TextBox 3"/>
          <p:cNvSpPr txBox="1"/>
          <p:nvPr/>
        </p:nvSpPr>
        <p:spPr>
          <a:xfrm>
            <a:off x="395536" y="2780928"/>
            <a:ext cx="7786742" cy="2031325"/>
          </a:xfrm>
          <a:prstGeom prst="rect">
            <a:avLst/>
          </a:prstGeom>
          <a:noFill/>
        </p:spPr>
        <p:txBody>
          <a:bodyPr wrap="square" rtlCol="0">
            <a:spAutoFit/>
          </a:bodyPr>
          <a:lstStyle/>
          <a:p>
            <a:pPr marL="342900" indent="-342900">
              <a:buFont typeface="+mj-lt"/>
              <a:buAutoNum type="arabicPeriod"/>
            </a:pPr>
            <a:r>
              <a:rPr lang="en-US" dirty="0" smtClean="0">
                <a:solidFill>
                  <a:schemeClr val="accent6">
                    <a:lumMod val="75000"/>
                  </a:schemeClr>
                </a:solidFill>
              </a:rPr>
              <a:t>Reciprocal (mutual) communication</a:t>
            </a:r>
            <a:r>
              <a:rPr lang="en-US" dirty="0" smtClean="0">
                <a:solidFill>
                  <a:schemeClr val="accent1">
                    <a:lumMod val="50000"/>
                  </a:schemeClr>
                </a:solidFill>
              </a:rPr>
              <a:t>: both send and received messages to friends at the other end of the link</a:t>
            </a:r>
          </a:p>
          <a:p>
            <a:pPr marL="342900" indent="-342900">
              <a:buFont typeface="+mj-lt"/>
              <a:buAutoNum type="arabicPeriod"/>
            </a:pPr>
            <a:r>
              <a:rPr lang="en-US" dirty="0" smtClean="0">
                <a:solidFill>
                  <a:schemeClr val="accent6">
                    <a:lumMod val="75000"/>
                  </a:schemeClr>
                </a:solidFill>
              </a:rPr>
              <a:t>One-way communication</a:t>
            </a:r>
            <a:r>
              <a:rPr lang="en-US" dirty="0" smtClean="0">
                <a:solidFill>
                  <a:schemeClr val="accent1">
                    <a:lumMod val="50000"/>
                  </a:schemeClr>
                </a:solidFill>
              </a:rPr>
              <a:t>: the user send one or more message to the friend at the other end of the link</a:t>
            </a:r>
          </a:p>
          <a:p>
            <a:pPr marL="342900" indent="-342900">
              <a:buFont typeface="+mj-lt"/>
              <a:buAutoNum type="arabicPeriod"/>
            </a:pPr>
            <a:r>
              <a:rPr lang="en-US" dirty="0" smtClean="0">
                <a:solidFill>
                  <a:schemeClr val="accent6">
                    <a:lumMod val="75000"/>
                  </a:schemeClr>
                </a:solidFill>
              </a:rPr>
              <a:t>Maintained relationship: </a:t>
            </a:r>
            <a:r>
              <a:rPr lang="en-US" dirty="0" smtClean="0">
                <a:solidFill>
                  <a:schemeClr val="accent1">
                    <a:lumMod val="50000"/>
                  </a:schemeClr>
                </a:solidFill>
              </a:rPr>
              <a:t>the user followed information about the friend at the other end of the link (click on content via News feed or visit the friend profile more than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pic>
        <p:nvPicPr>
          <p:cNvPr id="5" name="Picture 4" descr="asmith-connections.png"/>
          <p:cNvPicPr>
            <a:picLocks noChangeAspect="1"/>
          </p:cNvPicPr>
          <p:nvPr/>
        </p:nvPicPr>
        <p:blipFill>
          <a:blip r:embed="rId3" cstate="print"/>
          <a:stretch>
            <a:fillRect/>
          </a:stretch>
        </p:blipFill>
        <p:spPr>
          <a:xfrm>
            <a:off x="899592" y="908720"/>
            <a:ext cx="5112568" cy="5806867"/>
          </a:xfrm>
          <a:prstGeom prst="rect">
            <a:avLst/>
          </a:prstGeom>
        </p:spPr>
      </p:pic>
      <p:sp>
        <p:nvSpPr>
          <p:cNvPr id="7" name="Freeform 6"/>
          <p:cNvSpPr/>
          <p:nvPr/>
        </p:nvSpPr>
        <p:spPr>
          <a:xfrm>
            <a:off x="3716097" y="4116339"/>
            <a:ext cx="1483976" cy="1405467"/>
          </a:xfrm>
          <a:custGeom>
            <a:avLst/>
            <a:gdLst>
              <a:gd name="connsiteX0" fmla="*/ 939030 w 1483976"/>
              <a:gd name="connsiteY0" fmla="*/ 141625 h 1405467"/>
              <a:gd name="connsiteX1" fmla="*/ 163176 w 1483976"/>
              <a:gd name="connsiteY1" fmla="*/ 30788 h 1405467"/>
              <a:gd name="connsiteX2" fmla="*/ 24630 w 1483976"/>
              <a:gd name="connsiteY2" fmla="*/ 326352 h 1405467"/>
              <a:gd name="connsiteX3" fmla="*/ 310958 w 1483976"/>
              <a:gd name="connsiteY3" fmla="*/ 1277697 h 1405467"/>
              <a:gd name="connsiteX4" fmla="*/ 1179176 w 1483976"/>
              <a:gd name="connsiteY4" fmla="*/ 1092970 h 1405467"/>
              <a:gd name="connsiteX5" fmla="*/ 1382376 w 1483976"/>
              <a:gd name="connsiteY5" fmla="*/ 566497 h 1405467"/>
              <a:gd name="connsiteX6" fmla="*/ 1419321 w 1483976"/>
              <a:gd name="connsiteY6" fmla="*/ 289406 h 1405467"/>
              <a:gd name="connsiteX7" fmla="*/ 994448 w 1483976"/>
              <a:gd name="connsiteY7" fmla="*/ 132388 h 1405467"/>
              <a:gd name="connsiteX8" fmla="*/ 994448 w 1483976"/>
              <a:gd name="connsiteY8" fmla="*/ 132388 h 1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76" h="1405467">
                <a:moveTo>
                  <a:pt x="939030" y="141625"/>
                </a:moveTo>
                <a:cubicBezTo>
                  <a:pt x="627303" y="70812"/>
                  <a:pt x="315576" y="0"/>
                  <a:pt x="163176" y="30788"/>
                </a:cubicBezTo>
                <a:cubicBezTo>
                  <a:pt x="10776" y="61576"/>
                  <a:pt x="0" y="118534"/>
                  <a:pt x="24630" y="326352"/>
                </a:cubicBezTo>
                <a:cubicBezTo>
                  <a:pt x="49260" y="534170"/>
                  <a:pt x="118534" y="1149927"/>
                  <a:pt x="310958" y="1277697"/>
                </a:cubicBezTo>
                <a:cubicBezTo>
                  <a:pt x="503382" y="1405467"/>
                  <a:pt x="1000606" y="1211503"/>
                  <a:pt x="1179176" y="1092970"/>
                </a:cubicBezTo>
                <a:cubicBezTo>
                  <a:pt x="1357746" y="974437"/>
                  <a:pt x="1342352" y="700424"/>
                  <a:pt x="1382376" y="566497"/>
                </a:cubicBezTo>
                <a:cubicBezTo>
                  <a:pt x="1422400" y="432570"/>
                  <a:pt x="1483976" y="361757"/>
                  <a:pt x="1419321" y="289406"/>
                </a:cubicBezTo>
                <a:cubicBezTo>
                  <a:pt x="1354666" y="217055"/>
                  <a:pt x="994448" y="132388"/>
                  <a:pt x="994448" y="132388"/>
                </a:cubicBezTo>
                <a:lnTo>
                  <a:pt x="994448" y="132388"/>
                </a:lnTo>
              </a:path>
            </a:pathLst>
          </a:cu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n>
                <a:solidFill>
                  <a:schemeClr val="tx1"/>
                </a:solidFill>
                <a:prstDash val="sysDash"/>
              </a:ln>
            </a:endParaRPr>
          </a:p>
        </p:txBody>
      </p:sp>
      <p:sp>
        <p:nvSpPr>
          <p:cNvPr id="8" name="TextBox 7"/>
          <p:cNvSpPr txBox="1"/>
          <p:nvPr/>
        </p:nvSpPr>
        <p:spPr>
          <a:xfrm>
            <a:off x="5580112" y="4221088"/>
            <a:ext cx="2664296" cy="307777"/>
          </a:xfrm>
          <a:prstGeom prst="rect">
            <a:avLst/>
          </a:prstGeom>
          <a:noFill/>
        </p:spPr>
        <p:txBody>
          <a:bodyPr wrap="square" rtlCol="0">
            <a:spAutoFit/>
          </a:bodyPr>
          <a:lstStyle/>
          <a:p>
            <a:r>
              <a:rPr lang="en-US" sz="1400" dirty="0" smtClean="0">
                <a:solidFill>
                  <a:schemeClr val="accent6">
                    <a:lumMod val="60000"/>
                    <a:lumOff val="40000"/>
                  </a:schemeClr>
                </a:solidFill>
              </a:rPr>
              <a:t>More recent connections</a:t>
            </a:r>
            <a:endParaRPr lang="el-GR" sz="14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pic>
        <p:nvPicPr>
          <p:cNvPr id="7" name="Picture 6" descr="active-network-size1.png"/>
          <p:cNvPicPr>
            <a:picLocks noChangeAspect="1"/>
          </p:cNvPicPr>
          <p:nvPr/>
        </p:nvPicPr>
        <p:blipFill>
          <a:blip r:embed="rId3" cstate="print"/>
          <a:stretch>
            <a:fillRect/>
          </a:stretch>
        </p:blipFill>
        <p:spPr>
          <a:xfrm>
            <a:off x="1043608" y="1412776"/>
            <a:ext cx="4791698" cy="4648662"/>
          </a:xfrm>
          <a:prstGeom prst="rect">
            <a:avLst/>
          </a:prstGeom>
        </p:spPr>
      </p:pic>
      <p:sp>
        <p:nvSpPr>
          <p:cNvPr id="8" name="TextBox 7"/>
          <p:cNvSpPr txBox="1"/>
          <p:nvPr/>
        </p:nvSpPr>
        <p:spPr>
          <a:xfrm>
            <a:off x="1907704" y="6021288"/>
            <a:ext cx="3240360" cy="307777"/>
          </a:xfrm>
          <a:prstGeom prst="rect">
            <a:avLst/>
          </a:prstGeom>
          <a:noFill/>
        </p:spPr>
        <p:txBody>
          <a:bodyPr wrap="square" rtlCol="0">
            <a:spAutoFit/>
          </a:bodyPr>
          <a:lstStyle/>
          <a:p>
            <a:r>
              <a:rPr lang="en-US" sz="1400" dirty="0" smtClean="0">
                <a:solidFill>
                  <a:schemeClr val="accent3">
                    <a:lumMod val="75000"/>
                  </a:schemeClr>
                </a:solidFill>
              </a:rPr>
              <a:t>Total number of friends</a:t>
            </a:r>
            <a:endParaRPr lang="el-GR" sz="1400" dirty="0">
              <a:solidFill>
                <a:schemeClr val="accent3">
                  <a:lumMod val="75000"/>
                </a:schemeClr>
              </a:solidFill>
            </a:endParaRPr>
          </a:p>
        </p:txBody>
      </p:sp>
      <p:sp>
        <p:nvSpPr>
          <p:cNvPr id="9" name="TextBox 8"/>
          <p:cNvSpPr txBox="1"/>
          <p:nvPr/>
        </p:nvSpPr>
        <p:spPr>
          <a:xfrm>
            <a:off x="5940152" y="1772816"/>
            <a:ext cx="3024336" cy="3323987"/>
          </a:xfrm>
          <a:prstGeom prst="rect">
            <a:avLst/>
          </a:prstGeom>
          <a:noFill/>
        </p:spPr>
        <p:txBody>
          <a:bodyPr wrap="square" rtlCol="0">
            <a:spAutoFit/>
          </a:bodyPr>
          <a:lstStyle/>
          <a:p>
            <a:pPr algn="just"/>
            <a:r>
              <a:rPr lang="en-US" dirty="0" smtClean="0">
                <a:solidFill>
                  <a:schemeClr val="tx2">
                    <a:lumMod val="75000"/>
                  </a:schemeClr>
                </a:solidFill>
              </a:rPr>
              <a:t>Even for users with very large number of friends</a:t>
            </a:r>
          </a:p>
          <a:p>
            <a:pPr algn="just">
              <a:buFont typeface="Wingdings" pitchFamily="2" charset="2"/>
              <a:buChar char="§"/>
            </a:pPr>
            <a:r>
              <a:rPr lang="en-US" sz="1600" dirty="0" smtClean="0">
                <a:solidFill>
                  <a:schemeClr val="tx2">
                    <a:lumMod val="75000"/>
                  </a:schemeClr>
                </a:solidFill>
              </a:rPr>
              <a:t> actually communicate : 10-20</a:t>
            </a:r>
          </a:p>
          <a:p>
            <a:pPr algn="just">
              <a:buFont typeface="Wingdings" pitchFamily="2" charset="2"/>
              <a:buChar char="§"/>
            </a:pPr>
            <a:r>
              <a:rPr lang="en-US" sz="1600" dirty="0" smtClean="0">
                <a:solidFill>
                  <a:schemeClr val="tx2">
                    <a:lumMod val="75000"/>
                  </a:schemeClr>
                </a:solidFill>
              </a:rPr>
              <a:t> number of friends follow even passively &lt;50</a:t>
            </a:r>
          </a:p>
          <a:p>
            <a:pPr algn="just"/>
            <a:endParaRPr lang="en-US" dirty="0" smtClean="0">
              <a:solidFill>
                <a:schemeClr val="tx2">
                  <a:lumMod val="75000"/>
                </a:schemeClr>
              </a:solidFill>
            </a:endParaRPr>
          </a:p>
          <a:p>
            <a:pPr algn="just"/>
            <a:r>
              <a:rPr lang="en-US" b="1" dirty="0" smtClean="0">
                <a:solidFill>
                  <a:schemeClr val="accent6">
                    <a:lumMod val="75000"/>
                  </a:schemeClr>
                </a:solidFill>
              </a:rPr>
              <a:t>Passive engagement </a:t>
            </a:r>
            <a:r>
              <a:rPr lang="en-US" dirty="0" smtClean="0">
                <a:solidFill>
                  <a:schemeClr val="tx2">
                    <a:lumMod val="75000"/>
                  </a:schemeClr>
                </a:solidFill>
              </a:rPr>
              <a:t>(keep up with friends by reading about them even in the absence of communication)</a:t>
            </a:r>
          </a:p>
          <a:p>
            <a:pPr algn="just"/>
            <a:endParaRPr lang="en-US" dirty="0" smtClean="0">
              <a:solidFill>
                <a:schemeClr val="tx2">
                  <a:lumMod val="75000"/>
                </a:schemeClr>
              </a:solidFill>
            </a:endParaRPr>
          </a:p>
          <a:p>
            <a:pPr algn="just"/>
            <a:endParaRPr lang="el-GR"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Twitter</a:t>
            </a:r>
            <a:endParaRPr lang="en-US" sz="3200" dirty="0">
              <a:solidFill>
                <a:schemeClr val="accent6">
                  <a:lumMod val="75000"/>
                </a:schemeClr>
              </a:solidFill>
            </a:endParaRPr>
          </a:p>
        </p:txBody>
      </p:sp>
      <p:sp>
        <p:nvSpPr>
          <p:cNvPr id="6" name="TextBox 5"/>
          <p:cNvSpPr txBox="1"/>
          <p:nvPr/>
        </p:nvSpPr>
        <p:spPr>
          <a:xfrm>
            <a:off x="611560" y="980728"/>
            <a:ext cx="5688632" cy="369332"/>
          </a:xfrm>
          <a:prstGeom prst="rect">
            <a:avLst/>
          </a:prstGeom>
          <a:noFill/>
        </p:spPr>
        <p:txBody>
          <a:bodyPr wrap="square" rtlCol="0">
            <a:spAutoFit/>
          </a:bodyPr>
          <a:lstStyle/>
          <a:p>
            <a:r>
              <a:rPr lang="en-US" dirty="0" err="1" smtClean="0">
                <a:solidFill>
                  <a:schemeClr val="accent5">
                    <a:lumMod val="50000"/>
                  </a:schemeClr>
                </a:solidFill>
              </a:rPr>
              <a:t>Huberman</a:t>
            </a:r>
            <a:r>
              <a:rPr lang="en-US" dirty="0" smtClean="0">
                <a:solidFill>
                  <a:schemeClr val="accent5">
                    <a:lumMod val="50000"/>
                  </a:schemeClr>
                </a:solidFill>
              </a:rPr>
              <a:t>, Romero and Wu, 2009</a:t>
            </a:r>
            <a:endParaRPr lang="el-GR" dirty="0">
              <a:solidFill>
                <a:schemeClr val="accent5">
                  <a:lumMod val="50000"/>
                </a:schemeClr>
              </a:solidFill>
            </a:endParaRPr>
          </a:p>
        </p:txBody>
      </p:sp>
      <p:sp>
        <p:nvSpPr>
          <p:cNvPr id="10" name="TextBox 9"/>
          <p:cNvSpPr txBox="1"/>
          <p:nvPr/>
        </p:nvSpPr>
        <p:spPr>
          <a:xfrm>
            <a:off x="539552" y="1484784"/>
            <a:ext cx="7704856" cy="1200329"/>
          </a:xfrm>
          <a:prstGeom prst="rect">
            <a:avLst/>
          </a:prstGeom>
          <a:noFill/>
        </p:spPr>
        <p:txBody>
          <a:bodyPr wrap="square" rtlCol="0">
            <a:spAutoFit/>
          </a:bodyPr>
          <a:lstStyle/>
          <a:p>
            <a:r>
              <a:rPr lang="en-US" dirty="0" smtClean="0">
                <a:solidFill>
                  <a:schemeClr val="accent1">
                    <a:lumMod val="50000"/>
                  </a:schemeClr>
                </a:solidFill>
              </a:rPr>
              <a:t>Two kinds of links</a:t>
            </a:r>
          </a:p>
          <a:p>
            <a:pPr>
              <a:buFont typeface="Wingdings" pitchFamily="2" charset="2"/>
              <a:buChar char="§"/>
            </a:pPr>
            <a:r>
              <a:rPr lang="en-US" dirty="0" smtClean="0">
                <a:solidFill>
                  <a:schemeClr val="accent1">
                    <a:lumMod val="50000"/>
                  </a:schemeClr>
                </a:solidFill>
              </a:rPr>
              <a:t> Follow</a:t>
            </a:r>
          </a:p>
          <a:p>
            <a:pPr>
              <a:buFont typeface="Wingdings" pitchFamily="2" charset="2"/>
              <a:buChar char="§"/>
            </a:pPr>
            <a:r>
              <a:rPr lang="en-US" dirty="0" smtClean="0">
                <a:solidFill>
                  <a:schemeClr val="accent1">
                    <a:lumMod val="50000"/>
                  </a:schemeClr>
                </a:solidFill>
              </a:rPr>
              <a:t> Strong ties (friends): users to whom the user has </a:t>
            </a:r>
            <a:r>
              <a:rPr lang="en-US" i="1" dirty="0" smtClean="0">
                <a:solidFill>
                  <a:schemeClr val="accent1">
                    <a:lumMod val="50000"/>
                  </a:schemeClr>
                </a:solidFill>
              </a:rPr>
              <a:t>directed at least two messages </a:t>
            </a:r>
            <a:r>
              <a:rPr lang="en-US" dirty="0" smtClean="0">
                <a:solidFill>
                  <a:schemeClr val="accent1">
                    <a:lumMod val="50000"/>
                  </a:schemeClr>
                </a:solidFill>
              </a:rPr>
              <a:t>over the course if the observation period</a:t>
            </a:r>
            <a:endParaRPr lang="el-GR" dirty="0">
              <a:solidFill>
                <a:schemeClr val="accent1">
                  <a:lumMod val="50000"/>
                </a:schemeClr>
              </a:solidFill>
            </a:endParaRPr>
          </a:p>
        </p:txBody>
      </p:sp>
      <p:pic>
        <p:nvPicPr>
          <p:cNvPr id="80898" name="Picture 2"/>
          <p:cNvPicPr>
            <a:picLocks noChangeAspect="1" noChangeArrowheads="1"/>
          </p:cNvPicPr>
          <p:nvPr/>
        </p:nvPicPr>
        <p:blipFill>
          <a:blip r:embed="rId3" cstate="print"/>
          <a:srcRect/>
          <a:stretch>
            <a:fillRect/>
          </a:stretch>
        </p:blipFill>
        <p:spPr bwMode="auto">
          <a:xfrm>
            <a:off x="1428728" y="3571876"/>
            <a:ext cx="574357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Social Media and Passive Engagement</a:t>
            </a:r>
            <a:endParaRPr lang="en-US" sz="3200" dirty="0">
              <a:solidFill>
                <a:schemeClr val="accent6">
                  <a:lumMod val="75000"/>
                </a:schemeClr>
              </a:solidFill>
            </a:endParaRPr>
          </a:p>
        </p:txBody>
      </p:sp>
      <p:sp>
        <p:nvSpPr>
          <p:cNvPr id="8" name="TextBox 7"/>
          <p:cNvSpPr txBox="1"/>
          <p:nvPr/>
        </p:nvSpPr>
        <p:spPr>
          <a:xfrm>
            <a:off x="683568" y="1772816"/>
            <a:ext cx="6552728" cy="2677656"/>
          </a:xfrm>
          <a:prstGeom prst="rect">
            <a:avLst/>
          </a:prstGeom>
          <a:noFill/>
        </p:spPr>
        <p:txBody>
          <a:bodyPr wrap="square" rtlCol="0">
            <a:spAutoFit/>
          </a:bodyPr>
          <a:lstStyle/>
          <a:p>
            <a:pPr algn="just">
              <a:buFont typeface="Wingdings" pitchFamily="2" charset="2"/>
              <a:buChar char="§"/>
            </a:pPr>
            <a:r>
              <a:rPr lang="en-US" sz="2400" dirty="0" smtClean="0">
                <a:solidFill>
                  <a:schemeClr val="accent1">
                    <a:lumMod val="50000"/>
                  </a:schemeClr>
                </a:solidFill>
              </a:rPr>
              <a:t> Strong ties require continuous investment of time and effort to maintain (as opposed to weak ties)</a:t>
            </a:r>
          </a:p>
          <a:p>
            <a:pPr algn="just">
              <a:buFont typeface="Wingdings" pitchFamily="2" charset="2"/>
              <a:buChar char="§"/>
            </a:pPr>
            <a:endParaRPr lang="en-US" sz="2400" dirty="0" smtClean="0">
              <a:solidFill>
                <a:schemeClr val="accent1">
                  <a:lumMod val="50000"/>
                </a:schemeClr>
              </a:solidFill>
            </a:endParaRPr>
          </a:p>
          <a:p>
            <a:pPr algn="just">
              <a:buFont typeface="Wingdings" pitchFamily="2" charset="2"/>
              <a:buChar char="§"/>
            </a:pPr>
            <a:r>
              <a:rPr lang="en-US" sz="2400" dirty="0" smtClean="0">
                <a:solidFill>
                  <a:schemeClr val="accent1">
                    <a:lumMod val="50000"/>
                  </a:schemeClr>
                </a:solidFill>
              </a:rPr>
              <a:t> Network of strong ties still remain sparse</a:t>
            </a:r>
          </a:p>
          <a:p>
            <a:pPr algn="just">
              <a:buFont typeface="Wingdings" pitchFamily="2" charset="2"/>
              <a:buChar char="§"/>
            </a:pPr>
            <a:endParaRPr lang="en-US" sz="2400" dirty="0" smtClean="0">
              <a:solidFill>
                <a:schemeClr val="accent1">
                  <a:lumMod val="50000"/>
                </a:schemeClr>
              </a:solidFill>
            </a:endParaRPr>
          </a:p>
          <a:p>
            <a:pPr algn="just">
              <a:buFont typeface="Wingdings" pitchFamily="2" charset="2"/>
              <a:buChar char="§"/>
            </a:pPr>
            <a:r>
              <a:rPr lang="en-US" sz="2400" dirty="0" smtClean="0">
                <a:solidFill>
                  <a:schemeClr val="accent1">
                    <a:lumMod val="50000"/>
                  </a:schemeClr>
                </a:solidFill>
              </a:rPr>
              <a:t> How different links are used to convey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p:cNvSpPr>
          <p:nvPr/>
        </p:nvSpPr>
        <p:spPr bwMode="auto">
          <a:xfrm>
            <a:off x="609600" y="1524000"/>
            <a:ext cx="7937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eaLnBrk="1" hangingPunct="1">
              <a:spcBef>
                <a:spcPts val="713"/>
              </a:spcBef>
              <a:buClrTx/>
              <a:buSzTx/>
              <a:buFontTx/>
              <a:buNone/>
            </a:pPr>
            <a:r>
              <a:rPr lang="en-US" altLang="en-US" sz="1200">
                <a:solidFill>
                  <a:srgbClr val="FFFFFF"/>
                </a:solidFill>
                <a:latin typeface="Arial Bold" charset="0"/>
                <a:cs typeface="Arial Bold" charset="0"/>
                <a:sym typeface="Arial Bold" charset="0"/>
              </a:rPr>
              <a:t>Boston University</a:t>
            </a:r>
            <a:r>
              <a:rPr lang="en-US" altLang="en-US" sz="1200">
                <a:solidFill>
                  <a:srgbClr val="FFFFFF"/>
                </a:solidFill>
                <a:cs typeface="Arial" charset="0"/>
              </a:rPr>
              <a:t> Slideshow Title Goes Here</a:t>
            </a:r>
          </a:p>
        </p:txBody>
      </p:sp>
      <p:sp>
        <p:nvSpPr>
          <p:cNvPr id="26631" name="Rectangle 6"/>
          <p:cNvSpPr>
            <a:spLocks noGrp="1" noChangeArrowheads="1"/>
          </p:cNvSpPr>
          <p:nvPr>
            <p:ph type="title"/>
          </p:nvPr>
        </p:nvSpPr>
        <p:spPr>
          <a:xfrm>
            <a:off x="533400" y="292100"/>
            <a:ext cx="7924800" cy="990600"/>
          </a:xfrm>
        </p:spPr>
        <p:txBody>
          <a:bodyPr anchor="b">
            <a:normAutofit fontScale="90000"/>
          </a:bodyPr>
          <a:lstStyle/>
          <a:p>
            <a:pPr eaLnBrk="1" hangingPunct="1"/>
            <a:r>
              <a:rPr lang="en-US" altLang="en-US" dirty="0" smtClean="0">
                <a:latin typeface="Lucida Grande" charset="0"/>
                <a:ea typeface="Lucida Grande" charset="0"/>
                <a:cs typeface="Lucida Grande" charset="0"/>
                <a:sym typeface="Lucida Grande" charset="0"/>
              </a:rPr>
              <a:t>Simple Team formation Problem</a:t>
            </a:r>
            <a:endParaRPr lang="en-US" altLang="en-US" dirty="0" smtClean="0">
              <a:latin typeface="Lucida Grande" charset="0"/>
              <a:sym typeface="Lucida Grande" charset="0"/>
            </a:endParaRPr>
          </a:p>
        </p:txBody>
      </p:sp>
      <p:sp>
        <p:nvSpPr>
          <p:cNvPr id="26632" name="Rectangle 7"/>
          <p:cNvSpPr>
            <a:spLocks noGrp="1" noChangeArrowheads="1"/>
          </p:cNvSpPr>
          <p:nvPr>
            <p:ph type="body" idx="1"/>
          </p:nvPr>
        </p:nvSpPr>
        <p:spPr>
          <a:xfrm>
            <a:off x="190500" y="1752600"/>
            <a:ext cx="8775700" cy="4556720"/>
          </a:xfrm>
        </p:spPr>
        <p:txBody>
          <a:bodyPr/>
          <a:lstStyle/>
          <a:p>
            <a:pPr eaLnBrk="1" hangingPunct="1">
              <a:spcBef>
                <a:spcPct val="0"/>
              </a:spcBef>
              <a:buClr>
                <a:srgbClr val="727CA3"/>
              </a:buClr>
              <a:buSzPct val="75000"/>
            </a:pPr>
            <a:r>
              <a:rPr lang="en-US" altLang="en-US" sz="2600" dirty="0" smtClean="0">
                <a:latin typeface="Lucida Grande" charset="0"/>
                <a:ea typeface="Lucida Grande" charset="0"/>
                <a:cs typeface="Lucida Grande" charset="0"/>
                <a:sym typeface="Lucida Grande" charset="0"/>
              </a:rPr>
              <a:t>Input:</a:t>
            </a:r>
          </a:p>
          <a:p>
            <a:pPr lvl="1">
              <a:spcBef>
                <a:spcPct val="0"/>
              </a:spcBef>
              <a:buClr>
                <a:srgbClr val="727CA3"/>
              </a:buClr>
              <a:buSzPct val="75000"/>
            </a:pPr>
            <a:r>
              <a:rPr lang="en-US" altLang="en-US" sz="2200" dirty="0" smtClean="0">
                <a:latin typeface="Lucida Grande" charset="0"/>
                <a:ea typeface="Lucida Grande" charset="0"/>
                <a:cs typeface="Lucida Grande" charset="0"/>
                <a:sym typeface="Lucida Grande" charset="0"/>
              </a:rPr>
              <a:t>A </a:t>
            </a:r>
            <a:r>
              <a:rPr lang="en-US" altLang="en-US" sz="2200" dirty="0" smtClean="0">
                <a:solidFill>
                  <a:srgbClr val="FF0000"/>
                </a:solidFill>
                <a:latin typeface="Lucida Grande" charset="0"/>
                <a:ea typeface="Lucida Grande" charset="0"/>
                <a:cs typeface="Lucida Grande" charset="0"/>
                <a:sym typeface="Lucida Grande" charset="0"/>
              </a:rPr>
              <a:t>task T</a:t>
            </a:r>
            <a:r>
              <a:rPr lang="en-US" altLang="en-US" sz="2200" dirty="0" smtClean="0">
                <a:latin typeface="Lucida Grande" charset="0"/>
                <a:ea typeface="Lucida Grande" charset="0"/>
                <a:cs typeface="Lucida Grande" charset="0"/>
                <a:sym typeface="Lucida Grande" charset="0"/>
              </a:rPr>
              <a:t>, consisting of a set of skills</a:t>
            </a:r>
          </a:p>
          <a:p>
            <a:pPr lvl="1">
              <a:spcBef>
                <a:spcPct val="0"/>
              </a:spcBef>
              <a:buClr>
                <a:srgbClr val="727CA3"/>
              </a:buClr>
              <a:buSzPct val="75000"/>
            </a:pPr>
            <a:r>
              <a:rPr lang="en-US" altLang="en-US" sz="2200" dirty="0" smtClean="0">
                <a:latin typeface="Lucida Grande" charset="0"/>
                <a:ea typeface="Lucida Grande" charset="0"/>
                <a:cs typeface="Lucida Grande" charset="0"/>
                <a:sym typeface="Lucida Grande" charset="0"/>
              </a:rPr>
              <a:t>A </a:t>
            </a:r>
            <a:r>
              <a:rPr lang="en-US" altLang="en-US" sz="2200" dirty="0" smtClean="0">
                <a:solidFill>
                  <a:schemeClr val="accent6">
                    <a:lumMod val="75000"/>
                  </a:schemeClr>
                </a:solidFill>
                <a:latin typeface="Lucida Grande" charset="0"/>
                <a:ea typeface="Lucida Grande" charset="0"/>
                <a:cs typeface="Lucida Grande" charset="0"/>
                <a:sym typeface="Lucida Grande" charset="0"/>
              </a:rPr>
              <a:t>set of candidate experts </a:t>
            </a:r>
            <a:r>
              <a:rPr lang="en-US" altLang="en-US" sz="2200" dirty="0" smtClean="0">
                <a:latin typeface="Lucida Grande" charset="0"/>
                <a:ea typeface="Lucida Grande" charset="0"/>
                <a:cs typeface="Lucida Grande" charset="0"/>
                <a:sym typeface="Lucida Grande" charset="0"/>
              </a:rPr>
              <a:t>each having a </a:t>
            </a:r>
            <a:r>
              <a:rPr lang="en-US" altLang="en-US" sz="2200" dirty="0" smtClean="0">
                <a:solidFill>
                  <a:srgbClr val="0070C0"/>
                </a:solidFill>
                <a:latin typeface="Lucida Grande" charset="0"/>
                <a:ea typeface="Lucida Grande" charset="0"/>
                <a:cs typeface="Lucida Grande" charset="0"/>
                <a:sym typeface="Lucida Grande" charset="0"/>
              </a:rPr>
              <a:t>subset of skills</a:t>
            </a:r>
          </a:p>
          <a:p>
            <a:pPr eaLnBrk="1" hangingPunct="1">
              <a:spcBef>
                <a:spcPct val="0"/>
              </a:spcBef>
              <a:buClr>
                <a:srgbClr val="727CA3"/>
              </a:buClr>
              <a:buSzPct val="75000"/>
            </a:pPr>
            <a:endParaRPr lang="en-US" altLang="en-US" sz="2600" dirty="0" smtClean="0">
              <a:latin typeface="Lucida Grande" charset="0"/>
              <a:ea typeface="Lucida Grande" charset="0"/>
              <a:cs typeface="Lucida Grande" charset="0"/>
              <a:sym typeface="Lucida Grande" charset="0"/>
            </a:endParaRPr>
          </a:p>
          <a:p>
            <a:pPr eaLnBrk="1" hangingPunct="1">
              <a:spcBef>
                <a:spcPct val="0"/>
              </a:spcBef>
              <a:buClr>
                <a:srgbClr val="727CA3"/>
              </a:buClr>
              <a:buSzPct val="75000"/>
            </a:pPr>
            <a:endParaRPr lang="en-US" altLang="en-US" sz="2600" dirty="0">
              <a:latin typeface="Lucida Grande" charset="0"/>
              <a:ea typeface="Lucida Grande" charset="0"/>
              <a:cs typeface="Lucida Grande" charset="0"/>
              <a:sym typeface="Lucida Grande" charset="0"/>
            </a:endParaRPr>
          </a:p>
          <a:p>
            <a:pPr eaLnBrk="1" hangingPunct="1">
              <a:spcBef>
                <a:spcPct val="0"/>
              </a:spcBef>
              <a:buClr>
                <a:srgbClr val="727CA3"/>
              </a:buClr>
              <a:buSzPct val="75000"/>
            </a:pPr>
            <a:endParaRPr lang="en-US" altLang="en-US" sz="2600" dirty="0" smtClean="0">
              <a:latin typeface="Lucida Grande" charset="0"/>
              <a:ea typeface="Lucida Grande" charset="0"/>
              <a:cs typeface="Lucida Grande" charset="0"/>
              <a:sym typeface="Lucida Grande" charset="0"/>
            </a:endParaRPr>
          </a:p>
          <a:p>
            <a:pPr eaLnBrk="1" hangingPunct="1">
              <a:spcBef>
                <a:spcPct val="0"/>
              </a:spcBef>
              <a:buClr>
                <a:srgbClr val="727CA3"/>
              </a:buClr>
              <a:buSzPct val="75000"/>
            </a:pPr>
            <a:endParaRPr lang="en-US" altLang="en-US" sz="2600" dirty="0">
              <a:latin typeface="Lucida Grande" charset="0"/>
              <a:ea typeface="Lucida Grande" charset="0"/>
              <a:cs typeface="Lucida Grande" charset="0"/>
              <a:sym typeface="Lucida Grande" charset="0"/>
            </a:endParaRPr>
          </a:p>
          <a:p>
            <a:pPr eaLnBrk="1" hangingPunct="1">
              <a:spcBef>
                <a:spcPct val="0"/>
              </a:spcBef>
              <a:buClr>
                <a:srgbClr val="727CA3"/>
              </a:buClr>
              <a:buSzPct val="75000"/>
            </a:pPr>
            <a:endParaRPr lang="en-US" altLang="en-US" sz="2600" dirty="0" smtClean="0">
              <a:latin typeface="Lucida Grande" charset="0"/>
              <a:ea typeface="Lucida Grande" charset="0"/>
              <a:cs typeface="Lucida Grande" charset="0"/>
              <a:sym typeface="Lucida Grande" charset="0"/>
            </a:endParaRPr>
          </a:p>
          <a:p>
            <a:pPr eaLnBrk="1" hangingPunct="1">
              <a:spcBef>
                <a:spcPct val="0"/>
              </a:spcBef>
              <a:buClr>
                <a:srgbClr val="727CA3"/>
              </a:buClr>
              <a:buSzPct val="75000"/>
            </a:pPr>
            <a:r>
              <a:rPr lang="en-US" altLang="en-US" sz="2600" dirty="0" smtClean="0">
                <a:solidFill>
                  <a:srgbClr val="FF0000"/>
                </a:solidFill>
                <a:latin typeface="Lucida Grande" charset="0"/>
                <a:ea typeface="Lucida Grande" charset="0"/>
                <a:cs typeface="Lucida Grande" charset="0"/>
                <a:sym typeface="Lucida Grande" charset="0"/>
              </a:rPr>
              <a:t>Problem</a:t>
            </a:r>
            <a:r>
              <a:rPr lang="en-US" altLang="en-US" sz="2600" dirty="0" smtClean="0">
                <a:latin typeface="Lucida Grande" charset="0"/>
                <a:ea typeface="Lucida Grande" charset="0"/>
                <a:cs typeface="Lucida Grande" charset="0"/>
                <a:sym typeface="Lucida Grande" charset="0"/>
              </a:rPr>
              <a:t>: Given a </a:t>
            </a:r>
            <a:r>
              <a:rPr lang="en-US" altLang="en-US" sz="2600" dirty="0" smtClean="0">
                <a:solidFill>
                  <a:srgbClr val="0070C0"/>
                </a:solidFill>
                <a:latin typeface="Lucida Grande" charset="0"/>
                <a:ea typeface="Lucida Grande" charset="0"/>
                <a:cs typeface="Lucida Grande" charset="0"/>
                <a:sym typeface="Lucida Grande" charset="0"/>
              </a:rPr>
              <a:t>task</a:t>
            </a:r>
            <a:r>
              <a:rPr lang="en-US" altLang="en-US" sz="2600" dirty="0" smtClean="0">
                <a:solidFill>
                  <a:srgbClr val="B292CA"/>
                </a:solidFill>
                <a:latin typeface="Lucida Grande" charset="0"/>
                <a:ea typeface="Lucida Grande" charset="0"/>
                <a:cs typeface="Lucida Grande" charset="0"/>
                <a:sym typeface="Lucida Grande" charset="0"/>
              </a:rPr>
              <a:t> </a:t>
            </a:r>
            <a:r>
              <a:rPr lang="en-US" altLang="en-US" sz="2600" dirty="0" smtClean="0">
                <a:latin typeface="Lucida Grande" charset="0"/>
                <a:ea typeface="Lucida Grande" charset="0"/>
                <a:cs typeface="Lucida Grande" charset="0"/>
                <a:sym typeface="Lucida Grande" charset="0"/>
              </a:rPr>
              <a:t>and a </a:t>
            </a:r>
            <a:r>
              <a:rPr lang="en-US" altLang="en-US" sz="2600" dirty="0" smtClean="0">
                <a:solidFill>
                  <a:srgbClr val="0070C0"/>
                </a:solidFill>
                <a:latin typeface="Lucida Grande" charset="0"/>
                <a:ea typeface="Lucida Grande" charset="0"/>
                <a:cs typeface="Lucida Grande" charset="0"/>
                <a:sym typeface="Lucida Grande" charset="0"/>
              </a:rPr>
              <a:t>set of experts</a:t>
            </a:r>
            <a:r>
              <a:rPr lang="en-US" altLang="en-US" sz="2600" dirty="0" smtClean="0">
                <a:latin typeface="Lucida Grande" charset="0"/>
                <a:ea typeface="Lucida Grande" charset="0"/>
                <a:cs typeface="Lucida Grande" charset="0"/>
                <a:sym typeface="Lucida Grande" charset="0"/>
              </a:rPr>
              <a:t>, find the smallest subset (</a:t>
            </a:r>
            <a:r>
              <a:rPr lang="en-US" altLang="en-US" sz="2600" dirty="0" smtClean="0">
                <a:solidFill>
                  <a:srgbClr val="0070C0"/>
                </a:solidFill>
                <a:latin typeface="Lucida Grande" charset="0"/>
                <a:ea typeface="Lucida Grande" charset="0"/>
                <a:cs typeface="Lucida Grande" charset="0"/>
                <a:sym typeface="Lucida Grande" charset="0"/>
              </a:rPr>
              <a:t>team</a:t>
            </a:r>
            <a:r>
              <a:rPr lang="en-US" altLang="en-US" sz="2600" dirty="0" smtClean="0">
                <a:latin typeface="Lucida Grande" charset="0"/>
                <a:ea typeface="Lucida Grande" charset="0"/>
                <a:cs typeface="Lucida Grande" charset="0"/>
                <a:sym typeface="Lucida Grande" charset="0"/>
              </a:rPr>
              <a:t>) of experts that together have all the required skills for the task</a:t>
            </a:r>
            <a:endParaRPr lang="en-US" altLang="en-US" sz="2600" dirty="0" smtClean="0">
              <a:latin typeface="Lucida Grande" charset="0"/>
              <a:sym typeface="Lucida Grande" charset="0"/>
            </a:endParaRPr>
          </a:p>
          <a:p>
            <a:pPr marL="234950" indent="-234950" eaLnBrk="1" hangingPunct="1">
              <a:buClr>
                <a:srgbClr val="727CA3"/>
              </a:buClr>
              <a:buSzPct val="75000"/>
              <a:buFont typeface="Wingdings 3" charset="2"/>
              <a:buChar char="}"/>
            </a:pPr>
            <a:endParaRPr lang="en-US" altLang="en-US" sz="2600" dirty="0" smtClean="0">
              <a:latin typeface="Lucida Grande" charset="0"/>
              <a:sym typeface="Lucida Grande" charset="0"/>
            </a:endParaRPr>
          </a:p>
        </p:txBody>
      </p:sp>
      <p:grpSp>
        <p:nvGrpSpPr>
          <p:cNvPr id="9" name="Group 16"/>
          <p:cNvGrpSpPr>
            <a:grpSpLocks/>
          </p:cNvGrpSpPr>
          <p:nvPr/>
        </p:nvGrpSpPr>
        <p:grpSpPr bwMode="auto">
          <a:xfrm>
            <a:off x="1901902" y="3742928"/>
            <a:ext cx="1601787" cy="823913"/>
            <a:chOff x="0" y="0"/>
            <a:chExt cx="1008" cy="519"/>
          </a:xfrm>
        </p:grpSpPr>
        <p:sp>
          <p:nvSpPr>
            <p:cNvPr id="10" name="AutoShape 13"/>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 name="Rectangle 14"/>
            <p:cNvSpPr>
              <a:spLocks/>
            </p:cNvSpPr>
            <p:nvPr/>
          </p:nvSpPr>
          <p:spPr bwMode="auto">
            <a:xfrm>
              <a:off x="0"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B</a:t>
              </a:r>
              <a:r>
                <a:rPr lang="en-US" altLang="en-US" sz="1600">
                  <a:latin typeface="Times" charset="0"/>
                  <a:cs typeface="Times" charset="0"/>
                  <a:sym typeface="Times" charset="0"/>
                </a:rPr>
                <a:t>ob</a:t>
              </a:r>
            </a:p>
          </p:txBody>
        </p:sp>
        <p:sp>
          <p:nvSpPr>
            <p:cNvPr id="12" name="Rectangle 15"/>
            <p:cNvSpPr>
              <a:spLocks/>
            </p:cNvSpPr>
            <p:nvPr/>
          </p:nvSpPr>
          <p:spPr bwMode="auto">
            <a:xfrm>
              <a:off x="48" y="259"/>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grpSp>
        <p:nvGrpSpPr>
          <p:cNvPr id="13" name="Group 20"/>
          <p:cNvGrpSpPr>
            <a:grpSpLocks/>
          </p:cNvGrpSpPr>
          <p:nvPr/>
        </p:nvGrpSpPr>
        <p:grpSpPr bwMode="auto">
          <a:xfrm>
            <a:off x="3579889" y="3741341"/>
            <a:ext cx="1612900" cy="825500"/>
            <a:chOff x="0" y="0"/>
            <a:chExt cx="1016" cy="519"/>
          </a:xfrm>
        </p:grpSpPr>
        <p:sp>
          <p:nvSpPr>
            <p:cNvPr id="14" name="AutoShape 17"/>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5" name="Rectangle 18"/>
            <p:cNvSpPr>
              <a:spLocks/>
            </p:cNvSpPr>
            <p:nvPr/>
          </p:nvSpPr>
          <p:spPr bwMode="auto">
            <a:xfrm>
              <a:off x="0"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C</a:t>
              </a:r>
              <a:r>
                <a:rPr lang="en-US" altLang="en-US" sz="1600">
                  <a:latin typeface="Times" charset="0"/>
                  <a:cs typeface="Times" charset="0"/>
                  <a:sym typeface="Times" charset="0"/>
                </a:rPr>
                <a:t>ynthia</a:t>
              </a:r>
            </a:p>
          </p:txBody>
        </p:sp>
        <p:sp>
          <p:nvSpPr>
            <p:cNvPr id="16" name="Rectangle 19"/>
            <p:cNvSpPr>
              <a:spLocks/>
            </p:cNvSpPr>
            <p:nvPr/>
          </p:nvSpPr>
          <p:spPr bwMode="auto">
            <a:xfrm>
              <a:off x="0" y="259"/>
              <a:ext cx="10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B292CA"/>
                  </a:solidFill>
                  <a:latin typeface="Times" charset="0"/>
                  <a:cs typeface="Times" charset="0"/>
                  <a:sym typeface="Times" charset="0"/>
                </a:rPr>
                <a:t>, </a:t>
              </a:r>
              <a:r>
                <a:rPr lang="en-US" altLang="en-US" sz="1600">
                  <a:solidFill>
                    <a:srgbClr val="006600"/>
                  </a:solidFill>
                  <a:latin typeface="Times" charset="0"/>
                  <a:cs typeface="Times" charset="0"/>
                  <a:sym typeface="Times" charset="0"/>
                </a:rPr>
                <a:t>java</a:t>
              </a:r>
              <a:r>
                <a:rPr lang="en-US" altLang="en-US" sz="1600" b="1">
                  <a:latin typeface="Times" charset="0"/>
                  <a:cs typeface="Times" charset="0"/>
                  <a:sym typeface="Times" charset="0"/>
                </a:rPr>
                <a:t>}</a:t>
              </a:r>
            </a:p>
          </p:txBody>
        </p:sp>
      </p:grpSp>
      <p:grpSp>
        <p:nvGrpSpPr>
          <p:cNvPr id="17" name="Group 24"/>
          <p:cNvGrpSpPr>
            <a:grpSpLocks/>
          </p:cNvGrpSpPr>
          <p:nvPr/>
        </p:nvGrpSpPr>
        <p:grpSpPr bwMode="auto">
          <a:xfrm>
            <a:off x="5256289" y="3742928"/>
            <a:ext cx="1600200" cy="838200"/>
            <a:chOff x="0" y="0"/>
            <a:chExt cx="1008" cy="528"/>
          </a:xfrm>
        </p:grpSpPr>
        <p:sp>
          <p:nvSpPr>
            <p:cNvPr id="18" name="AutoShape 21"/>
            <p:cNvSpPr>
              <a:spLocks/>
            </p:cNvSpPr>
            <p:nvPr/>
          </p:nvSpPr>
          <p:spPr bwMode="auto">
            <a:xfrm>
              <a:off x="0" y="48"/>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 name="Rectangle 22"/>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D</a:t>
              </a:r>
              <a:r>
                <a:rPr lang="en-US" altLang="en-US" sz="1600">
                  <a:latin typeface="Times" charset="0"/>
                  <a:cs typeface="Times" charset="0"/>
                  <a:sym typeface="Times" charset="0"/>
                </a:rPr>
                <a:t>avid</a:t>
              </a:r>
            </a:p>
          </p:txBody>
        </p:sp>
        <p:sp>
          <p:nvSpPr>
            <p:cNvPr id="20" name="Rectangle 23"/>
            <p:cNvSpPr>
              <a:spLocks/>
            </p:cNvSpPr>
            <p:nvPr/>
          </p:nvSpPr>
          <p:spPr bwMode="auto">
            <a:xfrm>
              <a:off x="47" y="259"/>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b="1">
                  <a:latin typeface="Times" charset="0"/>
                  <a:cs typeface="Times" charset="0"/>
                  <a:sym typeface="Times" charset="0"/>
                </a:rPr>
                <a:t>}</a:t>
              </a:r>
            </a:p>
          </p:txBody>
        </p:sp>
      </p:grpSp>
      <p:grpSp>
        <p:nvGrpSpPr>
          <p:cNvPr id="21" name="Group 28"/>
          <p:cNvGrpSpPr>
            <a:grpSpLocks/>
          </p:cNvGrpSpPr>
          <p:nvPr/>
        </p:nvGrpSpPr>
        <p:grpSpPr bwMode="auto">
          <a:xfrm>
            <a:off x="6932689" y="3787378"/>
            <a:ext cx="2222500" cy="793750"/>
            <a:chOff x="0" y="0"/>
            <a:chExt cx="1400" cy="500"/>
          </a:xfrm>
        </p:grpSpPr>
        <p:sp>
          <p:nvSpPr>
            <p:cNvPr id="22" name="AutoShape 25"/>
            <p:cNvSpPr>
              <a:spLocks/>
            </p:cNvSpPr>
            <p:nvPr/>
          </p:nvSpPr>
          <p:spPr bwMode="auto">
            <a:xfrm>
              <a:off x="0" y="20"/>
              <a:ext cx="1344"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3" name="Rectangle 26"/>
            <p:cNvSpPr>
              <a:spLocks/>
            </p:cNvSpPr>
            <p:nvPr/>
          </p:nvSpPr>
          <p:spPr bwMode="auto">
            <a:xfrm>
              <a:off x="28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E</a:t>
              </a:r>
              <a:r>
                <a:rPr lang="en-US" altLang="en-US" sz="1600">
                  <a:latin typeface="Times" charset="0"/>
                  <a:cs typeface="Times" charset="0"/>
                  <a:sym typeface="Times" charset="0"/>
                </a:rPr>
                <a:t>leanor</a:t>
              </a:r>
            </a:p>
          </p:txBody>
        </p:sp>
        <p:sp>
          <p:nvSpPr>
            <p:cNvPr id="24" name="Rectangle 27"/>
            <p:cNvSpPr>
              <a:spLocks/>
            </p:cNvSpPr>
            <p:nvPr/>
          </p:nvSpPr>
          <p:spPr bwMode="auto">
            <a:xfrm>
              <a:off x="0" y="240"/>
              <a:ext cx="14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006600"/>
                  </a:solidFill>
                  <a:latin typeface="Times" charset="0"/>
                  <a:cs typeface="Times" charset="0"/>
                  <a:sym typeface="Times" charset="0"/>
                </a:rPr>
                <a:t>java</a:t>
              </a:r>
              <a:r>
                <a:rPr lang="en-US" altLang="en-US" sz="1600">
                  <a:solidFill>
                    <a:srgbClr val="CC00FF"/>
                  </a:solidFill>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grpSp>
        <p:nvGrpSpPr>
          <p:cNvPr id="25" name="Group 32"/>
          <p:cNvGrpSpPr>
            <a:grpSpLocks/>
          </p:cNvGrpSpPr>
          <p:nvPr/>
        </p:nvGrpSpPr>
        <p:grpSpPr bwMode="auto">
          <a:xfrm>
            <a:off x="225502" y="3742928"/>
            <a:ext cx="1601787" cy="823913"/>
            <a:chOff x="0" y="0"/>
            <a:chExt cx="1008" cy="519"/>
          </a:xfrm>
        </p:grpSpPr>
        <p:sp>
          <p:nvSpPr>
            <p:cNvPr id="26" name="AutoShape 29"/>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7" name="Rectangle 30"/>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A</a:t>
              </a:r>
              <a:r>
                <a:rPr lang="en-US" altLang="en-US" sz="1600">
                  <a:latin typeface="Times" charset="0"/>
                  <a:cs typeface="Times" charset="0"/>
                  <a:sym typeface="Times" charset="0"/>
                </a:rPr>
                <a:t>lice</a:t>
              </a:r>
            </a:p>
          </p:txBody>
        </p:sp>
        <p:sp>
          <p:nvSpPr>
            <p:cNvPr id="28" name="Rectangle 31"/>
            <p:cNvSpPr>
              <a:spLocks/>
            </p:cNvSpPr>
            <p:nvPr/>
          </p:nvSpPr>
          <p:spPr bwMode="auto">
            <a:xfrm>
              <a:off x="47" y="268"/>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b="1">
                  <a:latin typeface="Times" charset="0"/>
                  <a:cs typeface="Times" charset="0"/>
                  <a:sym typeface="Times" charset="0"/>
                </a:rPr>
                <a:t>}</a:t>
              </a:r>
            </a:p>
          </p:txBody>
        </p:sp>
      </p:grpSp>
      <p:grpSp>
        <p:nvGrpSpPr>
          <p:cNvPr id="29" name="Group 36"/>
          <p:cNvGrpSpPr>
            <a:grpSpLocks/>
          </p:cNvGrpSpPr>
          <p:nvPr/>
        </p:nvGrpSpPr>
        <p:grpSpPr bwMode="auto">
          <a:xfrm>
            <a:off x="6932689" y="3787378"/>
            <a:ext cx="2222500" cy="793750"/>
            <a:chOff x="0" y="0"/>
            <a:chExt cx="1400" cy="500"/>
          </a:xfrm>
        </p:grpSpPr>
        <p:sp>
          <p:nvSpPr>
            <p:cNvPr id="30" name="AutoShape 33"/>
            <p:cNvSpPr>
              <a:spLocks/>
            </p:cNvSpPr>
            <p:nvPr/>
          </p:nvSpPr>
          <p:spPr bwMode="auto">
            <a:xfrm>
              <a:off x="0" y="20"/>
              <a:ext cx="1344"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1" name="Rectangle 34"/>
            <p:cNvSpPr>
              <a:spLocks/>
            </p:cNvSpPr>
            <p:nvPr/>
          </p:nvSpPr>
          <p:spPr bwMode="auto">
            <a:xfrm>
              <a:off x="28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E</a:t>
              </a:r>
              <a:r>
                <a:rPr lang="en-US" altLang="en-US" sz="1600">
                  <a:latin typeface="Times" charset="0"/>
                  <a:cs typeface="Times" charset="0"/>
                  <a:sym typeface="Times" charset="0"/>
                </a:rPr>
                <a:t>leanor</a:t>
              </a:r>
            </a:p>
          </p:txBody>
        </p:sp>
        <p:sp>
          <p:nvSpPr>
            <p:cNvPr id="32" name="Rectangle 35"/>
            <p:cNvSpPr>
              <a:spLocks/>
            </p:cNvSpPr>
            <p:nvPr/>
          </p:nvSpPr>
          <p:spPr bwMode="auto">
            <a:xfrm>
              <a:off x="0" y="240"/>
              <a:ext cx="14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006600"/>
                  </a:solidFill>
                  <a:latin typeface="Times" charset="0"/>
                  <a:cs typeface="Times" charset="0"/>
                  <a:sym typeface="Times" charset="0"/>
                </a:rPr>
                <a:t>java</a:t>
              </a:r>
              <a:r>
                <a:rPr lang="en-US" altLang="en-US" sz="1600">
                  <a:solidFill>
                    <a:srgbClr val="CC00FF"/>
                  </a:solidFill>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sp>
        <p:nvSpPr>
          <p:cNvPr id="2" name="TextBox 1"/>
          <p:cNvSpPr txBox="1"/>
          <p:nvPr/>
        </p:nvSpPr>
        <p:spPr>
          <a:xfrm>
            <a:off x="225502" y="3140968"/>
            <a:ext cx="5509072" cy="461665"/>
          </a:xfrm>
          <a:prstGeom prst="rect">
            <a:avLst/>
          </a:prstGeom>
          <a:noFill/>
          <a:ln>
            <a:solidFill>
              <a:schemeClr val="accent1"/>
            </a:solidFill>
          </a:ln>
        </p:spPr>
        <p:txBody>
          <a:bodyPr wrap="none" rtlCol="0">
            <a:spAutoFit/>
          </a:bodyPr>
          <a:lstStyle/>
          <a:p>
            <a:r>
              <a:rPr lang="en-US" altLang="en-US" sz="2400" dirty="0">
                <a:latin typeface="Lucida Grande" charset="0"/>
                <a:ea typeface="Lucida Grande" charset="0"/>
                <a:cs typeface="Lucida Grande" charset="0"/>
                <a:sym typeface="Lucida Grande" charset="0"/>
              </a:rPr>
              <a:t>T = {</a:t>
            </a:r>
            <a:r>
              <a:rPr lang="en-US" altLang="en-US" sz="2400" dirty="0">
                <a:solidFill>
                  <a:srgbClr val="FF0000"/>
                </a:solidFill>
                <a:latin typeface="Lucida Grande" charset="0"/>
                <a:ea typeface="Lucida Grande" charset="0"/>
                <a:cs typeface="Lucida Grande" charset="0"/>
                <a:sym typeface="Lucida Grande" charset="0"/>
              </a:rPr>
              <a:t>algorithms</a:t>
            </a:r>
            <a:r>
              <a:rPr lang="en-US" altLang="en-US" sz="2400" dirty="0">
                <a:latin typeface="Lucida Grande" charset="0"/>
                <a:ea typeface="Lucida Grande" charset="0"/>
                <a:cs typeface="Lucida Grande" charset="0"/>
                <a:sym typeface="Lucida Grande" charset="0"/>
              </a:rPr>
              <a:t>, </a:t>
            </a:r>
            <a:r>
              <a:rPr lang="en-US" altLang="en-US" sz="2400" dirty="0">
                <a:solidFill>
                  <a:srgbClr val="006600"/>
                </a:solidFill>
                <a:latin typeface="Lucida Grande" charset="0"/>
                <a:ea typeface="Lucida Grande" charset="0"/>
                <a:cs typeface="Lucida Grande" charset="0"/>
                <a:sym typeface="Lucida Grande" charset="0"/>
              </a:rPr>
              <a:t>java</a:t>
            </a:r>
            <a:r>
              <a:rPr lang="en-US" altLang="en-US" sz="2400" dirty="0">
                <a:latin typeface="Lucida Grande" charset="0"/>
                <a:ea typeface="Lucida Grande" charset="0"/>
                <a:cs typeface="Lucida Grande" charset="0"/>
                <a:sym typeface="Lucida Grande" charset="0"/>
              </a:rPr>
              <a:t>, </a:t>
            </a:r>
            <a:r>
              <a:rPr lang="en-US" altLang="en-US" sz="2400" dirty="0">
                <a:solidFill>
                  <a:srgbClr val="CC00FF"/>
                </a:solidFill>
                <a:latin typeface="Lucida Grande" charset="0"/>
                <a:ea typeface="Lucida Grande" charset="0"/>
                <a:cs typeface="Lucida Grande" charset="0"/>
                <a:sym typeface="Lucida Grande" charset="0"/>
              </a:rPr>
              <a:t>graphics</a:t>
            </a:r>
            <a:r>
              <a:rPr lang="en-US" altLang="en-US" sz="2400" dirty="0">
                <a:latin typeface="Lucida Grande" charset="0"/>
                <a:ea typeface="Lucida Grande" charset="0"/>
                <a:cs typeface="Lucida Grande" charset="0"/>
                <a:sym typeface="Lucida Grande" charset="0"/>
              </a:rPr>
              <a:t>, </a:t>
            </a:r>
            <a:r>
              <a:rPr lang="en-US" altLang="en-US" sz="2400" dirty="0">
                <a:solidFill>
                  <a:srgbClr val="B292CA"/>
                </a:solidFill>
                <a:latin typeface="Lucida Grande" charset="0"/>
                <a:ea typeface="Lucida Grande" charset="0"/>
                <a:cs typeface="Lucida Grande" charset="0"/>
                <a:sym typeface="Lucida Grande" charset="0"/>
              </a:rPr>
              <a:t>python</a:t>
            </a:r>
            <a:r>
              <a:rPr lang="en-US" altLang="en-US" sz="2400" dirty="0" smtClean="0">
                <a:latin typeface="Lucida Grande" charset="0"/>
                <a:ea typeface="Lucida Grande" charset="0"/>
                <a:cs typeface="Lucida Grande" charset="0"/>
                <a:sym typeface="Lucida Grande" charset="0"/>
              </a:rPr>
              <a:t>}</a:t>
            </a:r>
            <a:endParaRPr lang="en-US" altLang="en-US" sz="2400" dirty="0">
              <a:latin typeface="Lucida Grande" charset="0"/>
              <a:sym typeface="Lucida Grande" charset="0"/>
            </a:endParaRPr>
          </a:p>
        </p:txBody>
      </p:sp>
    </p:spTree>
    <p:extLst>
      <p:ext uri="{BB962C8B-B14F-4D97-AF65-F5344CB8AC3E}">
        <p14:creationId xmlns:p14="http://schemas.microsoft.com/office/powerpoint/2010/main" val="188116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Closure, Structural Holes and Social Capital</a:t>
            </a:r>
            <a:endParaRPr lang="en-US" sz="3200" dirty="0">
              <a:solidFill>
                <a:schemeClr val="accent6">
                  <a:lumMod val="75000"/>
                </a:schemeClr>
              </a:solidFill>
            </a:endParaRPr>
          </a:p>
        </p:txBody>
      </p:sp>
      <p:sp>
        <p:nvSpPr>
          <p:cNvPr id="8" name="TextBox 7"/>
          <p:cNvSpPr txBox="1"/>
          <p:nvPr/>
        </p:nvSpPr>
        <p:spPr>
          <a:xfrm>
            <a:off x="395536" y="1628800"/>
            <a:ext cx="6552728" cy="461665"/>
          </a:xfrm>
          <a:prstGeom prst="rect">
            <a:avLst/>
          </a:prstGeom>
          <a:noFill/>
        </p:spPr>
        <p:txBody>
          <a:bodyPr wrap="square" rtlCol="0">
            <a:spAutoFit/>
          </a:bodyPr>
          <a:lstStyle/>
          <a:p>
            <a:pPr algn="just"/>
            <a:r>
              <a:rPr lang="en-US" sz="2400" dirty="0" smtClean="0">
                <a:solidFill>
                  <a:schemeClr val="accent1">
                    <a:lumMod val="50000"/>
                  </a:schemeClr>
                </a:solidFill>
              </a:rPr>
              <a:t>Different roles that </a:t>
            </a:r>
            <a:r>
              <a:rPr lang="en-US" sz="2400" i="1" dirty="0" smtClean="0">
                <a:solidFill>
                  <a:schemeClr val="tx2">
                    <a:lumMod val="60000"/>
                    <a:lumOff val="40000"/>
                  </a:schemeClr>
                </a:solidFill>
              </a:rPr>
              <a:t>nodes</a:t>
            </a:r>
            <a:r>
              <a:rPr lang="en-US" sz="2400" dirty="0" smtClean="0">
                <a:solidFill>
                  <a:schemeClr val="accent1">
                    <a:lumMod val="50000"/>
                  </a:schemeClr>
                </a:solidFill>
              </a:rPr>
              <a:t> play in this structure</a:t>
            </a:r>
          </a:p>
        </p:txBody>
      </p:sp>
      <p:sp>
        <p:nvSpPr>
          <p:cNvPr id="4" name="TextBox 3"/>
          <p:cNvSpPr txBox="1"/>
          <p:nvPr/>
        </p:nvSpPr>
        <p:spPr>
          <a:xfrm>
            <a:off x="395536" y="2204864"/>
            <a:ext cx="7344816" cy="830997"/>
          </a:xfrm>
          <a:prstGeom prst="rect">
            <a:avLst/>
          </a:prstGeom>
          <a:noFill/>
        </p:spPr>
        <p:txBody>
          <a:bodyPr wrap="square" rtlCol="0">
            <a:spAutoFit/>
          </a:bodyPr>
          <a:lstStyle/>
          <a:p>
            <a:r>
              <a:rPr lang="en-US" sz="2400" dirty="0" smtClean="0">
                <a:solidFill>
                  <a:schemeClr val="accent1">
                    <a:lumMod val="50000"/>
                  </a:schemeClr>
                </a:solidFill>
              </a:rPr>
              <a:t>Access to edges that span different groups is not equally distributed across all nodes</a:t>
            </a:r>
            <a:endParaRPr lang="el-GR" sz="2400" dirty="0">
              <a:solidFill>
                <a:schemeClr val="accent1">
                  <a:lumMod val="50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1043608" y="3140968"/>
            <a:ext cx="5133975" cy="2971800"/>
          </a:xfrm>
          <a:prstGeom prst="rect">
            <a:avLst/>
          </a:prstGeom>
          <a:noFill/>
          <a:ln w="9525">
            <a:noFill/>
            <a:miter lim="800000"/>
            <a:headEnd/>
            <a:tailEnd/>
          </a:ln>
        </p:spPr>
      </p:pic>
      <p:cxnSp>
        <p:nvCxnSpPr>
          <p:cNvPr id="9" name="Straight Arrow Connector 8"/>
          <p:cNvCxnSpPr/>
          <p:nvPr/>
        </p:nvCxnSpPr>
        <p:spPr>
          <a:xfrm flipH="1">
            <a:off x="3059832" y="3861048"/>
            <a:ext cx="288032" cy="10081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4653136"/>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0"/>
            <a:ext cx="6500858" cy="584775"/>
          </a:xfrm>
          <a:prstGeom prst="rect">
            <a:avLst/>
          </a:prstGeom>
          <a:noFill/>
        </p:spPr>
        <p:txBody>
          <a:bodyPr wrap="square" rtlCol="0">
            <a:spAutoFit/>
          </a:bodyPr>
          <a:lstStyle/>
          <a:p>
            <a:pPr algn="ctr"/>
            <a:r>
              <a:rPr lang="en-US" sz="3200" dirty="0" err="1" smtClean="0">
                <a:solidFill>
                  <a:schemeClr val="accent6">
                    <a:lumMod val="75000"/>
                  </a:schemeClr>
                </a:solidFill>
              </a:rPr>
              <a:t>Embeddedness</a:t>
            </a:r>
            <a:endParaRPr lang="en-US" sz="3200" dirty="0">
              <a:solidFill>
                <a:schemeClr val="accent6">
                  <a:lumMod val="75000"/>
                </a:schemeClr>
              </a:solidFill>
            </a:endParaRPr>
          </a:p>
        </p:txBody>
      </p:sp>
      <p:sp>
        <p:nvSpPr>
          <p:cNvPr id="12" name="TextBox 11"/>
          <p:cNvSpPr txBox="1"/>
          <p:nvPr/>
        </p:nvSpPr>
        <p:spPr>
          <a:xfrm>
            <a:off x="208523" y="908720"/>
            <a:ext cx="8534182" cy="1485022"/>
          </a:xfrm>
          <a:prstGeom prst="rect">
            <a:avLst/>
          </a:prstGeom>
          <a:noFill/>
        </p:spPr>
        <p:txBody>
          <a:bodyPr wrap="square" rtlCol="0">
            <a:spAutoFit/>
          </a:bodyPr>
          <a:lstStyle/>
          <a:p>
            <a:pPr algn="just"/>
            <a:r>
              <a:rPr lang="en-US" sz="2000" dirty="0" smtClean="0">
                <a:solidFill>
                  <a:schemeClr val="tx2">
                    <a:lumMod val="75000"/>
                  </a:schemeClr>
                </a:solidFill>
              </a:rPr>
              <a:t>A has a large clustering coefficient</a:t>
            </a:r>
          </a:p>
          <a:p>
            <a:pPr algn="just"/>
            <a:endParaRPr lang="en-US" sz="1050" dirty="0" smtClean="0">
              <a:solidFill>
                <a:schemeClr val="accent2">
                  <a:lumMod val="75000"/>
                </a:schemeClr>
              </a:solidFill>
            </a:endParaRPr>
          </a:p>
          <a:p>
            <a:pPr algn="just">
              <a:buFont typeface="Wingdings" pitchFamily="2" charset="2"/>
              <a:buChar char="§"/>
            </a:pPr>
            <a:r>
              <a:rPr lang="en-US" sz="2000" dirty="0" smtClean="0">
                <a:solidFill>
                  <a:schemeClr val="accent2">
                    <a:lumMod val="75000"/>
                  </a:schemeClr>
                </a:solidFill>
              </a:rPr>
              <a:t> </a:t>
            </a:r>
            <a:r>
              <a:rPr lang="en-US" sz="2000" dirty="0" err="1" smtClean="0">
                <a:solidFill>
                  <a:schemeClr val="accent2">
                    <a:lumMod val="75000"/>
                  </a:schemeClr>
                </a:solidFill>
              </a:rPr>
              <a:t>Embeddedness</a:t>
            </a:r>
            <a:r>
              <a:rPr lang="en-US" sz="2000" dirty="0" smtClean="0">
                <a:solidFill>
                  <a:schemeClr val="accent2">
                    <a:lumMod val="75000"/>
                  </a:schemeClr>
                </a:solidFill>
              </a:rPr>
              <a:t> of an edge</a:t>
            </a:r>
            <a:r>
              <a:rPr lang="en-US" sz="2000" dirty="0" smtClean="0">
                <a:solidFill>
                  <a:schemeClr val="tx2">
                    <a:lumMod val="75000"/>
                  </a:schemeClr>
                </a:solidFill>
              </a:rPr>
              <a:t>: number of common neighbors of its endpoints (neighborhood overlap, local bridge if 0) </a:t>
            </a:r>
          </a:p>
          <a:p>
            <a:pPr algn="just"/>
            <a:r>
              <a:rPr lang="en-US" sz="2000" dirty="0" smtClean="0">
                <a:solidFill>
                  <a:schemeClr val="tx2">
                    <a:lumMod val="75000"/>
                  </a:schemeClr>
                </a:solidFill>
              </a:rPr>
              <a:t>For A,  all its edges have significant </a:t>
            </a:r>
            <a:r>
              <a:rPr lang="en-US" sz="2000" dirty="0" err="1" smtClean="0">
                <a:solidFill>
                  <a:schemeClr val="tx2">
                    <a:lumMod val="75000"/>
                  </a:schemeClr>
                </a:solidFill>
              </a:rPr>
              <a:t>embeddedness</a:t>
            </a:r>
            <a:endParaRPr lang="el-GR" sz="2000" i="1" dirty="0">
              <a:solidFill>
                <a:schemeClr val="tx2">
                  <a:lumMod val="75000"/>
                </a:schemeClr>
              </a:solidFill>
            </a:endParaRPr>
          </a:p>
        </p:txBody>
      </p:sp>
      <p:grpSp>
        <p:nvGrpSpPr>
          <p:cNvPr id="3" name="Group 2"/>
          <p:cNvGrpSpPr/>
          <p:nvPr/>
        </p:nvGrpSpPr>
        <p:grpSpPr>
          <a:xfrm>
            <a:off x="1127822" y="2626652"/>
            <a:ext cx="5133975" cy="2971800"/>
            <a:chOff x="1142976" y="1928802"/>
            <a:chExt cx="5133975" cy="2971800"/>
          </a:xfrm>
        </p:grpSpPr>
        <p:pic>
          <p:nvPicPr>
            <p:cNvPr id="81922" name="Picture 2"/>
            <p:cNvPicPr>
              <a:picLocks noChangeAspect="1" noChangeArrowheads="1"/>
            </p:cNvPicPr>
            <p:nvPr/>
          </p:nvPicPr>
          <p:blipFill>
            <a:blip r:embed="rId3" cstate="print"/>
            <a:srcRect/>
            <a:stretch>
              <a:fillRect/>
            </a:stretch>
          </p:blipFill>
          <p:spPr bwMode="auto">
            <a:xfrm>
              <a:off x="1142976" y="1928802"/>
              <a:ext cx="5133975" cy="2971800"/>
            </a:xfrm>
            <a:prstGeom prst="rect">
              <a:avLst/>
            </a:prstGeom>
            <a:noFill/>
            <a:ln w="9525">
              <a:noFill/>
              <a:miter lim="800000"/>
              <a:headEnd/>
              <a:tailEnd/>
            </a:ln>
          </p:spPr>
        </p:pic>
        <p:grpSp>
          <p:nvGrpSpPr>
            <p:cNvPr id="2" name="Group 14"/>
            <p:cNvGrpSpPr/>
            <p:nvPr/>
          </p:nvGrpSpPr>
          <p:grpSpPr>
            <a:xfrm>
              <a:off x="2007072" y="2214554"/>
              <a:ext cx="2160240" cy="2655543"/>
              <a:chOff x="2007072" y="2500306"/>
              <a:chExt cx="2160240" cy="2655543"/>
            </a:xfrm>
          </p:grpSpPr>
          <p:cxnSp>
            <p:nvCxnSpPr>
              <p:cNvPr id="9" name="Straight Arrow Connector 8"/>
              <p:cNvCxnSpPr/>
              <p:nvPr/>
            </p:nvCxnSpPr>
            <p:spPr>
              <a:xfrm rot="5400000">
                <a:off x="2644314" y="3015192"/>
                <a:ext cx="1442440" cy="4126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47232" y="3942746"/>
                <a:ext cx="360040" cy="42653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07272" y="4302786"/>
                <a:ext cx="360040" cy="276999"/>
              </a:xfrm>
              <a:prstGeom prst="rect">
                <a:avLst/>
              </a:prstGeom>
              <a:noFill/>
            </p:spPr>
            <p:txBody>
              <a:bodyPr wrap="square" rtlCol="0">
                <a:spAutoFit/>
              </a:bodyPr>
              <a:lstStyle/>
              <a:p>
                <a:r>
                  <a:rPr lang="en-US" sz="1200" b="1" dirty="0" smtClean="0">
                    <a:solidFill>
                      <a:schemeClr val="tx2">
                        <a:lumMod val="60000"/>
                        <a:lumOff val="40000"/>
                      </a:schemeClr>
                    </a:solidFill>
                  </a:rPr>
                  <a:t>2</a:t>
                </a:r>
                <a:endParaRPr lang="el-GR" sz="1200" b="1" dirty="0">
                  <a:solidFill>
                    <a:schemeClr val="tx2">
                      <a:lumMod val="60000"/>
                      <a:lumOff val="40000"/>
                    </a:schemeClr>
                  </a:solidFill>
                </a:endParaRPr>
              </a:p>
            </p:txBody>
          </p:sp>
          <p:cxnSp>
            <p:nvCxnSpPr>
              <p:cNvPr id="20" name="Straight Arrow Connector 19"/>
              <p:cNvCxnSpPr/>
              <p:nvPr/>
            </p:nvCxnSpPr>
            <p:spPr>
              <a:xfrm>
                <a:off x="2295104" y="365471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07072" y="3510698"/>
                <a:ext cx="432048" cy="276999"/>
              </a:xfrm>
              <a:prstGeom prst="rect">
                <a:avLst/>
              </a:prstGeom>
              <a:noFill/>
            </p:spPr>
            <p:txBody>
              <a:bodyPr wrap="square" rtlCol="0">
                <a:spAutoFit/>
              </a:bodyPr>
              <a:lstStyle/>
              <a:p>
                <a:r>
                  <a:rPr lang="en-US" sz="1200" b="1" dirty="0" smtClean="0">
                    <a:solidFill>
                      <a:schemeClr val="tx2">
                        <a:lumMod val="60000"/>
                        <a:lumOff val="40000"/>
                      </a:schemeClr>
                    </a:solidFill>
                  </a:rPr>
                  <a:t>3</a:t>
                </a:r>
                <a:endParaRPr lang="el-GR" sz="1200" b="1" dirty="0" smtClean="0">
                  <a:solidFill>
                    <a:schemeClr val="tx2">
                      <a:lumMod val="60000"/>
                      <a:lumOff val="40000"/>
                    </a:schemeClr>
                  </a:solidFill>
                </a:endParaRPr>
              </a:p>
            </p:txBody>
          </p:sp>
          <p:cxnSp>
            <p:nvCxnSpPr>
              <p:cNvPr id="23" name="Straight Arrow Connector 22"/>
              <p:cNvCxnSpPr/>
              <p:nvPr/>
            </p:nvCxnSpPr>
            <p:spPr>
              <a:xfrm flipV="1">
                <a:off x="2943176" y="4374794"/>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99160" y="4878850"/>
                <a:ext cx="432048" cy="276999"/>
              </a:xfrm>
              <a:prstGeom prst="rect">
                <a:avLst/>
              </a:prstGeom>
              <a:noFill/>
            </p:spPr>
            <p:txBody>
              <a:bodyPr wrap="square" rtlCol="0">
                <a:spAutoFit/>
              </a:bodyPr>
              <a:lstStyle/>
              <a:p>
                <a:r>
                  <a:rPr lang="en-US" sz="1200" b="1" dirty="0" smtClean="0">
                    <a:solidFill>
                      <a:schemeClr val="tx2">
                        <a:lumMod val="60000"/>
                        <a:lumOff val="40000"/>
                      </a:schemeClr>
                    </a:solidFill>
                  </a:rPr>
                  <a:t>3</a:t>
                </a:r>
                <a:endParaRPr lang="el-GR" sz="1200" b="1" dirty="0" smtClean="0">
                  <a:solidFill>
                    <a:schemeClr val="tx2">
                      <a:lumMod val="60000"/>
                      <a:lumOff val="40000"/>
                    </a:schemeClr>
                  </a:solidFill>
                </a:endParaRPr>
              </a:p>
            </p:txBody>
          </p:sp>
        </p:grpSp>
      </p:grpSp>
      <p:sp>
        <p:nvSpPr>
          <p:cNvPr id="13" name="TextBox 12"/>
          <p:cNvSpPr txBox="1"/>
          <p:nvPr/>
        </p:nvSpPr>
        <p:spPr>
          <a:xfrm>
            <a:off x="428596" y="5745600"/>
            <a:ext cx="7929618" cy="646331"/>
          </a:xfrm>
          <a:prstGeom prst="rect">
            <a:avLst/>
          </a:prstGeom>
          <a:noFill/>
        </p:spPr>
        <p:txBody>
          <a:bodyPr wrap="square" rtlCol="0">
            <a:spAutoFit/>
          </a:bodyPr>
          <a:lstStyle/>
          <a:p>
            <a:pPr algn="just"/>
            <a:r>
              <a:rPr lang="en-US" dirty="0" smtClean="0">
                <a:solidFill>
                  <a:schemeClr val="accent3">
                    <a:lumMod val="75000"/>
                  </a:schemeClr>
                </a:solidFill>
              </a:rPr>
              <a:t>(sociology) if two individuals are connected by an embedded edge =&gt; trust</a:t>
            </a:r>
          </a:p>
          <a:p>
            <a:pPr lvl="1" algn="just">
              <a:buFont typeface="Wingdings" pitchFamily="2" charset="2"/>
              <a:buChar char="§"/>
            </a:pPr>
            <a:r>
              <a:rPr lang="en-US" dirty="0" smtClean="0">
                <a:solidFill>
                  <a:schemeClr val="accent3">
                    <a:lumMod val="75000"/>
                  </a:schemeClr>
                </a:solidFill>
              </a:rPr>
              <a:t> “Put the interactions between two people on display”</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14290"/>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Structural Holes</a:t>
            </a:r>
            <a:endParaRPr lang="en-US" sz="3200" dirty="0">
              <a:solidFill>
                <a:schemeClr val="accent6">
                  <a:lumMod val="75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1259632" y="3469725"/>
            <a:ext cx="5133975" cy="2971800"/>
          </a:xfrm>
          <a:prstGeom prst="rect">
            <a:avLst/>
          </a:prstGeom>
          <a:noFill/>
          <a:ln w="9525">
            <a:noFill/>
            <a:miter lim="800000"/>
            <a:headEnd/>
            <a:tailEnd/>
          </a:ln>
        </p:spPr>
      </p:pic>
      <p:sp>
        <p:nvSpPr>
          <p:cNvPr id="12" name="TextBox 11"/>
          <p:cNvSpPr txBox="1"/>
          <p:nvPr/>
        </p:nvSpPr>
        <p:spPr>
          <a:xfrm>
            <a:off x="251520" y="836712"/>
            <a:ext cx="8462744" cy="2585323"/>
          </a:xfrm>
          <a:prstGeom prst="rect">
            <a:avLst/>
          </a:prstGeom>
          <a:noFill/>
        </p:spPr>
        <p:txBody>
          <a:bodyPr wrap="square" rtlCol="0">
            <a:spAutoFit/>
          </a:bodyPr>
          <a:lstStyle/>
          <a:p>
            <a:pPr algn="just"/>
            <a:r>
              <a:rPr lang="en-US" i="1" dirty="0" smtClean="0">
                <a:solidFill>
                  <a:schemeClr val="accent3">
                    <a:lumMod val="75000"/>
                  </a:schemeClr>
                </a:solidFill>
              </a:rPr>
              <a:t>(sociology) B-C, B-D much riskier, also, possible contradictory constraints </a:t>
            </a:r>
          </a:p>
          <a:p>
            <a:pPr algn="just"/>
            <a:r>
              <a:rPr lang="en-US" i="1" dirty="0" smtClean="0">
                <a:solidFill>
                  <a:schemeClr val="accent3">
                    <a:lumMod val="75000"/>
                  </a:schemeClr>
                </a:solidFill>
              </a:rPr>
              <a:t>Success in a large cooperation correlated to access to local bridges</a:t>
            </a:r>
          </a:p>
          <a:p>
            <a:pPr algn="just"/>
            <a:endParaRPr lang="en-US" i="1" dirty="0" smtClean="0">
              <a:solidFill>
                <a:schemeClr val="accent3">
                  <a:lumMod val="75000"/>
                </a:schemeClr>
              </a:solidFill>
            </a:endParaRPr>
          </a:p>
          <a:p>
            <a:pPr algn="just"/>
            <a:r>
              <a:rPr lang="en-US" dirty="0" smtClean="0">
                <a:solidFill>
                  <a:schemeClr val="accent1">
                    <a:lumMod val="50000"/>
                  </a:schemeClr>
                </a:solidFill>
              </a:rPr>
              <a:t>B “spans a structural hole”</a:t>
            </a:r>
          </a:p>
          <a:p>
            <a:pPr lvl="1" algn="just">
              <a:buFont typeface="Wingdings" pitchFamily="2" charset="2"/>
              <a:buChar char="§"/>
            </a:pPr>
            <a:r>
              <a:rPr lang="en-US" dirty="0" smtClean="0">
                <a:solidFill>
                  <a:schemeClr val="accent1">
                    <a:lumMod val="50000"/>
                  </a:schemeClr>
                </a:solidFill>
              </a:rPr>
              <a:t> B has access to information originating in multiple, non interacting parts of the network</a:t>
            </a:r>
          </a:p>
          <a:p>
            <a:pPr lvl="1" algn="just">
              <a:buFont typeface="Wingdings" pitchFamily="2" charset="2"/>
              <a:buChar char="§"/>
            </a:pPr>
            <a:r>
              <a:rPr lang="en-US" dirty="0" smtClean="0">
                <a:solidFill>
                  <a:schemeClr val="accent1">
                    <a:lumMod val="50000"/>
                  </a:schemeClr>
                </a:solidFill>
              </a:rPr>
              <a:t> An amplifier for creativity</a:t>
            </a:r>
          </a:p>
          <a:p>
            <a:pPr lvl="1" algn="just">
              <a:buFont typeface="Wingdings" pitchFamily="2" charset="2"/>
              <a:buChar char="§"/>
            </a:pPr>
            <a:r>
              <a:rPr lang="en-US" dirty="0" smtClean="0">
                <a:solidFill>
                  <a:schemeClr val="accent1">
                    <a:lumMod val="50000"/>
                  </a:schemeClr>
                </a:solidFill>
              </a:rPr>
              <a:t> Source of power as a social “gate-keeping”</a:t>
            </a:r>
          </a:p>
          <a:p>
            <a:pPr lvl="1" algn="just"/>
            <a:r>
              <a:rPr lang="en-US" i="1" dirty="0" smtClean="0">
                <a:solidFill>
                  <a:schemeClr val="tx2">
                    <a:lumMod val="60000"/>
                    <a:lumOff val="40000"/>
                  </a:schemeClr>
                </a:solidFill>
              </a:rPr>
              <a:t>Social capital</a:t>
            </a:r>
          </a:p>
        </p:txBody>
      </p:sp>
      <p:cxnSp>
        <p:nvCxnSpPr>
          <p:cNvPr id="14" name="Straight Arrow Connector 13"/>
          <p:cNvCxnSpPr/>
          <p:nvPr/>
        </p:nvCxnSpPr>
        <p:spPr>
          <a:xfrm>
            <a:off x="3826619" y="3573016"/>
            <a:ext cx="0"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ENFORCING STRONG TRIADIC CLOSURE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7619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
        <p:nvSpPr>
          <p:cNvPr id="3" name="TextBox 2"/>
          <p:cNvSpPr txBox="1"/>
          <p:nvPr/>
        </p:nvSpPr>
        <p:spPr>
          <a:xfrm>
            <a:off x="715888" y="5805264"/>
            <a:ext cx="8093882" cy="707886"/>
          </a:xfrm>
          <a:prstGeom prst="rect">
            <a:avLst/>
          </a:prstGeom>
          <a:noFill/>
        </p:spPr>
        <p:txBody>
          <a:bodyPr wrap="none" rtlCol="0">
            <a:spAutoFit/>
          </a:bodyPr>
          <a:lstStyle/>
          <a:p>
            <a:r>
              <a:rPr lang="en-US" sz="2000" dirty="0" smtClean="0"/>
              <a:t>If we do not have the labels, how can we </a:t>
            </a:r>
            <a:r>
              <a:rPr lang="en-US" sz="2000" dirty="0" smtClean="0">
                <a:solidFill>
                  <a:srgbClr val="FF0000"/>
                </a:solidFill>
              </a:rPr>
              <a:t>label</a:t>
            </a:r>
            <a:r>
              <a:rPr lang="en-US" sz="2000" dirty="0" smtClean="0"/>
              <a:t> the edges so as to satisfy the </a:t>
            </a:r>
          </a:p>
          <a:p>
            <a:r>
              <a:rPr lang="en-US" sz="2000" dirty="0" smtClean="0"/>
              <a:t>Strong Triadic Closure Property?</a:t>
            </a:r>
            <a:endParaRPr lang="en-US" sz="2000" dirty="0"/>
          </a:p>
        </p:txBody>
      </p:sp>
    </p:spTree>
    <p:extLst>
      <p:ext uri="{BB962C8B-B14F-4D97-AF65-F5344CB8AC3E}">
        <p14:creationId xmlns:p14="http://schemas.microsoft.com/office/powerpoint/2010/main" val="7639553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a:t>
            </a:r>
          </a:p>
        </p:txBody>
      </p:sp>
      <p:sp>
        <p:nvSpPr>
          <p:cNvPr id="3" name="Content Placeholder 2"/>
          <p:cNvSpPr>
            <a:spLocks noGrp="1"/>
          </p:cNvSpPr>
          <p:nvPr>
            <p:ph idx="1"/>
          </p:nvPr>
        </p:nvSpPr>
        <p:spPr/>
        <p:txBody>
          <a:bodyPr>
            <a:normAutofit fontScale="92500" lnSpcReduction="20000"/>
          </a:bodyPr>
          <a:lstStyle/>
          <a:p>
            <a:r>
              <a:rPr lang="en-US" dirty="0" smtClean="0"/>
              <a:t>Goal:</a:t>
            </a:r>
            <a:r>
              <a:rPr lang="en-US" dirty="0" smtClean="0">
                <a:solidFill>
                  <a:srgbClr val="00B050"/>
                </a:solidFill>
              </a:rPr>
              <a:t> Label </a:t>
            </a:r>
            <a:r>
              <a:rPr lang="el-GR" dirty="0" smtClean="0">
                <a:solidFill>
                  <a:srgbClr val="00B050"/>
                </a:solidFill>
              </a:rPr>
              <a:t>(</a:t>
            </a:r>
            <a:r>
              <a:rPr lang="en-US" dirty="0" smtClean="0">
                <a:solidFill>
                  <a:srgbClr val="00B050"/>
                </a:solidFill>
              </a:rPr>
              <a:t>color) </a:t>
            </a:r>
            <a:r>
              <a:rPr lang="en-US" dirty="0" smtClean="0"/>
              <a:t>ties </a:t>
            </a:r>
            <a:r>
              <a:rPr lang="en-US" dirty="0"/>
              <a:t>of a social network as </a:t>
            </a:r>
            <a:r>
              <a:rPr lang="en-US" dirty="0">
                <a:solidFill>
                  <a:srgbClr val="FF0000"/>
                </a:solidFill>
              </a:rPr>
              <a:t>Strong</a:t>
            </a:r>
            <a:r>
              <a:rPr lang="en-US" dirty="0"/>
              <a:t> or </a:t>
            </a:r>
            <a:r>
              <a:rPr lang="en-US" dirty="0">
                <a:solidFill>
                  <a:srgbClr val="0070C0"/>
                </a:solidFill>
              </a:rPr>
              <a:t>Weak</a:t>
            </a:r>
            <a:r>
              <a:rPr lang="en-US" dirty="0"/>
              <a:t> so that the Strong Triadic Closure property holds.</a:t>
            </a:r>
          </a:p>
          <a:p>
            <a:endParaRPr lang="en-US" dirty="0"/>
          </a:p>
          <a:p>
            <a:r>
              <a:rPr lang="en-US" dirty="0" err="1" smtClean="0">
                <a:solidFill>
                  <a:schemeClr val="accent6">
                    <a:lumMod val="75000"/>
                  </a:schemeClr>
                </a:solidFill>
              </a:rPr>
              <a:t>MaxSTC</a:t>
            </a:r>
            <a:r>
              <a:rPr lang="en-US" dirty="0" smtClean="0">
                <a:solidFill>
                  <a:schemeClr val="accent6">
                    <a:lumMod val="75000"/>
                  </a:schemeClr>
                </a:solidFill>
              </a:rPr>
              <a:t> Problem</a:t>
            </a:r>
            <a:r>
              <a:rPr lang="en-US" dirty="0" smtClean="0"/>
              <a:t>: </a:t>
            </a:r>
            <a:r>
              <a:rPr lang="en-US" dirty="0"/>
              <a:t>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maximizes </a:t>
            </a:r>
            <a:r>
              <a:rPr lang="en-US" dirty="0"/>
              <a:t>the number of </a:t>
            </a:r>
            <a:r>
              <a:rPr lang="en-US" dirty="0">
                <a:solidFill>
                  <a:srgbClr val="FF0000"/>
                </a:solidFill>
              </a:rPr>
              <a:t>Strong</a:t>
            </a:r>
            <a:r>
              <a:rPr lang="en-US" dirty="0"/>
              <a:t> edges.</a:t>
            </a:r>
          </a:p>
          <a:p>
            <a:endParaRPr lang="en-US" dirty="0"/>
          </a:p>
          <a:p>
            <a:r>
              <a:rPr lang="en-US" dirty="0" err="1" smtClean="0">
                <a:solidFill>
                  <a:schemeClr val="accent6">
                    <a:lumMod val="75000"/>
                  </a:schemeClr>
                </a:solidFill>
              </a:rPr>
              <a:t>MinSTC</a:t>
            </a:r>
            <a:r>
              <a:rPr lang="en-US" dirty="0" smtClean="0">
                <a:solidFill>
                  <a:schemeClr val="accent6">
                    <a:lumMod val="75000"/>
                  </a:schemeClr>
                </a:solidFill>
              </a:rPr>
              <a:t> Problem</a:t>
            </a:r>
            <a:r>
              <a:rPr lang="en-US" dirty="0" smtClean="0"/>
              <a:t>: </a:t>
            </a:r>
            <a:r>
              <a:rPr lang="en-US" dirty="0"/>
              <a:t>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minimizes</a:t>
            </a:r>
            <a:r>
              <a:rPr lang="en-US" dirty="0"/>
              <a:t> the number of </a:t>
            </a:r>
            <a:r>
              <a:rPr lang="en-US" dirty="0">
                <a:solidFill>
                  <a:srgbClr val="0070C0"/>
                </a:solidFill>
              </a:rPr>
              <a:t>Weak</a:t>
            </a:r>
            <a:r>
              <a:rPr lang="en-US" dirty="0"/>
              <a:t> edges.</a:t>
            </a:r>
          </a:p>
          <a:p>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75</a:t>
            </a:fld>
            <a:endParaRPr lang="el-GR"/>
          </a:p>
        </p:txBody>
      </p:sp>
    </p:spTree>
    <p:extLst>
      <p:ext uri="{BB962C8B-B14F-4D97-AF65-F5344CB8AC3E}">
        <p14:creationId xmlns:p14="http://schemas.microsoft.com/office/powerpoint/2010/main" val="14285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Complexity</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solidFill>
                      <a:srgbClr val="FF0000"/>
                    </a:solidFill>
                  </a:rPr>
                  <a:t>Bad News</a:t>
                </a:r>
                <a:r>
                  <a:rPr lang="en-US" dirty="0" smtClean="0"/>
                  <a:t>: </a:t>
                </a:r>
                <a:r>
                  <a:rPr lang="el-GR" dirty="0" err="1"/>
                  <a:t>MaxSTC</a:t>
                </a:r>
                <a:r>
                  <a:rPr lang="el-GR" dirty="0"/>
                  <a:t> and </a:t>
                </a:r>
                <a:r>
                  <a:rPr lang="el-GR" dirty="0" err="1"/>
                  <a:t>MinSTC</a:t>
                </a:r>
                <a:r>
                  <a:rPr lang="el-GR" dirty="0"/>
                  <a:t> </a:t>
                </a:r>
                <a:r>
                  <a:rPr lang="el-GR" dirty="0" err="1"/>
                  <a:t>are</a:t>
                </a:r>
                <a:r>
                  <a:rPr lang="el-GR" dirty="0"/>
                  <a:t> NP-</a:t>
                </a:r>
                <a:r>
                  <a:rPr lang="el-GR" dirty="0" err="1"/>
                  <a:t>hard</a:t>
                </a:r>
                <a:r>
                  <a:rPr lang="el-GR" dirty="0"/>
                  <a:t> </a:t>
                </a:r>
                <a:r>
                  <a:rPr lang="el-GR" dirty="0" err="1"/>
                  <a:t>problems</a:t>
                </a:r>
                <a:r>
                  <a:rPr lang="en-US" dirty="0" smtClean="0"/>
                  <a:t>!</a:t>
                </a:r>
              </a:p>
              <a:p>
                <a:pPr lvl="1"/>
                <a:r>
                  <a:rPr lang="en-US" dirty="0"/>
                  <a:t>Reduction from </a:t>
                </a:r>
                <a:r>
                  <a:rPr lang="en-US" dirty="0" err="1"/>
                  <a:t>MaxClique</a:t>
                </a:r>
                <a:r>
                  <a:rPr lang="en-US" dirty="0"/>
                  <a:t> to the </a:t>
                </a:r>
                <a:r>
                  <a:rPr lang="en-US" dirty="0" err="1"/>
                  <a:t>MaxSTC</a:t>
                </a:r>
                <a:r>
                  <a:rPr lang="en-US" dirty="0"/>
                  <a:t> problem</a:t>
                </a:r>
                <a:r>
                  <a:rPr lang="en-US" dirty="0" smtClean="0"/>
                  <a:t>.</a:t>
                </a:r>
              </a:p>
              <a:p>
                <a:pPr lvl="1"/>
                <a:endParaRPr lang="en-US" dirty="0"/>
              </a:p>
              <a:p>
                <a:r>
                  <a:rPr lang="en-US" dirty="0" err="1" smtClean="0">
                    <a:solidFill>
                      <a:srgbClr val="0070C0"/>
                    </a:solidFill>
                  </a:rPr>
                  <a:t>MaxClique</a:t>
                </a:r>
                <a:r>
                  <a:rPr lang="en-US" dirty="0" smtClean="0"/>
                  <a:t>: Given a graph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m:t>
                    </m:r>
                  </m:oMath>
                </a14:m>
                <a:r>
                  <a:rPr lang="en-US" dirty="0" smtClean="0"/>
                  <a:t>, find the </a:t>
                </a:r>
                <a:r>
                  <a:rPr lang="en-US" dirty="0" smtClean="0">
                    <a:solidFill>
                      <a:srgbClr val="FF0000"/>
                    </a:solidFill>
                  </a:rPr>
                  <a:t>maximum</a:t>
                </a:r>
                <a:r>
                  <a:rPr lang="en-US" dirty="0" smtClean="0"/>
                  <a:t> subset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𝑉</m:t>
                    </m:r>
                  </m:oMath>
                </a14:m>
                <a:r>
                  <a:rPr lang="en-US" dirty="0" smtClean="0"/>
                  <a:t>that defines a complete subgraph.</a:t>
                </a:r>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sp>
        <p:nvSpPr>
          <p:cNvPr id="4" name="Θέση αριθμού διαφάνειας 3"/>
          <p:cNvSpPr>
            <a:spLocks noGrp="1"/>
          </p:cNvSpPr>
          <p:nvPr>
            <p:ph type="sldNum" sz="quarter" idx="12"/>
          </p:nvPr>
        </p:nvSpPr>
        <p:spPr/>
        <p:txBody>
          <a:bodyPr/>
          <a:lstStyle/>
          <a:p>
            <a:fld id="{8FAF726C-5BAC-430E-B9E3-27E896F850A6}" type="slidenum">
              <a:rPr lang="el-GR" smtClean="0"/>
              <a:pPr/>
              <a:t>76</a:t>
            </a:fld>
            <a:endParaRPr lang="el-GR"/>
          </a:p>
        </p:txBody>
      </p:sp>
    </p:spTree>
    <p:extLst>
      <p:ext uri="{BB962C8B-B14F-4D97-AF65-F5344CB8AC3E}">
        <p14:creationId xmlns:p14="http://schemas.microsoft.com/office/powerpoint/2010/main" val="2981325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endParaRPr lang="en-US" sz="2400" dirty="0"/>
          </a:p>
        </p:txBody>
      </p:sp>
      <p:grpSp>
        <p:nvGrpSpPr>
          <p:cNvPr id="4" name="Ομάδα 21"/>
          <p:cNvGrpSpPr/>
          <p:nvPr/>
        </p:nvGrpSpPr>
        <p:grpSpPr>
          <a:xfrm>
            <a:off x="4114800" y="2590800"/>
            <a:ext cx="4243599" cy="1686431"/>
            <a:chOff x="2639223" y="3861953"/>
            <a:chExt cx="4243599" cy="1686431"/>
          </a:xfrm>
        </p:grpSpPr>
        <p:sp>
          <p:nvSpPr>
            <p:cNvPr id="5" name="Έλλειψη 22"/>
            <p:cNvSpPr/>
            <p:nvPr/>
          </p:nvSpPr>
          <p:spPr>
            <a:xfrm>
              <a:off x="3584661" y="386195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Έλλειψη 29"/>
            <p:cNvSpPr/>
            <p:nvPr/>
          </p:nvSpPr>
          <p:spPr>
            <a:xfrm>
              <a:off x="2639223" y="522307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Έλλειψη 31"/>
            <p:cNvSpPr/>
            <p:nvPr/>
          </p:nvSpPr>
          <p:spPr>
            <a:xfrm>
              <a:off x="3722362" y="453586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Έλλειψη 32"/>
            <p:cNvSpPr/>
            <p:nvPr/>
          </p:nvSpPr>
          <p:spPr>
            <a:xfrm>
              <a:off x="5131892" y="469852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Έλλειψη 33"/>
            <p:cNvSpPr/>
            <p:nvPr/>
          </p:nvSpPr>
          <p:spPr>
            <a:xfrm>
              <a:off x="6252236" y="4252509"/>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Έλλειψη 34"/>
            <p:cNvSpPr/>
            <p:nvPr/>
          </p:nvSpPr>
          <p:spPr>
            <a:xfrm>
              <a:off x="6557508" y="497619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Ευθεία γραμμή σύνδεσης 35"/>
            <p:cNvCxnSpPr>
              <a:stCxn id="5" idx="4"/>
              <a:endCxn id="7" idx="0"/>
            </p:cNvCxnSpPr>
            <p:nvPr/>
          </p:nvCxnSpPr>
          <p:spPr>
            <a:xfrm>
              <a:off x="3747318" y="4187267"/>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36"/>
            <p:cNvCxnSpPr>
              <a:stCxn id="5" idx="3"/>
              <a:endCxn id="6" idx="7"/>
            </p:cNvCxnSpPr>
            <p:nvPr/>
          </p:nvCxnSpPr>
          <p:spPr>
            <a:xfrm flipH="1">
              <a:off x="2916896" y="4139626"/>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37"/>
            <p:cNvCxnSpPr>
              <a:stCxn id="7" idx="3"/>
              <a:endCxn id="6" idx="7"/>
            </p:cNvCxnSpPr>
            <p:nvPr/>
          </p:nvCxnSpPr>
          <p:spPr>
            <a:xfrm flipH="1">
              <a:off x="2916896" y="4813535"/>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38"/>
            <p:cNvCxnSpPr>
              <a:stCxn id="6" idx="7"/>
              <a:endCxn id="8" idx="2"/>
            </p:cNvCxnSpPr>
            <p:nvPr/>
          </p:nvCxnSpPr>
          <p:spPr>
            <a:xfrm flipV="1">
              <a:off x="2916896" y="4861177"/>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39"/>
            <p:cNvCxnSpPr>
              <a:stCxn id="7" idx="6"/>
              <a:endCxn id="8" idx="2"/>
            </p:cNvCxnSpPr>
            <p:nvPr/>
          </p:nvCxnSpPr>
          <p:spPr>
            <a:xfrm>
              <a:off x="4047676" y="4698520"/>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40"/>
            <p:cNvCxnSpPr>
              <a:stCxn id="5" idx="6"/>
              <a:endCxn id="8" idx="2"/>
            </p:cNvCxnSpPr>
            <p:nvPr/>
          </p:nvCxnSpPr>
          <p:spPr>
            <a:xfrm>
              <a:off x="3909975" y="4024610"/>
              <a:ext cx="1221917" cy="83656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41"/>
            <p:cNvCxnSpPr>
              <a:stCxn id="8" idx="6"/>
              <a:endCxn id="9" idx="3"/>
            </p:cNvCxnSpPr>
            <p:nvPr/>
          </p:nvCxnSpPr>
          <p:spPr>
            <a:xfrm flipV="1">
              <a:off x="5457206" y="4530181"/>
              <a:ext cx="842671" cy="3309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42"/>
            <p:cNvCxnSpPr>
              <a:stCxn id="10" idx="2"/>
              <a:endCxn id="8" idx="6"/>
            </p:cNvCxnSpPr>
            <p:nvPr/>
          </p:nvCxnSpPr>
          <p:spPr>
            <a:xfrm flipH="1" flipV="1">
              <a:off x="5457206" y="4861177"/>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9" name="Ορθογώνιο 1"/>
          <p:cNvSpPr/>
          <p:nvPr/>
        </p:nvSpPr>
        <p:spPr>
          <a:xfrm>
            <a:off x="2090741" y="3000176"/>
            <a:ext cx="1656184" cy="939941"/>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 of </a:t>
            </a:r>
            <a:r>
              <a:rPr lang="en-US" dirty="0" err="1" smtClean="0">
                <a:solidFill>
                  <a:schemeClr val="tx1"/>
                </a:solidFill>
              </a:rPr>
              <a:t>MaxClique</a:t>
            </a:r>
            <a:r>
              <a:rPr lang="en-US" dirty="0" smtClean="0">
                <a:solidFill>
                  <a:schemeClr val="tx1"/>
                </a:solidFill>
              </a:rPr>
              <a:t> problem</a:t>
            </a:r>
            <a:endParaRPr lang="en-US" dirty="0">
              <a:solidFill>
                <a:schemeClr val="tx1"/>
              </a:solidFill>
            </a:endParaRPr>
          </a:p>
        </p:txBody>
      </p:sp>
    </p:spTree>
    <p:extLst>
      <p:ext uri="{BB962C8B-B14F-4D97-AF65-F5344CB8AC3E}">
        <p14:creationId xmlns:p14="http://schemas.microsoft.com/office/powerpoint/2010/main" val="11596836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3053"/>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a:t>
                </a:r>
                <a:r>
                  <a:rPr lang="en-US" sz="2400" dirty="0" smtClean="0"/>
                  <a:t>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3053"/>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54" name="TextBox 53"/>
          <p:cNvSpPr txBox="1"/>
          <p:nvPr/>
        </p:nvSpPr>
        <p:spPr>
          <a:xfrm>
            <a:off x="301002" y="3238481"/>
            <a:ext cx="3418441" cy="830997"/>
          </a:xfrm>
          <a:prstGeom prst="rect">
            <a:avLst/>
          </a:prstGeom>
          <a:solidFill>
            <a:srgbClr val="92D050"/>
          </a:solidFill>
        </p:spPr>
        <p:txBody>
          <a:bodyPr wrap="square" rtlCol="0">
            <a:spAutoFit/>
          </a:bodyPr>
          <a:lstStyle/>
          <a:p>
            <a:r>
              <a:rPr lang="en-US" sz="2400" dirty="0" err="1" smtClean="0"/>
              <a:t>MaxEgoSTC</a:t>
            </a:r>
            <a:r>
              <a:rPr lang="en-US" sz="2400" dirty="0" smtClean="0"/>
              <a:t> is at least as hard as </a:t>
            </a:r>
            <a:r>
              <a:rPr lang="en-US" sz="2400" dirty="0" err="1" smtClean="0"/>
              <a:t>MaxSTC</a:t>
            </a:r>
            <a:endParaRPr lang="en-US" sz="2400" dirty="0"/>
          </a:p>
        </p:txBody>
      </p:sp>
      <p:sp>
        <p:nvSpPr>
          <p:cNvPr id="59" name="TextBox 58"/>
          <p:cNvSpPr txBox="1"/>
          <p:nvPr/>
        </p:nvSpPr>
        <p:spPr>
          <a:xfrm>
            <a:off x="301002" y="4571999"/>
            <a:ext cx="3899783" cy="830997"/>
          </a:xfrm>
          <a:prstGeom prst="rect">
            <a:avLst/>
          </a:prstGeom>
          <a:solidFill>
            <a:srgbClr val="92D050"/>
          </a:solidFill>
        </p:spPr>
        <p:txBody>
          <a:bodyPr wrap="square" rtlCol="0">
            <a:spAutoFit/>
          </a:bodyPr>
          <a:lstStyle/>
          <a:p>
            <a:r>
              <a:rPr lang="en-US" sz="2400" dirty="0" smtClean="0"/>
              <a:t>The </a:t>
            </a:r>
            <a:r>
              <a:rPr lang="en-US" sz="2400" dirty="0" err="1" smtClean="0"/>
              <a:t>labelings</a:t>
            </a:r>
            <a:r>
              <a:rPr lang="en-US" sz="2400" dirty="0" smtClean="0"/>
              <a:t> of pink and green edges are independent</a:t>
            </a:r>
            <a:endParaRPr lang="en-US" sz="2400" dirty="0"/>
          </a:p>
        </p:txBody>
      </p:sp>
    </p:spTree>
    <p:extLst>
      <p:ext uri="{BB962C8B-B14F-4D97-AF65-F5344CB8AC3E}">
        <p14:creationId xmlns:p14="http://schemas.microsoft.com/office/powerpoint/2010/main" val="36606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animBg="1"/>
      <p:bldP spid="5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688105"/>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688105"/>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42" name="Ορθογώνιο 48"/>
          <p:cNvSpPr/>
          <p:nvPr/>
        </p:nvSpPr>
        <p:spPr>
          <a:xfrm>
            <a:off x="457200" y="3695986"/>
            <a:ext cx="2878140" cy="7998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Input to the </a:t>
            </a:r>
            <a:r>
              <a:rPr lang="en-US" sz="2400" dirty="0" err="1" smtClean="0">
                <a:solidFill>
                  <a:schemeClr val="tx1"/>
                </a:solidFill>
              </a:rPr>
              <a:t>MaxEgoSTC</a:t>
            </a:r>
            <a:r>
              <a:rPr lang="en-US" sz="2400" dirty="0" smtClean="0">
                <a:solidFill>
                  <a:schemeClr val="tx1"/>
                </a:solidFill>
              </a:rPr>
              <a:t>  problem</a:t>
            </a:r>
            <a:endParaRPr lang="en-US" sz="2400" dirty="0">
              <a:solidFill>
                <a:schemeClr val="tx1"/>
              </a:solidFill>
            </a:endParaRPr>
          </a:p>
        </p:txBody>
      </p:sp>
    </p:spTree>
    <p:extLst>
      <p:ext uri="{BB962C8B-B14F-4D97-AF65-F5344CB8AC3E}">
        <p14:creationId xmlns:p14="http://schemas.microsoft.com/office/powerpoint/2010/main" val="684798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12776"/>
                <a:ext cx="8229600" cy="4525963"/>
              </a:xfrm>
            </p:spPr>
            <p:txBody>
              <a:bodyPr>
                <a:normAutofit/>
              </a:bodyPr>
              <a:lstStyle/>
              <a:p>
                <a:r>
                  <a:rPr lang="en-US" dirty="0" smtClean="0">
                    <a:solidFill>
                      <a:schemeClr val="accent6">
                        <a:lumMod val="75000"/>
                      </a:schemeClr>
                    </a:solidFill>
                  </a:rPr>
                  <a:t>The Set Cover problem</a:t>
                </a:r>
                <a:r>
                  <a:rPr lang="en-US" dirty="0" smtClean="0"/>
                  <a:t>:</a:t>
                </a:r>
              </a:p>
              <a:p>
                <a:pPr lvl="1"/>
                <a:r>
                  <a:rPr lang="en-US" dirty="0" smtClean="0"/>
                  <a:t>We have a universe of elements </a:t>
                </a:r>
                <a14:m>
                  <m:oMath xmlns:m="http://schemas.openxmlformats.org/officeDocument/2006/math">
                    <m:r>
                      <a:rPr lang="en-US" b="0" i="1" smtClean="0">
                        <a:solidFill>
                          <a:srgbClr val="0070C0"/>
                        </a:solidFill>
                        <a:latin typeface="Cambria Math"/>
                      </a:rPr>
                      <m:t>𝑈</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𝑁</m:t>
                            </m:r>
                          </m:sub>
                        </m:sSub>
                      </m:e>
                    </m:d>
                  </m:oMath>
                </a14:m>
                <a:endParaRPr lang="en-US" b="0" dirty="0" smtClean="0"/>
              </a:p>
              <a:p>
                <a:pPr lvl="1"/>
                <a:r>
                  <a:rPr lang="en-US" dirty="0" smtClean="0"/>
                  <a:t>We have a collection of subsets of </a:t>
                </a:r>
                <a:r>
                  <a:rPr lang="en-US" dirty="0" smtClean="0">
                    <a:solidFill>
                      <a:srgbClr val="0070C0"/>
                    </a:solidFill>
                  </a:rPr>
                  <a:t>U, </a:t>
                </a:r>
                <a14:m>
                  <m:oMath xmlns:m="http://schemas.openxmlformats.org/officeDocument/2006/math">
                    <m:r>
                      <a:rPr lang="en-US" b="1" i="1" smtClean="0">
                        <a:solidFill>
                          <a:srgbClr val="0070C0"/>
                        </a:solidFill>
                        <a:latin typeface="Cambria Math"/>
                      </a:rPr>
                      <m:t>𝑺</m:t>
                    </m:r>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oMath>
                </a14:m>
                <a:r>
                  <a:rPr lang="en-US" dirty="0" smtClean="0">
                    <a:solidFill>
                      <a:srgbClr val="0070C0"/>
                    </a:solidFill>
                  </a:rPr>
                  <a:t>, </a:t>
                </a:r>
                <a:r>
                  <a:rPr lang="en-US" dirty="0" smtClean="0"/>
                  <a:t>such that </a:t>
                </a:r>
                <a14:m>
                  <m:oMath xmlns:m="http://schemas.openxmlformats.org/officeDocument/2006/math">
                    <m:nary>
                      <m:naryPr>
                        <m:chr m:val="⋃"/>
                        <m:supHide m:val="on"/>
                        <m:ctrlPr>
                          <a:rPr lang="en-US" i="1" smtClean="0">
                            <a:solidFill>
                              <a:srgbClr val="0070C0"/>
                            </a:solidFill>
                            <a:latin typeface="Cambria Math"/>
                          </a:rPr>
                        </m:ctrlPr>
                      </m:naryPr>
                      <m:sub>
                        <m:r>
                          <m:rPr>
                            <m:brk m:alnAt="7"/>
                          </m:rPr>
                          <a:rPr lang="en-US" b="0" i="1" smtClean="0">
                            <a:solidFill>
                              <a:srgbClr val="0070C0"/>
                            </a:solidFill>
                            <a:latin typeface="Cambria Math"/>
                          </a:rPr>
                          <m:t>𝑖</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e>
                    </m:nary>
                    <m:r>
                      <a:rPr lang="en-US" b="0" i="1" smtClean="0">
                        <a:solidFill>
                          <a:srgbClr val="0070C0"/>
                        </a:solidFill>
                        <a:latin typeface="Cambria Math"/>
                      </a:rPr>
                      <m:t>=</m:t>
                    </m:r>
                    <m:r>
                      <a:rPr lang="en-US" b="0" i="1" smtClean="0">
                        <a:solidFill>
                          <a:srgbClr val="0070C0"/>
                        </a:solidFill>
                        <a:latin typeface="Cambria Math"/>
                      </a:rPr>
                      <m:t>𝑈</m:t>
                    </m:r>
                  </m:oMath>
                </a14:m>
                <a:endParaRPr lang="en-US" dirty="0" smtClean="0">
                  <a:solidFill>
                    <a:srgbClr val="0070C0"/>
                  </a:solidFill>
                </a:endParaRPr>
              </a:p>
              <a:p>
                <a:pPr lvl="1"/>
                <a:r>
                  <a:rPr lang="en-US" dirty="0" smtClean="0"/>
                  <a:t>We want to find the </a:t>
                </a:r>
                <a:r>
                  <a:rPr lang="en-US" dirty="0" smtClean="0">
                    <a:solidFill>
                      <a:schemeClr val="accent6">
                        <a:lumMod val="75000"/>
                      </a:schemeClr>
                    </a:solidFill>
                  </a:rPr>
                  <a:t>smallest </a:t>
                </a:r>
                <a:r>
                  <a:rPr lang="en-US" dirty="0" err="1" smtClean="0">
                    <a:solidFill>
                      <a:schemeClr val="accent6">
                        <a:lumMod val="75000"/>
                      </a:schemeClr>
                    </a:solidFill>
                  </a:rPr>
                  <a:t>sub</a:t>
                </a:r>
                <a:r>
                  <a:rPr lang="en-US" dirty="0" smtClean="0">
                    <a:solidFill>
                      <a:schemeClr val="accent6">
                        <a:lumMod val="75000"/>
                      </a:schemeClr>
                    </a:solidFill>
                  </a:rPr>
                  <a:t>-</a:t>
                </a:r>
                <a:r>
                  <a:rPr lang="en-US" dirty="0" err="1" smtClean="0">
                    <a:solidFill>
                      <a:schemeClr val="accent6">
                        <a:lumMod val="75000"/>
                      </a:schemeClr>
                    </a:solidFill>
                  </a:rPr>
                  <a:t>collection</a:t>
                </a:r>
                <a14:m>
                  <m:oMath xmlns:m="http://schemas.openxmlformats.org/officeDocument/2006/math">
                    <m:r>
                      <a:rPr lang="en-US" b="0" i="0" smtClean="0">
                        <a:solidFill>
                          <a:schemeClr val="accent6">
                            <a:lumMod val="75000"/>
                          </a:schemeClr>
                        </a:solidFill>
                        <a:latin typeface="Cambria Math"/>
                      </a:rPr>
                      <m:t> </m:t>
                    </m:r>
                    <m:r>
                      <a:rPr lang="en-US" b="1" i="1" smtClean="0">
                        <a:solidFill>
                          <a:srgbClr val="0070C0"/>
                        </a:solidFill>
                        <a:latin typeface="Cambria Math"/>
                      </a:rPr>
                      <m:t>𝑪</m:t>
                    </m:r>
                    <m:r>
                      <a:rPr lang="en-US" b="0" i="1" smtClean="0">
                        <a:solidFill>
                          <a:srgbClr val="0070C0"/>
                        </a:solidFill>
                        <a:latin typeface="Cambria Math"/>
                      </a:rPr>
                      <m:t>⊆</m:t>
                    </m:r>
                    <m:r>
                      <a:rPr lang="en-US" b="1" i="1" smtClean="0">
                        <a:solidFill>
                          <a:srgbClr val="0070C0"/>
                        </a:solidFill>
                        <a:latin typeface="Cambria Math"/>
                      </a:rPr>
                      <m:t>𝑺</m:t>
                    </m:r>
                  </m:oMath>
                </a14:m>
                <a:r>
                  <a:rPr lang="en-US" dirty="0" smtClean="0"/>
                  <a:t> of </a:t>
                </a:r>
                <a14:m>
                  <m:oMath xmlns:m="http://schemas.openxmlformats.org/officeDocument/2006/math">
                    <m:r>
                      <a:rPr lang="en-US" b="1" i="1" dirty="0" smtClean="0">
                        <a:solidFill>
                          <a:srgbClr val="0070C0"/>
                        </a:solidFill>
                        <a:latin typeface="Cambria Math"/>
                      </a:rPr>
                      <m:t>𝑺</m:t>
                    </m:r>
                  </m:oMath>
                </a14:m>
                <a:r>
                  <a:rPr lang="en-US" dirty="0" smtClean="0"/>
                  <a:t>, such that </a:t>
                </a:r>
                <a14:m>
                  <m:oMath xmlns:m="http://schemas.openxmlformats.org/officeDocument/2006/math">
                    <m:nary>
                      <m:naryPr>
                        <m:chr m:val="⋃"/>
                        <m:supHide m:val="on"/>
                        <m:ctrlPr>
                          <a:rPr lang="en-US" i="1" smtClean="0">
                            <a:solidFill>
                              <a:srgbClr val="0070C0"/>
                            </a:solidFill>
                            <a:latin typeface="Cambria Math"/>
                          </a:rPr>
                        </m:ctrlPr>
                      </m:naryPr>
                      <m:sub>
                        <m:sSub>
                          <m:sSubPr>
                            <m:ctrlPr>
                              <a:rPr lang="en-US" b="0" i="1" smtClean="0">
                                <a:solidFill>
                                  <a:srgbClr val="0070C0"/>
                                </a:solidFill>
                                <a:latin typeface="Cambria Math"/>
                              </a:rPr>
                            </m:ctrlPr>
                          </m:sSubPr>
                          <m:e>
                            <m:r>
                              <m:rPr>
                                <m:brk m:alnAt="7"/>
                              </m:rPr>
                              <a:rPr lang="en-US" b="0" i="1" smtClean="0">
                                <a:solidFill>
                                  <a:srgbClr val="0070C0"/>
                                </a:solidFill>
                                <a:latin typeface="Cambria Math"/>
                              </a:rPr>
                              <m:t>𝑆</m:t>
                            </m:r>
                          </m:e>
                          <m:sub>
                            <m:r>
                              <m:rPr>
                                <m:brk m:alnAt="7"/>
                              </m:rPr>
                              <a:rPr lang="en-US" b="0" i="1" smtClean="0">
                                <a:solidFill>
                                  <a:srgbClr val="0070C0"/>
                                </a:solidFill>
                                <a:latin typeface="Cambria Math"/>
                              </a:rPr>
                              <m:t>𝑖</m:t>
                            </m:r>
                          </m:sub>
                        </m:sSub>
                        <m:r>
                          <a:rPr lang="en-US" b="0" i="1" smtClean="0">
                            <a:solidFill>
                              <a:srgbClr val="0070C0"/>
                            </a:solidFill>
                            <a:latin typeface="Cambria Math"/>
                          </a:rPr>
                          <m:t>∈</m:t>
                        </m:r>
                        <m:r>
                          <a:rPr lang="en-US" b="1" i="1" smtClean="0">
                            <a:solidFill>
                              <a:srgbClr val="0070C0"/>
                            </a:solidFill>
                            <a:latin typeface="Cambria Math"/>
                          </a:rPr>
                          <m:t>𝑪</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𝑈</m:t>
                        </m:r>
                      </m:e>
                    </m:nary>
                  </m:oMath>
                </a14:m>
                <a:endParaRPr lang="en-US" dirty="0" smtClean="0"/>
              </a:p>
              <a:p>
                <a:pPr lvl="2"/>
                <a:r>
                  <a:rPr lang="en-US" dirty="0" smtClean="0"/>
                  <a:t>The sets in </a:t>
                </a:r>
                <a14:m>
                  <m:oMath xmlns:m="http://schemas.openxmlformats.org/officeDocument/2006/math">
                    <m:r>
                      <a:rPr lang="en-US" b="1" i="1" dirty="0" smtClean="0">
                        <a:solidFill>
                          <a:srgbClr val="0070C0"/>
                        </a:solidFill>
                        <a:latin typeface="Cambria Math"/>
                      </a:rPr>
                      <m:t>𝑪</m:t>
                    </m:r>
                    <m:r>
                      <a:rPr lang="en-US" b="1" i="1" dirty="0" smtClean="0">
                        <a:solidFill>
                          <a:srgbClr val="0070C0"/>
                        </a:solidFill>
                        <a:latin typeface="Cambria Math"/>
                      </a:rPr>
                      <m:t> </m:t>
                    </m:r>
                  </m:oMath>
                </a14:m>
                <a:r>
                  <a:rPr lang="en-US" dirty="0" smtClean="0">
                    <a:solidFill>
                      <a:schemeClr val="accent6">
                        <a:lumMod val="75000"/>
                      </a:schemeClr>
                    </a:solidFill>
                  </a:rPr>
                  <a:t>cover</a:t>
                </a:r>
                <a:r>
                  <a:rPr lang="en-US" dirty="0" smtClean="0"/>
                  <a:t> the elements of </a:t>
                </a:r>
                <a:r>
                  <a:rPr lang="en-US" dirty="0" smtClean="0">
                    <a:solidFill>
                      <a:srgbClr val="0070C0"/>
                    </a:solidFill>
                  </a:rPr>
                  <a:t>U</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12776"/>
                <a:ext cx="8229600" cy="4525963"/>
              </a:xfrm>
              <a:blipFill rotWithShape="1">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31192845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4694"/>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4694"/>
                <a:ext cx="8382000" cy="830997"/>
              </a:xfrm>
              <a:prstGeom prst="rect">
                <a:avLst/>
              </a:prstGeom>
              <a:blipFill rotWithShape="0">
                <a:blip r:embed="rId4"/>
                <a:stretch>
                  <a:fillRect l="-1091" t="-5839" b="-15328"/>
                </a:stretch>
              </a:blipFill>
            </p:spPr>
            <p:txBody>
              <a:bodyPr/>
              <a:lstStyle/>
              <a:p>
                <a:r>
                  <a:rPr lang="en-US">
                    <a:noFill/>
                  </a:rPr>
                  <a:t> </a:t>
                </a:r>
              </a:p>
            </p:txBody>
          </p:sp>
        </mc:Fallback>
      </mc:AlternateContent>
      <p:sp>
        <p:nvSpPr>
          <p:cNvPr id="43" name="Oval 9"/>
          <p:cNvSpPr>
            <a:spLocks noChangeArrowheads="1"/>
          </p:cNvSpPr>
          <p:nvPr/>
        </p:nvSpPr>
        <p:spPr bwMode="auto">
          <a:xfrm rot="21060000">
            <a:off x="3950352" y="2483148"/>
            <a:ext cx="3157718" cy="2159554"/>
          </a:xfrm>
          <a:prstGeom prst="ellipse">
            <a:avLst/>
          </a:prstGeom>
          <a:noFill/>
          <a:ln w="36000"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srgbClr val="00B0F0"/>
              </a:solidFill>
              <a:latin typeface="+mn-lt"/>
            </a:endParaRPr>
          </a:p>
        </p:txBody>
      </p:sp>
      <p:sp>
        <p:nvSpPr>
          <p:cNvPr id="44" name="AutoShape 10"/>
          <p:cNvSpPr>
            <a:spLocks noChangeArrowheads="1"/>
          </p:cNvSpPr>
          <p:nvPr/>
        </p:nvSpPr>
        <p:spPr bwMode="auto">
          <a:xfrm>
            <a:off x="3241220" y="2847624"/>
            <a:ext cx="846138" cy="528638"/>
          </a:xfrm>
          <a:prstGeom prst="roundRect">
            <a:avLst>
              <a:gd name="adj" fmla="val 30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224" rIns="90000" bIns="45000" anchor="ctr"/>
          <a:lstStyle/>
          <a:p>
            <a:pPr algn="ctr">
              <a:tabLst>
                <a:tab pos="723900" algn="l"/>
              </a:tabLst>
            </a:pPr>
            <a:r>
              <a:rPr lang="el-GR" sz="3200" dirty="0">
                <a:solidFill>
                  <a:srgbClr val="00B0F0"/>
                </a:solidFill>
                <a:latin typeface="+mn-lt"/>
              </a:rPr>
              <a:t>Q</a:t>
            </a:r>
          </a:p>
        </p:txBody>
      </p:sp>
      <p:sp>
        <p:nvSpPr>
          <p:cNvPr id="5" name="TextBox 4"/>
          <p:cNvSpPr txBox="1"/>
          <p:nvPr/>
        </p:nvSpPr>
        <p:spPr>
          <a:xfrm>
            <a:off x="1220909" y="3081000"/>
            <a:ext cx="1600200" cy="707886"/>
          </a:xfrm>
          <a:prstGeom prst="rect">
            <a:avLst/>
          </a:prstGeom>
          <a:solidFill>
            <a:schemeClr val="accent5">
              <a:lumMod val="40000"/>
              <a:lumOff val="60000"/>
            </a:schemeClr>
          </a:solidFill>
        </p:spPr>
        <p:txBody>
          <a:bodyPr wrap="square" rtlCol="0">
            <a:spAutoFit/>
          </a:bodyPr>
          <a:lstStyle/>
          <a:p>
            <a:r>
              <a:rPr lang="en-US" sz="2000" dirty="0" smtClean="0"/>
              <a:t>Find the </a:t>
            </a:r>
            <a:r>
              <a:rPr lang="en-US" sz="2000" dirty="0" smtClean="0">
                <a:solidFill>
                  <a:srgbClr val="FF0000"/>
                </a:solidFill>
              </a:rPr>
              <a:t>max clique Q </a:t>
            </a:r>
            <a:r>
              <a:rPr lang="en-US" sz="2000" dirty="0" smtClean="0"/>
              <a:t>in G</a:t>
            </a:r>
            <a:endParaRPr lang="en-US" sz="2000" dirty="0"/>
          </a:p>
        </p:txBody>
      </p:sp>
      <p:sp>
        <p:nvSpPr>
          <p:cNvPr id="6" name="Up-Down Arrow 5"/>
          <p:cNvSpPr/>
          <p:nvPr/>
        </p:nvSpPr>
        <p:spPr>
          <a:xfrm>
            <a:off x="1840484" y="3788886"/>
            <a:ext cx="361049" cy="5949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1066800" y="4364867"/>
                <a:ext cx="1981200" cy="707886"/>
              </a:xfrm>
              <a:prstGeom prst="rect">
                <a:avLst/>
              </a:prstGeom>
              <a:solidFill>
                <a:schemeClr val="accent5">
                  <a:lumMod val="40000"/>
                  <a:lumOff val="60000"/>
                </a:schemeClr>
              </a:solidFill>
            </p:spPr>
            <p:txBody>
              <a:bodyPr wrap="square" rtlCol="0">
                <a:spAutoFit/>
              </a:bodyPr>
              <a:lstStyle/>
              <a:p>
                <a:r>
                  <a:rPr lang="en-US" sz="2000" dirty="0" smtClean="0"/>
                  <a:t>Maximize </a:t>
                </a:r>
                <a:r>
                  <a:rPr lang="en-US" sz="2000" dirty="0" smtClean="0">
                    <a:solidFill>
                      <a:srgbClr val="FF0000"/>
                    </a:solidFill>
                  </a:rPr>
                  <a:t>Strong</a:t>
                </a:r>
                <a:r>
                  <a:rPr lang="en-US" sz="2000" dirty="0" smtClean="0"/>
                  <a:t> edges in </a:t>
                </a:r>
                <a14:m>
                  <m:oMath xmlns:m="http://schemas.openxmlformats.org/officeDocument/2006/math">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𝑬</m:t>
                        </m:r>
                      </m:e>
                      <m:sub>
                        <m:r>
                          <a:rPr lang="en-US" sz="2000" b="1" i="1" smtClean="0">
                            <a:solidFill>
                              <a:srgbClr val="00B050"/>
                            </a:solidFill>
                            <a:latin typeface="Cambria Math" panose="02040503050406030204" pitchFamily="18" charset="0"/>
                          </a:rPr>
                          <m:t>𝒖</m:t>
                        </m:r>
                      </m:sub>
                    </m:sSub>
                  </m:oMath>
                </a14:m>
                <a:endParaRPr lang="en-US" sz="20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066800" y="4364867"/>
                <a:ext cx="1981200" cy="707886"/>
              </a:xfrm>
              <a:prstGeom prst="rect">
                <a:avLst/>
              </a:prstGeom>
              <a:blipFill rotWithShape="0">
                <a:blip r:embed="rId5"/>
                <a:stretch>
                  <a:fillRect l="-3077"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19383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5" grpId="0" animBg="1"/>
      <p:bldP spid="6" grpId="0" animBg="1"/>
      <p:bldP spid="4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Approximation Algorithms</a:t>
            </a:r>
            <a:endParaRPr lang="en-US" dirty="0"/>
          </a:p>
        </p:txBody>
      </p:sp>
      <p:sp>
        <p:nvSpPr>
          <p:cNvPr id="6" name="Content Placeholder 5"/>
          <p:cNvSpPr>
            <a:spLocks noGrp="1"/>
          </p:cNvSpPr>
          <p:nvPr>
            <p:ph idx="1"/>
          </p:nvPr>
        </p:nvSpPr>
        <p:spPr/>
        <p:txBody>
          <a:bodyPr/>
          <a:lstStyle/>
          <a:p>
            <a:r>
              <a:rPr lang="en-US" dirty="0" smtClean="0">
                <a:solidFill>
                  <a:srgbClr val="FF0000"/>
                </a:solidFill>
              </a:rPr>
              <a:t>Bad </a:t>
            </a:r>
            <a:r>
              <a:rPr lang="en-US" dirty="0">
                <a:solidFill>
                  <a:srgbClr val="FF0000"/>
                </a:solidFill>
              </a:rPr>
              <a:t>News</a:t>
            </a:r>
            <a:r>
              <a:rPr lang="en-US" dirty="0"/>
              <a:t>: </a:t>
            </a:r>
            <a:r>
              <a:rPr lang="en-US" dirty="0" err="1">
                <a:solidFill>
                  <a:schemeClr val="accent6">
                    <a:lumMod val="75000"/>
                  </a:schemeClr>
                </a:solidFill>
              </a:rPr>
              <a:t>MaxSTC</a:t>
            </a:r>
            <a:r>
              <a:rPr lang="en-US" dirty="0">
                <a:solidFill>
                  <a:schemeClr val="accent6">
                    <a:lumMod val="75000"/>
                  </a:schemeClr>
                </a:solidFill>
              </a:rPr>
              <a:t> </a:t>
            </a:r>
            <a:r>
              <a:rPr lang="en-US" dirty="0"/>
              <a:t>is hard to approximate.</a:t>
            </a:r>
          </a:p>
          <a:p>
            <a:r>
              <a:rPr lang="en-US" dirty="0">
                <a:solidFill>
                  <a:srgbClr val="0070C0"/>
                </a:solidFill>
              </a:rPr>
              <a:t>Good News</a:t>
            </a:r>
            <a:r>
              <a:rPr lang="en-US" dirty="0"/>
              <a:t>: There exists a </a:t>
            </a:r>
            <a:r>
              <a:rPr lang="en-US" dirty="0">
                <a:solidFill>
                  <a:srgbClr val="FF0066"/>
                </a:solidFill>
              </a:rPr>
              <a:t>2-approximation</a:t>
            </a:r>
            <a:r>
              <a:rPr lang="en-US" dirty="0"/>
              <a:t> algorithm for the </a:t>
            </a:r>
            <a:r>
              <a:rPr lang="en-US" dirty="0" err="1">
                <a:solidFill>
                  <a:schemeClr val="accent6">
                    <a:lumMod val="75000"/>
                  </a:schemeClr>
                </a:solidFill>
              </a:rPr>
              <a:t>MinSTC</a:t>
            </a:r>
            <a:r>
              <a:rPr lang="en-US" dirty="0">
                <a:solidFill>
                  <a:schemeClr val="accent6">
                    <a:lumMod val="75000"/>
                  </a:schemeClr>
                </a:solidFill>
              </a:rPr>
              <a:t> </a:t>
            </a:r>
            <a:r>
              <a:rPr lang="en-US" dirty="0"/>
              <a:t>problem</a:t>
            </a:r>
            <a:r>
              <a:rPr lang="en-US" dirty="0" smtClean="0"/>
              <a:t>.</a:t>
            </a:r>
            <a:endParaRPr lang="el-GR" dirty="0" smtClean="0"/>
          </a:p>
          <a:p>
            <a:pPr lvl="1"/>
            <a:r>
              <a:rPr lang="en-US" dirty="0" smtClean="0"/>
              <a:t>The number of weak edges it produces is at most two times those of the optimal solution.</a:t>
            </a:r>
          </a:p>
          <a:p>
            <a:pPr lvl="1"/>
            <a:endParaRPr lang="en-US" dirty="0"/>
          </a:p>
          <a:p>
            <a:r>
              <a:rPr lang="en-US" dirty="0" smtClean="0"/>
              <a:t>The algorithm comes by reducing our problem to a </a:t>
            </a:r>
            <a:r>
              <a:rPr lang="en-US" dirty="0" smtClean="0">
                <a:solidFill>
                  <a:srgbClr val="FF0000"/>
                </a:solidFill>
              </a:rPr>
              <a:t>coverage</a:t>
            </a:r>
            <a:r>
              <a:rPr lang="en-US" dirty="0" smtClean="0"/>
              <a:t> problem</a:t>
            </a:r>
            <a:endParaRPr lang="en-US" dirty="0"/>
          </a:p>
          <a:p>
            <a:endParaRPr lang="en-US" dirty="0"/>
          </a:p>
        </p:txBody>
      </p:sp>
    </p:spTree>
    <p:extLst>
      <p:ext uri="{BB962C8B-B14F-4D97-AF65-F5344CB8AC3E}">
        <p14:creationId xmlns:p14="http://schemas.microsoft.com/office/powerpoint/2010/main" val="4277996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12776"/>
                <a:ext cx="8229600" cy="4525963"/>
              </a:xfrm>
            </p:spPr>
            <p:txBody>
              <a:bodyPr>
                <a:normAutofit/>
              </a:bodyPr>
              <a:lstStyle/>
              <a:p>
                <a:r>
                  <a:rPr lang="en-US" dirty="0" smtClean="0">
                    <a:solidFill>
                      <a:schemeClr val="accent6">
                        <a:lumMod val="75000"/>
                      </a:schemeClr>
                    </a:solidFill>
                  </a:rPr>
                  <a:t>The Set Cover problem</a:t>
                </a:r>
                <a:r>
                  <a:rPr lang="en-US" dirty="0" smtClean="0"/>
                  <a:t>:</a:t>
                </a:r>
              </a:p>
              <a:p>
                <a:pPr lvl="1"/>
                <a:r>
                  <a:rPr lang="en-US" dirty="0" smtClean="0"/>
                  <a:t>We have a universe of elements </a:t>
                </a:r>
                <a14:m>
                  <m:oMath xmlns:m="http://schemas.openxmlformats.org/officeDocument/2006/math">
                    <m:r>
                      <a:rPr lang="en-US" b="0" i="1" smtClean="0">
                        <a:solidFill>
                          <a:srgbClr val="0070C0"/>
                        </a:solidFill>
                        <a:latin typeface="Cambria Math"/>
                      </a:rPr>
                      <m:t>𝑈</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𝑁</m:t>
                            </m:r>
                          </m:sub>
                        </m:sSub>
                      </m:e>
                    </m:d>
                  </m:oMath>
                </a14:m>
                <a:endParaRPr lang="en-US" b="0" dirty="0" smtClean="0"/>
              </a:p>
              <a:p>
                <a:pPr lvl="1"/>
                <a:r>
                  <a:rPr lang="en-US" dirty="0" smtClean="0"/>
                  <a:t>We have a collection of subsets of </a:t>
                </a:r>
                <a:r>
                  <a:rPr lang="en-US" dirty="0" smtClean="0">
                    <a:solidFill>
                      <a:srgbClr val="0070C0"/>
                    </a:solidFill>
                  </a:rPr>
                  <a:t>U, </a:t>
                </a:r>
                <a14:m>
                  <m:oMath xmlns:m="http://schemas.openxmlformats.org/officeDocument/2006/math">
                    <m:r>
                      <a:rPr lang="en-US" b="1" i="1" smtClean="0">
                        <a:solidFill>
                          <a:srgbClr val="0070C0"/>
                        </a:solidFill>
                        <a:latin typeface="Cambria Math"/>
                      </a:rPr>
                      <m:t>𝑺</m:t>
                    </m:r>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oMath>
                </a14:m>
                <a:r>
                  <a:rPr lang="en-US" dirty="0" smtClean="0">
                    <a:solidFill>
                      <a:srgbClr val="0070C0"/>
                    </a:solidFill>
                  </a:rPr>
                  <a:t>, </a:t>
                </a:r>
                <a:r>
                  <a:rPr lang="en-US" dirty="0" smtClean="0"/>
                  <a:t>such that </a:t>
                </a:r>
                <a14:m>
                  <m:oMath xmlns:m="http://schemas.openxmlformats.org/officeDocument/2006/math">
                    <m:nary>
                      <m:naryPr>
                        <m:chr m:val="⋃"/>
                        <m:supHide m:val="on"/>
                        <m:ctrlPr>
                          <a:rPr lang="en-US" i="1" smtClean="0">
                            <a:solidFill>
                              <a:srgbClr val="0070C0"/>
                            </a:solidFill>
                            <a:latin typeface="Cambria Math"/>
                          </a:rPr>
                        </m:ctrlPr>
                      </m:naryPr>
                      <m:sub>
                        <m:r>
                          <m:rPr>
                            <m:brk m:alnAt="7"/>
                          </m:rPr>
                          <a:rPr lang="en-US" b="0" i="1" smtClean="0">
                            <a:solidFill>
                              <a:srgbClr val="0070C0"/>
                            </a:solidFill>
                            <a:latin typeface="Cambria Math"/>
                          </a:rPr>
                          <m:t>𝑖</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e>
                    </m:nary>
                    <m:r>
                      <a:rPr lang="en-US" b="0" i="1" smtClean="0">
                        <a:solidFill>
                          <a:srgbClr val="0070C0"/>
                        </a:solidFill>
                        <a:latin typeface="Cambria Math"/>
                      </a:rPr>
                      <m:t>=</m:t>
                    </m:r>
                    <m:r>
                      <a:rPr lang="en-US" b="0" i="1" smtClean="0">
                        <a:solidFill>
                          <a:srgbClr val="0070C0"/>
                        </a:solidFill>
                        <a:latin typeface="Cambria Math"/>
                      </a:rPr>
                      <m:t>𝑈</m:t>
                    </m:r>
                  </m:oMath>
                </a14:m>
                <a:endParaRPr lang="en-US" dirty="0" smtClean="0">
                  <a:solidFill>
                    <a:srgbClr val="0070C0"/>
                  </a:solidFill>
                </a:endParaRPr>
              </a:p>
              <a:p>
                <a:pPr lvl="1"/>
                <a:r>
                  <a:rPr lang="en-US" dirty="0" smtClean="0"/>
                  <a:t>We want to find the </a:t>
                </a:r>
                <a:r>
                  <a:rPr lang="en-US" dirty="0" smtClean="0">
                    <a:solidFill>
                      <a:schemeClr val="accent6">
                        <a:lumMod val="75000"/>
                      </a:schemeClr>
                    </a:solidFill>
                  </a:rPr>
                  <a:t>smallest </a:t>
                </a:r>
                <a:r>
                  <a:rPr lang="en-US" dirty="0" err="1" smtClean="0">
                    <a:solidFill>
                      <a:schemeClr val="accent6">
                        <a:lumMod val="75000"/>
                      </a:schemeClr>
                    </a:solidFill>
                  </a:rPr>
                  <a:t>sub</a:t>
                </a:r>
                <a:r>
                  <a:rPr lang="en-US" dirty="0" smtClean="0">
                    <a:solidFill>
                      <a:schemeClr val="accent6">
                        <a:lumMod val="75000"/>
                      </a:schemeClr>
                    </a:solidFill>
                  </a:rPr>
                  <a:t>-</a:t>
                </a:r>
                <a:r>
                  <a:rPr lang="en-US" dirty="0" err="1" smtClean="0">
                    <a:solidFill>
                      <a:schemeClr val="accent6">
                        <a:lumMod val="75000"/>
                      </a:schemeClr>
                    </a:solidFill>
                  </a:rPr>
                  <a:t>collection</a:t>
                </a:r>
                <a14:m>
                  <m:oMath xmlns:m="http://schemas.openxmlformats.org/officeDocument/2006/math">
                    <m:r>
                      <a:rPr lang="en-US" b="0" i="0" smtClean="0">
                        <a:solidFill>
                          <a:schemeClr val="accent6">
                            <a:lumMod val="75000"/>
                          </a:schemeClr>
                        </a:solidFill>
                        <a:latin typeface="Cambria Math"/>
                      </a:rPr>
                      <m:t> </m:t>
                    </m:r>
                    <m:r>
                      <a:rPr lang="en-US" b="1" i="1" smtClean="0">
                        <a:solidFill>
                          <a:srgbClr val="0070C0"/>
                        </a:solidFill>
                        <a:latin typeface="Cambria Math"/>
                      </a:rPr>
                      <m:t>𝑪</m:t>
                    </m:r>
                    <m:r>
                      <a:rPr lang="en-US" b="0" i="1" smtClean="0">
                        <a:solidFill>
                          <a:srgbClr val="0070C0"/>
                        </a:solidFill>
                        <a:latin typeface="Cambria Math"/>
                      </a:rPr>
                      <m:t>⊆</m:t>
                    </m:r>
                    <m:r>
                      <a:rPr lang="en-US" b="1" i="1" smtClean="0">
                        <a:solidFill>
                          <a:srgbClr val="0070C0"/>
                        </a:solidFill>
                        <a:latin typeface="Cambria Math"/>
                      </a:rPr>
                      <m:t>𝑺</m:t>
                    </m:r>
                  </m:oMath>
                </a14:m>
                <a:r>
                  <a:rPr lang="en-US" dirty="0" smtClean="0"/>
                  <a:t> of </a:t>
                </a:r>
                <a14:m>
                  <m:oMath xmlns:m="http://schemas.openxmlformats.org/officeDocument/2006/math">
                    <m:r>
                      <a:rPr lang="en-US" b="1" i="1" dirty="0" smtClean="0">
                        <a:solidFill>
                          <a:srgbClr val="0070C0"/>
                        </a:solidFill>
                        <a:latin typeface="Cambria Math"/>
                      </a:rPr>
                      <m:t>𝑺</m:t>
                    </m:r>
                  </m:oMath>
                </a14:m>
                <a:r>
                  <a:rPr lang="en-US" dirty="0" smtClean="0"/>
                  <a:t>, such that </a:t>
                </a:r>
                <a14:m>
                  <m:oMath xmlns:m="http://schemas.openxmlformats.org/officeDocument/2006/math">
                    <m:nary>
                      <m:naryPr>
                        <m:chr m:val="⋃"/>
                        <m:supHide m:val="on"/>
                        <m:ctrlPr>
                          <a:rPr lang="en-US" i="1" smtClean="0">
                            <a:solidFill>
                              <a:srgbClr val="0070C0"/>
                            </a:solidFill>
                            <a:latin typeface="Cambria Math"/>
                          </a:rPr>
                        </m:ctrlPr>
                      </m:naryPr>
                      <m:sub>
                        <m:sSub>
                          <m:sSubPr>
                            <m:ctrlPr>
                              <a:rPr lang="en-US" b="0" i="1" smtClean="0">
                                <a:solidFill>
                                  <a:srgbClr val="0070C0"/>
                                </a:solidFill>
                                <a:latin typeface="Cambria Math"/>
                              </a:rPr>
                            </m:ctrlPr>
                          </m:sSubPr>
                          <m:e>
                            <m:r>
                              <m:rPr>
                                <m:brk m:alnAt="7"/>
                              </m:rPr>
                              <a:rPr lang="en-US" b="0" i="1" smtClean="0">
                                <a:solidFill>
                                  <a:srgbClr val="0070C0"/>
                                </a:solidFill>
                                <a:latin typeface="Cambria Math"/>
                              </a:rPr>
                              <m:t>𝑆</m:t>
                            </m:r>
                          </m:e>
                          <m:sub>
                            <m:r>
                              <m:rPr>
                                <m:brk m:alnAt="7"/>
                              </m:rPr>
                              <a:rPr lang="en-US" b="0" i="1" smtClean="0">
                                <a:solidFill>
                                  <a:srgbClr val="0070C0"/>
                                </a:solidFill>
                                <a:latin typeface="Cambria Math"/>
                              </a:rPr>
                              <m:t>𝑖</m:t>
                            </m:r>
                          </m:sub>
                        </m:sSub>
                        <m:r>
                          <a:rPr lang="en-US" b="0" i="1" smtClean="0">
                            <a:solidFill>
                              <a:srgbClr val="0070C0"/>
                            </a:solidFill>
                            <a:latin typeface="Cambria Math"/>
                          </a:rPr>
                          <m:t>∈</m:t>
                        </m:r>
                        <m:r>
                          <a:rPr lang="en-US" b="1" i="1" smtClean="0">
                            <a:solidFill>
                              <a:srgbClr val="0070C0"/>
                            </a:solidFill>
                            <a:latin typeface="Cambria Math"/>
                          </a:rPr>
                          <m:t>𝑪</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𝑈</m:t>
                        </m:r>
                      </m:e>
                    </m:nary>
                  </m:oMath>
                </a14:m>
                <a:endParaRPr lang="en-US" dirty="0" smtClean="0"/>
              </a:p>
              <a:p>
                <a:pPr lvl="2"/>
                <a:r>
                  <a:rPr lang="en-US" dirty="0" smtClean="0"/>
                  <a:t>The sets in </a:t>
                </a:r>
                <a14:m>
                  <m:oMath xmlns:m="http://schemas.openxmlformats.org/officeDocument/2006/math">
                    <m:r>
                      <a:rPr lang="en-US" b="1" i="1" dirty="0" smtClean="0">
                        <a:solidFill>
                          <a:srgbClr val="0070C0"/>
                        </a:solidFill>
                        <a:latin typeface="Cambria Math"/>
                      </a:rPr>
                      <m:t>𝑪</m:t>
                    </m:r>
                    <m:r>
                      <a:rPr lang="en-US" b="1" i="1" dirty="0" smtClean="0">
                        <a:solidFill>
                          <a:srgbClr val="0070C0"/>
                        </a:solidFill>
                        <a:latin typeface="Cambria Math"/>
                      </a:rPr>
                      <m:t> </m:t>
                    </m:r>
                  </m:oMath>
                </a14:m>
                <a:r>
                  <a:rPr lang="en-US" dirty="0" smtClean="0">
                    <a:solidFill>
                      <a:schemeClr val="accent6">
                        <a:lumMod val="75000"/>
                      </a:schemeClr>
                    </a:solidFill>
                  </a:rPr>
                  <a:t>cover</a:t>
                </a:r>
                <a:r>
                  <a:rPr lang="en-US" dirty="0" smtClean="0"/>
                  <a:t> the elements of </a:t>
                </a:r>
                <a:r>
                  <a:rPr lang="en-US" dirty="0" smtClean="0">
                    <a:solidFill>
                      <a:srgbClr val="0070C0"/>
                    </a:solidFill>
                  </a:rPr>
                  <a:t>U</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12776"/>
                <a:ext cx="8229600" cy="4525963"/>
              </a:xfrm>
              <a:blipFill rotWithShape="1">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31983812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coke</a:t>
            </a:r>
            <a:endParaRPr lang="en-US" dirty="0"/>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coffee</a:t>
            </a:r>
            <a:endParaRPr lang="en-US" dirty="0"/>
          </a:p>
        </p:txBody>
      </p:sp>
      <p:sp>
        <p:nvSpPr>
          <p:cNvPr id="15" name="Rounded Rectangle 14"/>
          <p:cNvSpPr/>
          <p:nvPr/>
        </p:nvSpPr>
        <p:spPr>
          <a:xfrm>
            <a:off x="6210300" y="5040085"/>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712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coke</a:t>
            </a:r>
            <a:endParaRPr lang="en-US" dirty="0"/>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coffee</a:t>
            </a:r>
            <a:endParaRPr lang="en-US" dirty="0"/>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76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coke</a:t>
            </a:r>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coffee</a:t>
            </a:r>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16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a </a:t>
                </a:r>
                <a:r>
                  <a:rPr lang="en-US" dirty="0" smtClean="0">
                    <a:solidFill>
                      <a:srgbClr val="0070C0"/>
                    </a:solidFill>
                  </a:rPr>
                  <a:t>graph</a:t>
                </a:r>
                <a:r>
                  <a:rPr lang="en-US" dirty="0" smtClean="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smtClean="0"/>
                  <a:t>find a </a:t>
                </a:r>
                <a:r>
                  <a:rPr lang="en-US" dirty="0" smtClean="0">
                    <a:solidFill>
                      <a:schemeClr val="accent6">
                        <a:lumMod val="75000"/>
                      </a:schemeClr>
                    </a:solidFill>
                  </a:rPr>
                  <a:t>subset of vertices</a:t>
                </a:r>
                <a:r>
                  <a:rPr lang="en-US" dirty="0" smtClean="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smtClean="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smtClean="0"/>
                  <a:t> at least one endpoint of </a:t>
                </a:r>
                <a14:m>
                  <m:oMath xmlns:m="http://schemas.openxmlformats.org/officeDocument/2006/math">
                    <m:r>
                      <a:rPr lang="en-US" b="0" i="1" smtClean="0">
                        <a:latin typeface="Cambria Math"/>
                      </a:rPr>
                      <m:t>𝑒</m:t>
                    </m:r>
                  </m:oMath>
                </a14:m>
                <a:r>
                  <a:rPr lang="en-US" dirty="0" smtClean="0"/>
                  <a:t> is in </a:t>
                </a:r>
                <a14:m>
                  <m:oMath xmlns:m="http://schemas.openxmlformats.org/officeDocument/2006/math">
                    <m:r>
                      <a:rPr lang="en-US" b="0" i="1" smtClean="0">
                        <a:latin typeface="Cambria Math"/>
                      </a:rPr>
                      <m:t>𝑆</m:t>
                    </m:r>
                  </m:oMath>
                </a14:m>
                <a:r>
                  <a:rPr lang="en-US" dirty="0" smtClean="0"/>
                  <a:t>.</a:t>
                </a:r>
              </a:p>
              <a:p>
                <a:pPr lvl="1"/>
                <a:r>
                  <a:rPr lang="en-US" dirty="0" smtClean="0"/>
                  <a:t>Special case of </a:t>
                </a:r>
                <a:r>
                  <a:rPr lang="en-US" dirty="0" smtClean="0">
                    <a:solidFill>
                      <a:srgbClr val="0070C0"/>
                    </a:solidFill>
                  </a:rPr>
                  <a:t>set cover</a:t>
                </a:r>
                <a:r>
                  <a:rPr lang="en-US" dirty="0" smtClean="0"/>
                  <a:t>, where all elements are edges and sets the set of edges incident on a node.</a:t>
                </a:r>
              </a:p>
              <a:p>
                <a:pPr lvl="2"/>
                <a:r>
                  <a:rPr lang="en-US" dirty="0" smtClean="0"/>
                  <a:t>Each element is covered by exactly two sets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grpSp>
        <p:nvGrpSpPr>
          <p:cNvPr id="17" name="Group 16"/>
          <p:cNvGrpSpPr/>
          <p:nvPr/>
        </p:nvGrpSpPr>
        <p:grpSpPr>
          <a:xfrm>
            <a:off x="2800412" y="5165665"/>
            <a:ext cx="3124200" cy="1240221"/>
            <a:chOff x="2643352" y="4679763"/>
            <a:chExt cx="3124200" cy="1240221"/>
          </a:xfrm>
        </p:grpSpPr>
        <p:sp>
          <p:nvSpPr>
            <p:cNvPr id="4" name="Oval 3"/>
            <p:cNvSpPr/>
            <p:nvPr/>
          </p:nvSpPr>
          <p:spPr>
            <a:xfrm>
              <a:off x="2643352" y="5136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9000"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16821"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6"/>
              <a:endCxn id="7"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6"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9"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0"/>
              <a:endCxn id="7"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6"/>
              <a:endCxn id="8"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7"/>
              <a:endCxn id="5"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5"/>
              <a:endCxn id="6"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0389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a </a:t>
                </a:r>
                <a:r>
                  <a:rPr lang="en-US" dirty="0" smtClean="0">
                    <a:solidFill>
                      <a:srgbClr val="0070C0"/>
                    </a:solidFill>
                  </a:rPr>
                  <a:t>graph</a:t>
                </a:r>
                <a:r>
                  <a:rPr lang="en-US" dirty="0" smtClean="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smtClean="0"/>
                  <a:t>find a </a:t>
                </a:r>
                <a:r>
                  <a:rPr lang="en-US" dirty="0" smtClean="0">
                    <a:solidFill>
                      <a:schemeClr val="accent6">
                        <a:lumMod val="75000"/>
                      </a:schemeClr>
                    </a:solidFill>
                  </a:rPr>
                  <a:t>subset of vertices</a:t>
                </a:r>
                <a:r>
                  <a:rPr lang="en-US" dirty="0" smtClean="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smtClean="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smtClean="0"/>
                  <a:t> at least one endpoint of </a:t>
                </a:r>
                <a14:m>
                  <m:oMath xmlns:m="http://schemas.openxmlformats.org/officeDocument/2006/math">
                    <m:r>
                      <a:rPr lang="en-US" b="0" i="1" smtClean="0">
                        <a:latin typeface="Cambria Math"/>
                      </a:rPr>
                      <m:t>𝑒</m:t>
                    </m:r>
                  </m:oMath>
                </a14:m>
                <a:r>
                  <a:rPr lang="en-US" dirty="0" smtClean="0"/>
                  <a:t> is in </a:t>
                </a:r>
                <a14:m>
                  <m:oMath xmlns:m="http://schemas.openxmlformats.org/officeDocument/2006/math">
                    <m:r>
                      <a:rPr lang="en-US" b="0" i="1" smtClean="0">
                        <a:latin typeface="Cambria Math"/>
                      </a:rPr>
                      <m:t>𝑆</m:t>
                    </m:r>
                  </m:oMath>
                </a14:m>
                <a:r>
                  <a:rPr lang="en-US" dirty="0" smtClean="0"/>
                  <a:t>.</a:t>
                </a:r>
              </a:p>
              <a:p>
                <a:pPr lvl="1"/>
                <a:r>
                  <a:rPr lang="en-US" dirty="0" smtClean="0"/>
                  <a:t>Special case of </a:t>
                </a:r>
                <a:r>
                  <a:rPr lang="en-US" dirty="0" smtClean="0">
                    <a:solidFill>
                      <a:srgbClr val="0070C0"/>
                    </a:solidFill>
                  </a:rPr>
                  <a:t>set cover</a:t>
                </a:r>
                <a:r>
                  <a:rPr lang="en-US" dirty="0" smtClean="0"/>
                  <a:t>, where all elements are edges and sets the set of edges incident on a node.</a:t>
                </a:r>
              </a:p>
              <a:p>
                <a:pPr lvl="2"/>
                <a:r>
                  <a:rPr lang="en-US" dirty="0" smtClean="0"/>
                  <a:t>Each element is covered by exactly two sets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grpSp>
        <p:nvGrpSpPr>
          <p:cNvPr id="18" name="Group 17"/>
          <p:cNvGrpSpPr/>
          <p:nvPr/>
        </p:nvGrpSpPr>
        <p:grpSpPr>
          <a:xfrm>
            <a:off x="2643352" y="5181600"/>
            <a:ext cx="3124200" cy="1240221"/>
            <a:chOff x="2643352" y="4679763"/>
            <a:chExt cx="3124200" cy="1240221"/>
          </a:xfrm>
        </p:grpSpPr>
        <p:sp>
          <p:nvSpPr>
            <p:cNvPr id="19" name="Oval 18"/>
            <p:cNvSpPr/>
            <p:nvPr/>
          </p:nvSpPr>
          <p:spPr>
            <a:xfrm>
              <a:off x="2643352" y="51369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29000" y="5615184"/>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16821" y="46797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0" idx="6"/>
              <a:endCxn id="22"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4"/>
              <a:endCxn id="21"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6"/>
              <a:endCxn id="24"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0"/>
              <a:endCxn id="22"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6"/>
              <a:endCxn id="23"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7"/>
              <a:endCxn id="20"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5"/>
              <a:endCxn id="21"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1944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MinSTC</a:t>
            </a:r>
            <a:r>
              <a:rPr lang="en-US" dirty="0" smtClean="0"/>
              <a:t> and Coverage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is the relationship between the </a:t>
                </a:r>
                <a:r>
                  <a:rPr lang="en-US" dirty="0" err="1" smtClean="0"/>
                  <a:t>MinSTC</a:t>
                </a:r>
                <a:r>
                  <a:rPr lang="en-US" dirty="0" smtClean="0"/>
                  <a:t> problem and Coverage?</a:t>
                </a:r>
              </a:p>
              <a:p>
                <a:endParaRPr lang="en-US" dirty="0"/>
              </a:p>
              <a:p>
                <a:r>
                  <a:rPr lang="en-US" dirty="0" smtClean="0"/>
                  <a:t>Hint: A labeling satisfies STC if for any two edges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smtClean="0"/>
                  <a:t> and </a:t>
                </a:r>
                <a14:m>
                  <m:oMath xmlns:m="http://schemas.openxmlformats.org/officeDocument/2006/math">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smtClean="0"/>
                  <a:t> that form an </a:t>
                </a:r>
                <a:r>
                  <a:rPr lang="en-US" dirty="0" smtClean="0">
                    <a:solidFill>
                      <a:schemeClr val="accent6">
                        <a:lumMod val="75000"/>
                      </a:schemeClr>
                    </a:solidFill>
                  </a:rPr>
                  <a:t>open triangle</a:t>
                </a:r>
                <a:r>
                  <a:rPr lang="en-US" dirty="0" smtClean="0"/>
                  <a:t> at least one of the edges is labeled weak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851920" y="54831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3851920" y="5483118"/>
                <a:ext cx="304800" cy="3048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4613920" y="50259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 name="Oval 4"/>
              <p:cNvSpPr>
                <a:spLocks noRot="1" noChangeAspect="1" noMove="1" noResize="1" noEditPoints="1" noAdjustHandles="1" noChangeArrowheads="1" noChangeShapeType="1" noTextEdit="1"/>
              </p:cNvSpPr>
              <p:nvPr/>
            </p:nvSpPr>
            <p:spPr>
              <a:xfrm>
                <a:off x="4613920" y="5025918"/>
                <a:ext cx="304800" cy="3048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637568" y="596133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637568" y="5961339"/>
                <a:ext cx="304800" cy="304800"/>
              </a:xfrm>
              <a:prstGeom prst="ellipse">
                <a:avLst/>
              </a:prstGeom>
              <a:blipFill rotWithShape="1">
                <a:blip r:embed="rId5"/>
                <a:stretch>
                  <a:fillRect l="-1852"/>
                </a:stretch>
              </a:blipFill>
            </p:spPr>
            <p:txBody>
              <a:bodyPr/>
              <a:lstStyle/>
              <a:p>
                <a:r>
                  <a:rPr lang="en-US">
                    <a:noFill/>
                  </a:rPr>
                  <a:t> </a:t>
                </a:r>
              </a:p>
            </p:txBody>
          </p:sp>
        </mc:Fallback>
      </mc:AlternateContent>
      <p:cxnSp>
        <p:nvCxnSpPr>
          <p:cNvPr id="8" name="Straight Connector 7"/>
          <p:cNvCxnSpPr>
            <a:stCxn id="4" idx="7"/>
            <a:endCxn id="5" idx="3"/>
          </p:cNvCxnSpPr>
          <p:nvPr/>
        </p:nvCxnSpPr>
        <p:spPr>
          <a:xfrm flipV="1">
            <a:off x="4112083" y="5286081"/>
            <a:ext cx="546474" cy="2416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5"/>
            <a:endCxn id="6" idx="2"/>
          </p:cNvCxnSpPr>
          <p:nvPr/>
        </p:nvCxnSpPr>
        <p:spPr>
          <a:xfrm>
            <a:off x="4112083" y="5743281"/>
            <a:ext cx="525485" cy="37045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Coverage</a:t>
            </a:r>
          </a:p>
        </p:txBody>
      </p:sp>
      <p:sp>
        <p:nvSpPr>
          <p:cNvPr id="6" name="Content Placeholder 5"/>
          <p:cNvSpPr>
            <a:spLocks noGrp="1"/>
          </p:cNvSpPr>
          <p:nvPr>
            <p:ph idx="1"/>
          </p:nvPr>
        </p:nvSpPr>
        <p:spPr>
          <a:xfrm>
            <a:off x="457200" y="1600200"/>
            <a:ext cx="8229600" cy="4925144"/>
          </a:xfrm>
        </p:spPr>
        <p:txBody>
          <a:bodyPr>
            <a:normAutofit fontScale="92500" lnSpcReduction="20000"/>
          </a:bodyPr>
          <a:lstStyle/>
          <a:p>
            <a:r>
              <a:rPr lang="en-US" dirty="0" smtClean="0"/>
              <a:t>Intuition</a:t>
            </a:r>
          </a:p>
          <a:p>
            <a:pPr lvl="1"/>
            <a:r>
              <a:rPr lang="en-US" dirty="0" smtClean="0">
                <a:solidFill>
                  <a:srgbClr val="C00000"/>
                </a:solidFill>
              </a:rPr>
              <a:t>STC property </a:t>
            </a:r>
            <a:r>
              <a:rPr lang="en-US" dirty="0" smtClean="0"/>
              <a:t>implies that there </a:t>
            </a:r>
            <a:r>
              <a:rPr lang="en-US" dirty="0" smtClean="0">
                <a:solidFill>
                  <a:srgbClr val="FF0000"/>
                </a:solidFill>
              </a:rPr>
              <a:t>cannot</a:t>
            </a:r>
            <a:r>
              <a:rPr lang="en-US" dirty="0" smtClean="0"/>
              <a:t> be an open triangle with both strong edges</a:t>
            </a:r>
          </a:p>
          <a:p>
            <a:pPr lvl="1"/>
            <a:r>
              <a:rPr lang="en-US" dirty="0" smtClean="0"/>
              <a:t>For every open triangle: a </a:t>
            </a:r>
            <a:r>
              <a:rPr lang="en-US" dirty="0" smtClean="0">
                <a:solidFill>
                  <a:srgbClr val="0070C0"/>
                </a:solidFill>
              </a:rPr>
              <a:t>weak</a:t>
            </a:r>
            <a:r>
              <a:rPr lang="en-US" dirty="0" smtClean="0"/>
              <a:t> edge must </a:t>
            </a:r>
            <a:r>
              <a:rPr lang="en-US" dirty="0" smtClean="0">
                <a:solidFill>
                  <a:srgbClr val="FF0000"/>
                </a:solidFill>
              </a:rPr>
              <a:t>cover </a:t>
            </a:r>
            <a:r>
              <a:rPr lang="en-US" dirty="0" smtClean="0"/>
              <a:t>the triangle</a:t>
            </a:r>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err="1" smtClean="0">
                <a:solidFill>
                  <a:schemeClr val="accent6">
                    <a:lumMod val="75000"/>
                  </a:schemeClr>
                </a:solidFill>
              </a:rPr>
              <a:t>MinSTC</a:t>
            </a:r>
            <a:r>
              <a:rPr lang="en-US" dirty="0" smtClean="0">
                <a:solidFill>
                  <a:schemeClr val="accent6">
                    <a:lumMod val="75000"/>
                  </a:schemeClr>
                </a:solidFill>
              </a:rPr>
              <a:t> </a:t>
            </a:r>
            <a:r>
              <a:rPr lang="en-US" dirty="0" smtClean="0"/>
              <a:t>can </a:t>
            </a:r>
            <a:r>
              <a:rPr lang="el-GR" dirty="0" err="1"/>
              <a:t>be</a:t>
            </a:r>
            <a:r>
              <a:rPr lang="el-GR" dirty="0"/>
              <a:t> </a:t>
            </a:r>
            <a:r>
              <a:rPr lang="el-GR" dirty="0" err="1"/>
              <a:t>mapped</a:t>
            </a:r>
            <a:r>
              <a:rPr lang="el-GR" dirty="0"/>
              <a:t> </a:t>
            </a:r>
            <a:r>
              <a:rPr lang="el-GR" dirty="0" err="1"/>
              <a:t>to</a:t>
            </a:r>
            <a:r>
              <a:rPr lang="el-GR" dirty="0"/>
              <a:t> the </a:t>
            </a:r>
            <a:r>
              <a:rPr lang="el-GR" dirty="0" err="1">
                <a:solidFill>
                  <a:srgbClr val="0070C0"/>
                </a:solidFill>
              </a:rPr>
              <a:t>Minimum</a:t>
            </a:r>
            <a:r>
              <a:rPr lang="el-GR" dirty="0">
                <a:solidFill>
                  <a:srgbClr val="0070C0"/>
                </a:solidFill>
              </a:rPr>
              <a:t> </a:t>
            </a:r>
            <a:r>
              <a:rPr lang="el-GR" dirty="0" err="1">
                <a:solidFill>
                  <a:srgbClr val="0070C0"/>
                </a:solidFill>
              </a:rPr>
              <a:t>Vertex</a:t>
            </a:r>
            <a:r>
              <a:rPr lang="el-GR" dirty="0">
                <a:solidFill>
                  <a:srgbClr val="0070C0"/>
                </a:solidFill>
              </a:rPr>
              <a:t> </a:t>
            </a:r>
            <a:r>
              <a:rPr lang="el-GR" dirty="0" err="1">
                <a:solidFill>
                  <a:srgbClr val="0070C0"/>
                </a:solidFill>
              </a:rPr>
              <a:t>Cover</a:t>
            </a:r>
            <a:r>
              <a:rPr lang="en-US" dirty="0">
                <a:solidFill>
                  <a:srgbClr val="0070C0"/>
                </a:solidFill>
              </a:rPr>
              <a:t> </a:t>
            </a:r>
            <a:r>
              <a:rPr lang="el-GR" dirty="0" err="1"/>
              <a:t>problem</a:t>
            </a:r>
            <a:r>
              <a:rPr lang="el-GR" dirty="0"/>
              <a:t>.</a:t>
            </a:r>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89</a:t>
            </a:fld>
            <a:endParaRPr lang="el-G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52800"/>
            <a:ext cx="2410560" cy="203040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708" y="3352800"/>
            <a:ext cx="2410560" cy="2030400"/>
          </a:xfrm>
          <a:prstGeom prst="rect">
            <a:avLst/>
          </a:prstGeom>
        </p:spPr>
      </p:pic>
    </p:spTree>
    <p:extLst>
      <p:ext uri="{BB962C8B-B14F-4D97-AF65-F5344CB8AC3E}">
        <p14:creationId xmlns:p14="http://schemas.microsoft.com/office/powerpoint/2010/main" val="31045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Simple Team Formation Problem is a just an instance of the </a:t>
                </a:r>
                <a:r>
                  <a:rPr lang="en-US" dirty="0" smtClean="0">
                    <a:solidFill>
                      <a:srgbClr val="FF0000"/>
                    </a:solidFill>
                  </a:rPr>
                  <a:t>Set Cover </a:t>
                </a:r>
                <a:r>
                  <a:rPr lang="en-US" dirty="0" smtClean="0"/>
                  <a:t>problem</a:t>
                </a:r>
              </a:p>
              <a:p>
                <a:pPr lvl="1"/>
                <a:r>
                  <a:rPr lang="en-US" dirty="0" smtClean="0">
                    <a:solidFill>
                      <a:srgbClr val="0070C0"/>
                    </a:solidFill>
                  </a:rPr>
                  <a:t>Universe</a:t>
                </a:r>
                <a:r>
                  <a:rPr lang="en-US" dirty="0" smtClean="0"/>
                  <a:t> </a:t>
                </a:r>
                <a14:m>
                  <m:oMath xmlns:m="http://schemas.openxmlformats.org/officeDocument/2006/math">
                    <m:r>
                      <a:rPr lang="en-US" b="0" i="1" smtClean="0">
                        <a:latin typeface="Cambria Math"/>
                      </a:rPr>
                      <m:t>𝑈</m:t>
                    </m:r>
                  </m:oMath>
                </a14:m>
                <a:r>
                  <a:rPr lang="en-US" dirty="0" smtClean="0"/>
                  <a:t> of elements = Set of all </a:t>
                </a:r>
                <a:r>
                  <a:rPr lang="en-US" dirty="0" smtClean="0">
                    <a:solidFill>
                      <a:srgbClr val="0070C0"/>
                    </a:solidFill>
                  </a:rPr>
                  <a:t>skills</a:t>
                </a:r>
              </a:p>
              <a:p>
                <a:pPr lvl="1"/>
                <a:r>
                  <a:rPr lang="en-US" dirty="0" smtClean="0"/>
                  <a:t>Collection </a:t>
                </a:r>
                <a14:m>
                  <m:oMath xmlns:m="http://schemas.openxmlformats.org/officeDocument/2006/math">
                    <m:r>
                      <a:rPr lang="en-US" b="1" i="1" smtClean="0">
                        <a:latin typeface="Cambria Math"/>
                      </a:rPr>
                      <m:t>𝑺</m:t>
                    </m:r>
                  </m:oMath>
                </a14:m>
                <a:r>
                  <a:rPr lang="en-US" dirty="0" smtClean="0"/>
                  <a:t> of </a:t>
                </a:r>
                <a:r>
                  <a:rPr lang="en-US" dirty="0" smtClean="0">
                    <a:solidFill>
                      <a:schemeClr val="accent6">
                        <a:lumMod val="75000"/>
                      </a:schemeClr>
                    </a:solidFill>
                  </a:rPr>
                  <a:t>subsets</a:t>
                </a:r>
                <a:r>
                  <a:rPr lang="en-US" dirty="0" smtClean="0"/>
                  <a:t> = The set of </a:t>
                </a:r>
                <a:r>
                  <a:rPr lang="en-US" dirty="0" smtClean="0">
                    <a:solidFill>
                      <a:schemeClr val="accent6">
                        <a:lumMod val="75000"/>
                      </a:schemeClr>
                    </a:solidFill>
                  </a:rPr>
                  <a:t>experts</a:t>
                </a:r>
                <a:r>
                  <a:rPr lang="en-US" dirty="0" smtClean="0"/>
                  <a:t> and the subset of skills they possess.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grpSp>
        <p:nvGrpSpPr>
          <p:cNvPr id="4" name="Group 16"/>
          <p:cNvGrpSpPr>
            <a:grpSpLocks/>
          </p:cNvGrpSpPr>
          <p:nvPr/>
        </p:nvGrpSpPr>
        <p:grpSpPr bwMode="auto">
          <a:xfrm>
            <a:off x="1823498" y="5190745"/>
            <a:ext cx="1601787" cy="823913"/>
            <a:chOff x="0" y="0"/>
            <a:chExt cx="1008" cy="519"/>
          </a:xfrm>
        </p:grpSpPr>
        <p:sp>
          <p:nvSpPr>
            <p:cNvPr id="5" name="AutoShape 13"/>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 name="Rectangle 14"/>
            <p:cNvSpPr>
              <a:spLocks/>
            </p:cNvSpPr>
            <p:nvPr/>
          </p:nvSpPr>
          <p:spPr bwMode="auto">
            <a:xfrm>
              <a:off x="0"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B</a:t>
              </a:r>
              <a:r>
                <a:rPr lang="en-US" altLang="en-US" sz="1600">
                  <a:latin typeface="Times" charset="0"/>
                  <a:cs typeface="Times" charset="0"/>
                  <a:sym typeface="Times" charset="0"/>
                </a:rPr>
                <a:t>ob</a:t>
              </a:r>
            </a:p>
          </p:txBody>
        </p:sp>
        <p:sp>
          <p:nvSpPr>
            <p:cNvPr id="7" name="Rectangle 15"/>
            <p:cNvSpPr>
              <a:spLocks/>
            </p:cNvSpPr>
            <p:nvPr/>
          </p:nvSpPr>
          <p:spPr bwMode="auto">
            <a:xfrm>
              <a:off x="48" y="259"/>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grpSp>
        <p:nvGrpSpPr>
          <p:cNvPr id="8" name="Group 20"/>
          <p:cNvGrpSpPr>
            <a:grpSpLocks/>
          </p:cNvGrpSpPr>
          <p:nvPr/>
        </p:nvGrpSpPr>
        <p:grpSpPr bwMode="auto">
          <a:xfrm>
            <a:off x="3501485" y="5189158"/>
            <a:ext cx="1612900" cy="825500"/>
            <a:chOff x="0" y="0"/>
            <a:chExt cx="1016" cy="519"/>
          </a:xfrm>
        </p:grpSpPr>
        <p:sp>
          <p:nvSpPr>
            <p:cNvPr id="9" name="AutoShape 17"/>
            <p:cNvSpPr>
              <a:spLocks/>
            </p:cNvSpPr>
            <p:nvPr/>
          </p:nvSpPr>
          <p:spPr bwMode="auto">
            <a:xfrm>
              <a:off x="0" y="39"/>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 name="Rectangle 18"/>
            <p:cNvSpPr>
              <a:spLocks/>
            </p:cNvSpPr>
            <p:nvPr/>
          </p:nvSpPr>
          <p:spPr bwMode="auto">
            <a:xfrm>
              <a:off x="0"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C</a:t>
              </a:r>
              <a:r>
                <a:rPr lang="en-US" altLang="en-US" sz="1600">
                  <a:latin typeface="Times" charset="0"/>
                  <a:cs typeface="Times" charset="0"/>
                  <a:sym typeface="Times" charset="0"/>
                </a:rPr>
                <a:t>ynthia</a:t>
              </a:r>
            </a:p>
          </p:txBody>
        </p:sp>
        <p:sp>
          <p:nvSpPr>
            <p:cNvPr id="11" name="Rectangle 19"/>
            <p:cNvSpPr>
              <a:spLocks/>
            </p:cNvSpPr>
            <p:nvPr/>
          </p:nvSpPr>
          <p:spPr bwMode="auto">
            <a:xfrm>
              <a:off x="0" y="259"/>
              <a:ext cx="10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B292CA"/>
                  </a:solidFill>
                  <a:latin typeface="Times" charset="0"/>
                  <a:cs typeface="Times" charset="0"/>
                  <a:sym typeface="Times" charset="0"/>
                </a:rPr>
                <a:t>, </a:t>
              </a:r>
              <a:r>
                <a:rPr lang="en-US" altLang="en-US" sz="1600">
                  <a:solidFill>
                    <a:srgbClr val="006600"/>
                  </a:solidFill>
                  <a:latin typeface="Times" charset="0"/>
                  <a:cs typeface="Times" charset="0"/>
                  <a:sym typeface="Times" charset="0"/>
                </a:rPr>
                <a:t>java</a:t>
              </a:r>
              <a:r>
                <a:rPr lang="en-US" altLang="en-US" sz="1600" b="1">
                  <a:latin typeface="Times" charset="0"/>
                  <a:cs typeface="Times" charset="0"/>
                  <a:sym typeface="Times" charset="0"/>
                </a:rPr>
                <a:t>}</a:t>
              </a:r>
            </a:p>
          </p:txBody>
        </p:sp>
      </p:grpSp>
      <p:grpSp>
        <p:nvGrpSpPr>
          <p:cNvPr id="12" name="Group 24"/>
          <p:cNvGrpSpPr>
            <a:grpSpLocks/>
          </p:cNvGrpSpPr>
          <p:nvPr/>
        </p:nvGrpSpPr>
        <p:grpSpPr bwMode="auto">
          <a:xfrm>
            <a:off x="5177885" y="5190745"/>
            <a:ext cx="1600200" cy="838200"/>
            <a:chOff x="0" y="0"/>
            <a:chExt cx="1008" cy="528"/>
          </a:xfrm>
        </p:grpSpPr>
        <p:sp>
          <p:nvSpPr>
            <p:cNvPr id="13" name="AutoShape 21"/>
            <p:cNvSpPr>
              <a:spLocks/>
            </p:cNvSpPr>
            <p:nvPr/>
          </p:nvSpPr>
          <p:spPr bwMode="auto">
            <a:xfrm>
              <a:off x="0" y="48"/>
              <a:ext cx="1008"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 name="Rectangle 22"/>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D</a:t>
              </a:r>
              <a:r>
                <a:rPr lang="en-US" altLang="en-US" sz="1600">
                  <a:latin typeface="Times" charset="0"/>
                  <a:cs typeface="Times" charset="0"/>
                  <a:sym typeface="Times" charset="0"/>
                </a:rPr>
                <a:t>avid</a:t>
              </a:r>
            </a:p>
          </p:txBody>
        </p:sp>
        <p:sp>
          <p:nvSpPr>
            <p:cNvPr id="15" name="Rectangle 23"/>
            <p:cNvSpPr>
              <a:spLocks/>
            </p:cNvSpPr>
            <p:nvPr/>
          </p:nvSpPr>
          <p:spPr bwMode="auto">
            <a:xfrm>
              <a:off x="47" y="259"/>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b="1">
                  <a:latin typeface="Times" charset="0"/>
                  <a:cs typeface="Times" charset="0"/>
                  <a:sym typeface="Times" charset="0"/>
                </a:rPr>
                <a:t>}</a:t>
              </a:r>
            </a:p>
          </p:txBody>
        </p:sp>
      </p:grpSp>
      <p:grpSp>
        <p:nvGrpSpPr>
          <p:cNvPr id="16" name="Group 28"/>
          <p:cNvGrpSpPr>
            <a:grpSpLocks/>
          </p:cNvGrpSpPr>
          <p:nvPr/>
        </p:nvGrpSpPr>
        <p:grpSpPr bwMode="auto">
          <a:xfrm>
            <a:off x="6854285" y="5235195"/>
            <a:ext cx="2222500" cy="793750"/>
            <a:chOff x="0" y="0"/>
            <a:chExt cx="1400" cy="500"/>
          </a:xfrm>
        </p:grpSpPr>
        <p:sp>
          <p:nvSpPr>
            <p:cNvPr id="17" name="AutoShape 25"/>
            <p:cNvSpPr>
              <a:spLocks/>
            </p:cNvSpPr>
            <p:nvPr/>
          </p:nvSpPr>
          <p:spPr bwMode="auto">
            <a:xfrm>
              <a:off x="0" y="20"/>
              <a:ext cx="1344" cy="48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8" name="Rectangle 26"/>
            <p:cNvSpPr>
              <a:spLocks/>
            </p:cNvSpPr>
            <p:nvPr/>
          </p:nvSpPr>
          <p:spPr bwMode="auto">
            <a:xfrm>
              <a:off x="28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E</a:t>
              </a:r>
              <a:r>
                <a:rPr lang="en-US" altLang="en-US" sz="1600">
                  <a:latin typeface="Times" charset="0"/>
                  <a:cs typeface="Times" charset="0"/>
                  <a:sym typeface="Times" charset="0"/>
                </a:rPr>
                <a:t>leanor</a:t>
              </a:r>
            </a:p>
          </p:txBody>
        </p:sp>
        <p:sp>
          <p:nvSpPr>
            <p:cNvPr id="19" name="Rectangle 27"/>
            <p:cNvSpPr>
              <a:spLocks/>
            </p:cNvSpPr>
            <p:nvPr/>
          </p:nvSpPr>
          <p:spPr bwMode="auto">
            <a:xfrm>
              <a:off x="0" y="240"/>
              <a:ext cx="14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006600"/>
                  </a:solidFill>
                  <a:latin typeface="Times" charset="0"/>
                  <a:cs typeface="Times" charset="0"/>
                  <a:sym typeface="Times" charset="0"/>
                </a:rPr>
                <a:t>java</a:t>
              </a:r>
              <a:r>
                <a:rPr lang="en-US" altLang="en-US" sz="1600">
                  <a:solidFill>
                    <a:srgbClr val="CC00FF"/>
                  </a:solidFill>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grpSp>
        <p:nvGrpSpPr>
          <p:cNvPr id="20" name="Group 32"/>
          <p:cNvGrpSpPr>
            <a:grpSpLocks/>
          </p:cNvGrpSpPr>
          <p:nvPr/>
        </p:nvGrpSpPr>
        <p:grpSpPr bwMode="auto">
          <a:xfrm>
            <a:off x="147098" y="5190745"/>
            <a:ext cx="1601787" cy="823913"/>
            <a:chOff x="0" y="0"/>
            <a:chExt cx="1008" cy="519"/>
          </a:xfrm>
        </p:grpSpPr>
        <p:sp>
          <p:nvSpPr>
            <p:cNvPr id="21" name="AutoShape 29"/>
            <p:cNvSpPr>
              <a:spLocks/>
            </p:cNvSpPr>
            <p:nvPr/>
          </p:nvSpPr>
          <p:spPr bwMode="auto">
            <a:xfrm>
              <a:off x="0" y="39"/>
              <a:ext cx="1008" cy="480"/>
            </a:xfrm>
            <a:prstGeom prst="roundRect">
              <a:avLst>
                <a:gd name="adj" fmla="val 16667"/>
              </a:avLst>
            </a:prstGeom>
            <a:solidFill>
              <a:srgbClr val="FF9900"/>
            </a:solidFill>
            <a:ln w="25400">
              <a:solidFill>
                <a:schemeClr val="tx1"/>
              </a:solidFill>
              <a:round/>
              <a:headEnd/>
              <a:tailEnd/>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2" name="Rectangle 30"/>
            <p:cNvSpPr>
              <a:spLocks/>
            </p:cNvSpPr>
            <p:nvPr/>
          </p:nvSpPr>
          <p:spPr bwMode="auto">
            <a:xfrm>
              <a:off x="4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A</a:t>
              </a:r>
              <a:r>
                <a:rPr lang="en-US" altLang="en-US" sz="1600">
                  <a:latin typeface="Times" charset="0"/>
                  <a:cs typeface="Times" charset="0"/>
                  <a:sym typeface="Times" charset="0"/>
                </a:rPr>
                <a:t>lice</a:t>
              </a:r>
            </a:p>
          </p:txBody>
        </p:sp>
        <p:sp>
          <p:nvSpPr>
            <p:cNvPr id="23" name="Rectangle 31"/>
            <p:cNvSpPr>
              <a:spLocks/>
            </p:cNvSpPr>
            <p:nvPr/>
          </p:nvSpPr>
          <p:spPr bwMode="auto">
            <a:xfrm>
              <a:off x="47" y="268"/>
              <a:ext cx="9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FF0000"/>
                  </a:solidFill>
                  <a:latin typeface="Times" charset="0"/>
                  <a:cs typeface="Times" charset="0"/>
                  <a:sym typeface="Times" charset="0"/>
                </a:rPr>
                <a:t>algorithms</a:t>
              </a:r>
              <a:r>
                <a:rPr lang="en-US" altLang="en-US" sz="1600" b="1">
                  <a:latin typeface="Times" charset="0"/>
                  <a:cs typeface="Times" charset="0"/>
                  <a:sym typeface="Times" charset="0"/>
                </a:rPr>
                <a:t>}</a:t>
              </a:r>
            </a:p>
          </p:txBody>
        </p:sp>
      </p:grpSp>
      <p:grpSp>
        <p:nvGrpSpPr>
          <p:cNvPr id="24" name="Group 36"/>
          <p:cNvGrpSpPr>
            <a:grpSpLocks/>
          </p:cNvGrpSpPr>
          <p:nvPr/>
        </p:nvGrpSpPr>
        <p:grpSpPr bwMode="auto">
          <a:xfrm>
            <a:off x="6854285" y="5235195"/>
            <a:ext cx="2222500" cy="793750"/>
            <a:chOff x="0" y="0"/>
            <a:chExt cx="1400" cy="500"/>
          </a:xfrm>
        </p:grpSpPr>
        <p:sp>
          <p:nvSpPr>
            <p:cNvPr id="25" name="AutoShape 33"/>
            <p:cNvSpPr>
              <a:spLocks/>
            </p:cNvSpPr>
            <p:nvPr/>
          </p:nvSpPr>
          <p:spPr bwMode="auto">
            <a:xfrm>
              <a:off x="0" y="20"/>
              <a:ext cx="1344" cy="480"/>
            </a:xfrm>
            <a:prstGeom prst="roundRect">
              <a:avLst>
                <a:gd name="adj" fmla="val 16667"/>
              </a:avLst>
            </a:prstGeom>
            <a:solidFill>
              <a:srgbClr val="FF9900"/>
            </a:solidFill>
            <a:ln w="25400">
              <a:solidFill>
                <a:schemeClr val="tx1"/>
              </a:solidFill>
              <a:round/>
              <a:headEnd/>
              <a:tailEnd/>
            </a:ln>
            <a:extLst/>
          </p:spPr>
          <p:txBody>
            <a:bodyPr lIns="0" tIns="0" rIns="0" bIns="0"/>
            <a:lstStyle>
              <a:lvl1pPr algn="ctr">
                <a:defRPr sz="4200">
                  <a:solidFill>
                    <a:srgbClr val="000000"/>
                  </a:solidFill>
                  <a:latin typeface="Gill Sans" charset="0"/>
                  <a:ea typeface="ヒラギノ角ゴ ProN W3" charset="0"/>
                  <a:cs typeface="ヒラギノ角ゴ ProN W3" charset="0"/>
                  <a:sym typeface="Gill Sans"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6" name="Rectangle 34"/>
            <p:cNvSpPr>
              <a:spLocks/>
            </p:cNvSpPr>
            <p:nvPr/>
          </p:nvSpPr>
          <p:spPr bwMode="auto">
            <a:xfrm>
              <a:off x="287" y="0"/>
              <a:ext cx="9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1313"/>
                </a:spcBef>
                <a:buClrTx/>
                <a:buSzTx/>
                <a:buFontTx/>
                <a:buNone/>
              </a:pPr>
              <a:r>
                <a:rPr lang="en-US" altLang="en-US" sz="2200" b="1">
                  <a:latin typeface="Times" charset="0"/>
                  <a:cs typeface="Times" charset="0"/>
                  <a:sym typeface="Times" charset="0"/>
                </a:rPr>
                <a:t>E</a:t>
              </a:r>
              <a:r>
                <a:rPr lang="en-US" altLang="en-US" sz="1600">
                  <a:latin typeface="Times" charset="0"/>
                  <a:cs typeface="Times" charset="0"/>
                  <a:sym typeface="Times" charset="0"/>
                </a:rPr>
                <a:t>leanor</a:t>
              </a:r>
            </a:p>
          </p:txBody>
        </p:sp>
        <p:sp>
          <p:nvSpPr>
            <p:cNvPr id="27" name="Rectangle 35"/>
            <p:cNvSpPr>
              <a:spLocks/>
            </p:cNvSpPr>
            <p:nvPr/>
          </p:nvSpPr>
          <p:spPr bwMode="auto">
            <a:xfrm>
              <a:off x="0" y="240"/>
              <a:ext cx="14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lstStyle>
              <a:lvl1pPr>
                <a:spcBef>
                  <a:spcPts val="600"/>
                </a:spcBef>
                <a:buClr>
                  <a:srgbClr val="2675B4"/>
                </a:buClr>
                <a:buSzPct val="100000"/>
                <a:buFont typeface="Lucida Grande" charset="0"/>
                <a:buChar char="•"/>
                <a:defRPr sz="2400">
                  <a:solidFill>
                    <a:schemeClr val="tx1"/>
                  </a:solidFill>
                  <a:latin typeface="Arial" charset="0"/>
                  <a:ea typeface="ヒラギノ角ゴ ProN W3" charset="0"/>
                  <a:cs typeface="ヒラギノ角ゴ ProN W3" charset="0"/>
                  <a:sym typeface="Arial" charset="0"/>
                </a:defRPr>
              </a:lvl1pPr>
              <a:lvl2pPr marL="704850" indent="-28575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2pPr>
              <a:lvl3pPr marL="11049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3pPr>
              <a:lvl4pPr marL="1562100" indent="-228600">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4pPr>
              <a:lvl5pPr marL="2019300" indent="-228600" algn="just">
                <a:spcBef>
                  <a:spcPts val="400"/>
                </a:spcBef>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5pPr>
              <a:lvl6pPr marL="24765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6pPr>
              <a:lvl7pPr marL="29337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7pPr>
              <a:lvl8pPr marL="33909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8pPr>
              <a:lvl9pPr marL="3848100" indent="-228600" algn="just" eaLnBrk="0" fontAlgn="base" hangingPunct="0">
                <a:spcBef>
                  <a:spcPts val="400"/>
                </a:spcBef>
                <a:spcAft>
                  <a:spcPct val="0"/>
                </a:spcAft>
                <a:buClr>
                  <a:srgbClr val="2675B4"/>
                </a:buClr>
                <a:buSzPct val="100000"/>
                <a:buFont typeface="Lucida Grande" charset="0"/>
                <a:buChar char="•"/>
                <a:defRPr>
                  <a:solidFill>
                    <a:schemeClr val="tx1"/>
                  </a:solidFill>
                  <a:latin typeface="Arial" charset="0"/>
                  <a:ea typeface="ヒラギノ角ゴ ProN W3" charset="0"/>
                  <a:cs typeface="ヒラギノ角ゴ ProN W3" charset="0"/>
                  <a:sym typeface="Arial" charset="0"/>
                </a:defRPr>
              </a:lvl9pPr>
            </a:lstStyle>
            <a:p>
              <a:pPr algn="ctr" eaLnBrk="1" hangingPunct="1">
                <a:spcBef>
                  <a:spcPts val="950"/>
                </a:spcBef>
                <a:buClrTx/>
                <a:buSzTx/>
                <a:buFontTx/>
                <a:buNone/>
              </a:pPr>
              <a:r>
                <a:rPr lang="en-US" altLang="en-US" sz="1600" b="1">
                  <a:latin typeface="Times" charset="0"/>
                  <a:cs typeface="Times" charset="0"/>
                  <a:sym typeface="Times" charset="0"/>
                </a:rPr>
                <a:t>{</a:t>
              </a:r>
              <a:r>
                <a:rPr lang="en-US" altLang="en-US" sz="1600">
                  <a:solidFill>
                    <a:srgbClr val="CC00FF"/>
                  </a:solidFill>
                  <a:latin typeface="Times" charset="0"/>
                  <a:cs typeface="Times" charset="0"/>
                  <a:sym typeface="Times" charset="0"/>
                </a:rPr>
                <a:t>graphics,</a:t>
              </a:r>
              <a:r>
                <a:rPr lang="en-US" altLang="en-US" sz="1600">
                  <a:solidFill>
                    <a:srgbClr val="006600"/>
                  </a:solidFill>
                  <a:latin typeface="Times" charset="0"/>
                  <a:cs typeface="Times" charset="0"/>
                  <a:sym typeface="Times" charset="0"/>
                </a:rPr>
                <a:t>java</a:t>
              </a:r>
              <a:r>
                <a:rPr lang="en-US" altLang="en-US" sz="1600">
                  <a:solidFill>
                    <a:srgbClr val="CC00FF"/>
                  </a:solidFill>
                  <a:latin typeface="Times" charset="0"/>
                  <a:cs typeface="Times" charset="0"/>
                  <a:sym typeface="Times" charset="0"/>
                </a:rPr>
                <a:t>,</a:t>
              </a:r>
              <a:r>
                <a:rPr lang="en-US" altLang="en-US" sz="1600">
                  <a:solidFill>
                    <a:srgbClr val="B292CA"/>
                  </a:solidFill>
                  <a:latin typeface="Times" charset="0"/>
                  <a:cs typeface="Times" charset="0"/>
                  <a:sym typeface="Times" charset="0"/>
                </a:rPr>
                <a:t>python</a:t>
              </a:r>
              <a:r>
                <a:rPr lang="en-US" altLang="en-US" sz="1600" b="1">
                  <a:latin typeface="Times" charset="0"/>
                  <a:cs typeface="Times" charset="0"/>
                  <a:sym typeface="Times" charset="0"/>
                </a:rPr>
                <a:t>}</a:t>
              </a:r>
            </a:p>
          </p:txBody>
        </p:sp>
      </p:grpSp>
      <p:sp>
        <p:nvSpPr>
          <p:cNvPr id="28" name="TextBox 27"/>
          <p:cNvSpPr txBox="1"/>
          <p:nvPr/>
        </p:nvSpPr>
        <p:spPr>
          <a:xfrm>
            <a:off x="147098" y="4588785"/>
            <a:ext cx="5509072" cy="461665"/>
          </a:xfrm>
          <a:prstGeom prst="rect">
            <a:avLst/>
          </a:prstGeom>
          <a:noFill/>
          <a:ln>
            <a:solidFill>
              <a:schemeClr val="accent1"/>
            </a:solidFill>
          </a:ln>
        </p:spPr>
        <p:txBody>
          <a:bodyPr wrap="none" rtlCol="0">
            <a:spAutoFit/>
          </a:bodyPr>
          <a:lstStyle/>
          <a:p>
            <a:r>
              <a:rPr lang="en-US" altLang="en-US" sz="2400" dirty="0">
                <a:latin typeface="Lucida Grande" charset="0"/>
                <a:ea typeface="Lucida Grande" charset="0"/>
                <a:cs typeface="Lucida Grande" charset="0"/>
                <a:sym typeface="Lucida Grande" charset="0"/>
              </a:rPr>
              <a:t>T = {</a:t>
            </a:r>
            <a:r>
              <a:rPr lang="en-US" altLang="en-US" sz="2400" dirty="0">
                <a:solidFill>
                  <a:srgbClr val="FF0000"/>
                </a:solidFill>
                <a:latin typeface="Lucida Grande" charset="0"/>
                <a:ea typeface="Lucida Grande" charset="0"/>
                <a:cs typeface="Lucida Grande" charset="0"/>
                <a:sym typeface="Lucida Grande" charset="0"/>
              </a:rPr>
              <a:t>algorithms</a:t>
            </a:r>
            <a:r>
              <a:rPr lang="en-US" altLang="en-US" sz="2400" dirty="0">
                <a:latin typeface="Lucida Grande" charset="0"/>
                <a:ea typeface="Lucida Grande" charset="0"/>
                <a:cs typeface="Lucida Grande" charset="0"/>
                <a:sym typeface="Lucida Grande" charset="0"/>
              </a:rPr>
              <a:t>, </a:t>
            </a:r>
            <a:r>
              <a:rPr lang="en-US" altLang="en-US" sz="2400" dirty="0">
                <a:solidFill>
                  <a:srgbClr val="006600"/>
                </a:solidFill>
                <a:latin typeface="Lucida Grande" charset="0"/>
                <a:ea typeface="Lucida Grande" charset="0"/>
                <a:cs typeface="Lucida Grande" charset="0"/>
                <a:sym typeface="Lucida Grande" charset="0"/>
              </a:rPr>
              <a:t>java</a:t>
            </a:r>
            <a:r>
              <a:rPr lang="en-US" altLang="en-US" sz="2400" dirty="0">
                <a:latin typeface="Lucida Grande" charset="0"/>
                <a:ea typeface="Lucida Grande" charset="0"/>
                <a:cs typeface="Lucida Grande" charset="0"/>
                <a:sym typeface="Lucida Grande" charset="0"/>
              </a:rPr>
              <a:t>, </a:t>
            </a:r>
            <a:r>
              <a:rPr lang="en-US" altLang="en-US" sz="2400" dirty="0">
                <a:solidFill>
                  <a:srgbClr val="CC00FF"/>
                </a:solidFill>
                <a:latin typeface="Lucida Grande" charset="0"/>
                <a:ea typeface="Lucida Grande" charset="0"/>
                <a:cs typeface="Lucida Grande" charset="0"/>
                <a:sym typeface="Lucida Grande" charset="0"/>
              </a:rPr>
              <a:t>graphics</a:t>
            </a:r>
            <a:r>
              <a:rPr lang="en-US" altLang="en-US" sz="2400" dirty="0">
                <a:latin typeface="Lucida Grande" charset="0"/>
                <a:ea typeface="Lucida Grande" charset="0"/>
                <a:cs typeface="Lucida Grande" charset="0"/>
                <a:sym typeface="Lucida Grande" charset="0"/>
              </a:rPr>
              <a:t>, </a:t>
            </a:r>
            <a:r>
              <a:rPr lang="en-US" altLang="en-US" sz="2400" dirty="0">
                <a:solidFill>
                  <a:srgbClr val="B292CA"/>
                </a:solidFill>
                <a:latin typeface="Lucida Grande" charset="0"/>
                <a:ea typeface="Lucida Grande" charset="0"/>
                <a:cs typeface="Lucida Grande" charset="0"/>
                <a:sym typeface="Lucida Grande" charset="0"/>
              </a:rPr>
              <a:t>python</a:t>
            </a:r>
            <a:r>
              <a:rPr lang="en-US" altLang="en-US" sz="2400" dirty="0" smtClean="0">
                <a:latin typeface="Lucida Grande" charset="0"/>
                <a:ea typeface="Lucida Grande" charset="0"/>
                <a:cs typeface="Lucida Grande" charset="0"/>
                <a:sym typeface="Lucida Grande" charset="0"/>
              </a:rPr>
              <a:t>}</a:t>
            </a:r>
            <a:endParaRPr lang="en-US" altLang="en-US" sz="2400" dirty="0">
              <a:latin typeface="Lucida Grande" charset="0"/>
              <a:sym typeface="Lucida Grande" charset="0"/>
            </a:endParaRPr>
          </a:p>
        </p:txBody>
      </p:sp>
    </p:spTree>
    <p:extLst>
      <p:ext uri="{BB962C8B-B14F-4D97-AF65-F5344CB8AC3E}">
        <p14:creationId xmlns:p14="http://schemas.microsoft.com/office/powerpoint/2010/main" val="9448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4373402" y="3419887"/>
            <a:ext cx="3677345" cy="3285304"/>
            <a:chOff x="5077084" y="3779837"/>
            <a:chExt cx="4054017" cy="3621819"/>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84" y="3779837"/>
              <a:ext cx="4054017" cy="362181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7937076" y="4870029"/>
                  <a:ext cx="56147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𝐴𝐵</m:t>
                        </m:r>
                      </m:oMath>
                    </m:oMathPara>
                  </a14:m>
                  <a:endParaRPr lang="el-GR" sz="1633" dirty="0"/>
                </a:p>
              </p:txBody>
            </p:sp>
          </mc:Choice>
          <mc:Fallback xmlns="">
            <p:sp>
              <p:nvSpPr>
                <p:cNvPr id="4" name="TextBox 3"/>
                <p:cNvSpPr txBox="1">
                  <a:spLocks noRot="1" noChangeAspect="1" noMove="1" noResize="1" noEditPoints="1" noAdjustHandles="1" noChangeArrowheads="1" noChangeShapeType="1" noTextEdit="1"/>
                </p:cNvSpPr>
                <p:nvPr/>
              </p:nvSpPr>
              <p:spPr>
                <a:xfrm>
                  <a:off x="7937076" y="4870029"/>
                  <a:ext cx="553164" cy="349968"/>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272560" y="5864013"/>
                  <a:ext cx="55723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𝐴𝐸</m:t>
                        </m:r>
                      </m:oMath>
                    </m:oMathPara>
                  </a14:m>
                  <a:endParaRPr lang="el-GR" sz="1633" dirty="0"/>
                </a:p>
              </p:txBody>
            </p:sp>
          </mc:Choice>
          <mc:Fallback xmlns="">
            <p:sp>
              <p:nvSpPr>
                <p:cNvPr id="17" name="TextBox 16"/>
                <p:cNvSpPr txBox="1">
                  <a:spLocks noRot="1" noChangeAspect="1" noMove="1" noResize="1" noEditPoints="1" noAdjustHandles="1" noChangeArrowheads="1" noChangeShapeType="1" noTextEdit="1"/>
                </p:cNvSpPr>
                <p:nvPr/>
              </p:nvSpPr>
              <p:spPr>
                <a:xfrm>
                  <a:off x="7272560" y="5864012"/>
                  <a:ext cx="547971" cy="349968"/>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39780" y="6670229"/>
                  <a:ext cx="56960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𝐷𝐸</m:t>
                        </m:r>
                      </m:oMath>
                    </m:oMathPara>
                  </a14:m>
                  <a:endParaRPr lang="el-GR" sz="1633" dirty="0"/>
                </a:p>
              </p:txBody>
            </p:sp>
          </mc:Choice>
          <mc:Fallback xmlns="">
            <p:sp>
              <p:nvSpPr>
                <p:cNvPr id="18" name="TextBox 17"/>
                <p:cNvSpPr txBox="1">
                  <a:spLocks noRot="1" noChangeAspect="1" noMove="1" noResize="1" noEditPoints="1" noAdjustHandles="1" noChangeArrowheads="1" noChangeShapeType="1" noTextEdit="1"/>
                </p:cNvSpPr>
                <p:nvPr/>
              </p:nvSpPr>
              <p:spPr>
                <a:xfrm>
                  <a:off x="8339780" y="6670229"/>
                  <a:ext cx="562397" cy="349968"/>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46776" y="3913546"/>
                  <a:ext cx="55129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𝐴𝐶</m:t>
                        </m:r>
                      </m:oMath>
                    </m:oMathPara>
                  </a14:m>
                  <a:endParaRPr lang="el-GR" sz="1633" dirty="0"/>
                </a:p>
              </p:txBody>
            </p:sp>
          </mc:Choice>
          <mc:Fallback xmlns="">
            <p:sp>
              <p:nvSpPr>
                <p:cNvPr id="19" name="TextBox 18"/>
                <p:cNvSpPr txBox="1">
                  <a:spLocks noRot="1" noChangeAspect="1" noMove="1" noResize="1" noEditPoints="1" noAdjustHandles="1" noChangeArrowheads="1" noChangeShapeType="1" noTextEdit="1"/>
                </p:cNvSpPr>
                <p:nvPr/>
              </p:nvSpPr>
              <p:spPr>
                <a:xfrm>
                  <a:off x="6446776" y="3913546"/>
                  <a:ext cx="542648" cy="349968"/>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790890" y="6886253"/>
                  <a:ext cx="56027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𝐶𝐷</m:t>
                        </m:r>
                      </m:oMath>
                    </m:oMathPara>
                  </a14:m>
                  <a:endParaRPr lang="el-GR" sz="1633" dirty="0"/>
                </a:p>
              </p:txBody>
            </p:sp>
          </mc:Choice>
          <mc:Fallback xmlns="">
            <p:sp>
              <p:nvSpPr>
                <p:cNvPr id="20" name="TextBox 19"/>
                <p:cNvSpPr txBox="1">
                  <a:spLocks noRot="1" noChangeAspect="1" noMove="1" noResize="1" noEditPoints="1" noAdjustHandles="1" noChangeArrowheads="1" noChangeShapeType="1" noTextEdit="1"/>
                </p:cNvSpPr>
                <p:nvPr/>
              </p:nvSpPr>
              <p:spPr>
                <a:xfrm>
                  <a:off x="6790890" y="6886253"/>
                  <a:ext cx="553678" cy="349968"/>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68726" y="5367981"/>
                  <a:ext cx="5448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𝐶𝐹</m:t>
                        </m:r>
                      </m:oMath>
                    </m:oMathPara>
                  </a14:m>
                  <a:endParaRPr lang="el-GR" sz="1633" dirty="0"/>
                </a:p>
              </p:txBody>
            </p:sp>
          </mc:Choice>
          <mc:Fallback xmlns="">
            <p:sp>
              <p:nvSpPr>
                <p:cNvPr id="21" name="TextBox 20"/>
                <p:cNvSpPr txBox="1">
                  <a:spLocks noRot="1" noChangeAspect="1" noMove="1" noResize="1" noEditPoints="1" noAdjustHandles="1" noChangeArrowheads="1" noChangeShapeType="1" noTextEdit="1"/>
                </p:cNvSpPr>
                <p:nvPr/>
              </p:nvSpPr>
              <p:spPr>
                <a:xfrm>
                  <a:off x="5668726" y="5367981"/>
                  <a:ext cx="536749" cy="349968"/>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28344" y="6588149"/>
                  <a:ext cx="5565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𝐵𝐶</m:t>
                        </m:r>
                      </m:oMath>
                    </m:oMathPara>
                  </a14:m>
                  <a:endParaRPr lang="el-GR" sz="1633" dirty="0"/>
                </a:p>
              </p:txBody>
            </p:sp>
          </mc:Choice>
          <mc:Fallback xmlns="">
            <p:sp>
              <p:nvSpPr>
                <p:cNvPr id="22" name="TextBox 21"/>
                <p:cNvSpPr txBox="1">
                  <a:spLocks noRot="1" noChangeAspect="1" noMove="1" noResize="1" noEditPoints="1" noAdjustHandles="1" noChangeArrowheads="1" noChangeShapeType="1" noTextEdit="1"/>
                </p:cNvSpPr>
                <p:nvPr/>
              </p:nvSpPr>
              <p:spPr>
                <a:xfrm>
                  <a:off x="5328344" y="6588149"/>
                  <a:ext cx="549061" cy="349968"/>
                </a:xfrm>
                <a:prstGeom prst="rect">
                  <a:avLst/>
                </a:prstGeom>
                <a:blipFill rotWithShape="1">
                  <a:blip r:embed="rId10"/>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219" name="AutoShape 3"/>
              <p:cNvSpPr>
                <a:spLocks noChangeArrowheads="1"/>
              </p:cNvSpPr>
              <p:nvPr/>
            </p:nvSpPr>
            <p:spPr bwMode="auto">
              <a:xfrm>
                <a:off x="-8281" y="3419887"/>
                <a:ext cx="2400480" cy="391073"/>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err="1">
                    <a:solidFill>
                      <a:srgbClr val="000000"/>
                    </a:solidFill>
                    <a:latin typeface="+mj-lt"/>
                  </a:rPr>
                  <a:t>Initial</a:t>
                </a:r>
                <a:r>
                  <a:rPr lang="el-GR" sz="2540" dirty="0">
                    <a:solidFill>
                      <a:srgbClr val="000000"/>
                    </a:solidFill>
                    <a:latin typeface="+mj-lt"/>
                  </a:rPr>
                  <a:t>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smtClean="0">
                        <a:solidFill>
                          <a:schemeClr val="accent6">
                            <a:lumMod val="75000"/>
                          </a:schemeClr>
                        </a:solidFill>
                        <a:latin typeface="Cambria Math"/>
                      </a:rPr>
                      <m:t>𝐺</m:t>
                    </m:r>
                  </m:oMath>
                </a14:m>
                <a:endParaRPr lang="el-GR" sz="2540" dirty="0">
                  <a:solidFill>
                    <a:schemeClr val="accent6">
                      <a:lumMod val="75000"/>
                    </a:schemeClr>
                  </a:solidFill>
                  <a:latin typeface="+mj-lt"/>
                </a:endParaRPr>
              </a:p>
            </p:txBody>
          </p:sp>
        </mc:Choice>
        <mc:Fallback xmlns="">
          <p:sp>
            <p:nvSpPr>
              <p:cNvPr id="9219" name="AutoShape 3"/>
              <p:cNvSpPr>
                <a:spLocks noRot="1" noChangeAspect="1" noMove="1" noResize="1" noEditPoints="1" noAdjustHandles="1" noChangeArrowheads="1" noChangeShapeType="1" noTextEdit="1"/>
              </p:cNvSpPr>
              <p:nvPr/>
            </p:nvSpPr>
            <p:spPr bwMode="auto">
              <a:xfrm>
                <a:off x="-8281" y="3419887"/>
                <a:ext cx="2400480" cy="391073"/>
              </a:xfrm>
              <a:prstGeom prst="roundRect">
                <a:avLst>
                  <a:gd name="adj" fmla="val 306"/>
                </a:avLst>
              </a:prstGeom>
              <a:blipFill rotWithShape="0">
                <a:blip r:embed="rId11"/>
                <a:stretch>
                  <a:fillRect t="-21875" b="-54688"/>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0" name="AutoShape 4"/>
              <p:cNvSpPr>
                <a:spLocks noChangeArrowheads="1"/>
              </p:cNvSpPr>
              <p:nvPr/>
            </p:nvSpPr>
            <p:spPr bwMode="auto">
              <a:xfrm>
                <a:off x="6743520" y="3554189"/>
                <a:ext cx="2400480" cy="405034"/>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a:solidFill>
                      <a:schemeClr val="accent5">
                        <a:lumMod val="75000"/>
                      </a:schemeClr>
                    </a:solidFill>
                    <a:latin typeface="+mj-lt"/>
                  </a:rPr>
                  <a:t>Dual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a:solidFill>
                          <a:schemeClr val="accent5">
                            <a:lumMod val="75000"/>
                          </a:schemeClr>
                        </a:solidFill>
                        <a:latin typeface="Cambria Math"/>
                      </a:rPr>
                      <m:t>𝐷</m:t>
                    </m:r>
                  </m:oMath>
                </a14:m>
                <a:endParaRPr lang="el-GR" sz="2540" dirty="0">
                  <a:solidFill>
                    <a:srgbClr val="000000"/>
                  </a:solidFill>
                  <a:latin typeface="+mj-lt"/>
                </a:endParaRPr>
              </a:p>
            </p:txBody>
          </p:sp>
        </mc:Choice>
        <mc:Fallback xmlns="">
          <p:sp>
            <p:nvSpPr>
              <p:cNvPr id="9220" name="AutoShape 4"/>
              <p:cNvSpPr>
                <a:spLocks noRot="1" noChangeAspect="1" noMove="1" noResize="1" noEditPoints="1" noAdjustHandles="1" noChangeArrowheads="1" noChangeShapeType="1" noTextEdit="1"/>
              </p:cNvSpPr>
              <p:nvPr/>
            </p:nvSpPr>
            <p:spPr bwMode="auto">
              <a:xfrm>
                <a:off x="6743520" y="3554189"/>
                <a:ext cx="2400480" cy="405034"/>
              </a:xfrm>
              <a:prstGeom prst="roundRect">
                <a:avLst>
                  <a:gd name="adj" fmla="val 306"/>
                </a:avLst>
              </a:prstGeom>
              <a:blipFill rotWithShape="0">
                <a:blip r:embed="rId12"/>
                <a:stretch>
                  <a:fillRect t="-19697" b="-51515"/>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6" name="Ομάδα 5"/>
          <p:cNvGrpSpPr/>
          <p:nvPr/>
        </p:nvGrpSpPr>
        <p:grpSpPr>
          <a:xfrm>
            <a:off x="366857" y="3763271"/>
            <a:ext cx="3644640" cy="2941920"/>
            <a:chOff x="284163" y="3779837"/>
            <a:chExt cx="4017962" cy="3243263"/>
          </a:xfrm>
        </p:grpSpPr>
        <p:pic>
          <p:nvPicPr>
            <p:cNvPr id="92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163" y="3779837"/>
              <a:ext cx="4017962" cy="324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647824" y="4067869"/>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 name="TextBox 1"/>
                <p:cNvSpPr txBox="1">
                  <a:spLocks noRot="1" noChangeAspect="1" noMove="1" noResize="1" noEditPoints="1" noAdjustHandles="1" noChangeArrowheads="1" noChangeShapeType="1" noTextEdit="1"/>
                </p:cNvSpPr>
                <p:nvPr/>
              </p:nvSpPr>
              <p:spPr>
                <a:xfrm>
                  <a:off x="647824" y="4067869"/>
                  <a:ext cx="402098"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4048" y="39958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10" name="TextBox 9"/>
                <p:cNvSpPr txBox="1">
                  <a:spLocks noRot="1" noChangeAspect="1" noMove="1" noResize="1" noEditPoints="1" noAdjustHandles="1" noChangeArrowheads="1" noChangeShapeType="1" noTextEdit="1"/>
                </p:cNvSpPr>
                <p:nvPr/>
              </p:nvSpPr>
              <p:spPr>
                <a:xfrm>
                  <a:off x="2664048" y="3995861"/>
                  <a:ext cx="396904"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52901" y="4931965"/>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11" name="TextBox 10"/>
                <p:cNvSpPr txBox="1">
                  <a:spLocks noRot="1" noChangeAspect="1" noMove="1" noResize="1" noEditPoints="1" noAdjustHandles="1" noChangeArrowheads="1" noChangeShapeType="1" noTextEdit="1"/>
                </p:cNvSpPr>
                <p:nvPr/>
              </p:nvSpPr>
              <p:spPr>
                <a:xfrm>
                  <a:off x="3552901" y="4931965"/>
                  <a:ext cx="407291"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7824" y="5724053"/>
                  <a:ext cx="422431"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12" name="TextBox 11"/>
                <p:cNvSpPr txBox="1">
                  <a:spLocks noRot="1" noChangeAspect="1" noMove="1" noResize="1" noEditPoints="1" noAdjustHandles="1" noChangeArrowheads="1" noChangeShapeType="1" noTextEdit="1"/>
                </p:cNvSpPr>
                <p:nvPr/>
              </p:nvSpPr>
              <p:spPr>
                <a:xfrm>
                  <a:off x="647824" y="5724053"/>
                  <a:ext cx="415819"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4048" y="5724053"/>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4048" y="5724053"/>
                  <a:ext cx="396775" cy="349968"/>
                </a:xfrm>
                <a:prstGeom prst="rect">
                  <a:avLst/>
                </a:prstGeom>
                <a:blipFill rotWithShape="1">
                  <a:blip r:embed="rId1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89093" y="6464794"/>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14" name="TextBox 13"/>
                <p:cNvSpPr txBox="1">
                  <a:spLocks noRot="1" noChangeAspect="1" noMove="1" noResize="1" noEditPoints="1" noAdjustHandles="1" noChangeArrowheads="1" noChangeShapeType="1" noTextEdit="1"/>
                </p:cNvSpPr>
                <p:nvPr/>
              </p:nvSpPr>
              <p:spPr>
                <a:xfrm>
                  <a:off x="1689093" y="6464794"/>
                  <a:ext cx="398891" cy="349968"/>
                </a:xfrm>
                <a:prstGeom prst="rect">
                  <a:avLst/>
                </a:prstGeom>
                <a:blipFill rotWithShape="1">
                  <a:blip r:embed="rId20"/>
                  <a:stretch>
                    <a:fillRect/>
                  </a:stretch>
                </a:blipFill>
              </p:spPr>
              <p:txBody>
                <a:bodyPr/>
                <a:lstStyle/>
                <a:p>
                  <a:r>
                    <a:rPr lang="el-GR">
                      <a:noFill/>
                    </a:rPr>
                    <a:t> </a:t>
                  </a:r>
                </a:p>
              </p:txBody>
            </p:sp>
          </mc:Fallback>
        </mc:AlternateContent>
      </p:grpSp>
      <p:sp>
        <p:nvSpPr>
          <p:cNvPr id="15" name="Title 14"/>
          <p:cNvSpPr>
            <a:spLocks noGrp="1"/>
          </p:cNvSpPr>
          <p:nvPr>
            <p:ph type="title"/>
          </p:nvPr>
        </p:nvSpPr>
        <p:spPr>
          <a:xfrm>
            <a:off x="457200" y="414226"/>
            <a:ext cx="8229600" cy="990600"/>
          </a:xfrm>
        </p:spPr>
        <p:txBody>
          <a:bodyPr/>
          <a:lstStyle/>
          <a:p>
            <a:r>
              <a:rPr lang="en-US" dirty="0"/>
              <a:t>Dual Graph</a:t>
            </a:r>
          </a:p>
        </p:txBody>
      </p:sp>
      <p:sp>
        <p:nvSpPr>
          <p:cNvPr id="16" name="Content Placeholder 15"/>
          <p:cNvSpPr>
            <a:spLocks noGrp="1"/>
          </p:cNvSpPr>
          <p:nvPr>
            <p:ph idx="1"/>
          </p:nvPr>
        </p:nvSpPr>
        <p:spPr>
          <a:xfrm>
            <a:off x="457200" y="1600199"/>
            <a:ext cx="8229600" cy="1707051"/>
          </a:xfrm>
        </p:spPr>
        <p:txBody>
          <a:bodyPr>
            <a:normAutofit fontScale="92500" lnSpcReduction="10000"/>
          </a:bodyPr>
          <a:lstStyle/>
          <a:p>
            <a:r>
              <a:rPr lang="en-US" dirty="0"/>
              <a:t>Given a graph </a:t>
            </a:r>
            <a:r>
              <a:rPr lang="en-US" dirty="0">
                <a:solidFill>
                  <a:schemeClr val="accent6">
                    <a:lumMod val="75000"/>
                  </a:schemeClr>
                </a:solidFill>
              </a:rPr>
              <a:t>𝐺</a:t>
            </a:r>
            <a:r>
              <a:rPr lang="en-US" dirty="0"/>
              <a:t>, we create the </a:t>
            </a:r>
            <a:r>
              <a:rPr lang="en-US" dirty="0">
                <a:solidFill>
                  <a:schemeClr val="accent5">
                    <a:lumMod val="75000"/>
                  </a:schemeClr>
                </a:solidFill>
              </a:rPr>
              <a:t>dual</a:t>
            </a:r>
            <a:r>
              <a:rPr lang="en-US" dirty="0"/>
              <a:t> graph </a:t>
            </a:r>
            <a:r>
              <a:rPr lang="en-US" dirty="0">
                <a:solidFill>
                  <a:schemeClr val="accent5">
                    <a:lumMod val="75000"/>
                  </a:schemeClr>
                </a:solidFill>
              </a:rPr>
              <a:t>𝐷</a:t>
            </a:r>
            <a:r>
              <a:rPr lang="en-US" dirty="0" smtClean="0"/>
              <a:t>:</a:t>
            </a:r>
          </a:p>
          <a:p>
            <a:pPr lvl="1"/>
            <a:r>
              <a:rPr lang="en-US" dirty="0" smtClean="0"/>
              <a:t>For </a:t>
            </a:r>
            <a:r>
              <a:rPr lang="en-US" dirty="0"/>
              <a:t>every </a:t>
            </a:r>
            <a:r>
              <a:rPr lang="en-US" dirty="0">
                <a:solidFill>
                  <a:schemeClr val="accent6">
                    <a:lumMod val="75000"/>
                  </a:schemeClr>
                </a:solidFill>
              </a:rPr>
              <a:t>edge </a:t>
            </a:r>
            <a:r>
              <a:rPr lang="en-US" dirty="0"/>
              <a:t>in </a:t>
            </a:r>
            <a:r>
              <a:rPr lang="en-US" dirty="0">
                <a:solidFill>
                  <a:schemeClr val="accent6">
                    <a:lumMod val="75000"/>
                  </a:schemeClr>
                </a:solidFill>
              </a:rPr>
              <a:t>𝐺</a:t>
            </a:r>
            <a:r>
              <a:rPr lang="en-US" dirty="0"/>
              <a:t> we create a </a:t>
            </a:r>
            <a:r>
              <a:rPr lang="en-US" dirty="0">
                <a:solidFill>
                  <a:schemeClr val="accent5">
                    <a:lumMod val="75000"/>
                  </a:schemeClr>
                </a:solidFill>
              </a:rPr>
              <a:t>node </a:t>
            </a:r>
            <a:r>
              <a:rPr lang="en-US" dirty="0"/>
              <a:t>in </a:t>
            </a:r>
            <a:r>
              <a:rPr lang="en-US" dirty="0">
                <a:solidFill>
                  <a:schemeClr val="accent5">
                    <a:lumMod val="75000"/>
                  </a:schemeClr>
                </a:solidFill>
              </a:rPr>
              <a:t>𝐷</a:t>
            </a:r>
            <a:r>
              <a:rPr lang="en-US" dirty="0" smtClean="0"/>
              <a:t>.</a:t>
            </a:r>
          </a:p>
          <a:p>
            <a:pPr lvl="1"/>
            <a:r>
              <a:rPr lang="en-US" sz="2400" dirty="0" smtClean="0"/>
              <a:t>Two </a:t>
            </a:r>
            <a:r>
              <a:rPr lang="en-US" sz="2400" dirty="0">
                <a:solidFill>
                  <a:schemeClr val="accent5">
                    <a:lumMod val="75000"/>
                  </a:schemeClr>
                </a:solidFill>
              </a:rPr>
              <a:t>nodes</a:t>
            </a:r>
            <a:r>
              <a:rPr lang="en-US" sz="2400" dirty="0"/>
              <a:t> in </a:t>
            </a:r>
            <a:r>
              <a:rPr lang="en-US" sz="2400" dirty="0">
                <a:solidFill>
                  <a:schemeClr val="accent5">
                    <a:lumMod val="75000"/>
                  </a:schemeClr>
                </a:solidFill>
              </a:rPr>
              <a:t>𝐷</a:t>
            </a:r>
            <a:r>
              <a:rPr lang="en-US" sz="2400" dirty="0"/>
              <a:t> are </a:t>
            </a:r>
            <a:r>
              <a:rPr lang="en-US" sz="2400" dirty="0">
                <a:solidFill>
                  <a:schemeClr val="accent5">
                    <a:lumMod val="75000"/>
                  </a:schemeClr>
                </a:solidFill>
              </a:rPr>
              <a:t>connected</a:t>
            </a:r>
            <a:r>
              <a:rPr lang="en-US" sz="2400" dirty="0"/>
              <a:t> if the corresponding </a:t>
            </a:r>
            <a:r>
              <a:rPr lang="en-US" sz="2400" dirty="0">
                <a:solidFill>
                  <a:schemeClr val="accent6">
                    <a:lumMod val="75000"/>
                  </a:schemeClr>
                </a:solidFill>
              </a:rPr>
              <a:t>edges</a:t>
            </a:r>
            <a:r>
              <a:rPr lang="en-US" sz="2400" dirty="0"/>
              <a:t> in </a:t>
            </a:r>
            <a:r>
              <a:rPr lang="en-US" sz="2400" dirty="0">
                <a:solidFill>
                  <a:schemeClr val="accent6">
                    <a:lumMod val="75000"/>
                  </a:schemeClr>
                </a:solidFill>
              </a:rPr>
              <a:t>𝐺 </a:t>
            </a:r>
            <a:r>
              <a:rPr lang="en-US" sz="2400" dirty="0"/>
              <a:t>participate in an </a:t>
            </a:r>
            <a:r>
              <a:rPr lang="en-US" sz="2400" dirty="0">
                <a:solidFill>
                  <a:srgbClr val="FF0000"/>
                </a:solidFill>
              </a:rPr>
              <a:t>open triangle</a:t>
            </a:r>
            <a:r>
              <a:rPr lang="en-US" dirty="0"/>
              <a:t>.</a:t>
            </a:r>
          </a:p>
          <a:p>
            <a:endParaRPr lang="en-US" sz="2400" dirty="0"/>
          </a:p>
        </p:txBody>
      </p:sp>
    </p:spTree>
    <p:extLst>
      <p:ext uri="{BB962C8B-B14F-4D97-AF65-F5344CB8AC3E}">
        <p14:creationId xmlns:p14="http://schemas.microsoft.com/office/powerpoint/2010/main" val="1829877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Vertex Cover - </a:t>
            </a:r>
            <a:r>
              <a:rPr lang="en-US" dirty="0" err="1"/>
              <a:t>MinSTC</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dirty="0"/>
                  <a:t>Solving </a:t>
                </a:r>
                <a:r>
                  <a:rPr lang="en-US" dirty="0" err="1">
                    <a:solidFill>
                      <a:schemeClr val="accent6">
                        <a:lumMod val="75000"/>
                      </a:schemeClr>
                    </a:solidFill>
                  </a:rPr>
                  <a:t>MinSTC</a:t>
                </a:r>
                <a:r>
                  <a:rPr lang="en-US" dirty="0">
                    <a:solidFill>
                      <a:schemeClr val="accent6">
                        <a:lumMod val="75000"/>
                      </a:schemeClr>
                    </a:solidFill>
                  </a:rPr>
                  <a:t> </a:t>
                </a:r>
                <a:r>
                  <a:rPr lang="en-US" dirty="0"/>
                  <a:t>on </a:t>
                </a:r>
                <a14:m>
                  <m:oMath xmlns:m="http://schemas.openxmlformats.org/officeDocument/2006/math">
                    <m:r>
                      <a:rPr lang="en-US" i="1" smtClean="0">
                        <a:solidFill>
                          <a:schemeClr val="accent6">
                            <a:lumMod val="75000"/>
                          </a:schemeClr>
                        </a:solidFill>
                        <a:latin typeface="Cambria Math"/>
                      </a:rPr>
                      <m:t>𝐺</m:t>
                    </m:r>
                  </m:oMath>
                </a14:m>
                <a:r>
                  <a:rPr lang="en-US" dirty="0"/>
                  <a:t> is reduced to solving a </a:t>
                </a:r>
                <a:r>
                  <a:rPr lang="en-US" dirty="0">
                    <a:solidFill>
                      <a:schemeClr val="accent5">
                        <a:lumMod val="75000"/>
                      </a:schemeClr>
                    </a:solidFill>
                  </a:rPr>
                  <a:t>Minimum Vertex Cover </a:t>
                </a:r>
                <a:r>
                  <a:rPr lang="en-US" dirty="0"/>
                  <a:t>problem on </a:t>
                </a:r>
                <a14:m>
                  <m:oMath xmlns:m="http://schemas.openxmlformats.org/officeDocument/2006/math">
                    <m:r>
                      <a:rPr lang="en-US" i="1" smtClean="0">
                        <a:solidFill>
                          <a:schemeClr val="accent5">
                            <a:lumMod val="75000"/>
                          </a:schemeClr>
                        </a:solidFill>
                        <a:latin typeface="Cambria Math"/>
                      </a:rPr>
                      <m:t>𝐷</m:t>
                    </m:r>
                  </m:oMath>
                </a14:m>
                <a:r>
                  <a:rPr lang="en-US" dirty="0"/>
                  <a:t>.</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3"/>
                <a:stretch>
                  <a:fillRect l="-963" t="-1250" r="-1037"/>
                </a:stretch>
              </a:blipFill>
            </p:spPr>
            <p:txBody>
              <a:bodyPr/>
              <a:lstStyle/>
              <a:p>
                <a:r>
                  <a:rPr lang="en-US">
                    <a:noFill/>
                  </a:rPr>
                  <a:t> </a:t>
                </a:r>
              </a:p>
            </p:txBody>
          </p:sp>
        </mc:Fallback>
      </mc:AlternateContent>
      <p:sp>
        <p:nvSpPr>
          <p:cNvPr id="22" name="Θέση αριθμού διαφάνειας 7"/>
          <p:cNvSpPr>
            <a:spLocks noGrp="1"/>
          </p:cNvSpPr>
          <p:nvPr>
            <p:ph type="sldNum" sz="quarter" idx="12"/>
          </p:nvPr>
        </p:nvSpPr>
        <p:spPr/>
        <p:txBody>
          <a:bodyPr/>
          <a:lstStyle/>
          <a:p>
            <a:fld id="{8FAF726C-5BAC-430E-B9E3-27E896F850A6}" type="slidenum">
              <a:rPr lang="el-GR" smtClean="0"/>
              <a:pPr/>
              <a:t>91</a:t>
            </a:fld>
            <a:endParaRPr lang="el-GR" dirty="0"/>
          </a:p>
        </p:txBody>
      </p:sp>
      <p:grpSp>
        <p:nvGrpSpPr>
          <p:cNvPr id="21" name="Ομάδα 20"/>
          <p:cNvGrpSpPr/>
          <p:nvPr/>
        </p:nvGrpSpPr>
        <p:grpSpPr>
          <a:xfrm>
            <a:off x="5236300" y="3149534"/>
            <a:ext cx="3907700" cy="3327466"/>
            <a:chOff x="5412864" y="1911737"/>
            <a:chExt cx="4307968" cy="3668300"/>
          </a:xfrm>
        </p:grpSpPr>
        <p:pic>
          <p:nvPicPr>
            <p:cNvPr id="23" name="Εικόνα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864" y="1911737"/>
              <a:ext cx="4307968" cy="366830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7955776" y="21956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24" name="TextBox 23"/>
                <p:cNvSpPr txBox="1">
                  <a:spLocks noRot="1" noChangeAspect="1" noMove="1" noResize="1" noEditPoints="1" noAdjustHandles="1" noChangeArrowheads="1" noChangeShapeType="1" noTextEdit="1"/>
                </p:cNvSpPr>
                <p:nvPr/>
              </p:nvSpPr>
              <p:spPr>
                <a:xfrm>
                  <a:off x="7955776" y="2195661"/>
                  <a:ext cx="396904" cy="349968"/>
                </a:xfrm>
                <a:prstGeom prst="rect">
                  <a:avLst/>
                </a:prstGeom>
                <a:blipFill rotWithShape="1">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928744" y="3223383"/>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25" name="TextBox 24"/>
                <p:cNvSpPr txBox="1">
                  <a:spLocks noRot="1" noChangeAspect="1" noMove="1" noResize="1" noEditPoints="1" noAdjustHandles="1" noChangeArrowheads="1" noChangeShapeType="1" noTextEdit="1"/>
                </p:cNvSpPr>
                <p:nvPr/>
              </p:nvSpPr>
              <p:spPr>
                <a:xfrm>
                  <a:off x="8928744" y="3223383"/>
                  <a:ext cx="407291"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953359" y="4108909"/>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26" name="TextBox 25"/>
                <p:cNvSpPr txBox="1">
                  <a:spLocks noRot="1" noChangeAspect="1" noMove="1" noResize="1" noEditPoints="1" noAdjustHandles="1" noChangeArrowheads="1" noChangeShapeType="1" noTextEdit="1"/>
                </p:cNvSpPr>
                <p:nvPr/>
              </p:nvSpPr>
              <p:spPr>
                <a:xfrm>
                  <a:off x="7953359" y="4108909"/>
                  <a:ext cx="396775"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32399" y="4067869"/>
                  <a:ext cx="42243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27" name="TextBox 26"/>
                <p:cNvSpPr txBox="1">
                  <a:spLocks noRot="1" noChangeAspect="1" noMove="1" noResize="1" noEditPoints="1" noAdjustHandles="1" noChangeArrowheads="1" noChangeShapeType="1" noTextEdit="1"/>
                </p:cNvSpPr>
                <p:nvPr/>
              </p:nvSpPr>
              <p:spPr>
                <a:xfrm>
                  <a:off x="5832400" y="4067869"/>
                  <a:ext cx="415819"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0762" y="2247514"/>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8" name="TextBox 27"/>
                <p:cNvSpPr txBox="1">
                  <a:spLocks noRot="1" noChangeAspect="1" noMove="1" noResize="1" noEditPoints="1" noAdjustHandles="1" noChangeArrowheads="1" noChangeShapeType="1" noTextEdit="1"/>
                </p:cNvSpPr>
                <p:nvPr/>
              </p:nvSpPr>
              <p:spPr>
                <a:xfrm>
                  <a:off x="5830762" y="2247514"/>
                  <a:ext cx="402098"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873669" y="4900997"/>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29" name="TextBox 28"/>
                <p:cNvSpPr txBox="1">
                  <a:spLocks noRot="1" noChangeAspect="1" noMove="1" noResize="1" noEditPoints="1" noAdjustHandles="1" noChangeArrowheads="1" noChangeShapeType="1" noTextEdit="1"/>
                </p:cNvSpPr>
                <p:nvPr/>
              </p:nvSpPr>
              <p:spPr>
                <a:xfrm>
                  <a:off x="6873669" y="4900997"/>
                  <a:ext cx="398891" cy="349968"/>
                </a:xfrm>
                <a:prstGeom prst="rect">
                  <a:avLst/>
                </a:prstGeom>
                <a:blipFill rotWithShape="1">
                  <a:blip r:embed="rId19"/>
                  <a:stretch>
                    <a:fillRect/>
                  </a:stretch>
                </a:blipFill>
              </p:spPr>
              <p:txBody>
                <a:bodyPr/>
                <a:lstStyle/>
                <a:p>
                  <a:r>
                    <a:rPr lang="el-GR">
                      <a:noFill/>
                    </a:rPr>
                    <a:t> </a:t>
                  </a:r>
                </a:p>
              </p:txBody>
            </p:sp>
          </mc:Fallback>
        </mc:AlternateContent>
      </p:grpSp>
      <p:grpSp>
        <p:nvGrpSpPr>
          <p:cNvPr id="5" name="Ομάδα 4"/>
          <p:cNvGrpSpPr/>
          <p:nvPr/>
        </p:nvGrpSpPr>
        <p:grpSpPr>
          <a:xfrm>
            <a:off x="801275" y="2915640"/>
            <a:ext cx="4052160" cy="3620160"/>
            <a:chOff x="1238690" y="1545283"/>
            <a:chExt cx="4467225" cy="3990975"/>
          </a:xfrm>
        </p:grpSpPr>
        <p:pic>
          <p:nvPicPr>
            <p:cNvPr id="4" name="Εικόνα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38690" y="1545283"/>
              <a:ext cx="4467225" cy="3990975"/>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400521" y="2771725"/>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𝑨𝑩</m:t>
                        </m:r>
                      </m:oMath>
                    </m:oMathPara>
                  </a14:m>
                  <a:endParaRPr lang="el-GR" sz="1633" b="1" dirty="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400521" y="2771725"/>
                  <a:ext cx="567783" cy="349968"/>
                </a:xfrm>
                <a:prstGeom prst="rect">
                  <a:avLst/>
                </a:prstGeom>
                <a:blipFill rotWithShape="1">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4359" y="3850213"/>
                  <a:ext cx="56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𝑨𝑬</m:t>
                        </m:r>
                      </m:oMath>
                    </m:oMathPara>
                  </a14:m>
                  <a:endParaRPr lang="el-GR" sz="1633" b="1"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774358" y="3850213"/>
                  <a:ext cx="547971" cy="349968"/>
                </a:xfrm>
                <a:prstGeom prst="rect">
                  <a:avLst/>
                </a:prstGeom>
                <a:blipFill rotWithShape="1">
                  <a:blip r:embed="rId2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08064" y="1691605"/>
                  <a:ext cx="55348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𝑨𝑪</m:t>
                        </m:r>
                      </m:oMath>
                    </m:oMathPara>
                  </a14:m>
                  <a:endParaRPr lang="el-GR" sz="1633" b="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08064" y="1691605"/>
                  <a:ext cx="542648" cy="349968"/>
                </a:xfrm>
                <a:prstGeom prst="rect">
                  <a:avLst/>
                </a:prstGeom>
                <a:blipFill rotWithShape="1">
                  <a:blip r:embed="rId2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43968" y="3285853"/>
                  <a:ext cx="54818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𝑪𝑭</m:t>
                        </m:r>
                      </m:oMath>
                    </m:oMathPara>
                  </a14:m>
                  <a:endParaRPr lang="el-GR" sz="1633" b="1" dirty="0">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943968" y="3285853"/>
                  <a:ext cx="536749" cy="349968"/>
                </a:xfrm>
                <a:prstGeom prst="rect">
                  <a:avLst/>
                </a:prstGeom>
                <a:blipFill rotWithShape="1">
                  <a:blip r:embed="rId2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11920" y="4705869"/>
                  <a:ext cx="56762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𝑩𝑪</m:t>
                        </m:r>
                      </m:oMath>
                    </m:oMathPara>
                  </a14:m>
                  <a:endParaRPr lang="el-GR" sz="1633" b="1" dirty="0">
                    <a:solidFill>
                      <a:schemeClr val="bg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511920" y="4705869"/>
                  <a:ext cx="559769" cy="349968"/>
                </a:xfrm>
                <a:prstGeom prst="rect">
                  <a:avLst/>
                </a:prstGeom>
                <a:blipFill rotWithShape="1">
                  <a:blip r:embed="rId2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89210" y="4956913"/>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𝑪𝑫</m:t>
                        </m:r>
                      </m:oMath>
                    </m:oMathPara>
                  </a14:m>
                  <a:endParaRPr lang="el-GR" sz="1633" b="1"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89211" y="4956913"/>
                  <a:ext cx="566181" cy="349968"/>
                </a:xfrm>
                <a:prstGeom prst="rect">
                  <a:avLst/>
                </a:prstGeom>
                <a:blipFill rotWithShape="1">
                  <a:blip r:embed="rId2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40271" y="4748397"/>
                  <a:ext cx="5817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𝑫𝑬</m:t>
                        </m:r>
                      </m:oMath>
                    </m:oMathPara>
                  </a14:m>
                  <a:endParaRPr lang="el-GR" sz="1633" b="1" dirty="0">
                    <a:solidFill>
                      <a:schemeClr val="bg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40271" y="4748397"/>
                  <a:ext cx="572593" cy="349968"/>
                </a:xfrm>
                <a:prstGeom prst="rect">
                  <a:avLst/>
                </a:prstGeom>
                <a:blipFill rotWithShape="1">
                  <a:blip r:embed="rId2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9554221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535"/>
            <a:ext cx="8229600" cy="990600"/>
          </a:xfrm>
        </p:spPr>
        <p:txBody>
          <a:bodyPr/>
          <a:lstStyle/>
          <a:p>
            <a:r>
              <a:rPr lang="en-US" dirty="0"/>
              <a:t>Approximation Algorithms</a:t>
            </a:r>
          </a:p>
        </p:txBody>
      </p:sp>
      <p:sp>
        <p:nvSpPr>
          <p:cNvPr id="4" name="Rectangle 2"/>
          <p:cNvSpPr>
            <a:spLocks noGrp="1" noChangeArrowheads="1"/>
          </p:cNvSpPr>
          <p:nvPr>
            <p:ph idx="1"/>
          </p:nvPr>
        </p:nvSpPr>
        <p:spPr>
          <a:xfrm>
            <a:off x="304800" y="1310839"/>
            <a:ext cx="8229600" cy="823938"/>
          </a:xfrm>
          <a:ln/>
        </p:spPr>
        <p:txBody>
          <a:bodyPr anchor="t">
            <a:noAutofit/>
          </a:bodyPr>
          <a:lstStyle/>
          <a:p>
            <a:pPr marL="97921" indent="0">
              <a:buClrTx/>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a:cs typeface="Arial" pitchFamily="34" charset="0"/>
              </a:rPr>
              <a:t>Approximation algorithms for t</a:t>
            </a:r>
            <a:r>
              <a:rPr lang="el-GR" dirty="0" err="1">
                <a:cs typeface="Arial" pitchFamily="34" charset="0"/>
              </a:rPr>
              <a:t>he</a:t>
            </a:r>
            <a:r>
              <a:rPr lang="el-GR" dirty="0">
                <a:cs typeface="Arial" pitchFamily="34" charset="0"/>
              </a:rPr>
              <a:t> </a:t>
            </a:r>
            <a:r>
              <a:rPr lang="el-GR" dirty="0" err="1">
                <a:solidFill>
                  <a:schemeClr val="accent5">
                    <a:lumMod val="75000"/>
                  </a:schemeClr>
                </a:solidFill>
                <a:cs typeface="Arial" pitchFamily="34" charset="0"/>
              </a:rPr>
              <a:t>Minimum</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Vertex</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Cover</a:t>
            </a:r>
            <a:r>
              <a:rPr lang="el-GR" dirty="0">
                <a:solidFill>
                  <a:schemeClr val="accent5">
                    <a:lumMod val="75000"/>
                  </a:schemeClr>
                </a:solidFill>
                <a:cs typeface="Arial" pitchFamily="34" charset="0"/>
              </a:rPr>
              <a:t> </a:t>
            </a:r>
            <a:r>
              <a:rPr lang="el-GR" dirty="0" err="1">
                <a:cs typeface="Arial" pitchFamily="34" charset="0"/>
              </a:rPr>
              <a:t>problem</a:t>
            </a:r>
            <a:r>
              <a:rPr lang="en-US" dirty="0">
                <a:cs typeface="Arial" pitchFamily="34" charset="0"/>
              </a:rPr>
              <a:t>:</a:t>
            </a:r>
          </a:p>
        </p:txBody>
      </p:sp>
      <p:sp>
        <p:nvSpPr>
          <p:cNvPr id="7" name="Rectangle 2"/>
          <p:cNvSpPr txBox="1">
            <a:spLocks noChangeArrowheads="1"/>
          </p:cNvSpPr>
          <p:nvPr/>
        </p:nvSpPr>
        <p:spPr>
          <a:xfrm>
            <a:off x="228600" y="2279584"/>
            <a:ext cx="450690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sz="2540" dirty="0" err="1">
                <a:solidFill>
                  <a:schemeClr val="accent6">
                    <a:lumMod val="75000"/>
                  </a:schemeClr>
                </a:solidFill>
                <a:cs typeface="Arial" pitchFamily="34" charset="0"/>
              </a:rPr>
              <a:t>Maximal</a:t>
            </a:r>
            <a:r>
              <a:rPr lang="el-GR" sz="2540" dirty="0">
                <a:solidFill>
                  <a:schemeClr val="accent6">
                    <a:lumMod val="75000"/>
                  </a:schemeClr>
                </a:solidFill>
                <a:cs typeface="Arial" pitchFamily="34" charset="0"/>
              </a:rPr>
              <a:t> </a:t>
            </a:r>
            <a:r>
              <a:rPr lang="el-GR" sz="2540" dirty="0" err="1">
                <a:solidFill>
                  <a:schemeClr val="accent6">
                    <a:lumMod val="75000"/>
                  </a:schemeClr>
                </a:solidFill>
                <a:cs typeface="Arial" pitchFamily="34" charset="0"/>
              </a:rPr>
              <a:t>Matching</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
                <a:schemeClr val="accent6">
                  <a:lumMod val="75000"/>
                </a:schemeClr>
              </a:buClr>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Output a </a:t>
            </a:r>
            <a:r>
              <a:rPr lang="en-US" sz="2540" dirty="0">
                <a:solidFill>
                  <a:srgbClr val="0070C0"/>
                </a:solidFill>
                <a:cs typeface="Arial" pitchFamily="34" charset="0"/>
              </a:rPr>
              <a:t>maximal matching</a:t>
            </a:r>
            <a:r>
              <a:rPr lang="en-US" sz="2540" dirty="0">
                <a:solidFill>
                  <a:schemeClr val="tx1"/>
                </a:solidFill>
                <a:cs typeface="Arial" pitchFamily="34" charset="0"/>
              </a:rPr>
              <a:t> </a:t>
            </a:r>
          </a:p>
          <a:p>
            <a:pPr marL="904333" lvl="1" indent="-414726">
              <a:buClrTx/>
              <a:buSzPct val="93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177" dirty="0">
                <a:solidFill>
                  <a:srgbClr val="0070C0"/>
                </a:solidFill>
                <a:cs typeface="Arial" pitchFamily="34" charset="0"/>
              </a:rPr>
              <a:t>Maximal Matching:</a:t>
            </a:r>
            <a:r>
              <a:rPr lang="en-US" sz="2177" dirty="0">
                <a:solidFill>
                  <a:schemeClr val="tx1"/>
                </a:solidFill>
                <a:cs typeface="Arial" pitchFamily="34" charset="0"/>
              </a:rPr>
              <a:t> A collection of non-adjacent edges of the graph where no additional edges can be added.</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2</a:t>
            </a:r>
          </a:p>
        </p:txBody>
      </p:sp>
      <p:sp>
        <p:nvSpPr>
          <p:cNvPr id="11" name="Rectangle 2"/>
          <p:cNvSpPr txBox="1">
            <a:spLocks noChangeArrowheads="1"/>
          </p:cNvSpPr>
          <p:nvPr/>
        </p:nvSpPr>
        <p:spPr>
          <a:xfrm>
            <a:off x="4729645" y="2280514"/>
            <a:ext cx="425729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accent6">
                    <a:lumMod val="75000"/>
                  </a:schemeClr>
                </a:solidFill>
                <a:cs typeface="Arial" pitchFamily="34" charset="0"/>
              </a:rPr>
              <a:t>Greedy</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Tx/>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Greedily select each time the vertex that covers </a:t>
            </a:r>
            <a:r>
              <a:rPr lang="en-US" sz="2540" dirty="0">
                <a:solidFill>
                  <a:srgbClr val="0070C0"/>
                </a:solidFill>
                <a:cs typeface="Arial" pitchFamily="34" charset="0"/>
              </a:rPr>
              <a:t>most uncovered edges. </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log n</a:t>
            </a:r>
          </a:p>
        </p:txBody>
      </p:sp>
      <mc:AlternateContent xmlns:mc="http://schemas.openxmlformats.org/markup-compatibility/2006" xmlns:a14="http://schemas.microsoft.com/office/drawing/2010/main">
        <mc:Choice Requires="a14">
          <p:sp>
            <p:nvSpPr>
              <p:cNvPr id="8" name="TextBox 7"/>
              <p:cNvSpPr txBox="1"/>
              <p:nvPr/>
            </p:nvSpPr>
            <p:spPr>
              <a:xfrm>
                <a:off x="58615" y="5751493"/>
                <a:ext cx="9085385" cy="954107"/>
              </a:xfrm>
              <a:prstGeom prst="rect">
                <a:avLst/>
              </a:prstGeom>
              <a:noFill/>
            </p:spPr>
            <p:txBody>
              <a:bodyPr wrap="square" rtlCol="0">
                <a:spAutoFit/>
              </a:bodyPr>
              <a:lstStyle/>
              <a:p>
                <a:r>
                  <a:rPr lang="en-US" sz="2800" dirty="0">
                    <a:cs typeface="Arial" pitchFamily="34" charset="0"/>
                  </a:rPr>
                  <a:t>Given a vertex cover for dual graph </a:t>
                </a:r>
                <a:r>
                  <a:rPr lang="en-US" sz="2800" dirty="0">
                    <a:solidFill>
                      <a:schemeClr val="accent5">
                        <a:lumMod val="75000"/>
                      </a:schemeClr>
                    </a:solidFill>
                    <a:cs typeface="Arial" pitchFamily="34" charset="0"/>
                  </a:rPr>
                  <a:t>D</a:t>
                </a:r>
                <a:r>
                  <a:rPr lang="en-US" sz="2800" dirty="0">
                    <a:cs typeface="Arial" pitchFamily="34" charset="0"/>
                  </a:rPr>
                  <a:t>, the</a:t>
                </a:r>
                <a:r>
                  <a:rPr lang="el-GR" sz="2800" dirty="0">
                    <a:cs typeface="Arial" pitchFamily="34" charset="0"/>
                  </a:rPr>
                  <a:t>  </a:t>
                </a:r>
                <a:r>
                  <a:rPr lang="en-US" sz="2800" dirty="0">
                    <a:cs typeface="Arial" pitchFamily="34" charset="0"/>
                  </a:rPr>
                  <a:t>corresponding edges of </a:t>
                </a:r>
                <a14:m>
                  <m:oMath xmlns:m="http://schemas.openxmlformats.org/officeDocument/2006/math">
                    <m:r>
                      <a:rPr lang="en-US" sz="2800" i="1" smtClean="0">
                        <a:solidFill>
                          <a:schemeClr val="accent6">
                            <a:lumMod val="75000"/>
                          </a:schemeClr>
                        </a:solidFill>
                        <a:latin typeface="Cambria Math"/>
                        <a:cs typeface="Arial" pitchFamily="34" charset="0"/>
                      </a:rPr>
                      <m:t>𝐺</m:t>
                    </m:r>
                  </m:oMath>
                </a14:m>
                <a:r>
                  <a:rPr lang="en-US" sz="2800" dirty="0">
                    <a:cs typeface="Arial" pitchFamily="34" charset="0"/>
                  </a:rPr>
                  <a:t> </a:t>
                </a:r>
                <a:r>
                  <a:rPr lang="el-GR" sz="2800" dirty="0" err="1">
                    <a:cs typeface="Arial" pitchFamily="34" charset="0"/>
                  </a:rPr>
                  <a:t>are</a:t>
                </a:r>
                <a:r>
                  <a:rPr lang="en-US" sz="2800" dirty="0">
                    <a:cs typeface="Arial" pitchFamily="34" charset="0"/>
                  </a:rPr>
                  <a:t> labeled</a:t>
                </a:r>
                <a:r>
                  <a:rPr lang="el-GR" sz="2800" dirty="0">
                    <a:cs typeface="Arial" pitchFamily="34" charset="0"/>
                  </a:rPr>
                  <a:t> </a:t>
                </a:r>
                <a:r>
                  <a:rPr lang="el-GR" sz="2800" dirty="0" err="1">
                    <a:solidFill>
                      <a:srgbClr val="0000FF"/>
                    </a:solidFill>
                    <a:cs typeface="Arial" pitchFamily="34" charset="0"/>
                  </a:rPr>
                  <a:t>Weak</a:t>
                </a:r>
                <a:r>
                  <a:rPr lang="el-GR" sz="2800" dirty="0">
                    <a:solidFill>
                      <a:srgbClr val="0000FF"/>
                    </a:solidFill>
                    <a:cs typeface="Arial" pitchFamily="34" charset="0"/>
                  </a:rPr>
                  <a:t> </a:t>
                </a:r>
                <a:r>
                  <a:rPr lang="el-GR" sz="2800" dirty="0">
                    <a:cs typeface="Arial" pitchFamily="34" charset="0"/>
                  </a:rPr>
                  <a:t>and </a:t>
                </a:r>
                <a:r>
                  <a:rPr lang="en-US" sz="2800" dirty="0">
                    <a:cs typeface="Arial" pitchFamily="34" charset="0"/>
                  </a:rPr>
                  <a:t>the remaining edges</a:t>
                </a:r>
                <a:r>
                  <a:rPr lang="el-GR" sz="2800" dirty="0">
                    <a:cs typeface="Arial" pitchFamily="34" charset="0"/>
                  </a:rPr>
                  <a:t> </a:t>
                </a:r>
                <a:r>
                  <a:rPr lang="el-GR" sz="2800" dirty="0" err="1">
                    <a:solidFill>
                      <a:srgbClr val="FF0000"/>
                    </a:solidFill>
                    <a:cs typeface="Arial" pitchFamily="34" charset="0"/>
                  </a:rPr>
                  <a:t>Strong</a:t>
                </a:r>
                <a:r>
                  <a:rPr lang="el-GR" sz="2800" dirty="0" smtClean="0">
                    <a:cs typeface="Arial" pitchFamily="34" charset="0"/>
                  </a:rPr>
                  <a:t>.</a:t>
                </a:r>
                <a:endParaRPr lang="en-US" sz="2800" dirty="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15" y="5751493"/>
                <a:ext cx="9085385" cy="954107"/>
              </a:xfrm>
              <a:prstGeom prst="rect">
                <a:avLst/>
              </a:prstGeom>
              <a:blipFill rotWithShape="0">
                <a:blip r:embed="rId3"/>
                <a:stretch>
                  <a:fillRect l="-1409" t="-5732" r="-1007" b="-17197"/>
                </a:stretch>
              </a:blipFill>
            </p:spPr>
            <p:txBody>
              <a:bodyPr/>
              <a:lstStyle/>
              <a:p>
                <a:r>
                  <a:rPr lang="en-US">
                    <a:noFill/>
                  </a:rPr>
                  <a:t> </a:t>
                </a:r>
              </a:p>
            </p:txBody>
          </p:sp>
        </mc:Fallback>
      </mc:AlternateContent>
    </p:spTree>
    <p:extLst>
      <p:ext uri="{BB962C8B-B14F-4D97-AF65-F5344CB8AC3E}">
        <p14:creationId xmlns:p14="http://schemas.microsoft.com/office/powerpoint/2010/main" val="25576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4" name="Content Placeholder 3"/>
          <p:cNvSpPr>
            <a:spLocks noGrp="1"/>
          </p:cNvSpPr>
          <p:nvPr>
            <p:ph idx="1"/>
          </p:nvPr>
        </p:nvSpPr>
        <p:spPr/>
        <p:txBody>
          <a:bodyPr/>
          <a:lstStyle/>
          <a:p>
            <a:r>
              <a:rPr lang="en-US" dirty="0" smtClean="0">
                <a:solidFill>
                  <a:schemeClr val="accent6">
                    <a:lumMod val="75000"/>
                  </a:schemeClr>
                </a:solidFill>
              </a:rPr>
              <a:t>Experimental Goal</a:t>
            </a:r>
            <a:r>
              <a:rPr lang="en-US" dirty="0" smtClean="0"/>
              <a:t>: Does </a:t>
            </a:r>
            <a:r>
              <a:rPr lang="en-US" dirty="0"/>
              <a:t>our labeling have any </a:t>
            </a:r>
            <a:r>
              <a:rPr lang="en-US" dirty="0">
                <a:solidFill>
                  <a:srgbClr val="0070C0"/>
                </a:solidFill>
              </a:rPr>
              <a:t>practical utility</a:t>
            </a:r>
            <a:r>
              <a:rPr lang="en-US" dirty="0"/>
              <a:t>?</a:t>
            </a:r>
          </a:p>
          <a:p>
            <a:endParaRPr lang="en-US" dirty="0"/>
          </a:p>
        </p:txBody>
      </p:sp>
    </p:spTree>
    <p:extLst>
      <p:ext uri="{BB962C8B-B14F-4D97-AF65-F5344CB8AC3E}">
        <p14:creationId xmlns:p14="http://schemas.microsoft.com/office/powerpoint/2010/main" val="1725993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a:xfrm>
            <a:off x="457200" y="1600200"/>
            <a:ext cx="8229600" cy="2667000"/>
          </a:xfrm>
        </p:spPr>
        <p:txBody>
          <a:bodyPr>
            <a:normAutofit fontScale="70000" lnSpcReduction="20000"/>
          </a:bodyPr>
          <a:lstStyle/>
          <a:p>
            <a:r>
              <a:rPr lang="en-US" dirty="0">
                <a:solidFill>
                  <a:schemeClr val="accent6">
                    <a:lumMod val="75000"/>
                  </a:schemeClr>
                </a:solidFill>
              </a:rPr>
              <a:t>Actors</a:t>
            </a:r>
            <a:r>
              <a:rPr lang="en-US" dirty="0"/>
              <a:t>: Collaboration network between movie actors. (IMDB)</a:t>
            </a:r>
          </a:p>
          <a:p>
            <a:r>
              <a:rPr lang="en-US" dirty="0">
                <a:solidFill>
                  <a:schemeClr val="accent6">
                    <a:lumMod val="75000"/>
                  </a:schemeClr>
                </a:solidFill>
              </a:rPr>
              <a:t>Authors</a:t>
            </a:r>
            <a:r>
              <a:rPr lang="en-US" dirty="0"/>
              <a:t>: Collaboration network between authors. (DBLP)</a:t>
            </a:r>
          </a:p>
          <a:p>
            <a:r>
              <a:rPr lang="en-US" dirty="0">
                <a:solidFill>
                  <a:schemeClr val="accent6">
                    <a:lumMod val="75000"/>
                  </a:schemeClr>
                </a:solidFill>
              </a:rPr>
              <a:t>Les </a:t>
            </a:r>
            <a:r>
              <a:rPr lang="en-US" dirty="0" err="1">
                <a:solidFill>
                  <a:schemeClr val="accent6">
                    <a:lumMod val="75000"/>
                  </a:schemeClr>
                </a:solidFill>
              </a:rPr>
              <a:t>Miserables</a:t>
            </a:r>
            <a:r>
              <a:rPr lang="en-US" dirty="0"/>
              <a:t>: Network of co-appearances between characters of Victor Hugo's novel. (D. E. Knuth)</a:t>
            </a:r>
          </a:p>
          <a:p>
            <a:r>
              <a:rPr lang="en-US" dirty="0">
                <a:solidFill>
                  <a:schemeClr val="accent6">
                    <a:lumMod val="75000"/>
                  </a:schemeClr>
                </a:solidFill>
              </a:rPr>
              <a:t>Karate Club</a:t>
            </a:r>
            <a:r>
              <a:rPr lang="en-US" dirty="0"/>
              <a:t>:  Social network of friendships between 34 members of a karate club. (W. W. Zachary)</a:t>
            </a:r>
          </a:p>
          <a:p>
            <a:r>
              <a:rPr lang="en-US" dirty="0">
                <a:solidFill>
                  <a:schemeClr val="accent6">
                    <a:lumMod val="75000"/>
                  </a:schemeClr>
                </a:solidFill>
              </a:rPr>
              <a:t>Amazon Books</a:t>
            </a:r>
            <a:r>
              <a:rPr lang="en-US" dirty="0"/>
              <a:t>: Co-purchasing network between books about US politics. (http://www.orgnet.com/)</a:t>
            </a:r>
          </a:p>
          <a:p>
            <a:endParaRPr lang="en-US" dirty="0"/>
          </a:p>
        </p:txBody>
      </p:sp>
      <p:graphicFrame>
        <p:nvGraphicFramePr>
          <p:cNvPr id="5" name="Group 4"/>
          <p:cNvGraphicFramePr>
            <a:graphicFrameLocks noGrp="1"/>
          </p:cNvGraphicFramePr>
          <p:nvPr>
            <p:extLst/>
          </p:nvPr>
        </p:nvGraphicFramePr>
        <p:xfrm>
          <a:off x="1066801" y="4357666"/>
          <a:ext cx="6213256" cy="2287008"/>
        </p:xfrm>
        <a:graphic>
          <a:graphicData uri="http://schemas.openxmlformats.org/drawingml/2006/table">
            <a:tbl>
              <a:tblPr/>
              <a:tblGrid>
                <a:gridCol w="1926028"/>
                <a:gridCol w="2119813"/>
                <a:gridCol w="2167415"/>
              </a:tblGrid>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smtClean="0">
                          <a:ln>
                            <a:noFill/>
                          </a:ln>
                          <a:solidFill>
                            <a:srgbClr val="000000"/>
                          </a:solidFill>
                          <a:effectLst/>
                          <a:latin typeface="+mj-lt"/>
                          <a:ea typeface="Microsoft YaHei" charset="-122"/>
                        </a:rPr>
                        <a:t>Dataset</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smtClean="0">
                          <a:ln>
                            <a:noFill/>
                          </a:ln>
                          <a:solidFill>
                            <a:srgbClr val="000000"/>
                          </a:solidFill>
                          <a:effectLst/>
                          <a:latin typeface="+mj-lt"/>
                          <a:ea typeface="Microsoft YaHei" charset="-122"/>
                        </a:rPr>
                        <a:t>Number</a:t>
                      </a:r>
                      <a:r>
                        <a:rPr kumimoji="0" lang="el-GR" sz="2000" b="1" i="0" u="none" strike="noStrike" cap="none" normalizeH="0" baseline="0" dirty="0" smtClean="0">
                          <a:ln>
                            <a:noFill/>
                          </a:ln>
                          <a:solidFill>
                            <a:srgbClr val="000000"/>
                          </a:solidFill>
                          <a:effectLst/>
                          <a:latin typeface="+mj-lt"/>
                          <a:ea typeface="Microsoft YaHei" charset="-122"/>
                        </a:rPr>
                        <a:t> </a:t>
                      </a:r>
                      <a:r>
                        <a:rPr kumimoji="0" lang="el-GR" sz="2000" b="1" i="0" u="none" strike="noStrike" cap="none" normalizeH="0" baseline="0" dirty="0" err="1" smtClean="0">
                          <a:ln>
                            <a:noFill/>
                          </a:ln>
                          <a:solidFill>
                            <a:srgbClr val="000000"/>
                          </a:solidFill>
                          <a:effectLst/>
                          <a:latin typeface="+mj-lt"/>
                          <a:ea typeface="Microsoft YaHei" charset="-122"/>
                        </a:rPr>
                        <a:t>of</a:t>
                      </a:r>
                      <a:r>
                        <a:rPr kumimoji="0" lang="el-GR" sz="2000" b="1" i="0" u="none" strike="noStrike" cap="none" normalizeH="0" baseline="0" dirty="0" smtClean="0">
                          <a:ln>
                            <a:noFill/>
                          </a:ln>
                          <a:solidFill>
                            <a:srgbClr val="000000"/>
                          </a:solidFill>
                          <a:effectLst/>
                          <a:latin typeface="+mj-lt"/>
                          <a:ea typeface="Microsoft YaHei" charset="-122"/>
                        </a:rPr>
                        <a:t> </a:t>
                      </a:r>
                      <a:r>
                        <a:rPr kumimoji="0" lang="el-GR" sz="2000" b="1" i="0" u="none" strike="noStrike" cap="none" normalizeH="0" baseline="0" dirty="0" err="1" smtClean="0">
                          <a:ln>
                            <a:noFill/>
                          </a:ln>
                          <a:solidFill>
                            <a:srgbClr val="000000"/>
                          </a:solidFill>
                          <a:effectLst/>
                          <a:latin typeface="+mj-lt"/>
                          <a:ea typeface="Microsoft YaHei" charset="-122"/>
                        </a:rPr>
                        <a:t>Nodes</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smtClean="0">
                          <a:ln>
                            <a:noFill/>
                          </a:ln>
                          <a:solidFill>
                            <a:srgbClr val="000000"/>
                          </a:solidFill>
                          <a:effectLst/>
                          <a:latin typeface="+mj-lt"/>
                          <a:ea typeface="Microsoft YaHei" charset="-122"/>
                        </a:rPr>
                        <a:t>Number of </a:t>
                      </a:r>
                      <a:r>
                        <a:rPr kumimoji="0" lang="el-GR" sz="2000" b="1" i="0" u="none" strike="noStrike" cap="none" normalizeH="0" baseline="0" dirty="0" err="1" smtClean="0">
                          <a:ln>
                            <a:noFill/>
                          </a:ln>
                          <a:solidFill>
                            <a:srgbClr val="000000"/>
                          </a:solidFill>
                          <a:effectLst/>
                          <a:latin typeface="+mj-lt"/>
                          <a:ea typeface="Microsoft YaHei" charset="-122"/>
                        </a:rPr>
                        <a:t>Edges</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Actors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1,986</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103,121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Authors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3,418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9,908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Les</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Miserables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77</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254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Karate</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Club</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34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78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Amazon</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Books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smtClean="0">
                          <a:ln>
                            <a:noFill/>
                          </a:ln>
                          <a:solidFill>
                            <a:srgbClr val="000000"/>
                          </a:solidFill>
                          <a:effectLst/>
                          <a:latin typeface="+mj-lt"/>
                          <a:ea typeface="Microsoft YaHei" charset="-122"/>
                        </a:rPr>
                        <a:t>105</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441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6937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8"/>
          <p:cNvGraphicFramePr>
            <a:graphicFrameLocks noGrp="1"/>
          </p:cNvGraphicFramePr>
          <p:nvPr>
            <p:extLst/>
          </p:nvPr>
        </p:nvGraphicFramePr>
        <p:xfrm>
          <a:off x="389321" y="2187968"/>
          <a:ext cx="8297680" cy="2707089"/>
        </p:xfrm>
        <a:graphic>
          <a:graphicData uri="http://schemas.openxmlformats.org/drawingml/2006/table">
            <a:tbl>
              <a:tblPr/>
              <a:tblGrid>
                <a:gridCol w="1973922"/>
                <a:gridCol w="1490265"/>
                <a:gridCol w="1549618"/>
                <a:gridCol w="216314"/>
                <a:gridCol w="1567620"/>
                <a:gridCol w="1499941"/>
              </a:tblGrid>
              <a:tr h="386727">
                <a:tc row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rgbClr val="000000"/>
                          </a:solidFill>
                          <a:effectLst/>
                          <a:latin typeface="Arial" charset="0"/>
                          <a:ea typeface="Microsoft YaHei" charset="-122"/>
                        </a:rPr>
                        <a:t>Greedy</a:t>
                      </a:r>
                      <a:endParaRPr kumimoji="0" lang="el-GR" sz="1900" b="1"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rgbClr val="000000"/>
                          </a:solidFill>
                          <a:effectLst/>
                          <a:latin typeface="Arial" charset="0"/>
                          <a:ea typeface="Microsoft YaHei" charset="-122"/>
                        </a:rPr>
                        <a:t>Maximal</a:t>
                      </a:r>
                      <a:r>
                        <a:rPr kumimoji="0" lang="el-GR" sz="1900" b="0" i="0" u="none" strike="noStrike" cap="none" normalizeH="0" baseline="0" dirty="0" smtClean="0">
                          <a:ln>
                            <a:noFill/>
                          </a:ln>
                          <a:solidFill>
                            <a:srgbClr val="000000"/>
                          </a:solidFill>
                          <a:effectLst/>
                          <a:latin typeface="Arial" charset="0"/>
                          <a:ea typeface="Microsoft YaHei" charset="-122"/>
                        </a:rPr>
                        <a:t> </a:t>
                      </a:r>
                      <a:r>
                        <a:rPr kumimoji="0" lang="el-GR" sz="1900" b="1" i="0" u="none" strike="noStrike" cap="none" normalizeH="0" baseline="0" dirty="0" err="1" smtClean="0">
                          <a:ln>
                            <a:noFill/>
                          </a:ln>
                          <a:solidFill>
                            <a:srgbClr val="000000"/>
                          </a:solidFill>
                          <a:effectLst/>
                          <a:latin typeface="Arial" charset="0"/>
                          <a:ea typeface="Microsoft YaHei" charset="-122"/>
                        </a:rPr>
                        <a:t>Matching</a:t>
                      </a:r>
                      <a:endParaRPr kumimoji="0" lang="el-GR" sz="1900" b="1"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86727">
                <a:tc v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Strong</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Weak</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Strong</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Weak</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Actors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11,184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91,937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8,581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94,540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Authors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3,608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6,300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2,676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7,232</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Les</a:t>
                      </a:r>
                      <a:r>
                        <a:rPr kumimoji="0" lang="el-GR" sz="1900" b="0" i="0" u="none" strike="noStrike" cap="none" normalizeH="0" baseline="0" dirty="0" smtClean="0">
                          <a:ln>
                            <a:noFill/>
                          </a:ln>
                          <a:solidFill>
                            <a:srgbClr val="000000"/>
                          </a:solidFill>
                          <a:effectLst/>
                          <a:latin typeface="Arial" charset="0"/>
                          <a:ea typeface="Microsoft YaHei" charset="-122"/>
                        </a:rPr>
                        <a:t> </a:t>
                      </a:r>
                      <a:r>
                        <a:rPr kumimoji="0" lang="el-GR" sz="1900" b="0" i="0" u="none" strike="noStrike" cap="none" normalizeH="0" baseline="0" dirty="0" err="1" smtClean="0">
                          <a:ln>
                            <a:noFill/>
                          </a:ln>
                          <a:solidFill>
                            <a:srgbClr val="000000"/>
                          </a:solidFill>
                          <a:effectLst/>
                          <a:latin typeface="Arial" charset="0"/>
                          <a:ea typeface="Microsoft YaHei" charset="-122"/>
                        </a:rPr>
                        <a:t>Miserables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128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126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106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148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smtClean="0">
                          <a:ln>
                            <a:noFill/>
                          </a:ln>
                          <a:solidFill>
                            <a:srgbClr val="000000"/>
                          </a:solidFill>
                          <a:effectLst/>
                          <a:latin typeface="Arial" charset="0"/>
                          <a:ea typeface="Microsoft YaHei" charset="-122"/>
                        </a:rPr>
                        <a:t>Karate Club</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25</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53</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64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smtClean="0">
                          <a:ln>
                            <a:noFill/>
                          </a:ln>
                          <a:solidFill>
                            <a:srgbClr val="000000"/>
                          </a:solidFill>
                          <a:effectLst/>
                          <a:latin typeface="Arial" charset="0"/>
                          <a:ea typeface="Microsoft YaHei" charset="-122"/>
                        </a:rPr>
                        <a:t>Amazon Books</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327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71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370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2" name="Title 1"/>
          <p:cNvSpPr>
            <a:spLocks noGrp="1"/>
          </p:cNvSpPr>
          <p:nvPr>
            <p:ph type="title"/>
          </p:nvPr>
        </p:nvSpPr>
        <p:spPr/>
        <p:txBody>
          <a:bodyPr>
            <a:normAutofit fontScale="90000"/>
          </a:bodyPr>
          <a:lstStyle/>
          <a:p>
            <a:r>
              <a:rPr lang="en-US" dirty="0" smtClean="0"/>
              <a:t>Comparison of Greedy and </a:t>
            </a:r>
            <a:r>
              <a:rPr lang="en-US" dirty="0" err="1" smtClean="0"/>
              <a:t>MaximalMatching</a:t>
            </a:r>
            <a:endParaRPr lang="en-US" dirty="0"/>
          </a:p>
        </p:txBody>
      </p:sp>
    </p:spTree>
    <p:extLst>
      <p:ext uri="{BB962C8B-B14F-4D97-AF65-F5344CB8AC3E}">
        <p14:creationId xmlns:p14="http://schemas.microsoft.com/office/powerpoint/2010/main" val="21894910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Measuring Tie Strength</a:t>
            </a:r>
            <a:endParaRPr lang="en-US" dirty="0"/>
          </a:p>
        </p:txBody>
      </p:sp>
      <p:sp>
        <p:nvSpPr>
          <p:cNvPr id="6" name="Content Placeholder 5"/>
          <p:cNvSpPr>
            <a:spLocks noGrp="1"/>
          </p:cNvSpPr>
          <p:nvPr>
            <p:ph idx="1"/>
          </p:nvPr>
        </p:nvSpPr>
        <p:spPr>
          <a:xfrm>
            <a:off x="457200" y="1600200"/>
            <a:ext cx="8229600" cy="1905000"/>
          </a:xfrm>
        </p:spPr>
        <p:txBody>
          <a:bodyPr>
            <a:normAutofit fontScale="85000" lnSpcReduction="20000"/>
          </a:bodyPr>
          <a:lstStyle/>
          <a:p>
            <a:r>
              <a:rPr lang="en-US" dirty="0">
                <a:solidFill>
                  <a:schemeClr val="accent6">
                    <a:lumMod val="75000"/>
                  </a:schemeClr>
                </a:solidFill>
              </a:rPr>
              <a:t>Question</a:t>
            </a:r>
            <a:r>
              <a:rPr lang="en-US" dirty="0"/>
              <a:t>: Is there a correlation between the assigned labels and the </a:t>
            </a:r>
            <a:r>
              <a:rPr lang="en-US" dirty="0">
                <a:solidFill>
                  <a:srgbClr val="0070C0"/>
                </a:solidFill>
              </a:rPr>
              <a:t>empirical strength </a:t>
            </a:r>
            <a:r>
              <a:rPr lang="en-US" dirty="0"/>
              <a:t>of the edges?</a:t>
            </a:r>
          </a:p>
          <a:p>
            <a:r>
              <a:rPr lang="en-US" dirty="0"/>
              <a:t>Three </a:t>
            </a:r>
            <a:r>
              <a:rPr lang="en-US" dirty="0">
                <a:solidFill>
                  <a:srgbClr val="C00000"/>
                </a:solidFill>
              </a:rPr>
              <a:t>weighted graphs</a:t>
            </a:r>
            <a:r>
              <a:rPr lang="en-US" dirty="0"/>
              <a:t>: Actors, Authors, Les </a:t>
            </a:r>
            <a:r>
              <a:rPr lang="en-US" dirty="0" err="1"/>
              <a:t>Miserables</a:t>
            </a:r>
            <a:r>
              <a:rPr lang="en-US" dirty="0"/>
              <a:t>.</a:t>
            </a:r>
          </a:p>
          <a:p>
            <a:pPr lvl="1"/>
            <a:r>
              <a:rPr lang="en-US" dirty="0">
                <a:solidFill>
                  <a:srgbClr val="C00000"/>
                </a:solidFill>
              </a:rPr>
              <a:t>Strength</a:t>
            </a:r>
            <a:r>
              <a:rPr lang="en-US" dirty="0"/>
              <a:t>: amount of </a:t>
            </a:r>
            <a:r>
              <a:rPr lang="en-US" dirty="0">
                <a:solidFill>
                  <a:srgbClr val="0070C0"/>
                </a:solidFill>
              </a:rPr>
              <a:t>common activity</a:t>
            </a:r>
            <a:r>
              <a:rPr lang="en-US" dirty="0"/>
              <a:t>.</a:t>
            </a:r>
          </a:p>
          <a:p>
            <a:endParaRPr lang="en-US" dirty="0"/>
          </a:p>
        </p:txBody>
      </p:sp>
      <p:graphicFrame>
        <p:nvGraphicFramePr>
          <p:cNvPr id="14339" name="Group 3"/>
          <p:cNvGraphicFramePr>
            <a:graphicFrameLocks noGrp="1"/>
          </p:cNvGraphicFramePr>
          <p:nvPr>
            <p:extLst/>
          </p:nvPr>
        </p:nvGraphicFramePr>
        <p:xfrm>
          <a:off x="1567395" y="4070640"/>
          <a:ext cx="5551987" cy="1644360"/>
        </p:xfrm>
        <a:graphic>
          <a:graphicData uri="http://schemas.openxmlformats.org/drawingml/2006/table">
            <a:tbl>
              <a:tblPr/>
              <a:tblGrid>
                <a:gridCol w="2200115"/>
                <a:gridCol w="1777015"/>
                <a:gridCol w="1574857"/>
              </a:tblGrid>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smtClean="0">
                          <a:ln>
                            <a:noFill/>
                          </a:ln>
                          <a:solidFill>
                            <a:schemeClr val="tx1"/>
                          </a:solidFill>
                          <a:effectLst/>
                          <a:latin typeface="Arial" charset="0"/>
                          <a:ea typeface="Microsoft YaHei" charset="-122"/>
                        </a:rPr>
                        <a:t>S</a:t>
                      </a:r>
                      <a:r>
                        <a:rPr kumimoji="0" lang="en-US" sz="2200" b="1" i="0" u="none" strike="noStrike" cap="none" normalizeH="0" baseline="0" dirty="0" err="1" smtClean="0">
                          <a:ln>
                            <a:noFill/>
                          </a:ln>
                          <a:solidFill>
                            <a:schemeClr val="tx1"/>
                          </a:solidFill>
                          <a:effectLst/>
                          <a:latin typeface="Arial" charset="0"/>
                          <a:ea typeface="Microsoft YaHei" charset="-122"/>
                        </a:rPr>
                        <a:t>trong</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smtClean="0">
                          <a:ln>
                            <a:noFill/>
                          </a:ln>
                          <a:solidFill>
                            <a:schemeClr val="tx1"/>
                          </a:solidFill>
                          <a:effectLst/>
                          <a:latin typeface="Arial" charset="0"/>
                          <a:ea typeface="Microsoft YaHei" charset="-122"/>
                        </a:rPr>
                        <a:t>W</a:t>
                      </a:r>
                      <a:r>
                        <a:rPr kumimoji="0" lang="en-US" sz="2200" b="1" i="0" u="none" strike="noStrike" cap="none" normalizeH="0" baseline="0" dirty="0" err="1" smtClean="0">
                          <a:ln>
                            <a:noFill/>
                          </a:ln>
                          <a:solidFill>
                            <a:schemeClr val="tx1"/>
                          </a:solidFill>
                          <a:effectLst/>
                          <a:latin typeface="Arial" charset="0"/>
                          <a:ea typeface="Microsoft YaHei" charset="-122"/>
                        </a:rPr>
                        <a:t>eak</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Actors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Authors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1.34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1.15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smtClean="0">
                          <a:ln>
                            <a:noFill/>
                          </a:ln>
                          <a:solidFill>
                            <a:srgbClr val="000000"/>
                          </a:solidFill>
                          <a:effectLst/>
                          <a:latin typeface="Arial" charset="0"/>
                          <a:ea typeface="Microsoft YaHei" charset="-122"/>
                        </a:rPr>
                        <a:t>Les Miserables</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3.83</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2.61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14422" name="AutoShape 86"/>
          <p:cNvSpPr>
            <a:spLocks noChangeArrowheads="1"/>
          </p:cNvSpPr>
          <p:nvPr/>
        </p:nvSpPr>
        <p:spPr bwMode="auto">
          <a:xfrm>
            <a:off x="1044856" y="3416047"/>
            <a:ext cx="6401114" cy="849600"/>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Lst>
            </a:pPr>
            <a:r>
              <a:rPr lang="el-GR" sz="2177" dirty="0" err="1">
                <a:solidFill>
                  <a:srgbClr val="000000"/>
                </a:solidFill>
              </a:rPr>
              <a:t>Mean</a:t>
            </a:r>
            <a:r>
              <a:rPr lang="el-GR" sz="2177" dirty="0">
                <a:solidFill>
                  <a:srgbClr val="000000"/>
                </a:solidFill>
              </a:rPr>
              <a:t> </a:t>
            </a:r>
            <a:r>
              <a:rPr lang="en-US" sz="2177" dirty="0">
                <a:solidFill>
                  <a:srgbClr val="0070C0"/>
                </a:solidFill>
              </a:rPr>
              <a:t>activity intersection </a:t>
            </a:r>
            <a:r>
              <a:rPr lang="el-GR" sz="2177" dirty="0">
                <a:solidFill>
                  <a:srgbClr val="000000"/>
                </a:solidFill>
              </a:rPr>
              <a:t>for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sp>
        <p:nvSpPr>
          <p:cNvPr id="2" name="TextBox 1"/>
          <p:cNvSpPr txBox="1"/>
          <p:nvPr/>
        </p:nvSpPr>
        <p:spPr>
          <a:xfrm>
            <a:off x="457200" y="5993791"/>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1211867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7"/>
          <p:cNvSpPr>
            <a:spLocks noChangeArrowheads="1"/>
          </p:cNvSpPr>
          <p:nvPr/>
        </p:nvSpPr>
        <p:spPr bwMode="auto">
          <a:xfrm>
            <a:off x="1044856" y="3755587"/>
            <a:ext cx="6401114" cy="824364"/>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 pos="4596548" algn="l"/>
              </a:tabLst>
            </a:pPr>
            <a:r>
              <a:rPr lang="el-GR" sz="2177" dirty="0" err="1">
                <a:solidFill>
                  <a:srgbClr val="000000"/>
                </a:solidFill>
              </a:rPr>
              <a:t>Mean</a:t>
            </a:r>
            <a:r>
              <a:rPr lang="el-GR" sz="2177" dirty="0">
                <a:solidFill>
                  <a:srgbClr val="000000"/>
                </a:solidFill>
              </a:rPr>
              <a:t> </a:t>
            </a:r>
            <a:r>
              <a:rPr lang="el-GR" sz="2177" dirty="0" err="1">
                <a:solidFill>
                  <a:srgbClr val="FF00FF"/>
                </a:solidFill>
              </a:rPr>
              <a:t>Jaccard</a:t>
            </a:r>
            <a:r>
              <a:rPr lang="el-GR" sz="2177" dirty="0">
                <a:solidFill>
                  <a:srgbClr val="FF00FF"/>
                </a:solidFill>
              </a:rPr>
              <a:t> </a:t>
            </a:r>
            <a:r>
              <a:rPr lang="el-GR" sz="2177" dirty="0" err="1">
                <a:solidFill>
                  <a:srgbClr val="FF00FF"/>
                </a:solidFill>
              </a:rPr>
              <a:t>similarity</a:t>
            </a:r>
            <a:r>
              <a:rPr lang="el-GR" sz="2177" dirty="0">
                <a:solidFill>
                  <a:srgbClr val="000000"/>
                </a:solidFill>
              </a:rPr>
              <a:t> </a:t>
            </a:r>
            <a:r>
              <a:rPr lang="el-GR" sz="2177" dirty="0" err="1">
                <a:solidFill>
                  <a:srgbClr val="000000"/>
                </a:solidFill>
              </a:rPr>
              <a:t>for</a:t>
            </a:r>
            <a:r>
              <a:rPr lang="el-GR" sz="2177" dirty="0">
                <a:solidFill>
                  <a:srgbClr val="000000"/>
                </a:solidFill>
              </a:rPr>
              <a:t>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graphicFrame>
        <p:nvGraphicFramePr>
          <p:cNvPr id="6" name="Group 88"/>
          <p:cNvGraphicFramePr>
            <a:graphicFrameLocks noGrp="1"/>
          </p:cNvGraphicFramePr>
          <p:nvPr>
            <p:extLst/>
          </p:nvPr>
        </p:nvGraphicFramePr>
        <p:xfrm>
          <a:off x="1362634" y="4408763"/>
          <a:ext cx="5747939" cy="1384128"/>
        </p:xfrm>
        <a:graphic>
          <a:graphicData uri="http://schemas.openxmlformats.org/drawingml/2006/table">
            <a:tbl>
              <a:tblPr/>
              <a:tblGrid>
                <a:gridCol w="1914980"/>
                <a:gridCol w="1914980"/>
                <a:gridCol w="1917979"/>
              </a:tblGrid>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smtClean="0">
                          <a:ln>
                            <a:noFill/>
                          </a:ln>
                          <a:solidFill>
                            <a:schemeClr val="tx1"/>
                          </a:solidFill>
                          <a:effectLst/>
                          <a:latin typeface="Arial" charset="0"/>
                          <a:ea typeface="Microsoft YaHei" charset="-122"/>
                        </a:rPr>
                        <a:t>S</a:t>
                      </a:r>
                      <a:r>
                        <a:rPr kumimoji="0" lang="en-US" sz="2200" b="1" i="0" u="none" strike="noStrike" cap="none" normalizeH="0" baseline="0" dirty="0" err="1" smtClean="0">
                          <a:ln>
                            <a:noFill/>
                          </a:ln>
                          <a:solidFill>
                            <a:schemeClr val="tx1"/>
                          </a:solidFill>
                          <a:effectLst/>
                          <a:latin typeface="Arial" charset="0"/>
                          <a:ea typeface="Microsoft YaHei" charset="-122"/>
                        </a:rPr>
                        <a:t>trong</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smtClean="0">
                          <a:ln>
                            <a:noFill/>
                          </a:ln>
                          <a:solidFill>
                            <a:schemeClr val="tx1"/>
                          </a:solidFill>
                          <a:effectLst/>
                          <a:latin typeface="Arial" charset="0"/>
                          <a:ea typeface="Microsoft YaHei" charset="-122"/>
                        </a:rPr>
                        <a:t>W</a:t>
                      </a:r>
                      <a:r>
                        <a:rPr kumimoji="0" lang="en-US" sz="2200" b="1" i="0" u="none" strike="noStrike" cap="none" normalizeH="0" baseline="0" dirty="0" err="1" smtClean="0">
                          <a:ln>
                            <a:noFill/>
                          </a:ln>
                          <a:solidFill>
                            <a:schemeClr val="tx1"/>
                          </a:solidFill>
                          <a:effectLst/>
                          <a:latin typeface="Arial" charset="0"/>
                          <a:ea typeface="Microsoft YaHei" charset="-122"/>
                        </a:rPr>
                        <a:t>eak</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Actors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0.06</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Authors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0.145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0.084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10" name="Title 9"/>
          <p:cNvSpPr>
            <a:spLocks noGrp="1"/>
          </p:cNvSpPr>
          <p:nvPr>
            <p:ph type="title"/>
          </p:nvPr>
        </p:nvSpPr>
        <p:spPr/>
        <p:txBody>
          <a:bodyPr>
            <a:normAutofit/>
          </a:bodyPr>
          <a:lstStyle/>
          <a:p>
            <a:r>
              <a:rPr lang="en-US" dirty="0"/>
              <a:t>Measuring Tie </a:t>
            </a:r>
            <a:r>
              <a:rPr lang="en-US" dirty="0" smtClean="0"/>
              <a:t>Strength</a:t>
            </a:r>
            <a:endParaRPr lang="en-US" dirty="0"/>
          </a:p>
        </p:txBody>
      </p:sp>
      <p:sp>
        <p:nvSpPr>
          <p:cNvPr id="11" name="Content Placeholder 10"/>
          <p:cNvSpPr>
            <a:spLocks noGrp="1"/>
          </p:cNvSpPr>
          <p:nvPr>
            <p:ph idx="1"/>
          </p:nvPr>
        </p:nvSpPr>
        <p:spPr>
          <a:xfrm>
            <a:off x="457200" y="1600200"/>
            <a:ext cx="8229600" cy="1828800"/>
          </a:xfrm>
        </p:spPr>
        <p:txBody>
          <a:bodyPr>
            <a:normAutofit fontScale="92500" lnSpcReduction="20000"/>
          </a:bodyPr>
          <a:lstStyle/>
          <a:p>
            <a:r>
              <a:rPr lang="en-US" dirty="0"/>
              <a:t>Frequent common activity may be an </a:t>
            </a:r>
            <a:r>
              <a:rPr lang="en-US" dirty="0">
                <a:solidFill>
                  <a:srgbClr val="0070C0"/>
                </a:solidFill>
              </a:rPr>
              <a:t>artifact</a:t>
            </a:r>
            <a:r>
              <a:rPr lang="en-US" dirty="0"/>
              <a:t> of frequent activity.</a:t>
            </a:r>
          </a:p>
          <a:p>
            <a:r>
              <a:rPr lang="en-US" dirty="0"/>
              <a:t>Fraction of activity </a:t>
            </a:r>
            <a:r>
              <a:rPr lang="en-US" dirty="0">
                <a:solidFill>
                  <a:schemeClr val="accent6">
                    <a:lumMod val="75000"/>
                  </a:schemeClr>
                </a:solidFill>
              </a:rPr>
              <a:t>devoted</a:t>
            </a:r>
            <a:r>
              <a:rPr lang="en-US" dirty="0"/>
              <a:t> to the relationship</a:t>
            </a:r>
          </a:p>
          <a:p>
            <a:pPr lvl="1"/>
            <a:r>
              <a:rPr lang="en-US" dirty="0" smtClean="0">
                <a:solidFill>
                  <a:srgbClr val="C00000"/>
                </a:solidFill>
              </a:rPr>
              <a:t>Strength</a:t>
            </a:r>
            <a:r>
              <a:rPr lang="en-US" dirty="0" smtClean="0"/>
              <a:t>: </a:t>
            </a:r>
            <a:r>
              <a:rPr lang="en-US" dirty="0" err="1"/>
              <a:t>Jaccard</a:t>
            </a:r>
            <a:r>
              <a:rPr lang="en-US" dirty="0"/>
              <a:t> Similarity of activity</a:t>
            </a: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959842" y="3260219"/>
                <a:ext cx="4184158"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a:rPr>
                        <m:t>Jaccard</m:t>
                      </m:r>
                      <m:r>
                        <a:rPr lang="en-US" i="0">
                          <a:latin typeface="Cambria Math" panose="02040503050406030204" pitchFamily="18" charset="0"/>
                        </a:rPr>
                        <m:t> </m:t>
                      </m:r>
                      <m:r>
                        <m:rPr>
                          <m:sty m:val="p"/>
                        </m:rPr>
                        <a:rPr lang="en-US" i="0">
                          <a:latin typeface="Cambria Math" panose="02040503050406030204" pitchFamily="18" charset="0"/>
                        </a:rPr>
                        <m:t>Similarity</m:t>
                      </m:r>
                      <m:r>
                        <a:rPr lang="en-US" i="0">
                          <a:latin typeface="Cambria Math"/>
                        </a:rPr>
                        <m:t>= </m:t>
                      </m:r>
                      <m:f>
                        <m:fPr>
                          <m:ctrlPr>
                            <a:rPr lang="en-US" i="1">
                              <a:latin typeface="Cambria Math"/>
                            </a:rPr>
                          </m:ctrlPr>
                        </m:fPr>
                        <m:num>
                          <m:r>
                            <m:rPr>
                              <m:sty m:val="p"/>
                            </m:rPr>
                            <a:rPr lang="en-US" i="0">
                              <a:latin typeface="Cambria Math" panose="02040503050406030204" pitchFamily="18" charset="0"/>
                            </a:rPr>
                            <m:t>Common</m:t>
                          </m:r>
                          <m:r>
                            <a:rPr lang="en-US" i="0">
                              <a:latin typeface="Cambria Math" panose="02040503050406030204" pitchFamily="18" charset="0"/>
                            </a:rPr>
                            <m:t> </m:t>
                          </m:r>
                          <m:r>
                            <m:rPr>
                              <m:sty m:val="p"/>
                            </m:rPr>
                            <a:rPr lang="en-US" i="0">
                              <a:latin typeface="Cambria Math" panose="02040503050406030204" pitchFamily="18" charset="0"/>
                            </a:rPr>
                            <m:t>Activities</m:t>
                          </m:r>
                        </m:num>
                        <m:den>
                          <m:r>
                            <m:rPr>
                              <m:sty m:val="p"/>
                            </m:rPr>
                            <a:rPr lang="en-US" i="0">
                              <a:latin typeface="Cambria Math" panose="02040503050406030204" pitchFamily="18" charset="0"/>
                            </a:rPr>
                            <m:t>Union</m:t>
                          </m:r>
                          <m:r>
                            <a:rPr lang="en-US" i="0">
                              <a:latin typeface="Cambria Math" panose="02040503050406030204" pitchFamily="18" charset="0"/>
                            </a:rPr>
                            <m:t> </m:t>
                          </m:r>
                          <m:r>
                            <m:rPr>
                              <m:sty m:val="p"/>
                            </m:rPr>
                            <a:rPr lang="en-US" i="0">
                              <a:latin typeface="Cambria Math" panose="02040503050406030204" pitchFamily="18" charset="0"/>
                            </a:rPr>
                            <m:t>of</m:t>
                          </m:r>
                          <m:r>
                            <a:rPr lang="en-US" i="0">
                              <a:latin typeface="Cambria Math" panose="02040503050406030204" pitchFamily="18" charset="0"/>
                            </a:rPr>
                            <m:t> </m:t>
                          </m:r>
                          <m:r>
                            <m:rPr>
                              <m:sty m:val="p"/>
                            </m:rPr>
                            <a:rPr lang="en-US" i="0">
                              <a:latin typeface="Cambria Math" panose="02040503050406030204" pitchFamily="18" charset="0"/>
                            </a:rPr>
                            <m:t>Activities</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59842" y="3260219"/>
                <a:ext cx="4184158" cy="612796"/>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56481" y="5976383"/>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30257847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Strength of Weak </a:t>
            </a:r>
            <a:r>
              <a:rPr lang="en-US" dirty="0" smtClean="0"/>
              <a:t>Ties</a:t>
            </a:r>
            <a:endParaRPr lang="en-US" dirty="0"/>
          </a:p>
        </p:txBody>
      </p:sp>
      <p:sp>
        <p:nvSpPr>
          <p:cNvPr id="7" name="Content Placeholder 6"/>
          <p:cNvSpPr>
            <a:spLocks noGrp="1"/>
          </p:cNvSpPr>
          <p:nvPr>
            <p:ph idx="1"/>
          </p:nvPr>
        </p:nvSpPr>
        <p:spPr/>
        <p:txBody>
          <a:bodyPr>
            <a:normAutofit fontScale="85000" lnSpcReduction="10000"/>
          </a:bodyPr>
          <a:lstStyle/>
          <a:p>
            <a:r>
              <a:rPr lang="en-US" dirty="0"/>
              <a:t>[</a:t>
            </a:r>
            <a:r>
              <a:rPr lang="en-US" dirty="0" err="1"/>
              <a:t>Granovetter</a:t>
            </a:r>
            <a:r>
              <a:rPr lang="en-US" dirty="0"/>
              <a:t>] People learn information leading to </a:t>
            </a:r>
            <a:r>
              <a:rPr lang="en-US" dirty="0">
                <a:solidFill>
                  <a:schemeClr val="accent6">
                    <a:lumMod val="75000"/>
                  </a:schemeClr>
                </a:solidFill>
              </a:rPr>
              <a:t>jobs</a:t>
            </a:r>
            <a:r>
              <a:rPr lang="en-US" dirty="0"/>
              <a:t> through </a:t>
            </a:r>
            <a:r>
              <a:rPr lang="en-US" dirty="0">
                <a:solidFill>
                  <a:srgbClr val="0070C0"/>
                </a:solidFill>
              </a:rPr>
              <a:t>acquaintances</a:t>
            </a:r>
            <a:r>
              <a:rPr lang="en-US" dirty="0"/>
              <a:t> (</a:t>
            </a:r>
            <a:r>
              <a:rPr lang="en-US" dirty="0" smtClean="0">
                <a:solidFill>
                  <a:srgbClr val="0070C0"/>
                </a:solidFill>
              </a:rPr>
              <a:t>Weak</a:t>
            </a:r>
            <a:r>
              <a:rPr lang="en-US" dirty="0"/>
              <a:t> </a:t>
            </a:r>
            <a:r>
              <a:rPr lang="en-US" dirty="0" smtClean="0"/>
              <a:t>ties) </a:t>
            </a:r>
            <a:r>
              <a:rPr lang="en-US" dirty="0"/>
              <a:t>rather than </a:t>
            </a:r>
            <a:r>
              <a:rPr lang="en-US" dirty="0">
                <a:solidFill>
                  <a:srgbClr val="FF0000"/>
                </a:solidFill>
              </a:rPr>
              <a:t>close friends</a:t>
            </a:r>
            <a:r>
              <a:rPr lang="en-US" dirty="0"/>
              <a:t> (</a:t>
            </a:r>
            <a:r>
              <a:rPr lang="en-US" dirty="0" smtClean="0">
                <a:solidFill>
                  <a:srgbClr val="FF0000"/>
                </a:solidFill>
              </a:rPr>
              <a:t>Strong</a:t>
            </a:r>
            <a:r>
              <a:rPr lang="en-US" dirty="0"/>
              <a:t> </a:t>
            </a:r>
            <a:r>
              <a:rPr lang="en-US" dirty="0" smtClean="0"/>
              <a:t>ties). </a:t>
            </a:r>
            <a:endParaRPr lang="en-US" dirty="0"/>
          </a:p>
          <a:p>
            <a:endParaRPr lang="en-US" dirty="0"/>
          </a:p>
          <a:p>
            <a:r>
              <a:rPr lang="en-US" dirty="0"/>
              <a:t>[</a:t>
            </a:r>
            <a:r>
              <a:rPr lang="en-US" dirty="0" err="1"/>
              <a:t>Easly</a:t>
            </a:r>
            <a:r>
              <a:rPr lang="en-US" dirty="0"/>
              <a:t> and Kleinberg] Graph theoretic formalization:</a:t>
            </a:r>
          </a:p>
          <a:p>
            <a:pPr lvl="1"/>
            <a:r>
              <a:rPr lang="en-US" dirty="0">
                <a:solidFill>
                  <a:srgbClr val="0070C0"/>
                </a:solidFill>
              </a:rPr>
              <a:t>Acquaintances</a:t>
            </a:r>
            <a:r>
              <a:rPr lang="en-US" dirty="0"/>
              <a:t> (</a:t>
            </a:r>
            <a:r>
              <a:rPr lang="en-US" dirty="0" smtClean="0">
                <a:solidFill>
                  <a:srgbClr val="0070C0"/>
                </a:solidFill>
              </a:rPr>
              <a:t>Weak</a:t>
            </a:r>
            <a:r>
              <a:rPr lang="en-US" dirty="0" smtClean="0"/>
              <a:t> ties) </a:t>
            </a:r>
            <a:r>
              <a:rPr lang="en-US" dirty="0"/>
              <a:t>act as </a:t>
            </a:r>
            <a:r>
              <a:rPr lang="en-US" dirty="0">
                <a:solidFill>
                  <a:srgbClr val="0070C0"/>
                </a:solidFill>
              </a:rPr>
              <a:t>bridges</a:t>
            </a:r>
            <a:r>
              <a:rPr lang="en-US" dirty="0"/>
              <a:t> between </a:t>
            </a:r>
            <a:r>
              <a:rPr lang="en-US" dirty="0">
                <a:solidFill>
                  <a:schemeClr val="accent6">
                    <a:lumMod val="75000"/>
                  </a:schemeClr>
                </a:solidFill>
              </a:rPr>
              <a:t>different</a:t>
            </a:r>
            <a:r>
              <a:rPr lang="en-US" dirty="0"/>
              <a:t> </a:t>
            </a:r>
            <a:r>
              <a:rPr lang="en-US" dirty="0">
                <a:solidFill>
                  <a:schemeClr val="accent6">
                    <a:lumMod val="75000"/>
                  </a:schemeClr>
                </a:solidFill>
              </a:rPr>
              <a:t>groups</a:t>
            </a:r>
            <a:r>
              <a:rPr lang="en-US" dirty="0"/>
              <a:t> of people with access to different sources of information.</a:t>
            </a:r>
          </a:p>
          <a:p>
            <a:pPr lvl="1"/>
            <a:r>
              <a:rPr lang="en-US" dirty="0">
                <a:solidFill>
                  <a:srgbClr val="FF0000"/>
                </a:solidFill>
              </a:rPr>
              <a:t>Close friends </a:t>
            </a:r>
            <a:r>
              <a:rPr lang="en-US" dirty="0"/>
              <a:t>(</a:t>
            </a:r>
            <a:r>
              <a:rPr lang="en-US" dirty="0" smtClean="0">
                <a:solidFill>
                  <a:srgbClr val="FF0000"/>
                </a:solidFill>
              </a:rPr>
              <a:t>Strong</a:t>
            </a:r>
            <a:r>
              <a:rPr lang="en-US" dirty="0" smtClean="0"/>
              <a:t> ties) </a:t>
            </a:r>
            <a:r>
              <a:rPr lang="en-US" dirty="0"/>
              <a:t>belong to the </a:t>
            </a:r>
            <a:r>
              <a:rPr lang="en-US" dirty="0">
                <a:solidFill>
                  <a:srgbClr val="FF0000"/>
                </a:solidFill>
              </a:rPr>
              <a:t>same group </a:t>
            </a:r>
            <a:r>
              <a:rPr lang="en-US" dirty="0"/>
              <a:t>of people, and are exposed to similar sources of information.</a:t>
            </a:r>
          </a:p>
          <a:p>
            <a:endParaRPr lang="en-US" dirty="0"/>
          </a:p>
        </p:txBody>
      </p:sp>
    </p:spTree>
    <p:extLst>
      <p:ext uri="{BB962C8B-B14F-4D97-AF65-F5344CB8AC3E}">
        <p14:creationId xmlns:p14="http://schemas.microsoft.com/office/powerpoint/2010/main" val="35076069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861048"/>
            <a:ext cx="5486669" cy="2608935"/>
          </a:xfrm>
          <a:prstGeom prst="rect">
            <a:avLst/>
          </a:prstGeom>
        </p:spPr>
      </p:pic>
      <p:sp>
        <p:nvSpPr>
          <p:cNvPr id="3" name="Title 2"/>
          <p:cNvSpPr>
            <a:spLocks noGrp="1"/>
          </p:cNvSpPr>
          <p:nvPr>
            <p:ph type="title"/>
          </p:nvPr>
        </p:nvSpPr>
        <p:spPr/>
        <p:txBody>
          <a:bodyPr/>
          <a:lstStyle/>
          <a:p>
            <a:r>
              <a:rPr lang="en-US" dirty="0" smtClean="0"/>
              <a:t>Datasets with known communities</a:t>
            </a:r>
            <a:endParaRPr lang="en-US" dirty="0"/>
          </a:p>
        </p:txBody>
      </p:sp>
      <p:sp>
        <p:nvSpPr>
          <p:cNvPr id="7" name="Content Placeholder 6"/>
          <p:cNvSpPr>
            <a:spLocks noGrp="1"/>
          </p:cNvSpPr>
          <p:nvPr>
            <p:ph idx="1"/>
          </p:nvPr>
        </p:nvSpPr>
        <p:spPr/>
        <p:txBody>
          <a:bodyPr/>
          <a:lstStyle/>
          <a:p>
            <a:r>
              <a:rPr lang="en-US" dirty="0">
                <a:solidFill>
                  <a:schemeClr val="accent6">
                    <a:lumMod val="75000"/>
                  </a:schemeClr>
                </a:solidFill>
              </a:rPr>
              <a:t>Amazon Books</a:t>
            </a:r>
          </a:p>
          <a:p>
            <a:pPr lvl="1"/>
            <a:r>
              <a:rPr lang="en-US" dirty="0"/>
              <a:t>US Politics books : liberal, conservative, neutral.</a:t>
            </a:r>
          </a:p>
          <a:p>
            <a:r>
              <a:rPr lang="en-US" dirty="0">
                <a:solidFill>
                  <a:schemeClr val="accent6">
                    <a:lumMod val="75000"/>
                  </a:schemeClr>
                </a:solidFill>
              </a:rPr>
              <a:t>Karate Club</a:t>
            </a:r>
          </a:p>
          <a:p>
            <a:pPr lvl="1"/>
            <a:r>
              <a:rPr lang="en-US" dirty="0"/>
              <a:t>Two fractions within the members of the club.</a:t>
            </a:r>
          </a:p>
          <a:p>
            <a:endParaRPr lang="en-US" dirty="0"/>
          </a:p>
        </p:txBody>
      </p:sp>
      <p:sp>
        <p:nvSpPr>
          <p:cNvPr id="4" name="Θέση αριθμού διαφάνειας 3"/>
          <p:cNvSpPr>
            <a:spLocks noGrp="1"/>
          </p:cNvSpPr>
          <p:nvPr>
            <p:ph type="sldNum" sz="quarter" idx="12"/>
          </p:nvPr>
        </p:nvSpPr>
        <p:spPr/>
        <p:txBody>
          <a:bodyPr/>
          <a:lstStyle/>
          <a:p>
            <a:fld id="{8FAF726C-5BAC-430E-B9E3-27E896F850A6}" type="slidenum">
              <a:rPr lang="el-GR" smtClean="0"/>
              <a:pPr/>
              <a:t>99</a:t>
            </a:fld>
            <a:endParaRPr lang="el-GR"/>
          </a:p>
        </p:txBody>
      </p:sp>
    </p:spTree>
    <p:extLst>
      <p:ext uri="{BB962C8B-B14F-4D97-AF65-F5344CB8AC3E}">
        <p14:creationId xmlns:p14="http://schemas.microsoft.com/office/powerpoint/2010/main" val="487344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8905</Words>
  <Application>Microsoft Office PowerPoint</Application>
  <PresentationFormat>On-screen Show (4:3)</PresentationFormat>
  <Paragraphs>1388</Paragraphs>
  <Slides>133</Slides>
  <Notes>80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36" baseType="lpstr">
      <vt:lpstr>Office Theme</vt:lpstr>
      <vt:lpstr>Equation</vt:lpstr>
      <vt:lpstr>Εξίσωση</vt:lpstr>
      <vt:lpstr>Online Social Networks and Media </vt:lpstr>
      <vt:lpstr>Algorithms for Team Formation</vt:lpstr>
      <vt:lpstr>Team-formation problems</vt:lpstr>
      <vt:lpstr>PowerPoint Presentation</vt:lpstr>
      <vt:lpstr>PowerPoint Presentation</vt:lpstr>
      <vt:lpstr>Applications</vt:lpstr>
      <vt:lpstr>Simple Team formation Problem</vt:lpstr>
      <vt:lpstr>Set Cover</vt:lpstr>
      <vt:lpstr>Coverage</vt:lpstr>
      <vt:lpstr>Complexity</vt:lpstr>
      <vt:lpstr>Approximation Algorithms</vt:lpstr>
      <vt:lpstr>Approximation Algorithms</vt:lpstr>
      <vt:lpstr>A simple approximation ratio for set cover</vt:lpstr>
      <vt:lpstr>An algorithm for Set Cover</vt:lpstr>
      <vt:lpstr>The GREEDY algorithm</vt:lpstr>
      <vt:lpstr>Greedy is not always optimal</vt:lpstr>
      <vt:lpstr>Greedy is not always optimal</vt:lpstr>
      <vt:lpstr>Greedy is not always optimal</vt:lpstr>
      <vt:lpstr>Greedy is not always optimal</vt:lpstr>
      <vt:lpstr>Greedy is not always optimal</vt:lpstr>
      <vt:lpstr>Greedy is not always optimal</vt:lpstr>
      <vt:lpstr>Greedy is not always optimal</vt:lpstr>
      <vt:lpstr>Greedy is not always optimal</vt:lpstr>
      <vt:lpstr>Greedy is not always optimal</vt:lpstr>
      <vt:lpstr>Approximation ratio of GREEDY</vt:lpstr>
      <vt:lpstr>Team formation in the presence of a social network</vt:lpstr>
      <vt:lpstr>Coverage is NOT enough</vt:lpstr>
      <vt:lpstr>How to measure effective communication?</vt:lpstr>
      <vt:lpstr>How to measure effective communication?</vt:lpstr>
      <vt:lpstr>Problem definition (MinDiameter)</vt:lpstr>
      <vt:lpstr>The RarestFirst algorithm</vt:lpstr>
      <vt:lpstr>The RarestFirst algorithm</vt:lpstr>
      <vt:lpstr>The RarestFirst algorithm</vt:lpstr>
      <vt:lpstr>Analysis of RarestFirst </vt:lpstr>
      <vt:lpstr>Problem definition (MinMST)</vt:lpstr>
      <vt:lpstr>The SteinerTree problem</vt:lpstr>
      <vt:lpstr>The EnhancedSteiner algorithm </vt:lpstr>
      <vt:lpstr>The CoverSteiner algorithm</vt:lpstr>
      <vt:lpstr>How good is CoverSteiner?</vt:lpstr>
      <vt:lpstr>PowerPoint Presentation</vt:lpstr>
      <vt:lpstr>Strong AND WEAK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ENFORCING STRONG TRIADIC CLOSURE</vt:lpstr>
      <vt:lpstr>PowerPoint Presentation</vt:lpstr>
      <vt:lpstr>Problem Definition</vt:lpstr>
      <vt:lpstr>Complexity</vt:lpstr>
      <vt:lpstr>Reduction</vt:lpstr>
      <vt:lpstr>Reduction</vt:lpstr>
      <vt:lpstr>Reduction</vt:lpstr>
      <vt:lpstr>Reduction</vt:lpstr>
      <vt:lpstr>Approximation Algorithms</vt:lpstr>
      <vt:lpstr>Set Cover</vt:lpstr>
      <vt:lpstr>Example</vt:lpstr>
      <vt:lpstr>Example</vt:lpstr>
      <vt:lpstr>Example</vt:lpstr>
      <vt:lpstr>Vertex Cover</vt:lpstr>
      <vt:lpstr>Vertex Cover</vt:lpstr>
      <vt:lpstr>MinSTC and Coverage</vt:lpstr>
      <vt:lpstr>Coverage</vt:lpstr>
      <vt:lpstr>Dual Graph</vt:lpstr>
      <vt:lpstr>Minimum Vertex Cover - MinSTC</vt:lpstr>
      <vt:lpstr>Approximation Algorithms</vt:lpstr>
      <vt:lpstr>Experiments</vt:lpstr>
      <vt:lpstr>Datasets</vt:lpstr>
      <vt:lpstr>Comparison of Greedy and MaximalMatching</vt:lpstr>
      <vt:lpstr>Measuring Tie Strength</vt:lpstr>
      <vt:lpstr>Measuring Tie Strength</vt:lpstr>
      <vt:lpstr>The Strength of Weak Ties</vt:lpstr>
      <vt:lpstr>Datasets with known communities</vt:lpstr>
      <vt:lpstr>Weak Edges as Bridges</vt:lpstr>
      <vt:lpstr>PowerPoint Presentation</vt:lpstr>
      <vt:lpstr>Extensions</vt:lpstr>
      <vt:lpstr>POSITIVE AND NEGATIVE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tsap</cp:lastModifiedBy>
  <cp:revision>161</cp:revision>
  <dcterms:created xsi:type="dcterms:W3CDTF">2012-10-10T06:53:19Z</dcterms:created>
  <dcterms:modified xsi:type="dcterms:W3CDTF">2016-12-22T11:06:46Z</dcterms:modified>
</cp:coreProperties>
</file>