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406" r:id="rId3"/>
    <p:sldId id="373" r:id="rId4"/>
    <p:sldId id="443" r:id="rId5"/>
    <p:sldId id="452" r:id="rId6"/>
    <p:sldId id="408" r:id="rId7"/>
    <p:sldId id="453" r:id="rId8"/>
    <p:sldId id="455" r:id="rId9"/>
    <p:sldId id="454" r:id="rId10"/>
    <p:sldId id="409" r:id="rId11"/>
    <p:sldId id="410" r:id="rId12"/>
    <p:sldId id="428" r:id="rId13"/>
    <p:sldId id="412" r:id="rId14"/>
    <p:sldId id="413" r:id="rId15"/>
    <p:sldId id="419" r:id="rId16"/>
    <p:sldId id="431" r:id="rId17"/>
    <p:sldId id="422" r:id="rId18"/>
    <p:sldId id="423" r:id="rId19"/>
    <p:sldId id="421" r:id="rId20"/>
    <p:sldId id="448" r:id="rId21"/>
    <p:sldId id="449" r:id="rId22"/>
    <p:sldId id="450" r:id="rId23"/>
    <p:sldId id="464" r:id="rId24"/>
    <p:sldId id="429" r:id="rId25"/>
    <p:sldId id="433" r:id="rId26"/>
    <p:sldId id="434" r:id="rId27"/>
    <p:sldId id="446" r:id="rId28"/>
    <p:sldId id="447" r:id="rId29"/>
    <p:sldId id="451" r:id="rId30"/>
    <p:sldId id="44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Constructors, equals</a:t>
            </a:r>
            <a:r>
              <a:rPr lang="en-US" dirty="0"/>
              <a:t>, </a:t>
            </a:r>
            <a:r>
              <a:rPr lang="en-US" dirty="0" err="1" smtClean="0"/>
              <a:t>toString</a:t>
            </a:r>
            <a:endParaRPr lang="en-US" dirty="0" smtClean="0"/>
          </a:p>
          <a:p>
            <a:pPr algn="ctr"/>
            <a:r>
              <a:rPr lang="el-GR" dirty="0" smtClean="0"/>
              <a:t>Αντικείμενα ως παράμετροι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r>
              <a:rPr lang="en-US" dirty="0" smtClean="0"/>
              <a:t> (Overloading)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Java </a:t>
            </a:r>
            <a:r>
              <a:rPr lang="el-GR" dirty="0" smtClean="0"/>
              <a:t>μας δίνει τη δυνατότητα να ορίσουμε την πολλές μεθόδους με το ίδιο όνομα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κλάση.</a:t>
            </a:r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577468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5806068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24400" y="5436736"/>
            <a:ext cx="404630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 το όχημα μια θέση μπροστά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399" y="5806068"/>
            <a:ext cx="404630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Μετακινεί το όχημα μια θέση πίσω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Υπογραφή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8431088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MovingCar10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457200"/>
            <a:ext cx="453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Υπερφόρτωση δημιουργών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- 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Λόγω της συμβατότητας μεταξύ τύπων μια κλήση μπορεί να ταιριάζει με διάφορες μεθόδους. 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στο ποια συνάρτηση πρέπει να κληθεί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Δυο ειδικές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«</a:t>
            </a:r>
            <a:r>
              <a:rPr lang="el-GR" dirty="0" smtClean="0">
                <a:solidFill>
                  <a:srgbClr val="0070C0"/>
                </a:solidFill>
              </a:rPr>
              <a:t>περιμένει</a:t>
            </a:r>
            <a:r>
              <a:rPr lang="el-GR" dirty="0" smtClean="0"/>
              <a:t>» να δει τις εξής δύο μεθόδους για κάθε αντικείμενο</a:t>
            </a:r>
          </a:p>
          <a:p>
            <a:pPr lvl="1"/>
            <a:r>
              <a:rPr lang="el-GR" dirty="0" smtClean="0"/>
              <a:t>Τη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η οποία για ένα αντικείμενο επιστρέφει μία </a:t>
            </a:r>
            <a:r>
              <a:rPr lang="en-US" dirty="0" smtClean="0"/>
              <a:t>string </a:t>
            </a:r>
            <a:r>
              <a:rPr lang="el-GR" dirty="0" smtClean="0"/>
              <a:t>αναπαράσταση του αντικειμένου.</a:t>
            </a:r>
          </a:p>
          <a:p>
            <a:pPr lvl="1"/>
            <a:r>
              <a:rPr lang="el-GR" dirty="0"/>
              <a:t>Τη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η οποία ελέγχει για ισότητα δύο </a:t>
            </a:r>
            <a:r>
              <a:rPr lang="el-GR" dirty="0" smtClean="0"/>
              <a:t>αντικειμένων</a:t>
            </a:r>
          </a:p>
          <a:p>
            <a:pPr lvl="1"/>
            <a:endParaRPr lang="el-GR" dirty="0"/>
          </a:p>
          <a:p>
            <a:r>
              <a:rPr lang="el-GR" dirty="0" smtClean="0"/>
              <a:t>Και οι δύο συναρτήσεις ορίζονται από τον προγραμματιστή</a:t>
            </a:r>
          </a:p>
          <a:p>
            <a:pPr lvl="1"/>
            <a:r>
              <a:rPr lang="el-GR" dirty="0" smtClean="0"/>
              <a:t>Το </a:t>
            </a:r>
            <a:r>
              <a:rPr lang="el-GR" dirty="0"/>
              <a:t>τι </a:t>
            </a:r>
            <a:r>
              <a:rPr lang="en-US" dirty="0"/>
              <a:t>String </a:t>
            </a:r>
            <a:r>
              <a:rPr lang="el-GR" dirty="0"/>
              <a:t>θα επιστραφεί </a:t>
            </a:r>
            <a:r>
              <a:rPr lang="el-GR" dirty="0" smtClean="0"/>
              <a:t>και τι σημαίνει δύο αντικείμενα να είναι ίσα μπορούν να οριστούν όπως μας βολεύει.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smtClean="0"/>
              <a:t>Car </a:t>
            </a:r>
            <a:r>
              <a:rPr lang="el-GR" dirty="0" smtClean="0"/>
              <a:t>θέλουμε να προσθέσουμε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επιστρέφει ένα </a:t>
            </a:r>
            <a:r>
              <a:rPr lang="en-US" dirty="0" smtClean="0"/>
              <a:t>String </a:t>
            </a:r>
            <a:r>
              <a:rPr lang="el-GR" dirty="0" smtClean="0"/>
              <a:t>με τη θέση του αυτοκινήτου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equals </a:t>
            </a:r>
            <a:r>
              <a:rPr lang="el-GR" dirty="0" smtClean="0"/>
              <a:t>θα ελέγχει αν δύο οχήματα έχουν την ίδια θέση.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4348" y="3571876"/>
            <a:ext cx="2340429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810000"/>
            <a:ext cx="1905000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5551714"/>
            <a:ext cx="754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8602"/>
            <a:ext cx="8229600" cy="5105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2667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3907972" y="3984063"/>
            <a:ext cx="5257800" cy="765048"/>
          </a:xfrm>
          <a:prstGeom prst="wedgeRoundRectCallout">
            <a:avLst>
              <a:gd name="adj1" fmla="val -22545"/>
              <a:gd name="adj2" fmla="val 14723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Χρησιμοποιούμε τις </a:t>
            </a:r>
            <a:r>
              <a:rPr lang="en-US" dirty="0" err="1" smtClean="0">
                <a:solidFill>
                  <a:schemeClr val="tx1"/>
                </a:solidFill>
              </a:rPr>
              <a:t>myCar1,myCar2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σαν </a:t>
            </a:r>
            <a:r>
              <a:rPr lang="en-US" dirty="0" smtClean="0">
                <a:solidFill>
                  <a:schemeClr val="tx1"/>
                </a:solidFill>
              </a:rPr>
              <a:t>String.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Καλείται η 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αυτόματα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862" y="6172200"/>
            <a:ext cx="92964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Ισοδύναμο με το: 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1 is at “ + myCar1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+ “ and car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myCar2.toString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407228" y="555171"/>
            <a:ext cx="5715001" cy="990717"/>
          </a:xfrm>
          <a:prstGeom prst="wedgeRoundRectCallout">
            <a:avLst>
              <a:gd name="adj1" fmla="val -57685"/>
              <a:gd name="adj2" fmla="val 4910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μπορούμε να μετατρέψουμε τον ακέραιο σε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ορίζουμε το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ως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> (wrapper class)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77443" y="2645220"/>
            <a:ext cx="3657599" cy="990717"/>
          </a:xfrm>
          <a:prstGeom prst="wedgeRoundRectCallout">
            <a:avLst>
              <a:gd name="adj1" fmla="val -76455"/>
              <a:gd name="adj2" fmla="val 7302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καλούμε τη συνάρτηση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1589546"/>
            <a:ext cx="4241344" cy="685800"/>
          </a:xfrm>
          <a:prstGeom prst="wedgeRoundRectCallout">
            <a:avLst>
              <a:gd name="adj1" fmla="val -76380"/>
              <a:gd name="adj2" fmla="val 2476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2442" y="4016829"/>
            <a:ext cx="2652757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229600" cy="51054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“”+position;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76700" y="2362200"/>
            <a:ext cx="3657599" cy="990717"/>
          </a:xfrm>
          <a:prstGeom prst="wedgeRoundRectCallout">
            <a:avLst>
              <a:gd name="adj1" fmla="val -68717"/>
              <a:gd name="adj2" fmla="val 10598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Ένας άλλος τρόπος να μετατρέψουμε ένα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σε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93344" y="5562600"/>
            <a:ext cx="1956712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7054" y="3412669"/>
            <a:ext cx="1224646" cy="247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178628"/>
            <a:ext cx="1295400" cy="2340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1" y="2950029"/>
            <a:ext cx="2286000" cy="2122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096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MovingCarEquals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Car(2);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myCar1.equals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("Collision!");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1676390"/>
            <a:ext cx="3505200" cy="778329"/>
          </a:xfrm>
          <a:prstGeom prst="wedgeRoundRectCallout">
            <a:avLst>
              <a:gd name="adj1" fmla="val -81015"/>
              <a:gd name="adj2" fmla="val 1100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Ένα παράδειγμα αντικειμένου ως παράμετρος συνάρτησης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61895"/>
              <a:gd name="adj2" fmla="val -3235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905000" y="4038600"/>
            <a:ext cx="2362200" cy="533400"/>
          </a:xfrm>
          <a:prstGeom prst="wedgeRoundRectCallout">
            <a:avLst>
              <a:gd name="adj1" fmla="val -32353"/>
              <a:gd name="adj2" fmla="val -120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l-GR" dirty="0" smtClean="0"/>
              <a:t>για έλεγχο ροής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190999" y="5943600"/>
            <a:ext cx="2813957" cy="685800"/>
          </a:xfrm>
          <a:prstGeom prst="wedgeRoundRectCallout">
            <a:avLst>
              <a:gd name="adj1" fmla="val -83583"/>
              <a:gd name="adj2" fmla="val -6187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στο πρόγραμμα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150056" y="598714"/>
            <a:ext cx="4241344" cy="685800"/>
          </a:xfrm>
          <a:prstGeom prst="wedgeRoundRectCallout">
            <a:avLst>
              <a:gd name="adj1" fmla="val -52511"/>
              <a:gd name="adj2" fmla="val 28891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8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δημιουργούμε το αντικείμενο χρησιμοποιώντας την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/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ορίσαμε.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 </a:t>
            </a:r>
            <a:r>
              <a:rPr lang="el-GR" dirty="0" smtClean="0"/>
              <a:t>για την κλάση </a:t>
            </a:r>
            <a:r>
              <a:rPr lang="en-US" dirty="0" smtClean="0"/>
              <a:t>Person</a:t>
            </a:r>
            <a:r>
              <a:rPr lang="el-G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5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91565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58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&amp;&amp;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Alice”, “Wonderland");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Person(“Bob”,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Sfougkarakis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0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 </a:t>
            </a:r>
            <a:r>
              <a:rPr lang="el-GR" sz="2400" dirty="0" smtClean="0"/>
              <a:t>μέθοδος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 </a:t>
            </a:r>
            <a:r>
              <a:rPr lang="el-GR" sz="2400" dirty="0" smtClean="0"/>
              <a:t>ορίζεται πάντα ως: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l-GR" sz="2400" dirty="0" smtClean="0"/>
              <a:t>Αν έχουμε ορίσει την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 </a:t>
            </a:r>
            <a:r>
              <a:rPr lang="el-GR" sz="2400" dirty="0" smtClean="0"/>
              <a:t>μπορούμε να χρησιμοποιήσουμε τα αντικείμενα της κλάσης σαν </a:t>
            </a:r>
            <a:r>
              <a:rPr lang="en-US" sz="2400" dirty="0" smtClean="0"/>
              <a:t>Strings </a:t>
            </a:r>
          </a:p>
          <a:p>
            <a:pPr lvl="1"/>
            <a:r>
              <a:rPr lang="el-GR" sz="2000" dirty="0" smtClean="0"/>
              <a:t>Καλείτε αυτόματα η </a:t>
            </a:r>
            <a:r>
              <a:rPr lang="en-US" sz="2000" dirty="0" err="1" smtClean="0"/>
              <a:t>toString</a:t>
            </a:r>
            <a:endParaRPr lang="en-US" sz="2000" dirty="0" smtClean="0"/>
          </a:p>
          <a:p>
            <a:endParaRPr lang="en-US" sz="2400" dirty="0"/>
          </a:p>
          <a:p>
            <a:r>
              <a:rPr lang="en-US" sz="2400" dirty="0" smtClean="0"/>
              <a:t>H </a:t>
            </a:r>
            <a:r>
              <a:rPr lang="el-GR" sz="2400" dirty="0" smtClean="0"/>
              <a:t>μέθοδος </a:t>
            </a:r>
            <a:r>
              <a:rPr lang="en-US" sz="2400" dirty="0" smtClean="0"/>
              <a:t>equals </a:t>
            </a:r>
            <a:r>
              <a:rPr lang="el-GR" sz="2400" dirty="0" smtClean="0"/>
              <a:t>ορίζεται πάντα ως: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2276872"/>
            <a:ext cx="3631122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972" y="5553670"/>
            <a:ext cx="5974713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equals(&lt;Class name&gt; other){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0800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Car </a:t>
            </a:r>
            <a:r>
              <a:rPr lang="el-GR" dirty="0" smtClean="0"/>
              <a:t>θα έχει ως πεδίο και το όνομα του οδηγού. Το όνομα θα το παίρνει από μία ένα αντικείμενο της κλάσης </a:t>
            </a:r>
            <a:r>
              <a:rPr lang="en-US" dirty="0" smtClean="0"/>
              <a:t>Person</a:t>
            </a:r>
            <a:r>
              <a:rPr lang="el-GR" dirty="0" smtClean="0"/>
              <a:t> στην αρχικοποίηση.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522514"/>
            <a:ext cx="5105400" cy="332014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132856"/>
            <a:ext cx="36724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“Alice”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46258" y="4627240"/>
            <a:ext cx="3127648" cy="817984"/>
          </a:xfrm>
          <a:prstGeom prst="wedgeRectCallout">
            <a:avLst>
              <a:gd name="adj1" fmla="val 4753"/>
              <a:gd name="adj2" fmla="val -318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δημιουργείται μέσα στον </a:t>
            </a:r>
            <a:r>
              <a:rPr lang="en-US" dirty="0" smtClean="0"/>
              <a:t>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+":"+s);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0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smtClean="0"/>
              <a:t>μαζί με άλλη είναι </a:t>
            </a:r>
            <a:r>
              <a:rPr lang="en-US" dirty="0" smtClean="0"/>
              <a:t>by default private.</a:t>
            </a:r>
            <a:endParaRPr lang="el-GR" dirty="0" smtClean="0"/>
          </a:p>
          <a:p>
            <a:r>
              <a:rPr lang="el-GR" dirty="0" smtClean="0"/>
              <a:t>Ένα επιπλέον πλεονέκτημα είναι ότι μπορούμε να ορίσουμε μια </a:t>
            </a:r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l-GR" dirty="0" smtClean="0"/>
              <a:t>συνάρτηση για κάθε κλάση ξεχωριστά</a:t>
            </a:r>
          </a:p>
          <a:p>
            <a:pPr lvl="1"/>
            <a:r>
              <a:rPr lang="el-GR" dirty="0" smtClean="0"/>
              <a:t>Βοηθάει για το </a:t>
            </a:r>
            <a:r>
              <a:rPr lang="en-US" dirty="0" smtClean="0"/>
              <a:t>testing </a:t>
            </a:r>
            <a:r>
              <a:rPr lang="el-GR" dirty="0" smtClean="0"/>
              <a:t>του κώδικα.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l-GR" dirty="0" smtClean="0"/>
          </a:p>
          <a:p>
            <a:pPr lvl="2"/>
            <a:r>
              <a:rPr lang="el-GR" dirty="0" smtClean="0"/>
              <a:t>ή μπορούμε να κάνουμε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“</a:t>
            </a:r>
            <a:r>
              <a:rPr lang="el-GR" dirty="0" smtClean="0"/>
              <a:t>βασικό</a:t>
            </a:r>
            <a:r>
              <a:rPr lang="en-US" dirty="0" smtClean="0"/>
              <a:t>”</a:t>
            </a:r>
            <a:r>
              <a:rPr lang="el-GR" dirty="0" smtClean="0"/>
              <a:t>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344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Jan", "Feb", "Mar", "Apr", "May", "Jun", "Jul",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&lt;= 0 || day &gt; 31 || month &lt;= 0 || month &gt;12 ){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7,3,2013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13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2492896"/>
            <a:ext cx="158417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129614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344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month;private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Jan", "Feb", "Mar", "Apr", "May", "Jun", "Jul",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(month)){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(day &lt;= 0 || day &gt; 31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{return false;}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day)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month &lt;= 0 || month 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12) 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3" y="2924944"/>
            <a:ext cx="392392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 </a:t>
            </a:r>
            <a:r>
              <a:rPr lang="el-GR" dirty="0" smtClean="0"/>
              <a:t>μπορεί να καλεί και άλλες μεθόδους που κάνουν κάποια από τη δουλειά που χρειάζεται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590800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myCar1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myCar2 = new Car(-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myCar1.move(2);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(-2);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10668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05400" y="34290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μια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n-US" dirty="0" smtClean="0"/>
              <a:t> </a:t>
            </a:r>
            <a:r>
              <a:rPr lang="el-GR" dirty="0" smtClean="0"/>
              <a:t>που να κρατάει πληροφορίες για έναν φοιτητή. Τι πεδία πρέπει να έχουμε? Τι θα μπει στον </a:t>
            </a:r>
            <a:r>
              <a:rPr lang="en-US" dirty="0" smtClean="0"/>
              <a:t>constructor?</a:t>
            </a:r>
          </a:p>
          <a:p>
            <a:endParaRPr lang="en-US" dirty="0"/>
          </a:p>
          <a:p>
            <a:r>
              <a:rPr lang="el-GR" dirty="0" smtClean="0"/>
              <a:t>Θέλουμε μια κλάση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GuestList</a:t>
            </a:r>
            <a:r>
              <a:rPr lang="en-US" dirty="0" smtClean="0"/>
              <a:t>) </a:t>
            </a:r>
            <a:r>
              <a:rPr lang="el-GR" dirty="0" smtClean="0"/>
              <a:t>που να χειρίζεται τους καλεσμένους σε ένα πάρτι. Τι πεδία πρέπει να έχουμε? Πώς θα κάνουμε τον </a:t>
            </a:r>
            <a:r>
              <a:rPr lang="en-US" dirty="0" smtClean="0"/>
              <a:t>constructor?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109" y="764704"/>
            <a:ext cx="8640959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 = "John Doe";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int AM = 1000;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Student(String name, int AM){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this.AM = AM;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 + " " + AM);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Student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Student("Kostas", 1001);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aStudent.printInfo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009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95736" y="4365104"/>
            <a:ext cx="54006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8280920" cy="452431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String[] names;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[] confirm;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this.numberOfGuests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names = new String[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confirm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getNamesFromInput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void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getNamesFromInput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(){...}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24128" y="5085184"/>
            <a:ext cx="2880320" cy="612648"/>
          </a:xfrm>
          <a:prstGeom prst="wedgeRectCallout">
            <a:avLst>
              <a:gd name="adj1" fmla="val -72232"/>
              <a:gd name="adj2" fmla="val -58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 μια άλλη μέθοδο για να πάρει τις τιμές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745390" y="2276873"/>
            <a:ext cx="2398609" cy="1374756"/>
          </a:xfrm>
          <a:prstGeom prst="wedgeRectCallout">
            <a:avLst>
              <a:gd name="adj1" fmla="val -20597"/>
              <a:gd name="adj2" fmla="val 96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Δεσμεύει μνήμη για τους πίνακες με τα ονόματα των καλεσμένων και τις επιβεβαιώσεις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85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1224</Words>
  <Application>Microsoft Office PowerPoint</Application>
  <PresentationFormat>On-screen Show (4:3)</PresentationFormat>
  <Paragraphs>545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Batang</vt:lpstr>
      <vt:lpstr>Arial</vt:lpstr>
      <vt:lpstr>Calibri</vt:lpstr>
      <vt:lpstr>Courier New</vt:lpstr>
      <vt:lpstr>Clarity</vt:lpstr>
      <vt:lpstr>ΤΕΧΝΙΚΕΣ Αντικειμενοστραφουσ προγραμματισμου</vt:lpstr>
      <vt:lpstr>Constructors (Δημιουργοί)</vt:lpstr>
      <vt:lpstr>Παράδειγμα</vt:lpstr>
      <vt:lpstr>PowerPoint Presentation</vt:lpstr>
      <vt:lpstr>PowerPoint Presentation</vt:lpstr>
      <vt:lpstr>Παράδειγμα</vt:lpstr>
      <vt:lpstr>Παραδείγματα</vt:lpstr>
      <vt:lpstr>PowerPoint Presentation</vt:lpstr>
      <vt:lpstr>Guest List</vt:lpstr>
      <vt:lpstr>Υπερφόρτωση (Overloading)</vt:lpstr>
      <vt:lpstr>PowerPoint Presentation</vt:lpstr>
      <vt:lpstr>Υπογραφή μεθόδου</vt:lpstr>
      <vt:lpstr>PowerPoint Presentation</vt:lpstr>
      <vt:lpstr>Υπερφόρτωση - Προσοχή</vt:lpstr>
      <vt:lpstr>Δυο ειδικές μέθοδοι</vt:lpstr>
      <vt:lpstr>Παράδειγμα</vt:lpstr>
      <vt:lpstr>toString()</vt:lpstr>
      <vt:lpstr>toString()</vt:lpstr>
      <vt:lpstr>PowerPoint Presentation</vt:lpstr>
      <vt:lpstr>Παράδειγμα</vt:lpstr>
      <vt:lpstr>PowerPoint Presentation</vt:lpstr>
      <vt:lpstr>PowerPoint Presentation</vt:lpstr>
      <vt:lpstr>toString και equals</vt:lpstr>
      <vt:lpstr>Αντικείμενα ως ορίσματα</vt:lpstr>
      <vt:lpstr>Παράδειγμα</vt:lpstr>
      <vt:lpstr>PowerPoint Presentation</vt:lpstr>
      <vt:lpstr>Αντικείμενα μέσα σε αντικείμενα</vt:lpstr>
      <vt:lpstr>PowerPoint Presentation</vt:lpstr>
      <vt:lpstr>PowerPoint Presentation</vt:lpstr>
      <vt:lpstr>Κώδικας σε πολλά αρχεία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315</cp:revision>
  <dcterms:created xsi:type="dcterms:W3CDTF">2013-02-10T16:19:38Z</dcterms:created>
  <dcterms:modified xsi:type="dcterms:W3CDTF">2015-03-17T21:19:57Z</dcterms:modified>
</cp:coreProperties>
</file>