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7" r:id="rId2"/>
    <p:sldId id="415" r:id="rId3"/>
    <p:sldId id="399" r:id="rId4"/>
    <p:sldId id="400" r:id="rId5"/>
    <p:sldId id="402" r:id="rId6"/>
    <p:sldId id="442" r:id="rId7"/>
    <p:sldId id="428" r:id="rId8"/>
    <p:sldId id="429" r:id="rId9"/>
    <p:sldId id="430" r:id="rId10"/>
    <p:sldId id="431" r:id="rId11"/>
    <p:sldId id="432" r:id="rId12"/>
    <p:sldId id="433" r:id="rId13"/>
    <p:sldId id="443" r:id="rId14"/>
    <p:sldId id="409" r:id="rId15"/>
    <p:sldId id="410" r:id="rId16"/>
    <p:sldId id="411" r:id="rId17"/>
    <p:sldId id="412" r:id="rId18"/>
    <p:sldId id="449" r:id="rId19"/>
    <p:sldId id="413" r:id="rId20"/>
    <p:sldId id="435" r:id="rId21"/>
    <p:sldId id="434" r:id="rId22"/>
    <p:sldId id="424" r:id="rId23"/>
    <p:sldId id="436" r:id="rId24"/>
    <p:sldId id="426" r:id="rId25"/>
    <p:sldId id="427" r:id="rId26"/>
    <p:sldId id="425" r:id="rId27"/>
    <p:sldId id="444" r:id="rId28"/>
    <p:sldId id="445" r:id="rId29"/>
    <p:sldId id="446" r:id="rId30"/>
    <p:sldId id="450" r:id="rId31"/>
    <p:sldId id="451" r:id="rId32"/>
    <p:sldId id="452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4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3/16/2015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Constructors</a:t>
            </a:r>
          </a:p>
          <a:p>
            <a:pPr algn="ctr"/>
            <a:r>
              <a:rPr lang="el-GR" dirty="0" smtClean="0"/>
              <a:t>Υπερφόρτωση</a:t>
            </a:r>
          </a:p>
          <a:p>
            <a:pPr algn="ctr"/>
            <a:r>
              <a:rPr lang="el-GR" dirty="0" smtClean="0"/>
              <a:t>Αντικείμενα </a:t>
            </a:r>
            <a:r>
              <a:rPr lang="el-GR" smtClean="0"/>
              <a:t>ως παράμετροι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Μια συνομιλία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Person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name;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name){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this.name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name;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speak(String 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(name+": "+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Conversation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Person("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bob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Bob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alice.speak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Hi Bob");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bob.speak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(“Hi Alice”);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344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752600"/>
            <a:ext cx="4800600" cy="762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682" y="152400"/>
            <a:ext cx="8229600" cy="990600"/>
          </a:xfrm>
        </p:spPr>
        <p:txBody>
          <a:bodyPr>
            <a:normAutofit/>
          </a:bodyPr>
          <a:lstStyle/>
          <a:p>
            <a:r>
              <a:rPr lang="el-GR" sz="3200" dirty="0" smtClean="0"/>
              <a:t>Παράδειγμα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229600" cy="5486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position;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Car(int position)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move(int delta){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position += delta 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("Car is at position "+position);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MovingCar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9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myCar1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Car(1);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Car(-1);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myCar1.move(-1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myCar1.printPosition();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myCar2.move(1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 myCar2.printPosition();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0077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55812" y="1878106"/>
            <a:ext cx="3200400" cy="685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55812" y="1371600"/>
            <a:ext cx="32004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471" y="71718"/>
            <a:ext cx="8229600" cy="990600"/>
          </a:xfrm>
        </p:spPr>
        <p:txBody>
          <a:bodyPr/>
          <a:lstStyle/>
          <a:p>
            <a:r>
              <a:rPr lang="el-GR" sz="3200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8229600" cy="5486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position=0;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ACCELERATOR = 2;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Car(int position){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position;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move(int delta){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+= ACCELERATOR * delta 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("Car is at position "+position);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MovingCar10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Car(-1);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myCar1.move(-1); myCar1.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myCar2.move(1); myCar2.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5602941" y="495300"/>
            <a:ext cx="2971800" cy="1752600"/>
          </a:xfrm>
          <a:prstGeom prst="wedgeRoundRectCallout">
            <a:avLst>
              <a:gd name="adj1" fmla="val -110576"/>
              <a:gd name="adj2" fmla="val 19021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Η εκτέλεση αυτών των αρχικοποιήσεων γίνεται </a:t>
            </a:r>
            <a:r>
              <a:rPr lang="el-GR" dirty="0" smtClean="0">
                <a:solidFill>
                  <a:srgbClr val="FF0000"/>
                </a:solidFill>
              </a:rPr>
              <a:t>πριν</a:t>
            </a:r>
            <a:r>
              <a:rPr lang="el-GR" dirty="0" smtClean="0">
                <a:solidFill>
                  <a:schemeClr val="tx1"/>
                </a:solidFill>
              </a:rPr>
              <a:t> εκτελεστούν οι εντολές στον </a:t>
            </a:r>
            <a:r>
              <a:rPr lang="en-US" dirty="0" smtClean="0">
                <a:solidFill>
                  <a:schemeClr val="tx1"/>
                </a:solidFill>
              </a:rPr>
              <a:t>constructor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5123329" y="2819400"/>
            <a:ext cx="3886200" cy="914400"/>
          </a:xfrm>
          <a:prstGeom prst="wedgeRoundRectCallout">
            <a:avLst>
              <a:gd name="adj1" fmla="val -83690"/>
              <a:gd name="adj2" fmla="val -10559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 </a:t>
            </a:r>
            <a:r>
              <a:rPr lang="el-GR" dirty="0" smtClean="0"/>
              <a:t>τελική τιμή του </a:t>
            </a:r>
            <a:r>
              <a:rPr lang="en-US" dirty="0" smtClean="0"/>
              <a:t>position </a:t>
            </a:r>
            <a:r>
              <a:rPr lang="el-GR" dirty="0" smtClean="0"/>
              <a:t>θα είναι αυτή που δίνεται σαν όρισμα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04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981200"/>
            <a:ext cx="8763000" cy="1905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57200"/>
            <a:ext cx="8534400" cy="6284168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Date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day = 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month = 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year = 2014;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String[]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monthNames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{"Jan", "Feb", "Mar", "Apr", "May", "Jun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",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		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Jul", "Aug", "Sep", "Oct", "Nov", "Dec"};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Date(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day,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month,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year)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if (day &lt;= 0 || day &gt; 31 || month &lt;= 0 || month &gt;12 ){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return;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this.day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day;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this.month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month;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this.year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year;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printDate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(day + " 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monthNames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[month-1] + " " + year);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DateExample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Date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Date(7,3,2013);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myDate.printDate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24016" y="5407152"/>
            <a:ext cx="2819400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Αν η εντολή </a:t>
            </a:r>
            <a:r>
              <a:rPr lang="en-US" dirty="0" smtClean="0"/>
              <a:t>set </a:t>
            </a:r>
            <a:r>
              <a:rPr lang="el-GR" dirty="0" smtClean="0"/>
              <a:t>εξυπηρετεί μόνο την αρχικοποίηση μπορούμε να την αποφύγουμε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76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Υπερφόρτωση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Είδαμε μια περίπτωση που είχαμε μια συνάρτηση </a:t>
            </a:r>
            <a:r>
              <a:rPr lang="en-US" dirty="0" smtClean="0"/>
              <a:t>move</a:t>
            </a:r>
            <a:r>
              <a:rPr lang="el-GR" dirty="0" smtClean="0"/>
              <a:t> η οποία μετακινεί το όχημα κατά μία θέση, και μια συνάρτηση </a:t>
            </a:r>
            <a:r>
              <a:rPr lang="en-US" dirty="0" err="1" smtClean="0"/>
              <a:t>moveManySteps</a:t>
            </a:r>
            <a:r>
              <a:rPr lang="en-US" dirty="0"/>
              <a:t> </a:t>
            </a:r>
            <a:r>
              <a:rPr lang="el-GR" dirty="0" smtClean="0"/>
              <a:t>η οποία το μετακινεί όσες θέσεις ορίζει το όρισμα.</a:t>
            </a:r>
          </a:p>
          <a:p>
            <a:pPr lvl="1"/>
            <a:r>
              <a:rPr lang="el-GR" dirty="0" smtClean="0"/>
              <a:t>Το να θυμόμαστε δυο ονόματα είναι μπερδεμένο, θα ήταν καλύτερο να είχαμε μόνο ένα. Και στις δύο περιπτώσεις η λειτουργία που θέλουμε να κάνουμε είναι </a:t>
            </a:r>
            <a:r>
              <a:rPr lang="en-US" dirty="0" smtClean="0"/>
              <a:t>move</a:t>
            </a:r>
          </a:p>
          <a:p>
            <a:r>
              <a:rPr lang="en-US" dirty="0" smtClean="0"/>
              <a:t>H Java </a:t>
            </a:r>
            <a:r>
              <a:rPr lang="el-GR" dirty="0" smtClean="0"/>
              <a:t>μας δίνει αυτή τη δυνατότητα μέσω της διαδικασίας της </a:t>
            </a:r>
            <a:r>
              <a:rPr lang="el-GR" dirty="0" smtClean="0">
                <a:solidFill>
                  <a:srgbClr val="FF0000"/>
                </a:solidFill>
              </a:rPr>
              <a:t>υπερφόρτωσης</a:t>
            </a:r>
            <a:r>
              <a:rPr lang="en-US" dirty="0" smtClean="0">
                <a:solidFill>
                  <a:srgbClr val="FF0000"/>
                </a:solidFill>
              </a:rPr>
              <a:t> (overloading)</a:t>
            </a:r>
            <a:endParaRPr lang="el-GR" dirty="0" smtClean="0">
              <a:solidFill>
                <a:srgbClr val="FF0000"/>
              </a:solidFill>
            </a:endParaRPr>
          </a:p>
          <a:p>
            <a:pPr lvl="1"/>
            <a:r>
              <a:rPr lang="el-GR" dirty="0" smtClean="0"/>
              <a:t>Ορισμός πολλών μεθόδων με το </a:t>
            </a:r>
            <a:r>
              <a:rPr lang="el-GR" dirty="0" smtClean="0">
                <a:solidFill>
                  <a:srgbClr val="0070C0"/>
                </a:solidFill>
              </a:rPr>
              <a:t>ίδιο όνομα </a:t>
            </a:r>
            <a:r>
              <a:rPr lang="el-GR" dirty="0" smtClean="0"/>
              <a:t>αλλά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διαφορετικά ορίσματα</a:t>
            </a:r>
            <a:r>
              <a:rPr lang="el-GR" dirty="0" smtClean="0"/>
              <a:t>, μέσα στην ίδια κλάση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91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2209800"/>
            <a:ext cx="4876800" cy="990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86000" y="5562600"/>
            <a:ext cx="259080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3400" y="3200400"/>
            <a:ext cx="4876800" cy="914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0" y="5791200"/>
            <a:ext cx="2590800" cy="228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17220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int position;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Car(int position){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move()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position ++ 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move(int delta)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position += delta 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MovingCar11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(-1);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555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Υπερφόρτωση Δημιουργών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Είναι αρκετά συνηθισμένο να υπερφορτώνουμε τους δημιουργούς των κλάσεων.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00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371600" y="2133600"/>
            <a:ext cx="3886200" cy="762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71600" y="1295400"/>
            <a:ext cx="3810000" cy="685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33400" y="381000"/>
            <a:ext cx="7696200" cy="6555641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private int position;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Car(){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Car(int position){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void move(){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position ++ 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void move(int delta){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position += delta 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MovingCar12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static void main(String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</a:t>
            </a:r>
            <a:r>
              <a:rPr lang="el-GR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new Car(1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myCar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.move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new Car();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myCar2.move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4612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371600" y="1633818"/>
            <a:ext cx="3886200" cy="762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71600" y="1219200"/>
            <a:ext cx="3810000" cy="381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9600" y="381000"/>
            <a:ext cx="7696200" cy="6124754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position = 0;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Car(){}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Car(int position){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void move(){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position ++ 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void move(int delta){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position += delta 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MovingCar12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static void main(String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</a:t>
            </a:r>
            <a:r>
              <a:rPr lang="el-GR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new Car(1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myCar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.move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new Car();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myCar2.move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62600" y="896034"/>
            <a:ext cx="3581400" cy="147732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Κενός κώδικας, χρειάζεται για να οριστεί ο </a:t>
            </a:r>
            <a:r>
              <a:rPr lang="en-US" dirty="0" smtClean="0"/>
              <a:t>“default” constructor</a:t>
            </a:r>
          </a:p>
          <a:p>
            <a:endParaRPr lang="en-US" dirty="0"/>
          </a:p>
          <a:p>
            <a:r>
              <a:rPr lang="el-GR" dirty="0" smtClean="0"/>
              <a:t>Γενικά είναι καλό να ορίζετε και ένα </a:t>
            </a:r>
            <a:r>
              <a:rPr lang="en-US" dirty="0" smtClean="0"/>
              <a:t>constructor </a:t>
            </a:r>
            <a:r>
              <a:rPr lang="el-GR" dirty="0" smtClean="0"/>
              <a:t>χωρίς ορίσματα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06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Υπερφόρτωση – Προσοχή 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Όταν ορίζουμε ένα </a:t>
            </a:r>
            <a:r>
              <a:rPr lang="en-US" dirty="0" smtClean="0"/>
              <a:t>constructor</a:t>
            </a:r>
            <a:r>
              <a:rPr lang="el-GR" dirty="0" smtClean="0"/>
              <a:t>, </a:t>
            </a:r>
            <a:r>
              <a:rPr lang="en-US" dirty="0" smtClean="0"/>
              <a:t>o</a:t>
            </a:r>
            <a:r>
              <a:rPr lang="el-GR" dirty="0" smtClean="0"/>
              <a:t> </a:t>
            </a:r>
            <a:r>
              <a:rPr lang="en-US" dirty="0" smtClean="0"/>
              <a:t>default constructor </a:t>
            </a:r>
            <a:r>
              <a:rPr lang="el-GR" dirty="0" smtClean="0">
                <a:solidFill>
                  <a:srgbClr val="FF0000"/>
                </a:solidFill>
              </a:rPr>
              <a:t>παύει να υπάρχει</a:t>
            </a:r>
            <a:r>
              <a:rPr lang="el-GR" dirty="0" smtClean="0"/>
              <a:t>. Πρέπει να τον ορίσουμε μόνοι μας.</a:t>
            </a:r>
          </a:p>
        </p:txBody>
      </p:sp>
    </p:spTree>
    <p:extLst>
      <p:ext uri="{BB962C8B-B14F-4D97-AF65-F5344CB8AC3E}">
        <p14:creationId xmlns:p14="http://schemas.microsoft.com/office/powerpoint/2010/main" val="428903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Μαθήματα από το </a:t>
            </a:r>
            <a:r>
              <a:rPr lang="en-US" dirty="0" smtClean="0"/>
              <a:t>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>
                <a:solidFill>
                  <a:srgbClr val="0070C0"/>
                </a:solidFill>
              </a:rPr>
              <a:t>b</a:t>
            </a:r>
            <a:r>
              <a:rPr lang="en-US" dirty="0" err="1" smtClean="0">
                <a:solidFill>
                  <a:srgbClr val="0070C0"/>
                </a:solidFill>
              </a:rPr>
              <a:t>oolean</a:t>
            </a:r>
            <a:r>
              <a:rPr lang="en-US" dirty="0" smtClean="0"/>
              <a:t> </a:t>
            </a:r>
            <a:r>
              <a:rPr lang="el-GR" dirty="0" smtClean="0"/>
              <a:t>μεταβλητές: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Συνήθως</a:t>
            </a:r>
            <a:r>
              <a:rPr lang="el-GR" dirty="0" smtClean="0"/>
              <a:t> τα ονόματα που δίνουμε στις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l-GR" dirty="0" smtClean="0"/>
              <a:t>μεταβλητές περιγράφουν την </a:t>
            </a:r>
            <a:r>
              <a:rPr lang="el-GR" dirty="0" smtClean="0">
                <a:solidFill>
                  <a:srgbClr val="0070C0"/>
                </a:solidFill>
              </a:rPr>
              <a:t>αληθή</a:t>
            </a:r>
            <a:r>
              <a:rPr lang="el-GR" dirty="0" smtClean="0"/>
              <a:t> συνθήκη.</a:t>
            </a:r>
          </a:p>
          <a:p>
            <a:pPr lvl="1"/>
            <a:r>
              <a:rPr lang="el-GR" dirty="0" smtClean="0"/>
              <a:t>Π.χ., στο παράδειγμα μας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engineIsOn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θα ήταν ένα καλό όνομα.</a:t>
            </a:r>
          </a:p>
          <a:p>
            <a:r>
              <a:rPr lang="el-GR" dirty="0" smtClean="0"/>
              <a:t>Έλεγχος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l-GR" dirty="0" smtClean="0"/>
              <a:t>μεταβλητής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  <a:p>
            <a:r>
              <a:rPr lang="el-GR" dirty="0" smtClean="0"/>
              <a:t>Οι </a:t>
            </a:r>
            <a:r>
              <a:rPr lang="en-US" dirty="0" smtClean="0"/>
              <a:t>start </a:t>
            </a:r>
            <a:r>
              <a:rPr lang="el-GR" dirty="0" smtClean="0"/>
              <a:t>και </a:t>
            </a:r>
            <a:r>
              <a:rPr lang="en-US" dirty="0" smtClean="0"/>
              <a:t>stop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δεν</a:t>
            </a:r>
            <a:r>
              <a:rPr lang="el-GR" dirty="0" smtClean="0"/>
              <a:t> χρει</a:t>
            </a:r>
            <a:r>
              <a:rPr lang="el-GR" dirty="0"/>
              <a:t>ά</a:t>
            </a:r>
            <a:r>
              <a:rPr lang="el-GR" dirty="0" smtClean="0"/>
              <a:t>ζονται παραμέτρους</a:t>
            </a:r>
            <a:r>
              <a:rPr lang="en-US" dirty="0" smtClean="0"/>
              <a:t> </a:t>
            </a:r>
            <a:r>
              <a:rPr lang="el-GR" dirty="0" smtClean="0"/>
              <a:t>ούτε επιστρέφουν τιμή! Τροποποιούν την εσωτερική κατάσταση του αντικειμένου.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l-GR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38200" y="3770393"/>
            <a:ext cx="2666114" cy="369332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engineIsOn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){…}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05400" y="3770393"/>
            <a:ext cx="3768980" cy="369332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engineIsOn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== true){…}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4500127"/>
            <a:ext cx="2803973" cy="369332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(!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engineIsOn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){…}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46431" y="4500127"/>
            <a:ext cx="3906839" cy="369332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engineIsOn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== false){…}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38897" y="3765928"/>
            <a:ext cx="1584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ισοδύναμο με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521312" y="4507468"/>
            <a:ext cx="1584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ισοδύναμο με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97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71600" y="1447800"/>
            <a:ext cx="3810000" cy="685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449286" y="5486400"/>
            <a:ext cx="2362200" cy="2286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33400" y="533400"/>
            <a:ext cx="7696200" cy="590931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private int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position = 0;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Car(int position){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void move(){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position ++ 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void move(int delta){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position += delta 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MovingCar12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static void main(String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</a:t>
            </a:r>
            <a:r>
              <a:rPr lang="el-GR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new Car(1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myCar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.move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new Car(); </a:t>
            </a:r>
            <a:endParaRPr lang="el-GR" sz="14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myCar2.move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" name="Rectangular Callout 2"/>
          <p:cNvSpPr/>
          <p:nvPr/>
        </p:nvSpPr>
        <p:spPr>
          <a:xfrm>
            <a:off x="6400800" y="4876800"/>
            <a:ext cx="2743200" cy="1219200"/>
          </a:xfrm>
          <a:prstGeom prst="wedgeRectCallout">
            <a:avLst>
              <a:gd name="adj1" fmla="val -100595"/>
              <a:gd name="adj2" fmla="val 10714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Θα χτυπήσει </a:t>
            </a:r>
            <a:r>
              <a:rPr lang="el-GR" dirty="0" smtClean="0">
                <a:solidFill>
                  <a:srgbClr val="FF0000"/>
                </a:solidFill>
              </a:rPr>
              <a:t>λάθος</a:t>
            </a:r>
            <a:r>
              <a:rPr lang="el-GR" dirty="0" smtClean="0">
                <a:solidFill>
                  <a:schemeClr val="tx1"/>
                </a:solidFill>
              </a:rPr>
              <a:t> ότι δεν υπάρχει </a:t>
            </a:r>
            <a:r>
              <a:rPr lang="en-US" dirty="0" smtClean="0">
                <a:solidFill>
                  <a:schemeClr val="tx1"/>
                </a:solidFill>
              </a:rPr>
              <a:t>constructor </a:t>
            </a:r>
            <a:r>
              <a:rPr lang="el-GR" dirty="0" smtClean="0">
                <a:solidFill>
                  <a:schemeClr val="tx1"/>
                </a:solidFill>
              </a:rPr>
              <a:t>χωρίς ορίσματα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2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Υπερφόρτωση – Προσοχή ΙΙ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υπερφόρτωση</a:t>
            </a:r>
            <a:r>
              <a:rPr lang="el-GR" dirty="0" smtClean="0"/>
              <a:t> γίνεται μόνο </a:t>
            </a:r>
            <a:r>
              <a:rPr lang="el-GR" dirty="0" smtClean="0">
                <a:solidFill>
                  <a:srgbClr val="0070C0"/>
                </a:solidFill>
              </a:rPr>
              <a:t>ως προς τα ορίσματα</a:t>
            </a:r>
            <a:r>
              <a:rPr lang="el-GR" dirty="0" smtClean="0"/>
              <a:t>, </a:t>
            </a:r>
            <a:r>
              <a:rPr lang="el-GR" dirty="0" smtClean="0">
                <a:solidFill>
                  <a:srgbClr val="FF0000"/>
                </a:solidFill>
              </a:rPr>
              <a:t>ΌΧΙ</a:t>
            </a:r>
            <a:r>
              <a:rPr lang="el-GR" dirty="0" smtClean="0"/>
              <a:t> ως προς </a:t>
            </a:r>
            <a:r>
              <a:rPr lang="el-GR" dirty="0" smtClean="0">
                <a:solidFill>
                  <a:srgbClr val="0070C0"/>
                </a:solidFill>
              </a:rPr>
              <a:t>την επιστρεφόμενη τιμή</a:t>
            </a:r>
            <a:r>
              <a:rPr lang="el-GR" dirty="0" smtClean="0"/>
              <a:t>.</a:t>
            </a:r>
          </a:p>
          <a:p>
            <a:r>
              <a:rPr lang="el-GR" dirty="0"/>
              <a:t>Η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υπογραφή</a:t>
            </a:r>
            <a:r>
              <a:rPr lang="el-GR" dirty="0"/>
              <a:t> μίας μεθόδου είναι το </a:t>
            </a:r>
            <a:r>
              <a:rPr lang="el-GR" dirty="0">
                <a:solidFill>
                  <a:srgbClr val="0070C0"/>
                </a:solidFill>
              </a:rPr>
              <a:t>όνομα</a:t>
            </a:r>
            <a:r>
              <a:rPr lang="el-GR" dirty="0"/>
              <a:t> της και η </a:t>
            </a:r>
            <a:r>
              <a:rPr lang="el-GR" dirty="0">
                <a:solidFill>
                  <a:srgbClr val="0070C0"/>
                </a:solidFill>
              </a:rPr>
              <a:t>λίστα με τους τύπους των ορισμάτων</a:t>
            </a:r>
            <a:r>
              <a:rPr lang="el-GR" dirty="0"/>
              <a:t> της μεθόδου</a:t>
            </a:r>
          </a:p>
          <a:p>
            <a:pPr lvl="1"/>
            <a:r>
              <a:rPr lang="en-US" dirty="0"/>
              <a:t>H Java </a:t>
            </a:r>
            <a:r>
              <a:rPr lang="el-GR" dirty="0"/>
              <a:t>μπορεί να ξεχωρίσει μεθόδους με διαφορετική υπογραφή.</a:t>
            </a:r>
          </a:p>
          <a:p>
            <a:pPr lvl="1"/>
            <a:r>
              <a:rPr lang="el-GR" dirty="0"/>
              <a:t>Π.χ.,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move()</a:t>
            </a:r>
            <a:r>
              <a:rPr lang="en-US" dirty="0"/>
              <a:t>,</a:t>
            </a:r>
            <a:r>
              <a:rPr lang="el-GR" dirty="0"/>
              <a:t> </a:t>
            </a:r>
            <a:r>
              <a:rPr lang="en-US" dirty="0">
                <a:solidFill>
                  <a:srgbClr val="0070C0"/>
                </a:solidFill>
              </a:rPr>
              <a:t>move(int)</a:t>
            </a:r>
            <a:r>
              <a:rPr lang="en-US" dirty="0"/>
              <a:t> </a:t>
            </a:r>
            <a:r>
              <a:rPr lang="el-GR" dirty="0"/>
              <a:t>έχουν διαφορετική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υπογραφή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l-GR" dirty="0" smtClean="0"/>
              <a:t>Όταν δημιουργούμε μια μέθοδο θα πρέπει να δημιουργούμε μία </a:t>
            </a:r>
            <a:r>
              <a:rPr lang="el-GR" dirty="0" smtClean="0">
                <a:solidFill>
                  <a:srgbClr val="FF0000"/>
                </a:solidFill>
              </a:rPr>
              <a:t>διαφορετική υπογραφή</a:t>
            </a:r>
            <a:r>
              <a:rPr lang="el-G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7341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7150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SomeClass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double");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y){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double");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y){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y){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57800" y="762000"/>
            <a:ext cx="3743204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Ποιοι συνδυασμοί είναι αποδεκτοί?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415534"/>
            <a:ext cx="33855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4768334"/>
            <a:ext cx="35137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31237" y="3648482"/>
            <a:ext cx="35137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2558534"/>
            <a:ext cx="33855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Β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886628" y="1430435"/>
            <a:ext cx="33855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540376" y="2743200"/>
            <a:ext cx="35137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553200" y="2069068"/>
            <a:ext cx="35137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46788" y="1415534"/>
            <a:ext cx="33855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Β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886628" y="2063371"/>
            <a:ext cx="33855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886628" y="2743200"/>
            <a:ext cx="33855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886628" y="3472934"/>
            <a:ext cx="33855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Β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553200" y="3469593"/>
            <a:ext cx="35137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886628" y="4114800"/>
            <a:ext cx="33855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Β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553200" y="4114800"/>
            <a:ext cx="35137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886628" y="4768334"/>
            <a:ext cx="35137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553200" y="4768334"/>
            <a:ext cx="35137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pic>
        <p:nvPicPr>
          <p:cNvPr id="1026" name="Picture 2" descr="C:\Users\tsap\AppData\Local\Microsoft\Windows\Temporary Internet Files\Content.IE5\S7NIQV8V\MC900432619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3585" y="1409926"/>
            <a:ext cx="410349" cy="410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tsap\AppData\Local\Microsoft\Windows\Temporary Internet Files\Content.IE5\KA8J2G2P\MC900432601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3760" y="2051817"/>
            <a:ext cx="380886" cy="38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3" descr="C:\Users\tsap\AppData\Local\Microsoft\Windows\Temporary Internet Files\Content.IE5\KA8J2G2P\MC900432601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8316" y="2743200"/>
            <a:ext cx="380886" cy="38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3" descr="C:\Users\tsap\AppData\Local\Microsoft\Windows\Temporary Internet Files\Content.IE5\KA8J2G2P\MC900432601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3760" y="3458039"/>
            <a:ext cx="380886" cy="38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3" descr="C:\Users\tsap\AppData\Local\Microsoft\Windows\Temporary Internet Files\Content.IE5\KA8J2G2P\MC900432601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8316" y="4103246"/>
            <a:ext cx="380886" cy="38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C:\Users\tsap\AppData\Local\Microsoft\Windows\Temporary Internet Files\Content.IE5\S7NIQV8V\MC900432619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9028" y="4727317"/>
            <a:ext cx="410349" cy="410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958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Υπερφόρτωση – Προσοχή ΙΙΙ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Λόγω της συμβατότητας μεταξύ τύπων μια κλήση μπορεί να ταιριάζει με διάφορες μεθόδους. </a:t>
            </a:r>
          </a:p>
          <a:p>
            <a:r>
              <a:rPr lang="el-GR" dirty="0" smtClean="0"/>
              <a:t>Καλείται αυτή που ταιριάζει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ακριβώς</a:t>
            </a:r>
            <a:r>
              <a:rPr lang="el-GR" dirty="0" smtClean="0"/>
              <a:t>, ή αυτή που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πιο κοντά</a:t>
            </a:r>
            <a:r>
              <a:rPr lang="el-GR" dirty="0" smtClean="0"/>
              <a:t>.</a:t>
            </a:r>
          </a:p>
          <a:p>
            <a:r>
              <a:rPr lang="el-GR" dirty="0" smtClean="0"/>
              <a:t> Αν υπάρχει </a:t>
            </a:r>
            <a:r>
              <a:rPr lang="el-GR" dirty="0" smtClean="0">
                <a:solidFill>
                  <a:srgbClr val="0070C0"/>
                </a:solidFill>
              </a:rPr>
              <a:t>ασάφεια</a:t>
            </a:r>
            <a:r>
              <a:rPr lang="el-GR" dirty="0" smtClean="0"/>
              <a:t> θα χτυπήσει ο </a:t>
            </a:r>
            <a:r>
              <a:rPr lang="en-US" dirty="0" smtClean="0"/>
              <a:t>compiler.</a:t>
            </a:r>
            <a:r>
              <a:rPr lang="el-GR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19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674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SomeClass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1;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float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x,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float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float float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1;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x,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1;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OverloadingExample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public 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SomeClass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anObject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SomeClass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anObject.aMethod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1,1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53000" y="3884064"/>
            <a:ext cx="395589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θα τυπώσει η κλήση της μεθόδου?</a:t>
            </a: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5239284" y="5257800"/>
            <a:ext cx="3574891" cy="914400"/>
          </a:xfrm>
          <a:prstGeom prst="wedgeRoundRectCallout">
            <a:avLst>
              <a:gd name="adj1" fmla="val -108662"/>
              <a:gd name="adj2" fmla="val -23940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Τυπώνει </a:t>
            </a:r>
            <a:r>
              <a:rPr lang="en-US" dirty="0" smtClean="0">
                <a:solidFill>
                  <a:schemeClr val="tx1"/>
                </a:solidFill>
              </a:rPr>
              <a:t>“</a:t>
            </a:r>
            <a:r>
              <a:rPr lang="en-US" dirty="0" err="1" smtClean="0">
                <a:solidFill>
                  <a:srgbClr val="FF0000"/>
                </a:solidFill>
              </a:rPr>
              <a:t>int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” </a:t>
            </a:r>
            <a:endParaRPr lang="el-GR" dirty="0" smtClean="0">
              <a:solidFill>
                <a:schemeClr val="tx1"/>
              </a:solidFill>
            </a:endParaRP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γιατί </a:t>
            </a:r>
            <a:r>
              <a:rPr lang="el-GR" dirty="0" smtClean="0">
                <a:solidFill>
                  <a:srgbClr val="FF0000"/>
                </a:solidFill>
              </a:rPr>
              <a:t>ταιριάζει</a:t>
            </a:r>
            <a:r>
              <a:rPr lang="el-GR" dirty="0" smtClean="0">
                <a:solidFill>
                  <a:schemeClr val="tx1"/>
                </a:solidFill>
              </a:rPr>
              <a:t> ακριβώς με τις παραμέτρους που δώσαμε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250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674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SomeClass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/*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 err="1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y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){</a:t>
            </a:r>
            <a:endParaRPr lang="el-GR" b="1" dirty="0">
              <a:solidFill>
                <a:schemeClr val="bg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");</a:t>
            </a:r>
            <a:endParaRPr lang="en-US" b="1" dirty="0">
              <a:solidFill>
                <a:schemeClr val="bg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return 1;</a:t>
            </a:r>
          </a:p>
          <a:p>
            <a:pPr marL="0" indent="0">
              <a:buNone/>
            </a:pPr>
            <a:r>
              <a:rPr lang="el-GR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solidFill>
                <a:schemeClr val="bg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*/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float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x,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float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float float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1;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x,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1;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OverloadingExample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public 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SomeClass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anObject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SomeClass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anObject.aMethod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1,1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53000" y="4068730"/>
            <a:ext cx="395589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θα τυπώσει η κλήση της μεθόδου?</a:t>
            </a: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5239284" y="5257800"/>
            <a:ext cx="3574891" cy="914400"/>
          </a:xfrm>
          <a:prstGeom prst="wedgeRoundRectCallout">
            <a:avLst>
              <a:gd name="adj1" fmla="val -106032"/>
              <a:gd name="adj2" fmla="val 359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Τυπώνει </a:t>
            </a:r>
            <a:r>
              <a:rPr lang="en-US" dirty="0" smtClean="0">
                <a:solidFill>
                  <a:schemeClr val="tx1"/>
                </a:solidFill>
              </a:rPr>
              <a:t>“</a:t>
            </a:r>
            <a:r>
              <a:rPr lang="en-US" dirty="0" smtClean="0">
                <a:solidFill>
                  <a:srgbClr val="FF0000"/>
                </a:solidFill>
              </a:rPr>
              <a:t>float </a:t>
            </a:r>
            <a:r>
              <a:rPr lang="en-US" dirty="0" err="1" smtClean="0">
                <a:solidFill>
                  <a:srgbClr val="FF0000"/>
                </a:solidFill>
              </a:rPr>
              <a:t>float</a:t>
            </a:r>
            <a:r>
              <a:rPr lang="en-US" dirty="0" smtClean="0">
                <a:solidFill>
                  <a:schemeClr val="tx1"/>
                </a:solidFill>
              </a:rPr>
              <a:t>” </a:t>
            </a:r>
            <a:endParaRPr lang="el-GR" dirty="0" smtClean="0">
              <a:solidFill>
                <a:schemeClr val="tx1"/>
              </a:solidFill>
            </a:endParaRP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γιατί είναι </a:t>
            </a:r>
            <a:r>
              <a:rPr lang="el-GR" dirty="0" smtClean="0">
                <a:solidFill>
                  <a:srgbClr val="FF0000"/>
                </a:solidFill>
              </a:rPr>
              <a:t>πιο κοντά </a:t>
            </a:r>
            <a:r>
              <a:rPr lang="el-GR" dirty="0" smtClean="0">
                <a:solidFill>
                  <a:schemeClr val="tx1"/>
                </a:solidFill>
              </a:rPr>
              <a:t>ακριβώς με τις παραμέτρους που δώσαμε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962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l-GR" dirty="0" smtClean="0"/>
              <a:t>Ασάφεια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SomeClass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y){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double");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1;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y){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1;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OverloadingExample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SomeClass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anObject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SomeClass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anObject.aMethod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(1.0,1);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anObject.aMethod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(1,1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32739" y="3810000"/>
            <a:ext cx="601126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θα τυπώσει η κλήση της μεθόδου σε κάθε περίπτωση?</a:t>
            </a: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6019800" y="5334000"/>
            <a:ext cx="2743200" cy="612648"/>
          </a:xfrm>
          <a:prstGeom prst="wedgeRoundRectCallout">
            <a:avLst>
              <a:gd name="adj1" fmla="val -131627"/>
              <a:gd name="adj2" fmla="val 1083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Τυπώνει </a:t>
            </a:r>
            <a:r>
              <a:rPr lang="en-US" dirty="0" smtClean="0"/>
              <a:t>“</a:t>
            </a:r>
            <a:r>
              <a:rPr lang="en-US" dirty="0" smtClean="0">
                <a:solidFill>
                  <a:srgbClr val="FF0000"/>
                </a:solidFill>
              </a:rPr>
              <a:t>double </a:t>
            </a:r>
            <a:r>
              <a:rPr lang="en-US" dirty="0" err="1" smtClean="0">
                <a:solidFill>
                  <a:srgbClr val="FF0000"/>
                </a:solidFill>
              </a:rPr>
              <a:t>int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3810000" y="6096000"/>
            <a:ext cx="3886200" cy="609600"/>
          </a:xfrm>
          <a:prstGeom prst="wedgeRoundRectCallout">
            <a:avLst>
              <a:gd name="adj1" fmla="val -56334"/>
              <a:gd name="adj2" fmla="val -70192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Ο </a:t>
            </a:r>
            <a:r>
              <a:rPr lang="en-US" dirty="0"/>
              <a:t>c</a:t>
            </a:r>
            <a:r>
              <a:rPr lang="en-US" dirty="0" smtClean="0"/>
              <a:t>ompiler </a:t>
            </a:r>
            <a:r>
              <a:rPr lang="el-GR" dirty="0" smtClean="0"/>
              <a:t>μας πετάει λάθος γιατί η κλήση είναι ασαφής (</a:t>
            </a:r>
            <a:r>
              <a:rPr lang="en-US" dirty="0" smtClean="0"/>
              <a:t>ambiguous)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203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Αντικείμενα ως ορίσματα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Μπορούμε να περνάμε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 ως ορίσματα </a:t>
            </a:r>
            <a:r>
              <a:rPr lang="el-GR" dirty="0" smtClean="0"/>
              <a:t>σε μία μέθοδο όπως οποιαδήποτε άλλη μεταβλητή</a:t>
            </a:r>
          </a:p>
          <a:p>
            <a:r>
              <a:rPr lang="el-GR" dirty="0" smtClean="0"/>
              <a:t>Οποιαδήποτε κλάση μπορεί να χρησιμοποιηθεί ως παράμετρος.</a:t>
            </a:r>
          </a:p>
          <a:p>
            <a:r>
              <a:rPr lang="el-GR" dirty="0" smtClean="0"/>
              <a:t>Όταν τα ορίσματα ανήκουν στην κλάση στην οποία ορίζεται η μέθοδος τότε η μέθοδος μπορεί να δει (και) τα ιδιωτικά (</a:t>
            </a:r>
            <a:r>
              <a:rPr lang="en-US" dirty="0" smtClean="0"/>
              <a:t>private)</a:t>
            </a:r>
            <a:r>
              <a:rPr lang="el-GR" dirty="0" smtClean="0"/>
              <a:t>πεδία των αντικειμένων</a:t>
            </a:r>
          </a:p>
          <a:p>
            <a:r>
              <a:rPr lang="el-GR" dirty="0" smtClean="0"/>
              <a:t>Αν τα ορίσματα είναι διαφορετικού τύπου τότε η μέθοδος μπορεί μόνο να καλέσει τις </a:t>
            </a:r>
            <a:r>
              <a:rPr lang="en-US" dirty="0" smtClean="0"/>
              <a:t>public </a:t>
            </a:r>
            <a:r>
              <a:rPr lang="el-GR" dirty="0" smtClean="0"/>
              <a:t>μεθόδους.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1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Ορίστε μια μέθοδο που να μας επιστρέφει την απόσταση μεταξύ δύο οχημάτων.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06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7554" y="5410200"/>
            <a:ext cx="5576046" cy="838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67554" y="609600"/>
            <a:ext cx="8610600" cy="6019800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private int position = 0;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Car(int position){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Font typeface="Arial" pitchFamily="34" charset="0"/>
              <a:buNone/>
            </a:pP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getPosition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() { return position;}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void move(int delta){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position += delta ;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		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class MovingCarDistance1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void main(String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Car myCar1 = new Car(1);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Car myCar2 = new Car(0);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myCar2.move(2);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("Distance of Car 1 from Car 2: " + </a:t>
            </a:r>
            <a:r>
              <a:rPr lang="en-US" sz="12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computeDistance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(myCar1,myCar2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("Distance of Car 2 from Car 1: " + </a:t>
            </a:r>
            <a:r>
              <a:rPr lang="en-US" sz="12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computeDistance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(myCar2,myCar1)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l-GR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0" indent="0">
              <a:buNone/>
            </a:pPr>
            <a:endParaRPr lang="el-GR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computeDistance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car1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car2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car1.getPosition() – car2.getPosition()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}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29200" y="3810000"/>
            <a:ext cx="411480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Μια μέθοδος ή ένα πεδίο που χρησιμοποιείται σε μία </a:t>
            </a:r>
            <a:r>
              <a:rPr lang="en-US" dirty="0" smtClean="0"/>
              <a:t>static </a:t>
            </a:r>
            <a:r>
              <a:rPr lang="el-GR" dirty="0" smtClean="0"/>
              <a:t>μέθοδο πρέπει να είναι επίσης </a:t>
            </a:r>
            <a:r>
              <a:rPr lang="en-US" dirty="0" smtClean="0"/>
              <a:t>stati</a:t>
            </a:r>
            <a:r>
              <a:rPr lang="en-US" dirty="0"/>
              <a:t>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955398" y="5786735"/>
            <a:ext cx="3188602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μέθοδος </a:t>
            </a:r>
            <a:r>
              <a:rPr lang="en-US" dirty="0" err="1" smtClean="0"/>
              <a:t>computeDistance</a:t>
            </a:r>
            <a:r>
              <a:rPr lang="en-US" dirty="0" smtClean="0"/>
              <a:t> </a:t>
            </a:r>
            <a:r>
              <a:rPr lang="el-GR" dirty="0" smtClean="0"/>
              <a:t>παίρνει σαν όρισμα δύο </a:t>
            </a:r>
            <a:r>
              <a:rPr lang="el-GR" dirty="0" smtClean="0">
                <a:solidFill>
                  <a:srgbClr val="FF0000"/>
                </a:solidFill>
              </a:rPr>
              <a:t>αντικείμενα</a:t>
            </a:r>
            <a:r>
              <a:rPr lang="el-GR" dirty="0" smtClean="0"/>
              <a:t> τύπου </a:t>
            </a:r>
            <a:r>
              <a:rPr lang="en-US" dirty="0" smtClean="0"/>
              <a:t>Car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4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Ενθυλάκωση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 ομαδοποίηση λογισμικού και δεδομένων σε μία οντότητα (κλάση και αντικείμενα της κλάσης) ώστε να είναι εύχρηστη μέσω ενός καλά ορισμένου </a:t>
            </a:r>
            <a:r>
              <a:rPr lang="en-US" dirty="0" smtClean="0">
                <a:solidFill>
                  <a:srgbClr val="0070C0"/>
                </a:solidFill>
              </a:rPr>
              <a:t>interface</a:t>
            </a:r>
            <a:r>
              <a:rPr lang="en-US" dirty="0" smtClean="0"/>
              <a:t>, </a:t>
            </a:r>
            <a:r>
              <a:rPr lang="el-GR" dirty="0" smtClean="0"/>
              <a:t>ενώ οι λεπτομέρειες υλοποίησης είναι κρυμμένες από τον χρήστη.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API</a:t>
            </a:r>
            <a:r>
              <a:rPr lang="en-US" dirty="0" smtClean="0"/>
              <a:t> </a:t>
            </a:r>
            <a:r>
              <a:rPr lang="el-GR" dirty="0" smtClean="0"/>
              <a:t>(</a:t>
            </a:r>
            <a:r>
              <a:rPr lang="en-US" dirty="0" smtClean="0"/>
              <a:t>Application Programming Interface)[</a:t>
            </a:r>
            <a:r>
              <a:rPr lang="el-GR" dirty="0" err="1" smtClean="0"/>
              <a:t>Έι</a:t>
            </a:r>
            <a:r>
              <a:rPr lang="el-GR" dirty="0" smtClean="0"/>
              <a:t>-Πι-Άι</a:t>
            </a:r>
            <a:r>
              <a:rPr lang="en-US" dirty="0" smtClean="0"/>
              <a:t>]</a:t>
            </a:r>
            <a:endParaRPr lang="en-US" dirty="0"/>
          </a:p>
          <a:p>
            <a:pPr lvl="1"/>
            <a:r>
              <a:rPr lang="el-GR" dirty="0" smtClean="0"/>
              <a:t>Μια περιγραφή για το πώς χρησιμοποιείται η κλάση μέσω των </a:t>
            </a:r>
            <a:r>
              <a:rPr lang="en-US" dirty="0" smtClean="0">
                <a:solidFill>
                  <a:srgbClr val="0070C0"/>
                </a:solidFill>
              </a:rPr>
              <a:t>public </a:t>
            </a:r>
            <a:r>
              <a:rPr lang="el-GR" dirty="0" smtClean="0">
                <a:solidFill>
                  <a:srgbClr val="0070C0"/>
                </a:solidFill>
              </a:rPr>
              <a:t>μεθόδων </a:t>
            </a:r>
            <a:r>
              <a:rPr lang="el-GR" dirty="0" smtClean="0"/>
              <a:t>της.</a:t>
            </a:r>
          </a:p>
          <a:p>
            <a:pPr lvl="2"/>
            <a:r>
              <a:rPr lang="en-US" dirty="0" smtClean="0"/>
              <a:t>Java docs </a:t>
            </a:r>
            <a:r>
              <a:rPr lang="el-GR" dirty="0" smtClean="0"/>
              <a:t>είναι ένα παράδειγμα.</a:t>
            </a:r>
          </a:p>
          <a:p>
            <a:pPr lvl="1"/>
            <a:r>
              <a:rPr lang="el-GR" dirty="0" smtClean="0"/>
              <a:t>Το </a:t>
            </a:r>
            <a:r>
              <a:rPr lang="en-US" dirty="0" smtClean="0"/>
              <a:t>API </a:t>
            </a:r>
            <a:r>
              <a:rPr lang="el-GR" dirty="0" smtClean="0"/>
              <a:t>είναι αρκετό για να χρησιμοποιήσετε μια κλάση, δεν χρειάζεται να ξέρετε την υλοποίηση των μεθόδων.</a:t>
            </a:r>
          </a:p>
        </p:txBody>
      </p:sp>
    </p:spTree>
    <p:extLst>
      <p:ext uri="{BB962C8B-B14F-4D97-AF65-F5344CB8AC3E}">
        <p14:creationId xmlns:p14="http://schemas.microsoft.com/office/powerpoint/2010/main" val="23538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" y="3124200"/>
            <a:ext cx="4191000" cy="914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571500"/>
            <a:ext cx="8229600" cy="6019800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private int position = 0;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Car(int position){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void move(int delta){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position += delta ;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l-GR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distanceFrom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 other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-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other.position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		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MovingCarDistance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static void main(String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Car myCar1 = new Car(1);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Car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= new Car(0);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myCar2.move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(2);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("Distance of Car 1 from Car 2: " +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myCar1.distanceFrom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("Distance of Car 2 from Car 1: " +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myCar2.distanceFrom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myCar1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);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4833256" y="2950029"/>
            <a:ext cx="4343400" cy="1905000"/>
          </a:xfrm>
          <a:prstGeom prst="wedgeRoundRectCallout">
            <a:avLst>
              <a:gd name="adj1" fmla="val -59831"/>
              <a:gd name="adj2" fmla="val -16828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Αν και το πεδίο </a:t>
            </a:r>
            <a:r>
              <a:rPr lang="en-US" dirty="0" smtClean="0">
                <a:solidFill>
                  <a:schemeClr val="tx1"/>
                </a:solidFill>
              </a:rPr>
              <a:t>position </a:t>
            </a:r>
            <a:r>
              <a:rPr lang="el-GR" dirty="0" smtClean="0">
                <a:solidFill>
                  <a:schemeClr val="tx1"/>
                </a:solidFill>
              </a:rPr>
              <a:t>είναι </a:t>
            </a:r>
            <a:r>
              <a:rPr lang="en-US" dirty="0" smtClean="0">
                <a:solidFill>
                  <a:schemeClr val="tx1"/>
                </a:solidFill>
              </a:rPr>
              <a:t>private</a:t>
            </a:r>
            <a:r>
              <a:rPr lang="el-GR" dirty="0" smtClean="0">
                <a:solidFill>
                  <a:schemeClr val="tx1"/>
                </a:solidFill>
              </a:rPr>
              <a:t> μπορούμε να το προσπελάσουμε γιατί είμαστε μέσα στην κλάση </a:t>
            </a:r>
            <a:r>
              <a:rPr lang="en-US" dirty="0" smtClean="0">
                <a:solidFill>
                  <a:schemeClr val="tx1"/>
                </a:solidFill>
              </a:rPr>
              <a:t>Car. </a:t>
            </a:r>
            <a:endParaRPr lang="el-GR" dirty="0" smtClean="0">
              <a:solidFill>
                <a:schemeClr val="tx1"/>
              </a:solidFill>
            </a:endParaRPr>
          </a:p>
          <a:p>
            <a:r>
              <a:rPr lang="el-GR" dirty="0" smtClean="0">
                <a:solidFill>
                  <a:srgbClr val="FF0000"/>
                </a:solidFill>
              </a:rPr>
              <a:t>Μία κλάση μπορεί να προσπελάσει τα ιδιωτικά μέλη όλων των αντικειμένων της κλάσης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0" y="571500"/>
            <a:ext cx="4572000" cy="147732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Συνήθως προτιμούμε όποια μέθοδος έχει σχέση με την κλάση να την ορίζουμε ως </a:t>
            </a:r>
            <a:r>
              <a:rPr lang="en-US" dirty="0" smtClean="0"/>
              <a:t>public </a:t>
            </a:r>
            <a:r>
              <a:rPr lang="el-GR" dirty="0" smtClean="0"/>
              <a:t>μέθοδο της κλάσης. Έχουμε επιπλέον ευελιξία γιατί έχουμε πρόσβαση σε όλα τα πεδία της κλάσης</a:t>
            </a:r>
          </a:p>
        </p:txBody>
      </p:sp>
    </p:spTree>
    <p:extLst>
      <p:ext uri="{BB962C8B-B14F-4D97-AF65-F5344CB8AC3E}">
        <p14:creationId xmlns:p14="http://schemas.microsoft.com/office/powerpoint/2010/main" val="489616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Θέλουμε να προσομοιώσουμε την κυκλοφορία σε ένα δρόμο. </a:t>
            </a:r>
          </a:p>
          <a:p>
            <a:pPr lvl="1"/>
            <a:r>
              <a:rPr lang="el-GR" dirty="0" smtClean="0"/>
              <a:t>Έχουμε ένα φανάρι που μπορεί να είναι πράσινο, ή κόκκινο. Αλλάζει σε κάθε βήμα</a:t>
            </a:r>
          </a:p>
          <a:p>
            <a:pPr lvl="1"/>
            <a:r>
              <a:rPr lang="el-GR" dirty="0" smtClean="0"/>
              <a:t>Έχουμε ένα όχημα που κινείται σε κάθε βήμα κινείται μία θέση, αν το φανάρι δεν είναι κόκκινο.</a:t>
            </a:r>
          </a:p>
          <a:p>
            <a:pPr lvl="1"/>
            <a:endParaRPr lang="el-GR" dirty="0"/>
          </a:p>
          <a:p>
            <a:r>
              <a:rPr lang="el-GR" dirty="0" smtClean="0"/>
              <a:t>Κλάσεις: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TrafficLight</a:t>
            </a:r>
            <a:r>
              <a:rPr lang="en-US" dirty="0" smtClean="0"/>
              <a:t>: </a:t>
            </a:r>
            <a:r>
              <a:rPr lang="el-GR" dirty="0" smtClean="0"/>
              <a:t>κρατάει την κατάσταση του φαναριού και αλλάζει την κατάσταση του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Car</a:t>
            </a:r>
            <a:r>
              <a:rPr lang="en-US" dirty="0" smtClean="0"/>
              <a:t>: </a:t>
            </a:r>
            <a:r>
              <a:rPr lang="el-GR" dirty="0" smtClean="0"/>
              <a:t>Τροποποίηση της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move</a:t>
            </a:r>
            <a:r>
              <a:rPr lang="en-US" dirty="0" smtClean="0"/>
              <a:t> </a:t>
            </a:r>
            <a:r>
              <a:rPr lang="el-GR" dirty="0" smtClean="0"/>
              <a:t>ώστε παίρνει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όρισμα το φανάρι </a:t>
            </a:r>
            <a:r>
              <a:rPr lang="el-GR" dirty="0" smtClean="0"/>
              <a:t>και να κινείται μόνο αν το φανάρι δεν είναι κόκκινο.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Τ</a:t>
            </a:r>
            <a:r>
              <a:rPr lang="en-US" dirty="0" err="1" smtClean="0">
                <a:solidFill>
                  <a:srgbClr val="0070C0"/>
                </a:solidFill>
              </a:rPr>
              <a:t>rafficSimulation</a:t>
            </a:r>
            <a:r>
              <a:rPr lang="en-US" dirty="0" smtClean="0"/>
              <a:t>: </a:t>
            </a:r>
            <a:r>
              <a:rPr lang="el-GR" dirty="0" smtClean="0"/>
              <a:t>κάνει την προσομοίωση.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947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648200" y="5670176"/>
            <a:ext cx="45720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648200" y="2286000"/>
            <a:ext cx="4572000" cy="1143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48200" y="533400"/>
            <a:ext cx="4433046" cy="3352800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private int position = 0;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(“Car at “+ position);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public void move(</a:t>
            </a:r>
            <a:r>
              <a:rPr lang="en-US" sz="12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TrafficLight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light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if (!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light.isRed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  position ++;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}		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6200" y="533400"/>
            <a:ext cx="4433046" cy="4953000"/>
          </a:xfrm>
          <a:prstGeom prst="rect">
            <a:avLst/>
          </a:prstGeom>
          <a:ln w="28575">
            <a:solidFill>
              <a:srgbClr val="C00000"/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TrafficLight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isLightRed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false;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void change(){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isLightRed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= !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isLightRed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isRed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isLightRed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printStatus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isLightRed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Traffic light is red");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}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else{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Traffic light is green");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648200" y="4061012"/>
            <a:ext cx="4433046" cy="2720788"/>
          </a:xfrm>
          <a:prstGeom prst="rect">
            <a:avLst/>
          </a:prstGeom>
          <a:ln w="28575">
            <a:solidFill>
              <a:srgbClr val="00B050"/>
            </a:solidFill>
            <a:prstDash val="dash"/>
          </a:ln>
        </p:spPr>
        <p:txBody>
          <a:bodyPr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TrafficSimulation</a:t>
            </a: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public static void main(String[]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TrafficLight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light = new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TrafficLight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Car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for (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&lt; 10;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light.printStatus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myCar.printPosition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(light);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light.change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		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48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Accessor</a:t>
            </a:r>
            <a:r>
              <a:rPr lang="en-US" dirty="0" smtClean="0"/>
              <a:t> and </a:t>
            </a:r>
            <a:r>
              <a:rPr lang="en-US" dirty="0" err="1" smtClean="0"/>
              <a:t>Mutator</a:t>
            </a:r>
            <a:r>
              <a:rPr lang="en-US" dirty="0" smtClean="0"/>
              <a:t>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Πολλές φορές χρειαζόμαστε να </a:t>
            </a:r>
            <a:r>
              <a:rPr lang="el-GR" dirty="0" smtClean="0">
                <a:solidFill>
                  <a:srgbClr val="0070C0"/>
                </a:solidFill>
              </a:rPr>
              <a:t>διαβάσουμε</a:t>
            </a:r>
            <a:r>
              <a:rPr lang="el-GR" dirty="0" smtClean="0"/>
              <a:t> ή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αλλάξουμε</a:t>
            </a:r>
            <a:r>
              <a:rPr lang="el-GR" dirty="0" smtClean="0"/>
              <a:t> ένα πεδίο ενός αντικειμένου</a:t>
            </a:r>
          </a:p>
          <a:p>
            <a:pPr lvl="1"/>
            <a:r>
              <a:rPr lang="el-GR" dirty="0" smtClean="0"/>
              <a:t>Π.χ., να διαβάσουμε τη θέση του οχήματος, ή να τοποθετήσουμε το όχημα σε μια συγκεκριμένη θέση.</a:t>
            </a:r>
          </a:p>
          <a:p>
            <a:pPr lvl="1"/>
            <a:r>
              <a:rPr lang="el-GR" dirty="0" smtClean="0"/>
              <a:t>Πως θα το κάνουμε αφού τα πεδία είναι </a:t>
            </a:r>
            <a:r>
              <a:rPr lang="en-US" dirty="0" smtClean="0"/>
              <a:t>private?</a:t>
            </a:r>
          </a:p>
          <a:p>
            <a:r>
              <a:rPr lang="el-GR" dirty="0" smtClean="0"/>
              <a:t>Ορίζουμε ειδικές μεθόδους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Μέθοδος προσπέλασης </a:t>
            </a:r>
            <a:r>
              <a:rPr lang="el-GR" dirty="0" smtClean="0"/>
              <a:t>(</a:t>
            </a:r>
            <a:r>
              <a:rPr lang="en-US" dirty="0" err="1" smtClean="0">
                <a:solidFill>
                  <a:srgbClr val="0070C0"/>
                </a:solidFill>
              </a:rPr>
              <a:t>accessor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method) </a:t>
            </a:r>
            <a:r>
              <a:rPr lang="el-GR" dirty="0" smtClean="0"/>
              <a:t>για διάβασμα 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Μέθοδος μεταλλαγής </a:t>
            </a:r>
            <a:r>
              <a:rPr lang="en-US" dirty="0" smtClean="0"/>
              <a:t>(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mutator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method) </a:t>
            </a:r>
            <a:r>
              <a:rPr lang="el-GR" dirty="0" smtClean="0"/>
              <a:t>για γράψιμο</a:t>
            </a:r>
            <a:endParaRPr lang="en-US" dirty="0" smtClean="0"/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Σύμβαση</a:t>
            </a:r>
            <a:r>
              <a:rPr lang="el-GR" dirty="0" smtClean="0"/>
              <a:t>: Στη </a:t>
            </a:r>
            <a:r>
              <a:rPr lang="en-US" dirty="0" smtClean="0"/>
              <a:t>Java </a:t>
            </a:r>
            <a:r>
              <a:rPr lang="el-GR" dirty="0" smtClean="0"/>
              <a:t>η ονοματολογία των μεθόδων αυτών γίνεται με συγκεκριμένο τρόπο: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get&lt;</a:t>
            </a:r>
            <a:r>
              <a:rPr lang="el-GR" dirty="0" err="1" smtClean="0">
                <a:solidFill>
                  <a:srgbClr val="0070C0"/>
                </a:solidFill>
              </a:rPr>
              <a:t>ονομα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err="1" smtClean="0">
                <a:solidFill>
                  <a:srgbClr val="0070C0"/>
                </a:solidFill>
              </a:rPr>
              <a:t>μεταβλητης</a:t>
            </a:r>
            <a:r>
              <a:rPr lang="el-GR" dirty="0" smtClean="0">
                <a:solidFill>
                  <a:srgbClr val="0070C0"/>
                </a:solidFill>
              </a:rPr>
              <a:t>&gt; </a:t>
            </a:r>
            <a:r>
              <a:rPr lang="el-GR" dirty="0" smtClean="0"/>
              <a:t>για την πρόσβαση</a:t>
            </a:r>
          </a:p>
          <a:p>
            <a:pPr lvl="2"/>
            <a:r>
              <a:rPr lang="en-US" dirty="0" err="1" smtClean="0"/>
              <a:t>getPosition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set&lt;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ονομα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μεταβλητης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&gt; </a:t>
            </a:r>
            <a:r>
              <a:rPr lang="el-GR" dirty="0" smtClean="0"/>
              <a:t>για την μετάλλαξη</a:t>
            </a:r>
          </a:p>
          <a:p>
            <a:pPr lvl="2"/>
            <a:r>
              <a:rPr lang="en-US" dirty="0" err="1" smtClean="0"/>
              <a:t>setPosition</a:t>
            </a:r>
            <a:endParaRPr lang="el-G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20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1447800"/>
            <a:ext cx="4724400" cy="1676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3246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 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MovingCar5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myCar.setPosition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(10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myCar.getPosition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3701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990600"/>
            <a:ext cx="5181600" cy="1676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81000"/>
            <a:ext cx="8229600" cy="63246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position){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if (position &lt; 0){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return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position;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move(){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position ++ 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MovingCar9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check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myCar.setPosition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if (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!check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("position not set");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1279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Constructors (</a:t>
            </a:r>
            <a:r>
              <a:rPr lang="el-GR" dirty="0" smtClean="0"/>
              <a:t>Δημιουργοί)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Όταν δημιουργούμε ένα αντικείμενο συχνά θέλουμε να μπορούμε να το </a:t>
            </a:r>
            <a:r>
              <a:rPr lang="el-GR" dirty="0" smtClean="0">
                <a:solidFill>
                  <a:srgbClr val="FF0000"/>
                </a:solidFill>
              </a:rPr>
              <a:t>αρχικοποιήσουμε</a:t>
            </a:r>
            <a:r>
              <a:rPr lang="el-GR" dirty="0" smtClean="0"/>
              <a:t> με κάποιες τιμές</a:t>
            </a:r>
          </a:p>
          <a:p>
            <a:pPr lvl="1"/>
            <a:r>
              <a:rPr lang="el-GR" dirty="0" smtClean="0"/>
              <a:t>Ένα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Person </a:t>
            </a:r>
            <a:r>
              <a:rPr lang="el-GR" dirty="0" smtClean="0"/>
              <a:t>να αρχικοποιείται με ένα </a:t>
            </a:r>
            <a:r>
              <a:rPr lang="el-GR" dirty="0" smtClean="0">
                <a:solidFill>
                  <a:srgbClr val="0070C0"/>
                </a:solidFill>
              </a:rPr>
              <a:t>όνομα</a:t>
            </a:r>
          </a:p>
          <a:p>
            <a:pPr lvl="1"/>
            <a:r>
              <a:rPr lang="el-GR" dirty="0" smtClean="0"/>
              <a:t>Ένα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Car</a:t>
            </a:r>
            <a:r>
              <a:rPr lang="en-US" dirty="0" smtClean="0"/>
              <a:t> </a:t>
            </a:r>
            <a:r>
              <a:rPr lang="el-GR" dirty="0" smtClean="0"/>
              <a:t>να αρχικοποιείται με μία </a:t>
            </a:r>
            <a:r>
              <a:rPr lang="el-GR" dirty="0" smtClean="0">
                <a:solidFill>
                  <a:srgbClr val="0070C0"/>
                </a:solidFill>
              </a:rPr>
              <a:t>θέση</a:t>
            </a:r>
          </a:p>
          <a:p>
            <a:r>
              <a:rPr lang="el-GR" dirty="0" smtClean="0"/>
              <a:t>Μπορούμε να το κάνουμε με μία συνάρτηση </a:t>
            </a:r>
            <a:r>
              <a:rPr lang="en-US" dirty="0" smtClean="0"/>
              <a:t>set </a:t>
            </a:r>
            <a:r>
              <a:rPr lang="el-GR" dirty="0" smtClean="0"/>
              <a:t>αυτό, αλλά</a:t>
            </a:r>
          </a:p>
          <a:p>
            <a:pPr lvl="1"/>
            <a:r>
              <a:rPr lang="el-GR" dirty="0"/>
              <a:t>Μπορεί να έχουμε πολλές μεταβλητές να αρχικοποιήσουμε</a:t>
            </a:r>
            <a:endParaRPr lang="en-US" dirty="0"/>
          </a:p>
          <a:p>
            <a:pPr lvl="1"/>
            <a:r>
              <a:rPr lang="el-GR" dirty="0" smtClean="0"/>
              <a:t>Θέλουμε η αρχικοποίηση να είναι μέρος της </a:t>
            </a:r>
            <a:r>
              <a:rPr lang="el-GR" dirty="0" smtClean="0">
                <a:solidFill>
                  <a:srgbClr val="0070C0"/>
                </a:solidFill>
              </a:rPr>
              <a:t>δημιουργίας </a:t>
            </a:r>
            <a:r>
              <a:rPr lang="el-GR" dirty="0" smtClean="0"/>
              <a:t>του αντικειμένου</a:t>
            </a:r>
          </a:p>
          <a:p>
            <a:r>
              <a:rPr lang="el-GR" dirty="0" smtClean="0"/>
              <a:t>Την αρχικοποίηση μπορούμε να την κάνουμε με ένα </a:t>
            </a:r>
            <a:r>
              <a:rPr lang="en-US" dirty="0" smtClean="0">
                <a:solidFill>
                  <a:srgbClr val="FF0000"/>
                </a:solidFill>
              </a:rPr>
              <a:t>Constructor</a:t>
            </a:r>
            <a:r>
              <a:rPr lang="en-US" dirty="0" smtClean="0"/>
              <a:t> (</a:t>
            </a:r>
            <a:r>
              <a:rPr lang="el-GR" dirty="0" smtClean="0"/>
              <a:t>Δημιουργό)</a:t>
            </a:r>
          </a:p>
        </p:txBody>
      </p:sp>
    </p:spTree>
    <p:extLst>
      <p:ext uri="{BB962C8B-B14F-4D97-AF65-F5344CB8AC3E}">
        <p14:creationId xmlns:p14="http://schemas.microsoft.com/office/powerpoint/2010/main" val="181163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Constructors </a:t>
            </a:r>
            <a:r>
              <a:rPr lang="el-GR" dirty="0" smtClean="0"/>
              <a:t>(Δημιουργοί)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 </a:t>
            </a:r>
            <a:r>
              <a:rPr lang="en-US" dirty="0" smtClean="0">
                <a:solidFill>
                  <a:srgbClr val="0070C0"/>
                </a:solidFill>
              </a:rPr>
              <a:t>Constructor</a:t>
            </a:r>
            <a:r>
              <a:rPr lang="en-US" dirty="0" smtClean="0"/>
              <a:t> </a:t>
            </a:r>
            <a:r>
              <a:rPr lang="el-GR" dirty="0" smtClean="0"/>
              <a:t>είναι μια «μέθοδος» η οποία καλείται όταν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δημιουργούμε</a:t>
            </a:r>
            <a:r>
              <a:rPr lang="el-GR" dirty="0" smtClean="0"/>
              <a:t> το αντικείμενο χρησιμοποιώντας την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n-US" dirty="0" smtClean="0"/>
              <a:t>. </a:t>
            </a:r>
          </a:p>
          <a:p>
            <a:r>
              <a:rPr lang="el-GR" dirty="0" smtClean="0"/>
              <a:t>Αν δεν έχουμε ορίσει </a:t>
            </a:r>
            <a:r>
              <a:rPr lang="en-US" dirty="0" smtClean="0"/>
              <a:t>Constructor </a:t>
            </a:r>
            <a:r>
              <a:rPr lang="el-GR" dirty="0" smtClean="0"/>
              <a:t>καλείται ένας </a:t>
            </a:r>
            <a:r>
              <a:rPr lang="en-US" dirty="0" smtClean="0">
                <a:solidFill>
                  <a:srgbClr val="0070C0"/>
                </a:solidFill>
              </a:rPr>
              <a:t>default Constructor </a:t>
            </a:r>
            <a:r>
              <a:rPr lang="el-GR" dirty="0" smtClean="0"/>
              <a:t>χωρίς ορίσματα που δεν κάνει τίποτα.</a:t>
            </a:r>
          </a:p>
          <a:p>
            <a:r>
              <a:rPr lang="el-GR" dirty="0" smtClean="0"/>
              <a:t>Αν ορίσουμε </a:t>
            </a:r>
            <a:r>
              <a:rPr lang="en-US" dirty="0" smtClean="0"/>
              <a:t>constructor, </a:t>
            </a:r>
            <a:r>
              <a:rPr lang="el-GR" dirty="0" smtClean="0"/>
              <a:t>τότε καλείται </a:t>
            </a:r>
            <a:r>
              <a:rPr lang="en-US" dirty="0" smtClean="0"/>
              <a:t>o constructor </a:t>
            </a:r>
            <a:r>
              <a:rPr lang="el-GR" dirty="0" smtClean="0"/>
              <a:t>που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ορίσαμε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48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71600" y="5255941"/>
            <a:ext cx="41910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38200" y="2438400"/>
            <a:ext cx="3657600" cy="838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9429"/>
            <a:ext cx="8229600" cy="4876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Person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name;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name){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this.name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name;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speak(String 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(name+": "+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HelloWorld3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Person("Alice");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alice.speak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("Hello World");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16881" y="3091934"/>
            <a:ext cx="3527119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Αρχικοποιεί την μεταβλητή </a:t>
            </a:r>
            <a:r>
              <a:rPr lang="en-US" dirty="0" smtClean="0"/>
              <a:t>name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704040" y="4794276"/>
            <a:ext cx="335280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Constructor</a:t>
            </a:r>
            <a:r>
              <a:rPr lang="en-US" dirty="0" smtClean="0"/>
              <a:t>: </a:t>
            </a:r>
            <a:r>
              <a:rPr lang="el-GR" dirty="0" smtClean="0"/>
              <a:t>καλείται όταν δημιουργείται το αντικείμενο</a:t>
            </a:r>
            <a:r>
              <a:rPr lang="en-US" dirty="0" smtClean="0"/>
              <a:t> </a:t>
            </a:r>
            <a:r>
              <a:rPr lang="el-GR" dirty="0" smtClean="0"/>
              <a:t>με την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και </a:t>
            </a:r>
            <a:r>
              <a:rPr lang="el-GR" dirty="0" smtClean="0">
                <a:solidFill>
                  <a:srgbClr val="FF0000"/>
                </a:solidFill>
              </a:rPr>
              <a:t>μόνο</a:t>
            </a:r>
            <a:r>
              <a:rPr lang="el-GR" dirty="0" smtClean="0"/>
              <a:t> τότε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91200" y="2061116"/>
            <a:ext cx="335280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Constructor</a:t>
            </a:r>
            <a:r>
              <a:rPr lang="en-US" dirty="0" smtClean="0"/>
              <a:t>: </a:t>
            </a:r>
            <a:r>
              <a:rPr lang="el-GR" dirty="0" smtClean="0"/>
              <a:t>μια μέθοδος </a:t>
            </a:r>
            <a:r>
              <a:rPr lang="el-GR" dirty="0"/>
              <a:t>με το ίδιο όνομα όπως και η </a:t>
            </a:r>
            <a:r>
              <a:rPr lang="el-GR" dirty="0" smtClean="0"/>
              <a:t>κλάση και </a:t>
            </a:r>
            <a:r>
              <a:rPr lang="el-GR" dirty="0" smtClean="0">
                <a:solidFill>
                  <a:srgbClr val="FF0000"/>
                </a:solidFill>
              </a:rPr>
              <a:t>χωρίς τύπο </a:t>
            </a:r>
            <a:r>
              <a:rPr lang="el-GR" dirty="0" smtClean="0"/>
              <a:t>(ούτε </a:t>
            </a:r>
            <a:r>
              <a:rPr lang="en-US" dirty="0" smtClean="0"/>
              <a:t>void)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234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10" grpId="0" animBg="1"/>
      <p:bldP spid="9" grpId="0" animBg="1"/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4567</TotalTime>
  <Words>1295</Words>
  <Application>Microsoft Office PowerPoint</Application>
  <PresentationFormat>On-screen Show (4:3)</PresentationFormat>
  <Paragraphs>626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Clarity</vt:lpstr>
      <vt:lpstr>ΤΕΧΝΙΚΕΣ Αντικειμενοστραφουσ προγραμματισμου</vt:lpstr>
      <vt:lpstr>Μαθήματα από το lab</vt:lpstr>
      <vt:lpstr>Ενθυλάκωση</vt:lpstr>
      <vt:lpstr>Accessor and Mutator methods</vt:lpstr>
      <vt:lpstr>PowerPoint Presentation</vt:lpstr>
      <vt:lpstr>PowerPoint Presentation</vt:lpstr>
      <vt:lpstr>Constructors (Δημιουργοί)</vt:lpstr>
      <vt:lpstr>Constructors (Δημιουργοί)</vt:lpstr>
      <vt:lpstr>Παράδειγμα</vt:lpstr>
      <vt:lpstr>Μια συνομιλία</vt:lpstr>
      <vt:lpstr>Παράδειγμα </vt:lpstr>
      <vt:lpstr>Παράδειγμα</vt:lpstr>
      <vt:lpstr>PowerPoint Presentation</vt:lpstr>
      <vt:lpstr>Υπερφόρτωση</vt:lpstr>
      <vt:lpstr>PowerPoint Presentation</vt:lpstr>
      <vt:lpstr>Υπερφόρτωση Δημιουργών</vt:lpstr>
      <vt:lpstr>PowerPoint Presentation</vt:lpstr>
      <vt:lpstr>PowerPoint Presentation</vt:lpstr>
      <vt:lpstr>Υπερφόρτωση – Προσοχή Ι</vt:lpstr>
      <vt:lpstr>PowerPoint Presentation</vt:lpstr>
      <vt:lpstr>Υπερφόρτωση – Προσοχή ΙΙ</vt:lpstr>
      <vt:lpstr>PowerPoint Presentation</vt:lpstr>
      <vt:lpstr>Υπερφόρτωση – Προσοχή ΙΙΙ</vt:lpstr>
      <vt:lpstr>PowerPoint Presentation</vt:lpstr>
      <vt:lpstr>PowerPoint Presentation</vt:lpstr>
      <vt:lpstr>Ασάφεια</vt:lpstr>
      <vt:lpstr>Αντικείμενα ως ορίσματα</vt:lpstr>
      <vt:lpstr>Παράδειγμα</vt:lpstr>
      <vt:lpstr>PowerPoint Presentation</vt:lpstr>
      <vt:lpstr>PowerPoint Presentation</vt:lpstr>
      <vt:lpstr>Παράδειγμα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283</cp:revision>
  <dcterms:created xsi:type="dcterms:W3CDTF">2013-02-10T16:19:38Z</dcterms:created>
  <dcterms:modified xsi:type="dcterms:W3CDTF">2015-03-16T17:13:27Z</dcterms:modified>
</cp:coreProperties>
</file>