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382" r:id="rId3"/>
    <p:sldId id="393" r:id="rId4"/>
    <p:sldId id="385" r:id="rId5"/>
    <p:sldId id="403" r:id="rId6"/>
    <p:sldId id="394" r:id="rId7"/>
    <p:sldId id="395" r:id="rId8"/>
    <p:sldId id="409" r:id="rId9"/>
    <p:sldId id="404" r:id="rId10"/>
    <p:sldId id="410" r:id="rId11"/>
    <p:sldId id="405" r:id="rId12"/>
    <p:sldId id="412" r:id="rId13"/>
    <p:sldId id="411" r:id="rId14"/>
    <p:sldId id="406" r:id="rId15"/>
    <p:sldId id="413" r:id="rId16"/>
    <p:sldId id="414" r:id="rId17"/>
    <p:sldId id="415" r:id="rId18"/>
    <p:sldId id="416" r:id="rId19"/>
    <p:sldId id="417" r:id="rId20"/>
    <p:sldId id="418" r:id="rId21"/>
    <p:sldId id="387" r:id="rId22"/>
    <p:sldId id="391" r:id="rId23"/>
    <p:sldId id="392" r:id="rId24"/>
    <p:sldId id="398" r:id="rId25"/>
    <p:sldId id="399" r:id="rId26"/>
    <p:sldId id="400" r:id="rId27"/>
    <p:sldId id="401" r:id="rId28"/>
    <p:sldId id="402" r:id="rId29"/>
    <p:sldId id="407" r:id="rId30"/>
    <p:sldId id="420" r:id="rId31"/>
    <p:sldId id="419" r:id="rId32"/>
    <p:sldId id="40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</a:p>
          <a:p>
            <a:pPr algn="ctr"/>
            <a:r>
              <a:rPr lang="el-GR" dirty="0" smtClean="0"/>
              <a:t>Μέθοδοι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705100"/>
            <a:ext cx="6324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38" y="1447800"/>
            <a:ext cx="8915400" cy="51054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}else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419599" y="326048"/>
            <a:ext cx="4724401" cy="2243504"/>
          </a:xfrm>
          <a:prstGeom prst="wedgeRectCallout">
            <a:avLst>
              <a:gd name="adj1" fmla="val -50638"/>
              <a:gd name="adj2" fmla="val 5548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>
                <a:solidFill>
                  <a:schemeClr val="tx1"/>
                </a:solidFill>
              </a:rPr>
              <a:t>Όταν ορίζουμε μια μέθοδο που επιστρέφει τιμή θα πρέπει να ορίσουμε τον </a:t>
            </a:r>
            <a:r>
              <a:rPr lang="el-GR" dirty="0">
                <a:solidFill>
                  <a:srgbClr val="FF0000"/>
                </a:solidFill>
              </a:rPr>
              <a:t>τύπο</a:t>
            </a:r>
            <a:r>
              <a:rPr lang="el-GR" dirty="0">
                <a:solidFill>
                  <a:schemeClr val="tx1"/>
                </a:solidFill>
              </a:rPr>
              <a:t> της τιμής που επιστρέφει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Π.χ. αυτή η μέθοδος επιστρέφει τιμή </a:t>
            </a:r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>
              <a:solidFill>
                <a:schemeClr val="tx1"/>
              </a:solidFill>
            </a:endParaRPr>
          </a:p>
          <a:p>
            <a:r>
              <a:rPr lang="el-GR" dirty="0">
                <a:solidFill>
                  <a:schemeClr val="tx1"/>
                </a:solidFill>
              </a:rPr>
              <a:t>Μια μέθοδος μπορεί να επιστρέφει και ένα αντικείμενο μιας </a:t>
            </a:r>
            <a:r>
              <a:rPr lang="el-GR" dirty="0" smtClean="0">
                <a:solidFill>
                  <a:schemeClr val="tx1"/>
                </a:solidFill>
              </a:rPr>
              <a:t>κλάσης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343399" y="5067300"/>
            <a:ext cx="4724401" cy="723900"/>
          </a:xfrm>
          <a:prstGeom prst="wedgeRectCallout">
            <a:avLst>
              <a:gd name="adj1" fmla="val -91334"/>
              <a:gd name="adj2" fmla="val -5114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Επιστρέφουμε μια τιμή μέσα στον κώδικα χρησιμοποιώντας την 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8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>
                <a:solidFill>
                  <a:srgbClr val="FF0000"/>
                </a:solidFill>
              </a:rPr>
              <a:t>return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χρησιμοποιείται για να επιστρέψει μια τιμή μια μέθοδος.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έκφραση&gt;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Κάθε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μονοπάτι</a:t>
            </a:r>
            <a:r>
              <a:rPr lang="el-GR" dirty="0" smtClean="0"/>
              <a:t> εκτέλεσης του κώδικα θα πρέπει να επιστρέφει μια τιμή.</a:t>
            </a:r>
          </a:p>
          <a:p>
            <a:r>
              <a:rPr lang="el-GR" dirty="0"/>
              <a:t>Η κλήση της </a:t>
            </a:r>
            <a:r>
              <a:rPr lang="en-US" dirty="0"/>
              <a:t>return </a:t>
            </a:r>
            <a:r>
              <a:rPr lang="el-GR" dirty="0"/>
              <a:t>σε οποιοδήποτε σημείο του κώδικα </a:t>
            </a:r>
            <a:r>
              <a:rPr lang="el-GR" dirty="0">
                <a:solidFill>
                  <a:srgbClr val="0070C0"/>
                </a:solidFill>
              </a:rPr>
              <a:t>σταματάει την εκτέλεση </a:t>
            </a:r>
            <a:r>
              <a:rPr lang="el-GR" dirty="0"/>
              <a:t>της μεθόδου και επιστρέφει τιμή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το χρησιμοποιήσουμε αυτό για να απλοποιήσουμε τον κώδικα.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16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" y="1066800"/>
            <a:ext cx="8991600" cy="4419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319953" y="3810000"/>
            <a:ext cx="4724401" cy="1752600"/>
          </a:xfrm>
          <a:prstGeom prst="wedgeRectCallout">
            <a:avLst>
              <a:gd name="adj1" fmla="val -70242"/>
              <a:gd name="adj2" fmla="val -5975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 smtClean="0">
                <a:solidFill>
                  <a:schemeClr val="tx1"/>
                </a:solidFill>
              </a:rPr>
              <a:t>Αν μπούμε μέσα στο </a:t>
            </a:r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l-GR" dirty="0" smtClean="0">
                <a:solidFill>
                  <a:schemeClr val="tx1"/>
                </a:solidFill>
              </a:rPr>
              <a:t>η </a:t>
            </a:r>
            <a:r>
              <a:rPr lang="en-US" dirty="0" smtClean="0">
                <a:solidFill>
                  <a:schemeClr val="tx1"/>
                </a:solidFill>
              </a:rPr>
              <a:t>return </a:t>
            </a:r>
            <a:r>
              <a:rPr lang="el-GR" dirty="0" smtClean="0">
                <a:solidFill>
                  <a:schemeClr val="tx1"/>
                </a:solidFill>
              </a:rPr>
              <a:t>θα σταματήσει την εκτέλεση του κώδικα και θα μας βγάλει από την μέθοδο. Επιστρέφεται η τιμή </a:t>
            </a:r>
            <a:r>
              <a:rPr lang="en-US" dirty="0" smtClean="0">
                <a:solidFill>
                  <a:schemeClr val="tx1"/>
                </a:solidFill>
              </a:rPr>
              <a:t>false.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Δεν χρειάζεται πλέον το </a:t>
            </a:r>
            <a:r>
              <a:rPr lang="en-US" dirty="0" smtClean="0">
                <a:solidFill>
                  <a:schemeClr val="tx1"/>
                </a:solidFill>
              </a:rPr>
              <a:t>else</a:t>
            </a:r>
          </a:p>
        </p:txBody>
      </p:sp>
    </p:spTree>
    <p:extLst>
      <p:ext uri="{BB962C8B-B14F-4D97-AF65-F5344CB8AC3E}">
        <p14:creationId xmlns:p14="http://schemas.microsoft.com/office/powerpoint/2010/main" val="332804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l-GR" dirty="0" smtClean="0"/>
              <a:t>τύπος μιας μεθόδου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Μια μέθοδος που</a:t>
            </a:r>
            <a:r>
              <a:rPr lang="en-US" dirty="0" smtClean="0"/>
              <a:t> </a:t>
            </a:r>
            <a:r>
              <a:rPr lang="el-GR" dirty="0" smtClean="0"/>
              <a:t>επιστρέφει τιμή ορίζεται με συγκεκριμένο τύπο. Π.χ.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steps)</a:t>
            </a:r>
            <a:endParaRPr lang="el-GR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getUserName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getCar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Αν έχουμε μια συνάρτηση που επιστρέφει τιμή τύπου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division(int x, int y)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η έκφραση στο </a:t>
            </a:r>
            <a:r>
              <a:rPr lang="en-US" dirty="0" smtClean="0"/>
              <a:t>return </a:t>
            </a:r>
            <a:r>
              <a:rPr lang="el-GR" dirty="0" smtClean="0"/>
              <a:t>πρέπει να επιστρέφει μία τιμή τύπου</a:t>
            </a:r>
            <a:r>
              <a:rPr lang="en-US" dirty="0" smtClean="0"/>
              <a:t> (</a:t>
            </a:r>
            <a:r>
              <a:rPr lang="el-GR" dirty="0" smtClean="0"/>
              <a:t>συμβατού με το) </a:t>
            </a:r>
            <a:r>
              <a:rPr lang="el-GR" dirty="0" smtClean="0">
                <a:solidFill>
                  <a:srgbClr val="FF0000"/>
                </a:solidFill>
              </a:rPr>
              <a:t>Τ</a:t>
            </a:r>
            <a:r>
              <a:rPr lang="el-GR" dirty="0" smtClean="0"/>
              <a:t>. (π.χ.,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x/(double)y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1555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5562600"/>
            <a:ext cx="4648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67056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MovingCar4b{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carMoved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{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(“Car could not move”);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96000" y="5029200"/>
            <a:ext cx="2819400" cy="612648"/>
          </a:xfrm>
          <a:prstGeom prst="wedgeRectCallout">
            <a:avLst>
              <a:gd name="adj1" fmla="val -60750"/>
              <a:gd name="adj2" fmla="val 318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4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337982" y="5943600"/>
            <a:ext cx="2853018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164" y="0"/>
            <a:ext cx="8229600" cy="6858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Car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steps)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	if ((position + steps &lt; -10) || (position + steps &gt; 10)){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false;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position += steps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true;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MovingCar4c</a:t>
            </a: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(steps);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3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334000" y="4876800"/>
            <a:ext cx="3581400" cy="1600200"/>
          </a:xfrm>
          <a:prstGeom prst="wedgeRectCallout">
            <a:avLst>
              <a:gd name="adj1" fmla="val -76841"/>
              <a:gd name="adj2" fmla="val 23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/>
              <a:t>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επιστρέφει τιμή, αλλά η κλήση της την αγνοεί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n-US" dirty="0" err="1" smtClean="0"/>
              <a:t>printPosition</a:t>
            </a:r>
            <a:r>
              <a:rPr lang="en-US" dirty="0" smtClean="0"/>
              <a:t> </a:t>
            </a:r>
            <a:r>
              <a:rPr lang="el-GR" dirty="0" smtClean="0"/>
              <a:t>θα επιστρέψει 0 αν δεν κινήθηκε το όχημα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63026" y="457200"/>
            <a:ext cx="448683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Δεν είναι υποχρεωτικό να χρησιμοποιούμε </a:t>
            </a:r>
            <a:r>
              <a:rPr lang="el-GR" dirty="0"/>
              <a:t>πάντα </a:t>
            </a:r>
            <a:r>
              <a:rPr lang="el-GR" dirty="0" smtClean="0"/>
              <a:t>την επιστρεφόμενη τιμή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962400"/>
            <a:ext cx="6939720" cy="2031325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printIfPositive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if (position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(“position = “ + position);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53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Μπορούμε να καλέσουμε την </a:t>
            </a:r>
            <a:r>
              <a:rPr lang="en-US" dirty="0">
                <a:solidFill>
                  <a:srgbClr val="FF0000"/>
                </a:solidFill>
              </a:rPr>
              <a:t>return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και σε μία </a:t>
            </a:r>
            <a:r>
              <a:rPr lang="en-US" dirty="0">
                <a:solidFill>
                  <a:srgbClr val="FF0000"/>
                </a:solidFill>
              </a:rPr>
              <a:t>void</a:t>
            </a:r>
            <a:r>
              <a:rPr lang="en-US" dirty="0"/>
              <a:t> </a:t>
            </a:r>
            <a:r>
              <a:rPr lang="el-GR" dirty="0"/>
              <a:t>μέθοδο</a:t>
            </a:r>
          </a:p>
          <a:p>
            <a:pPr lvl="1"/>
            <a:r>
              <a:rPr lang="el-GR" dirty="0"/>
              <a:t>Χωρίς επιστρεφόμενη τιμή</a:t>
            </a:r>
            <a:r>
              <a:rPr lang="el-GR" dirty="0" smtClean="0"/>
              <a:t>.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return;</a:t>
            </a:r>
            <a:endParaRPr lang="el-GR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/>
              <a:t>Σταματάει την εκτέλεση της </a:t>
            </a:r>
            <a:r>
              <a:rPr lang="el-GR" dirty="0" smtClean="0"/>
              <a:t>μεθόδου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886200"/>
            <a:ext cx="8000908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steps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direction)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 -= steps;}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Θέλουμε να μπορούμε να κινούμε το όχημα 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</a:t>
            </a:r>
            <a:r>
              <a:rPr lang="en-US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να τυπώνεται η θέση σε κάθε κίνηση.</a:t>
            </a:r>
          </a:p>
          <a:p>
            <a:endParaRPr lang="el-GR" dirty="0"/>
          </a:p>
          <a:p>
            <a:r>
              <a:rPr lang="el-GR" dirty="0" smtClean="0"/>
              <a:t>Υλοποίηση: Θα ορίσουμε μια βοηθητική μεταβλητή </a:t>
            </a:r>
            <a:r>
              <a:rPr lang="en-US" dirty="0" smtClean="0"/>
              <a:t>delta </a:t>
            </a:r>
            <a:r>
              <a:rPr lang="el-GR" dirty="0" smtClean="0"/>
              <a:t>την οποία θα προσθέτουμε στο </a:t>
            </a:r>
            <a:r>
              <a:rPr lang="en-US" dirty="0" smtClean="0"/>
              <a:t>position </a:t>
            </a:r>
            <a:r>
              <a:rPr lang="el-GR" dirty="0" smtClean="0"/>
              <a:t>σε κάθε βήμα. Η </a:t>
            </a:r>
            <a:r>
              <a:rPr lang="en-US" dirty="0" smtClean="0"/>
              <a:t>default </a:t>
            </a:r>
            <a:r>
              <a:rPr lang="el-GR" dirty="0" smtClean="0"/>
              <a:t>τιμή του θα είναι </a:t>
            </a:r>
            <a:r>
              <a:rPr lang="en-US" dirty="0" smtClean="0"/>
              <a:t>delta = </a:t>
            </a:r>
            <a:r>
              <a:rPr lang="el-GR" dirty="0" smtClean="0"/>
              <a:t>1. Αν η παράμετρος </a:t>
            </a:r>
            <a:r>
              <a:rPr lang="en-US" dirty="0" smtClean="0"/>
              <a:t>steps</a:t>
            </a:r>
            <a:r>
              <a:rPr lang="el-GR" dirty="0" smtClean="0"/>
              <a:t> είναι αρνητική θα την μετατρέπουμε σε θετική και</a:t>
            </a:r>
            <a:r>
              <a:rPr lang="en-US" dirty="0" smtClean="0"/>
              <a:t> </a:t>
            </a:r>
            <a:r>
              <a:rPr lang="el-GR" dirty="0" smtClean="0"/>
              <a:t>θα θέσουμε </a:t>
            </a:r>
            <a:r>
              <a:rPr lang="en-US" dirty="0" smtClean="0"/>
              <a:t>delta =</a:t>
            </a:r>
            <a:r>
              <a:rPr lang="el-GR" dirty="0" smtClean="0"/>
              <a:t> -1.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3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447800" y="1676400"/>
            <a:ext cx="1371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6019800"/>
            <a:ext cx="38100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6" y="313111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-10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("--: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+ steps);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494945" y="6097780"/>
            <a:ext cx="2095500" cy="609600"/>
          </a:xfrm>
          <a:prstGeom prst="wedgeRoundRectCallout">
            <a:avLst>
              <a:gd name="adj1" fmla="val -62825"/>
              <a:gd name="adj2" fmla="val -3630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--: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l-GR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6947" y="4191000"/>
            <a:ext cx="36576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παράμετρος</a:t>
            </a:r>
            <a:r>
              <a:rPr lang="el-GR" dirty="0" smtClean="0"/>
              <a:t> λειτουργεί ως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της συνάρτησης και χάνεται μετά την κλήση της μεθόδου. Η τιμή της μεταβλητής του </a:t>
            </a:r>
            <a:r>
              <a:rPr lang="el-GR" dirty="0" smtClean="0">
                <a:solidFill>
                  <a:srgbClr val="FF0000"/>
                </a:solidFill>
              </a:rPr>
              <a:t>ορίσματος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μεταβάλλεται</a:t>
            </a:r>
            <a:endParaRPr lang="en-US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953000" y="685800"/>
            <a:ext cx="3962400" cy="1676400"/>
          </a:xfrm>
          <a:prstGeom prst="wedgeRoundRectCallout">
            <a:avLst>
              <a:gd name="adj1" fmla="val -103004"/>
              <a:gd name="adj2" fmla="val 1627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Το </a:t>
            </a:r>
            <a:r>
              <a:rPr lang="en-US" dirty="0">
                <a:solidFill>
                  <a:schemeClr val="tx1"/>
                </a:solidFill>
              </a:rPr>
              <a:t>delta </a:t>
            </a:r>
            <a:r>
              <a:rPr lang="el-GR" dirty="0">
                <a:solidFill>
                  <a:schemeClr val="tx1"/>
                </a:solidFill>
              </a:rPr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>
                <a:solidFill>
                  <a:schemeClr val="tx1"/>
                </a:solidFill>
              </a:rPr>
              <a:t>της μεθόδου.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Ορίζεται μέσα στην μέθοδο και υπάρχει μόνο μέσα στην μέθοδο. Στο τέλος της μεθόδου η μεταβλητή χάνεται.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24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r>
              <a:rPr lang="en-US" dirty="0"/>
              <a:t>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ένα πρόγραμμα που να προσομοιώνει την κίνηση ενός αυτοκινήτου, το οποίο κινείται</a:t>
            </a:r>
            <a:r>
              <a:rPr lang="en-US" dirty="0"/>
              <a:t> </a:t>
            </a:r>
            <a:r>
              <a:rPr lang="el-GR" dirty="0" smtClean="0"/>
              <a:t>πάνω σε μία ευθεία πάντα κατά μία θέση, και τυπώνει τη θέση του.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3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3886200"/>
            <a:ext cx="2057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steps)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delta = 1;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if (steps &lt; 0){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steps = -steps; delta = -1;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 steps;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++){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+= delta;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pPr marL="0" indent="0">
              <a:buNone/>
            </a:pP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867400" y="3152721"/>
            <a:ext cx="3200400" cy="923979"/>
          </a:xfrm>
          <a:prstGeom prst="wedgeRoundRectCallout">
            <a:avLst>
              <a:gd name="adj1" fmla="val -109246"/>
              <a:gd name="adj2" fmla="val 4627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να κάνουμε την εκτ</a:t>
            </a:r>
            <a:r>
              <a:rPr lang="el-GR" dirty="0">
                <a:solidFill>
                  <a:schemeClr val="tx1"/>
                </a:solidFill>
              </a:rPr>
              <a:t>ύ</a:t>
            </a:r>
            <a:r>
              <a:rPr lang="el-GR" dirty="0" smtClean="0">
                <a:solidFill>
                  <a:schemeClr val="tx1"/>
                </a:solidFill>
              </a:rPr>
              <a:t>πωση καλώντας την </a:t>
            </a:r>
            <a:r>
              <a:rPr lang="en-US" dirty="0" err="1" smtClean="0">
                <a:solidFill>
                  <a:schemeClr val="tx1"/>
                </a:solidFill>
              </a:rPr>
              <a:t>printPosition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09899" y="5894487"/>
            <a:ext cx="613410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Κάθε μέθοδος που ορίζουμε μέσα σε μία κλάση μπορούμε να την χρησιμοποιήσουμε και μέσα στην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1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την συνάρτηση </a:t>
            </a:r>
            <a:r>
              <a:rPr lang="en-US" dirty="0" smtClean="0"/>
              <a:t>move() </a:t>
            </a:r>
            <a:r>
              <a:rPr lang="el-GR" dirty="0" smtClean="0"/>
              <a:t>το όχημα μας θα κινείται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τυχαίο αριθμό</a:t>
            </a:r>
            <a:r>
              <a:rPr lang="el-GR" dirty="0" smtClean="0"/>
              <a:t> από βήματα στο διάστημα (-3,3)</a:t>
            </a:r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0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67000" y="5867400"/>
            <a:ext cx="5257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Υλοποίηση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09600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Θα φτιάξουμε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βοηθητική συνάρτηση </a:t>
            </a:r>
            <a:r>
              <a:rPr lang="el-GR" dirty="0" smtClean="0"/>
              <a:t>που θα μας </a:t>
            </a:r>
            <a:r>
              <a:rPr lang="el-GR" dirty="0" smtClean="0">
                <a:solidFill>
                  <a:srgbClr val="0070C0"/>
                </a:solidFill>
              </a:rPr>
              <a:t>επιστρέφει </a:t>
            </a:r>
            <a:r>
              <a:rPr lang="el-GR" dirty="0" smtClean="0"/>
              <a:t>τον </a:t>
            </a:r>
            <a:r>
              <a:rPr lang="el-GR" dirty="0"/>
              <a:t>τυχαίο αριθμό από </a:t>
            </a:r>
            <a:r>
              <a:rPr lang="el-GR" dirty="0" smtClean="0"/>
              <a:t>βήματα.</a:t>
            </a:r>
          </a:p>
          <a:p>
            <a:endParaRPr lang="el-GR" dirty="0"/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11523" y="3083030"/>
            <a:ext cx="5878532" cy="378565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// do the computation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85800" y="2286000"/>
            <a:ext cx="3124200" cy="762000"/>
          </a:xfrm>
          <a:prstGeom prst="wedgeRoundRectCallout">
            <a:avLst>
              <a:gd name="adj1" fmla="val 24187"/>
              <a:gd name="adj2" fmla="val 68107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l-GR" dirty="0" smtClean="0">
                <a:solidFill>
                  <a:schemeClr val="tx1"/>
                </a:solidFill>
              </a:rPr>
              <a:t>δεν χρειάζεται να φαίνεται έξω από την κλάση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0" y="4975856"/>
            <a:ext cx="2019301" cy="1424944"/>
          </a:xfrm>
          <a:prstGeom prst="wedgeRoundRectCallout">
            <a:avLst>
              <a:gd name="adj1" fmla="val 82582"/>
              <a:gd name="adj2" fmla="val 3031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Κλήση της συνάρτησης και χρήση της επιστρεφόμενης τιμής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0" y="2286000"/>
            <a:ext cx="4800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022" y="1600199"/>
            <a:ext cx="4548178" cy="2375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0022" y="457200"/>
            <a:ext cx="2414578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022" y="457200"/>
            <a:ext cx="8917591" cy="6355586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MAX_VALUE = 3;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private Random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randomGenerator.nextInt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(2*MAX_VALUE + 1) – MAX_VALUE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steps =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(steps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steps) { ...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8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("Car at position "+position);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MovingCar6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914400"/>
            <a:ext cx="38100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κλάση </a:t>
            </a:r>
            <a:r>
              <a:rPr lang="en-US" dirty="0" smtClean="0">
                <a:solidFill>
                  <a:srgbClr val="FF0000"/>
                </a:solidFill>
              </a:rPr>
              <a:t>Random</a:t>
            </a:r>
            <a:r>
              <a:rPr lang="el-GR" dirty="0" smtClean="0"/>
              <a:t>: Δημιουργεί μια γεννήτρια τυχαίων αριθμών που παράγει τυχαίους αριθμούς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51417" y="2819400"/>
            <a:ext cx="38100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>
                <a:solidFill>
                  <a:srgbClr val="FF0000"/>
                </a:solidFill>
              </a:rPr>
              <a:t>nextInt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x)</a:t>
            </a:r>
            <a:r>
              <a:rPr lang="el-GR" dirty="0" smtClean="0"/>
              <a:t> της </a:t>
            </a:r>
            <a:r>
              <a:rPr lang="en-US" dirty="0" smtClean="0"/>
              <a:t>Random</a:t>
            </a:r>
            <a:r>
              <a:rPr lang="el-GR" dirty="0" smtClean="0"/>
              <a:t>: Επιστρέφει ένα τυχαίο ακέραιο αριθμό στο διάστημα [0</a:t>
            </a:r>
            <a:r>
              <a:rPr lang="en-US" dirty="0" smtClean="0"/>
              <a:t>, 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Public/Private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Ότι είναι ορισμένο ως </a:t>
            </a:r>
            <a:r>
              <a:rPr lang="en-US" dirty="0" smtClean="0">
                <a:solidFill>
                  <a:srgbClr val="0070C0"/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σε μία κλάση είναι </a:t>
            </a:r>
            <a:r>
              <a:rPr lang="el-GR" dirty="0" err="1" smtClean="0"/>
              <a:t>προσβάσιμο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οποιονδήποτε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Μπορούμε να καλέσουμε τις μεθόδους ορίζοντας ένα αντικείμενο της κλάσης</a:t>
            </a:r>
          </a:p>
          <a:p>
            <a:r>
              <a:rPr lang="el-GR" dirty="0" smtClean="0"/>
              <a:t>Ότι </a:t>
            </a:r>
            <a:r>
              <a:rPr lang="el-GR" dirty="0"/>
              <a:t>είναι ορισμένο ως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l-GR" dirty="0"/>
              <a:t>μία κλάση </a:t>
            </a:r>
            <a:r>
              <a:rPr lang="el-GR" dirty="0" smtClean="0"/>
              <a:t>είναι </a:t>
            </a:r>
            <a:r>
              <a:rPr lang="el-GR" dirty="0" err="1"/>
              <a:t>προσβάσιμο</a:t>
            </a:r>
            <a:r>
              <a:rPr lang="el-GR" dirty="0"/>
              <a:t>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από την </a:t>
            </a:r>
            <a:r>
              <a:rPr lang="el-GR" dirty="0" smtClean="0">
                <a:solidFill>
                  <a:srgbClr val="FF0000"/>
                </a:solidFill>
              </a:rPr>
              <a:t>ίδια κλάση.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τροποποιητής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μας επιτρέπει την </a:t>
            </a:r>
            <a:r>
              <a:rPr lang="el-GR" dirty="0" smtClean="0">
                <a:solidFill>
                  <a:srgbClr val="0070C0"/>
                </a:solidFill>
              </a:rPr>
              <a:t>απόκρυψη πληροφοριών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information hiding</a:t>
            </a:r>
            <a:r>
              <a:rPr lang="en-US" dirty="0" smtClean="0"/>
              <a:t>).</a:t>
            </a:r>
          </a:p>
          <a:p>
            <a:pPr lvl="1"/>
            <a:r>
              <a:rPr lang="el-GR" dirty="0" smtClean="0"/>
              <a:t>Ο χρήστης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, </a:t>
            </a:r>
            <a:r>
              <a:rPr lang="el-GR" dirty="0" smtClean="0"/>
              <a:t>δεν χρειάζεται να ξέρει πως υλοποιείται η μέθοδος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computeRandomSteps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που υπολογίζει τον τυχαίο αριθμό των βημάτων.</a:t>
            </a:r>
          </a:p>
          <a:p>
            <a:pPr lvl="1"/>
            <a:r>
              <a:rPr lang="el-GR" dirty="0" smtClean="0"/>
              <a:t>Αν αποφασίσουμε να αλλάξουμε κάτι στη μέθοδο αυτό θα γίνει ως μέρος του επανασχεδιασμού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l-GR" dirty="0" smtClean="0"/>
              <a:t>. Κανείς άλλος δεν θα πρέπει να επηρεαστεί από την αλλαγή στον κώδικα.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μιας κλάσης τα ορίζουμε </a:t>
            </a:r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4677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ADT</a:t>
            </a:r>
            <a:r>
              <a:rPr lang="en-US" dirty="0" smtClean="0"/>
              <a:t> (Abstract Data Type)</a:t>
            </a:r>
          </a:p>
          <a:p>
            <a:pPr lvl="1"/>
            <a:r>
              <a:rPr lang="el-GR" dirty="0" smtClean="0"/>
              <a:t>Ένας τύπος δεδομένων που ορίζεται χρησιμοποιώντας την αρχή της ενθυλάκωσης</a:t>
            </a:r>
          </a:p>
          <a:p>
            <a:pPr lvl="2"/>
            <a:r>
              <a:rPr lang="el-GR" dirty="0" smtClean="0"/>
              <a:t>Οι λίστες που χρησιμοποιήσατε στην </a:t>
            </a:r>
            <a:r>
              <a:rPr lang="en-US" dirty="0" smtClean="0"/>
              <a:t>Python </a:t>
            </a:r>
            <a:r>
              <a:rPr lang="el-GR" dirty="0" smtClean="0"/>
              <a:t>είναι ένα παράδειγμα.</a:t>
            </a:r>
          </a:p>
          <a:p>
            <a:pPr lvl="2"/>
            <a:r>
              <a:rPr lang="el-GR" dirty="0" smtClean="0"/>
              <a:t>Δεδομένα και μέθοδοι.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3962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p){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1" y="1186934"/>
            <a:ext cx="33528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Υπάρχουν περιπτώσεις που μπορεί να θέλουμε η συνάρτηση </a:t>
            </a:r>
            <a:r>
              <a:rPr lang="en-US" dirty="0" smtClean="0"/>
              <a:t>set </a:t>
            </a:r>
            <a:r>
              <a:rPr lang="el-GR" dirty="0" smtClean="0"/>
              <a:t>να επιστρέφει </a:t>
            </a:r>
            <a:r>
              <a:rPr lang="en-US" dirty="0" err="1" smtClean="0">
                <a:solidFill>
                  <a:srgbClr val="FF0000"/>
                </a:solidFill>
              </a:rPr>
              <a:t>boolean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(true </a:t>
            </a:r>
            <a:r>
              <a:rPr lang="el-GR" dirty="0" smtClean="0"/>
              <a:t>αν η ανάθεση έγινε επιτυχώς, </a:t>
            </a:r>
            <a:r>
              <a:rPr lang="en-US" dirty="0" smtClean="0"/>
              <a:t>false </a:t>
            </a:r>
            <a:r>
              <a:rPr lang="el-GR" dirty="0" smtClean="0"/>
              <a:t>αλλιώς)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324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2362200"/>
            <a:ext cx="35052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κρυφή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προσδιορίζει το αντικείμενο που κάλεσε την μέθοδο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1048434"/>
            <a:ext cx="3581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>
                <a:solidFill>
                  <a:srgbClr val="FF0000"/>
                </a:solidFill>
              </a:rPr>
              <a:t>this.position</a:t>
            </a:r>
            <a:r>
              <a:rPr lang="en-US" dirty="0" smtClean="0"/>
              <a:t> </a:t>
            </a:r>
            <a:r>
              <a:rPr lang="el-GR" dirty="0" smtClean="0"/>
              <a:t>αναφέρεται στο πεδίο του αντικειμένου.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r>
              <a:rPr lang="en-US" dirty="0" smtClean="0"/>
              <a:t> </a:t>
            </a:r>
            <a:r>
              <a:rPr lang="el-GR" dirty="0" smtClean="0"/>
              <a:t>αναφέρεται στην παράμετρο της συνάρτησης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90478" y="3429000"/>
            <a:ext cx="304799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μπορούμε να χρησιμοποιήσουμε το ίδιο όνομα μεταβλητής χωρίς να δημιουργείται σύγχυση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28638"/>
            <a:ext cx="90487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67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371600" y="54864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1200" y="3657600"/>
            <a:ext cx="1066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1600" y="52578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47057" y="2514600"/>
            <a:ext cx="29718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057400"/>
            <a:ext cx="2971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13716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at position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"+ 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90660" y="1529834"/>
            <a:ext cx="186756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46468" y="2457081"/>
            <a:ext cx="20008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μεθόδου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5336" y="5225534"/>
            <a:ext cx="239200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 </a:t>
            </a:r>
            <a:r>
              <a:rPr lang="el-GR" dirty="0" smtClean="0">
                <a:solidFill>
                  <a:srgbClr val="FF0000"/>
                </a:solidFill>
              </a:rPr>
              <a:t>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65745" y="5621689"/>
            <a:ext cx="17924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Κλήση</a:t>
            </a:r>
            <a:r>
              <a:rPr lang="el-GR" dirty="0" smtClean="0"/>
              <a:t> μεθόδου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1948934"/>
            <a:ext cx="3918137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Ορισμός (και αρχικοποίηση) </a:t>
            </a:r>
            <a:r>
              <a:rPr lang="el-GR" dirty="0" smtClean="0">
                <a:solidFill>
                  <a:srgbClr val="FF0000"/>
                </a:solidFill>
              </a:rPr>
              <a:t>πεδίου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29251" y="3587234"/>
            <a:ext cx="16289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Χρήση</a:t>
            </a:r>
            <a:r>
              <a:rPr lang="el-GR" dirty="0" smtClean="0"/>
              <a:t> πεδίου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37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Τοπικές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τοπικές μεταβλητές </a:t>
            </a:r>
            <a:r>
              <a:rPr lang="el-GR" dirty="0" smtClean="0"/>
              <a:t>(και οι παράμετροι) που ορίζουμε μέσα σε μία μέθοδο, έχουν </a:t>
            </a:r>
            <a:r>
              <a:rPr lang="el-GR" dirty="0" smtClean="0">
                <a:solidFill>
                  <a:srgbClr val="0070C0"/>
                </a:solidFill>
              </a:rPr>
              <a:t>προτεραιότητα </a:t>
            </a:r>
            <a:r>
              <a:rPr lang="el-GR" dirty="0" smtClean="0"/>
              <a:t>σε σχέση με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l-GR" dirty="0" smtClean="0"/>
              <a:t> της μεθόδου</a:t>
            </a:r>
          </a:p>
          <a:p>
            <a:pPr lvl="1"/>
            <a:r>
              <a:rPr lang="el-GR" dirty="0" smtClean="0"/>
              <a:t>Δηλαδή αν έχουμε μια τοπική μεταβλητή με το ίδιο </a:t>
            </a:r>
            <a:r>
              <a:rPr lang="el-GR" dirty="0" smtClean="0">
                <a:solidFill>
                  <a:srgbClr val="00B0F0"/>
                </a:solidFill>
              </a:rPr>
              <a:t>όνομα </a:t>
            </a:r>
            <a:r>
              <a:rPr lang="el-GR" dirty="0" smtClean="0"/>
              <a:t>όπως ένα πεδίο μέσα σε μία μέθοδο, όταν χρησιμοποιούμε το όνομα αναφερόμαστε στην τοπική μεταβλητή και όχι στο πεδίο.</a:t>
            </a:r>
          </a:p>
          <a:p>
            <a:pPr lvl="1"/>
            <a:r>
              <a:rPr lang="el-GR" dirty="0" smtClean="0"/>
              <a:t>Αν θέλουμε να αναφερθούμε στο πεδίο μπορούμε να χρησιμοποιήσουμε την δεσμευμένη λέξη </a:t>
            </a:r>
            <a:r>
              <a:rPr lang="en-US" dirty="0" smtClean="0">
                <a:solidFill>
                  <a:srgbClr val="FF0000"/>
                </a:solidFill>
              </a:rPr>
              <a:t>this.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98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362200" y="3276600"/>
            <a:ext cx="15240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29000" y="2286000"/>
            <a:ext cx="685800" cy="22860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1524000"/>
            <a:ext cx="12192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09800" y="914401"/>
            <a:ext cx="1295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94975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method1(){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5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++;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method2(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method3(){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this.var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LocalVariableTest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x.method1();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x.method2(3);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x.method3();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x.printVar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648200" y="762001"/>
            <a:ext cx="2819400" cy="266700"/>
          </a:xfrm>
          <a:prstGeom prst="wedgeRectCallout">
            <a:avLst>
              <a:gd name="adj1" fmla="val -88522"/>
              <a:gd name="adj2" fmla="val 5461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>
                <a:solidFill>
                  <a:schemeClr val="tx1"/>
                </a:solidFill>
              </a:rPr>
              <a:t>Ορισμός του </a:t>
            </a:r>
            <a:r>
              <a:rPr lang="el-GR" sz="1600" dirty="0" smtClean="0">
                <a:solidFill>
                  <a:srgbClr val="FF0000"/>
                </a:solidFill>
              </a:rPr>
              <a:t>πεδίου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93454" y="1219201"/>
            <a:ext cx="3589612" cy="762000"/>
          </a:xfrm>
          <a:prstGeom prst="wedgeRectCallout">
            <a:avLst>
              <a:gd name="adj1" fmla="val -76909"/>
              <a:gd name="adj2" fmla="val 72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τοπικής μεταβλητής </a:t>
            </a:r>
            <a:r>
              <a:rPr lang="en-US" sz="1600" dirty="0" smtClean="0">
                <a:solidFill>
                  <a:schemeClr val="tx1"/>
                </a:solidFill>
              </a:rPr>
              <a:t>var.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5200" y="4648201"/>
            <a:ext cx="173573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5059702"/>
            <a:ext cx="10459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6182442"/>
            <a:ext cx="39624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Παρέ</a:t>
            </a:r>
            <a:r>
              <a:rPr lang="el-GR" sz="1600" dirty="0"/>
              <a:t>ν</a:t>
            </a:r>
            <a:r>
              <a:rPr lang="el-GR" sz="1600" dirty="0" smtClean="0"/>
              <a:t>θεση: Μπορούμε να ορίσουμε </a:t>
            </a:r>
            <a:r>
              <a:rPr lang="en-US" sz="1600" dirty="0" smtClean="0"/>
              <a:t>main </a:t>
            </a:r>
            <a:r>
              <a:rPr lang="el-GR" sz="1600" dirty="0" smtClean="0"/>
              <a:t>μέσα σε μία κλάση για να την τεστάρουμε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7315200" y="5436665"/>
            <a:ext cx="10459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15200" y="5813110"/>
            <a:ext cx="89639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var</a:t>
            </a:r>
            <a:r>
              <a:rPr lang="en-US" dirty="0" smtClean="0"/>
              <a:t> = 1</a:t>
            </a:r>
            <a:endParaRPr lang="en-US" dirty="0"/>
          </a:p>
        </p:txBody>
      </p:sp>
      <p:sp>
        <p:nvSpPr>
          <p:cNvPr id="14" name="Rectangular Callout 13"/>
          <p:cNvSpPr/>
          <p:nvPr/>
        </p:nvSpPr>
        <p:spPr>
          <a:xfrm>
            <a:off x="4902692" y="2133601"/>
            <a:ext cx="3458499" cy="762000"/>
          </a:xfrm>
          <a:prstGeom prst="wedgeRectCallout">
            <a:avLst>
              <a:gd name="adj1" fmla="val -65512"/>
              <a:gd name="adj2" fmla="val -1410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παραμέτρου</a:t>
            </a:r>
            <a:r>
              <a:rPr lang="el-GR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var.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4419600" y="3048000"/>
            <a:ext cx="4495800" cy="990599"/>
          </a:xfrm>
          <a:prstGeom prst="wedgeRectCallout">
            <a:avLst>
              <a:gd name="adj1" fmla="val -61320"/>
              <a:gd name="adj2" fmla="val -1501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 smtClean="0">
                <a:solidFill>
                  <a:schemeClr val="tx1"/>
                </a:solidFill>
              </a:rPr>
              <a:t>Ορισμός </a:t>
            </a:r>
            <a:r>
              <a:rPr lang="el-GR" sz="1600" dirty="0" smtClean="0">
                <a:solidFill>
                  <a:srgbClr val="FF0000"/>
                </a:solidFill>
              </a:rPr>
              <a:t>τοπικής μεταβλητής </a:t>
            </a:r>
            <a:r>
              <a:rPr lang="en-US" sz="1600" dirty="0" smtClean="0">
                <a:solidFill>
                  <a:srgbClr val="FF0000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l-GR" sz="1600" dirty="0" smtClean="0">
              <a:solidFill>
                <a:schemeClr val="tx1"/>
              </a:solidFill>
            </a:endParaRPr>
          </a:p>
          <a:p>
            <a:r>
              <a:rPr lang="el-GR" sz="1600" dirty="0" smtClean="0">
                <a:solidFill>
                  <a:schemeClr val="tx1"/>
                </a:solidFill>
              </a:rPr>
              <a:t>Η χρήση της </a:t>
            </a:r>
            <a:r>
              <a:rPr lang="en-US" sz="1600" dirty="0" err="1" smtClean="0">
                <a:solidFill>
                  <a:schemeClr val="tx1"/>
                </a:solidFill>
              </a:rPr>
              <a:t>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err="1" smtClean="0">
                <a:solidFill>
                  <a:schemeClr val="tx1"/>
                </a:solidFill>
              </a:rPr>
              <a:t>μεσα</a:t>
            </a:r>
            <a:r>
              <a:rPr lang="el-GR" sz="1600" dirty="0" smtClean="0">
                <a:solidFill>
                  <a:schemeClr val="tx1"/>
                </a:solidFill>
              </a:rPr>
              <a:t> στην μέθοδο αναφέρεται στην τοπική μεταβλητή.</a:t>
            </a:r>
          </a:p>
          <a:p>
            <a:r>
              <a:rPr lang="el-GR" sz="1600" dirty="0" smtClean="0">
                <a:solidFill>
                  <a:schemeClr val="tx1"/>
                </a:solidFill>
              </a:rPr>
              <a:t>Το </a:t>
            </a:r>
            <a:r>
              <a:rPr lang="en-US" sz="1600" dirty="0" err="1" smtClean="0">
                <a:solidFill>
                  <a:srgbClr val="FF0000"/>
                </a:solidFill>
              </a:rPr>
              <a:t>this.var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l-GR" sz="1600" dirty="0" smtClean="0">
                <a:solidFill>
                  <a:schemeClr val="tx1"/>
                </a:solidFill>
              </a:rPr>
              <a:t>αναφέρεται στο </a:t>
            </a:r>
            <a:r>
              <a:rPr lang="el-GR" sz="1600" dirty="0" smtClean="0">
                <a:solidFill>
                  <a:srgbClr val="FF0000"/>
                </a:solidFill>
              </a:rPr>
              <a:t>πεδίο</a:t>
            </a:r>
            <a:r>
              <a:rPr lang="el-GR" sz="1600" dirty="0" smtClean="0">
                <a:solidFill>
                  <a:schemeClr val="tx1"/>
                </a:solidFill>
              </a:rPr>
              <a:t> της κλάσης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0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κλάση που να αποθηκεύει ημερομηνίες</a:t>
            </a:r>
          </a:p>
          <a:p>
            <a:pPr lvl="1"/>
            <a:r>
              <a:rPr lang="el-GR" dirty="0" smtClean="0"/>
              <a:t>Η κλάση θα παίρνει την ημέρα, μήνα και χρόνο σαν νούμερα (π.χ., </a:t>
            </a:r>
            <a:r>
              <a:rPr lang="en-US" dirty="0" smtClean="0"/>
              <a:t>13</a:t>
            </a:r>
            <a:r>
              <a:rPr lang="el-GR" dirty="0" smtClean="0"/>
              <a:t> 3 201</a:t>
            </a:r>
            <a:r>
              <a:rPr lang="en-US" dirty="0" smtClean="0"/>
              <a:t>4</a:t>
            </a:r>
            <a:r>
              <a:rPr lang="el-GR" dirty="0" smtClean="0"/>
              <a:t>) και θα μπορεί να τυπώνει την ημερομηνία με το όνομα του μήνα (π.χ., </a:t>
            </a:r>
            <a:r>
              <a:rPr lang="en-US" dirty="0" smtClean="0"/>
              <a:t>13</a:t>
            </a:r>
            <a:r>
              <a:rPr lang="el-GR" dirty="0" smtClean="0"/>
              <a:t> Μαρτίου 201</a:t>
            </a:r>
            <a:r>
              <a:rPr lang="en-US" smtClean="0"/>
              <a:t>4</a:t>
            </a:r>
            <a:r>
              <a:rPr lang="el-GR" smtClean="0"/>
              <a:t>)</a:t>
            </a:r>
            <a:endParaRPr lang="en-US" dirty="0" smtClean="0"/>
          </a:p>
          <a:p>
            <a:pPr lvl="1"/>
            <a:r>
              <a:rPr lang="el-GR" dirty="0" smtClean="0"/>
              <a:t>Στο πρόγραμμα βάλετε μια ημερομηνία και τυπώστε την.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μπορούμε να κινούμε το όχημα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όσες θέσεις θέλουμε</a:t>
            </a:r>
            <a:r>
              <a:rPr lang="en-US" dirty="0" smtClean="0"/>
              <a:t> </a:t>
            </a:r>
            <a:r>
              <a:rPr lang="el-GR" dirty="0" smtClean="0"/>
              <a:t>είτε προς τα δεξιά (+) είτε προς τα αριστερά (-). 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Για να το κάνουμε αυτό η </a:t>
            </a:r>
            <a:r>
              <a:rPr lang="en-US" dirty="0" smtClean="0"/>
              <a:t>move </a:t>
            </a:r>
            <a:r>
              <a:rPr lang="el-GR" dirty="0" smtClean="0"/>
              <a:t>θα πρέπει να παίρνει σαν </a:t>
            </a:r>
            <a:r>
              <a:rPr lang="el-GR" dirty="0" smtClean="0">
                <a:solidFill>
                  <a:srgbClr val="0070C0"/>
                </a:solidFill>
              </a:rPr>
              <a:t>παράμετρο</a:t>
            </a:r>
            <a:r>
              <a:rPr lang="el-GR" dirty="0" smtClean="0"/>
              <a:t> τον αριθμό των θέσεων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524000"/>
            <a:ext cx="5105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381000"/>
            <a:ext cx="8229600" cy="64770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MovingCar2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[])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steps = -10;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steps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2*steps+10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685800"/>
            <a:ext cx="3505200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Στον ορισμό της μεθόδου ορίζουμε και την </a:t>
            </a:r>
            <a:r>
              <a:rPr lang="el-GR" dirty="0" smtClean="0">
                <a:solidFill>
                  <a:srgbClr val="FF0000"/>
                </a:solidFill>
              </a:rPr>
              <a:t>παράμετρο</a:t>
            </a:r>
            <a:r>
              <a:rPr lang="el-GR" dirty="0" smtClean="0"/>
              <a:t> της μεθόδου, όπως ορίζουμε μια μεταβλητή. Έχει ένα </a:t>
            </a:r>
            <a:r>
              <a:rPr lang="el-GR" dirty="0" smtClean="0">
                <a:solidFill>
                  <a:srgbClr val="FF0000"/>
                </a:solidFill>
              </a:rPr>
              <a:t>τύπο</a:t>
            </a:r>
            <a:r>
              <a:rPr lang="el-GR" dirty="0" smtClean="0"/>
              <a:t> και ένα </a:t>
            </a:r>
            <a:r>
              <a:rPr lang="el-GR" dirty="0" smtClean="0">
                <a:solidFill>
                  <a:srgbClr val="FF0000"/>
                </a:solidFill>
              </a:rPr>
              <a:t>όνομα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3276600"/>
            <a:ext cx="3475893" cy="258532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μέθοδο περνάμε μια τιμή σαν </a:t>
            </a:r>
            <a:r>
              <a:rPr lang="el-GR" dirty="0" smtClean="0">
                <a:solidFill>
                  <a:srgbClr val="FF0000"/>
                </a:solidFill>
              </a:rPr>
              <a:t>όρισμα</a:t>
            </a:r>
            <a:r>
              <a:rPr lang="el-GR" dirty="0" smtClean="0"/>
              <a:t> στην μέθοδο </a:t>
            </a:r>
            <a:endParaRPr lang="en-US" dirty="0" smtClean="0"/>
          </a:p>
          <a:p>
            <a:r>
              <a:rPr lang="el-GR" dirty="0" smtClean="0"/>
              <a:t>Σαν όρισμα μπορεί να είναι μια οποιαδήποτε </a:t>
            </a:r>
            <a:r>
              <a:rPr lang="el-GR" dirty="0" smtClean="0">
                <a:solidFill>
                  <a:srgbClr val="FF0000"/>
                </a:solidFill>
              </a:rPr>
              <a:t>έκφραση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Αρκεί ή αποτίμηση της έκφρασης να έχει τύπο </a:t>
            </a:r>
            <a:r>
              <a:rPr lang="el-GR" dirty="0" smtClean="0">
                <a:solidFill>
                  <a:srgbClr val="FF0000"/>
                </a:solidFill>
              </a:rPr>
              <a:t>συμβατό</a:t>
            </a:r>
            <a:r>
              <a:rPr lang="el-GR" dirty="0" smtClean="0"/>
              <a:t> με αυτόν της παραμέτρου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l-GR" dirty="0" smtClean="0"/>
              <a:t>στην περίπτωση μας)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0" y="6107134"/>
            <a:ext cx="759069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Κατά την κλήση </a:t>
            </a:r>
            <a:r>
              <a:rPr lang="el-GR" dirty="0" smtClean="0"/>
              <a:t>της μεθόδου ουσιαστικά </a:t>
            </a:r>
            <a:r>
              <a:rPr lang="el-GR" dirty="0">
                <a:solidFill>
                  <a:srgbClr val="FF0000"/>
                </a:solidFill>
              </a:rPr>
              <a:t>εκχωρείται</a:t>
            </a:r>
            <a:r>
              <a:rPr lang="el-GR" dirty="0"/>
              <a:t> η τιμή της έκφρασης στην μεταβλητή </a:t>
            </a:r>
            <a:r>
              <a:rPr lang="en-US" dirty="0"/>
              <a:t>delta. </a:t>
            </a:r>
            <a:r>
              <a:rPr lang="el-GR" dirty="0"/>
              <a:t>Αυτό λέγεται και </a:t>
            </a:r>
            <a:r>
              <a:rPr lang="el-GR" dirty="0">
                <a:solidFill>
                  <a:srgbClr val="FF0000"/>
                </a:solidFill>
              </a:rPr>
              <a:t>πέρασμα παραμέτρου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078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5289968"/>
            <a:ext cx="4495800" cy="3488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648200" y="1711220"/>
            <a:ext cx="3657600" cy="34617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00800"/>
          </a:xfrm>
          <a:ln w="28575">
            <a:solidFill>
              <a:srgbClr val="0070C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moveManySteps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direction)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(“right”){ position +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steps;}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direction.equals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(“left”) {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position -= steps;}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MovingCar3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“left”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724400" y="860808"/>
            <a:ext cx="4419600" cy="533400"/>
          </a:xfrm>
          <a:prstGeom prst="wedgeRoundRectCallout">
            <a:avLst>
              <a:gd name="adj1" fmla="val -20826"/>
              <a:gd name="adj2" fmla="val 882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Μέθοδος με πολλές παραμέτρους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6248400" y="5394010"/>
            <a:ext cx="2438400" cy="533400"/>
          </a:xfrm>
          <a:prstGeom prst="wedgeRoundRectCallout">
            <a:avLst>
              <a:gd name="adj1" fmla="val -68610"/>
              <a:gd name="adj2" fmla="val 5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Κλήση της μεθόδου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737797" y="3484406"/>
            <a:ext cx="436517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ορίσματα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</a:t>
            </a:r>
            <a:r>
              <a:rPr lang="el-GR" dirty="0" smtClean="0"/>
              <a:t> με το </a:t>
            </a:r>
            <a:r>
              <a:rPr lang="el-GR" dirty="0" smtClean="0">
                <a:solidFill>
                  <a:srgbClr val="FF0000"/>
                </a:solidFill>
              </a:rPr>
              <a:t>πλήθος </a:t>
            </a:r>
            <a:r>
              <a:rPr lang="el-GR" dirty="0" smtClean="0"/>
              <a:t>και τους </a:t>
            </a:r>
            <a:r>
              <a:rPr lang="el-GR" dirty="0" smtClean="0">
                <a:solidFill>
                  <a:srgbClr val="FF0000"/>
                </a:solidFill>
              </a:rPr>
              <a:t>τύπους </a:t>
            </a:r>
            <a:r>
              <a:rPr lang="el-GR" dirty="0" smtClean="0"/>
              <a:t>των παραμέτρων στην αντίστοιχη θέση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παραμέτρων και ορισμάτων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παράμετροι</a:t>
            </a:r>
            <a:r>
              <a:rPr lang="el-GR" dirty="0" smtClean="0"/>
              <a:t> μιας μεθόδου </a:t>
            </a:r>
            <a:r>
              <a:rPr lang="el-GR" dirty="0"/>
              <a:t>έ</a:t>
            </a:r>
            <a:r>
              <a:rPr lang="el-GR" dirty="0" smtClean="0"/>
              <a:t>χουν συγκεκριμένο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</a:p>
          <a:p>
            <a:r>
              <a:rPr lang="el-GR" dirty="0" smtClean="0"/>
              <a:t>Τα </a:t>
            </a:r>
            <a:r>
              <a:rPr lang="el-GR" dirty="0" smtClean="0">
                <a:solidFill>
                  <a:srgbClr val="0070C0"/>
                </a:solidFill>
              </a:rPr>
              <a:t>ορίσματα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κλήση</a:t>
            </a:r>
            <a:r>
              <a:rPr lang="el-GR" dirty="0" smtClean="0"/>
              <a:t> της μεθόδου θα πρέπει να </a:t>
            </a:r>
            <a:r>
              <a:rPr lang="el-GR" dirty="0" smtClean="0">
                <a:solidFill>
                  <a:srgbClr val="FF0000"/>
                </a:solidFill>
              </a:rPr>
              <a:t>συμφωνούν με τον τύπο της παραμέτρου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θέση προς θέση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Ισχύουν οι μετατροπές τύπου που ξέρουμε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Μία μέθοδος μπορεί να πάρει ως όρισμα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μιας κλάσης.</a:t>
            </a:r>
          </a:p>
          <a:p>
            <a:pPr lvl="1"/>
            <a:r>
              <a:rPr lang="el-GR" dirty="0" smtClean="0"/>
              <a:t>Το πώς δουλεύει αυτό θα το μάθουμε όταν μιλήσουμε για αναφορές.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καλούμε μια μέθοδο με μία τιμή σαν όρισμα, ουσιαστικά εκχωρούμε αυτή την τιμή στην παράμετρο της μεθόδου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7999" y="3505200"/>
            <a:ext cx="4596130" cy="36933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myCar.moveManySteps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2*steps+10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Rectangle 4"/>
          <p:cNvSpPr/>
          <p:nvPr/>
        </p:nvSpPr>
        <p:spPr>
          <a:xfrm>
            <a:off x="3004384" y="4672424"/>
            <a:ext cx="4596129" cy="1200329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steps =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delta;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8863" y="3505200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8863" y="4660033"/>
            <a:ext cx="2851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Ισοδυναμεί με τον κώδικα: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8863" y="3918301"/>
            <a:ext cx="427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όπου η μεταβλητή </a:t>
            </a:r>
            <a:r>
              <a:rPr lang="en-US" dirty="0" smtClean="0"/>
              <a:t>steps </a:t>
            </a:r>
            <a:r>
              <a:rPr lang="el-GR" dirty="0" smtClean="0"/>
              <a:t>έχει την τιμή 10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166280" y="5121664"/>
            <a:ext cx="2729320" cy="1502177"/>
          </a:xfrm>
          <a:prstGeom prst="wedgeRectCallout">
            <a:avLst>
              <a:gd name="adj1" fmla="val 79286"/>
              <a:gd name="adj2" fmla="val -5562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μεταβλητή </a:t>
            </a:r>
            <a:r>
              <a:rPr lang="en-US" dirty="0" smtClean="0">
                <a:solidFill>
                  <a:schemeClr val="tx1"/>
                </a:solidFill>
              </a:rPr>
              <a:t>steps </a:t>
            </a:r>
            <a:r>
              <a:rPr lang="el-GR" dirty="0" smtClean="0">
                <a:solidFill>
                  <a:schemeClr val="tx1"/>
                </a:solidFill>
              </a:rPr>
              <a:t>(η παράμετρος) είναι διαφορετική από την μεταβλητή </a:t>
            </a:r>
            <a:r>
              <a:rPr lang="en-US" dirty="0" smtClean="0">
                <a:solidFill>
                  <a:schemeClr val="tx1"/>
                </a:solidFill>
              </a:rPr>
              <a:t>steps </a:t>
            </a:r>
            <a:r>
              <a:rPr lang="el-GR" dirty="0" smtClean="0">
                <a:solidFill>
                  <a:schemeClr val="tx1"/>
                </a:solidFill>
              </a:rPr>
              <a:t>στην </a:t>
            </a:r>
            <a:r>
              <a:rPr lang="en-US" dirty="0" smtClean="0">
                <a:solidFill>
                  <a:schemeClr val="tx1"/>
                </a:solidFill>
              </a:rPr>
              <a:t>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5950131" y="4038600"/>
            <a:ext cx="3180806" cy="621432"/>
          </a:xfrm>
          <a:prstGeom prst="wedgeRectCallout">
            <a:avLst>
              <a:gd name="adj1" fmla="val -45054"/>
              <a:gd name="adj2" fmla="val 9549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Αποτιμάται η τιμή της έκφρασης και εκχωρείται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5861867"/>
            <a:ext cx="56388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πέρασμα μεταβλητών με αυτό τον τρόπο λέγεται πέρασμα </a:t>
            </a:r>
            <a:r>
              <a:rPr lang="el-GR" dirty="0" smtClean="0">
                <a:solidFill>
                  <a:srgbClr val="FF0000"/>
                </a:solidFill>
              </a:rPr>
              <a:t>δια τιμής (</a:t>
            </a:r>
            <a:r>
              <a:rPr lang="en-US" dirty="0" smtClean="0">
                <a:solidFill>
                  <a:srgbClr val="FF0000"/>
                </a:solidFill>
              </a:rPr>
              <a:t>pass by value)</a:t>
            </a:r>
            <a:r>
              <a:rPr lang="el-GR" dirty="0" smtClean="0"/>
              <a:t>. Η μέθοδος δεν έχει πρόσβαση στην μεταβλητή μόνο στην τιμή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69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αυτοκίνητο μας δεν μπορεί να μετακινηθεί έξω από το διάστημα [-10,10]. Θέλουμε η </a:t>
            </a:r>
            <a:r>
              <a:rPr lang="en-US" dirty="0" err="1" smtClean="0"/>
              <a:t>moveManySteps</a:t>
            </a:r>
            <a:r>
              <a:rPr lang="en-US" dirty="0" smtClean="0"/>
              <a:t> </a:t>
            </a:r>
            <a:r>
              <a:rPr lang="el-GR" dirty="0" smtClean="0"/>
              <a:t>να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 μια λογική τιμή αν η μετακίνηση έγινε η όχι.</a:t>
            </a:r>
            <a:endParaRPr lang="en-US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9884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5721</TotalTime>
  <Words>1778</Words>
  <Application>Microsoft Office PowerPoint</Application>
  <PresentationFormat>On-screen Show (4:3)</PresentationFormat>
  <Paragraphs>498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Clarity</vt:lpstr>
      <vt:lpstr>ΤΕΧΝΙΚΕΣ Αντικειμενοστραφουσ προγραμματισμου</vt:lpstr>
      <vt:lpstr>Παράδειγμα 1</vt:lpstr>
      <vt:lpstr>MovingCar</vt:lpstr>
      <vt:lpstr>Παράδειγμα 2</vt:lpstr>
      <vt:lpstr>PowerPoint Presentation</vt:lpstr>
      <vt:lpstr>PowerPoint Presentation</vt:lpstr>
      <vt:lpstr>Τύποι παραμέτρων και ορισμάτων</vt:lpstr>
      <vt:lpstr>Πέρασμα παραμέτρων</vt:lpstr>
      <vt:lpstr>Παράδειγμα 3</vt:lpstr>
      <vt:lpstr>PowerPoint Presentation</vt:lpstr>
      <vt:lpstr>Η εντολή return</vt:lpstr>
      <vt:lpstr>PowerPoint Presentation</vt:lpstr>
      <vt:lpstr>O τύπος μιας μεθόδου</vt:lpstr>
      <vt:lpstr>PowerPoint Presentation</vt:lpstr>
      <vt:lpstr>PowerPoint Presentation</vt:lpstr>
      <vt:lpstr>Η εντολή return</vt:lpstr>
      <vt:lpstr>Η εντολή return</vt:lpstr>
      <vt:lpstr>Παράδειγμα 4</vt:lpstr>
      <vt:lpstr>PowerPoint Presentation</vt:lpstr>
      <vt:lpstr>PowerPoint Presentation</vt:lpstr>
      <vt:lpstr>Παράδειγμα 4</vt:lpstr>
      <vt:lpstr>Υλοποίηση</vt:lpstr>
      <vt:lpstr>PowerPoint Presentation</vt:lpstr>
      <vt:lpstr>Public/Private</vt:lpstr>
      <vt:lpstr>Ενθυλάκωση</vt:lpstr>
      <vt:lpstr>Accessor and Mutator methods</vt:lpstr>
      <vt:lpstr>PowerPoint Presentation</vt:lpstr>
      <vt:lpstr>PowerPoint Presentation</vt:lpstr>
      <vt:lpstr>PowerPoint Presentation</vt:lpstr>
      <vt:lpstr>Τοπικές μεταβλητές</vt:lpstr>
      <vt:lpstr>PowerPoint Presentation</vt:lpstr>
      <vt:lpstr>Παράδειγμα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274</cp:revision>
  <dcterms:created xsi:type="dcterms:W3CDTF">2013-02-10T16:19:38Z</dcterms:created>
  <dcterms:modified xsi:type="dcterms:W3CDTF">2015-03-12T11:07:43Z</dcterms:modified>
</cp:coreProperties>
</file>