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375" r:id="rId3"/>
    <p:sldId id="391" r:id="rId4"/>
    <p:sldId id="403" r:id="rId5"/>
    <p:sldId id="404" r:id="rId6"/>
    <p:sldId id="369" r:id="rId7"/>
    <p:sldId id="370" r:id="rId8"/>
    <p:sldId id="371" r:id="rId9"/>
    <p:sldId id="394" r:id="rId10"/>
    <p:sldId id="381" r:id="rId11"/>
    <p:sldId id="382" r:id="rId12"/>
    <p:sldId id="383" r:id="rId13"/>
    <p:sldId id="384" r:id="rId14"/>
    <p:sldId id="385" r:id="rId15"/>
    <p:sldId id="410" r:id="rId16"/>
    <p:sldId id="388" r:id="rId17"/>
    <p:sldId id="390" r:id="rId18"/>
    <p:sldId id="395" r:id="rId19"/>
    <p:sldId id="398" r:id="rId20"/>
    <p:sldId id="399" r:id="rId21"/>
    <p:sldId id="400" r:id="rId22"/>
    <p:sldId id="396" r:id="rId23"/>
    <p:sldId id="401" r:id="rId24"/>
    <p:sldId id="397" r:id="rId25"/>
    <p:sldId id="40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Δημιουργώντας </a:t>
            </a:r>
            <a:r>
              <a:rPr lang="el-GR" smtClean="0"/>
              <a:t>δικές μας </a:t>
            </a:r>
          </a:p>
          <a:p>
            <a:pPr algn="ctr"/>
            <a:r>
              <a:rPr lang="el-GR" smtClean="0"/>
              <a:t>Κλάσεις </a:t>
            </a:r>
            <a:r>
              <a:rPr lang="el-GR" dirty="0" smtClean="0"/>
              <a:t>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keywords 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μία άλλη κλάση που ορίζει ένα αντικείμενο</a:t>
            </a:r>
            <a:r>
              <a:rPr lang="en-US" dirty="0" smtClean="0"/>
              <a:t> </a:t>
            </a:r>
            <a:r>
              <a:rPr lang="el-GR" dirty="0" smtClean="0"/>
              <a:t>τύπου </a:t>
            </a:r>
            <a:r>
              <a:rPr lang="en-US" dirty="0" smtClean="0"/>
              <a:t>Person</a:t>
            </a:r>
            <a:endParaRPr lang="el-GR" dirty="0" smtClean="0"/>
          </a:p>
          <a:p>
            <a:pPr lvl="1"/>
            <a:r>
              <a:rPr lang="el-GR" dirty="0" smtClean="0"/>
              <a:t>Π.χ., η μέθοδος </a:t>
            </a:r>
            <a:r>
              <a:rPr lang="en-US" dirty="0" err="1" smtClean="0">
                <a:solidFill>
                  <a:srgbClr val="0070C0"/>
                </a:solidFill>
              </a:rPr>
              <a:t>sayHello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HelloWorldRevisited</a:t>
            </a:r>
            <a:r>
              <a:rPr lang="en-US" dirty="0" smtClean="0"/>
              <a:t> </a:t>
            </a:r>
            <a:r>
              <a:rPr lang="el-GR" dirty="0" smtClean="0"/>
              <a:t>μέσω του αντικειμένου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private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>
                <a:solidFill>
                  <a:srgbClr val="FF0000"/>
                </a:solidFill>
              </a:rPr>
              <a:t>δεν είναι </a:t>
            </a:r>
            <a:r>
              <a:rPr lang="el-GR" dirty="0" err="1">
                <a:solidFill>
                  <a:srgbClr val="FF0000"/>
                </a:solidFill>
              </a:rPr>
              <a:t>προσβάσιμο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μία άλλη κλάση </a:t>
            </a:r>
            <a:endParaRPr lang="el-GR" dirty="0" smtClean="0"/>
          </a:p>
          <a:p>
            <a:pPr lvl="1"/>
            <a:r>
              <a:rPr lang="el-GR" dirty="0" smtClean="0"/>
              <a:t>Π.χ</a:t>
            </a:r>
            <a:r>
              <a:rPr lang="el-GR" dirty="0"/>
              <a:t>., </a:t>
            </a:r>
            <a:r>
              <a:rPr lang="el-GR" dirty="0" smtClean="0"/>
              <a:t>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HelloWorldRevisted</a:t>
            </a:r>
            <a:r>
              <a:rPr lang="en-US" dirty="0" smtClean="0"/>
              <a:t> </a:t>
            </a:r>
            <a:r>
              <a:rPr lang="el-GR" dirty="0"/>
              <a:t>μέσω του αντικειμένου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Μπορούμε να έχουμε </a:t>
            </a:r>
            <a:r>
              <a:rPr lang="en-US" dirty="0" smtClean="0"/>
              <a:t>public </a:t>
            </a:r>
            <a:r>
              <a:rPr lang="el-GR" dirty="0" smtClean="0"/>
              <a:t>και </a:t>
            </a:r>
            <a:r>
              <a:rPr lang="en-US" dirty="0" smtClean="0"/>
              <a:t>private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Κανόνας: 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τα ορίζουμε (σχεδόν) </a:t>
            </a:r>
            <a:r>
              <a:rPr lang="el-GR" b="1" dirty="0" smtClean="0">
                <a:solidFill>
                  <a:srgbClr val="FF0000"/>
                </a:solidFill>
              </a:rPr>
              <a:t>ΠΑΝΤΑ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Οι κλάσεις που χρειάζονται να καλούνται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αυτές που είναι </a:t>
            </a:r>
            <a:r>
              <a:rPr lang="el-GR" dirty="0" smtClean="0">
                <a:solidFill>
                  <a:srgbClr val="0070C0"/>
                </a:solidFill>
              </a:rPr>
              <a:t>βοηθητικές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Τα πεδία και οι μέθοδοι μίας κλάσης, ανεξάρτητα αν είναι </a:t>
            </a:r>
            <a:r>
              <a:rPr lang="en-US" dirty="0" smtClean="0"/>
              <a:t>public </a:t>
            </a:r>
            <a:r>
              <a:rPr lang="el-GR" dirty="0" smtClean="0"/>
              <a:t>ή </a:t>
            </a:r>
            <a:r>
              <a:rPr lang="en-US" dirty="0" smtClean="0"/>
              <a:t>private, </a:t>
            </a:r>
            <a:r>
              <a:rPr lang="el-GR" dirty="0" smtClean="0"/>
              <a:t>είναι </a:t>
            </a:r>
            <a:r>
              <a:rPr lang="el-GR" dirty="0" err="1" smtClean="0">
                <a:solidFill>
                  <a:srgbClr val="0070C0"/>
                </a:solidFill>
              </a:rPr>
              <a:t>προσβάσιμα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όλες τις μεθόδους</a:t>
            </a:r>
            <a:r>
              <a:rPr lang="en-US" dirty="0" smtClean="0"/>
              <a:t> </a:t>
            </a:r>
            <a:r>
              <a:rPr lang="el-GR" dirty="0" smtClean="0"/>
              <a:t>και τα αντικείμενα </a:t>
            </a:r>
            <a:r>
              <a:rPr lang="el-GR" dirty="0" smtClean="0">
                <a:solidFill>
                  <a:srgbClr val="FF0000"/>
                </a:solidFill>
              </a:rPr>
              <a:t>της ίδιας κλάσης</a:t>
            </a:r>
          </a:p>
          <a:p>
            <a:pPr lvl="1"/>
            <a:r>
              <a:rPr lang="el-GR" dirty="0" smtClean="0"/>
              <a:t>Π.χ., 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παντού μέσα στην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Θα τυπώνεται η θέση σε κάθε κίνηση.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μέθοδοι μπορούν να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  </a:t>
            </a:r>
          </a:p>
          <a:p>
            <a:pPr lvl="1"/>
            <a:r>
              <a:rPr lang="el-GR" dirty="0" smtClean="0"/>
              <a:t>Μας επιτρέπουν να περάσουμε </a:t>
            </a:r>
            <a:r>
              <a:rPr lang="el-GR" dirty="0" smtClean="0">
                <a:solidFill>
                  <a:srgbClr val="0070C0"/>
                </a:solidFill>
              </a:rPr>
              <a:t>τιμές</a:t>
            </a:r>
            <a:r>
              <a:rPr lang="el-GR" dirty="0" smtClean="0"/>
              <a:t> στην μέθοδο μας </a:t>
            </a: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r>
              <a:rPr lang="el-GR" dirty="0" smtClean="0"/>
              <a:t>Μία </a:t>
            </a:r>
            <a:r>
              <a:rPr lang="el-GR" dirty="0"/>
              <a:t>παράμετρος ορίζεται όπως οποιαδήποτε άλλη </a:t>
            </a:r>
            <a:r>
              <a:rPr lang="el-GR" dirty="0">
                <a:solidFill>
                  <a:srgbClr val="0070C0"/>
                </a:solidFill>
              </a:rPr>
              <a:t>μεταβλητή</a:t>
            </a:r>
            <a:r>
              <a:rPr lang="el-GR" dirty="0"/>
              <a:t>.</a:t>
            </a:r>
          </a:p>
          <a:p>
            <a:pPr lvl="2"/>
            <a:r>
              <a:rPr lang="el-GR" sz="2400" dirty="0"/>
              <a:t>Πρέπει να έχει συγκεκριμένο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sz="2400" dirty="0"/>
              <a:t>.</a:t>
            </a:r>
          </a:p>
          <a:p>
            <a:pPr lvl="2"/>
            <a:r>
              <a:rPr lang="el-GR" sz="2400" dirty="0"/>
              <a:t>Όταν </a:t>
            </a:r>
            <a:r>
              <a:rPr lang="el-GR" sz="2400" dirty="0" smtClean="0"/>
              <a:t>καλούμε την </a:t>
            </a:r>
            <a:r>
              <a:rPr lang="el-GR" sz="2400" dirty="0"/>
              <a:t>μέθοδο, </a:t>
            </a:r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70C0"/>
                </a:solidFill>
              </a:rPr>
              <a:t>όρισμα</a:t>
            </a:r>
            <a:r>
              <a:rPr lang="el-GR" sz="2400" dirty="0" smtClean="0"/>
              <a:t> που περνάμε θα πρέπει να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συμφωνεί στον τύπο </a:t>
            </a:r>
            <a:r>
              <a:rPr lang="el-GR" sz="2400" dirty="0" smtClean="0"/>
              <a:t>με την παράμετρο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200400"/>
            <a:ext cx="5724644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position +=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24384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παραμέτρου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81200"/>
            <a:ext cx="1676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93506" y="1571358"/>
            <a:ext cx="99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60198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8611" y="5800102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848100" y="457200"/>
            <a:ext cx="3390900" cy="864015"/>
          </a:xfrm>
          <a:prstGeom prst="wedgeRoundRectCallout">
            <a:avLst>
              <a:gd name="adj1" fmla="val -39419"/>
              <a:gd name="adj2" fmla="val 7501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>
                <a:solidFill>
                  <a:schemeClr val="tx1"/>
                </a:solidFill>
              </a:rPr>
              <a:t> της μεθόδου: Ορίζεται όπως μια μεταβλητή  και έχει συγκεκριμένο τύπο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5181600"/>
            <a:ext cx="3480988" cy="838200"/>
          </a:xfrm>
          <a:prstGeom prst="wedgeRoundRectCallout">
            <a:avLst>
              <a:gd name="adj1" fmla="val -86874"/>
              <a:gd name="adj2" fmla="val 3843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Όρισμα </a:t>
            </a:r>
            <a:r>
              <a:rPr lang="el-GR" dirty="0">
                <a:solidFill>
                  <a:schemeClr val="tx1"/>
                </a:solidFill>
              </a:rPr>
              <a:t>της </a:t>
            </a:r>
            <a:r>
              <a:rPr lang="el-GR" dirty="0" smtClean="0">
                <a:solidFill>
                  <a:schemeClr val="tx1"/>
                </a:solidFill>
              </a:rPr>
              <a:t>μεθόδου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Πρέπει να συμφωνεί στον τύπο με τον ορισμό της παραμέτρου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9279" y="2133600"/>
            <a:ext cx="3657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των παραμέτρων γίνεται </a:t>
            </a:r>
            <a:r>
              <a:rPr lang="el-GR" dirty="0" smtClean="0">
                <a:solidFill>
                  <a:srgbClr val="FF0000"/>
                </a:solidFill>
              </a:rPr>
              <a:t>κατά τιμή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pass by value</a:t>
            </a:r>
            <a:r>
              <a:rPr lang="en-US" dirty="0" smtClean="0"/>
              <a:t>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94945" y="60977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2187" y="3581400"/>
            <a:ext cx="36576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Η τιμή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" y="2384608"/>
            <a:ext cx="1371599" cy="1120591"/>
          </a:xfrm>
          <a:prstGeom prst="wedgeRoundRectCallout">
            <a:avLst>
              <a:gd name="adj1" fmla="val 46886"/>
              <a:gd name="adj2" fmla="val -7251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>
                <a:solidFill>
                  <a:schemeClr val="tx1"/>
                </a:solidFill>
              </a:rPr>
              <a:t>της μεθόδου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200400"/>
            <a:ext cx="1828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4300" b="1" smtClean="0">
                <a:latin typeface="Courier New" pitchFamily="49" charset="0"/>
                <a:cs typeface="Courier New" pitchFamily="49" charset="0"/>
              </a:rPr>
              <a:t>+= 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2514600"/>
            <a:ext cx="3352800" cy="1222248"/>
          </a:xfrm>
          <a:prstGeom prst="wedgeRoundRectCallout">
            <a:avLst>
              <a:gd name="adj1" fmla="val -105709"/>
              <a:gd name="adj2" fmla="val 170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Μπορούμε να κάνουμε την εκτ</a:t>
            </a:r>
            <a:r>
              <a:rPr lang="el-GR" dirty="0"/>
              <a:t>ύ</a:t>
            </a:r>
            <a:r>
              <a:rPr lang="el-GR" dirty="0" smtClean="0"/>
              <a:t>πωση καλώντας την </a:t>
            </a:r>
            <a:r>
              <a:rPr lang="en-US" dirty="0" err="1" smtClean="0"/>
              <a:t>printPosition</a:t>
            </a:r>
            <a:r>
              <a:rPr lang="en-US" dirty="0" smtClean="0"/>
              <a:t>()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Είδαμε πρώτη φορά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όταν μιλήσαμε για μεταβλητές που ορίζονται μέσα σε ένα λογικό 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Παρόμοια είναι και για τις </a:t>
            </a:r>
            <a:r>
              <a:rPr lang="el-GR" dirty="0"/>
              <a:t>μεταβλητές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Τοπικές μεταβλητές μιας μεθόδου είναι οι μεταβλητές που ορίζονται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</a:t>
            </a:r>
            <a:r>
              <a:rPr lang="el-GR" dirty="0" smtClean="0"/>
              <a:t>στον κώδικα της μεθόδου </a:t>
            </a:r>
            <a:endParaRPr lang="el-GR" dirty="0"/>
          </a:p>
          <a:p>
            <a:pPr lvl="1"/>
            <a:r>
              <a:rPr lang="el-GR" dirty="0" smtClean="0"/>
              <a:t>Περιλαμβάνουν και τις μεταβλητές που κρατάνε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της μεθόδου</a:t>
            </a:r>
          </a:p>
          <a:p>
            <a:r>
              <a:rPr lang="el-GR" dirty="0" smtClean="0"/>
              <a:t>Οι μεταβλητές αυτές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μόνο </a:t>
            </a:r>
            <a:r>
              <a:rPr lang="el-GR" dirty="0" smtClean="0">
                <a:solidFill>
                  <a:srgbClr val="0070C0"/>
                </a:solidFill>
              </a:rPr>
              <a:t>μέσα στην μέθοδο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Εξαφανίζονται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rgbClr val="0070C0"/>
                </a:solidFill>
              </a:rPr>
              <a:t>βγούμε</a:t>
            </a:r>
            <a:r>
              <a:rPr lang="el-GR" dirty="0" smtClean="0"/>
              <a:t> από τη μέθοδο.</a:t>
            </a:r>
          </a:p>
          <a:p>
            <a:endParaRPr lang="el-GR" dirty="0" smtClean="0"/>
          </a:p>
          <a:p>
            <a:r>
              <a:rPr lang="el-GR" dirty="0" smtClean="0"/>
              <a:t>Αντιθέτως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κλάσης διατηρούνται όσο υπάρχει το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/>
              <a:t>κ</a:t>
            </a:r>
            <a:r>
              <a:rPr lang="el-GR" dirty="0" smtClean="0"/>
              <a:t>αι έχουν εμβέλεια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όλη</a:t>
            </a:r>
            <a:r>
              <a:rPr lang="el-GR" dirty="0" smtClean="0"/>
              <a:t> 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επιστρέφουν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οι μέθοδοι που φτιάξαμε δεν επιστρέφουν τιμή</a:t>
            </a:r>
          </a:p>
          <a:p>
            <a:pPr lvl="1"/>
            <a:r>
              <a:rPr lang="el-GR" dirty="0" smtClean="0"/>
              <a:t>Είναι τύπου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Σε πολλές περιπτώσεις θέλουμε η μέθοδος να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τιμή</a:t>
            </a:r>
          </a:p>
          <a:p>
            <a:pPr lvl="1"/>
            <a:r>
              <a:rPr lang="el-GR" dirty="0" smtClean="0"/>
              <a:t>Π.χ., μία μέθοδος που υπολογίζει το άθροισμα δύο αριθμών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new Scanner(System.in);</a:t>
            </a:r>
            <a:endParaRPr lang="el-G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Το αντικείμενο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 </a:t>
            </a:r>
            <a:r>
              <a:rPr lang="el-GR" dirty="0" smtClean="0"/>
              <a:t>είναι η σύνδεση του προγράμματος μας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πληκτρολόγιο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πληκτρολόγιο </a:t>
            </a:r>
            <a:r>
              <a:rPr lang="el-GR" dirty="0" smtClean="0"/>
              <a:t>θα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l-GR" dirty="0" smtClean="0"/>
              <a:t>το οποίο θα χρησιμοποιήσουμε για να διαβάσουμε οτιδήποτε πληκτρολογηθεί.</a:t>
            </a:r>
          </a:p>
          <a:p>
            <a:pPr lvl="2"/>
            <a:r>
              <a:rPr lang="el-GR" dirty="0" smtClean="0"/>
              <a:t>Δεν έχει νόημα να κάνουμε ένα αντικείμενο για κάθε μεταβλητή που διαβάζουμε.</a:t>
            </a:r>
          </a:p>
          <a:p>
            <a:pPr lvl="1"/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46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smtClean="0"/>
              <a:t>move() </a:t>
            </a:r>
            <a:r>
              <a:rPr lang="el-GR" dirty="0" smtClean="0"/>
              <a:t>να μας επιστρέφει μια λογική τιμή αν η μετακίνηση έγινε η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3635" y="26670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20574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497106"/>
            <a:ext cx="3352800" cy="25549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5515535"/>
            <a:ext cx="38862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}else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9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Κάθε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μονοπάτι</a:t>
            </a:r>
            <a:r>
              <a:rPr lang="el-GR" dirty="0" smtClean="0"/>
              <a:t> εκτέλεσης του κώδικα θα πρέπει να επιστρέφει μια τιμή.</a:t>
            </a:r>
          </a:p>
          <a:p>
            <a:pPr lvl="1"/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2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5421406"/>
            <a:ext cx="38862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3352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21336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687171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57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36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682" y="1524000"/>
            <a:ext cx="3352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5410200"/>
            <a:ext cx="25146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15621" y="2140321"/>
            <a:ext cx="1485900" cy="2218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743200"/>
            <a:ext cx="16002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724400" y="4876800"/>
            <a:ext cx="4191000" cy="1600200"/>
          </a:xfrm>
          <a:prstGeom prst="wedgeRectCallout">
            <a:avLst>
              <a:gd name="adj1" fmla="val -68961"/>
              <a:gd name="adj2" fmla="val -14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επιστρέφει τιμή, αλλά η κλήση της την αγνοεί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n-US" dirty="0" err="1" smtClean="0"/>
              <a:t>printPosition</a:t>
            </a:r>
            <a:r>
              <a:rPr lang="en-US" dirty="0" smtClean="0"/>
              <a:t> </a:t>
            </a:r>
            <a:r>
              <a:rPr lang="el-GR" dirty="0" smtClean="0"/>
              <a:t>θα επιστρέψει 0 αν δεν κινήθηκε το όχημα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393215"/>
          </a:xfrm>
        </p:spPr>
        <p:txBody>
          <a:bodyPr>
            <a:normAutofit/>
          </a:bodyPr>
          <a:lstStyle/>
          <a:p>
            <a:r>
              <a:rPr lang="el-GR" dirty="0" smtClean="0"/>
              <a:t>Διάβασμα από την είσοδο:</a:t>
            </a:r>
            <a:endParaRPr lang="en-US" dirty="0" smtClean="0"/>
          </a:p>
          <a:p>
            <a:pPr lvl="1"/>
            <a:r>
              <a:rPr lang="el-GR" dirty="0" smtClean="0"/>
              <a:t>Θέλουμε να διαβάσουμε ένα πραγματικό αριθμό ακολουθούμενο από ένα </a:t>
            </a:r>
            <a:r>
              <a:rPr lang="en-US" dirty="0" smtClean="0"/>
              <a:t>string.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4074711"/>
            <a:ext cx="4628190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6269" y="4080121"/>
            <a:ext cx="4639227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096" y="3688692"/>
            <a:ext cx="1023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ΣΩΣΤΟ!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4071" y="3699578"/>
            <a:ext cx="10534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ΛΑΘΟΣ!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05955"/>
            <a:ext cx="9231053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δεν μας κάνει γιατί διαβάζει ότι ακολουθεί τον αριθμό μέχρι να βρει </a:t>
            </a:r>
            <a:r>
              <a:rPr lang="en-US" dirty="0" smtClean="0"/>
              <a:t>“\n”</a:t>
            </a:r>
          </a:p>
          <a:p>
            <a:r>
              <a:rPr lang="el-GR" dirty="0" smtClean="0"/>
              <a:t>Αν πατήσουμε το </a:t>
            </a:r>
            <a:r>
              <a:rPr lang="en-US" dirty="0" smtClean="0"/>
              <a:t>enter </a:t>
            </a:r>
            <a:r>
              <a:rPr lang="el-GR" dirty="0" smtClean="0"/>
              <a:t>μετά από τον ακέραιο, στην είσοδο μένει το κενό </a:t>
            </a:r>
            <a:r>
              <a:rPr lang="en-US" dirty="0" smtClean="0"/>
              <a:t>String </a:t>
            </a:r>
            <a:r>
              <a:rPr lang="el-GR" dirty="0" smtClean="0"/>
              <a:t>και το </a:t>
            </a:r>
            <a:r>
              <a:rPr lang="en-US" dirty="0"/>
              <a:t>“\n</a:t>
            </a:r>
            <a:r>
              <a:rPr lang="en-US" dirty="0" smtClean="0"/>
              <a:t>”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επιστρέφει λοιπόν το κενό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8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20143" y="5714060"/>
            <a:ext cx="2242457" cy="2114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4970115"/>
            <a:ext cx="3048000" cy="2114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Ορισμός και χρήση μεταβλητών:</a:t>
            </a:r>
          </a:p>
          <a:p>
            <a:pPr lvl="1"/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ορίζεται </a:t>
            </a:r>
            <a:r>
              <a:rPr lang="el-GR" dirty="0">
                <a:solidFill>
                  <a:srgbClr val="0070C0"/>
                </a:solidFill>
              </a:rPr>
              <a:t>μόνο </a:t>
            </a:r>
            <a:r>
              <a:rPr lang="el-GR" dirty="0" smtClean="0">
                <a:solidFill>
                  <a:srgbClr val="0070C0"/>
                </a:solidFill>
              </a:rPr>
              <a:t>μία φορά </a:t>
            </a:r>
            <a:r>
              <a:rPr lang="el-GR" dirty="0" smtClean="0"/>
              <a:t>μέσα σε ένα λογικό μπλοκ του κώδικα μας</a:t>
            </a:r>
          </a:p>
          <a:p>
            <a:pPr lvl="1"/>
            <a:r>
              <a:rPr lang="el-GR" dirty="0" smtClean="0"/>
              <a:t>Όταν θέλουμε να την χρησιμοποιήσουμε δεν χρειάζεται και </a:t>
            </a:r>
            <a:r>
              <a:rPr lang="el-GR" dirty="0" smtClean="0">
                <a:solidFill>
                  <a:srgbClr val="0070C0"/>
                </a:solidFill>
              </a:rPr>
              <a:t>δεν μπορούμε</a:t>
            </a:r>
            <a:r>
              <a:rPr lang="el-GR" dirty="0" smtClean="0"/>
              <a:t>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ξανά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8305800" cy="353943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VariableTest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Scanner in = new Scanner(System.in);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("exit"){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("You entered:"+s);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29200" y="3047999"/>
            <a:ext cx="4038600" cy="1074271"/>
          </a:xfrm>
          <a:prstGeom prst="wedgeRectCallout">
            <a:avLst>
              <a:gd name="adj1" fmla="val -42457"/>
              <a:gd name="adj2" fmla="val 12826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Η γραμμή αυτή κάνει δύο πράγματα:</a:t>
            </a:r>
          </a:p>
          <a:p>
            <a:pPr marL="342900" indent="-342900">
              <a:buAutoNum type="arabicPeriod"/>
            </a:pPr>
            <a:r>
              <a:rPr lang="el-GR" sz="1600" dirty="0" smtClean="0">
                <a:solidFill>
                  <a:srgbClr val="FF0000"/>
                </a:solidFill>
              </a:rPr>
              <a:t>Ορίζει</a:t>
            </a:r>
            <a:r>
              <a:rPr lang="el-GR" sz="1600" dirty="0" smtClean="0">
                <a:solidFill>
                  <a:schemeClr val="tx1"/>
                </a:solidFill>
              </a:rPr>
              <a:t> την μεταβλητή </a:t>
            </a:r>
            <a:r>
              <a:rPr lang="en-US" sz="1600" dirty="0" smtClean="0">
                <a:solidFill>
                  <a:schemeClr val="tx1"/>
                </a:solidFill>
              </a:rPr>
              <a:t>s: </a:t>
            </a:r>
            <a:r>
              <a:rPr lang="en-US" sz="1600" dirty="0" smtClean="0">
                <a:solidFill>
                  <a:srgbClr val="FF0000"/>
                </a:solidFill>
              </a:rPr>
              <a:t>String s</a:t>
            </a:r>
          </a:p>
          <a:p>
            <a:pPr marL="342900" indent="-342900">
              <a:buAutoNum type="arabicPeriod"/>
            </a:pPr>
            <a:r>
              <a:rPr lang="el-GR" sz="1600" dirty="0" smtClean="0">
                <a:solidFill>
                  <a:srgbClr val="FF0000"/>
                </a:solidFill>
              </a:rPr>
              <a:t>Εκχωρεί</a:t>
            </a:r>
            <a:r>
              <a:rPr lang="el-GR" sz="1600" dirty="0" smtClean="0">
                <a:solidFill>
                  <a:schemeClr val="tx1"/>
                </a:solidFill>
              </a:rPr>
              <a:t> στην </a:t>
            </a:r>
            <a:r>
              <a:rPr lang="en-US" sz="1600" dirty="0" smtClean="0">
                <a:solidFill>
                  <a:schemeClr val="tx1"/>
                </a:solidFill>
              </a:rPr>
              <a:t>s </a:t>
            </a:r>
            <a:r>
              <a:rPr lang="el-GR" sz="1600" dirty="0" smtClean="0">
                <a:solidFill>
                  <a:schemeClr val="tx1"/>
                </a:solidFill>
              </a:rPr>
              <a:t>το αποτέλεσμα της </a:t>
            </a:r>
            <a:r>
              <a:rPr lang="en-US" sz="1600" dirty="0" err="1" smtClean="0">
                <a:solidFill>
                  <a:schemeClr val="tx1"/>
                </a:solidFill>
              </a:rPr>
              <a:t>in.nextLine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267200" y="6019800"/>
            <a:ext cx="4876800" cy="802765"/>
          </a:xfrm>
          <a:prstGeom prst="wedgeRectCallout">
            <a:avLst>
              <a:gd name="adj1" fmla="val -58154"/>
              <a:gd name="adj2" fmla="val -5800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Εφόσον έχουμε ήδη ορίσει την μεταβλητή </a:t>
            </a:r>
            <a:r>
              <a:rPr lang="en-US" sz="1600" dirty="0" smtClean="0">
                <a:solidFill>
                  <a:schemeClr val="tx1"/>
                </a:solidFill>
              </a:rPr>
              <a:t>String s, </a:t>
            </a:r>
            <a:r>
              <a:rPr lang="el-GR" sz="1600" dirty="0" smtClean="0">
                <a:solidFill>
                  <a:schemeClr val="tx1"/>
                </a:solidFill>
              </a:rPr>
              <a:t>δεν μπορούμε να την ορίσουμε ξανά. Εδώ απλά την </a:t>
            </a:r>
            <a:r>
              <a:rPr lang="el-GR" sz="1600" dirty="0" smtClean="0">
                <a:solidFill>
                  <a:srgbClr val="FF0000"/>
                </a:solidFill>
              </a:rPr>
              <a:t>χρησιμοποιούμε</a:t>
            </a:r>
            <a:r>
              <a:rPr lang="el-GR" sz="1600" dirty="0" smtClean="0">
                <a:solidFill>
                  <a:schemeClr val="tx1"/>
                </a:solidFill>
              </a:rPr>
              <a:t> για να </a:t>
            </a:r>
            <a:r>
              <a:rPr lang="el-GR" sz="1600" dirty="0" smtClean="0">
                <a:solidFill>
                  <a:srgbClr val="FF0000"/>
                </a:solidFill>
              </a:rPr>
              <a:t>εκχωρήσουμε</a:t>
            </a:r>
            <a:r>
              <a:rPr lang="el-GR" sz="1600" dirty="0" smtClean="0">
                <a:solidFill>
                  <a:schemeClr val="tx1"/>
                </a:solidFill>
              </a:rPr>
              <a:t> νέα τιμή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96472"/>
            <a:ext cx="2353465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μεταβλητής: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&lt;τύπος&gt; </a:t>
            </a:r>
            <a:r>
              <a:rPr lang="el-GR" dirty="0" smtClean="0">
                <a:solidFill>
                  <a:srgbClr val="0070C0"/>
                </a:solidFill>
              </a:rPr>
              <a:t>&lt;όνομα&gt;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8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388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Στοίχιση κώδικα:</a:t>
            </a:r>
          </a:p>
          <a:p>
            <a:pPr lvl="1"/>
            <a:r>
              <a:rPr lang="el-GR" dirty="0" smtClean="0"/>
              <a:t>Κάθε φορά που ανοίγετε ένα καινούριο μπλοκ οι εντολές θα πρέπει να πηγαίνουν ένα </a:t>
            </a:r>
            <a:r>
              <a:rPr lang="en-US" dirty="0" smtClean="0">
                <a:solidFill>
                  <a:srgbClr val="FF0000"/>
                </a:solidFill>
              </a:rPr>
              <a:t>tab</a:t>
            </a:r>
            <a:r>
              <a:rPr lang="en-US" dirty="0" smtClean="0"/>
              <a:t> </a:t>
            </a:r>
            <a:r>
              <a:rPr lang="el-GR" dirty="0" smtClean="0"/>
              <a:t>πιο μέσα</a:t>
            </a:r>
          </a:p>
          <a:p>
            <a:pPr lvl="2"/>
            <a:r>
              <a:rPr lang="el-GR" dirty="0" smtClean="0"/>
              <a:t>Χρησιμοποιείτε τα </a:t>
            </a:r>
            <a:r>
              <a:rPr lang="en-US" dirty="0" smtClean="0"/>
              <a:t>tabs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όχι κενά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Τα άγκιστρα που σηματοδοτούν την αρχή και το τέλος του μπλοκ είναι στοιχισμένα με τις προηγούμενες εντολές.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83973"/>
            <a:ext cx="8305800" cy="378565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VariableTest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Scanner in = new Scanner(System.in);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("exit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("You entered:"+s);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3400" y="4116289"/>
            <a:ext cx="228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9315" y="39624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1 </a:t>
            </a:r>
            <a:r>
              <a:rPr lang="en-US" sz="1400" dirty="0" smtClean="0">
                <a:solidFill>
                  <a:srgbClr val="FF0000"/>
                </a:solidFill>
              </a:rPr>
              <a:t>tab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295400" y="4118466"/>
            <a:ext cx="2286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" y="4649689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52600" y="4651866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56693" y="44958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tabs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9" idx="1"/>
          </p:cNvCxnSpPr>
          <p:nvPr/>
        </p:nvCxnSpPr>
        <p:spPr>
          <a:xfrm flipH="1">
            <a:off x="564717" y="5640289"/>
            <a:ext cx="104821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3"/>
          </p:cNvCxnSpPr>
          <p:nvPr/>
        </p:nvCxnSpPr>
        <p:spPr>
          <a:xfrm flipH="1" flipV="1">
            <a:off x="2284911" y="5640289"/>
            <a:ext cx="1067889" cy="2177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12932" y="54864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tabs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ΔΗΜΙΟΥΡΓΩΝΤΑΣ ΔΙΚΕΣ ΜΑΣ 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κάνουμε το ίδιο ακριβώς πρόγραμμα αλλά αυτή τη φορά θέλουμε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κάποιος</a:t>
            </a:r>
            <a:r>
              <a:rPr lang="el-GR" dirty="0" smtClean="0"/>
              <a:t>» να πει το </a:t>
            </a:r>
            <a:r>
              <a:rPr lang="en-US" dirty="0" smtClean="0"/>
              <a:t>hello world.</a:t>
            </a:r>
          </a:p>
          <a:p>
            <a:pPr lvl="1"/>
            <a:r>
              <a:rPr lang="el-GR" dirty="0" smtClean="0"/>
              <a:t>Θέλουμε μια οντότητα που να μπορεί να πει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Πως θα το κάνουμε?</a:t>
            </a:r>
          </a:p>
          <a:p>
            <a:pPr lvl="1"/>
            <a:r>
              <a:rPr lang="el-GR" dirty="0" smtClean="0"/>
              <a:t>Θα ορίσουμε μια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αυτής της κλάσης θα μπορούν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μιλήσουν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76900"/>
            <a:ext cx="2438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52959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048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Revisited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7787" y="1535668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3514" y="2641747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5336" y="5410200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867400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19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63514" y="1948934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276600"/>
            <a:ext cx="609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63514" y="3657600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“Alice”;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sayHello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+“: Hello World”);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HelloWorldRevisited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Person();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.sayHello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17" name="Straight Connector 16"/>
          <p:cNvCxnSpPr>
            <a:stCxn id="3" idx="1"/>
            <a:endCxn id="3" idx="3"/>
          </p:cNvCxnSpPr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μέσα στη μέθοδο μίας </a:t>
            </a:r>
            <a:r>
              <a:rPr lang="el-GR" dirty="0" smtClean="0">
                <a:solidFill>
                  <a:srgbClr val="FF0000"/>
                </a:solidFill>
              </a:rPr>
              <a:t>άλλης κλάσης </a:t>
            </a:r>
            <a:r>
              <a:rPr lang="el-GR" dirty="0" smtClean="0"/>
              <a:t>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πεδίων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μεθόδων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1315</Words>
  <Application>Microsoft Office PowerPoint</Application>
  <PresentationFormat>On-screen Show (4:3)</PresentationFormat>
  <Paragraphs>411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Μαθήματα από το πρώτο εργαστήριο</vt:lpstr>
      <vt:lpstr>Μαθήματα από το πρώτο εργαστήριο</vt:lpstr>
      <vt:lpstr>Μαθήματα από το πρώτο εργαστήριο</vt:lpstr>
      <vt:lpstr>Μαθήματα από το πρώτο εργαστήριο</vt:lpstr>
      <vt:lpstr>ΔΗΜΙΟΥΡΓΩΝΤΑΣ ΔΙΚΕΣ ΜΑΣ ΚΛΑΣΕΙΣ ΚΑΙ ΑΝΤΙΚΕΙΜΕΝΑ</vt:lpstr>
      <vt:lpstr>Hello World</vt:lpstr>
      <vt:lpstr>Hello World Revisited</vt:lpstr>
      <vt:lpstr>Κλάσεις και αντικείμενα</vt:lpstr>
      <vt:lpstr>Τα keywords Public/Private</vt:lpstr>
      <vt:lpstr>Παράδειγμα</vt:lpstr>
      <vt:lpstr>MovingCar</vt:lpstr>
      <vt:lpstr>Μέθοδοι</vt:lpstr>
      <vt:lpstr>Παράδειγμα 2</vt:lpstr>
      <vt:lpstr>Παράμετροι</vt:lpstr>
      <vt:lpstr>PowerPoint Presentation</vt:lpstr>
      <vt:lpstr>PowerPoint Presentation</vt:lpstr>
      <vt:lpstr>Τοπικές μεταβλητές</vt:lpstr>
      <vt:lpstr>Μέθοδοι που επιστρέφουν τιμές</vt:lpstr>
      <vt:lpstr>Παράδειγμα</vt:lpstr>
      <vt:lpstr>PowerPoint Presentation</vt:lpstr>
      <vt:lpstr>Η εντολή return</vt:lpstr>
      <vt:lpstr>PowerPoint Presentation</vt:lpstr>
      <vt:lpstr>Η εντολή return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240</cp:revision>
  <dcterms:created xsi:type="dcterms:W3CDTF">2013-02-10T16:19:38Z</dcterms:created>
  <dcterms:modified xsi:type="dcterms:W3CDTF">2015-03-11T14:13:16Z</dcterms:modified>
</cp:coreProperties>
</file>