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4"/>
  </p:notesMasterIdLst>
  <p:sldIdLst>
    <p:sldId id="257" r:id="rId2"/>
    <p:sldId id="359" r:id="rId3"/>
    <p:sldId id="360" r:id="rId4"/>
    <p:sldId id="378" r:id="rId5"/>
    <p:sldId id="379" r:id="rId6"/>
    <p:sldId id="367" r:id="rId7"/>
    <p:sldId id="368" r:id="rId8"/>
    <p:sldId id="361" r:id="rId9"/>
    <p:sldId id="369" r:id="rId10"/>
    <p:sldId id="380" r:id="rId11"/>
    <p:sldId id="381" r:id="rId12"/>
    <p:sldId id="382" r:id="rId13"/>
    <p:sldId id="391" r:id="rId14"/>
    <p:sldId id="392" r:id="rId15"/>
    <p:sldId id="393" r:id="rId16"/>
    <p:sldId id="362" r:id="rId17"/>
    <p:sldId id="394" r:id="rId18"/>
    <p:sldId id="395" r:id="rId19"/>
    <p:sldId id="383" r:id="rId20"/>
    <p:sldId id="363" r:id="rId21"/>
    <p:sldId id="386" r:id="rId22"/>
    <p:sldId id="364" r:id="rId23"/>
    <p:sldId id="384" r:id="rId24"/>
    <p:sldId id="385" r:id="rId25"/>
    <p:sldId id="365" r:id="rId26"/>
    <p:sldId id="390" r:id="rId27"/>
    <p:sldId id="366" r:id="rId28"/>
    <p:sldId id="370" r:id="rId29"/>
    <p:sldId id="396" r:id="rId30"/>
    <p:sldId id="397" r:id="rId31"/>
    <p:sldId id="398" r:id="rId32"/>
    <p:sldId id="399" r:id="rId33"/>
    <p:sldId id="400" r:id="rId34"/>
    <p:sldId id="401" r:id="rId35"/>
    <p:sldId id="402" r:id="rId36"/>
    <p:sldId id="403" r:id="rId37"/>
    <p:sldId id="404" r:id="rId38"/>
    <p:sldId id="405" r:id="rId39"/>
    <p:sldId id="406" r:id="rId40"/>
    <p:sldId id="407" r:id="rId41"/>
    <p:sldId id="408" r:id="rId42"/>
    <p:sldId id="40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 II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Λογικοί τελεστές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Λογικοί τελεστές </a:t>
            </a:r>
            <a:r>
              <a:rPr lang="el-GR" dirty="0"/>
              <a:t>για λογικές εκφράσεις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Άρνηση</a:t>
            </a:r>
            <a:r>
              <a:rPr lang="el-GR" dirty="0"/>
              <a:t>: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!Β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ΚΑΙ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&amp;&amp;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Ή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||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 smtClean="0"/>
          </a:p>
          <a:p>
            <a:r>
              <a:rPr lang="el-GR" dirty="0" smtClean="0"/>
              <a:t>Έλεγχος για βασικούς τύπους Α,Β: 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Ισότητας</a:t>
            </a:r>
            <a:r>
              <a:rPr lang="el-GR" dirty="0" smtClean="0"/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Ανισότητας</a:t>
            </a:r>
            <a:r>
              <a:rPr lang="el-GR" dirty="0" smtClean="0"/>
              <a:t>: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!=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dirty="0" smtClean="0"/>
              <a:t> ή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Μεγαλύτερο/Μικρότερο ή ίσο</a:t>
            </a:r>
            <a:r>
              <a:rPr lang="el-GR" dirty="0" smtClean="0"/>
              <a:t>: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&lt;=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&gt;=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Έλεγχος για μεταβλητές (</a:t>
            </a:r>
            <a:r>
              <a:rPr lang="el-GR" dirty="0" err="1" smtClean="0"/>
              <a:t>αντικέιμενα</a:t>
            </a:r>
            <a:r>
              <a:rPr lang="el-GR" dirty="0" smtClean="0"/>
              <a:t>) οποιουδήποτε άλλου τύπου γίνεται με την μέθοδο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l-GR" dirty="0" smtClean="0"/>
              <a:t> (πρέπει να έχει οριστεί):</a:t>
            </a:r>
            <a:r>
              <a:rPr lang="en-US" dirty="0" smtClean="0"/>
              <a:t> 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Ισότητας</a:t>
            </a:r>
            <a:r>
              <a:rPr lang="el-GR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Α.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Ανισότητας</a:t>
            </a:r>
            <a:r>
              <a:rPr lang="el-GR" dirty="0" smtClean="0"/>
              <a:t>: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2900" dirty="0"/>
              <a:t>Λογικές </a:t>
            </a:r>
            <a:r>
              <a:rPr lang="el-GR" sz="2900" dirty="0">
                <a:solidFill>
                  <a:srgbClr val="0070C0"/>
                </a:solidFill>
              </a:rPr>
              <a:t>σταθερές</a:t>
            </a:r>
            <a:r>
              <a:rPr lang="el-GR" sz="2900" dirty="0" smtClean="0"/>
              <a:t>:</a:t>
            </a:r>
          </a:p>
          <a:p>
            <a:pPr lvl="1"/>
            <a:r>
              <a:rPr lang="en-US" sz="2500" dirty="0" smtClean="0">
                <a:solidFill>
                  <a:srgbClr val="FF0000"/>
                </a:solidFill>
              </a:rPr>
              <a:t>true</a:t>
            </a:r>
            <a:r>
              <a:rPr lang="en-US" sz="2500" dirty="0" smtClean="0"/>
              <a:t>: </a:t>
            </a:r>
            <a:r>
              <a:rPr lang="el-GR" sz="2500" dirty="0" smtClean="0"/>
              <a:t>αληθές</a:t>
            </a:r>
          </a:p>
          <a:p>
            <a:pPr lvl="1"/>
            <a:r>
              <a:rPr lang="en-US" sz="2500" dirty="0" smtClean="0">
                <a:solidFill>
                  <a:srgbClr val="FF0000"/>
                </a:solidFill>
              </a:rPr>
              <a:t>false</a:t>
            </a:r>
            <a:r>
              <a:rPr lang="en-US" sz="2500" dirty="0" smtClean="0"/>
              <a:t>: </a:t>
            </a:r>
            <a:r>
              <a:rPr lang="el-GR" sz="2500" dirty="0" smtClean="0"/>
              <a:t>ψευδές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8140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ισότητας για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Αν έχουμε δύο μεταβλητές </a:t>
            </a:r>
            <a:r>
              <a:rPr lang="en-US" dirty="0" smtClean="0"/>
              <a:t>String </a:t>
            </a:r>
            <a:r>
              <a:rPr lang="el-GR" dirty="0" smtClean="0"/>
              <a:t>για να ελέγξουμε αν έχουν την ίδια τιμή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να χρησιμοποιήσουμε την μέθοδο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n-US" dirty="0" smtClean="0"/>
              <a:t>. </a:t>
            </a:r>
          </a:p>
          <a:p>
            <a:r>
              <a:rPr lang="el-GR" dirty="0" smtClean="0"/>
              <a:t>Παράδειγμα: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παρακάτω εντολή </a:t>
            </a:r>
            <a:r>
              <a:rPr lang="el-GR" dirty="0">
                <a:solidFill>
                  <a:srgbClr val="FF0000"/>
                </a:solidFill>
              </a:rPr>
              <a:t>δεν είναι σωστή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Περνάει από τον </a:t>
            </a:r>
            <a:r>
              <a:rPr lang="en-US" dirty="0" smtClean="0"/>
              <a:t>compiler </a:t>
            </a:r>
            <a:r>
              <a:rPr lang="el-GR" dirty="0" smtClean="0"/>
              <a:t>και σε κάποιες περιπτώσεις θα δουλέψει αλλά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δεν κάνει αυτό που θέλουμε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2140" y="3200400"/>
            <a:ext cx="693972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“ABC”;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test1 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test2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2140" y="5257800"/>
            <a:ext cx="693972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432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55983" cy="4876800"/>
          </a:xfrm>
        </p:spPr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το κομμάτι αυτό προσπερνιέται και συνεχίζεται η εκτέλεση.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04439" y="4178306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575241" y="2273120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498979" y="257016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070479" y="1563691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803173" y="2784478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7086600" y="4727578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7099787" y="3476628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625253" y="2784478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7108579" y="5233990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924800" y="2403481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497514" y="3508380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2739580"/>
            <a:ext cx="2803973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877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322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IfTest1b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 0)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true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9756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IfTest1b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 0)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1676" y="5629890"/>
            <a:ext cx="5553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Ακόμη και αν δεν το προσδιορίσουμε ελέγχει ισότητα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2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</a:t>
            </a:r>
            <a:r>
              <a:rPr lang="el-GR" dirty="0" smtClean="0"/>
              <a:t>-</a:t>
            </a:r>
            <a:r>
              <a:rPr lang="en-US" dirty="0" smtClean="0"/>
              <a:t>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if-then-else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</a:t>
            </a:r>
            <a:r>
              <a:rPr lang="el-GR" dirty="0"/>
              <a:t>εκτελείται το </a:t>
            </a:r>
            <a:r>
              <a:rPr lang="en-US" dirty="0"/>
              <a:t>block </a:t>
            </a:r>
            <a:r>
              <a:rPr lang="el-GR" dirty="0"/>
              <a:t>κώδικα </a:t>
            </a:r>
            <a:r>
              <a:rPr lang="en-US" dirty="0" smtClean="0"/>
              <a:t>else-code.</a:t>
            </a:r>
          </a:p>
          <a:p>
            <a:pPr>
              <a:lnSpc>
                <a:spcPct val="90000"/>
              </a:lnSpc>
            </a:pPr>
            <a:endParaRPr lang="el-GR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Ο κώδικας του </a:t>
            </a:r>
            <a:r>
              <a:rPr lang="en-US" dirty="0" smtClean="0"/>
              <a:t>if-code block </a:t>
            </a:r>
            <a:r>
              <a:rPr lang="el-GR" dirty="0" smtClean="0"/>
              <a:t>ή του </a:t>
            </a:r>
            <a:r>
              <a:rPr lang="en-US" dirty="0" smtClean="0"/>
              <a:t>else-code block </a:t>
            </a:r>
            <a:r>
              <a:rPr lang="el-GR" dirty="0" smtClean="0"/>
              <a:t>μπορεί να περιέχουν ένα άλλο </a:t>
            </a:r>
            <a:r>
              <a:rPr lang="en-US" dirty="0" smtClean="0"/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if statement</a:t>
            </a:r>
            <a:endParaRPr lang="en-US" dirty="0"/>
          </a:p>
          <a:p>
            <a:pPr>
              <a:lnSpc>
                <a:spcPct val="90000"/>
              </a:lnSpc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n-US" dirty="0"/>
              <a:t>:  </a:t>
            </a:r>
            <a:r>
              <a:rPr lang="el-GR" dirty="0"/>
              <a:t>ένα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dirty="0"/>
              <a:t>clause </a:t>
            </a:r>
            <a:r>
              <a:rPr lang="el-GR" dirty="0" err="1"/>
              <a:t>ταιριάζεται</a:t>
            </a:r>
            <a:r>
              <a:rPr lang="el-GR" dirty="0"/>
              <a:t> με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τελευταίο</a:t>
            </a:r>
            <a:r>
              <a:rPr lang="el-GR" dirty="0"/>
              <a:t> </a:t>
            </a:r>
            <a:r>
              <a:rPr lang="el-GR" dirty="0" smtClean="0"/>
              <a:t>ελεύθερο</a:t>
            </a:r>
            <a:r>
              <a:rPr lang="en-US" dirty="0" smtClean="0"/>
              <a:t> </a:t>
            </a:r>
            <a:r>
              <a:rPr lang="en-US" sz="2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l-GR" sz="2900" dirty="0"/>
              <a:t>ακόμη κι αν η </a:t>
            </a:r>
            <a:r>
              <a:rPr lang="el-GR" sz="2900" dirty="0" smtClean="0"/>
              <a:t>στοίχιση </a:t>
            </a:r>
            <a:r>
              <a:rPr lang="el-GR" sz="2900" dirty="0"/>
              <a:t>του κώδικα </a:t>
            </a:r>
            <a:r>
              <a:rPr lang="el-GR" sz="2900" dirty="0" smtClean="0"/>
              <a:t>υπονοεί </a:t>
            </a:r>
            <a:r>
              <a:rPr lang="el-GR" sz="2900" dirty="0"/>
              <a:t>διαφορετικά.</a:t>
            </a:r>
            <a:endParaRPr lang="en-US" sz="29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267729"/>
            <a:ext cx="3079689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…else-code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50678" y="4203700"/>
            <a:ext cx="1535921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 rot="2700000">
            <a:off x="5748937" y="22985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60953" y="25939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244175" y="15890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6976867" y="28082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261761" y="47529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6273484" y="35020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6282276" y="52593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7379849" y="24288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671210" y="35337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620000" y="4203700"/>
            <a:ext cx="1524000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else-code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8423202" y="28146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8448114" y="47450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45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33317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457200"/>
            <a:ext cx="8579296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3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is zero");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1323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8473" y="1776415"/>
            <a:ext cx="134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>
                <a:tab pos="2189163" algn="l"/>
              </a:tabLst>
            </a:pPr>
            <a:r>
              <a:rPr lang="el-GR" sz="2400" dirty="0" smtClean="0">
                <a:solidFill>
                  <a:srgbClr val="FC0128"/>
                </a:solidFill>
              </a:rPr>
              <a:t>ΛΑΘΟΣ</a:t>
            </a:r>
            <a:r>
              <a:rPr lang="en-GB" sz="2400" dirty="0" smtClean="0">
                <a:solidFill>
                  <a:srgbClr val="FC0128"/>
                </a:solidFill>
              </a:rPr>
              <a:t>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32858" y="1776415"/>
            <a:ext cx="1302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89163" algn="l"/>
              </a:tabLst>
            </a:pPr>
            <a:r>
              <a:rPr lang="el-GR" sz="2400" dirty="0" smtClean="0">
                <a:solidFill>
                  <a:srgbClr val="0070C0"/>
                </a:solidFill>
              </a:rPr>
              <a:t>ΣΩΣΤΟ</a:t>
            </a:r>
            <a:r>
              <a:rPr lang="en-GB" sz="2400" dirty="0" smtClean="0">
                <a:solidFill>
                  <a:srgbClr val="0070C0"/>
                </a:solidFill>
              </a:rPr>
              <a:t>!</a:t>
            </a:r>
            <a:endParaRPr lang="el-GR" sz="2400" dirty="0" smtClean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2642" y="5686187"/>
            <a:ext cx="8117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να βάζετε </a:t>
            </a:r>
            <a:r>
              <a:rPr lang="el-GR" sz="2400" dirty="0" smtClean="0">
                <a:solidFill>
                  <a:srgbClr val="FF0000"/>
                </a:solidFill>
              </a:rPr>
              <a:t>{ } </a:t>
            </a:r>
            <a:r>
              <a:rPr lang="el-GR" sz="2400" dirty="0" smtClean="0"/>
              <a:t>στο σώμα των </a:t>
            </a:r>
            <a:r>
              <a:rPr lang="en-US" sz="2400" dirty="0" smtClean="0"/>
              <a:t>if-then-else statements.</a:t>
            </a:r>
          </a:p>
          <a:p>
            <a:r>
              <a:rPr lang="el-GR" sz="2400" dirty="0" smtClean="0"/>
              <a:t>Πάντα να στοιχίζετε σωστά </a:t>
            </a:r>
            <a:r>
              <a:rPr lang="el-GR" sz="2400" smtClean="0"/>
              <a:t>τον κώδικα.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362200"/>
            <a:ext cx="4330005" cy="203132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dirty="0" smtClean="0">
              <a:latin typeface="Lucida Console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0232" y="2362200"/>
            <a:ext cx="4330005" cy="286232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n-GB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dirty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995" y="4599962"/>
            <a:ext cx="4330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else </a:t>
            </a:r>
            <a:r>
              <a:rPr lang="el-GR" dirty="0" smtClean="0"/>
              <a:t>μοιάζει σαν να πηγαίνει με το μπλε </a:t>
            </a:r>
            <a:r>
              <a:rPr lang="en-US" dirty="0" smtClean="0"/>
              <a:t>else </a:t>
            </a:r>
            <a:r>
              <a:rPr lang="el-GR" dirty="0" smtClean="0"/>
              <a:t>αλλά </a:t>
            </a:r>
            <a:r>
              <a:rPr lang="el-GR" dirty="0" err="1" smtClean="0"/>
              <a:t>ταιριάζεται</a:t>
            </a:r>
            <a:r>
              <a:rPr lang="el-GR" dirty="0" smtClean="0"/>
              <a:t> με το τελευταίο (πράσινο) </a:t>
            </a:r>
            <a:r>
              <a:rPr lang="en-US" dirty="0" smtClean="0"/>
              <a:t>if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0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HelloWorld.java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0306" y="5486400"/>
            <a:ext cx="4344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avac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HelloWorld.java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HelloWorld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257800" y="5901898"/>
            <a:ext cx="2590800" cy="457200"/>
          </a:xfrm>
          <a:prstGeom prst="wedgeRectCallout">
            <a:avLst>
              <a:gd name="adj1" fmla="val -106646"/>
              <a:gd name="adj2" fmla="val -4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Χωρίς </a:t>
            </a:r>
            <a:r>
              <a:rPr lang="el-GR" dirty="0" smtClean="0">
                <a:solidFill>
                  <a:srgbClr val="FF0000"/>
                </a:solidFill>
              </a:rPr>
              <a:t>κανένα</a:t>
            </a:r>
            <a:r>
              <a:rPr lang="el-GR" dirty="0" smtClean="0"/>
              <a:t> επίθεμα!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while-code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 smtClean="0"/>
              <a:t>κώδικας υλοποιεί </a:t>
            </a:r>
            <a:r>
              <a:rPr lang="el-GR" dirty="0"/>
              <a:t>τις επαναλήψεις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συνθήκη</a:t>
            </a:r>
            <a:r>
              <a:rPr lang="el-GR" dirty="0"/>
              <a:t>.</a:t>
            </a:r>
            <a:endParaRPr lang="en-US" dirty="0"/>
          </a:p>
          <a:p>
            <a:pPr lvl="1"/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while-code </a:t>
            </a:r>
            <a:r>
              <a:rPr lang="en-US" dirty="0" smtClean="0"/>
              <a:t>block </a:t>
            </a:r>
            <a:r>
              <a:rPr lang="el-GR" dirty="0" smtClean="0"/>
              <a:t>η </a:t>
            </a:r>
            <a:r>
              <a:rPr lang="el-GR" dirty="0"/>
              <a:t>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/>
              <a:t>Ο κώδικας επαναλαμβάνεται </a:t>
            </a:r>
            <a:r>
              <a:rPr lang="el-GR" dirty="0" smtClean="0">
                <a:solidFill>
                  <a:srgbClr val="0070C0"/>
                </a:solidFill>
              </a:rPr>
              <a:t>μέχρι</a:t>
            </a:r>
            <a:r>
              <a:rPr lang="el-GR" dirty="0" smtClean="0"/>
              <a:t> η συνθήκη να γίνει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6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2371366"/>
            <a:ext cx="7772400" cy="2308324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input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input.equals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(“Yes”)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(“Do you want to continue?”);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2883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</a:t>
            </a:r>
            <a:r>
              <a:rPr lang="el-GR" dirty="0" smtClean="0"/>
              <a:t>– </a:t>
            </a:r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l-GR" dirty="0"/>
              <a:t>Το όρισμα του </a:t>
            </a:r>
            <a:r>
              <a:rPr lang="en-US" dirty="0"/>
              <a:t>for </a:t>
            </a:r>
            <a:r>
              <a:rPr lang="el-GR" dirty="0"/>
              <a:t>έχει</a:t>
            </a:r>
            <a:r>
              <a:rPr lang="en-US" dirty="0"/>
              <a:t> 3 </a:t>
            </a:r>
            <a:r>
              <a:rPr lang="el-GR" dirty="0"/>
              <a:t>κομμάτια χωρισμένα με </a:t>
            </a:r>
            <a:r>
              <a:rPr lang="en-US" dirty="0"/>
              <a:t>;</a:t>
            </a:r>
          </a:p>
          <a:p>
            <a:pPr lvl="1"/>
            <a:r>
              <a:rPr lang="el-GR" sz="2000" dirty="0"/>
              <a:t>Την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εκτελείται πάντα μία μόνο φορά</a:t>
            </a:r>
            <a:endParaRPr lang="en-US" sz="2000" dirty="0"/>
          </a:p>
          <a:p>
            <a:pPr lvl="1"/>
            <a:r>
              <a:rPr lang="el-GR" sz="2000" dirty="0"/>
              <a:t>Τη </a:t>
            </a:r>
            <a:r>
              <a:rPr lang="el-GR" sz="2000" dirty="0">
                <a:solidFill>
                  <a:srgbClr val="0070C0"/>
                </a:solidFill>
              </a:rPr>
              <a:t>λογική συνθήκη (</a:t>
            </a:r>
            <a:r>
              <a:rPr lang="en-US" sz="2000" dirty="0">
                <a:solidFill>
                  <a:srgbClr val="0070C0"/>
                </a:solidFill>
              </a:rPr>
              <a:t>condition): </a:t>
            </a:r>
            <a:r>
              <a:rPr lang="el-GR" sz="2000" dirty="0"/>
              <a:t>εκτιμάται πριν από κάθε επανάληψη. </a:t>
            </a:r>
            <a:endParaRPr lang="en-US" sz="2000" dirty="0"/>
          </a:p>
          <a:p>
            <a:pPr lvl="1"/>
            <a:r>
              <a:rPr lang="el-GR" sz="2000" dirty="0"/>
              <a:t>Την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υπολογίζεται μετά το κυρίως σώμα της επανάληψης</a:t>
            </a:r>
            <a:r>
              <a:rPr lang="el-GR" sz="2000" dirty="0" smtClean="0"/>
              <a:t>.</a:t>
            </a:r>
            <a:endParaRPr lang="en-US" sz="2600" dirty="0" smtClean="0"/>
          </a:p>
          <a:p>
            <a:pPr lvl="1"/>
            <a:r>
              <a:rPr lang="el-GR" sz="2000" dirty="0"/>
              <a:t>Ο κώδικας επαναλαμβάνεται </a:t>
            </a:r>
            <a:r>
              <a:rPr lang="el-GR" sz="2000" dirty="0">
                <a:solidFill>
                  <a:srgbClr val="0070C0"/>
                </a:solidFill>
              </a:rPr>
              <a:t>μέχρι</a:t>
            </a:r>
            <a:r>
              <a:rPr lang="el-GR" sz="2000" dirty="0"/>
              <a:t> η συνθήκη να γίνει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000" dirty="0"/>
              <a:t>.</a:t>
            </a:r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2941831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intialization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update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…for-code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for-code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46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43000" y="1676400"/>
            <a:ext cx="685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83373" y="1676400"/>
            <a:ext cx="1167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96000" y="1752600"/>
            <a:ext cx="3048000" cy="990600"/>
          </a:xfrm>
          <a:prstGeom prst="wedgeRectCallout">
            <a:avLst>
              <a:gd name="adj1" fmla="val -93914"/>
              <a:gd name="adj2" fmla="val -401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Ανάθεση</a:t>
            </a:r>
            <a:r>
              <a:rPr lang="el-GR" dirty="0" smtClean="0">
                <a:solidFill>
                  <a:schemeClr val="tx1"/>
                </a:solidFill>
              </a:rPr>
              <a:t>: υπολογίζεται η τιμή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ανατίθεται στη μεταβλητή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04800" y="2923794"/>
            <a:ext cx="1905000" cy="533400"/>
          </a:xfrm>
          <a:prstGeom prst="wedgeRectCallout">
            <a:avLst>
              <a:gd name="adj1" fmla="val -7211"/>
              <a:gd name="adj2" fmla="val -21481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μεταβλητής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65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3800" y="1707776"/>
            <a:ext cx="6342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5410200"/>
            <a:ext cx="786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15000" y="1752600"/>
            <a:ext cx="3429000" cy="495300"/>
          </a:xfrm>
          <a:prstGeom prst="wedgeRectCallout">
            <a:avLst>
              <a:gd name="adj1" fmla="val -88980"/>
              <a:gd name="adj2" fmla="val -283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</a:t>
            </a:r>
            <a:r>
              <a:rPr lang="el-GR" dirty="0">
                <a:solidFill>
                  <a:schemeClr val="tx1"/>
                </a:solidFill>
              </a:rPr>
              <a:t>ισοδύναμο με το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3" y="1737519"/>
            <a:ext cx="4783015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 smtClean="0"/>
              <a:t>Ένα </a:t>
            </a:r>
            <a:r>
              <a:rPr lang="en-US" sz="2400" b="1" dirty="0" smtClean="0">
                <a:solidFill>
                  <a:schemeClr val="hlink"/>
                </a:solidFill>
                <a:latin typeface="Lucida Console" pitchFamily="49" charset="0"/>
              </a:rPr>
              <a:t>do while</a:t>
            </a:r>
            <a:r>
              <a:rPr lang="en-US" sz="2400" i="1" dirty="0" smtClean="0">
                <a:solidFill>
                  <a:srgbClr val="000066"/>
                </a:solidFill>
              </a:rPr>
              <a:t> </a:t>
            </a:r>
            <a:r>
              <a:rPr lang="en-US" sz="2400" dirty="0" smtClean="0">
                <a:solidFill>
                  <a:srgbClr val="000066"/>
                </a:solidFill>
              </a:rPr>
              <a:t>statement</a:t>
            </a:r>
            <a:r>
              <a:rPr lang="en-US" sz="2400" dirty="0" smtClean="0"/>
              <a:t> </a:t>
            </a:r>
            <a:r>
              <a:rPr lang="el-GR" sz="2400" dirty="0" smtClean="0"/>
              <a:t>έχει το εξής συντακτικό</a:t>
            </a:r>
            <a:r>
              <a:rPr lang="en-US" sz="2400" dirty="0" smtClean="0"/>
              <a:t>: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 while code </a:t>
            </a:r>
            <a:r>
              <a:rPr lang="el-GR" sz="2000" dirty="0" smtClean="0"/>
              <a:t>εκτελείται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τουλάχιστον μία φορά</a:t>
            </a:r>
            <a:r>
              <a:rPr lang="en-US" sz="2000" dirty="0" smtClean="0"/>
              <a:t>;  </a:t>
            </a:r>
            <a:r>
              <a:rPr lang="el-GR" sz="2000" dirty="0" smtClean="0"/>
              <a:t>Μετά αν η συνθήκη είναι αληθής ο κώδικας εκτελείται ξανά.</a:t>
            </a:r>
            <a:endParaRPr lang="en-US" sz="2000" dirty="0" smtClean="0"/>
          </a:p>
          <a:p>
            <a:pPr lvl="1"/>
            <a:r>
              <a:rPr lang="en-US" sz="2000" dirty="0"/>
              <a:t>To while code </a:t>
            </a:r>
            <a:r>
              <a:rPr lang="el-GR" sz="2000" dirty="0" smtClean="0"/>
              <a:t>εκτελούν το βρόγχο και αλλάζουν την συνθήκη.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Do-While statement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838092" y="2590800"/>
            <a:ext cx="2321169" cy="10668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78769" y="2819400"/>
            <a:ext cx="2110154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statement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099556" y="4479319"/>
            <a:ext cx="1656184" cy="12954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59433" y="4913500"/>
            <a:ext cx="1336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5416062" y="5127812"/>
            <a:ext cx="6834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416062" y="3200400"/>
            <a:ext cx="0" cy="1926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416061" y="3200400"/>
            <a:ext cx="4220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893169" y="1524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925579" y="3657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927649" y="577471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963508" y="5791200"/>
            <a:ext cx="984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486401" y="3962400"/>
            <a:ext cx="105507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24644" y="2780437"/>
            <a:ext cx="3217547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67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Κάνετε πρόγραμμα που παίρνει σαν είσοδο ένα αριθμό και υλοποιεί μια αντίστροφη μέτρηση. Αν ο αριθμός είναι θετικός η αντίστροφη μέτρηση γίνεται προς τα κάτω μέχρι το μηδέν, αν είναι αρνητικός γίνεται προς τα πάνω μέχρι το μηδέν. Η διαδικασία επαναλαμβάνεται μέχρι ο χρήστης να δώσει την τιμή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40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91200" y="4038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4049486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2895600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895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FlowTest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8000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0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while-code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 smtClean="0"/>
              <a:t>κώδικας υλοποιεί </a:t>
            </a:r>
            <a:r>
              <a:rPr lang="el-GR" dirty="0"/>
              <a:t>τις επαναλήψεις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συνθήκη</a:t>
            </a:r>
            <a:r>
              <a:rPr lang="el-GR" dirty="0"/>
              <a:t>.</a:t>
            </a:r>
            <a:endParaRPr lang="en-US" dirty="0"/>
          </a:p>
          <a:p>
            <a:pPr lvl="1"/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while-code </a:t>
            </a:r>
            <a:r>
              <a:rPr lang="en-US" dirty="0" smtClean="0"/>
              <a:t>block </a:t>
            </a:r>
            <a:r>
              <a:rPr lang="el-GR" dirty="0" smtClean="0"/>
              <a:t>η </a:t>
            </a:r>
            <a:r>
              <a:rPr lang="el-GR" dirty="0"/>
              <a:t>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/>
              <a:t>Ο κώδικας επαναλαμβάνεται </a:t>
            </a:r>
            <a:r>
              <a:rPr lang="el-GR" dirty="0" smtClean="0">
                <a:solidFill>
                  <a:srgbClr val="0070C0"/>
                </a:solidFill>
              </a:rPr>
              <a:t>μέχρι</a:t>
            </a:r>
            <a:r>
              <a:rPr lang="el-GR" dirty="0" smtClean="0"/>
              <a:t> η συνθήκη να γίνει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93727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07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70C0"/>
                </a:solidFill>
              </a:rPr>
              <a:t>strongly typed </a:t>
            </a:r>
            <a:r>
              <a:rPr lang="el-GR" dirty="0" smtClean="0"/>
              <a:t>γλώσσα: κάθε μεταβλητή θα πρέπει να έχει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τύποι </a:t>
            </a:r>
            <a:r>
              <a:rPr lang="en-US" dirty="0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primitive types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Εκτός από τους βασικούς τύπους, όλοι οι άλλοι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2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 smtClean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continue</a:t>
            </a:r>
            <a:r>
              <a:rPr lang="en-US" dirty="0" smtClean="0"/>
              <a:t>: </a:t>
            </a:r>
            <a:r>
              <a:rPr lang="el-GR" dirty="0" smtClean="0"/>
              <a:t>Επιστρέφει τη ροή του προγράμματος στον έλεγχο της συνθήκης σε ένα βρόγχο.</a:t>
            </a:r>
          </a:p>
          <a:p>
            <a:pPr lvl="1"/>
            <a:r>
              <a:rPr lang="el-GR" dirty="0" smtClean="0"/>
              <a:t>Βολικό για τον έλεγχο συνθηκών πριν ξεκινήσει η εκτέλεση του βρόγχου,</a:t>
            </a:r>
            <a:r>
              <a:rPr lang="en-US" dirty="0" smtClean="0"/>
              <a:t> </a:t>
            </a:r>
            <a:r>
              <a:rPr lang="el-GR" dirty="0" smtClean="0"/>
              <a:t>ή για </a:t>
            </a:r>
            <a:r>
              <a:rPr lang="el-GR" dirty="0" err="1" smtClean="0"/>
              <a:t>πρόορη</a:t>
            </a:r>
            <a:r>
              <a:rPr lang="el-GR" dirty="0" smtClean="0"/>
              <a:t> επιστροφή στον έλεγχο της συνθήκης</a:t>
            </a:r>
          </a:p>
          <a:p>
            <a:pPr marL="274320" lvl="1" indent="0">
              <a:buNone/>
            </a:pPr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: </a:t>
            </a:r>
            <a:r>
              <a:rPr lang="el-GR" dirty="0" smtClean="0"/>
              <a:t>Μας βγάζει έξω από την εκτέλεση του βρόχου από οποιοδήποτε σημείο μέσα στον κώδικα.</a:t>
            </a:r>
          </a:p>
          <a:p>
            <a:pPr lvl="1"/>
            <a:r>
              <a:rPr lang="el-GR" dirty="0" smtClean="0"/>
              <a:t>Βολικό για να σταματάμε το βρόγχο όταν κάτι δεν πάει καλά.</a:t>
            </a:r>
          </a:p>
          <a:p>
            <a:pPr lvl="1"/>
            <a:endParaRPr lang="el-GR" dirty="0"/>
          </a:p>
          <a:p>
            <a:r>
              <a:rPr lang="el-GR" dirty="0"/>
              <a:t>Κάποιοι θεωρούν </a:t>
            </a:r>
            <a:r>
              <a:rPr lang="el-GR" dirty="0" smtClean="0"/>
              <a:t>οι εντολές αυτές χαλάνε </a:t>
            </a:r>
            <a:r>
              <a:rPr lang="el-GR" dirty="0"/>
              <a:t>το μοντέλο του δομημένου προγραμματισμού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056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276600" y="3962400"/>
            <a:ext cx="1973871" cy="1726039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t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 smtClean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continue</a:t>
            </a:r>
            <a:endParaRPr lang="el-GR" sz="2200" dirty="0" smtClean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break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3648135" y="225046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559417" y="251344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4135060" y="154030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4875334" y="276109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4160226" y="5679182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4155830" y="3453240"/>
            <a:ext cx="17584" cy="482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5697414" y="2761093"/>
            <a:ext cx="14654" cy="33860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4998426" y="238009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3571141" y="348499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2815002" y="593609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2813971" y="2727751"/>
            <a:ext cx="1029" cy="32175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2816467" y="272775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55830" y="6150303"/>
            <a:ext cx="1540119" cy="477837"/>
            <a:chOff x="6830159" y="5370513"/>
            <a:chExt cx="1540119" cy="477837"/>
          </a:xfrm>
        </p:grpSpPr>
        <p:sp>
          <p:nvSpPr>
            <p:cNvPr id="27" name="Line 14"/>
            <p:cNvSpPr>
              <a:spLocks noChangeShapeType="1"/>
            </p:cNvSpPr>
            <p:nvPr/>
          </p:nvSpPr>
          <p:spPr bwMode="auto">
            <a:xfrm flipH="1">
              <a:off x="6830159" y="5370513"/>
              <a:ext cx="15401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63CEA"/>
                </a:solidFill>
              </a:endParaRPr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>
              <a:off x="6834554" y="5373688"/>
              <a:ext cx="0" cy="4746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63CEA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636931" y="4336486"/>
            <a:ext cx="1236057" cy="4008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3043678" y="4536909"/>
            <a:ext cx="593253" cy="466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041183" y="2727751"/>
            <a:ext cx="2495" cy="18091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45143" y="2718496"/>
            <a:ext cx="441256" cy="9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52599" y="4993114"/>
            <a:ext cx="990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743199" y="5199196"/>
            <a:ext cx="725537" cy="145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468736" y="5199196"/>
            <a:ext cx="14657" cy="8633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173414" y="6099773"/>
            <a:ext cx="12953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67552" y="6099773"/>
            <a:ext cx="0" cy="3752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96211" y="1219200"/>
            <a:ext cx="4343400" cy="2585323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don’t like something){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215" y="1357699"/>
            <a:ext cx="3850595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(everything is ok){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}// end of if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6211" y="3908524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some code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some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277" y="3819698"/>
            <a:ext cx="4066683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 &amp;&amp;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some code 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some more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1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20888"/>
            <a:ext cx="3168352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FlowTestContinue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inputInt%2 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continue;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35" y="5715000"/>
            <a:ext cx="358136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αντίστροφη μέτρηση εκτελείται </a:t>
            </a:r>
          </a:p>
          <a:p>
            <a:r>
              <a:rPr lang="el-GR" dirty="0" smtClean="0"/>
              <a:t>μόνο για περιττούς αριθμούς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4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0557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77997"/>
            <a:ext cx="2088232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47664" y="5229200"/>
            <a:ext cx="122413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FlowTestBreak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5910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Εμβέλεια (</a:t>
            </a:r>
            <a:r>
              <a:rPr lang="en-US" dirty="0" smtClean="0"/>
              <a:t>scope) </a:t>
            </a:r>
            <a:r>
              <a:rPr lang="el-GR" dirty="0" smtClean="0"/>
              <a:t>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Προσέξτε ότι η μεταβλητή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</a:t>
            </a:r>
            <a:r>
              <a:rPr lang="el-GR" dirty="0" smtClean="0"/>
              <a:t>πρέπει να οριστεί </a:t>
            </a:r>
            <a:r>
              <a:rPr lang="el-GR" dirty="0" smtClean="0">
                <a:solidFill>
                  <a:srgbClr val="FF0000"/>
                </a:solidFill>
              </a:rPr>
              <a:t>σε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en-US" dirty="0" smtClean="0"/>
              <a:t>, </a:t>
            </a:r>
            <a:r>
              <a:rPr lang="el-GR" dirty="0" smtClean="0"/>
              <a:t>ενώ η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inputInt</a:t>
            </a:r>
            <a:r>
              <a:rPr lang="en-US" dirty="0" smtClean="0"/>
              <a:t> </a:t>
            </a:r>
            <a:r>
              <a:rPr lang="el-GR" dirty="0" err="1" smtClean="0"/>
              <a:t>πρεπει</a:t>
            </a:r>
            <a:r>
              <a:rPr lang="el-GR" dirty="0" smtClean="0"/>
              <a:t> να οριστεί </a:t>
            </a:r>
            <a:r>
              <a:rPr lang="el-GR" dirty="0" smtClean="0">
                <a:solidFill>
                  <a:srgbClr val="FF0000"/>
                </a:solidFill>
              </a:rPr>
              <a:t>έξω</a:t>
            </a:r>
            <a:r>
              <a:rPr lang="el-GR" dirty="0" smtClean="0"/>
              <a:t> από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while-loop</a:t>
            </a:r>
            <a:r>
              <a:rPr lang="en-US" dirty="0" smtClean="0"/>
              <a:t> </a:t>
            </a:r>
            <a:r>
              <a:rPr lang="el-GR" dirty="0" smtClean="0"/>
              <a:t>αλλιώς ο </a:t>
            </a:r>
            <a:r>
              <a:rPr lang="en-US" dirty="0" smtClean="0"/>
              <a:t>compiler </a:t>
            </a:r>
            <a:r>
              <a:rPr lang="el-GR" dirty="0" smtClean="0"/>
              <a:t>διαμαρτύρεται. </a:t>
            </a:r>
          </a:p>
          <a:p>
            <a:pPr lvl="1"/>
            <a:r>
              <a:rPr lang="el-GR" dirty="0" smtClean="0"/>
              <a:t>Προσπαθούμε να χρησιμοποιήσουμε μια μεταβλητή εκτός της </a:t>
            </a:r>
            <a:r>
              <a:rPr lang="el-GR" dirty="0" smtClean="0">
                <a:solidFill>
                  <a:srgbClr val="FF0000"/>
                </a:solidFill>
              </a:rPr>
              <a:t>εμβέλειας</a:t>
            </a:r>
            <a:r>
              <a:rPr lang="el-GR" dirty="0" smtClean="0"/>
              <a:t> της</a:t>
            </a:r>
          </a:p>
          <a:p>
            <a:r>
              <a:rPr lang="el-GR" dirty="0" smtClean="0"/>
              <a:t>Η κάθε μεταβλητή που ορίζουμε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scope) </a:t>
            </a:r>
            <a:r>
              <a:rPr lang="el-GR" dirty="0" smtClean="0"/>
              <a:t>μέσα στο </a:t>
            </a:r>
            <a:r>
              <a:rPr lang="en-US" dirty="0" smtClean="0">
                <a:solidFill>
                  <a:srgbClr val="0070C0"/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το οποίο ορίζεται.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μέσα στο </a:t>
            </a:r>
            <a:r>
              <a:rPr lang="en-US" dirty="0" smtClean="0"/>
              <a:t>block.</a:t>
            </a:r>
          </a:p>
          <a:p>
            <a:r>
              <a:rPr lang="el-GR" dirty="0" smtClean="0"/>
              <a:t>Μόλις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βγούμε</a:t>
            </a:r>
            <a:r>
              <a:rPr lang="el-GR" dirty="0" smtClean="0"/>
              <a:t> από το </a:t>
            </a:r>
            <a:r>
              <a:rPr lang="en-US" dirty="0" smtClean="0"/>
              <a:t>block </a:t>
            </a:r>
            <a:r>
              <a:rPr lang="el-GR" dirty="0" smtClean="0"/>
              <a:t>η μεταβλητή χάνεται</a:t>
            </a:r>
          </a:p>
          <a:p>
            <a:pPr lvl="2"/>
            <a:r>
              <a:rPr lang="el-GR" dirty="0" smtClean="0"/>
              <a:t>Ο </a:t>
            </a:r>
            <a:r>
              <a:rPr lang="en-US" dirty="0" smtClean="0"/>
              <a:t>compiler </a:t>
            </a:r>
            <a:r>
              <a:rPr lang="el-GR" dirty="0" smtClean="0"/>
              <a:t>δημιουργεί</a:t>
            </a:r>
            <a:r>
              <a:rPr lang="en-US" dirty="0" smtClean="0"/>
              <a:t> </a:t>
            </a:r>
            <a:r>
              <a:rPr lang="el-GR" dirty="0" smtClean="0"/>
              <a:t>ένα χώρο στη μνήμη για το </a:t>
            </a:r>
            <a:r>
              <a:rPr lang="en-US" dirty="0" smtClean="0"/>
              <a:t>block </a:t>
            </a:r>
            <a:r>
              <a:rPr lang="el-GR" dirty="0" smtClean="0"/>
              <a:t>το οποίο εκτελούμε, ο οποίος εξαφανίζεται όταν το </a:t>
            </a:r>
            <a:r>
              <a:rPr lang="en-US" dirty="0" smtClean="0"/>
              <a:t>block </a:t>
            </a:r>
            <a:r>
              <a:rPr lang="el-GR" dirty="0" smtClean="0"/>
              <a:t>τελειώσει.</a:t>
            </a:r>
            <a:endParaRPr lang="en-US" dirty="0" smtClean="0"/>
          </a:p>
          <a:p>
            <a:r>
              <a:rPr lang="el-GR" dirty="0"/>
              <a:t>Ένα </a:t>
            </a:r>
            <a:r>
              <a:rPr lang="en-US" dirty="0"/>
              <a:t>block </a:t>
            </a:r>
            <a:r>
              <a:rPr lang="el-GR" dirty="0"/>
              <a:t>μπορεί να περιλαμβάνει κι άλλα </a:t>
            </a:r>
            <a:r>
              <a:rPr lang="el-GR" dirty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l-GR" dirty="0"/>
              <a:t>Η μεταβλητή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και μέσα στα </a:t>
            </a:r>
            <a:r>
              <a:rPr lang="el-GR" dirty="0" smtClean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Δεν μπορούμε </a:t>
            </a:r>
            <a:r>
              <a:rPr lang="el-GR" dirty="0"/>
              <a:t>να ορίσουμε μια άλλη </a:t>
            </a:r>
            <a:r>
              <a:rPr lang="el-GR" dirty="0">
                <a:solidFill>
                  <a:srgbClr val="0070C0"/>
                </a:solidFill>
              </a:rPr>
              <a:t>μεταβλητή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 το ίδιο όνομα </a:t>
            </a:r>
            <a:r>
              <a:rPr lang="el-GR" dirty="0"/>
              <a:t>σε ένα φωλιασμένο </a:t>
            </a:r>
            <a:r>
              <a:rPr lang="en-US" dirty="0"/>
              <a:t>block</a:t>
            </a:r>
            <a:endParaRPr lang="el-GR" dirty="0"/>
          </a:p>
          <a:p>
            <a:pPr lvl="2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1747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7704" y="3442447"/>
            <a:ext cx="208823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31767" y="5355577"/>
            <a:ext cx="431517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31767" y="5050777"/>
            <a:ext cx="4299275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το </a:t>
            </a:r>
            <a:r>
              <a:rPr lang="en-US" dirty="0" smtClean="0"/>
              <a:t>scope </a:t>
            </a:r>
            <a:r>
              <a:rPr lang="el-GR" smtClean="0"/>
              <a:t>μεταβλητών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44049" y="2133600"/>
            <a:ext cx="379995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κώδικας έχει λάθη σε </a:t>
            </a:r>
            <a:r>
              <a:rPr lang="el-GR" dirty="0" smtClean="0">
                <a:solidFill>
                  <a:srgbClr val="FF0000"/>
                </a:solidFill>
              </a:rPr>
              <a:t>τρία</a:t>
            </a:r>
            <a:r>
              <a:rPr lang="el-GR" dirty="0" smtClean="0"/>
              <a:t> σημεία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5240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(“x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4061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1229544"/>
            <a:ext cx="4968552" cy="4320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15616" y="2093640"/>
            <a:ext cx="3240360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980728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... ...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713167" y="4145288"/>
            <a:ext cx="2304256" cy="612648"/>
          </a:xfrm>
          <a:prstGeom prst="wedgeRectCallout">
            <a:avLst>
              <a:gd name="adj1" fmla="val -108025"/>
              <a:gd name="adj2" fmla="val -7943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εμβέλεια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660232" y="1229544"/>
            <a:ext cx="2016224" cy="1440160"/>
          </a:xfrm>
          <a:prstGeom prst="wedgeRectCallout">
            <a:avLst>
              <a:gd name="adj1" fmla="val -107023"/>
              <a:gd name="adj2" fmla="val 62152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διαφορά του κόκκινου από το μπλε είναι ο χώρος εκτός της εμβελείας του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3167" y="4901952"/>
            <a:ext cx="3179313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Μέσα στο μπλε μπορούμε να χρησιμοποιήσουμε την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dirty="0" smtClean="0"/>
              <a:t>, αλλά δεν μπορούμε να </a:t>
            </a:r>
            <a:r>
              <a:rPr lang="el-GR" dirty="0" smtClean="0">
                <a:solidFill>
                  <a:srgbClr val="FF0000"/>
                </a:solidFill>
              </a:rPr>
              <a:t>ορίσουμε</a:t>
            </a:r>
            <a:r>
              <a:rPr lang="el-GR" dirty="0" smtClean="0"/>
              <a:t> άλλη μεταβλητή με το όνομα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5529" y="2789619"/>
            <a:ext cx="289128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Έξω από το μπλε δεν μπορούμε να </a:t>
            </a:r>
            <a:r>
              <a:rPr lang="el-GR" dirty="0" smtClean="0">
                <a:solidFill>
                  <a:srgbClr val="FF0000"/>
                </a:solidFill>
              </a:rPr>
              <a:t>χρησιμοποιήσουμε</a:t>
            </a:r>
            <a:r>
              <a:rPr lang="el-GR" dirty="0" smtClean="0"/>
              <a:t> τη μεταβλητή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16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067107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Το </a:t>
            </a:r>
            <a:r>
              <a:rPr lang="en-US" sz="2400" dirty="0" smtClean="0"/>
              <a:t>if-else statement </a:t>
            </a:r>
            <a:r>
              <a:rPr lang="el-GR" sz="2400" dirty="0" smtClean="0"/>
              <a:t>δουλεύει καλά όταν στο </a:t>
            </a:r>
            <a:r>
              <a:rPr lang="en-US" sz="2400" dirty="0" smtClean="0"/>
              <a:t>condition </a:t>
            </a:r>
            <a:r>
              <a:rPr lang="el-GR" sz="2400" dirty="0" smtClean="0"/>
              <a:t>θέλουμε να περιγράψουμε μια επιλογή με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δύο</a:t>
            </a:r>
            <a:r>
              <a:rPr lang="el-GR" sz="2400" dirty="0" smtClean="0"/>
              <a:t> πιθανά ενδεχόμενα.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Τι γίνεται αν η συνθήκη μας έχει πολλά ενδεχόμενα?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98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 εισόδου/εξόδου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είναι ένα ρεύμα?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</a:t>
            </a:r>
            <a:r>
              <a:rPr lang="el-GR" dirty="0"/>
              <a:t> που αναπαριστά μια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είσοδο</a:t>
            </a:r>
            <a:r>
              <a:rPr lang="el-GR" dirty="0"/>
              <a:t>), ή ένα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έξοδο</a:t>
            </a:r>
            <a:r>
              <a:rPr lang="el-GR" dirty="0"/>
              <a:t>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χαρακτήρων</a:t>
            </a:r>
          </a:p>
          <a:p>
            <a:pPr lvl="1"/>
            <a:r>
              <a:rPr lang="el-GR" dirty="0"/>
              <a:t>Αυτό μπορεί να είναι ένα αρχείο, το πληκτρολόγιο, η οθόνη.</a:t>
            </a:r>
          </a:p>
          <a:p>
            <a:pPr lvl="1"/>
            <a:r>
              <a:rPr lang="el-GR" dirty="0"/>
              <a:t>Όταν 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, ή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0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600200"/>
            <a:ext cx="3886200" cy="4838700"/>
          </a:xfrm>
        </p:spPr>
      </p:pic>
      <p:sp>
        <p:nvSpPr>
          <p:cNvPr id="5" name="TextBox 4"/>
          <p:cNvSpPr txBox="1"/>
          <p:nvPr/>
        </p:nvSpPr>
        <p:spPr>
          <a:xfrm>
            <a:off x="152400" y="1981200"/>
            <a:ext cx="1723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Συντακτικό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565899"/>
            <a:ext cx="45961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(&lt;condition expression&gt;){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1&gt;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1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2&gt;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default statements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379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που να εύχεται καλημέρα σε τρεις διαφορετικές γλώσσες ανάλογα με την επιλογή του χρήστη.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21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.\n“ +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“Greek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English, French only");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4685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System.err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Μέσω αυτών και άλλων βοηθητικών αντικειμένων γίνεται η είσοδος και έξοδος δεδομένων ενός προγράμματος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/>
              <a:t>Μια εντολή εισόδου/εξόδου έχει αποτέλεσμα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λειτουργικό</a:t>
            </a:r>
            <a:r>
              <a:rPr lang="el-GR" dirty="0"/>
              <a:t> να </a:t>
            </a:r>
            <a:r>
              <a:rPr lang="el-GR" dirty="0">
                <a:solidFill>
                  <a:srgbClr val="0070C0"/>
                </a:solidFill>
              </a:rPr>
              <a:t>πάρει ή να στείλει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χαρακτήρες</a:t>
            </a:r>
            <a:r>
              <a:rPr lang="el-GR" dirty="0"/>
              <a:t> από/προς την αντίστοιχη </a:t>
            </a:r>
            <a:r>
              <a:rPr lang="el-GR" dirty="0">
                <a:solidFill>
                  <a:srgbClr val="0070C0"/>
                </a:solidFill>
              </a:rPr>
              <a:t>πηγή/προορισμό</a:t>
            </a:r>
            <a:r>
              <a:rPr lang="el-GR" dirty="0"/>
              <a:t>.</a:t>
            </a:r>
          </a:p>
          <a:p>
            <a:endParaRPr lang="en-US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98574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0" lvl="1">
              <a:buClr>
                <a:schemeClr val="accent6"/>
              </a:buClr>
            </a:pPr>
            <a:r>
              <a:rPr lang="el-GR" dirty="0" smtClean="0"/>
              <a:t>Για έξοδο μπορούμε να καλέσουμε τις συναρτήσεις του </a:t>
            </a:r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/>
              <a:t>αντικειμένου</a:t>
            </a:r>
            <a:r>
              <a:rPr lang="el-GR" dirty="0" smtClean="0"/>
              <a:t>: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 smtClean="0"/>
              <a:t>: για να τυπώσουμε ένα αλφαριθμητικό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και τον χαρακτήρα </a:t>
            </a:r>
            <a:r>
              <a:rPr lang="el-GR" dirty="0" smtClean="0">
                <a:solidFill>
                  <a:srgbClr val="0070C0"/>
                </a:solidFill>
              </a:rPr>
              <a:t>‘\</a:t>
            </a:r>
            <a:r>
              <a:rPr lang="en-US" dirty="0" smtClean="0">
                <a:solidFill>
                  <a:srgbClr val="0070C0"/>
                </a:solidFill>
              </a:rPr>
              <a:t>n’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τυπώνει το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l-GR" dirty="0" smtClean="0"/>
              <a:t> αλλά δεν αλλάζει γραμμή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 smtClean="0"/>
              <a:t>: Formatted output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printf(“%</a:t>
            </a:r>
            <a:r>
              <a:rPr lang="en-US" dirty="0" err="1" smtClean="0">
                <a:solidFill>
                  <a:srgbClr val="0070C0"/>
                </a:solidFill>
              </a:rPr>
              <a:t>d”,myInt</a:t>
            </a:r>
            <a:r>
              <a:rPr lang="en-US" dirty="0" smtClean="0">
                <a:solidFill>
                  <a:srgbClr val="0070C0"/>
                </a:solidFill>
              </a:rPr>
              <a:t>);</a:t>
            </a:r>
            <a:r>
              <a:rPr lang="en-US" dirty="0" smtClean="0"/>
              <a:t> // </a:t>
            </a:r>
            <a:r>
              <a:rPr lang="el-GR" dirty="0" smtClean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n-US" dirty="0" err="1">
                <a:solidFill>
                  <a:srgbClr val="0070C0"/>
                </a:solidFill>
              </a:rPr>
              <a:t>f</a:t>
            </a:r>
            <a:r>
              <a:rPr lang="en-US" dirty="0" err="1" smtClean="0">
                <a:solidFill>
                  <a:srgbClr val="0070C0"/>
                </a:solidFill>
              </a:rPr>
              <a:t>”,myDouble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 smtClean="0"/>
              <a:t>// </a:t>
            </a:r>
            <a:r>
              <a:rPr lang="el-GR" dirty="0" smtClean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l-GR" dirty="0" smtClean="0">
                <a:solidFill>
                  <a:srgbClr val="0070C0"/>
                </a:solidFill>
              </a:rPr>
              <a:t>.2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err="1">
                <a:solidFill>
                  <a:srgbClr val="0070C0"/>
                </a:solidFill>
              </a:rPr>
              <a:t>”,</a:t>
            </a:r>
            <a:r>
              <a:rPr lang="en-US" dirty="0" err="1" smtClean="0">
                <a:solidFill>
                  <a:srgbClr val="0070C0"/>
                </a:solidFill>
              </a:rPr>
              <a:t>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 smtClean="0"/>
              <a:t>τυπώνει </a:t>
            </a:r>
            <a:r>
              <a:rPr lang="el-GR" dirty="0"/>
              <a:t>ένα </a:t>
            </a:r>
            <a:r>
              <a:rPr lang="el-GR" dirty="0" smtClean="0"/>
              <a:t>πραγματικό με δύο δεκαδικά</a:t>
            </a:r>
            <a:endParaRPr lang="el-G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6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 smtClean="0"/>
              <a:t>Αρχικοποιείται με το ρεύμα εισόδου: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</a:t>
            </a:r>
            <a:r>
              <a:rPr lang="en-US" dirty="0" smtClean="0">
                <a:solidFill>
                  <a:srgbClr val="0070C0"/>
                </a:solidFill>
              </a:rPr>
              <a:t>input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=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Scanner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System.in</a:t>
            </a:r>
            <a:r>
              <a:rPr lang="en-US" dirty="0" smtClean="0"/>
              <a:t>);</a:t>
            </a:r>
          </a:p>
          <a:p>
            <a:pPr lvl="1"/>
            <a:endParaRPr lang="en-US" dirty="0"/>
          </a:p>
          <a:p>
            <a:r>
              <a:rPr lang="el-GR" dirty="0" smtClean="0"/>
              <a:t>Μπορούμε να καλέσουμε μεθόδους 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μέχρι να βρει τον χαρακτήρα </a:t>
            </a:r>
            <a:r>
              <a:rPr lang="en-US" dirty="0"/>
              <a:t>‘\n’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 επόμενο </a:t>
            </a:r>
            <a:r>
              <a:rPr lang="en-US" dirty="0" smtClean="0"/>
              <a:t>String</a:t>
            </a:r>
            <a:endParaRPr lang="en-US" dirty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/>
              <a:t>int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/>
              <a:t>double.</a:t>
            </a:r>
          </a:p>
        </p:txBody>
      </p:sp>
    </p:spTree>
    <p:extLst>
      <p:ext uri="{BB962C8B-B14F-4D97-AF65-F5344CB8AC3E}">
        <p14:creationId xmlns:p14="http://schemas.microsoft.com/office/powerpoint/2010/main" val="361232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12" y="1456765"/>
            <a:ext cx="8763000" cy="4419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“Say Something: ”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Scanner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000" b="1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You said: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609600" y="5934635"/>
            <a:ext cx="7799294" cy="847165"/>
          </a:xfrm>
          <a:prstGeom prst="wedgeRectCallout">
            <a:avLst>
              <a:gd name="adj1" fmla="val 12798"/>
              <a:gd name="adj2" fmla="val -51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δημιουργεί ένα αντικείμενο τύπου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(μία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sz="2000" dirty="0" smtClean="0">
                <a:solidFill>
                  <a:schemeClr val="tx1"/>
                </a:solidFill>
              </a:rPr>
              <a:t>) με το οποίο μπορούμε πλέον να διαβάζουμε από την είσοδο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06104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TestIO2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d=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(“division by 4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d/4);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(division by 4)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"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1+d/4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(division of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 4)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",d, 1+d/4);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5980638"/>
            <a:ext cx="382117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αυτό το πρόγραμμα?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28184" y="2348880"/>
            <a:ext cx="2901697" cy="1360185"/>
          </a:xfrm>
          <a:prstGeom prst="wedgeRectCallout">
            <a:avLst>
              <a:gd name="adj1" fmla="val -35321"/>
              <a:gd name="adj2" fmla="val 923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l-GR" dirty="0" smtClean="0">
                <a:solidFill>
                  <a:srgbClr val="FF0000"/>
                </a:solidFill>
              </a:rPr>
              <a:t>+</a:t>
            </a:r>
            <a:r>
              <a:rPr lang="el-GR" dirty="0" smtClean="0">
                <a:solidFill>
                  <a:schemeClr val="tx1"/>
                </a:solidFill>
              </a:rPr>
              <a:t> λειτουργεί ως </a:t>
            </a:r>
            <a:r>
              <a:rPr lang="en-US" dirty="0" smtClean="0">
                <a:solidFill>
                  <a:srgbClr val="FF0000"/>
                </a:solidFill>
              </a:rPr>
              <a:t>concatenation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τελεστής μεταξύ </a:t>
            </a:r>
            <a:r>
              <a:rPr lang="en-US" dirty="0" smtClean="0">
                <a:solidFill>
                  <a:schemeClr val="tx1"/>
                </a:solidFill>
              </a:rPr>
              <a:t>Strings, </a:t>
            </a:r>
            <a:r>
              <a:rPr lang="el-GR" dirty="0" smtClean="0">
                <a:solidFill>
                  <a:schemeClr val="tx1"/>
                </a:solidFill>
              </a:rPr>
              <a:t>άρα μετατρέπει τους αριθμούς σε</a:t>
            </a:r>
            <a:r>
              <a:rPr lang="en-US" dirty="0" smtClean="0">
                <a:solidFill>
                  <a:schemeClr val="tx1"/>
                </a:solidFill>
              </a:rPr>
              <a:t> Strings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199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3001</TotalTime>
  <Words>2287</Words>
  <Application>Microsoft Office PowerPoint</Application>
  <PresentationFormat>On-screen Show (4:3)</PresentationFormat>
  <Paragraphs>696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Clarity</vt:lpstr>
      <vt:lpstr>ΤΕΧΝΙΚΕΣ Αντικειμενοστραφουσ προγραμματισμου</vt:lpstr>
      <vt:lpstr>HelloWorld.java</vt:lpstr>
      <vt:lpstr>Division.java</vt:lpstr>
      <vt:lpstr>Ρεύματα εισόδου/εξόδου</vt:lpstr>
      <vt:lpstr>Είσοδος &amp; Έξοδος</vt:lpstr>
      <vt:lpstr>Έξοδος</vt:lpstr>
      <vt:lpstr>Είσοδος</vt:lpstr>
      <vt:lpstr>Παράδειγμα</vt:lpstr>
      <vt:lpstr>Παράδειγμα</vt:lpstr>
      <vt:lpstr>Λογικοί τελεστές</vt:lpstr>
      <vt:lpstr>Έλεγχος ισότητας για Strings</vt:lpstr>
      <vt:lpstr>Βρόγχοι – Το if-then Statement</vt:lpstr>
      <vt:lpstr>PowerPoint Presentation</vt:lpstr>
      <vt:lpstr>PowerPoint Presentation</vt:lpstr>
      <vt:lpstr>PowerPoint Presentation</vt:lpstr>
      <vt:lpstr>Βρόγχοι – Το if-then-else Statement</vt:lpstr>
      <vt:lpstr>PowerPoint Presentation</vt:lpstr>
      <vt:lpstr>PowerPoint Presentation</vt:lpstr>
      <vt:lpstr>Προσοχή!</vt:lpstr>
      <vt:lpstr>Επαναλήψεις - While statement</vt:lpstr>
      <vt:lpstr>Παράδειγμα</vt:lpstr>
      <vt:lpstr>Επαναλήψεις – for statement</vt:lpstr>
      <vt:lpstr>Παράδειγμα</vt:lpstr>
      <vt:lpstr>Παράδειγμα</vt:lpstr>
      <vt:lpstr>Το Do-While statement</vt:lpstr>
      <vt:lpstr>Παράδειγμα</vt:lpstr>
      <vt:lpstr>PowerPoint Presentation</vt:lpstr>
      <vt:lpstr>PowerPoint Presentation</vt:lpstr>
      <vt:lpstr>Επαναλήψεις - While statement</vt:lpstr>
      <vt:lpstr>Οι εντολές break και continue</vt:lpstr>
      <vt:lpstr>Οι εντολές break και continue</vt:lpstr>
      <vt:lpstr>Παράδειγμα</vt:lpstr>
      <vt:lpstr>PowerPoint Presentation</vt:lpstr>
      <vt:lpstr>PowerPoint Presentation</vt:lpstr>
      <vt:lpstr>PowerPoint Presentation</vt:lpstr>
      <vt:lpstr>Εμβέλεια (scope) μεταβλητών</vt:lpstr>
      <vt:lpstr>Παράδειγμα με το scope μεταβλητών</vt:lpstr>
      <vt:lpstr>PowerPoint Presentation</vt:lpstr>
      <vt:lpstr>Το if-else statement</vt:lpstr>
      <vt:lpstr>Switch statement</vt:lpstr>
      <vt:lpstr>Παράδειγμα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193</cp:revision>
  <dcterms:created xsi:type="dcterms:W3CDTF">2013-02-10T16:19:38Z</dcterms:created>
  <dcterms:modified xsi:type="dcterms:W3CDTF">2015-03-09T12:32:45Z</dcterms:modified>
</cp:coreProperties>
</file>