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7"/>
  </p:notesMasterIdLst>
  <p:sldIdLst>
    <p:sldId id="257" r:id="rId2"/>
    <p:sldId id="294" r:id="rId3"/>
    <p:sldId id="258" r:id="rId4"/>
    <p:sldId id="259" r:id="rId5"/>
    <p:sldId id="260" r:id="rId6"/>
    <p:sldId id="261" r:id="rId7"/>
    <p:sldId id="293" r:id="rId8"/>
    <p:sldId id="262" r:id="rId9"/>
    <p:sldId id="338" r:id="rId10"/>
    <p:sldId id="263" r:id="rId11"/>
    <p:sldId id="296" r:id="rId12"/>
    <p:sldId id="297" r:id="rId13"/>
    <p:sldId id="313" r:id="rId14"/>
    <p:sldId id="360" r:id="rId15"/>
    <p:sldId id="361" r:id="rId16"/>
    <p:sldId id="298" r:id="rId17"/>
    <p:sldId id="301" r:id="rId18"/>
    <p:sldId id="302" r:id="rId19"/>
    <p:sldId id="303" r:id="rId20"/>
    <p:sldId id="305" r:id="rId21"/>
    <p:sldId id="306" r:id="rId22"/>
    <p:sldId id="307" r:id="rId23"/>
    <p:sldId id="308" r:id="rId24"/>
    <p:sldId id="309" r:id="rId25"/>
    <p:sldId id="304" r:id="rId26"/>
    <p:sldId id="310" r:id="rId27"/>
    <p:sldId id="311" r:id="rId28"/>
    <p:sldId id="312" r:id="rId29"/>
    <p:sldId id="362" r:id="rId30"/>
    <p:sldId id="314" r:id="rId31"/>
    <p:sldId id="315" r:id="rId32"/>
    <p:sldId id="316" r:id="rId33"/>
    <p:sldId id="317" r:id="rId34"/>
    <p:sldId id="320" r:id="rId35"/>
    <p:sldId id="318" r:id="rId36"/>
    <p:sldId id="319" r:id="rId37"/>
    <p:sldId id="321" r:id="rId38"/>
    <p:sldId id="324" r:id="rId39"/>
    <p:sldId id="348" r:id="rId40"/>
    <p:sldId id="325" r:id="rId41"/>
    <p:sldId id="349" r:id="rId42"/>
    <p:sldId id="345" r:id="rId43"/>
    <p:sldId id="350" r:id="rId44"/>
    <p:sldId id="347" r:id="rId45"/>
    <p:sldId id="351" r:id="rId4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90" autoAdjust="0"/>
    <p:restoredTop sz="94660"/>
  </p:normalViewPr>
  <p:slideViewPr>
    <p:cSldViewPr>
      <p:cViewPr varScale="1">
        <p:scale>
          <a:sx n="65" d="100"/>
          <a:sy n="65" d="100"/>
        </p:scale>
        <p:origin x="1306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68C28-81DF-43F0-A3D4-E906B1D7125B}" type="datetimeFigureOut">
              <a:rPr lang="en-US" smtClean="0"/>
              <a:pPr/>
              <a:t>3/1/2015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0F88-82BB-4F01-8B5A-73A7B3C8F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5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406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98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64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625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6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697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3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5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29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29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291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75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3/1/2015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924800" cy="1927225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ΤΕΧΝΙΚΕΣ </a:t>
            </a:r>
            <a:r>
              <a:rPr lang="el-GR" dirty="0" err="1" smtClean="0"/>
              <a:t>Αντικειμενοστραφουσ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 smtClean="0"/>
              <a:t>Εισαγωγή στη </a:t>
            </a:r>
            <a:r>
              <a:rPr lang="en-US" dirty="0" smtClean="0"/>
              <a:t>Java</a:t>
            </a: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51115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"simple, object-oriented and familiar</a:t>
            </a:r>
            <a:r>
              <a:rPr lang="en-US" dirty="0" smtClean="0"/>
              <a:t>"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Familiar</a:t>
            </a:r>
            <a:r>
              <a:rPr lang="en-US" dirty="0" smtClean="0"/>
              <a:t>: H Java </a:t>
            </a:r>
            <a:r>
              <a:rPr lang="el-GR" dirty="0" smtClean="0"/>
              <a:t>είχε ως έμπνευση της την </a:t>
            </a:r>
            <a:r>
              <a:rPr lang="en-US" dirty="0" smtClean="0"/>
              <a:t>C++, </a:t>
            </a:r>
            <a:r>
              <a:rPr lang="el-GR" dirty="0" smtClean="0"/>
              <a:t>και δανείζεται αρκετά από τα χαρακτηριστικά της.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Object-oriented</a:t>
            </a:r>
            <a:r>
              <a:rPr lang="en-US" dirty="0" smtClean="0"/>
              <a:t>: H Java </a:t>
            </a:r>
            <a:r>
              <a:rPr lang="el-GR" dirty="0" smtClean="0"/>
              <a:t>είναι </a:t>
            </a:r>
            <a:r>
              <a:rPr lang="el-GR" dirty="0" smtClean="0">
                <a:solidFill>
                  <a:srgbClr val="0070C0"/>
                </a:solidFill>
              </a:rPr>
              <a:t>«πιο αντικειμενοστρ</a:t>
            </a:r>
            <a:r>
              <a:rPr lang="el-GR" dirty="0">
                <a:solidFill>
                  <a:srgbClr val="0070C0"/>
                </a:solidFill>
              </a:rPr>
              <a:t>α</a:t>
            </a:r>
            <a:r>
              <a:rPr lang="el-GR" dirty="0" smtClean="0">
                <a:solidFill>
                  <a:srgbClr val="0070C0"/>
                </a:solidFill>
              </a:rPr>
              <a:t>φής»</a:t>
            </a:r>
            <a:r>
              <a:rPr lang="el-GR" dirty="0" smtClean="0"/>
              <a:t> από την </a:t>
            </a:r>
            <a:r>
              <a:rPr lang="en-US" dirty="0" smtClean="0"/>
              <a:t>C++ </a:t>
            </a:r>
            <a:r>
              <a:rPr lang="el-GR" dirty="0" smtClean="0"/>
              <a:t>η οποία προσπαθεί να μείνει συμβατή με την</a:t>
            </a:r>
            <a:r>
              <a:rPr lang="en-US" dirty="0" smtClean="0"/>
              <a:t> C</a:t>
            </a:r>
            <a:r>
              <a:rPr lang="el-GR" dirty="0" smtClean="0"/>
              <a:t> </a:t>
            </a:r>
          </a:p>
          <a:p>
            <a:pPr lvl="1"/>
            <a:r>
              <a:rPr lang="el-GR" dirty="0"/>
              <a:t>Στην </a:t>
            </a:r>
            <a:r>
              <a:rPr lang="en-US" dirty="0"/>
              <a:t>Java </a:t>
            </a:r>
            <a:r>
              <a:rPr lang="el-GR" dirty="0">
                <a:solidFill>
                  <a:srgbClr val="FF0000"/>
                </a:solidFill>
              </a:rPr>
              <a:t>τα πάντα </a:t>
            </a:r>
            <a:r>
              <a:rPr lang="el-GR" dirty="0"/>
              <a:t>είναι </a:t>
            </a:r>
            <a:r>
              <a:rPr lang="el-GR" dirty="0">
                <a:solidFill>
                  <a:srgbClr val="FF0000"/>
                </a:solidFill>
              </a:rPr>
              <a:t>αντικείμενα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Simple</a:t>
            </a:r>
            <a:r>
              <a:rPr lang="en-US" dirty="0" smtClean="0"/>
              <a:t>: </a:t>
            </a:r>
            <a:r>
              <a:rPr lang="el-GR" dirty="0" smtClean="0"/>
              <a:t>Η </a:t>
            </a:r>
            <a:r>
              <a:rPr lang="en-US" dirty="0" smtClean="0"/>
              <a:t>Java </a:t>
            </a:r>
            <a:r>
              <a:rPr lang="el-GR" dirty="0" smtClean="0"/>
              <a:t>δίνει λιγότερο έλεγχο στο χρήστη, αλλά κάνει τη ζωή του πιο εύκολη. Η </a:t>
            </a:r>
            <a:r>
              <a:rPr lang="el-GR" dirty="0" smtClean="0">
                <a:solidFill>
                  <a:srgbClr val="0070C0"/>
                </a:solidFill>
              </a:rPr>
              <a:t>διαχείριση της μνήμης</a:t>
            </a:r>
            <a:r>
              <a:rPr lang="el-GR" dirty="0" smtClean="0"/>
              <a:t> γίνεται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αυτόματα</a:t>
            </a:r>
            <a:r>
              <a:rPr lang="el-GR" dirty="0" smtClean="0"/>
              <a:t>.</a:t>
            </a:r>
          </a:p>
          <a:p>
            <a:pPr lvl="1"/>
            <a:r>
              <a:rPr lang="el-GR" dirty="0" smtClean="0"/>
              <a:t>Η γλώσσα φροντίζει να κάνει πιο γρήγορο και πιο σταθερό (</a:t>
            </a:r>
            <a:r>
              <a:rPr lang="en-US" dirty="0" smtClean="0"/>
              <a:t>robust</a:t>
            </a:r>
            <a:r>
              <a:rPr lang="el-GR" dirty="0" smtClean="0"/>
              <a:t>)</a:t>
            </a:r>
            <a:r>
              <a:rPr lang="en-US" dirty="0" smtClean="0"/>
              <a:t> </a:t>
            </a:r>
            <a:r>
              <a:rPr lang="el-GR" dirty="0" smtClean="0"/>
              <a:t>τον προγραμματισμό παρότι αυτό μπορεί να έχει αποτέλεσμα τα προγράμματα να γίνονται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πιο αργά</a:t>
            </a:r>
            <a:r>
              <a:rPr lang="el-G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9980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HELLO WORLD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Το πρώτο μας πρόγραμμα σε </a:t>
            </a:r>
            <a:r>
              <a:rPr lang="en-US" dirty="0" smtClean="0"/>
              <a:t>Java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3715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Δομή ενός απλού </a:t>
            </a:r>
            <a:r>
              <a:rPr lang="en-US" dirty="0" smtClean="0"/>
              <a:t>Java </a:t>
            </a:r>
            <a:r>
              <a:rPr lang="el-GR" dirty="0" smtClean="0"/>
              <a:t>προγράμματος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To </a:t>
            </a:r>
            <a:r>
              <a:rPr lang="el-GR" dirty="0" smtClean="0">
                <a:solidFill>
                  <a:srgbClr val="0070C0"/>
                </a:solidFill>
              </a:rPr>
              <a:t>όνομα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/>
              <a:t>του αρχείου που κρατάει το πρόγραμμα είναι </a:t>
            </a:r>
            <a:r>
              <a:rPr lang="en-US" dirty="0" smtClean="0">
                <a:solidFill>
                  <a:srgbClr val="FF0000"/>
                </a:solidFill>
              </a:rPr>
              <a:t>X.java</a:t>
            </a:r>
            <a:r>
              <a:rPr lang="en-US" dirty="0" smtClean="0"/>
              <a:t> (</a:t>
            </a:r>
            <a:r>
              <a:rPr lang="el-GR" dirty="0" smtClean="0"/>
              <a:t>όπου </a:t>
            </a:r>
            <a:r>
              <a:rPr lang="el-GR" dirty="0" smtClean="0">
                <a:solidFill>
                  <a:srgbClr val="FF0000"/>
                </a:solidFill>
              </a:rPr>
              <a:t>Χ</a:t>
            </a:r>
            <a:r>
              <a:rPr lang="el-GR" dirty="0" smtClean="0"/>
              <a:t> το όνομα του προγράμματος)</a:t>
            </a:r>
          </a:p>
          <a:p>
            <a:pPr lvl="1"/>
            <a:r>
              <a:rPr lang="el-GR" dirty="0" smtClean="0"/>
              <a:t>Στο παράδειγμα</a:t>
            </a:r>
            <a:r>
              <a:rPr lang="en-US" dirty="0" smtClean="0"/>
              <a:t> </a:t>
            </a:r>
            <a:r>
              <a:rPr lang="el-GR" dirty="0" smtClean="0"/>
              <a:t>μας ονομάζουμε το πρόγραμμα μας: </a:t>
            </a:r>
            <a:r>
              <a:rPr lang="en-US" dirty="0" smtClean="0">
                <a:solidFill>
                  <a:srgbClr val="0070C0"/>
                </a:solidFill>
              </a:rPr>
              <a:t>HelloWorld.java</a:t>
            </a:r>
            <a:endParaRPr lang="el-GR" dirty="0" smtClean="0">
              <a:solidFill>
                <a:srgbClr val="0070C0"/>
              </a:solidFill>
            </a:endParaRPr>
          </a:p>
          <a:p>
            <a:r>
              <a:rPr lang="el-GR" dirty="0" smtClean="0"/>
              <a:t>Μέσα στο πρόγραμμα μας πρέπει να έχουμε μια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κλάση</a:t>
            </a:r>
            <a:r>
              <a:rPr lang="el-GR" dirty="0" smtClean="0"/>
              <a:t> με το όνομα </a:t>
            </a:r>
            <a:r>
              <a:rPr lang="el-GR" dirty="0" smtClean="0">
                <a:solidFill>
                  <a:srgbClr val="FF0000"/>
                </a:solidFill>
              </a:rPr>
              <a:t>Χ</a:t>
            </a:r>
            <a:r>
              <a:rPr lang="el-GR" dirty="0" smtClean="0"/>
              <a:t>.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 X </a:t>
            </a:r>
            <a:r>
              <a:rPr lang="en-US" dirty="0"/>
              <a:t>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HelloWorld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dirty="0"/>
              <a:t>στο παράδειγμα μας)</a:t>
            </a:r>
            <a:endParaRPr lang="en-US" dirty="0"/>
          </a:p>
          <a:p>
            <a:r>
              <a:rPr lang="en-US" dirty="0" smtClean="0"/>
              <a:t>H </a:t>
            </a:r>
            <a:r>
              <a:rPr lang="el-GR" dirty="0" smtClean="0"/>
              <a:t>κλάση </a:t>
            </a:r>
            <a:r>
              <a:rPr lang="el-GR" dirty="0" smtClean="0">
                <a:solidFill>
                  <a:srgbClr val="FF0000"/>
                </a:solidFill>
              </a:rPr>
              <a:t>Χ</a:t>
            </a:r>
            <a:r>
              <a:rPr lang="el-GR" dirty="0" smtClean="0"/>
              <a:t> θα πρέπει να περιέχει μια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μέθοδο</a:t>
            </a:r>
            <a:r>
              <a:rPr lang="el-GR" dirty="0" smtClean="0"/>
              <a:t> </a:t>
            </a:r>
            <a:r>
              <a:rPr lang="en-US" dirty="0" smtClean="0">
                <a:solidFill>
                  <a:srgbClr val="0070C0"/>
                </a:solidFill>
              </a:rPr>
              <a:t>main</a:t>
            </a:r>
            <a:r>
              <a:rPr lang="en-US" dirty="0" smtClean="0"/>
              <a:t> </a:t>
            </a:r>
            <a:r>
              <a:rPr lang="el-GR" dirty="0" smtClean="0"/>
              <a:t>η οποία είναι το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σημείο εκκίνησης </a:t>
            </a:r>
            <a:r>
              <a:rPr lang="el-GR" dirty="0" smtClean="0"/>
              <a:t>του προγράμματος μας</a:t>
            </a:r>
          </a:p>
          <a:p>
            <a:pPr lvl="1"/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 static void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main(String[]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287728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HelloWorld.java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33528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HelloWorld</a:t>
            </a: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// print message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(“Hello world!”);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1000" y="5562600"/>
            <a:ext cx="82677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Το </a:t>
            </a:r>
            <a:r>
              <a:rPr lang="el-GR" sz="2400" dirty="0" smtClean="0">
                <a:solidFill>
                  <a:srgbClr val="00B0F0"/>
                </a:solidFill>
              </a:rPr>
              <a:t>όνομα του </a:t>
            </a:r>
            <a:r>
              <a:rPr lang="en-US" sz="2400" dirty="0">
                <a:solidFill>
                  <a:srgbClr val="00B0F0"/>
                </a:solidFill>
              </a:rPr>
              <a:t>.java</a:t>
            </a:r>
            <a:r>
              <a:rPr lang="el-GR" sz="2400" dirty="0">
                <a:solidFill>
                  <a:srgbClr val="00B0F0"/>
                </a:solidFill>
              </a:rPr>
              <a:t> </a:t>
            </a:r>
            <a:r>
              <a:rPr lang="el-GR" sz="2400" dirty="0" smtClean="0">
                <a:solidFill>
                  <a:srgbClr val="00B0F0"/>
                </a:solidFill>
              </a:rPr>
              <a:t>αρχείου </a:t>
            </a:r>
            <a:r>
              <a:rPr lang="el-GR" sz="2400" dirty="0" smtClean="0"/>
              <a:t>και το </a:t>
            </a:r>
            <a:r>
              <a:rPr lang="el-GR" sz="2400" dirty="0" smtClean="0">
                <a:solidFill>
                  <a:srgbClr val="00B0F0"/>
                </a:solidFill>
              </a:rPr>
              <a:t>όνομα της κλάσης </a:t>
            </a:r>
            <a:r>
              <a:rPr lang="el-GR" sz="2400" dirty="0" smtClean="0"/>
              <a:t>(που περιέχει την μέθοδο </a:t>
            </a:r>
            <a:r>
              <a:rPr lang="en-US" sz="2400" dirty="0" smtClean="0"/>
              <a:t>main</a:t>
            </a:r>
            <a:r>
              <a:rPr lang="el-GR" sz="2400" dirty="0" smtClean="0"/>
              <a:t>) θα πρέπει να είναι πάντα τα </a:t>
            </a:r>
            <a:r>
              <a:rPr lang="el-GR" sz="2400" dirty="0" smtClean="0">
                <a:solidFill>
                  <a:srgbClr val="FF0000"/>
                </a:solidFill>
              </a:rPr>
              <a:t>ίδια</a:t>
            </a:r>
            <a:r>
              <a:rPr lang="el-GR" sz="2400" dirty="0" smtClean="0"/>
              <a:t>!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37476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Μεταγλώττιση – </a:t>
            </a:r>
            <a:r>
              <a:rPr lang="en-US" dirty="0" smtClean="0"/>
              <a:t>Compiling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852" t="3908" r="40106" b="30316"/>
          <a:stretch/>
        </p:blipFill>
        <p:spPr>
          <a:xfrm>
            <a:off x="4689231" y="3932507"/>
            <a:ext cx="4454769" cy="283960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44772" y="3139878"/>
            <a:ext cx="4344459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US" sz="24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</a:t>
            </a:r>
            <a:r>
              <a:rPr lang="en-US" sz="2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avac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HelloWorld.java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766" y="1580869"/>
            <a:ext cx="696645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/>
              <a:t>Η μεταγλώττιση γίνεται με την εντολή </a:t>
            </a:r>
            <a:r>
              <a:rPr lang="en-US" sz="2800" dirty="0" err="1" smtClean="0">
                <a:solidFill>
                  <a:srgbClr val="FF0000"/>
                </a:solidFill>
              </a:rPr>
              <a:t>javac</a:t>
            </a:r>
            <a:endParaRPr lang="en-US" sz="2800" dirty="0" smtClean="0">
              <a:solidFill>
                <a:srgbClr val="FF000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err="1" smtClean="0"/>
              <a:t>javac</a:t>
            </a:r>
            <a:r>
              <a:rPr lang="en-US" sz="2800" dirty="0" smtClean="0"/>
              <a:t> &lt;</a:t>
            </a:r>
            <a:r>
              <a:rPr lang="el-GR" sz="2800" dirty="0" smtClean="0"/>
              <a:t> </a:t>
            </a:r>
            <a:r>
              <a:rPr lang="el-GR" sz="2800" dirty="0" smtClean="0">
                <a:solidFill>
                  <a:srgbClr val="0070C0"/>
                </a:solidFill>
              </a:rPr>
              <a:t>.</a:t>
            </a:r>
            <a:r>
              <a:rPr lang="en-US" sz="2800" dirty="0" smtClean="0">
                <a:solidFill>
                  <a:srgbClr val="0070C0"/>
                </a:solidFill>
              </a:rPr>
              <a:t>java </a:t>
            </a:r>
            <a:r>
              <a:rPr lang="el-GR" sz="2800" dirty="0" smtClean="0">
                <a:solidFill>
                  <a:srgbClr val="0070C0"/>
                </a:solidFill>
              </a:rPr>
              <a:t>αρχείο</a:t>
            </a:r>
            <a:r>
              <a:rPr lang="el-GR" sz="2800" dirty="0" smtClean="0"/>
              <a:t>&gt;</a:t>
            </a:r>
            <a:endParaRPr 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29308" y="2591846"/>
            <a:ext cx="7393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Π.χ.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42543" y="4013481"/>
            <a:ext cx="452945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Το αποτέλεσμα είναι η δημιουργία ενός </a:t>
            </a:r>
            <a:r>
              <a:rPr lang="en-US" sz="2400" dirty="0" smtClean="0">
                <a:solidFill>
                  <a:srgbClr val="0070C0"/>
                </a:solidFill>
              </a:rPr>
              <a:t>.class </a:t>
            </a:r>
            <a:r>
              <a:rPr lang="el-GR" sz="2400" dirty="0" smtClean="0">
                <a:solidFill>
                  <a:srgbClr val="0070C0"/>
                </a:solidFill>
              </a:rPr>
              <a:t>αρχείου </a:t>
            </a:r>
            <a:r>
              <a:rPr lang="el-GR" sz="2400" dirty="0" smtClean="0"/>
              <a:t>που περιέχει τον ενδιάμεσο κώδικα (</a:t>
            </a:r>
            <a:r>
              <a:rPr lang="en-US" sz="2400" dirty="0" smtClean="0"/>
              <a:t>bytecode </a:t>
            </a:r>
            <a:r>
              <a:rPr lang="el-GR" sz="2400" dirty="0" smtClean="0"/>
              <a:t>)</a:t>
            </a:r>
          </a:p>
          <a:p>
            <a:endParaRPr lang="el-GR" sz="2400" dirty="0"/>
          </a:p>
          <a:p>
            <a:r>
              <a:rPr lang="el-GR" sz="2400" dirty="0" smtClean="0"/>
              <a:t>Το αρχείο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HelloWorld.class</a:t>
            </a:r>
            <a:r>
              <a:rPr lang="en-US" sz="2400" dirty="0" smtClean="0"/>
              <a:t> </a:t>
            </a:r>
            <a:r>
              <a:rPr lang="el-GR" sz="2400" dirty="0" smtClean="0"/>
              <a:t>στο παράδειγμα μας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83780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Εκτέλεση - </a:t>
            </a:r>
            <a:r>
              <a:rPr lang="en-US" dirty="0" smtClean="0"/>
              <a:t>Running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εκτέλεση του κώδικα γίνεται με την εντολή </a:t>
            </a:r>
            <a:r>
              <a:rPr lang="en-US" dirty="0" smtClean="0">
                <a:solidFill>
                  <a:srgbClr val="FF0000"/>
                </a:solidFill>
              </a:rPr>
              <a:t>java</a:t>
            </a:r>
          </a:p>
          <a:p>
            <a:pPr lvl="1"/>
            <a:r>
              <a:rPr lang="en-US" dirty="0" smtClean="0"/>
              <a:t>java &lt;</a:t>
            </a:r>
            <a:r>
              <a:rPr lang="el-GR" dirty="0" smtClean="0"/>
              <a:t>όνομα</a:t>
            </a:r>
            <a:r>
              <a:rPr lang="en-US" dirty="0" smtClean="0"/>
              <a:t> </a:t>
            </a:r>
            <a:r>
              <a:rPr lang="el-GR" dirty="0" smtClean="0"/>
              <a:t>αρχείου</a:t>
            </a:r>
            <a:r>
              <a:rPr lang="en-US" dirty="0" smtClean="0"/>
              <a:t> </a:t>
            </a:r>
            <a:r>
              <a:rPr lang="el-GR" dirty="0" smtClean="0"/>
              <a:t>χωρίς επίθεμα&gt;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676400" y="2971800"/>
            <a:ext cx="3238387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java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HelloWorld</a:t>
            </a:r>
            <a:endParaRPr lang="en-US" sz="2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2500" t="4445" r="39500" b="67398"/>
          <a:stretch/>
        </p:blipFill>
        <p:spPr>
          <a:xfrm>
            <a:off x="914400" y="4038600"/>
            <a:ext cx="7541640" cy="2059464"/>
          </a:xfrm>
          <a:prstGeom prst="rect">
            <a:avLst/>
          </a:prstGeom>
        </p:spPr>
      </p:pic>
      <p:sp>
        <p:nvSpPr>
          <p:cNvPr id="6" name="Rectangular Callout 5"/>
          <p:cNvSpPr/>
          <p:nvPr/>
        </p:nvSpPr>
        <p:spPr>
          <a:xfrm>
            <a:off x="6133987" y="2971800"/>
            <a:ext cx="2781413" cy="461665"/>
          </a:xfrm>
          <a:prstGeom prst="wedgeRectCallout">
            <a:avLst>
              <a:gd name="adj1" fmla="val -92948"/>
              <a:gd name="adj2" fmla="val 10026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dirty="0" smtClean="0">
                <a:solidFill>
                  <a:schemeClr val="tx1"/>
                </a:solidFill>
              </a:rPr>
              <a:t>Χωρίς</a:t>
            </a:r>
            <a:r>
              <a:rPr lang="el-GR" sz="2000" dirty="0" smtClean="0"/>
              <a:t> </a:t>
            </a:r>
            <a:r>
              <a:rPr lang="el-GR" sz="2000" dirty="0" smtClean="0">
                <a:solidFill>
                  <a:srgbClr val="FF0000"/>
                </a:solidFill>
              </a:rPr>
              <a:t>κανένα</a:t>
            </a:r>
            <a:r>
              <a:rPr lang="el-GR" sz="2000" dirty="0" smtClean="0"/>
              <a:t> </a:t>
            </a:r>
            <a:r>
              <a:rPr lang="el-GR" sz="2000" dirty="0" smtClean="0">
                <a:solidFill>
                  <a:schemeClr val="tx1"/>
                </a:solidFill>
              </a:rPr>
              <a:t>επίθεμα!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83328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14400" y="2438400"/>
            <a:ext cx="34290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52400" y="1600200"/>
            <a:ext cx="11430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33528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HelloWorld</a:t>
            </a: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// print message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(“Hello world!”);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66800" y="5715000"/>
            <a:ext cx="5324919" cy="46166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sz="2400" dirty="0" smtClean="0"/>
              <a:t>Λέξεις σε </a:t>
            </a:r>
            <a:r>
              <a:rPr lang="el-GR" sz="2400" dirty="0" smtClean="0">
                <a:solidFill>
                  <a:srgbClr val="FF0000"/>
                </a:solidFill>
              </a:rPr>
              <a:t>κόκκινο</a:t>
            </a:r>
            <a:r>
              <a:rPr lang="el-GR" sz="2400" dirty="0" smtClean="0"/>
              <a:t>: </a:t>
            </a:r>
            <a:r>
              <a:rPr lang="el-GR" sz="2400" dirty="0" smtClean="0">
                <a:solidFill>
                  <a:srgbClr val="0070C0"/>
                </a:solidFill>
              </a:rPr>
              <a:t>δεσμευμένες</a:t>
            </a:r>
            <a:r>
              <a:rPr lang="el-GR" sz="2400" dirty="0" smtClean="0"/>
              <a:t> λέξεις</a:t>
            </a:r>
            <a:endParaRPr lang="en-US" sz="2400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303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52400" y="1600200"/>
            <a:ext cx="11430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295400" y="1600200"/>
            <a:ext cx="1905000" cy="381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33528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HelloWorld</a:t>
            </a: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// print message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(“Hello world!”);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9" name="Rectangular Callout 8"/>
          <p:cNvSpPr/>
          <p:nvPr/>
        </p:nvSpPr>
        <p:spPr>
          <a:xfrm>
            <a:off x="304800" y="685802"/>
            <a:ext cx="1371600" cy="745671"/>
          </a:xfrm>
          <a:prstGeom prst="wedgeRect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Ορίζει την κλάση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ular Callout 9"/>
          <p:cNvSpPr/>
          <p:nvPr/>
        </p:nvSpPr>
        <p:spPr>
          <a:xfrm>
            <a:off x="3200400" y="914402"/>
            <a:ext cx="2895600" cy="517071"/>
          </a:xfrm>
          <a:prstGeom prst="wedgeRectCallout">
            <a:avLst>
              <a:gd name="adj1" fmla="val -50157"/>
              <a:gd name="adj2" fmla="val 133323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Όνομα της κλάσης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0433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52400" y="4419600"/>
            <a:ext cx="353786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52400" y="2057400"/>
            <a:ext cx="353786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60665" y="2819400"/>
            <a:ext cx="353786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60665" y="4044042"/>
            <a:ext cx="353786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33528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HelloWorld</a:t>
            </a: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// print message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(“Hello world!”);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}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29294" y="4953000"/>
            <a:ext cx="751930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Τα άγκιστρα { … } ορίζουν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λογικό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block </a:t>
            </a:r>
            <a:r>
              <a:rPr lang="el-GR" dirty="0" smtClean="0"/>
              <a:t>του κώδικα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dirty="0" smtClean="0"/>
              <a:t>Αυτό μπορεί να είναι </a:t>
            </a:r>
            <a:r>
              <a:rPr lang="el-GR" dirty="0" smtClean="0">
                <a:solidFill>
                  <a:srgbClr val="0070C0"/>
                </a:solidFill>
              </a:rPr>
              <a:t>μία κλάση</a:t>
            </a:r>
            <a:r>
              <a:rPr lang="el-GR" dirty="0" smtClean="0"/>
              <a:t>, </a:t>
            </a:r>
            <a:r>
              <a:rPr lang="el-GR" dirty="0" smtClean="0">
                <a:solidFill>
                  <a:srgbClr val="0070C0"/>
                </a:solidFill>
              </a:rPr>
              <a:t>μία συνάρτηση</a:t>
            </a:r>
            <a:r>
              <a:rPr lang="el-GR" dirty="0" smtClean="0"/>
              <a:t>, </a:t>
            </a:r>
            <a:r>
              <a:rPr lang="el-GR" dirty="0" smtClean="0">
                <a:solidFill>
                  <a:srgbClr val="0070C0"/>
                </a:solidFill>
              </a:rPr>
              <a:t>ένα </a:t>
            </a:r>
            <a:r>
              <a:rPr lang="en-US" dirty="0" smtClean="0">
                <a:solidFill>
                  <a:srgbClr val="0070C0"/>
                </a:solidFill>
              </a:rPr>
              <a:t>if statement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dirty="0" smtClean="0"/>
              <a:t>Οι μεταβλητές που ορίζουμε μέσα σε ένα λογικό </a:t>
            </a:r>
            <a:r>
              <a:rPr lang="en-US" dirty="0" smtClean="0"/>
              <a:t>block, </a:t>
            </a:r>
            <a:r>
              <a:rPr lang="el-GR" dirty="0" smtClean="0"/>
              <a:t>έχουν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εμβέλεια</a:t>
            </a:r>
            <a:r>
              <a:rPr lang="el-GR" dirty="0" smtClean="0"/>
              <a:t> μέσα στο </a:t>
            </a:r>
            <a:r>
              <a:rPr lang="en-US" dirty="0" smtClean="0"/>
              <a:t>block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dirty="0" smtClean="0"/>
              <a:t>Αντίστοιχο των </a:t>
            </a:r>
            <a:r>
              <a:rPr lang="en-US" dirty="0" smtClean="0"/>
              <a:t>tabs </a:t>
            </a:r>
            <a:r>
              <a:rPr lang="el-GR" dirty="0" smtClean="0"/>
              <a:t>στην </a:t>
            </a:r>
            <a:r>
              <a:rPr lang="en-US" dirty="0" smtClean="0"/>
              <a:t>Python, </a:t>
            </a:r>
            <a:r>
              <a:rPr lang="el-GR" dirty="0" smtClean="0"/>
              <a:t>εδώ δεν χρειάζονται αλλά είναι καλό να τα βάζουμε για να διαβάζεται ο κώδικας πιο εύκολα.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1265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2362200"/>
            <a:ext cx="7315200" cy="457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33528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HelloWorld</a:t>
            </a: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// print message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(“Hello world!”);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Rectangular Callout 4"/>
          <p:cNvSpPr/>
          <p:nvPr/>
        </p:nvSpPr>
        <p:spPr>
          <a:xfrm>
            <a:off x="2514600" y="914400"/>
            <a:ext cx="3429000" cy="457200"/>
          </a:xfrm>
          <a:prstGeom prst="wedgeRectCallout">
            <a:avLst>
              <a:gd name="adj1" fmla="val 10596"/>
              <a:gd name="adj2" fmla="val 276786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Ορισμός της συνάρτησης </a:t>
            </a:r>
            <a:r>
              <a:rPr lang="en-US" dirty="0" smtClean="0">
                <a:solidFill>
                  <a:schemeClr val="tx1"/>
                </a:solidFill>
              </a:rPr>
              <a:t>main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0043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Ιστορία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l-GR" dirty="0" smtClean="0"/>
              <a:t>Ο </a:t>
            </a:r>
            <a:r>
              <a:rPr lang="en-AU" dirty="0">
                <a:solidFill>
                  <a:srgbClr val="0070C0"/>
                </a:solidFill>
              </a:rPr>
              <a:t>Patrick </a:t>
            </a:r>
            <a:r>
              <a:rPr lang="en-AU" dirty="0" err="1">
                <a:solidFill>
                  <a:srgbClr val="0070C0"/>
                </a:solidFill>
              </a:rPr>
              <a:t>Naughton</a:t>
            </a:r>
            <a:r>
              <a:rPr lang="en-AU" dirty="0">
                <a:solidFill>
                  <a:srgbClr val="0070C0"/>
                </a:solidFill>
              </a:rPr>
              <a:t> </a:t>
            </a:r>
            <a:r>
              <a:rPr lang="el-GR" dirty="0" smtClean="0"/>
              <a:t>απειλεί την </a:t>
            </a:r>
            <a:r>
              <a:rPr lang="en-US" dirty="0" smtClean="0"/>
              <a:t>Sun </a:t>
            </a:r>
            <a:r>
              <a:rPr lang="el-GR" dirty="0" smtClean="0"/>
              <a:t>ότι θα φύγει.</a:t>
            </a:r>
          </a:p>
          <a:p>
            <a:r>
              <a:rPr lang="el-GR" dirty="0" smtClean="0"/>
              <a:t>Τον βάζουν σε μία ομάδα αποτελούμενη από τους </a:t>
            </a:r>
            <a:r>
              <a:rPr lang="en-AU" dirty="0">
                <a:solidFill>
                  <a:srgbClr val="0070C0"/>
                </a:solidFill>
              </a:rPr>
              <a:t>James Gosling </a:t>
            </a:r>
            <a:r>
              <a:rPr lang="el-GR" dirty="0" smtClean="0"/>
              <a:t>και </a:t>
            </a:r>
            <a:r>
              <a:rPr lang="en-AU" dirty="0" smtClean="0">
                <a:solidFill>
                  <a:srgbClr val="0070C0"/>
                </a:solidFill>
              </a:rPr>
              <a:t>Mike </a:t>
            </a:r>
            <a:r>
              <a:rPr lang="en-AU" dirty="0">
                <a:solidFill>
                  <a:srgbClr val="0070C0"/>
                </a:solidFill>
              </a:rPr>
              <a:t>Sheridan</a:t>
            </a:r>
            <a:r>
              <a:rPr lang="en-AU" dirty="0"/>
              <a:t> </a:t>
            </a:r>
            <a:r>
              <a:rPr lang="el-GR" dirty="0" smtClean="0"/>
              <a:t>για να σχεδιάσουν τον προγραμματισμό τον έξυπνων συσκευών της επόμενης γενιάς. </a:t>
            </a:r>
          </a:p>
          <a:p>
            <a:pPr lvl="1"/>
            <a:r>
              <a:rPr lang="en-US" dirty="0" smtClean="0"/>
              <a:t>The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Green project</a:t>
            </a:r>
            <a:r>
              <a:rPr lang="en-US" dirty="0" smtClean="0"/>
              <a:t>.</a:t>
            </a:r>
          </a:p>
          <a:p>
            <a:r>
              <a:rPr lang="en-US" dirty="0" smtClean="0"/>
              <a:t>O Gosling </a:t>
            </a:r>
            <a:r>
              <a:rPr lang="el-GR" dirty="0" smtClean="0"/>
              <a:t>συνειδητοποιεί ότι η </a:t>
            </a:r>
            <a:r>
              <a:rPr lang="en-US" dirty="0" smtClean="0"/>
              <a:t>C++ </a:t>
            </a:r>
            <a:r>
              <a:rPr lang="el-GR" dirty="0" smtClean="0"/>
              <a:t>δεν είναι αρκετά αξιόπιστη για να δουλεύει σε συσκευές περιορισμένων δυνατοτήτων και με διάφορες αρχιτεκτονικές.</a:t>
            </a:r>
          </a:p>
          <a:p>
            <a:pPr lvl="1"/>
            <a:r>
              <a:rPr lang="el-GR" dirty="0" smtClean="0"/>
              <a:t>Δημιουργεί τη γλώσσα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Oak</a:t>
            </a:r>
          </a:p>
          <a:p>
            <a:r>
              <a:rPr lang="en-US" dirty="0" smtClean="0"/>
              <a:t>To 1992 </a:t>
            </a:r>
            <a:r>
              <a:rPr lang="el-GR" dirty="0" smtClean="0"/>
              <a:t>η ομάδα κάνει ένα </a:t>
            </a:r>
            <a:r>
              <a:rPr lang="en-US" dirty="0" smtClean="0"/>
              <a:t>demo </a:t>
            </a:r>
            <a:r>
              <a:rPr lang="el-GR" dirty="0" smtClean="0"/>
              <a:t>μιας συσκευής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PDA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, *7 </a:t>
            </a:r>
            <a:r>
              <a:rPr lang="el-GR" dirty="0" smtClean="0"/>
              <a:t>(</a:t>
            </a:r>
            <a:r>
              <a:rPr lang="en-US" dirty="0" smtClean="0"/>
              <a:t>star 7)</a:t>
            </a:r>
          </a:p>
          <a:p>
            <a:pPr lvl="1"/>
            <a:r>
              <a:rPr lang="el-GR" dirty="0" smtClean="0"/>
              <a:t>Δημιουργείται η θυγατρική εταιρία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FirstPerson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/>
              <a:t>Inc</a:t>
            </a:r>
            <a:r>
              <a:rPr lang="el-GR" dirty="0" smtClean="0"/>
              <a:t> </a:t>
            </a:r>
            <a:r>
              <a:rPr lang="en-US" dirty="0" smtClean="0"/>
              <a:t> </a:t>
            </a:r>
            <a:endParaRPr lang="el-GR" dirty="0" smtClean="0"/>
          </a:p>
          <a:p>
            <a:r>
              <a:rPr lang="el-GR" dirty="0" smtClean="0"/>
              <a:t>Η δημιουργία των έξυπνων συσκευών αποτυγχάνει και η ομάδα (μαζί με τον </a:t>
            </a:r>
            <a:r>
              <a:rPr lang="en-US" dirty="0" smtClean="0">
                <a:solidFill>
                  <a:srgbClr val="0070C0"/>
                </a:solidFill>
              </a:rPr>
              <a:t>Eric Schmidt</a:t>
            </a:r>
            <a:r>
              <a:rPr lang="en-US" dirty="0" smtClean="0"/>
              <a:t>) </a:t>
            </a:r>
            <a:r>
              <a:rPr lang="el-GR" dirty="0" smtClean="0"/>
              <a:t>επικεντρώνεται στην εφαρμογή της πλατφόρμας στο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Internet</a:t>
            </a:r>
            <a:r>
              <a:rPr lang="en-US" dirty="0" smtClean="0"/>
              <a:t>.</a:t>
            </a:r>
          </a:p>
          <a:p>
            <a:pPr lvl="1"/>
            <a:r>
              <a:rPr lang="el-GR" dirty="0" smtClean="0"/>
              <a:t>Ο </a:t>
            </a:r>
            <a:r>
              <a:rPr lang="en-AU" dirty="0" err="1"/>
              <a:t>Naughton</a:t>
            </a:r>
            <a:r>
              <a:rPr lang="en-AU" dirty="0"/>
              <a:t> </a:t>
            </a:r>
            <a:r>
              <a:rPr lang="el-GR" dirty="0" smtClean="0"/>
              <a:t>φτιάχνει τον </a:t>
            </a:r>
            <a:r>
              <a:rPr lang="en-US" dirty="0" err="1" smtClean="0"/>
              <a:t>WebRunner</a:t>
            </a:r>
            <a:r>
              <a:rPr lang="en-US" dirty="0" smtClean="0"/>
              <a:t> browser (</a:t>
            </a:r>
            <a:r>
              <a:rPr lang="el-GR" dirty="0" err="1" smtClean="0"/>
              <a:t>μετα</a:t>
            </a:r>
            <a:r>
              <a:rPr lang="el-GR" dirty="0" smtClean="0"/>
              <a:t> </a:t>
            </a:r>
            <a:r>
              <a:rPr lang="en-US" dirty="0" err="1" smtClean="0"/>
              <a:t>HotJava</a:t>
            </a:r>
            <a:r>
              <a:rPr lang="en-US" dirty="0" smtClean="0"/>
              <a:t>)</a:t>
            </a:r>
          </a:p>
          <a:p>
            <a:pPr lvl="1"/>
            <a:r>
              <a:rPr lang="el-GR" dirty="0" smtClean="0"/>
              <a:t>Η γλώσσα μετονομάζεται σε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Java</a:t>
            </a:r>
            <a:r>
              <a:rPr lang="en-US" dirty="0" smtClean="0"/>
              <a:t> </a:t>
            </a:r>
            <a:r>
              <a:rPr lang="el-GR" dirty="0" smtClean="0"/>
              <a:t>και το ενδιαφέρον επικεντρώνεται σε εφαρμογές που τρέχουν μέσα στον </a:t>
            </a:r>
            <a:r>
              <a:rPr lang="en-US" dirty="0" smtClean="0"/>
              <a:t>browser.</a:t>
            </a:r>
          </a:p>
          <a:p>
            <a:r>
              <a:rPr lang="en-US" dirty="0" smtClean="0"/>
              <a:t>O </a:t>
            </a:r>
            <a:r>
              <a:rPr lang="en-US" dirty="0" smtClean="0">
                <a:solidFill>
                  <a:srgbClr val="0070C0"/>
                </a:solidFill>
              </a:rPr>
              <a:t>Marc Andersen </a:t>
            </a:r>
            <a:r>
              <a:rPr lang="el-GR" dirty="0" smtClean="0"/>
              <a:t>ανακοινώνει ότι ο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Netscape browser </a:t>
            </a:r>
            <a:r>
              <a:rPr lang="el-GR" dirty="0" smtClean="0"/>
              <a:t>θα υποστηρίζει</a:t>
            </a:r>
            <a:r>
              <a:rPr lang="en-US" dirty="0" smtClean="0"/>
              <a:t> Java </a:t>
            </a:r>
            <a:r>
              <a:rPr lang="el-GR" dirty="0" err="1" smtClean="0"/>
              <a:t>μικροεφαρμογές</a:t>
            </a:r>
            <a:r>
              <a:rPr lang="el-GR" dirty="0" smtClean="0"/>
              <a:t> (</a:t>
            </a:r>
            <a:r>
              <a:rPr lang="en-US" dirty="0" smtClean="0"/>
              <a:t>applets)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4865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2362200"/>
            <a:ext cx="7315200" cy="457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33528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HelloWorld</a:t>
            </a: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// print message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(“Hello world!”);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Rectangular Callout 4"/>
          <p:cNvSpPr/>
          <p:nvPr/>
        </p:nvSpPr>
        <p:spPr>
          <a:xfrm>
            <a:off x="2514600" y="914400"/>
            <a:ext cx="3429000" cy="457200"/>
          </a:xfrm>
          <a:prstGeom prst="wedgeRectCallout">
            <a:avLst>
              <a:gd name="adj1" fmla="val 10596"/>
              <a:gd name="adj2" fmla="val 276786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Ορισμός της συνάρτησης </a:t>
            </a:r>
            <a:r>
              <a:rPr lang="en-US" dirty="0" smtClean="0">
                <a:solidFill>
                  <a:schemeClr val="tx1"/>
                </a:solidFill>
              </a:rPr>
              <a:t>main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14400" y="2362200"/>
            <a:ext cx="25146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81000" y="5486402"/>
            <a:ext cx="58537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public, static</a:t>
            </a:r>
            <a:r>
              <a:rPr lang="en-US" sz="2400" dirty="0" smtClean="0"/>
              <a:t>: </a:t>
            </a:r>
            <a:r>
              <a:rPr lang="el-GR" sz="2400" dirty="0" smtClean="0"/>
              <a:t>θα τα εξηγήσουμε αργότερα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21767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2362200"/>
            <a:ext cx="7315200" cy="457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33528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HelloWorld</a:t>
            </a: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// print message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(“Hello world!”);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ular Callout 4"/>
          <p:cNvSpPr/>
          <p:nvPr/>
        </p:nvSpPr>
        <p:spPr>
          <a:xfrm>
            <a:off x="2514600" y="914400"/>
            <a:ext cx="3429000" cy="457200"/>
          </a:xfrm>
          <a:prstGeom prst="wedgeRectCallout">
            <a:avLst>
              <a:gd name="adj1" fmla="val 10596"/>
              <a:gd name="adj2" fmla="val 276786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Ορισμός της συνάρτησης </a:t>
            </a:r>
            <a:r>
              <a:rPr lang="en-US" dirty="0" smtClean="0">
                <a:solidFill>
                  <a:schemeClr val="tx1"/>
                </a:solidFill>
              </a:rPr>
              <a:t>main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429000" y="2362200"/>
            <a:ext cx="9906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81001" y="5486402"/>
            <a:ext cx="549355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Το τι επιστρέφει η μέθοδος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void</a:t>
            </a:r>
            <a:r>
              <a:rPr lang="en-US" sz="2400" dirty="0" smtClean="0"/>
              <a:t>: H </a:t>
            </a:r>
            <a:r>
              <a:rPr lang="el-GR" sz="2400" dirty="0" smtClean="0"/>
              <a:t>μέθοδος δεν επιστρέφει </a:t>
            </a:r>
            <a:r>
              <a:rPr lang="el-GR" sz="2400" dirty="0" smtClean="0">
                <a:solidFill>
                  <a:srgbClr val="0070C0"/>
                </a:solidFill>
              </a:rPr>
              <a:t>τίποτα</a:t>
            </a:r>
            <a:r>
              <a:rPr lang="el-GR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5314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2362200"/>
            <a:ext cx="7315200" cy="457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33528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HelloWorld</a:t>
            </a: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// print message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(“Hello world!”);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ular Callout 4"/>
          <p:cNvSpPr/>
          <p:nvPr/>
        </p:nvSpPr>
        <p:spPr>
          <a:xfrm>
            <a:off x="2514600" y="914400"/>
            <a:ext cx="3429000" cy="457200"/>
          </a:xfrm>
          <a:prstGeom prst="wedgeRectCallout">
            <a:avLst>
              <a:gd name="adj1" fmla="val 10596"/>
              <a:gd name="adj2" fmla="val 276786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Ορισμός της συνάρτησης </a:t>
            </a:r>
            <a:r>
              <a:rPr lang="en-US" dirty="0" smtClean="0">
                <a:solidFill>
                  <a:schemeClr val="tx1"/>
                </a:solidFill>
              </a:rPr>
              <a:t>main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343400" y="2362200"/>
            <a:ext cx="9144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81001" y="5486402"/>
            <a:ext cx="853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Το όνομα της μεθόδου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FF0000"/>
                </a:solidFill>
              </a:rPr>
              <a:t>main</a:t>
            </a:r>
            <a:r>
              <a:rPr lang="en-US" sz="2400" dirty="0" smtClean="0"/>
              <a:t>: </a:t>
            </a:r>
            <a:r>
              <a:rPr lang="el-GR" sz="2400" dirty="0" smtClean="0"/>
              <a:t>ειδική περίπτωση που σηματοδοτεί το </a:t>
            </a:r>
            <a:r>
              <a:rPr lang="el-GR" sz="2400" dirty="0" smtClean="0">
                <a:solidFill>
                  <a:srgbClr val="0070C0"/>
                </a:solidFill>
              </a:rPr>
              <a:t>σημείο εκκίνησης </a:t>
            </a:r>
            <a:r>
              <a:rPr lang="el-GR" sz="2400" dirty="0" smtClean="0"/>
              <a:t>του προγράμματος.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9092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2362200"/>
            <a:ext cx="7315200" cy="457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33528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HelloWorld</a:t>
            </a: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// print message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(“Hello world!”);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ular Callout 4"/>
          <p:cNvSpPr/>
          <p:nvPr/>
        </p:nvSpPr>
        <p:spPr>
          <a:xfrm>
            <a:off x="2514600" y="914400"/>
            <a:ext cx="3429000" cy="457200"/>
          </a:xfrm>
          <a:prstGeom prst="wedgeRectCallout">
            <a:avLst>
              <a:gd name="adj1" fmla="val 10596"/>
              <a:gd name="adj2" fmla="val 276786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Ορισμός της συνάρτησης </a:t>
            </a:r>
            <a:r>
              <a:rPr lang="en-US" dirty="0" smtClean="0">
                <a:solidFill>
                  <a:schemeClr val="tx1"/>
                </a:solidFill>
              </a:rPr>
              <a:t>main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34000" y="2362200"/>
            <a:ext cx="2362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81001" y="5029202"/>
            <a:ext cx="853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rgbClr val="FF0000"/>
                </a:solidFill>
              </a:rPr>
              <a:t>Ορίσματα</a:t>
            </a:r>
            <a:r>
              <a:rPr lang="el-GR" sz="2400" dirty="0" smtClean="0"/>
              <a:t> της μεθόδου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l-GR" sz="2400" dirty="0" smtClean="0"/>
              <a:t>Ένας </a:t>
            </a:r>
            <a:r>
              <a:rPr lang="el-GR" sz="2400" dirty="0" smtClean="0">
                <a:solidFill>
                  <a:srgbClr val="0070C0"/>
                </a:solidFill>
              </a:rPr>
              <a:t>πίνακας</a:t>
            </a:r>
            <a:r>
              <a:rPr lang="el-GR" sz="2400" dirty="0" smtClean="0"/>
              <a:t> από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Strings</a:t>
            </a:r>
            <a:r>
              <a:rPr lang="en-US" sz="2400" dirty="0" smtClean="0"/>
              <a:t> </a:t>
            </a:r>
            <a:r>
              <a:rPr lang="el-GR" sz="2400" dirty="0" smtClean="0"/>
              <a:t>που αντιστοιχούν στις </a:t>
            </a:r>
            <a:r>
              <a:rPr lang="el-GR" sz="2400" dirty="0" smtClean="0">
                <a:solidFill>
                  <a:srgbClr val="0070C0"/>
                </a:solidFill>
              </a:rPr>
              <a:t>παραμέτρους</a:t>
            </a:r>
            <a:r>
              <a:rPr lang="el-GR" sz="2400" dirty="0" smtClean="0"/>
              <a:t> με τις οποίες τρέχουμε το πρόγραμμα.</a:t>
            </a:r>
          </a:p>
        </p:txBody>
      </p:sp>
    </p:spTree>
    <p:extLst>
      <p:ext uri="{BB962C8B-B14F-4D97-AF65-F5344CB8AC3E}">
        <p14:creationId xmlns:p14="http://schemas.microsoft.com/office/powerpoint/2010/main" val="108628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0" y="2362200"/>
            <a:ext cx="1143000" cy="457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33528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HelloWorld</a:t>
            </a: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// print message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(“Hello world!”);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81001" y="5029201"/>
            <a:ext cx="8534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B050"/>
                </a:solidFill>
              </a:rPr>
              <a:t>String</a:t>
            </a:r>
            <a:r>
              <a:rPr lang="en-US" sz="2400" dirty="0" smtClean="0"/>
              <a:t>: </a:t>
            </a:r>
            <a:r>
              <a:rPr lang="el-GR" sz="2400" dirty="0" smtClean="0"/>
              <a:t>κλάση που χειρίζεται τα </a:t>
            </a:r>
            <a:r>
              <a:rPr lang="el-GR" sz="2400" dirty="0" smtClean="0">
                <a:solidFill>
                  <a:srgbClr val="0070C0"/>
                </a:solidFill>
              </a:rPr>
              <a:t>αλφαριθμητικά</a:t>
            </a:r>
            <a:r>
              <a:rPr lang="en-US" sz="2400" dirty="0" smtClean="0"/>
              <a:t>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l-GR" sz="2400" dirty="0" smtClean="0"/>
              <a:t>Στη </a:t>
            </a:r>
            <a:r>
              <a:rPr lang="en-US" sz="2400" dirty="0" smtClean="0"/>
              <a:t>Java </a:t>
            </a:r>
            <a:r>
              <a:rPr lang="el-GR" sz="2400" dirty="0" smtClean="0"/>
              <a:t>χρειάζεται να ορίσουμε τον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</a:rPr>
              <a:t>τύπο </a:t>
            </a:r>
            <a:r>
              <a:rPr lang="el-GR" sz="2400" dirty="0" smtClean="0"/>
              <a:t>της κάθε </a:t>
            </a:r>
            <a:r>
              <a:rPr lang="el-GR" sz="2400" dirty="0" smtClean="0">
                <a:solidFill>
                  <a:srgbClr val="0070C0"/>
                </a:solidFill>
              </a:rPr>
              <a:t>μεταβλητής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Strongly typed language</a:t>
            </a:r>
            <a:endParaRPr lang="en-US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Rectangular Callout 7"/>
          <p:cNvSpPr/>
          <p:nvPr/>
        </p:nvSpPr>
        <p:spPr>
          <a:xfrm>
            <a:off x="4572000" y="914400"/>
            <a:ext cx="2209800" cy="612648"/>
          </a:xfrm>
          <a:prstGeom prst="wedgeRectCallout">
            <a:avLst>
              <a:gd name="adj1" fmla="val 10120"/>
              <a:gd name="adj2" fmla="val 185101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Η κλάση </a:t>
            </a:r>
            <a:r>
              <a:rPr lang="en-US" dirty="0" smtClean="0">
                <a:solidFill>
                  <a:schemeClr val="tx1"/>
                </a:solidFill>
              </a:rPr>
              <a:t>String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1074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28600" y="1600200"/>
            <a:ext cx="8534400" cy="1066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2057400" y="4038600"/>
            <a:ext cx="2971800" cy="5334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42672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/**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* A class that prints a message “hello world”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**/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HelloWorld</a:t>
            </a: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// print message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(“Hello world!”);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0000"/>
                </a:solidFill>
              </a:rPr>
              <a:t>Σχόλια!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1952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218714" y="3592286"/>
            <a:ext cx="304800" cy="457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33528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HelloWorld</a:t>
            </a: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// print message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(“Hello world!”);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09600" y="5486400"/>
            <a:ext cx="5271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Κάθε εντολή στη </a:t>
            </a:r>
            <a:r>
              <a:rPr lang="en-US" dirty="0" smtClean="0"/>
              <a:t>Java </a:t>
            </a:r>
            <a:r>
              <a:rPr lang="el-GR" dirty="0" smtClean="0"/>
              <a:t>πρέπει να τερματίζει με το </a:t>
            </a:r>
            <a:r>
              <a:rPr lang="en-US" b="1" dirty="0" smtClean="0">
                <a:solidFill>
                  <a:srgbClr val="FF0000"/>
                </a:solidFill>
              </a:rPr>
              <a:t>;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322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038600" y="3657600"/>
            <a:ext cx="1371600" cy="381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2057400" y="3657600"/>
            <a:ext cx="19812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33528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HelloWorld</a:t>
            </a: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// print message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(“Hello world!”);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ular Callout 4"/>
          <p:cNvSpPr/>
          <p:nvPr/>
        </p:nvSpPr>
        <p:spPr>
          <a:xfrm>
            <a:off x="457200" y="5486400"/>
            <a:ext cx="2895600" cy="914400"/>
          </a:xfrm>
          <a:prstGeom prst="wedgeRectCallout">
            <a:avLst>
              <a:gd name="adj1" fmla="val 37842"/>
              <a:gd name="adj2" fmla="val -211418"/>
            </a:avLst>
          </a:prstGeom>
          <a:solidFill>
            <a:srgbClr val="FFFF0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Αντικείμενο </a:t>
            </a:r>
            <a:r>
              <a:rPr lang="en-US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</a:t>
            </a:r>
            <a:endParaRPr lang="el-GR" b="1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l-GR" dirty="0" smtClean="0">
                <a:solidFill>
                  <a:schemeClr val="tx1"/>
                </a:solidFill>
              </a:rPr>
              <a:t>Ορίζει το </a:t>
            </a:r>
            <a:r>
              <a:rPr lang="el-GR" dirty="0">
                <a:solidFill>
                  <a:srgbClr val="FF0000"/>
                </a:solidFill>
              </a:rPr>
              <a:t>ρεύμα </a:t>
            </a:r>
            <a:r>
              <a:rPr lang="el-GR" dirty="0" smtClean="0">
                <a:solidFill>
                  <a:srgbClr val="FF0000"/>
                </a:solidFill>
              </a:rPr>
              <a:t>εξόδου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Rectangular Callout 6"/>
          <p:cNvSpPr/>
          <p:nvPr/>
        </p:nvSpPr>
        <p:spPr>
          <a:xfrm>
            <a:off x="4419600" y="5486400"/>
            <a:ext cx="4267200" cy="914400"/>
          </a:xfrm>
          <a:prstGeom prst="wedgeRectCallout">
            <a:avLst>
              <a:gd name="adj1" fmla="val -50529"/>
              <a:gd name="adj2" fmla="val -20535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 smtClean="0">
                <a:solidFill>
                  <a:srgbClr val="FF0000"/>
                </a:solidFill>
              </a:rPr>
              <a:t>Μέθοδος</a:t>
            </a:r>
            <a:r>
              <a:rPr lang="el-GR" dirty="0" smtClean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dirty="0" smtClean="0">
                <a:solidFill>
                  <a:schemeClr val="tx1"/>
                </a:solidFill>
              </a:rPr>
              <a:t>:</a:t>
            </a:r>
          </a:p>
          <a:p>
            <a:r>
              <a:rPr lang="el-GR" dirty="0" smtClean="0">
                <a:solidFill>
                  <a:schemeClr val="tx1"/>
                </a:solidFill>
              </a:rPr>
              <a:t>Τυπώνει το </a:t>
            </a:r>
            <a:r>
              <a:rPr lang="en-US" dirty="0" smtClean="0">
                <a:solidFill>
                  <a:schemeClr val="tx1"/>
                </a:solidFill>
              </a:rPr>
              <a:t>String </a:t>
            </a:r>
            <a:r>
              <a:rPr lang="el-GR" dirty="0" smtClean="0">
                <a:solidFill>
                  <a:schemeClr val="tx1"/>
                </a:solidFill>
              </a:rPr>
              <a:t>αντικείμενο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που δίνεται ως όρισμα και αλλάζει γραμμή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7566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62600" y="3581400"/>
            <a:ext cx="2514600" cy="457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33528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HelloWorld</a:t>
            </a: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// print message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(“Hello world!”);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ular Callout 4"/>
          <p:cNvSpPr/>
          <p:nvPr/>
        </p:nvSpPr>
        <p:spPr>
          <a:xfrm>
            <a:off x="3124200" y="5410200"/>
            <a:ext cx="4648200" cy="612648"/>
          </a:xfrm>
          <a:prstGeom prst="wedgeRectCallout">
            <a:avLst>
              <a:gd name="adj1" fmla="val 34746"/>
              <a:gd name="adj2" fmla="val -267991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To “Hello World” </a:t>
            </a:r>
            <a:r>
              <a:rPr lang="el-GR" dirty="0" smtClean="0">
                <a:solidFill>
                  <a:schemeClr val="tx1"/>
                </a:solidFill>
              </a:rPr>
              <a:t>είναι ένα αντικείμενο της κλάσης </a:t>
            </a:r>
            <a:r>
              <a:rPr lang="en-US" dirty="0" smtClean="0">
                <a:solidFill>
                  <a:schemeClr val="tx1"/>
                </a:solidFill>
              </a:rPr>
              <a:t>String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1928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71600" y="2362200"/>
            <a:ext cx="19050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Programming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" y="2362200"/>
            <a:ext cx="8763000" cy="33528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HelloWorld</a:t>
            </a: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	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// print message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(“Hello world!”);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Rectangular Callout 4"/>
          <p:cNvSpPr/>
          <p:nvPr/>
        </p:nvSpPr>
        <p:spPr>
          <a:xfrm>
            <a:off x="4419600" y="1436914"/>
            <a:ext cx="4267200" cy="914400"/>
          </a:xfrm>
          <a:prstGeom prst="wedgeRectCallout">
            <a:avLst>
              <a:gd name="adj1" fmla="val -80121"/>
              <a:gd name="adj2" fmla="val 45833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 smtClean="0">
                <a:solidFill>
                  <a:schemeClr val="tx1"/>
                </a:solidFill>
              </a:rPr>
              <a:t>Το όνομα της κλάσης ξεκινάει με κεφαλαίο και χρησιμοποιούμε την </a:t>
            </a:r>
            <a:r>
              <a:rPr lang="en-US" dirty="0" err="1" smtClean="0">
                <a:solidFill>
                  <a:srgbClr val="FF0000"/>
                </a:solidFill>
              </a:rPr>
              <a:t>CamelCase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>
                <a:solidFill>
                  <a:schemeClr val="tx1"/>
                </a:solidFill>
              </a:rPr>
              <a:t>σύμβαση</a:t>
            </a:r>
            <a:r>
              <a:rPr lang="el-GR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4799" y="3200400"/>
            <a:ext cx="876301" cy="3483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ular Callout 8"/>
          <p:cNvSpPr/>
          <p:nvPr/>
        </p:nvSpPr>
        <p:spPr>
          <a:xfrm>
            <a:off x="1208315" y="5290458"/>
            <a:ext cx="7641771" cy="1447800"/>
          </a:xfrm>
          <a:prstGeom prst="wedgeRectCallout">
            <a:avLst>
              <a:gd name="adj1" fmla="val -54092"/>
              <a:gd name="adj2" fmla="val -47086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 smtClean="0">
                <a:solidFill>
                  <a:srgbClr val="FF0000"/>
                </a:solidFill>
              </a:rPr>
              <a:t>Στοίχιση του κώδικα</a:t>
            </a:r>
            <a:r>
              <a:rPr lang="el-GR" dirty="0" smtClean="0">
                <a:solidFill>
                  <a:schemeClr val="tx1"/>
                </a:solidFill>
              </a:rPr>
              <a:t>: </a:t>
            </a:r>
            <a:endParaRPr lang="en-US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 smtClean="0">
                <a:solidFill>
                  <a:schemeClr val="tx1"/>
                </a:solidFill>
              </a:rPr>
              <a:t>Οι εντολές μέσα σε ένα </a:t>
            </a:r>
            <a:r>
              <a:rPr lang="en-US" dirty="0" smtClean="0">
                <a:solidFill>
                  <a:schemeClr val="tx1"/>
                </a:solidFill>
              </a:rPr>
              <a:t>block </a:t>
            </a:r>
            <a:r>
              <a:rPr lang="el-GR" dirty="0" smtClean="0">
                <a:solidFill>
                  <a:schemeClr val="tx1"/>
                </a:solidFill>
              </a:rPr>
              <a:t>του κώδικα ξεκινάνε ένα </a:t>
            </a:r>
            <a:r>
              <a:rPr lang="en-US" dirty="0" smtClean="0">
                <a:solidFill>
                  <a:schemeClr val="tx1"/>
                </a:solidFill>
              </a:rPr>
              <a:t>tab </a:t>
            </a:r>
            <a:r>
              <a:rPr lang="el-GR" dirty="0" smtClean="0">
                <a:solidFill>
                  <a:schemeClr val="tx1"/>
                </a:solidFill>
              </a:rPr>
              <a:t>πιο μπροστά από το προηγούμενο.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 smtClean="0">
                <a:solidFill>
                  <a:schemeClr val="tx1"/>
                </a:solidFill>
              </a:rPr>
              <a:t>Όλες οι εντολές σε ένα </a:t>
            </a:r>
            <a:r>
              <a:rPr lang="en-US" dirty="0" smtClean="0">
                <a:solidFill>
                  <a:schemeClr val="tx1"/>
                </a:solidFill>
              </a:rPr>
              <a:t>block </a:t>
            </a:r>
            <a:r>
              <a:rPr lang="el-GR" dirty="0" smtClean="0">
                <a:solidFill>
                  <a:schemeClr val="tx1"/>
                </a:solidFill>
              </a:rPr>
              <a:t>είναι στοιχισμένες</a:t>
            </a:r>
            <a:endParaRPr lang="en-US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 smtClean="0">
                <a:solidFill>
                  <a:schemeClr val="tx1"/>
                </a:solidFill>
              </a:rPr>
              <a:t>Τα άγκιστρα είναι στοιχισμένα με την εντολή που ορίζει το </a:t>
            </a:r>
            <a:r>
              <a:rPr lang="en-US" dirty="0" smtClean="0">
                <a:solidFill>
                  <a:schemeClr val="tx1"/>
                </a:solidFill>
              </a:rPr>
              <a:t>block </a:t>
            </a:r>
            <a:r>
              <a:rPr lang="el-GR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21128" y="4767943"/>
            <a:ext cx="876301" cy="34562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310242" y="4384222"/>
            <a:ext cx="876301" cy="34562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304799" y="4015468"/>
            <a:ext cx="876301" cy="34562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21128" y="3581400"/>
            <a:ext cx="876301" cy="34562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208315" y="4015468"/>
            <a:ext cx="876301" cy="34562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208315" y="4388305"/>
            <a:ext cx="876301" cy="34562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886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Ιστορία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</a:t>
            </a:r>
            <a:r>
              <a:rPr lang="en-US" dirty="0" smtClean="0"/>
              <a:t>Java </a:t>
            </a:r>
            <a:r>
              <a:rPr lang="el-GR" dirty="0" smtClean="0"/>
              <a:t>είχε τους εξής στόχους:</a:t>
            </a:r>
          </a:p>
          <a:p>
            <a:pPr lvl="1"/>
            <a:r>
              <a:rPr lang="en-US" dirty="0" smtClean="0"/>
              <a:t>"</a:t>
            </a:r>
            <a:r>
              <a:rPr lang="en-US" dirty="0"/>
              <a:t>simple, object-oriented and familiar"</a:t>
            </a:r>
          </a:p>
          <a:p>
            <a:pPr lvl="1"/>
            <a:r>
              <a:rPr lang="en-US" dirty="0" smtClean="0"/>
              <a:t>"</a:t>
            </a:r>
            <a:r>
              <a:rPr lang="en-US" dirty="0"/>
              <a:t>robust and secure"</a:t>
            </a:r>
          </a:p>
          <a:p>
            <a:pPr lvl="1"/>
            <a:r>
              <a:rPr lang="en-US" dirty="0" smtClean="0"/>
              <a:t>"</a:t>
            </a:r>
            <a:r>
              <a:rPr lang="en-US" dirty="0"/>
              <a:t>architecture-neutral and portable"</a:t>
            </a:r>
          </a:p>
          <a:p>
            <a:pPr lvl="1"/>
            <a:r>
              <a:rPr lang="en-US" dirty="0" smtClean="0"/>
              <a:t>"</a:t>
            </a:r>
            <a:r>
              <a:rPr lang="en-US" dirty="0"/>
              <a:t>high performance"</a:t>
            </a:r>
          </a:p>
          <a:p>
            <a:pPr lvl="1"/>
            <a:r>
              <a:rPr lang="en-US" dirty="0" smtClean="0"/>
              <a:t>"</a:t>
            </a:r>
            <a:r>
              <a:rPr lang="en-US" dirty="0"/>
              <a:t>interpreted, threaded, and dynamic"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4684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 2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Φτιάξτε ένα πρόγραμμα που τυπώνει το λόγο δύο ακεραίων.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945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Division.java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5814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enumerator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32;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denominator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10;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division = enumerator/(double)denominator;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(“Result = “ +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9181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66800" y="2819400"/>
            <a:ext cx="3429000" cy="9144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Division.java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5814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enumerator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32;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denominator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10;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division = enumerator/(double)denominator;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(“Result = “ +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5486402"/>
            <a:ext cx="871584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l-GR" dirty="0" smtClean="0"/>
              <a:t>Ορισμός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μεταβλητών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dirty="0" smtClean="0"/>
              <a:t>Η </a:t>
            </a:r>
            <a:r>
              <a:rPr lang="en-US" dirty="0" smtClean="0"/>
              <a:t>Java </a:t>
            </a:r>
            <a:r>
              <a:rPr lang="el-GR" dirty="0" smtClean="0"/>
              <a:t>είναι </a:t>
            </a:r>
            <a:r>
              <a:rPr lang="en-US" dirty="0" smtClean="0">
                <a:solidFill>
                  <a:srgbClr val="0070C0"/>
                </a:solidFill>
              </a:rPr>
              <a:t>strongly typed </a:t>
            </a:r>
            <a:r>
              <a:rPr lang="el-GR" dirty="0" smtClean="0"/>
              <a:t>γλώσσα: κάθε μεταβλητή θα πρέπει να έχει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τύπο</a:t>
            </a:r>
            <a:r>
              <a:rPr lang="el-GR" dirty="0" smtClean="0"/>
              <a:t>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dirty="0" smtClean="0"/>
              <a:t>Οι τύποι </a:t>
            </a:r>
            <a:r>
              <a:rPr lang="en-US" dirty="0" smtClean="0">
                <a:solidFill>
                  <a:srgbClr val="FF0000"/>
                </a:solidFill>
              </a:rPr>
              <a:t>int</a:t>
            </a:r>
            <a:r>
              <a:rPr lang="en-US" dirty="0" smtClean="0"/>
              <a:t> </a:t>
            </a:r>
            <a:r>
              <a:rPr lang="el-GR" dirty="0" smtClean="0"/>
              <a:t>και </a:t>
            </a:r>
            <a:r>
              <a:rPr lang="en-US" dirty="0" smtClean="0">
                <a:solidFill>
                  <a:srgbClr val="FF0000"/>
                </a:solidFill>
              </a:rPr>
              <a:t>double</a:t>
            </a:r>
            <a:r>
              <a:rPr lang="en-US" dirty="0" smtClean="0"/>
              <a:t> </a:t>
            </a:r>
            <a:r>
              <a:rPr lang="el-GR" dirty="0" smtClean="0"/>
              <a:t>είναι </a:t>
            </a:r>
            <a:r>
              <a:rPr lang="el-GR" dirty="0" smtClean="0">
                <a:solidFill>
                  <a:srgbClr val="0070C0"/>
                </a:solidFill>
              </a:rPr>
              <a:t>πρωταρχικοί (βασικοί) τύποι </a:t>
            </a:r>
            <a:r>
              <a:rPr lang="el-GR" dirty="0" smtClean="0"/>
              <a:t>(</a:t>
            </a:r>
            <a:r>
              <a:rPr lang="en-US" dirty="0" smtClean="0">
                <a:solidFill>
                  <a:srgbClr val="0070C0"/>
                </a:solidFill>
              </a:rPr>
              <a:t>primitive types</a:t>
            </a:r>
            <a:r>
              <a:rPr lang="en-US" dirty="0" smtClean="0"/>
              <a:t>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dirty="0" smtClean="0"/>
              <a:t>Εκτός από τους βασικούς τύπους, όλοι οι άλλοι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τύποι</a:t>
            </a:r>
            <a:r>
              <a:rPr lang="el-GR" dirty="0" smtClean="0"/>
              <a:t> είναι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κλάσεις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703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Πρωταρχικοί τύποι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2872171"/>
              </p:ext>
            </p:extLst>
          </p:nvPr>
        </p:nvGraphicFramePr>
        <p:xfrm>
          <a:off x="381000" y="1524000"/>
          <a:ext cx="82296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Όνομα τύπου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Τιμή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Μνήμη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boolean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true/false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1 </a:t>
                      </a:r>
                      <a:r>
                        <a:rPr lang="en-US" dirty="0" smtClean="0"/>
                        <a:t>byte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char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Χαρακτήρας</a:t>
                      </a:r>
                      <a:r>
                        <a:rPr lang="el-GR" baseline="0" dirty="0" smtClean="0"/>
                        <a:t> (</a:t>
                      </a:r>
                      <a:r>
                        <a:rPr lang="en-US" baseline="0" dirty="0" smtClean="0"/>
                        <a:t>Unicode)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 bytes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byte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Ακέραιος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 byte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short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Ακέραιος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 bytes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Ακέραιος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 bytes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long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Ακέραιος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 bytes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float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Πραγματικός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r>
                        <a:rPr lang="en-US" baseline="0" dirty="0" smtClean="0"/>
                        <a:t> bytes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double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Πραγματικός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 bytes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04800" y="5452963"/>
            <a:ext cx="76601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Όταν ορίζουμε μια μεταβλητή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δεσμεύεται</a:t>
            </a:r>
            <a:r>
              <a:rPr lang="el-GR" dirty="0" smtClean="0"/>
              <a:t> ο αντίστοιχος χώρος στη </a:t>
            </a:r>
            <a:r>
              <a:rPr lang="el-GR" dirty="0" smtClean="0">
                <a:solidFill>
                  <a:srgbClr val="0070C0"/>
                </a:solidFill>
              </a:rPr>
              <a:t>μνήμη</a:t>
            </a:r>
            <a:r>
              <a:rPr lang="el-GR" dirty="0" smtClean="0"/>
              <a:t>.</a:t>
            </a:r>
          </a:p>
          <a:p>
            <a:r>
              <a:rPr lang="el-GR" dirty="0" smtClean="0"/>
              <a:t>Το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όνομα της μεταβλητής </a:t>
            </a:r>
            <a:r>
              <a:rPr lang="el-GR" dirty="0" smtClean="0"/>
              <a:t>αντιστοιχίζεται με αυτό το χώρο στη </a:t>
            </a:r>
            <a:r>
              <a:rPr lang="el-GR" dirty="0" smtClean="0">
                <a:solidFill>
                  <a:srgbClr val="0070C0"/>
                </a:solidFill>
              </a:rPr>
              <a:t>μνήμη</a:t>
            </a:r>
            <a:r>
              <a:rPr lang="el-G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606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Πρωταρχικοί τύποι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9929301"/>
              </p:ext>
            </p:extLst>
          </p:nvPr>
        </p:nvGraphicFramePr>
        <p:xfrm>
          <a:off x="381000" y="1524000"/>
          <a:ext cx="82296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Όνομα τύπου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Τιμή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Μνήμη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boolean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true/false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1 </a:t>
                      </a:r>
                      <a:r>
                        <a:rPr lang="en-US" dirty="0" smtClean="0"/>
                        <a:t>byte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char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Χαρακτήρας</a:t>
                      </a:r>
                      <a:r>
                        <a:rPr lang="el-GR" baseline="0" dirty="0" smtClean="0"/>
                        <a:t> (</a:t>
                      </a:r>
                      <a:r>
                        <a:rPr lang="en-US" baseline="0" dirty="0" smtClean="0"/>
                        <a:t>Unicode)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 bytes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byte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Ακέραιος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 byte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short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Ακέραιος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 bytes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int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Ακέραιος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 bytes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long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Ακέραιος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 bytes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float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Πραγματικός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r>
                        <a:rPr lang="en-US" baseline="0" dirty="0" smtClean="0"/>
                        <a:t> bytes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double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Πραγματικός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 bytes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04800" y="5452963"/>
            <a:ext cx="76601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Όταν ορίζουμε μια μεταβλητή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δεσμεύεται</a:t>
            </a:r>
            <a:r>
              <a:rPr lang="el-GR" dirty="0" smtClean="0"/>
              <a:t> ο αντίστοιχος χώρος στη </a:t>
            </a:r>
            <a:r>
              <a:rPr lang="el-GR" dirty="0" smtClean="0">
                <a:solidFill>
                  <a:srgbClr val="0070C0"/>
                </a:solidFill>
              </a:rPr>
              <a:t>μνήμη</a:t>
            </a:r>
            <a:r>
              <a:rPr lang="el-GR" dirty="0" smtClean="0"/>
              <a:t>.</a:t>
            </a:r>
          </a:p>
          <a:p>
            <a:r>
              <a:rPr lang="el-GR" dirty="0" smtClean="0"/>
              <a:t>Το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όνομα της μεταβλητής </a:t>
            </a:r>
            <a:r>
              <a:rPr lang="el-GR" dirty="0" smtClean="0"/>
              <a:t>αντιστοιχίζεται με αυτό το χώρο στη </a:t>
            </a:r>
            <a:r>
              <a:rPr lang="el-GR" dirty="0" smtClean="0">
                <a:solidFill>
                  <a:srgbClr val="0070C0"/>
                </a:solidFill>
              </a:rPr>
              <a:t>μνήμη</a:t>
            </a:r>
            <a:r>
              <a:rPr lang="el-G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4993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438400" y="3733800"/>
            <a:ext cx="304800" cy="30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Division.java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5814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enumerator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32;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denominator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10;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division = enumerator/(double)denominator;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(“Result = “ +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5454136"/>
            <a:ext cx="8305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Ανάθεση</a:t>
            </a:r>
            <a:r>
              <a:rPr lang="el-GR" dirty="0" smtClean="0"/>
              <a:t>: </a:t>
            </a:r>
            <a:r>
              <a:rPr lang="el-GR" dirty="0" smtClean="0">
                <a:solidFill>
                  <a:srgbClr val="0070C0"/>
                </a:solidFill>
              </a:rPr>
              <a:t>αποτίμηση</a:t>
            </a:r>
            <a:r>
              <a:rPr lang="el-GR" dirty="0" smtClean="0"/>
              <a:t> της τιμής της έκφρασης στο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δεξιό μέλος </a:t>
            </a:r>
            <a:r>
              <a:rPr lang="el-GR" dirty="0" smtClean="0"/>
              <a:t>του </a:t>
            </a:r>
            <a:r>
              <a:rPr lang="en-US" dirty="0" smtClean="0"/>
              <a:t>“=”</a:t>
            </a:r>
            <a:r>
              <a:rPr lang="el-GR" dirty="0" smtClean="0"/>
              <a:t> και μετά</a:t>
            </a:r>
            <a:r>
              <a:rPr lang="en-US" dirty="0" smtClean="0"/>
              <a:t> </a:t>
            </a:r>
            <a:r>
              <a:rPr lang="el-GR" dirty="0" smtClean="0"/>
              <a:t>ανάθεση της τιμής στην μεταβλητή στο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αριστερό μέλος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4448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572000" y="3733800"/>
            <a:ext cx="2895600" cy="30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Division.java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5814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enumerator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32;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denominator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10;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division = enumerator/(double)denominator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(“Result = “ +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3400" y="5562600"/>
            <a:ext cx="8305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Μετατροπή τύπου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(</a:t>
            </a:r>
            <a:r>
              <a:rPr lang="en-US" dirty="0" smtClean="0">
                <a:solidFill>
                  <a:srgbClr val="FF0000"/>
                </a:solidFill>
              </a:rPr>
              <a:t>type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casting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  <a:r>
              <a:rPr lang="el-GR" dirty="0" smtClean="0"/>
              <a:t>: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(double)denominator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dirty="0"/>
              <a:t>μετατρέπει </a:t>
            </a:r>
            <a:r>
              <a:rPr lang="el-GR" dirty="0" smtClean="0"/>
              <a:t>την </a:t>
            </a:r>
            <a:r>
              <a:rPr lang="el-GR" dirty="0" smtClean="0">
                <a:solidFill>
                  <a:srgbClr val="0070C0"/>
                </a:solidFill>
              </a:rPr>
              <a:t>τιμή</a:t>
            </a:r>
            <a:r>
              <a:rPr lang="el-GR" dirty="0" smtClean="0"/>
              <a:t> της μεταβλητής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denominator </a:t>
            </a:r>
            <a:r>
              <a:rPr lang="el-GR" dirty="0"/>
              <a:t>σε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double.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dirty="0"/>
              <a:t>Αν δεν γίνει η </a:t>
            </a:r>
            <a:r>
              <a:rPr lang="el-GR" dirty="0" smtClean="0"/>
              <a:t>μετατροπή, η διαίρεση μεταξύ ακεραίων μας δίνει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πάντα</a:t>
            </a:r>
            <a:r>
              <a:rPr lang="el-GR" dirty="0" smtClean="0"/>
              <a:t> ακέραιο.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4194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Αναθέσεις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Στην ανάθεση κατά κανόνα, η τιμή του δεξιού μέρους θα πρέπει να είναι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ίδιου τύπου</a:t>
            </a:r>
            <a:r>
              <a:rPr lang="el-GR" dirty="0" smtClean="0"/>
              <a:t> με την μεταβλητή του αριστερού μέρους. </a:t>
            </a:r>
          </a:p>
          <a:p>
            <a:r>
              <a:rPr lang="el-GR" dirty="0" smtClean="0"/>
              <a:t>Υπάρχουν εξαιρέσεις όταν υπάρχει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συμβατότητα</a:t>
            </a:r>
            <a:r>
              <a:rPr lang="el-GR" dirty="0" smtClean="0"/>
              <a:t> μεταξύ τύπων</a:t>
            </a:r>
          </a:p>
          <a:p>
            <a:endParaRPr lang="el-GR" dirty="0"/>
          </a:p>
          <a:p>
            <a:r>
              <a:rPr lang="en-US" dirty="0" smtClean="0">
                <a:solidFill>
                  <a:srgbClr val="0070C0"/>
                </a:solidFill>
              </a:rPr>
              <a:t>byte </a:t>
            </a:r>
            <a:r>
              <a:rPr lang="en-US" dirty="0" smtClean="0">
                <a:solidFill>
                  <a:srgbClr val="0070C0"/>
                </a:solidFill>
                <a:sym typeface="Symbol"/>
              </a:rPr>
              <a:t></a:t>
            </a:r>
            <a:r>
              <a:rPr lang="en-US" dirty="0" smtClean="0">
                <a:solidFill>
                  <a:srgbClr val="0070C0"/>
                </a:solidFill>
              </a:rPr>
              <a:t> short </a:t>
            </a:r>
            <a:r>
              <a:rPr lang="en-US" dirty="0">
                <a:solidFill>
                  <a:srgbClr val="0070C0"/>
                </a:solidFill>
                <a:sym typeface="Symbol"/>
              </a:rPr>
              <a:t></a:t>
            </a:r>
            <a:r>
              <a:rPr lang="en-US" dirty="0" smtClean="0">
                <a:solidFill>
                  <a:srgbClr val="0070C0"/>
                </a:solidFill>
              </a:rPr>
              <a:t> int </a:t>
            </a:r>
            <a:r>
              <a:rPr lang="en-US" dirty="0">
                <a:solidFill>
                  <a:srgbClr val="0070C0"/>
                </a:solidFill>
                <a:sym typeface="Symbol"/>
              </a:rPr>
              <a:t></a:t>
            </a:r>
            <a:r>
              <a:rPr lang="en-US" dirty="0" smtClean="0">
                <a:solidFill>
                  <a:srgbClr val="0070C0"/>
                </a:solidFill>
              </a:rPr>
              <a:t> long </a:t>
            </a:r>
            <a:r>
              <a:rPr lang="en-US" dirty="0">
                <a:solidFill>
                  <a:srgbClr val="0070C0"/>
                </a:solidFill>
                <a:sym typeface="Symbol"/>
              </a:rPr>
              <a:t></a:t>
            </a:r>
            <a:r>
              <a:rPr lang="en-US" dirty="0" smtClean="0">
                <a:solidFill>
                  <a:srgbClr val="0070C0"/>
                </a:solidFill>
              </a:rPr>
              <a:t> float </a:t>
            </a:r>
            <a:r>
              <a:rPr lang="en-US" dirty="0">
                <a:solidFill>
                  <a:srgbClr val="0070C0"/>
                </a:solidFill>
                <a:sym typeface="Symbol"/>
              </a:rPr>
              <a:t></a:t>
            </a:r>
            <a:r>
              <a:rPr lang="en-US" dirty="0" smtClean="0">
                <a:solidFill>
                  <a:srgbClr val="0070C0"/>
                </a:solidFill>
              </a:rPr>
              <a:t> double</a:t>
            </a:r>
          </a:p>
          <a:p>
            <a:pPr lvl="1"/>
            <a:r>
              <a:rPr lang="el-GR" dirty="0" smtClean="0"/>
              <a:t>Μια τιμή τύπου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</a:t>
            </a:r>
            <a:r>
              <a:rPr lang="el-GR" dirty="0" smtClean="0"/>
              <a:t> μπορούμε να την αναθέσουμε σε μια μεταβλητή τύπου που εμφανίζεται </a:t>
            </a:r>
            <a:r>
              <a:rPr lang="el-GR" dirty="0" smtClean="0">
                <a:solidFill>
                  <a:srgbClr val="0070C0"/>
                </a:solidFill>
              </a:rPr>
              <a:t>δεξιά του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</a:t>
            </a:r>
            <a:r>
              <a:rPr lang="el-GR" dirty="0" smtClean="0"/>
              <a:t>. </a:t>
            </a:r>
          </a:p>
          <a:p>
            <a:pPr lvl="1"/>
            <a:endParaRPr lang="el-GR" dirty="0"/>
          </a:p>
          <a:p>
            <a:r>
              <a:rPr lang="el-GR" dirty="0" smtClean="0"/>
              <a:t>(Σε αντίθεση με την </a:t>
            </a:r>
            <a:r>
              <a:rPr lang="en-US" dirty="0" smtClean="0"/>
              <a:t>C) </a:t>
            </a:r>
            <a:r>
              <a:rPr lang="el-GR" dirty="0" smtClean="0"/>
              <a:t>ο τύπος </a:t>
            </a:r>
            <a:r>
              <a:rPr lang="en-US" dirty="0" err="1" smtClean="0"/>
              <a:t>boolean</a:t>
            </a:r>
            <a:r>
              <a:rPr lang="el-GR" dirty="0" smtClean="0"/>
              <a:t> δεν είναι συμβατός με τους ακέραιους.</a:t>
            </a:r>
          </a:p>
        </p:txBody>
      </p:sp>
    </p:spTree>
    <p:extLst>
      <p:ext uri="{BB962C8B-B14F-4D97-AF65-F5344CB8AC3E}">
        <p14:creationId xmlns:p14="http://schemas.microsoft.com/office/powerpoint/2010/main" val="697531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038600" y="4038600"/>
            <a:ext cx="33528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Division.java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5814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enumerator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32;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denominator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10;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division = enumerator/(double)denominator;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(“Result = “ +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40230" y="5486402"/>
            <a:ext cx="8001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Ο τελεστής </a:t>
            </a:r>
            <a:r>
              <a:rPr lang="en-US" dirty="0" smtClean="0"/>
              <a:t>“+” </a:t>
            </a:r>
            <a:r>
              <a:rPr lang="el-GR" dirty="0" smtClean="0"/>
              <a:t>μεταξύ αντικείμενων της κλάσης </a:t>
            </a:r>
            <a:r>
              <a:rPr lang="en-US" dirty="0" smtClean="0"/>
              <a:t>String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συνενώνει </a:t>
            </a:r>
            <a:r>
              <a:rPr lang="el-GR" dirty="0" smtClean="0"/>
              <a:t>(</a:t>
            </a:r>
            <a:r>
              <a:rPr lang="en-US" dirty="0" smtClean="0"/>
              <a:t>concatenates)</a:t>
            </a:r>
            <a:r>
              <a:rPr lang="el-GR" dirty="0" smtClean="0"/>
              <a:t> τα δύο </a:t>
            </a:r>
            <a:r>
              <a:rPr lang="en-US" dirty="0" smtClean="0"/>
              <a:t>String.</a:t>
            </a:r>
          </a:p>
          <a:p>
            <a:r>
              <a:rPr lang="el-GR" dirty="0" smtClean="0"/>
              <a:t>Μεταξύ ενός </a:t>
            </a:r>
            <a:r>
              <a:rPr lang="en-US" dirty="0" smtClean="0"/>
              <a:t>String </a:t>
            </a:r>
            <a:r>
              <a:rPr lang="el-GR" dirty="0" smtClean="0"/>
              <a:t>και ενός βασικού τύπου, ο βασικός τύπος </a:t>
            </a:r>
            <a:r>
              <a:rPr lang="el-GR" dirty="0" smtClean="0">
                <a:solidFill>
                  <a:srgbClr val="0070C0"/>
                </a:solidFill>
              </a:rPr>
              <a:t>μετατρέπεται</a:t>
            </a:r>
            <a:r>
              <a:rPr lang="el-GR" dirty="0" smtClean="0"/>
              <a:t> σε </a:t>
            </a:r>
            <a:r>
              <a:rPr lang="en-US" dirty="0" smtClean="0"/>
              <a:t>String </a:t>
            </a:r>
            <a:r>
              <a:rPr lang="el-GR" dirty="0" smtClean="0"/>
              <a:t>και γίνεται η συνένωση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983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Η κλάση </a:t>
            </a:r>
            <a:r>
              <a:rPr lang="en-US" dirty="0" smtClean="0"/>
              <a:t>String </a:t>
            </a:r>
            <a:r>
              <a:rPr lang="el-GR" dirty="0" smtClean="0"/>
              <a:t>είναι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προκαθορισμένη κλάση </a:t>
            </a:r>
            <a:r>
              <a:rPr lang="el-GR" dirty="0" smtClean="0"/>
              <a:t>της </a:t>
            </a:r>
            <a:r>
              <a:rPr lang="en-US" dirty="0" smtClean="0"/>
              <a:t>Java </a:t>
            </a:r>
            <a:r>
              <a:rPr lang="el-GR" dirty="0" smtClean="0"/>
              <a:t>που μας επιτρέπει να χειριζόμαστε αλφαριθμητικά. </a:t>
            </a:r>
          </a:p>
          <a:p>
            <a:r>
              <a:rPr lang="el-GR" dirty="0" smtClean="0"/>
              <a:t>Ο τελεστής </a:t>
            </a:r>
            <a:r>
              <a:rPr lang="en-US" dirty="0" smtClean="0">
                <a:solidFill>
                  <a:srgbClr val="0070C0"/>
                </a:solidFill>
              </a:rPr>
              <a:t>“+”</a:t>
            </a:r>
            <a:r>
              <a:rPr lang="el-GR" dirty="0" smtClean="0"/>
              <a:t> μας επιτρέπει την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συνένωση</a:t>
            </a:r>
          </a:p>
          <a:p>
            <a:r>
              <a:rPr lang="el-GR" dirty="0" smtClean="0"/>
              <a:t>Υπάρχουν πολλές χρήσιμες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μέθοδοι</a:t>
            </a:r>
            <a:r>
              <a:rPr lang="el-GR" dirty="0" smtClean="0"/>
              <a:t> της κλάσης </a:t>
            </a:r>
            <a:r>
              <a:rPr lang="en-US" dirty="0" smtClean="0"/>
              <a:t>String.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l</a:t>
            </a:r>
            <a:r>
              <a:rPr lang="en-US" dirty="0" smtClean="0">
                <a:solidFill>
                  <a:srgbClr val="0070C0"/>
                </a:solidFill>
              </a:rPr>
              <a:t>ength(): </a:t>
            </a:r>
            <a:r>
              <a:rPr lang="el-GR" dirty="0" smtClean="0"/>
              <a:t>μήκος του </a:t>
            </a:r>
            <a:r>
              <a:rPr lang="en-US" dirty="0" smtClean="0"/>
              <a:t>String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equals(String x)</a:t>
            </a:r>
            <a:r>
              <a:rPr lang="en-US" dirty="0" smtClean="0"/>
              <a:t>: </a:t>
            </a:r>
            <a:r>
              <a:rPr lang="el-GR" dirty="0" smtClean="0"/>
              <a:t>ελέγχει για ισότητα του αντικειμένου που κάλεσε την μέθοδο και του ορίσματος </a:t>
            </a:r>
            <a:r>
              <a:rPr lang="en-US" dirty="0" smtClean="0"/>
              <a:t>x. </a:t>
            </a:r>
            <a:endParaRPr lang="el-GR" dirty="0" smtClean="0"/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trim(): </a:t>
            </a:r>
            <a:r>
              <a:rPr lang="el-GR" dirty="0" smtClean="0"/>
              <a:t>αφαιρεί κενά στην αρχή και το τέλος του </a:t>
            </a:r>
            <a:r>
              <a:rPr lang="en-US" dirty="0" smtClean="0"/>
              <a:t>string.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split(char </a:t>
            </a:r>
            <a:r>
              <a:rPr lang="en-US" dirty="0" err="1" smtClean="0">
                <a:solidFill>
                  <a:srgbClr val="0070C0"/>
                </a:solidFill>
              </a:rPr>
              <a:t>delim</a:t>
            </a:r>
            <a:r>
              <a:rPr lang="en-US" dirty="0" smtClean="0">
                <a:solidFill>
                  <a:srgbClr val="0070C0"/>
                </a:solidFill>
              </a:rPr>
              <a:t>): </a:t>
            </a:r>
            <a:r>
              <a:rPr lang="el-GR" dirty="0" smtClean="0"/>
              <a:t>σπάει το </a:t>
            </a:r>
            <a:r>
              <a:rPr lang="en-US" dirty="0" smtClean="0"/>
              <a:t>string </a:t>
            </a:r>
            <a:r>
              <a:rPr lang="el-GR" dirty="0" smtClean="0"/>
              <a:t>σε πίνακα από </a:t>
            </a:r>
            <a:r>
              <a:rPr lang="en-US" dirty="0" smtClean="0"/>
              <a:t>strings </a:t>
            </a:r>
            <a:r>
              <a:rPr lang="el-GR" dirty="0" smtClean="0"/>
              <a:t>με βάσει το χαρακτήρα </a:t>
            </a:r>
            <a:r>
              <a:rPr lang="en-US" dirty="0" err="1" smtClean="0"/>
              <a:t>delim</a:t>
            </a:r>
            <a:r>
              <a:rPr lang="en-US" dirty="0" smtClean="0"/>
              <a:t>.</a:t>
            </a:r>
          </a:p>
          <a:p>
            <a:pPr lvl="1"/>
            <a:r>
              <a:rPr lang="el-GR" dirty="0" smtClean="0"/>
              <a:t>Μέθοδοι για να βρεθεί ένα </a:t>
            </a:r>
            <a:r>
              <a:rPr lang="el-GR" dirty="0" err="1" smtClean="0"/>
              <a:t>υπο</a:t>
            </a:r>
            <a:r>
              <a:rPr lang="el-GR" dirty="0" smtClean="0"/>
              <a:t>-</a:t>
            </a:r>
            <a:r>
              <a:rPr lang="en-US" dirty="0" smtClean="0"/>
              <a:t>string </a:t>
            </a:r>
            <a:r>
              <a:rPr lang="el-GR" dirty="0" smtClean="0"/>
              <a:t>μέσα σε ένα </a:t>
            </a:r>
            <a:r>
              <a:rPr lang="en-US" dirty="0" smtClean="0"/>
              <a:t>string.</a:t>
            </a:r>
          </a:p>
          <a:p>
            <a:pPr lvl="1"/>
            <a:r>
              <a:rPr lang="el-GR" dirty="0" smtClean="0"/>
              <a:t>Κλπ.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6727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Ιστορία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</a:t>
            </a:r>
            <a:r>
              <a:rPr lang="en-US" dirty="0" smtClean="0"/>
              <a:t>Java </a:t>
            </a:r>
            <a:r>
              <a:rPr lang="el-GR" dirty="0" smtClean="0"/>
              <a:t>είχε τους εξής στόχους: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"</a:t>
            </a:r>
            <a:r>
              <a:rPr lang="en-US" dirty="0">
                <a:solidFill>
                  <a:srgbClr val="FF0000"/>
                </a:solidFill>
              </a:rPr>
              <a:t>simple, object-oriented and familiar"</a:t>
            </a:r>
          </a:p>
          <a:p>
            <a:pPr lvl="1"/>
            <a:r>
              <a:rPr lang="en-US" dirty="0" smtClean="0"/>
              <a:t>"</a:t>
            </a:r>
            <a:r>
              <a:rPr lang="en-US" dirty="0"/>
              <a:t>robust and secure"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"</a:t>
            </a:r>
            <a:r>
              <a:rPr lang="en-US" dirty="0">
                <a:solidFill>
                  <a:srgbClr val="FF0000"/>
                </a:solidFill>
              </a:rPr>
              <a:t>architecture-neutral and portable"</a:t>
            </a:r>
          </a:p>
          <a:p>
            <a:pPr lvl="1"/>
            <a:r>
              <a:rPr lang="en-US" dirty="0" smtClean="0"/>
              <a:t>"</a:t>
            </a:r>
            <a:r>
              <a:rPr lang="en-US" dirty="0"/>
              <a:t>high performance"</a:t>
            </a:r>
          </a:p>
          <a:p>
            <a:pPr lvl="1"/>
            <a:r>
              <a:rPr lang="en-US" dirty="0" smtClean="0"/>
              <a:t>"</a:t>
            </a:r>
            <a:r>
              <a:rPr lang="en-US" dirty="0"/>
              <a:t>interpreted, threaded, and dynamic"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927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724400" y="2057400"/>
            <a:ext cx="41148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724400" y="2454088"/>
            <a:ext cx="41148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724400" y="3657600"/>
            <a:ext cx="41148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724400" y="4419600"/>
            <a:ext cx="41148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Escape sequences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886200" cy="4876800"/>
          </a:xfrm>
        </p:spPr>
        <p:txBody>
          <a:bodyPr>
            <a:normAutofit lnSpcReduction="10000"/>
          </a:bodyPr>
          <a:lstStyle/>
          <a:p>
            <a:r>
              <a:rPr lang="el-GR" dirty="0" smtClean="0"/>
              <a:t>Για να τυπώσουμε κάποιους ειδικούς χαρακτήρες (π.χ., τον χαρακτήρα </a:t>
            </a:r>
            <a:r>
              <a:rPr lang="en-US" dirty="0" smtClean="0">
                <a:solidFill>
                  <a:srgbClr val="FF0000"/>
                </a:solidFill>
              </a:rPr>
              <a:t>“</a:t>
            </a:r>
            <a:r>
              <a:rPr lang="en-US" dirty="0" smtClean="0"/>
              <a:t>) </a:t>
            </a:r>
            <a:r>
              <a:rPr lang="el-GR" dirty="0" smtClean="0"/>
              <a:t>χρησιμοποιούμε τον χαρακτήρα </a:t>
            </a:r>
            <a:r>
              <a:rPr lang="el-GR" dirty="0" smtClean="0">
                <a:solidFill>
                  <a:srgbClr val="FF0000"/>
                </a:solidFill>
              </a:rPr>
              <a:t>\ </a:t>
            </a:r>
            <a:r>
              <a:rPr lang="el-GR" dirty="0" smtClean="0"/>
              <a:t>και μετά τον χαρακτήρα που θέλουμε να τυπώσουμε</a:t>
            </a:r>
          </a:p>
          <a:p>
            <a:pPr lvl="1"/>
            <a:r>
              <a:rPr lang="el-GR" dirty="0" smtClean="0"/>
              <a:t>Π.χ., ακολουθία </a:t>
            </a:r>
            <a:r>
              <a:rPr lang="el-GR" dirty="0" smtClean="0">
                <a:solidFill>
                  <a:srgbClr val="FF0000"/>
                </a:solidFill>
              </a:rPr>
              <a:t>\</a:t>
            </a:r>
            <a:r>
              <a:rPr lang="en-US" dirty="0" smtClean="0">
                <a:solidFill>
                  <a:srgbClr val="FF0000"/>
                </a:solidFill>
              </a:rPr>
              <a:t>”</a:t>
            </a:r>
            <a:endParaRPr lang="el-GR" dirty="0" smtClean="0">
              <a:solidFill>
                <a:srgbClr val="FF0000"/>
              </a:solidFill>
            </a:endParaRPr>
          </a:p>
          <a:p>
            <a:r>
              <a:rPr lang="el-GR" dirty="0" smtClean="0"/>
              <a:t>Αυτό ισχύει γενικά για ειδικούς χαρακτήρες.</a:t>
            </a:r>
            <a:endParaRPr lang="en-US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4724400" y="1600200"/>
            <a:ext cx="42672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2200" b="0" dirty="0">
                <a:solidFill>
                  <a:schemeClr val="tx1"/>
                </a:solidFill>
                <a:latin typeface="Lucida Console" pitchFamily="49" charset="0"/>
              </a:rPr>
              <a:t>\b</a:t>
            </a:r>
            <a:r>
              <a:rPr lang="en-US" sz="2200" b="0" dirty="0">
                <a:solidFill>
                  <a:schemeClr val="tx1"/>
                </a:solidFill>
              </a:rPr>
              <a:t> 		Backspace</a:t>
            </a:r>
          </a:p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2200" b="0" dirty="0">
                <a:solidFill>
                  <a:schemeClr val="tx1"/>
                </a:solidFill>
                <a:latin typeface="Lucida Console" pitchFamily="49" charset="0"/>
              </a:rPr>
              <a:t>\t</a:t>
            </a:r>
            <a:r>
              <a:rPr lang="en-US" sz="2200" b="0" dirty="0">
                <a:solidFill>
                  <a:schemeClr val="tx1"/>
                </a:solidFill>
              </a:rPr>
              <a:t>		Tab</a:t>
            </a:r>
          </a:p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2200" b="0" dirty="0">
                <a:solidFill>
                  <a:schemeClr val="tx1"/>
                </a:solidFill>
                <a:latin typeface="Lucida Console" pitchFamily="49" charset="0"/>
              </a:rPr>
              <a:t>\n</a:t>
            </a:r>
            <a:r>
              <a:rPr lang="en-US" sz="2200" b="0" dirty="0">
                <a:solidFill>
                  <a:schemeClr val="tx1"/>
                </a:solidFill>
              </a:rPr>
              <a:t>		New line</a:t>
            </a:r>
          </a:p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2200" b="0" dirty="0">
                <a:solidFill>
                  <a:schemeClr val="tx1"/>
                </a:solidFill>
                <a:latin typeface="Lucida Console" pitchFamily="49" charset="0"/>
              </a:rPr>
              <a:t>\f</a:t>
            </a:r>
            <a:r>
              <a:rPr lang="en-US" sz="2200" b="0" dirty="0">
                <a:solidFill>
                  <a:schemeClr val="tx1"/>
                </a:solidFill>
              </a:rPr>
              <a:t>		Form feed</a:t>
            </a:r>
          </a:p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2200" b="0" dirty="0">
                <a:solidFill>
                  <a:schemeClr val="tx1"/>
                </a:solidFill>
                <a:latin typeface="Lucida Console" pitchFamily="49" charset="0"/>
              </a:rPr>
              <a:t>\r</a:t>
            </a:r>
            <a:r>
              <a:rPr lang="en-US" sz="2200" b="0" dirty="0">
                <a:solidFill>
                  <a:schemeClr val="tx1"/>
                </a:solidFill>
              </a:rPr>
              <a:t>		Return (ENTER)</a:t>
            </a:r>
          </a:p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2200" b="0" dirty="0">
                <a:solidFill>
                  <a:schemeClr val="tx1"/>
                </a:solidFill>
                <a:latin typeface="Lucida Console" pitchFamily="49" charset="0"/>
              </a:rPr>
              <a:t>\”</a:t>
            </a:r>
            <a:r>
              <a:rPr lang="en-US" sz="2200" b="0" dirty="0">
                <a:solidFill>
                  <a:schemeClr val="tx1"/>
                </a:solidFill>
              </a:rPr>
              <a:t>		Double quote</a:t>
            </a:r>
          </a:p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2200" b="0" dirty="0">
                <a:solidFill>
                  <a:schemeClr val="tx1"/>
                </a:solidFill>
                <a:latin typeface="Lucida Console" pitchFamily="49" charset="0"/>
              </a:rPr>
              <a:t>\’</a:t>
            </a:r>
            <a:r>
              <a:rPr lang="en-US" sz="2200" b="0" dirty="0">
                <a:solidFill>
                  <a:schemeClr val="tx1"/>
                </a:solidFill>
              </a:rPr>
              <a:t>		Single quote</a:t>
            </a:r>
          </a:p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2200" b="0" dirty="0">
                <a:solidFill>
                  <a:schemeClr val="tx1"/>
                </a:solidFill>
                <a:latin typeface="Lucida Console" pitchFamily="49" charset="0"/>
              </a:rPr>
              <a:t>\\</a:t>
            </a:r>
            <a:r>
              <a:rPr lang="en-US" sz="2200" b="0" dirty="0">
                <a:solidFill>
                  <a:schemeClr val="tx1"/>
                </a:solidFill>
              </a:rPr>
              <a:t>		Backslash</a:t>
            </a:r>
          </a:p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2200" b="0" dirty="0">
                <a:solidFill>
                  <a:schemeClr val="tx1"/>
                </a:solidFill>
                <a:latin typeface="Lucida Console" pitchFamily="49" charset="0"/>
              </a:rPr>
              <a:t>\</a:t>
            </a:r>
            <a:r>
              <a:rPr lang="en-US" sz="2200" b="0" dirty="0" err="1">
                <a:solidFill>
                  <a:schemeClr val="tx1"/>
                </a:solidFill>
                <a:latin typeface="Lucida Console" pitchFamily="49" charset="0"/>
              </a:rPr>
              <a:t>ddd</a:t>
            </a:r>
            <a:r>
              <a:rPr lang="en-US" sz="2200" b="0" dirty="0">
                <a:solidFill>
                  <a:schemeClr val="tx1"/>
                </a:solidFill>
              </a:rPr>
              <a:t>	Octal </a:t>
            </a:r>
            <a:r>
              <a:rPr lang="en-US" sz="2200" b="0" dirty="0">
                <a:solidFill>
                  <a:schemeClr val="tx1"/>
                </a:solidFill>
                <a:latin typeface="Tahoma" pitchFamily="34" charset="0"/>
              </a:rPr>
              <a:t>code</a:t>
            </a:r>
            <a:endParaRPr lang="en-US" sz="2200" b="0" dirty="0">
              <a:solidFill>
                <a:schemeClr val="tx1"/>
              </a:solidFill>
            </a:endParaRPr>
          </a:p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2200" b="0" dirty="0">
                <a:solidFill>
                  <a:schemeClr val="tx1"/>
                </a:solidFill>
                <a:latin typeface="Lucida Console" pitchFamily="49" charset="0"/>
              </a:rPr>
              <a:t>\</a:t>
            </a:r>
            <a:r>
              <a:rPr lang="en-US" sz="2200" b="0" dirty="0" err="1">
                <a:solidFill>
                  <a:schemeClr val="tx1"/>
                </a:solidFill>
                <a:latin typeface="Lucida Console" pitchFamily="49" charset="0"/>
              </a:rPr>
              <a:t>uXXXX</a:t>
            </a:r>
            <a:r>
              <a:rPr lang="en-US" sz="2200" b="0" dirty="0">
                <a:solidFill>
                  <a:schemeClr val="tx1"/>
                </a:solidFill>
              </a:rPr>
              <a:t>	</a:t>
            </a:r>
            <a:r>
              <a:rPr lang="en-US" sz="2200" b="0" dirty="0">
                <a:solidFill>
                  <a:schemeClr val="tx1"/>
                </a:solidFill>
                <a:latin typeface="Tahoma" pitchFamily="34" charset="0"/>
              </a:rPr>
              <a:t>Hex-decimal code</a:t>
            </a:r>
            <a:endParaRPr lang="en-US" sz="22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6548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Ρεύματα εισόδου/εξόδου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Τι είναι ένα ρεύμα? Μια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αφαίρεση</a:t>
            </a:r>
            <a:r>
              <a:rPr lang="el-GR" dirty="0"/>
              <a:t> που αναπαριστά μια </a:t>
            </a:r>
            <a:r>
              <a:rPr lang="el-GR" dirty="0">
                <a:solidFill>
                  <a:srgbClr val="0070C0"/>
                </a:solidFill>
              </a:rPr>
              <a:t>πηγή</a:t>
            </a:r>
            <a:r>
              <a:rPr lang="el-GR" dirty="0"/>
              <a:t> (για την </a:t>
            </a:r>
            <a:r>
              <a:rPr lang="el-GR" dirty="0">
                <a:solidFill>
                  <a:srgbClr val="0070C0"/>
                </a:solidFill>
              </a:rPr>
              <a:t>είσοδο</a:t>
            </a:r>
            <a:r>
              <a:rPr lang="el-GR" dirty="0"/>
              <a:t>), ή ένα </a:t>
            </a:r>
            <a:r>
              <a:rPr lang="el-GR" dirty="0">
                <a:solidFill>
                  <a:srgbClr val="0070C0"/>
                </a:solidFill>
              </a:rPr>
              <a:t>προορισμό</a:t>
            </a:r>
            <a:r>
              <a:rPr lang="el-GR" dirty="0"/>
              <a:t> (για την </a:t>
            </a:r>
            <a:r>
              <a:rPr lang="el-GR" dirty="0">
                <a:solidFill>
                  <a:srgbClr val="0070C0"/>
                </a:solidFill>
              </a:rPr>
              <a:t>έξοδο</a:t>
            </a:r>
            <a:r>
              <a:rPr lang="el-GR" dirty="0"/>
              <a:t>)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χαρακτήρων</a:t>
            </a:r>
          </a:p>
          <a:p>
            <a:pPr lvl="1"/>
            <a:r>
              <a:rPr lang="el-GR" dirty="0"/>
              <a:t>Αυτό μπορεί να είναι ένα αρχείο, το πληκτρολόγιο, η οθόνη.</a:t>
            </a:r>
          </a:p>
          <a:p>
            <a:pPr lvl="1"/>
            <a:r>
              <a:rPr lang="el-GR" dirty="0"/>
              <a:t>Όταν δημιουργούμε το ρεύμα το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συνδέουμε</a:t>
            </a:r>
            <a:r>
              <a:rPr lang="el-GR" dirty="0"/>
              <a:t> με την ανάλογη </a:t>
            </a:r>
            <a:r>
              <a:rPr lang="el-GR" dirty="0">
                <a:solidFill>
                  <a:srgbClr val="0070C0"/>
                </a:solidFill>
              </a:rPr>
              <a:t>πηγή</a:t>
            </a:r>
            <a:r>
              <a:rPr lang="el-GR" dirty="0"/>
              <a:t>, ή </a:t>
            </a:r>
            <a:r>
              <a:rPr lang="el-GR" dirty="0">
                <a:solidFill>
                  <a:srgbClr val="0070C0"/>
                </a:solidFill>
              </a:rPr>
              <a:t>προορισμό</a:t>
            </a:r>
            <a:r>
              <a:rPr lang="el-GR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290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Είσοδος &amp; Έξοδος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Τα βασικά ρεύματα</a:t>
            </a:r>
            <a:r>
              <a:rPr lang="en-US" dirty="0" smtClean="0"/>
              <a:t> </a:t>
            </a:r>
            <a:r>
              <a:rPr lang="el-GR" dirty="0" smtClean="0"/>
              <a:t>εισόδου/εξόδου είναι έτοιμα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αντικείμενα</a:t>
            </a:r>
            <a:r>
              <a:rPr lang="el-GR" dirty="0" smtClean="0"/>
              <a:t> τα οποία ορίζονται σαν πεδία (</a:t>
            </a:r>
            <a:r>
              <a:rPr lang="el-GR" dirty="0" smtClean="0">
                <a:solidFill>
                  <a:srgbClr val="0070C0"/>
                </a:solidFill>
              </a:rPr>
              <a:t>στατικά</a:t>
            </a:r>
            <a:r>
              <a:rPr lang="el-GR" dirty="0" smtClean="0"/>
              <a:t>) της κλάσης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System</a:t>
            </a:r>
            <a:endParaRPr lang="el-GR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System.out</a:t>
            </a:r>
            <a:endParaRPr lang="en-US" dirty="0" smtClean="0">
              <a:solidFill>
                <a:srgbClr val="0070C0"/>
              </a:solidFill>
            </a:endParaRP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System.in</a:t>
            </a: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System.err</a:t>
            </a:r>
            <a:endParaRPr lang="en-US" dirty="0" smtClean="0">
              <a:solidFill>
                <a:srgbClr val="0070C0"/>
              </a:solidFill>
            </a:endParaRPr>
          </a:p>
          <a:p>
            <a:r>
              <a:rPr lang="el-GR" dirty="0" smtClean="0"/>
              <a:t>Μέσω αυτών και άλλων βοηθητικών αντικειμένων γίνεται η είσοδος και έξοδος δεδομένων ενός προγράμματος</a:t>
            </a:r>
            <a:r>
              <a:rPr lang="en-US" dirty="0" smtClean="0"/>
              <a:t>.</a:t>
            </a:r>
            <a:endParaRPr lang="el-GR" dirty="0" smtClean="0"/>
          </a:p>
          <a:p>
            <a:r>
              <a:rPr lang="el-GR" dirty="0"/>
              <a:t>Μια εντολή εισόδου/εξόδου έχει αποτέλεσμα το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λειτουργικό</a:t>
            </a:r>
            <a:r>
              <a:rPr lang="el-GR" dirty="0"/>
              <a:t> να </a:t>
            </a:r>
            <a:r>
              <a:rPr lang="el-GR" dirty="0">
                <a:solidFill>
                  <a:srgbClr val="0070C0"/>
                </a:solidFill>
              </a:rPr>
              <a:t>πάρει ή να στείλει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χαρακτήρες</a:t>
            </a:r>
            <a:r>
              <a:rPr lang="el-GR" dirty="0"/>
              <a:t> από/προς την αντίστοιχη </a:t>
            </a:r>
            <a:r>
              <a:rPr lang="el-GR" dirty="0">
                <a:solidFill>
                  <a:srgbClr val="0070C0"/>
                </a:solidFill>
              </a:rPr>
              <a:t>πηγή/προορισμό</a:t>
            </a:r>
            <a:r>
              <a:rPr lang="el-GR" dirty="0"/>
              <a:t>.</a:t>
            </a:r>
          </a:p>
          <a:p>
            <a:endParaRPr lang="en-US" dirty="0" smtClean="0"/>
          </a:p>
          <a:p>
            <a:pPr lvl="1"/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1526700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Έξοδος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Μπορούμε να καλέσουμε τις μεθόδους του </a:t>
            </a:r>
            <a:r>
              <a:rPr lang="en-US" dirty="0" err="1" smtClean="0"/>
              <a:t>System.out</a:t>
            </a:r>
            <a:r>
              <a:rPr lang="el-GR" dirty="0" smtClean="0"/>
              <a:t>:</a:t>
            </a:r>
          </a:p>
          <a:p>
            <a:pPr lvl="1"/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println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(String s)</a:t>
            </a:r>
            <a:r>
              <a:rPr lang="el-GR" dirty="0" smtClean="0"/>
              <a:t>: για να τυπώσουμε ένα αλφαριθμητικό </a:t>
            </a:r>
            <a:r>
              <a:rPr lang="en-US" dirty="0" smtClean="0">
                <a:solidFill>
                  <a:srgbClr val="0070C0"/>
                </a:solidFill>
              </a:rPr>
              <a:t>s</a:t>
            </a:r>
            <a:r>
              <a:rPr lang="en-US" dirty="0" smtClean="0"/>
              <a:t> </a:t>
            </a:r>
            <a:r>
              <a:rPr lang="el-GR" dirty="0" smtClean="0"/>
              <a:t>και τον χαρακτήρα </a:t>
            </a:r>
            <a:r>
              <a:rPr lang="el-GR" dirty="0" smtClean="0">
                <a:solidFill>
                  <a:srgbClr val="0070C0"/>
                </a:solidFill>
              </a:rPr>
              <a:t>‘\</a:t>
            </a:r>
            <a:r>
              <a:rPr lang="en-US" dirty="0" smtClean="0">
                <a:solidFill>
                  <a:srgbClr val="0070C0"/>
                </a:solidFill>
              </a:rPr>
              <a:t>n’</a:t>
            </a:r>
            <a:r>
              <a:rPr lang="el-GR" dirty="0" smtClean="0">
                <a:solidFill>
                  <a:srgbClr val="0070C0"/>
                </a:solidFill>
              </a:rPr>
              <a:t> (αλλαγή γραμμής)</a:t>
            </a:r>
            <a:endParaRPr lang="en-US" dirty="0" smtClean="0">
              <a:solidFill>
                <a:srgbClr val="0070C0"/>
              </a:solidFill>
            </a:endParaRP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print(String s)</a:t>
            </a:r>
            <a:r>
              <a:rPr lang="en-US" dirty="0" smtClean="0"/>
              <a:t>: </a:t>
            </a:r>
            <a:r>
              <a:rPr lang="el-GR" dirty="0" smtClean="0"/>
              <a:t>τυπώνει το </a:t>
            </a:r>
            <a:r>
              <a:rPr lang="en-US" dirty="0" smtClean="0">
                <a:solidFill>
                  <a:srgbClr val="0070C0"/>
                </a:solidFill>
              </a:rPr>
              <a:t>s</a:t>
            </a:r>
            <a:r>
              <a:rPr lang="el-GR" dirty="0" smtClean="0"/>
              <a:t> αλλά δεν αλλάζει γραμμή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printf</a:t>
            </a:r>
            <a:r>
              <a:rPr lang="en-US" dirty="0" smtClean="0"/>
              <a:t>: Formatted output</a:t>
            </a:r>
          </a:p>
          <a:p>
            <a:pPr lvl="2"/>
            <a:r>
              <a:rPr lang="en-US" dirty="0" smtClean="0">
                <a:solidFill>
                  <a:srgbClr val="0070C0"/>
                </a:solidFill>
              </a:rPr>
              <a:t>printf(“%</a:t>
            </a:r>
            <a:r>
              <a:rPr lang="en-US" dirty="0" err="1" smtClean="0">
                <a:solidFill>
                  <a:srgbClr val="0070C0"/>
                </a:solidFill>
              </a:rPr>
              <a:t>d”,myInt</a:t>
            </a:r>
            <a:r>
              <a:rPr lang="en-US" dirty="0" smtClean="0">
                <a:solidFill>
                  <a:srgbClr val="0070C0"/>
                </a:solidFill>
              </a:rPr>
              <a:t>);</a:t>
            </a:r>
            <a:r>
              <a:rPr lang="en-US" dirty="0" smtClean="0"/>
              <a:t> // </a:t>
            </a:r>
            <a:r>
              <a:rPr lang="el-GR" dirty="0" smtClean="0"/>
              <a:t>τυπώνει ένα ακέραιο</a:t>
            </a:r>
          </a:p>
          <a:p>
            <a:pPr lvl="2"/>
            <a:r>
              <a:rPr lang="en-US" dirty="0">
                <a:solidFill>
                  <a:srgbClr val="0070C0"/>
                </a:solidFill>
              </a:rPr>
              <a:t>printf</a:t>
            </a:r>
            <a:r>
              <a:rPr lang="en-US" dirty="0" smtClean="0">
                <a:solidFill>
                  <a:srgbClr val="0070C0"/>
                </a:solidFill>
              </a:rPr>
              <a:t>(“%</a:t>
            </a:r>
            <a:r>
              <a:rPr lang="en-US" dirty="0" err="1">
                <a:solidFill>
                  <a:srgbClr val="0070C0"/>
                </a:solidFill>
              </a:rPr>
              <a:t>f</a:t>
            </a:r>
            <a:r>
              <a:rPr lang="en-US" dirty="0" err="1" smtClean="0">
                <a:solidFill>
                  <a:srgbClr val="0070C0"/>
                </a:solidFill>
              </a:rPr>
              <a:t>”,myDouble</a:t>
            </a:r>
            <a:r>
              <a:rPr lang="en-US" dirty="0" smtClean="0">
                <a:solidFill>
                  <a:srgbClr val="0070C0"/>
                </a:solidFill>
              </a:rPr>
              <a:t>); </a:t>
            </a:r>
            <a:r>
              <a:rPr lang="en-US" dirty="0" smtClean="0"/>
              <a:t>// </a:t>
            </a:r>
            <a:r>
              <a:rPr lang="el-GR" dirty="0" smtClean="0"/>
              <a:t>τυπώνει ένα πραγματικό</a:t>
            </a:r>
          </a:p>
          <a:p>
            <a:pPr lvl="2"/>
            <a:r>
              <a:rPr lang="en-US" dirty="0">
                <a:solidFill>
                  <a:srgbClr val="0070C0"/>
                </a:solidFill>
              </a:rPr>
              <a:t>printf</a:t>
            </a:r>
            <a:r>
              <a:rPr lang="en-US" dirty="0" smtClean="0">
                <a:solidFill>
                  <a:srgbClr val="0070C0"/>
                </a:solidFill>
              </a:rPr>
              <a:t>(“%</a:t>
            </a:r>
            <a:r>
              <a:rPr lang="el-GR" dirty="0" smtClean="0">
                <a:solidFill>
                  <a:srgbClr val="0070C0"/>
                </a:solidFill>
              </a:rPr>
              <a:t>.2</a:t>
            </a:r>
            <a:r>
              <a:rPr lang="en-US" dirty="0" err="1" smtClean="0">
                <a:solidFill>
                  <a:srgbClr val="0070C0"/>
                </a:solidFill>
              </a:rPr>
              <a:t>f</a:t>
            </a:r>
            <a:r>
              <a:rPr lang="en-US" dirty="0" err="1">
                <a:solidFill>
                  <a:srgbClr val="0070C0"/>
                </a:solidFill>
              </a:rPr>
              <a:t>”,</a:t>
            </a:r>
            <a:r>
              <a:rPr lang="en-US" dirty="0" err="1" smtClean="0">
                <a:solidFill>
                  <a:srgbClr val="0070C0"/>
                </a:solidFill>
              </a:rPr>
              <a:t>myDouble</a:t>
            </a:r>
            <a:r>
              <a:rPr lang="en-US" dirty="0" smtClean="0">
                <a:solidFill>
                  <a:srgbClr val="0070C0"/>
                </a:solidFill>
              </a:rPr>
              <a:t>); </a:t>
            </a:r>
            <a:r>
              <a:rPr lang="en-US" dirty="0"/>
              <a:t>// </a:t>
            </a:r>
            <a:r>
              <a:rPr lang="el-GR" dirty="0" smtClean="0"/>
              <a:t>τυπώνει </a:t>
            </a:r>
            <a:r>
              <a:rPr lang="el-GR" dirty="0"/>
              <a:t>ένα </a:t>
            </a:r>
            <a:r>
              <a:rPr lang="el-GR" dirty="0" smtClean="0"/>
              <a:t>πραγματικό με δύο δεκαδικά</a:t>
            </a:r>
            <a:endParaRPr lang="el-GR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8273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Είσοδος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Χρησιμοποιούμε την κλάση </a:t>
            </a:r>
            <a:r>
              <a:rPr lang="en-US" dirty="0" smtClean="0"/>
              <a:t>Scanner </a:t>
            </a:r>
            <a:r>
              <a:rPr lang="el-GR" dirty="0" smtClean="0"/>
              <a:t>της </a:t>
            </a:r>
            <a:r>
              <a:rPr lang="en-US" dirty="0" smtClean="0"/>
              <a:t>Java</a:t>
            </a:r>
            <a:endParaRPr lang="el-GR" dirty="0" smtClean="0"/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import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java.util.Scanner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;</a:t>
            </a:r>
          </a:p>
          <a:p>
            <a:pPr lvl="1"/>
            <a:endParaRPr lang="en-US" dirty="0"/>
          </a:p>
          <a:p>
            <a:r>
              <a:rPr lang="el-GR" dirty="0" smtClean="0"/>
              <a:t>Αρχικοποιείται με το ρεύμα εισόδου: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Scanner in = new Scanner(System.in);</a:t>
            </a:r>
          </a:p>
          <a:p>
            <a:pPr lvl="1"/>
            <a:endParaRPr lang="en-US" dirty="0"/>
          </a:p>
          <a:p>
            <a:r>
              <a:rPr lang="el-GR" dirty="0" smtClean="0"/>
              <a:t>Μπορούμε να καλέσουμε μεθόδους της </a:t>
            </a:r>
            <a:r>
              <a:rPr lang="en-US" dirty="0" smtClean="0"/>
              <a:t>Scanner </a:t>
            </a:r>
            <a:r>
              <a:rPr lang="el-GR" dirty="0" smtClean="0"/>
              <a:t>για να διαβάσουμε κάτι από την είσοδο</a:t>
            </a:r>
          </a:p>
          <a:p>
            <a:pPr lvl="1"/>
            <a:r>
              <a:rPr lang="en-US" dirty="0" err="1">
                <a:solidFill>
                  <a:srgbClr val="0070C0"/>
                </a:solidFill>
              </a:rPr>
              <a:t>nextLine</a:t>
            </a:r>
            <a:r>
              <a:rPr lang="en-US" dirty="0">
                <a:solidFill>
                  <a:srgbClr val="0070C0"/>
                </a:solidFill>
              </a:rPr>
              <a:t>(): </a:t>
            </a:r>
            <a:r>
              <a:rPr lang="el-GR" dirty="0"/>
              <a:t>διαβάζει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μέχρι</a:t>
            </a:r>
            <a:r>
              <a:rPr lang="el-GR" dirty="0"/>
              <a:t> να βρει τον χαρακτήρα </a:t>
            </a:r>
            <a:r>
              <a:rPr lang="en-US" dirty="0"/>
              <a:t>‘\n’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next</a:t>
            </a:r>
            <a:r>
              <a:rPr lang="en-US" dirty="0" smtClean="0">
                <a:solidFill>
                  <a:srgbClr val="0070C0"/>
                </a:solidFill>
              </a:rPr>
              <a:t>(): </a:t>
            </a:r>
            <a:r>
              <a:rPr lang="el-GR" dirty="0" smtClean="0"/>
              <a:t>διαβάζει το επόμενο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String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nextInt</a:t>
            </a:r>
            <a:r>
              <a:rPr lang="en-US" dirty="0" smtClean="0">
                <a:solidFill>
                  <a:srgbClr val="0070C0"/>
                </a:solidFill>
              </a:rPr>
              <a:t>(): </a:t>
            </a:r>
            <a:r>
              <a:rPr lang="el-GR" dirty="0" smtClean="0"/>
              <a:t>διαβάζει τον επόμενο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int</a:t>
            </a: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nextDouble</a:t>
            </a:r>
            <a:r>
              <a:rPr lang="en-US" dirty="0" smtClean="0">
                <a:solidFill>
                  <a:srgbClr val="0070C0"/>
                </a:solidFill>
              </a:rPr>
              <a:t>(): </a:t>
            </a:r>
            <a:r>
              <a:rPr lang="el-GR" dirty="0" smtClean="0"/>
              <a:t>διαβάζει τον επόμενο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double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92977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012" y="1456765"/>
            <a:ext cx="8763000" cy="4419600"/>
          </a:xfrm>
          <a:ln w="28575">
            <a:solidFill>
              <a:schemeClr val="accent1"/>
            </a:solidFill>
            <a:prstDash val="dash"/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sz="2000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java.util.Scanner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TestIO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public static void main(String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[])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{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20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smtClean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“Say Something:”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Scanner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Scanner(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System.in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20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nextLine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20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Rectangular Callout 3"/>
          <p:cNvSpPr/>
          <p:nvPr/>
        </p:nvSpPr>
        <p:spPr>
          <a:xfrm>
            <a:off x="609600" y="5934635"/>
            <a:ext cx="7799294" cy="847165"/>
          </a:xfrm>
          <a:prstGeom prst="wedgeRectCallout">
            <a:avLst>
              <a:gd name="adj1" fmla="val 12798"/>
              <a:gd name="adj2" fmla="val -51786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2000" dirty="0" smtClean="0">
                <a:solidFill>
                  <a:schemeClr val="tx1"/>
                </a:solidFill>
              </a:rPr>
              <a:t>:</a:t>
            </a:r>
            <a:r>
              <a:rPr lang="en-US" sz="2000" dirty="0" smtClean="0"/>
              <a:t> </a:t>
            </a:r>
            <a:r>
              <a:rPr lang="el-GR" sz="2000" dirty="0" smtClean="0">
                <a:solidFill>
                  <a:schemeClr val="tx1"/>
                </a:solidFill>
              </a:rPr>
              <a:t>δημιουργεί ένα αντικείμενο τύπου </a:t>
            </a:r>
            <a:r>
              <a:rPr lang="en-US" sz="20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Scanner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l-GR" sz="2000" dirty="0" smtClean="0">
                <a:solidFill>
                  <a:schemeClr val="tx1"/>
                </a:solidFill>
              </a:rPr>
              <a:t>(μία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</a:rPr>
              <a:t>μεταβλητή</a:t>
            </a:r>
            <a:r>
              <a:rPr lang="el-GR" sz="2000" dirty="0" smtClean="0">
                <a:solidFill>
                  <a:schemeClr val="tx1"/>
                </a:solidFill>
              </a:rPr>
              <a:t>) με το οποίο μπορούμε πλέον να διαβάζουμε από την είσοδο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0915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“architecture-neutral </a:t>
            </a:r>
            <a:r>
              <a:rPr lang="en-US" dirty="0"/>
              <a:t>and </a:t>
            </a:r>
            <a:r>
              <a:rPr lang="en-US" dirty="0" smtClean="0"/>
              <a:t>portable”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Το μεγαλύτερο πλεονέκτημα της </a:t>
            </a:r>
            <a:r>
              <a:rPr lang="en-US" dirty="0" smtClean="0"/>
              <a:t>Java </a:t>
            </a:r>
            <a:r>
              <a:rPr lang="el-GR" dirty="0" smtClean="0"/>
              <a:t>είναι η </a:t>
            </a:r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μεταφερσιμότητα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(portability)</a:t>
            </a:r>
            <a:r>
              <a:rPr lang="el-GR" dirty="0" smtClean="0"/>
              <a:t>: ο κώδικας μπορεί να τρέξει πάνω σε οποιαδήποτε πλατφόρμα.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Write-Once-Run-Anywhere</a:t>
            </a:r>
            <a:r>
              <a:rPr lang="el-GR" dirty="0" smtClean="0"/>
              <a:t> μοντέλο</a:t>
            </a:r>
            <a:r>
              <a:rPr lang="en-US" dirty="0" smtClean="0"/>
              <a:t>, </a:t>
            </a:r>
            <a:r>
              <a:rPr lang="el-GR" dirty="0" smtClean="0"/>
              <a:t>σε αντίθεση με το σύνηθες </a:t>
            </a:r>
            <a:r>
              <a:rPr lang="en-US" dirty="0" smtClean="0">
                <a:solidFill>
                  <a:srgbClr val="0070C0"/>
                </a:solidFill>
              </a:rPr>
              <a:t>Write-Once-Compile-Anywhere</a:t>
            </a:r>
            <a:r>
              <a:rPr lang="en-US" dirty="0" smtClean="0"/>
              <a:t> </a:t>
            </a:r>
            <a:r>
              <a:rPr lang="el-GR" dirty="0" smtClean="0"/>
              <a:t>μοντέλο.</a:t>
            </a:r>
          </a:p>
          <a:p>
            <a:r>
              <a:rPr lang="el-GR" dirty="0" smtClean="0"/>
              <a:t>Αυτό επιτυγχάνεται δημιουργώντας ένα </a:t>
            </a:r>
            <a:r>
              <a:rPr lang="el-GR" dirty="0" smtClean="0">
                <a:solidFill>
                  <a:srgbClr val="0070C0"/>
                </a:solidFill>
              </a:rPr>
              <a:t>ενδιάμεσο κώδικα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/>
              <a:t>(</a:t>
            </a:r>
            <a:r>
              <a:rPr lang="en-US" dirty="0" err="1" smtClean="0">
                <a:solidFill>
                  <a:srgbClr val="0070C0"/>
                </a:solidFill>
              </a:rPr>
              <a:t>bytecode</a:t>
            </a:r>
            <a:r>
              <a:rPr lang="en-US" dirty="0" smtClean="0"/>
              <a:t>) </a:t>
            </a:r>
            <a:r>
              <a:rPr lang="el-GR" dirty="0" smtClean="0"/>
              <a:t>ο οποίος μετά τρέχει πάνω σε μια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εικονική μηχανή </a:t>
            </a:r>
            <a:r>
              <a:rPr lang="el-GR" dirty="0" smtClean="0"/>
              <a:t>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Java Virtual Machine</a:t>
            </a:r>
            <a:r>
              <a:rPr lang="en-US" dirty="0" smtClean="0"/>
              <a:t>) </a:t>
            </a:r>
            <a:r>
              <a:rPr lang="el-GR" dirty="0" smtClean="0"/>
              <a:t>η οποία το μεταφράζει σε </a:t>
            </a:r>
            <a:r>
              <a:rPr lang="el-GR" dirty="0" smtClean="0">
                <a:solidFill>
                  <a:srgbClr val="0070C0"/>
                </a:solidFill>
              </a:rPr>
              <a:t>γλώσσα μηχανής</a:t>
            </a:r>
            <a:r>
              <a:rPr lang="el-GR" dirty="0" smtClean="0"/>
              <a:t>.</a:t>
            </a:r>
          </a:p>
          <a:p>
            <a:pPr lvl="1"/>
            <a:r>
              <a:rPr lang="el-GR" dirty="0" smtClean="0"/>
              <a:t>Οι προγραμματιστές πλέον γράφουν κώδικα για την εικονική μηχανή, η οποία δημιουργείται </a:t>
            </a:r>
            <a:r>
              <a:rPr lang="el-GR" dirty="0" smtClean="0">
                <a:solidFill>
                  <a:srgbClr val="0070C0"/>
                </a:solidFill>
              </a:rPr>
              <a:t>για οποιαδήποτε πλατφόρμα</a:t>
            </a:r>
            <a:r>
              <a:rPr lang="el-G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9580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l-GR" smtClean="0"/>
          </a:p>
        </p:txBody>
      </p:sp>
      <p:sp>
        <p:nvSpPr>
          <p:cNvPr id="48131" name="Oval 3"/>
          <p:cNvSpPr>
            <a:spLocks noChangeArrowheads="1"/>
          </p:cNvSpPr>
          <p:nvPr/>
        </p:nvSpPr>
        <p:spPr bwMode="ltGray">
          <a:xfrm>
            <a:off x="827089" y="1700215"/>
            <a:ext cx="1441450" cy="7207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/>
              <a:t>X.java</a:t>
            </a:r>
          </a:p>
        </p:txBody>
      </p:sp>
      <p:sp>
        <p:nvSpPr>
          <p:cNvPr id="48132" name="Rectangle 4"/>
          <p:cNvSpPr>
            <a:spLocks noChangeArrowheads="1"/>
          </p:cNvSpPr>
          <p:nvPr/>
        </p:nvSpPr>
        <p:spPr bwMode="ltGray">
          <a:xfrm>
            <a:off x="828676" y="2924177"/>
            <a:ext cx="1439863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/>
              <a:t>javac</a:t>
            </a:r>
          </a:p>
        </p:txBody>
      </p:sp>
      <p:sp>
        <p:nvSpPr>
          <p:cNvPr id="48133" name="Oval 5"/>
          <p:cNvSpPr>
            <a:spLocks noChangeArrowheads="1"/>
          </p:cNvSpPr>
          <p:nvPr/>
        </p:nvSpPr>
        <p:spPr bwMode="ltGray">
          <a:xfrm>
            <a:off x="827089" y="4076702"/>
            <a:ext cx="1584325" cy="7207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/>
              <a:t>X.class</a:t>
            </a:r>
          </a:p>
        </p:txBody>
      </p:sp>
      <p:sp>
        <p:nvSpPr>
          <p:cNvPr id="48134" name="Text Box 6"/>
          <p:cNvSpPr txBox="1">
            <a:spLocks noChangeArrowheads="1"/>
          </p:cNvSpPr>
          <p:nvPr/>
        </p:nvSpPr>
        <p:spPr bwMode="ltGray">
          <a:xfrm>
            <a:off x="2392364" y="3011488"/>
            <a:ext cx="10567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r>
              <a:rPr lang="en-US" dirty="0">
                <a:latin typeface="+mn-lt"/>
              </a:rPr>
              <a:t>compiler</a:t>
            </a:r>
          </a:p>
        </p:txBody>
      </p:sp>
      <p:sp>
        <p:nvSpPr>
          <p:cNvPr id="48135" name="Rectangle 7"/>
          <p:cNvSpPr>
            <a:spLocks noChangeArrowheads="1"/>
          </p:cNvSpPr>
          <p:nvPr/>
        </p:nvSpPr>
        <p:spPr bwMode="ltGray">
          <a:xfrm>
            <a:off x="4500564" y="1700215"/>
            <a:ext cx="3240087" cy="3024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8136" name="Text Box 8"/>
          <p:cNvSpPr txBox="1">
            <a:spLocks noChangeArrowheads="1"/>
          </p:cNvSpPr>
          <p:nvPr/>
        </p:nvSpPr>
        <p:spPr bwMode="ltGray">
          <a:xfrm>
            <a:off x="4500563" y="1066800"/>
            <a:ext cx="300178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r>
              <a:rPr lang="en-US" dirty="0" smtClean="0">
                <a:latin typeface="+mn-lt"/>
              </a:rPr>
              <a:t>Java Virtual Machine (JVM)</a:t>
            </a:r>
            <a:endParaRPr lang="en-US" dirty="0">
              <a:latin typeface="+mn-lt"/>
            </a:endParaRPr>
          </a:p>
        </p:txBody>
      </p:sp>
      <p:sp>
        <p:nvSpPr>
          <p:cNvPr id="48137" name="Rectangle 9"/>
          <p:cNvSpPr>
            <a:spLocks noChangeArrowheads="1"/>
          </p:cNvSpPr>
          <p:nvPr/>
        </p:nvSpPr>
        <p:spPr bwMode="ltGray">
          <a:xfrm>
            <a:off x="5003801" y="1916113"/>
            <a:ext cx="1655763" cy="57626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/>
              <a:t>class loader</a:t>
            </a:r>
          </a:p>
        </p:txBody>
      </p:sp>
      <p:sp>
        <p:nvSpPr>
          <p:cNvPr id="48138" name="Rectangle 10"/>
          <p:cNvSpPr>
            <a:spLocks noChangeArrowheads="1"/>
          </p:cNvSpPr>
          <p:nvPr/>
        </p:nvSpPr>
        <p:spPr bwMode="ltGray">
          <a:xfrm>
            <a:off x="5003801" y="2636840"/>
            <a:ext cx="1655763" cy="57467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/>
              <a:t>bytecode </a:t>
            </a:r>
          </a:p>
          <a:p>
            <a:pPr algn="ctr" eaLnBrk="0" hangingPunct="0"/>
            <a:r>
              <a:rPr lang="en-US"/>
              <a:t>verifier</a:t>
            </a:r>
          </a:p>
        </p:txBody>
      </p:sp>
      <p:sp>
        <p:nvSpPr>
          <p:cNvPr id="48139" name="Rectangle 11"/>
          <p:cNvSpPr>
            <a:spLocks noChangeArrowheads="1"/>
          </p:cNvSpPr>
          <p:nvPr/>
        </p:nvSpPr>
        <p:spPr bwMode="ltGray">
          <a:xfrm>
            <a:off x="5003801" y="3355977"/>
            <a:ext cx="1655763" cy="57467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dirty="0">
                <a:solidFill>
                  <a:srgbClr val="FF0000"/>
                </a:solidFill>
              </a:rPr>
              <a:t>interpreter</a:t>
            </a:r>
          </a:p>
        </p:txBody>
      </p:sp>
      <p:sp>
        <p:nvSpPr>
          <p:cNvPr id="48140" name="Rectangle 12"/>
          <p:cNvSpPr>
            <a:spLocks noChangeArrowheads="1"/>
          </p:cNvSpPr>
          <p:nvPr/>
        </p:nvSpPr>
        <p:spPr bwMode="ltGray">
          <a:xfrm>
            <a:off x="5003801" y="4078290"/>
            <a:ext cx="1655763" cy="57467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/>
              <a:t>runtime </a:t>
            </a:r>
          </a:p>
          <a:p>
            <a:pPr algn="ctr" eaLnBrk="0" hangingPunct="0"/>
            <a:r>
              <a:rPr lang="en-US"/>
              <a:t>support</a:t>
            </a:r>
          </a:p>
        </p:txBody>
      </p:sp>
      <p:sp>
        <p:nvSpPr>
          <p:cNvPr id="48141" name="Rectangle 13"/>
          <p:cNvSpPr>
            <a:spLocks noChangeArrowheads="1"/>
          </p:cNvSpPr>
          <p:nvPr/>
        </p:nvSpPr>
        <p:spPr bwMode="ltGray">
          <a:xfrm>
            <a:off x="4500564" y="4797427"/>
            <a:ext cx="3240087" cy="574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/>
              <a:t>Operating System</a:t>
            </a:r>
          </a:p>
        </p:txBody>
      </p:sp>
      <p:cxnSp>
        <p:nvCxnSpPr>
          <p:cNvPr id="48142" name="AutoShape 14"/>
          <p:cNvCxnSpPr>
            <a:cxnSpLocks noChangeShapeType="1"/>
            <a:stCxn id="48131" idx="6"/>
            <a:endCxn id="48132" idx="0"/>
          </p:cNvCxnSpPr>
          <p:nvPr/>
        </p:nvCxnSpPr>
        <p:spPr bwMode="ltGray">
          <a:xfrm flipH="1">
            <a:off x="1549400" y="2060575"/>
            <a:ext cx="719138" cy="863600"/>
          </a:xfrm>
          <a:prstGeom prst="curvedConnector4">
            <a:avLst>
              <a:gd name="adj1" fmla="val -31787"/>
              <a:gd name="adj2" fmla="val 70773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143" name="AutoShape 15"/>
          <p:cNvCxnSpPr>
            <a:cxnSpLocks noChangeShapeType="1"/>
            <a:stCxn id="48132" idx="3"/>
            <a:endCxn id="48133" idx="0"/>
          </p:cNvCxnSpPr>
          <p:nvPr/>
        </p:nvCxnSpPr>
        <p:spPr bwMode="ltGray">
          <a:xfrm flipH="1">
            <a:off x="1619251" y="3213100"/>
            <a:ext cx="649288" cy="863600"/>
          </a:xfrm>
          <a:prstGeom prst="curvedConnector4">
            <a:avLst>
              <a:gd name="adj1" fmla="val -35208"/>
              <a:gd name="adj2" fmla="val 66546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144" name="AutoShape 16"/>
          <p:cNvCxnSpPr>
            <a:cxnSpLocks noChangeShapeType="1"/>
            <a:stCxn id="48133" idx="6"/>
            <a:endCxn id="48137" idx="0"/>
          </p:cNvCxnSpPr>
          <p:nvPr/>
        </p:nvCxnSpPr>
        <p:spPr bwMode="ltGray">
          <a:xfrm flipV="1">
            <a:off x="2411414" y="1916113"/>
            <a:ext cx="3421062" cy="2520950"/>
          </a:xfrm>
          <a:prstGeom prst="curvedConnector4">
            <a:avLst>
              <a:gd name="adj1" fmla="val 37866"/>
              <a:gd name="adj2" fmla="val 109069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145" name="AutoShape 17"/>
          <p:cNvCxnSpPr>
            <a:cxnSpLocks noChangeShapeType="1"/>
            <a:stCxn id="48137" idx="2"/>
            <a:endCxn id="48138" idx="3"/>
          </p:cNvCxnSpPr>
          <p:nvPr/>
        </p:nvCxnSpPr>
        <p:spPr bwMode="ltGray">
          <a:xfrm rot="16200000" flipH="1">
            <a:off x="6030119" y="2294731"/>
            <a:ext cx="431800" cy="827088"/>
          </a:xfrm>
          <a:prstGeom prst="curvedConnector4">
            <a:avLst>
              <a:gd name="adj1" fmla="val 16546"/>
              <a:gd name="adj2" fmla="val 127639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146" name="AutoShape 18"/>
          <p:cNvCxnSpPr>
            <a:cxnSpLocks noChangeShapeType="1"/>
            <a:stCxn id="48138" idx="2"/>
            <a:endCxn id="48139" idx="3"/>
          </p:cNvCxnSpPr>
          <p:nvPr/>
        </p:nvCxnSpPr>
        <p:spPr bwMode="ltGray">
          <a:xfrm rot="16200000" flipH="1">
            <a:off x="6030119" y="3013869"/>
            <a:ext cx="431800" cy="827088"/>
          </a:xfrm>
          <a:prstGeom prst="curvedConnector4">
            <a:avLst>
              <a:gd name="adj1" fmla="val 16546"/>
              <a:gd name="adj2" fmla="val 127639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147" name="AutoShape 19"/>
          <p:cNvCxnSpPr>
            <a:cxnSpLocks noChangeShapeType="1"/>
            <a:stCxn id="48139" idx="2"/>
            <a:endCxn id="48140" idx="3"/>
          </p:cNvCxnSpPr>
          <p:nvPr/>
        </p:nvCxnSpPr>
        <p:spPr bwMode="ltGray">
          <a:xfrm rot="16200000" flipH="1">
            <a:off x="6028532" y="3734594"/>
            <a:ext cx="434975" cy="827088"/>
          </a:xfrm>
          <a:prstGeom prst="curvedConnector4">
            <a:avLst>
              <a:gd name="adj1" fmla="val 16787"/>
              <a:gd name="adj2" fmla="val 127639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8148" name="Text Box 20"/>
          <p:cNvSpPr txBox="1">
            <a:spLocks noChangeArrowheads="1"/>
          </p:cNvSpPr>
          <p:nvPr/>
        </p:nvSpPr>
        <p:spPr bwMode="ltGray">
          <a:xfrm>
            <a:off x="3334545" y="4017962"/>
            <a:ext cx="82586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r>
              <a:rPr lang="en-US" dirty="0">
                <a:latin typeface="+mn-lt"/>
              </a:rPr>
              <a:t>java X</a:t>
            </a:r>
            <a:endParaRPr lang="el-GR" dirty="0">
              <a:latin typeface="+mn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268538" y="1716088"/>
            <a:ext cx="1479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Source code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87393" y="4900612"/>
            <a:ext cx="1120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bytecode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6436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1" y="1904093"/>
            <a:ext cx="4513262" cy="4421188"/>
          </a:xfrm>
        </p:spPr>
        <p:txBody>
          <a:bodyPr/>
          <a:lstStyle/>
          <a:p>
            <a:r>
              <a:rPr lang="en-AU" dirty="0">
                <a:solidFill>
                  <a:schemeClr val="accent6">
                    <a:lumMod val="75000"/>
                  </a:schemeClr>
                </a:solidFill>
              </a:rPr>
              <a:t>Just in Time </a:t>
            </a:r>
            <a:r>
              <a:rPr lang="en-AU" dirty="0"/>
              <a:t>(</a:t>
            </a:r>
            <a:r>
              <a:rPr lang="en-AU" dirty="0">
                <a:solidFill>
                  <a:srgbClr val="0070C0"/>
                </a:solidFill>
              </a:rPr>
              <a:t>JIT</a:t>
            </a:r>
            <a:r>
              <a:rPr lang="en-AU" dirty="0"/>
              <a:t>) </a:t>
            </a:r>
            <a:r>
              <a:rPr lang="en-AU" dirty="0">
                <a:solidFill>
                  <a:schemeClr val="accent6">
                    <a:lumMod val="75000"/>
                  </a:schemeClr>
                </a:solidFill>
              </a:rPr>
              <a:t>code </a:t>
            </a:r>
            <a:r>
              <a:rPr lang="en-AU" dirty="0" smtClean="0">
                <a:solidFill>
                  <a:schemeClr val="accent6">
                    <a:lumMod val="75000"/>
                  </a:schemeClr>
                </a:solidFill>
              </a:rPr>
              <a:t>generator (compiler)</a:t>
            </a:r>
            <a:r>
              <a:rPr lang="en-AU" dirty="0" smtClean="0"/>
              <a:t> </a:t>
            </a:r>
            <a:r>
              <a:rPr lang="el-GR" dirty="0" smtClean="0"/>
              <a:t>βελτιώνει την απόδοση των </a:t>
            </a:r>
            <a:r>
              <a:rPr lang="en-AU" dirty="0" smtClean="0"/>
              <a:t>Java </a:t>
            </a:r>
            <a:r>
              <a:rPr lang="en-AU" dirty="0"/>
              <a:t>Applications </a:t>
            </a:r>
            <a:r>
              <a:rPr lang="el-GR" dirty="0" smtClean="0"/>
              <a:t>μεταφράζοντας (</a:t>
            </a:r>
            <a:r>
              <a:rPr lang="en-US" dirty="0" smtClean="0"/>
              <a:t>compiling)</a:t>
            </a:r>
            <a:r>
              <a:rPr lang="en-AU" dirty="0" smtClean="0"/>
              <a:t> </a:t>
            </a:r>
            <a:r>
              <a:rPr lang="en-AU" dirty="0" err="1"/>
              <a:t>bytecode</a:t>
            </a:r>
            <a:r>
              <a:rPr lang="en-AU" dirty="0"/>
              <a:t> </a:t>
            </a:r>
            <a:r>
              <a:rPr lang="el-GR" dirty="0" smtClean="0"/>
              <a:t>σε </a:t>
            </a:r>
            <a:r>
              <a:rPr lang="en-AU" dirty="0" smtClean="0"/>
              <a:t>machine </a:t>
            </a:r>
            <a:r>
              <a:rPr lang="en-AU" dirty="0"/>
              <a:t>code </a:t>
            </a:r>
            <a:r>
              <a:rPr lang="el-GR" dirty="0" smtClean="0">
                <a:solidFill>
                  <a:srgbClr val="0070C0"/>
                </a:solidFill>
              </a:rPr>
              <a:t>πριν ή κατά τη διάρκεια της εκτέλεσης</a:t>
            </a:r>
            <a:endParaRPr lang="en-AU" dirty="0">
              <a:solidFill>
                <a:srgbClr val="0070C0"/>
              </a:solidFill>
            </a:endParaRPr>
          </a:p>
          <a:p>
            <a:endParaRPr lang="en-US" dirty="0"/>
          </a:p>
        </p:txBody>
      </p:sp>
      <p:sp>
        <p:nvSpPr>
          <p:cNvPr id="18" name="Rectangle 3074"/>
          <p:cNvSpPr>
            <a:spLocks noChangeArrowheads="1"/>
          </p:cNvSpPr>
          <p:nvPr/>
        </p:nvSpPr>
        <p:spPr bwMode="auto">
          <a:xfrm>
            <a:off x="5837238" y="3441702"/>
            <a:ext cx="3181350" cy="1736725"/>
          </a:xfrm>
          <a:prstGeom prst="rect">
            <a:avLst/>
          </a:prstGeom>
          <a:solidFill>
            <a:srgbClr val="FF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prstDash val="dash"/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0" cap="none" spc="0" normalizeH="0" baseline="0" noProof="0" smtClean="0">
              <a:ln>
                <a:noFill/>
              </a:ln>
              <a:solidFill>
                <a:srgbClr val="063CEA"/>
              </a:solidFill>
              <a:effectLst/>
              <a:uLnTx/>
              <a:uFillTx/>
            </a:endParaRPr>
          </a:p>
        </p:txBody>
      </p:sp>
      <p:sp>
        <p:nvSpPr>
          <p:cNvPr id="19" name="Oval 3077"/>
          <p:cNvSpPr>
            <a:spLocks noChangeArrowheads="1"/>
          </p:cNvSpPr>
          <p:nvPr/>
        </p:nvSpPr>
        <p:spPr bwMode="auto">
          <a:xfrm>
            <a:off x="4465638" y="1166812"/>
            <a:ext cx="1919288" cy="744538"/>
          </a:xfrm>
          <a:prstGeom prst="ellipse">
            <a:avLst/>
          </a:prstGeom>
          <a:solidFill>
            <a:srgbClr val="EAEC5E"/>
          </a:solidFill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굴림" pitchFamily="34" charset="-127"/>
              </a:rPr>
              <a:t>Java source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굴림" pitchFamily="34" charset="-127"/>
              </a:rPr>
              <a:t>code</a:t>
            </a:r>
          </a:p>
        </p:txBody>
      </p:sp>
      <p:sp>
        <p:nvSpPr>
          <p:cNvPr id="20" name="Oval 3078"/>
          <p:cNvSpPr>
            <a:spLocks noChangeArrowheads="1"/>
          </p:cNvSpPr>
          <p:nvPr/>
        </p:nvSpPr>
        <p:spPr bwMode="auto">
          <a:xfrm>
            <a:off x="6859588" y="5588000"/>
            <a:ext cx="1365250" cy="825500"/>
          </a:xfrm>
          <a:prstGeom prst="ellipse">
            <a:avLst/>
          </a:prstGeom>
          <a:solidFill>
            <a:srgbClr val="73FFFF"/>
          </a:solidFill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굴림" pitchFamily="34" charset="-127"/>
              </a:rPr>
              <a:t>Machine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굴림" pitchFamily="34" charset="-127"/>
              </a:rPr>
              <a:t>code</a:t>
            </a:r>
          </a:p>
        </p:txBody>
      </p:sp>
      <p:sp>
        <p:nvSpPr>
          <p:cNvPr id="21" name="Oval 3079"/>
          <p:cNvSpPr>
            <a:spLocks noChangeArrowheads="1"/>
          </p:cNvSpPr>
          <p:nvPr/>
        </p:nvSpPr>
        <p:spPr bwMode="auto">
          <a:xfrm>
            <a:off x="6573838" y="2233614"/>
            <a:ext cx="1804988" cy="823913"/>
          </a:xfrm>
          <a:prstGeom prst="ellipse">
            <a:avLst/>
          </a:prstGeom>
          <a:solidFill>
            <a:srgbClr val="FFCCFF"/>
          </a:solidFill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굴림" pitchFamily="34" charset="-127"/>
              </a:rPr>
              <a:t>Java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굴림" pitchFamily="34" charset="-127"/>
              </a:rPr>
              <a:t>bytecode</a:t>
            </a:r>
          </a:p>
        </p:txBody>
      </p:sp>
      <p:sp>
        <p:nvSpPr>
          <p:cNvPr id="22" name="Rectangle 3080"/>
          <p:cNvSpPr>
            <a:spLocks noChangeArrowheads="1"/>
          </p:cNvSpPr>
          <p:nvPr/>
        </p:nvSpPr>
        <p:spPr bwMode="auto">
          <a:xfrm>
            <a:off x="6046789" y="3479802"/>
            <a:ext cx="1228725" cy="930275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굴림" pitchFamily="34" charset="-127"/>
              </a:rPr>
              <a:t>Java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굴림" pitchFamily="34" charset="-127"/>
              </a:rPr>
              <a:t>interpreter</a:t>
            </a:r>
          </a:p>
        </p:txBody>
      </p:sp>
      <p:sp>
        <p:nvSpPr>
          <p:cNvPr id="23" name="Rectangle 3081"/>
          <p:cNvSpPr>
            <a:spLocks noChangeArrowheads="1"/>
          </p:cNvSpPr>
          <p:nvPr/>
        </p:nvSpPr>
        <p:spPr bwMode="auto">
          <a:xfrm>
            <a:off x="7542214" y="3479802"/>
            <a:ext cx="1336675" cy="930275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Just in Time</a:t>
            </a:r>
            <a:endParaRPr kumimoji="0" lang="en-US" sz="20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굴림" pitchFamily="34" charset="-127"/>
            </a:endParaRP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Times New Roman" pitchFamily="18" charset="0"/>
              </a:rPr>
              <a:t>Code</a:t>
            </a:r>
            <a:b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Times New Roman" pitchFamily="18" charset="0"/>
              </a:rPr>
            </a:b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Times New Roman" pitchFamily="18" charset="0"/>
              </a:rPr>
              <a:t>Generator</a:t>
            </a:r>
          </a:p>
        </p:txBody>
      </p:sp>
      <p:sp>
        <p:nvSpPr>
          <p:cNvPr id="24" name="Rectangle 3082"/>
          <p:cNvSpPr>
            <a:spLocks noChangeArrowheads="1"/>
          </p:cNvSpPr>
          <p:nvPr/>
        </p:nvSpPr>
        <p:spPr bwMode="auto">
          <a:xfrm>
            <a:off x="4818064" y="2233614"/>
            <a:ext cx="1228725" cy="9302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굴림" pitchFamily="34" charset="-127"/>
              </a:rPr>
              <a:t>Java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굴림" pitchFamily="34" charset="-127"/>
              </a:rPr>
              <a:t>compiler</a:t>
            </a:r>
          </a:p>
        </p:txBody>
      </p:sp>
      <p:sp>
        <p:nvSpPr>
          <p:cNvPr id="25" name="Line 3083"/>
          <p:cNvSpPr>
            <a:spLocks noChangeShapeType="1"/>
          </p:cNvSpPr>
          <p:nvPr/>
        </p:nvSpPr>
        <p:spPr bwMode="auto">
          <a:xfrm>
            <a:off x="5359401" y="1931988"/>
            <a:ext cx="0" cy="3016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0" cap="none" spc="0" normalizeH="0" baseline="0" noProof="0" smtClean="0">
              <a:ln>
                <a:noFill/>
              </a:ln>
              <a:solidFill>
                <a:srgbClr val="063CEA"/>
              </a:solidFill>
              <a:effectLst/>
              <a:uLnTx/>
              <a:uFillTx/>
            </a:endParaRPr>
          </a:p>
        </p:txBody>
      </p:sp>
      <p:sp>
        <p:nvSpPr>
          <p:cNvPr id="26" name="Line 3084"/>
          <p:cNvSpPr>
            <a:spLocks noChangeShapeType="1"/>
          </p:cNvSpPr>
          <p:nvPr/>
        </p:nvSpPr>
        <p:spPr bwMode="auto">
          <a:xfrm flipV="1">
            <a:off x="6038852" y="2741612"/>
            <a:ext cx="53498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0" cap="none" spc="0" normalizeH="0" baseline="0" noProof="0" smtClean="0">
              <a:ln>
                <a:noFill/>
              </a:ln>
              <a:solidFill>
                <a:srgbClr val="063CEA"/>
              </a:solidFill>
              <a:effectLst/>
              <a:uLnTx/>
              <a:uFillTx/>
            </a:endParaRPr>
          </a:p>
        </p:txBody>
      </p:sp>
      <p:sp>
        <p:nvSpPr>
          <p:cNvPr id="27" name="Line 3085"/>
          <p:cNvSpPr>
            <a:spLocks noChangeShapeType="1"/>
          </p:cNvSpPr>
          <p:nvPr/>
        </p:nvSpPr>
        <p:spPr bwMode="auto">
          <a:xfrm flipH="1">
            <a:off x="6784977" y="3067050"/>
            <a:ext cx="582612" cy="4127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0" cap="none" spc="0" normalizeH="0" baseline="0" noProof="0" smtClean="0">
              <a:ln>
                <a:noFill/>
              </a:ln>
              <a:solidFill>
                <a:srgbClr val="063CEA"/>
              </a:solidFill>
              <a:effectLst/>
              <a:uLnTx/>
              <a:uFillTx/>
            </a:endParaRPr>
          </a:p>
        </p:txBody>
      </p:sp>
      <p:sp>
        <p:nvSpPr>
          <p:cNvPr id="28" name="Line 3086"/>
          <p:cNvSpPr>
            <a:spLocks noChangeShapeType="1"/>
          </p:cNvSpPr>
          <p:nvPr/>
        </p:nvSpPr>
        <p:spPr bwMode="auto">
          <a:xfrm>
            <a:off x="7542214" y="3067050"/>
            <a:ext cx="608013" cy="4127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0" cap="none" spc="0" normalizeH="0" baseline="0" noProof="0" smtClean="0">
              <a:ln>
                <a:noFill/>
              </a:ln>
              <a:solidFill>
                <a:srgbClr val="063CEA"/>
              </a:solidFill>
              <a:effectLst/>
              <a:uLnTx/>
              <a:uFillTx/>
            </a:endParaRPr>
          </a:p>
        </p:txBody>
      </p:sp>
      <p:sp>
        <p:nvSpPr>
          <p:cNvPr id="29" name="Line 3087"/>
          <p:cNvSpPr>
            <a:spLocks noChangeShapeType="1"/>
          </p:cNvSpPr>
          <p:nvPr/>
        </p:nvSpPr>
        <p:spPr bwMode="auto">
          <a:xfrm>
            <a:off x="7554913" y="5178427"/>
            <a:ext cx="0" cy="4095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0" cap="none" spc="0" normalizeH="0" baseline="0" noProof="0" smtClean="0">
              <a:ln>
                <a:noFill/>
              </a:ln>
              <a:solidFill>
                <a:srgbClr val="063CEA"/>
              </a:solidFill>
              <a:effectLst/>
              <a:uLnTx/>
              <a:uFillTx/>
            </a:endParaRPr>
          </a:p>
        </p:txBody>
      </p:sp>
      <p:sp>
        <p:nvSpPr>
          <p:cNvPr id="30" name="Rectangle 3088"/>
          <p:cNvSpPr>
            <a:spLocks noChangeArrowheads="1"/>
          </p:cNvSpPr>
          <p:nvPr/>
        </p:nvSpPr>
        <p:spPr bwMode="auto">
          <a:xfrm>
            <a:off x="6519863" y="4764089"/>
            <a:ext cx="2044700" cy="365125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굴림" pitchFamily="34" charset="-127"/>
              </a:rPr>
              <a:t>Run-Time System</a:t>
            </a:r>
          </a:p>
        </p:txBody>
      </p:sp>
      <p:sp>
        <p:nvSpPr>
          <p:cNvPr id="31" name="Rectangle 3089"/>
          <p:cNvSpPr>
            <a:spLocks noChangeArrowheads="1"/>
          </p:cNvSpPr>
          <p:nvPr/>
        </p:nvSpPr>
        <p:spPr bwMode="auto">
          <a:xfrm rot="5400000" flipH="1">
            <a:off x="4679158" y="4017889"/>
            <a:ext cx="1698625" cy="6192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prstDash val="dash"/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7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smtClean="0">
                <a:ln>
                  <a:noFill/>
                </a:ln>
                <a:solidFill>
                  <a:srgbClr val="FC0128"/>
                </a:solidFill>
                <a:effectLst/>
                <a:uLnTx/>
                <a:uFillTx/>
              </a:rPr>
              <a:t>Java Virtual</a:t>
            </a:r>
          </a:p>
          <a:p>
            <a:pPr marL="0" marR="0" lvl="0" indent="0" algn="ctr" defTabSz="914400" eaLnBrk="0" fontAlgn="base" latinLnBrk="0" hangingPunct="0">
              <a:lnSpc>
                <a:spcPct val="7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smtClean="0">
                <a:ln>
                  <a:noFill/>
                </a:ln>
                <a:solidFill>
                  <a:srgbClr val="FC0128"/>
                </a:solidFill>
                <a:effectLst/>
                <a:uLnTx/>
                <a:uFillTx/>
              </a:rPr>
              <a:t> Machine</a:t>
            </a:r>
          </a:p>
        </p:txBody>
      </p:sp>
    </p:spTree>
    <p:extLst>
      <p:ext uri="{BB962C8B-B14F-4D97-AF65-F5344CB8AC3E}">
        <p14:creationId xmlns:p14="http://schemas.microsoft.com/office/powerpoint/2010/main" val="2686644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</a:t>
            </a:r>
            <a:r>
              <a:rPr lang="el-GR" dirty="0" smtClean="0"/>
              <a:t>και το </a:t>
            </a:r>
            <a:r>
              <a:rPr lang="en-US" dirty="0" smtClean="0"/>
              <a:t>Internet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H </a:t>
            </a:r>
            <a:r>
              <a:rPr lang="el-GR" dirty="0" smtClean="0"/>
              <a:t>προσέγγιση της </a:t>
            </a:r>
            <a:r>
              <a:rPr lang="en-US" dirty="0" smtClean="0"/>
              <a:t>Java </a:t>
            </a:r>
            <a:r>
              <a:rPr lang="el-GR" dirty="0" smtClean="0"/>
              <a:t>είχε μεγάλη επιτυχία για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Web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εφαρμογές</a:t>
            </a:r>
            <a:r>
              <a:rPr lang="el-GR" dirty="0" smtClean="0"/>
              <a:t>, όπου έχουμε ένα τεράστιο κατανεμημένο </a:t>
            </a:r>
            <a:r>
              <a:rPr lang="en-US" dirty="0" smtClean="0">
                <a:solidFill>
                  <a:srgbClr val="0070C0"/>
                </a:solidFill>
              </a:rPr>
              <a:t>client-server</a:t>
            </a:r>
            <a:r>
              <a:rPr lang="en-US" dirty="0" smtClean="0"/>
              <a:t> </a:t>
            </a:r>
            <a:r>
              <a:rPr lang="el-GR" dirty="0" smtClean="0"/>
              <a:t>μοντέλο με πολλές διαφορετικές αρχιτεκτονικές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Client-side programming</a:t>
            </a:r>
            <a:r>
              <a:rPr lang="en-US" dirty="0" smtClean="0"/>
              <a:t>: </a:t>
            </a:r>
            <a:r>
              <a:rPr lang="el-GR" dirty="0" smtClean="0"/>
              <a:t>Αντί να κάνει όλη τη δουλειά ο </a:t>
            </a:r>
            <a:r>
              <a:rPr lang="en-US" dirty="0" smtClean="0"/>
              <a:t>server </a:t>
            </a:r>
            <a:r>
              <a:rPr lang="el-GR" dirty="0" smtClean="0"/>
              <a:t>για την δημιουργία της σελίδας κάποια από την επεξεργασία των δεδομένων γίνεται στη μηχανή του </a:t>
            </a:r>
            <a:r>
              <a:rPr lang="en-US" dirty="0" smtClean="0"/>
              <a:t>client.</a:t>
            </a:r>
          </a:p>
          <a:p>
            <a:pPr lvl="2"/>
            <a:r>
              <a:rPr lang="en-US" dirty="0" smtClean="0">
                <a:solidFill>
                  <a:srgbClr val="0070C0"/>
                </a:solidFill>
              </a:rPr>
              <a:t>Web Applets</a:t>
            </a:r>
            <a:r>
              <a:rPr lang="en-US" dirty="0" smtClean="0"/>
              <a:t>: </a:t>
            </a:r>
            <a:r>
              <a:rPr lang="el-GR" dirty="0" smtClean="0"/>
              <a:t>κώδικας ο  οποίος κατεβαίνει μαζί με τη </a:t>
            </a:r>
            <a:r>
              <a:rPr lang="en-US" dirty="0" smtClean="0"/>
              <a:t>Web </a:t>
            </a:r>
            <a:r>
              <a:rPr lang="el-GR" dirty="0" smtClean="0"/>
              <a:t>σελίδα και τρέχει στη μηχανή του </a:t>
            </a:r>
            <a:r>
              <a:rPr lang="en-US" dirty="0" smtClean="0"/>
              <a:t>client. </a:t>
            </a:r>
            <a:r>
              <a:rPr lang="el-GR" dirty="0" smtClean="0"/>
              <a:t>Είναι πολύ σημαντικό στην περίπτωση αυτή ο κώδικας να είναι </a:t>
            </a:r>
            <a:r>
              <a:rPr lang="en-US" dirty="0" smtClean="0"/>
              <a:t>portable.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Server-side programming</a:t>
            </a:r>
            <a:r>
              <a:rPr lang="en-US" dirty="0" smtClean="0"/>
              <a:t>: </a:t>
            </a:r>
            <a:r>
              <a:rPr lang="el-GR" dirty="0" smtClean="0"/>
              <a:t>μία </a:t>
            </a:r>
            <a:r>
              <a:rPr lang="en-US" dirty="0" smtClean="0"/>
              <a:t>web </a:t>
            </a:r>
            <a:r>
              <a:rPr lang="el-GR" dirty="0" smtClean="0"/>
              <a:t>σελίδα μπορεί να είναι το αποτέλεσμα ενός προγράμματος που συνδυάζει δυναμικά δεδομένα και είσοδο του χρήστη.</a:t>
            </a:r>
          </a:p>
          <a:p>
            <a:pPr lvl="2"/>
            <a:r>
              <a:rPr lang="en-US" dirty="0" smtClean="0">
                <a:solidFill>
                  <a:srgbClr val="0070C0"/>
                </a:solidFill>
              </a:rPr>
              <a:t>Java Service Pages (JSPs): </a:t>
            </a:r>
            <a:r>
              <a:rPr lang="en-US" dirty="0" smtClean="0"/>
              <a:t>H </a:t>
            </a:r>
            <a:r>
              <a:rPr lang="el-GR" dirty="0" smtClean="0"/>
              <a:t>λύση της </a:t>
            </a:r>
            <a:r>
              <a:rPr lang="en-US" dirty="0" smtClean="0"/>
              <a:t>Java. </a:t>
            </a:r>
            <a:r>
              <a:rPr lang="el-GR" dirty="0" smtClean="0"/>
              <a:t>Γίνεται </a:t>
            </a:r>
            <a:r>
              <a:rPr lang="en-US" dirty="0" smtClean="0"/>
              <a:t>compiled </a:t>
            </a:r>
            <a:r>
              <a:rPr lang="el-GR" dirty="0" smtClean="0"/>
              <a:t>σε </a:t>
            </a:r>
            <a:r>
              <a:rPr lang="en-US" dirty="0" smtClean="0">
                <a:solidFill>
                  <a:srgbClr val="0070C0"/>
                </a:solidFill>
              </a:rPr>
              <a:t>servlets</a:t>
            </a:r>
            <a:r>
              <a:rPr lang="en-US" dirty="0" smtClean="0"/>
              <a:t> </a:t>
            </a:r>
            <a:r>
              <a:rPr lang="el-GR" dirty="0" smtClean="0"/>
              <a:t>και τρέχει στη μεριά του </a:t>
            </a:r>
            <a:r>
              <a:rPr lang="en-US" dirty="0" smtClean="0"/>
              <a:t>server.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5515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Applets</a:t>
            </a:r>
            <a:endParaRPr lang="en-US" dirty="0"/>
          </a:p>
        </p:txBody>
      </p:sp>
      <p:sp>
        <p:nvSpPr>
          <p:cNvPr id="4" name="Rectangle 2051"/>
          <p:cNvSpPr>
            <a:spLocks noChangeArrowheads="1"/>
          </p:cNvSpPr>
          <p:nvPr/>
        </p:nvSpPr>
        <p:spPr bwMode="auto">
          <a:xfrm>
            <a:off x="140679" y="4960938"/>
            <a:ext cx="8651631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284163" indent="-28416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63DE8"/>
              </a:buClr>
              <a:buSzPct val="90000"/>
              <a:buFont typeface="Monotype Sorts" pitchFamily="2" charset="2"/>
              <a:buChar char="l"/>
            </a:pPr>
            <a:endParaRPr lang="en-US" sz="2200" smtClean="0">
              <a:solidFill>
                <a:srgbClr val="000000"/>
              </a:solidFill>
            </a:endParaRPr>
          </a:p>
        </p:txBody>
      </p:sp>
      <p:sp>
        <p:nvSpPr>
          <p:cNvPr id="5" name="Rectangle 2052"/>
          <p:cNvSpPr>
            <a:spLocks noChangeArrowheads="1"/>
          </p:cNvSpPr>
          <p:nvPr/>
        </p:nvSpPr>
        <p:spPr bwMode="auto">
          <a:xfrm>
            <a:off x="4360987" y="1744933"/>
            <a:ext cx="4431323" cy="1546225"/>
          </a:xfrm>
          <a:prstGeom prst="rect">
            <a:avLst/>
          </a:prstGeom>
          <a:solidFill>
            <a:srgbClr val="CCECFF"/>
          </a:solidFill>
          <a:ln w="12700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6" name="Oval 2053"/>
          <p:cNvSpPr>
            <a:spLocks noChangeArrowheads="1"/>
          </p:cNvSpPr>
          <p:nvPr/>
        </p:nvSpPr>
        <p:spPr bwMode="auto">
          <a:xfrm>
            <a:off x="4360985" y="2044966"/>
            <a:ext cx="1488831" cy="82550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smtClean="0">
                <a:solidFill>
                  <a:srgbClr val="000000"/>
                </a:solidFill>
                <a:ea typeface="굴림" pitchFamily="34" charset="-127"/>
              </a:rPr>
              <a:t>Java source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smtClean="0">
                <a:solidFill>
                  <a:srgbClr val="000000"/>
                </a:solidFill>
                <a:ea typeface="굴림" pitchFamily="34" charset="-127"/>
              </a:rPr>
              <a:t>code</a:t>
            </a:r>
          </a:p>
        </p:txBody>
      </p:sp>
      <p:sp>
        <p:nvSpPr>
          <p:cNvPr id="7" name="Oval 2054"/>
          <p:cNvSpPr>
            <a:spLocks noChangeArrowheads="1"/>
          </p:cNvSpPr>
          <p:nvPr/>
        </p:nvSpPr>
        <p:spPr bwMode="auto">
          <a:xfrm>
            <a:off x="7526216" y="2046558"/>
            <a:ext cx="1175238" cy="823913"/>
          </a:xfrm>
          <a:prstGeom prst="ellipse">
            <a:avLst/>
          </a:prstGeom>
          <a:solidFill>
            <a:srgbClr val="FFCC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smtClean="0">
                <a:solidFill>
                  <a:srgbClr val="000000"/>
                </a:solidFill>
                <a:ea typeface="굴림" pitchFamily="34" charset="-127"/>
              </a:rPr>
              <a:t>Java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smtClean="0">
                <a:solidFill>
                  <a:srgbClr val="000000"/>
                </a:solidFill>
                <a:ea typeface="굴림" pitchFamily="34" charset="-127"/>
              </a:rPr>
              <a:t>bytecode</a:t>
            </a:r>
          </a:p>
        </p:txBody>
      </p:sp>
      <p:sp>
        <p:nvSpPr>
          <p:cNvPr id="8" name="Rectangle 2055"/>
          <p:cNvSpPr>
            <a:spLocks noChangeArrowheads="1"/>
          </p:cNvSpPr>
          <p:nvPr/>
        </p:nvSpPr>
        <p:spPr bwMode="auto">
          <a:xfrm>
            <a:off x="6119448" y="1992583"/>
            <a:ext cx="1071197" cy="9302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smtClean="0">
                <a:solidFill>
                  <a:srgbClr val="000000"/>
                </a:solidFill>
                <a:ea typeface="굴림" pitchFamily="34" charset="-127"/>
              </a:rPr>
              <a:t>Java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smtClean="0">
                <a:solidFill>
                  <a:srgbClr val="000000"/>
                </a:solidFill>
                <a:ea typeface="굴림" pitchFamily="34" charset="-127"/>
              </a:rPr>
              <a:t>compiler</a:t>
            </a:r>
          </a:p>
        </p:txBody>
      </p:sp>
      <p:sp>
        <p:nvSpPr>
          <p:cNvPr id="9" name="Line 2056"/>
          <p:cNvSpPr>
            <a:spLocks noChangeShapeType="1"/>
          </p:cNvSpPr>
          <p:nvPr/>
        </p:nvSpPr>
        <p:spPr bwMode="auto">
          <a:xfrm flipV="1">
            <a:off x="5887918" y="2475178"/>
            <a:ext cx="231531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10" name="Line 2057"/>
          <p:cNvSpPr>
            <a:spLocks noChangeShapeType="1"/>
          </p:cNvSpPr>
          <p:nvPr/>
        </p:nvSpPr>
        <p:spPr bwMode="auto">
          <a:xfrm flipV="1">
            <a:off x="7190643" y="2475178"/>
            <a:ext cx="303334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11" name="Rectangle 2058"/>
          <p:cNvSpPr>
            <a:spLocks noChangeArrowheads="1"/>
          </p:cNvSpPr>
          <p:nvPr/>
        </p:nvSpPr>
        <p:spPr bwMode="auto">
          <a:xfrm>
            <a:off x="4519246" y="3332432"/>
            <a:ext cx="2431756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Remote computer</a:t>
            </a:r>
          </a:p>
        </p:txBody>
      </p:sp>
      <p:sp>
        <p:nvSpPr>
          <p:cNvPr id="12" name="Rectangle 2059"/>
          <p:cNvSpPr>
            <a:spLocks noChangeArrowheads="1"/>
          </p:cNvSpPr>
          <p:nvPr/>
        </p:nvSpPr>
        <p:spPr bwMode="auto">
          <a:xfrm>
            <a:off x="5556741" y="6121671"/>
            <a:ext cx="2302120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Local computer</a:t>
            </a:r>
          </a:p>
        </p:txBody>
      </p:sp>
      <p:sp>
        <p:nvSpPr>
          <p:cNvPr id="13" name="Line 2060"/>
          <p:cNvSpPr>
            <a:spLocks noChangeShapeType="1"/>
          </p:cNvSpPr>
          <p:nvPr/>
        </p:nvSpPr>
        <p:spPr bwMode="auto">
          <a:xfrm flipH="1">
            <a:off x="7306410" y="2964128"/>
            <a:ext cx="665285" cy="11953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14" name="Rectangle 2061"/>
          <p:cNvSpPr>
            <a:spLocks noChangeArrowheads="1"/>
          </p:cNvSpPr>
          <p:nvPr/>
        </p:nvSpPr>
        <p:spPr bwMode="auto">
          <a:xfrm>
            <a:off x="5275385" y="4207146"/>
            <a:ext cx="2250831" cy="1914525"/>
          </a:xfrm>
          <a:prstGeom prst="rect">
            <a:avLst/>
          </a:prstGeom>
          <a:solidFill>
            <a:srgbClr val="99FFCC"/>
          </a:solidFill>
          <a:ln w="12700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15" name="Rectangle 2062"/>
          <p:cNvSpPr>
            <a:spLocks noChangeArrowheads="1"/>
          </p:cNvSpPr>
          <p:nvPr/>
        </p:nvSpPr>
        <p:spPr bwMode="auto">
          <a:xfrm>
            <a:off x="5641731" y="4435746"/>
            <a:ext cx="1548912" cy="1419225"/>
          </a:xfrm>
          <a:prstGeom prst="rect">
            <a:avLst/>
          </a:prstGeom>
          <a:solidFill>
            <a:srgbClr val="33CC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16" name="Rectangle 2063"/>
          <p:cNvSpPr>
            <a:spLocks noChangeArrowheads="1"/>
          </p:cNvSpPr>
          <p:nvPr/>
        </p:nvSpPr>
        <p:spPr bwMode="auto">
          <a:xfrm>
            <a:off x="5761892" y="4921516"/>
            <a:ext cx="1312985" cy="8191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smtClean="0">
                <a:solidFill>
                  <a:srgbClr val="000000"/>
                </a:solidFill>
                <a:ea typeface="굴림" pitchFamily="34" charset="-127"/>
              </a:rPr>
              <a:t>Java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smtClean="0">
                <a:solidFill>
                  <a:srgbClr val="000000"/>
                </a:solidFill>
                <a:ea typeface="굴림" pitchFamily="34" charset="-127"/>
              </a:rPr>
              <a:t>interpreter</a:t>
            </a:r>
          </a:p>
        </p:txBody>
      </p:sp>
      <p:sp>
        <p:nvSpPr>
          <p:cNvPr id="17" name="Rectangle 2064"/>
          <p:cNvSpPr>
            <a:spLocks noChangeArrowheads="1"/>
          </p:cNvSpPr>
          <p:nvPr/>
        </p:nvSpPr>
        <p:spPr bwMode="auto">
          <a:xfrm>
            <a:off x="5641731" y="4435742"/>
            <a:ext cx="1691360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smtClean="0">
                <a:solidFill>
                  <a:srgbClr val="000000"/>
                </a:solidFill>
                <a:ea typeface="굴림" pitchFamily="34" charset="-127"/>
              </a:rPr>
              <a:t>Web browser</a:t>
            </a:r>
          </a:p>
        </p:txBody>
      </p:sp>
      <p:sp>
        <p:nvSpPr>
          <p:cNvPr id="18" name="Rectangle 2065"/>
          <p:cNvSpPr>
            <a:spLocks noChangeArrowheads="1"/>
          </p:cNvSpPr>
          <p:nvPr/>
        </p:nvSpPr>
        <p:spPr bwMode="auto">
          <a:xfrm>
            <a:off x="140677" y="1595703"/>
            <a:ext cx="4220308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284163" indent="-28416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63DE8"/>
              </a:buClr>
              <a:buSzPct val="90000"/>
              <a:buFont typeface="Wingdings 2" pitchFamily="18" charset="2"/>
              <a:buChar char=""/>
            </a:pPr>
            <a:r>
              <a:rPr lang="en-US" sz="2200" dirty="0" smtClean="0">
                <a:solidFill>
                  <a:srgbClr val="000000"/>
                </a:solidFill>
              </a:rPr>
              <a:t>To Web Browser software </a:t>
            </a:r>
            <a:r>
              <a:rPr lang="el-GR" sz="2200" dirty="0" smtClean="0">
                <a:solidFill>
                  <a:srgbClr val="000000"/>
                </a:solidFill>
              </a:rPr>
              <a:t>περιλαμβάνει ένα</a:t>
            </a:r>
            <a:r>
              <a:rPr lang="en-US" sz="2200" dirty="0" smtClean="0">
                <a:solidFill>
                  <a:srgbClr val="000000"/>
                </a:solidFill>
              </a:rPr>
              <a:t> </a:t>
            </a:r>
            <a:r>
              <a:rPr lang="en-US" sz="2200" dirty="0" smtClean="0">
                <a:solidFill>
                  <a:srgbClr val="063DE8"/>
                </a:solidFill>
              </a:rPr>
              <a:t>JVM</a:t>
            </a:r>
          </a:p>
          <a:p>
            <a:pPr marL="668338" lvl="1" indent="-19367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63DE8"/>
              </a:buClr>
              <a:buSzPct val="80000"/>
              <a:buFont typeface="Wingdings 2" pitchFamily="18" charset="2"/>
              <a:buChar char="¿"/>
            </a:pPr>
            <a:r>
              <a:rPr lang="el-GR" sz="2200" dirty="0" smtClean="0">
                <a:solidFill>
                  <a:srgbClr val="063DE8"/>
                </a:solidFill>
              </a:rPr>
              <a:t>Φορτώνει </a:t>
            </a:r>
            <a:r>
              <a:rPr lang="el-GR" sz="2200" dirty="0">
                <a:solidFill>
                  <a:srgbClr val="000000"/>
                </a:solidFill>
              </a:rPr>
              <a:t>τον</a:t>
            </a:r>
            <a:r>
              <a:rPr lang="el-GR" sz="2200" dirty="0">
                <a:solidFill>
                  <a:srgbClr val="063DE8"/>
                </a:solidFill>
              </a:rPr>
              <a:t> </a:t>
            </a:r>
            <a:r>
              <a:rPr lang="en-US" sz="2200" dirty="0" smtClean="0">
                <a:solidFill>
                  <a:srgbClr val="000000"/>
                </a:solidFill>
              </a:rPr>
              <a:t>java byte code </a:t>
            </a:r>
            <a:r>
              <a:rPr lang="el-GR" sz="2200" dirty="0" smtClean="0">
                <a:solidFill>
                  <a:srgbClr val="000000"/>
                </a:solidFill>
              </a:rPr>
              <a:t>από τον </a:t>
            </a:r>
            <a:r>
              <a:rPr lang="en-US" sz="2200" dirty="0" smtClean="0">
                <a:solidFill>
                  <a:srgbClr val="000000"/>
                </a:solidFill>
              </a:rPr>
              <a:t>remote </a:t>
            </a:r>
            <a:r>
              <a:rPr lang="el-GR" sz="2200" dirty="0" smtClean="0">
                <a:solidFill>
                  <a:srgbClr val="000000"/>
                </a:solidFill>
              </a:rPr>
              <a:t>υπολογιστή</a:t>
            </a:r>
            <a:endParaRPr lang="en-US" sz="2200" dirty="0" smtClean="0">
              <a:solidFill>
                <a:srgbClr val="000000"/>
              </a:solidFill>
            </a:endParaRPr>
          </a:p>
          <a:p>
            <a:pPr marL="668338" lvl="1" indent="-19367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63DE8"/>
              </a:buClr>
              <a:buSzPct val="80000"/>
              <a:buFont typeface="Wingdings 2" pitchFamily="18" charset="2"/>
              <a:buChar char="¿"/>
            </a:pPr>
            <a:r>
              <a:rPr lang="el-GR" sz="2200" dirty="0" smtClean="0">
                <a:solidFill>
                  <a:srgbClr val="063DE8"/>
                </a:solidFill>
              </a:rPr>
              <a:t>Τρέχει </a:t>
            </a:r>
            <a:r>
              <a:rPr lang="el-GR" sz="2200" dirty="0" smtClean="0">
                <a:solidFill>
                  <a:srgbClr val="000000"/>
                </a:solidFill>
              </a:rPr>
              <a:t>τοπικά το </a:t>
            </a:r>
            <a:r>
              <a:rPr lang="en-US" sz="2200" dirty="0" smtClean="0">
                <a:solidFill>
                  <a:srgbClr val="000000"/>
                </a:solidFill>
              </a:rPr>
              <a:t>Java </a:t>
            </a:r>
            <a:r>
              <a:rPr lang="el-GR" sz="2200" dirty="0" smtClean="0">
                <a:solidFill>
                  <a:srgbClr val="000000"/>
                </a:solidFill>
              </a:rPr>
              <a:t>πρόγραμμα μέσα στο παράθυρο του</a:t>
            </a:r>
            <a:r>
              <a:rPr lang="en-US" sz="2200" dirty="0" smtClean="0">
                <a:solidFill>
                  <a:srgbClr val="000000"/>
                </a:solidFill>
              </a:rPr>
              <a:t> Browser</a:t>
            </a:r>
          </a:p>
        </p:txBody>
      </p:sp>
      <p:pic>
        <p:nvPicPr>
          <p:cNvPr id="19" name="Picture 2067" descr="duk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6247" y="4636118"/>
            <a:ext cx="1899138" cy="1612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9091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4298</TotalTime>
  <Words>2320</Words>
  <Application>Microsoft Office PowerPoint</Application>
  <PresentationFormat>On-screen Show (4:3)</PresentationFormat>
  <Paragraphs>482</Paragraphs>
  <Slides>45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7" baseType="lpstr">
      <vt:lpstr>굴림</vt:lpstr>
      <vt:lpstr>Arial</vt:lpstr>
      <vt:lpstr>Calibri</vt:lpstr>
      <vt:lpstr>Courier New</vt:lpstr>
      <vt:lpstr>Lucida Console</vt:lpstr>
      <vt:lpstr>Monotype Sorts</vt:lpstr>
      <vt:lpstr>Symbol</vt:lpstr>
      <vt:lpstr>Tahoma</vt:lpstr>
      <vt:lpstr>Times New Roman</vt:lpstr>
      <vt:lpstr>Wingdings</vt:lpstr>
      <vt:lpstr>Wingdings 2</vt:lpstr>
      <vt:lpstr>Clarity</vt:lpstr>
      <vt:lpstr>ΤΕΧΝΙΚΕΣ Αντικειμενοστραφουσ προγραμματισμου</vt:lpstr>
      <vt:lpstr>Ιστορία</vt:lpstr>
      <vt:lpstr>Ιστορία</vt:lpstr>
      <vt:lpstr>Ιστορία</vt:lpstr>
      <vt:lpstr>“architecture-neutral and portable”</vt:lpstr>
      <vt:lpstr>PowerPoint Presentation</vt:lpstr>
      <vt:lpstr>PowerPoint Presentation</vt:lpstr>
      <vt:lpstr>Java και το Internet</vt:lpstr>
      <vt:lpstr>Java Applets</vt:lpstr>
      <vt:lpstr>"simple, object-oriented and familiar"</vt:lpstr>
      <vt:lpstr>HELLO WORLD</vt:lpstr>
      <vt:lpstr>Δομή ενός απλού Java προγράμματος</vt:lpstr>
      <vt:lpstr>File HelloWorld.java</vt:lpstr>
      <vt:lpstr>Μεταγλώττιση – Compiling</vt:lpstr>
      <vt:lpstr>Εκτέλεση - Running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Σχόλια!</vt:lpstr>
      <vt:lpstr>PowerPoint Presentation</vt:lpstr>
      <vt:lpstr>PowerPoint Presentation</vt:lpstr>
      <vt:lpstr>PowerPoint Presentation</vt:lpstr>
      <vt:lpstr>Programming Style</vt:lpstr>
      <vt:lpstr>Παράδειγμα 2 </vt:lpstr>
      <vt:lpstr>Division.java</vt:lpstr>
      <vt:lpstr>Division.java</vt:lpstr>
      <vt:lpstr>Πρωταρχικοί τύποι</vt:lpstr>
      <vt:lpstr>Πρωταρχικοί τύποι</vt:lpstr>
      <vt:lpstr>Division.java</vt:lpstr>
      <vt:lpstr>Division.java</vt:lpstr>
      <vt:lpstr>Αναθέσεις </vt:lpstr>
      <vt:lpstr>Division.java</vt:lpstr>
      <vt:lpstr>Strings</vt:lpstr>
      <vt:lpstr>Escape sequences</vt:lpstr>
      <vt:lpstr>Ρεύματα εισόδου/εξόδου</vt:lpstr>
      <vt:lpstr>Είσοδος &amp; Έξοδος</vt:lpstr>
      <vt:lpstr>Έξοδος</vt:lpstr>
      <vt:lpstr>Είσοδος</vt:lpstr>
      <vt:lpstr>Παράδειγμα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Panayiotis Tsaparas</cp:lastModifiedBy>
  <cp:revision>169</cp:revision>
  <dcterms:created xsi:type="dcterms:W3CDTF">2013-02-10T16:19:38Z</dcterms:created>
  <dcterms:modified xsi:type="dcterms:W3CDTF">2015-03-01T17:48:32Z</dcterms:modified>
</cp:coreProperties>
</file>