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739" r:id="rId3"/>
    <p:sldId id="740" r:id="rId4"/>
    <p:sldId id="741" r:id="rId5"/>
    <p:sldId id="742" r:id="rId6"/>
    <p:sldId id="743" r:id="rId7"/>
    <p:sldId id="744" r:id="rId8"/>
    <p:sldId id="745" r:id="rId9"/>
    <p:sldId id="746" r:id="rId10"/>
    <p:sldId id="747" r:id="rId11"/>
    <p:sldId id="748" r:id="rId12"/>
    <p:sldId id="750" r:id="rId13"/>
    <p:sldId id="751" r:id="rId14"/>
    <p:sldId id="785" r:id="rId15"/>
    <p:sldId id="752" r:id="rId16"/>
    <p:sldId id="753" r:id="rId17"/>
    <p:sldId id="754" r:id="rId18"/>
    <p:sldId id="749" r:id="rId19"/>
    <p:sldId id="755" r:id="rId20"/>
    <p:sldId id="756" r:id="rId21"/>
    <p:sldId id="759" r:id="rId22"/>
    <p:sldId id="760" r:id="rId23"/>
    <p:sldId id="761" r:id="rId24"/>
    <p:sldId id="762" r:id="rId25"/>
    <p:sldId id="7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lang/Math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Στατικές μέθοδοι και μεταβλητές</a:t>
            </a:r>
            <a:endParaRPr lang="en-US" dirty="0" smtClean="0"/>
          </a:p>
          <a:p>
            <a:pPr algn="ctr"/>
            <a:r>
              <a:rPr lang="el-GR" dirty="0" smtClean="0"/>
              <a:t>Εσωτερικές κλάσεις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698996" cy="230832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Circle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PI = 3.14;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area(double r){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PI*r*r;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5010" y="4968633"/>
            <a:ext cx="648072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unitCircleArea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(“PI value is”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Circle.PI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8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ορίζουμε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στατική μέθοδο </a:t>
            </a:r>
            <a:r>
              <a:rPr lang="el-GR" dirty="0" smtClean="0"/>
              <a:t>μέσα σε μία κλάση,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</a:t>
            </a:r>
            <a:r>
              <a:rPr lang="el-GR" dirty="0" smtClean="0">
                <a:solidFill>
                  <a:srgbClr val="0070C0"/>
                </a:solidFill>
              </a:rPr>
              <a:t>μη στατικά πεδία</a:t>
            </a:r>
            <a:r>
              <a:rPr lang="el-GR" dirty="0" smtClean="0"/>
              <a:t>, ή να καλούμε </a:t>
            </a:r>
            <a:r>
              <a:rPr lang="el-GR" dirty="0" smtClean="0">
                <a:solidFill>
                  <a:srgbClr val="0070C0"/>
                </a:solidFill>
              </a:rPr>
              <a:t>μη στατικές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Μη στατικά πεδία και μη στατικές μέθοδοι συσχετίζονται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Εφόσον μπορούμε να καλέσουμε μια στατική μέθοδο χωρίς αντικείμενο, δεν μπορούμε μέσα σε αυτή να χρησιμοποιούμε μη στατικά πεδία ή μεθόδους.</a:t>
            </a:r>
          </a:p>
          <a:p>
            <a:pPr lvl="1"/>
            <a:r>
              <a:rPr lang="el-GR" dirty="0" smtClean="0"/>
              <a:t>Σκεφτείτε ότι για κάθε χρήση μιας μεθόδου ή μιας μεταβλητής μπορούμε να βάλουμε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μπροστά. Αν δεν υπάρχει αντικείμενο η αναφορά </a:t>
            </a:r>
            <a:r>
              <a:rPr lang="en-US" dirty="0" smtClean="0"/>
              <a:t>this </a:t>
            </a:r>
            <a:r>
              <a:rPr lang="el-GR" dirty="0" smtClean="0"/>
              <a:t>δεν ορίζεται</a:t>
            </a:r>
          </a:p>
          <a:p>
            <a:r>
              <a:rPr lang="el-GR" dirty="0" smtClean="0"/>
              <a:t>Αν θέλουμε να καλέσουμε μια μη στατική μέθοδο θα πρέπει να ορίσουμε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μέσα στην στατική μέθοδο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48"/>
            <a:ext cx="8229600" cy="54181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Auxiliary2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Auxiliary2(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max(){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x: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y: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maxToMin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Auxiliary2 aux = new Auxiliary2(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((double)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aux.max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29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σταθερές μπορούμε να ορίσουμε στατικές μεταβλητές όταν θέλουμε διαφορετικά αντικείμενα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επικοινωνούν</a:t>
            </a:r>
            <a:r>
              <a:rPr lang="el-GR" dirty="0" smtClean="0"/>
              <a:t> μέσω μιας μεταβλητής</a:t>
            </a:r>
          </a:p>
          <a:p>
            <a:pPr lvl="1"/>
            <a:r>
              <a:rPr lang="el-GR" dirty="0" smtClean="0"/>
              <a:t>Υπάρχει μόνο </a:t>
            </a:r>
            <a:r>
              <a:rPr lang="el-GR" dirty="0" smtClean="0">
                <a:solidFill>
                  <a:srgbClr val="0070C0"/>
                </a:solidFill>
              </a:rPr>
              <a:t>ένα αντίγραφο </a:t>
            </a:r>
            <a:r>
              <a:rPr lang="el-GR" dirty="0" smtClean="0"/>
              <a:t>μιας στατικής μεταβλητής, άρα όταν το αλλάζει ένα αντικείμενο την αλλαγή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 και όλα τα άλλα αντικείμενα της κλάσης.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r>
              <a:rPr lang="el-GR" dirty="0" smtClean="0"/>
              <a:t>: Στο πρόγραμμα </a:t>
            </a:r>
            <a:r>
              <a:rPr lang="en-US" dirty="0" err="1" smtClean="0">
                <a:solidFill>
                  <a:srgbClr val="0070C0"/>
                </a:solidFill>
              </a:rPr>
              <a:t>TakeTurns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δείχνουμε πως μπορούμε να χρησιμοποιήσουμε στατικές μεταβλητές για να επικοινωνούν μεταξύ τους τα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6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096" y="404664"/>
            <a:ext cx="8733481" cy="634019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i){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id = i;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players ++;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play(){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rounds%players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("Round "+ rounds + " Player " + id + " played");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rounds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player0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(int i = 0; i &lt; 10; i ++){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player0.play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player1.play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548680"/>
            <a:ext cx="449999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</a:t>
            </a:r>
            <a:r>
              <a:rPr lang="en-US" dirty="0" err="1" smtClean="0"/>
              <a:t>player0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player1</a:t>
            </a:r>
            <a:r>
              <a:rPr lang="en-US" dirty="0" smtClean="0"/>
              <a:t> </a:t>
            </a:r>
            <a:r>
              <a:rPr lang="el-GR" dirty="0" smtClean="0"/>
              <a:t>βλέπουν τις </a:t>
            </a:r>
            <a:r>
              <a:rPr lang="el-GR" dirty="0" smtClean="0">
                <a:solidFill>
                  <a:srgbClr val="FF0000"/>
                </a:solidFill>
              </a:rPr>
              <a:t>ίδιες</a:t>
            </a:r>
            <a:r>
              <a:rPr lang="el-GR" dirty="0" smtClean="0"/>
              <a:t> μεταβλητές </a:t>
            </a:r>
            <a:r>
              <a:rPr lang="en-US" dirty="0" smtClean="0">
                <a:solidFill>
                  <a:srgbClr val="FF0000"/>
                </a:solidFill>
              </a:rPr>
              <a:t>players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rounds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διαφορετική </a:t>
            </a:r>
            <a:r>
              <a:rPr lang="el-GR" dirty="0" smtClean="0"/>
              <a:t>μεταβλητή </a:t>
            </a:r>
            <a:r>
              <a:rPr lang="en-US" dirty="0" smtClean="0">
                <a:solidFill>
                  <a:srgbClr val="0070C0"/>
                </a:solidFill>
              </a:rPr>
              <a:t>id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7889" y="3666895"/>
            <a:ext cx="52261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κάθε παίχτης παίζει μόνο όταν είναι η </a:t>
            </a:r>
            <a:r>
              <a:rPr lang="el-GR" dirty="0" smtClean="0">
                <a:solidFill>
                  <a:srgbClr val="FF0000"/>
                </a:solidFill>
              </a:rPr>
              <a:t>σειρά</a:t>
            </a:r>
            <a:r>
              <a:rPr lang="el-GR" dirty="0" smtClean="0"/>
              <a:t>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4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 και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Έχετε ήδη χρησιμοποιήσει στατικές μεθόδους και μεταβλητές σε διάφορες περιπτώσεις</a:t>
            </a:r>
          </a:p>
          <a:p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n-US" dirty="0" smtClean="0"/>
              <a:t>: </a:t>
            </a:r>
            <a:r>
              <a:rPr lang="el-GR" dirty="0" smtClean="0"/>
              <a:t>στατικό πεδίο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r>
              <a:rPr lang="en-US" dirty="0" smtClean="0"/>
              <a:t>, </a:t>
            </a:r>
            <a:r>
              <a:rPr lang="el-GR" dirty="0" smtClean="0"/>
              <a:t>το οποίο κρατάει ένα </a:t>
            </a:r>
            <a:r>
              <a:rPr lang="en-US" dirty="0" err="1" smtClean="0"/>
              <a:t>PrintStream</a:t>
            </a:r>
            <a:r>
              <a:rPr lang="en-US" dirty="0" smtClean="0"/>
              <a:t> </a:t>
            </a:r>
            <a:r>
              <a:rPr lang="el-GR" dirty="0" smtClean="0"/>
              <a:t>με το οποίο μπορούμε</a:t>
            </a:r>
            <a:r>
              <a:rPr lang="en-US" dirty="0" smtClean="0"/>
              <a:t> </a:t>
            </a:r>
            <a:r>
              <a:rPr lang="el-GR" dirty="0" smtClean="0"/>
              <a:t>γράψουμε στην οθόνη.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n-US" dirty="0" smtClean="0"/>
              <a:t>: </a:t>
            </a:r>
            <a:r>
              <a:rPr lang="el-GR" dirty="0"/>
              <a:t>στατικό πεδίο της 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  <a:r>
              <a:rPr lang="en-US" dirty="0"/>
              <a:t>, </a:t>
            </a:r>
            <a:r>
              <a:rPr lang="el-GR" dirty="0"/>
              <a:t>το οποίο κρατάει ένα </a:t>
            </a:r>
            <a:r>
              <a:rPr lang="en-US" dirty="0" err="1" smtClean="0"/>
              <a:t>FileInputStream</a:t>
            </a:r>
            <a:r>
              <a:rPr lang="en-US" dirty="0" smtClean="0"/>
              <a:t> </a:t>
            </a:r>
            <a:r>
              <a:rPr lang="el-GR" dirty="0" smtClean="0"/>
              <a:t>που συνδέεται με το πληκτρολόγιο.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System.exit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στατική μέθοδος της </a:t>
            </a:r>
            <a:r>
              <a:rPr lang="el-GR" dirty="0"/>
              <a:t>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62524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Περιβάλλουσες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Οι </a:t>
            </a:r>
            <a:r>
              <a:rPr lang="en-US" dirty="0" smtClean="0"/>
              <a:t>wrapper classes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</a:t>
            </a:r>
            <a:r>
              <a:rPr lang="en-US" dirty="0" smtClean="0"/>
              <a:t> </a:t>
            </a:r>
            <a:r>
              <a:rPr lang="el-GR" dirty="0" smtClean="0"/>
              <a:t>έχουν πολλές στατικές μεθόδους και στατικά πεδία που μας βοηθάνε να χειριζόμαστε τους βασικούς τύπους.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parseInt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:</a:t>
            </a:r>
            <a:r>
              <a:rPr lang="el-GR" dirty="0" smtClean="0"/>
              <a:t> Μετατρέπει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n-US" dirty="0" smtClean="0"/>
              <a:t>int.</a:t>
            </a:r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parseDouble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Boolean.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parseBoolean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MAX_VALUE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Integer.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MIN_VALUE</a:t>
            </a:r>
            <a:r>
              <a:rPr lang="el-GR" dirty="0" smtClean="0"/>
              <a:t>: Μέγιστη και ελάχιστη τιμή ενός ακεραίου</a:t>
            </a:r>
            <a:endParaRPr lang="en-US" dirty="0" smtClean="0"/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MAX_VALUE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Double.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MIN_VALUE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isDigit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l-GR" dirty="0" smtClean="0"/>
              <a:t>: επιστρέφει </a:t>
            </a:r>
            <a:r>
              <a:rPr lang="en-US" dirty="0" smtClean="0"/>
              <a:t>true </a:t>
            </a:r>
            <a:r>
              <a:rPr lang="el-GR" dirty="0" smtClean="0"/>
              <a:t>αν ο χαρακτήρας είναι ένα ψηφίο</a:t>
            </a:r>
            <a:endParaRPr lang="en-US" dirty="0" smtClean="0"/>
          </a:p>
          <a:p>
            <a:pPr lvl="2"/>
            <a:r>
              <a:rPr lang="el-GR" dirty="0" smtClean="0"/>
              <a:t>Παρόμοια: </a:t>
            </a:r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isLetter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isLetterOrDigit</a:t>
            </a:r>
            <a:r>
              <a:rPr lang="en-US" dirty="0" smtClean="0">
                <a:solidFill>
                  <a:srgbClr val="0070C0"/>
                </a:solidFill>
              </a:rPr>
              <a:t>(), </a:t>
            </a:r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isWhiteSpace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</a:p>
          <a:p>
            <a:endParaRPr lang="el-GR" dirty="0" smtClean="0"/>
          </a:p>
          <a:p>
            <a:r>
              <a:rPr lang="el-GR" dirty="0" smtClean="0"/>
              <a:t>Οι κλάσεις αυτές έχουν και μη στατικές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>
                <a:hlinkClick r:id="rId2"/>
              </a:rPr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Μία κλάση με πολλές στατικές μεθόδους και στατικά πεδία για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μαθηματικούς υπολογισμούς</a:t>
            </a:r>
          </a:p>
          <a:p>
            <a:r>
              <a:rPr lang="el-GR" dirty="0" smtClean="0"/>
              <a:t>Παραδείγματα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min</a:t>
            </a:r>
            <a:r>
              <a:rPr lang="el-GR" dirty="0" smtClean="0"/>
              <a:t>: </a:t>
            </a:r>
            <a:r>
              <a:rPr lang="el-GR" dirty="0"/>
              <a:t>επιστρέφει το </a:t>
            </a:r>
            <a:r>
              <a:rPr lang="el-GR" dirty="0" smtClean="0"/>
              <a:t>ελάχιστο δύο </a:t>
            </a:r>
            <a:r>
              <a:rPr lang="el-GR" dirty="0"/>
              <a:t>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max</a:t>
            </a:r>
            <a:r>
              <a:rPr lang="el-GR" dirty="0" smtClean="0"/>
              <a:t>: επιστρέφει το μέγιστο δύο 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abs</a:t>
            </a:r>
            <a:r>
              <a:rPr lang="el-GR" dirty="0" smtClean="0"/>
              <a:t>: επιστρέφει την απόλυτη τιμή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pow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x,y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</a:t>
            </a:r>
            <a:r>
              <a:rPr lang="el-GR" dirty="0" smtClean="0"/>
              <a:t> υψώνει το </a:t>
            </a:r>
            <a:r>
              <a:rPr lang="en-US" dirty="0" smtClean="0"/>
              <a:t>x </a:t>
            </a:r>
            <a:r>
              <a:rPr lang="el-GR" dirty="0" smtClean="0"/>
              <a:t>στην </a:t>
            </a:r>
            <a:r>
              <a:rPr lang="en-US" dirty="0" smtClean="0"/>
              <a:t>y </a:t>
            </a:r>
            <a:r>
              <a:rPr lang="el-GR" dirty="0" err="1" smtClean="0"/>
              <a:t>δυναμη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floor/ceil</a:t>
            </a:r>
            <a:r>
              <a:rPr lang="el-GR" dirty="0" smtClean="0"/>
              <a:t>: επιστρέφει τον μεγαλύτερο/μικρότερο ακέραιο που είναι μικρότερος/</a:t>
            </a:r>
            <a:r>
              <a:rPr lang="el-GR" dirty="0" err="1" smtClean="0"/>
              <a:t>μεγαλυτερος</a:t>
            </a:r>
            <a:r>
              <a:rPr lang="el-GR" dirty="0" smtClean="0"/>
              <a:t> από το όρισμα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sqrt</a:t>
            </a:r>
            <a:r>
              <a:rPr lang="el-GR" dirty="0" smtClean="0"/>
              <a:t>: επιστρέφει την τετραγωνική ρίζα ενός αριθμού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PI</a:t>
            </a:r>
            <a:r>
              <a:rPr lang="el-GR" dirty="0" smtClean="0"/>
              <a:t>: ο αριθμός π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: </a:t>
            </a:r>
            <a:r>
              <a:rPr lang="el-GR" dirty="0" smtClean="0"/>
              <a:t>Η βάση των φυσικών λογαρίθμων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9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Στατικές μεθόδους και πεδία συνήθως ορίζουμε όταν θέλουμε μια </a:t>
            </a:r>
            <a:r>
              <a:rPr lang="el-GR" dirty="0" smtClean="0">
                <a:solidFill>
                  <a:srgbClr val="0070C0"/>
                </a:solidFill>
              </a:rPr>
              <a:t>βοηθητική συλλογή </a:t>
            </a:r>
            <a:r>
              <a:rPr lang="el-GR" dirty="0" smtClean="0"/>
              <a:t>από σταθερές και μεθόδους (παρόμοια με την κλάση </a:t>
            </a:r>
            <a:r>
              <a:rPr lang="en-US" dirty="0" smtClean="0"/>
              <a:t>Math </a:t>
            </a:r>
            <a:r>
              <a:rPr lang="el-GR" dirty="0" smtClean="0"/>
              <a:t>της </a:t>
            </a:r>
            <a:r>
              <a:rPr lang="en-US" dirty="0" smtClean="0"/>
              <a:t>Java).</a:t>
            </a:r>
          </a:p>
          <a:p>
            <a:r>
              <a:rPr lang="el-GR" dirty="0" smtClean="0"/>
              <a:t>Μια στατική μέθοδο που μπορείτε να ορίσετε για κάθε κλάση είναι 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, </a:t>
            </a:r>
            <a:r>
              <a:rPr lang="el-GR" dirty="0" smtClean="0"/>
              <a:t>ώστε να </a:t>
            </a:r>
            <a:r>
              <a:rPr lang="el-GR" dirty="0" smtClean="0">
                <a:solidFill>
                  <a:srgbClr val="0070C0"/>
                </a:solidFill>
              </a:rPr>
              <a:t>τεστάρετε</a:t>
            </a:r>
            <a:r>
              <a:rPr lang="el-GR" dirty="0" smtClean="0"/>
              <a:t> μια συγκεκριμένη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0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ΕΣωΤΕΡΙΚΕΣ</a:t>
            </a:r>
            <a:r>
              <a:rPr lang="el-GR" dirty="0" smtClean="0"/>
              <a:t>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static</a:t>
            </a:r>
            <a:r>
              <a:rPr lang="en-US" dirty="0" smtClean="0"/>
              <a:t> </a:t>
            </a:r>
            <a:r>
              <a:rPr lang="el-GR" dirty="0" smtClean="0"/>
              <a:t>στον ορισμό της </a:t>
            </a:r>
            <a:r>
              <a:rPr lang="en-US" dirty="0" smtClean="0"/>
              <a:t>main </a:t>
            </a:r>
            <a:r>
              <a:rPr lang="el-GR" dirty="0" smtClean="0"/>
              <a:t>μεθόδου? Τι είναι μια </a:t>
            </a:r>
            <a:r>
              <a:rPr lang="el-GR" dirty="0" smtClean="0">
                <a:solidFill>
                  <a:srgbClr val="0070C0"/>
                </a:solidFill>
              </a:rPr>
              <a:t>στατική μέθοδος</a:t>
            </a:r>
            <a:r>
              <a:rPr lang="el-GR" dirty="0" smtClean="0"/>
              <a:t>?</a:t>
            </a:r>
          </a:p>
          <a:p>
            <a:r>
              <a:rPr lang="el-GR" dirty="0" smtClean="0"/>
              <a:t>Μια στατική μέθοδος μπορεί να κληθεί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 αντικείμενο </a:t>
            </a:r>
            <a:r>
              <a:rPr lang="el-GR" dirty="0" smtClean="0"/>
              <a:t>της κλάσης, χρησιμοποιώντας κατευθείαν το όνομα της κλάσης</a:t>
            </a:r>
          </a:p>
          <a:p>
            <a:pPr lvl="1"/>
            <a:r>
              <a:rPr lang="el-GR" dirty="0" smtClean="0"/>
              <a:t>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ανήκει στην κλάση</a:t>
            </a:r>
            <a:r>
              <a:rPr lang="el-GR" dirty="0" smtClean="0"/>
              <a:t> και όχι σε κάποιο συγκεκριμένο αντικείμενο.</a:t>
            </a:r>
          </a:p>
          <a:p>
            <a:pPr lvl="1"/>
            <a:r>
              <a:rPr lang="el-GR" dirty="0" smtClean="0"/>
              <a:t>Όταν καλούμε την συνάρτηση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κατά την εκτέλεση του προγράμματος δεν δημιουργούμε κάποιο αντικείμενο της κλάσης</a:t>
            </a:r>
          </a:p>
          <a:p>
            <a:pPr lvl="1"/>
            <a:r>
              <a:rPr lang="el-GR" dirty="0" smtClean="0"/>
              <a:t>Χρήσιμο για τον ορισμό </a:t>
            </a:r>
            <a:r>
              <a:rPr lang="el-GR" dirty="0" smtClean="0">
                <a:solidFill>
                  <a:srgbClr val="0070C0"/>
                </a:solidFill>
              </a:rPr>
              <a:t>βοηθητικών μεθόδων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2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Εσωτερικές κλάσεις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κλάση μέσα στον ορισμό μιας άλλης κλάσης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763484"/>
            <a:ext cx="42370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Shape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class Point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&lt;Code for Point&gt;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&lt;Code for Shape&gt;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2763484"/>
            <a:ext cx="3456384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Γιατί να το κάνουμε αυτό?</a:t>
            </a:r>
          </a:p>
          <a:p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κλάση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μπορεί να είναι χρήσιμη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για την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Μας επιτρέπει να ορίσουμε </a:t>
            </a:r>
            <a:r>
              <a:rPr lang="el-GR" dirty="0" smtClean="0">
                <a:solidFill>
                  <a:srgbClr val="FF0000"/>
                </a:solidFill>
              </a:rPr>
              <a:t>άλλη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σε άλλο σημείο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και η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  <a:r>
              <a:rPr lang="en-US" dirty="0" smtClean="0"/>
              <a:t> </a:t>
            </a:r>
            <a:r>
              <a:rPr lang="el-GR" dirty="0" smtClean="0"/>
              <a:t>έχουν η μία </a:t>
            </a:r>
            <a:r>
              <a:rPr lang="el-GR" dirty="0" smtClean="0">
                <a:solidFill>
                  <a:srgbClr val="FF0000"/>
                </a:solidFill>
              </a:rPr>
              <a:t>πρόσβαση στα ιδιωτικά πεδία και μεθόδους </a:t>
            </a:r>
            <a:r>
              <a:rPr lang="el-GR" dirty="0" smtClean="0"/>
              <a:t>της άλλης</a:t>
            </a:r>
          </a:p>
        </p:txBody>
      </p:sp>
    </p:spTree>
    <p:extLst>
      <p:ext uri="{BB962C8B-B14F-4D97-AF65-F5344CB8AC3E}">
        <p14:creationId xmlns:p14="http://schemas.microsoft.com/office/powerpoint/2010/main" val="200300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ΕΠΙΣΚΟΠΗΣΗ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512" y="4869160"/>
            <a:ext cx="7704856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512" y="4365104"/>
            <a:ext cx="7704856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9512" y="2708920"/>
            <a:ext cx="7704856" cy="1656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9512" y="1484784"/>
            <a:ext cx="7704856" cy="19442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καλύψαμε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Γενικές έννοιες αντικειμενοστραφούς προγραμματισμού</a:t>
            </a:r>
            <a:endParaRPr lang="en-US" dirty="0" smtClean="0"/>
          </a:p>
          <a:p>
            <a:r>
              <a:rPr lang="el-GR" dirty="0" smtClean="0"/>
              <a:t>Βασικά στοιχεία </a:t>
            </a:r>
            <a:r>
              <a:rPr lang="en-US" dirty="0" smtClean="0"/>
              <a:t>Java</a:t>
            </a:r>
          </a:p>
          <a:p>
            <a:r>
              <a:rPr lang="el-GR" dirty="0"/>
              <a:t>Κλάσεις και </a:t>
            </a:r>
            <a:r>
              <a:rPr lang="el-GR" dirty="0" smtClean="0"/>
              <a:t>αντικείμενα</a:t>
            </a:r>
          </a:p>
          <a:p>
            <a:pPr lvl="1"/>
            <a:r>
              <a:rPr lang="el-GR" dirty="0" smtClean="0"/>
              <a:t>Πεδία, μέθοδοι, δημιουργοί, αναφορές</a:t>
            </a:r>
          </a:p>
          <a:p>
            <a:r>
              <a:rPr lang="el-GR" dirty="0" smtClean="0"/>
              <a:t>Σύνθεση και συνάθροιση αντικειμένων</a:t>
            </a:r>
          </a:p>
          <a:p>
            <a:pPr lvl="1"/>
            <a:r>
              <a:rPr lang="el-GR" dirty="0" smtClean="0"/>
              <a:t>Πώς να φτιάχνουμε μεγαλύτερες κλάσεις με μικρότερα αντικείμενα - σχεδίαση</a:t>
            </a:r>
          </a:p>
          <a:p>
            <a:r>
              <a:rPr lang="el-GR" dirty="0" smtClean="0"/>
              <a:t>Κληρονομικότητα, Πολυμορφισμός</a:t>
            </a:r>
          </a:p>
          <a:p>
            <a:r>
              <a:rPr lang="el-GR" dirty="0" smtClean="0"/>
              <a:t>Συλλογές δεδομένων</a:t>
            </a:r>
          </a:p>
          <a:p>
            <a:r>
              <a:rPr lang="el-GR" dirty="0" smtClean="0"/>
              <a:t>Εξαιρέσεις, </a:t>
            </a:r>
            <a:r>
              <a:rPr lang="en-US" dirty="0" smtClean="0"/>
              <a:t>I/O</a:t>
            </a:r>
            <a:r>
              <a:rPr lang="el-GR" dirty="0" smtClean="0"/>
              <a:t> με αρχεία</a:t>
            </a:r>
            <a:endParaRPr lang="en-US" dirty="0" smtClean="0"/>
          </a:p>
          <a:p>
            <a:r>
              <a:rPr lang="el-GR" dirty="0" smtClean="0"/>
              <a:t>Γραφικά περιβάλλοντα</a:t>
            </a:r>
            <a:endParaRPr lang="el-G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2708920"/>
            <a:ext cx="7704856" cy="16561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4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3" grpId="0" animBg="1"/>
      <p:bldP spid="2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και το μάθημα έγινε σε </a:t>
            </a:r>
            <a:r>
              <a:rPr lang="en-US" dirty="0" smtClean="0"/>
              <a:t>Java, </a:t>
            </a:r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βασικές αρχές </a:t>
            </a:r>
            <a:r>
              <a:rPr lang="el-GR" dirty="0"/>
              <a:t>είναι </a:t>
            </a:r>
            <a:r>
              <a:rPr lang="el-GR" dirty="0" smtClean="0"/>
              <a:t>οι ίδιες και για άλλες αντικειμενοστραφείς γλώσσες, και μπορείτε να μάθετε πολύ γρήγορα μια οποιαδήποτε </a:t>
            </a:r>
            <a:r>
              <a:rPr lang="el-GR" dirty="0" smtClean="0">
                <a:solidFill>
                  <a:srgbClr val="0070C0"/>
                </a:solidFill>
              </a:rPr>
              <a:t>άλλη γλώσσα προγραμματισμού</a:t>
            </a:r>
          </a:p>
          <a:p>
            <a:pPr lvl="1"/>
            <a:r>
              <a:rPr lang="el-GR" dirty="0" smtClean="0"/>
              <a:t>Μπορείτε να μάθετε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C#</a:t>
            </a:r>
            <a:r>
              <a:rPr lang="en-US" dirty="0" smtClean="0"/>
              <a:t> </a:t>
            </a:r>
            <a:r>
              <a:rPr lang="el-GR" dirty="0" smtClean="0"/>
              <a:t>σε μια βδομάδα</a:t>
            </a:r>
          </a:p>
          <a:p>
            <a:pPr lvl="1"/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C++ </a:t>
            </a:r>
            <a:r>
              <a:rPr lang="el-GR" dirty="0" smtClean="0"/>
              <a:t>είναι λίγο πιο μπερδεμένη γιατί πρέπει να κάνετε μόνοι σας τη διαχείριση μνήμης αλλά με τις βασικές αρχές που ξέρετε μπορείτε να την μάθετε γρήγορα.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6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εξετάσεις θα είναι με ανοιχτά βιβλία και σημειώσεις</a:t>
            </a:r>
          </a:p>
          <a:p>
            <a:r>
              <a:rPr lang="el-GR" dirty="0" smtClean="0"/>
              <a:t>Οι ερωτήσεις θα είναι στο πνεύμα των </a:t>
            </a:r>
            <a:r>
              <a:rPr lang="el-GR" dirty="0" smtClean="0"/>
              <a:t>εργαστηρίων των </a:t>
            </a:r>
            <a:r>
              <a:rPr lang="en-US" dirty="0" smtClean="0"/>
              <a:t>quiz</a:t>
            </a:r>
            <a:r>
              <a:rPr lang="el-GR" dirty="0" smtClean="0"/>
              <a:t> </a:t>
            </a:r>
            <a:r>
              <a:rPr lang="el-GR" dirty="0" smtClean="0"/>
              <a:t>και των ασκήσεων</a:t>
            </a:r>
          </a:p>
          <a:p>
            <a:pPr lvl="1"/>
            <a:r>
              <a:rPr lang="el-GR" dirty="0" smtClean="0"/>
              <a:t>Κατά κύριο λόγο θα είναι προγραμματιστικές, αλλά μπορεί να ζητηθεί να </a:t>
            </a:r>
            <a:r>
              <a:rPr lang="el-GR" dirty="0" smtClean="0"/>
              <a:t>περιγράψετε ένα </a:t>
            </a:r>
            <a:r>
              <a:rPr lang="el-GR" dirty="0" smtClean="0"/>
              <a:t>μηχανισμό, ή να εξηγήσετε γιατί συμβαίνει </a:t>
            </a:r>
            <a:r>
              <a:rPr lang="el-GR" dirty="0" smtClean="0"/>
              <a:t>κάτι (κυρίως σε θέματα</a:t>
            </a:r>
            <a:r>
              <a:rPr lang="en-US" dirty="0" smtClean="0"/>
              <a:t> </a:t>
            </a:r>
            <a:r>
              <a:rPr lang="el-GR" dirty="0" smtClean="0"/>
              <a:t>αναφορών) 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Καλή επιτυχία!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4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Αξιολόγηση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Υλικό</a:t>
            </a:r>
          </a:p>
          <a:p>
            <a:pPr lvl="1"/>
            <a:r>
              <a:rPr lang="el-GR" dirty="0" smtClean="0"/>
              <a:t>Ποιο κομμάτι σας φάνηκε περισσότερο/λιγότερο κατανοητό, εύκολο/δύσκολο?</a:t>
            </a:r>
          </a:p>
          <a:p>
            <a:pPr lvl="1"/>
            <a:r>
              <a:rPr lang="el-GR" dirty="0" smtClean="0"/>
              <a:t>Πιο κομμάτι θα μπορούσε να περιγραφεί καλύτερα? Κάτι που θα θέλατε να ασχοληθούμε παραπάνω?</a:t>
            </a:r>
          </a:p>
          <a:p>
            <a:r>
              <a:rPr lang="el-GR" dirty="0" smtClean="0"/>
              <a:t>Ασκήσεις/Εργαστήρια</a:t>
            </a:r>
          </a:p>
          <a:p>
            <a:pPr lvl="1"/>
            <a:r>
              <a:rPr lang="el-GR" dirty="0" smtClean="0"/>
              <a:t>Βαθμός ευκολίας/δυσκολίας?</a:t>
            </a:r>
          </a:p>
          <a:p>
            <a:pPr lvl="1"/>
            <a:r>
              <a:rPr lang="el-GR" dirty="0" smtClean="0"/>
              <a:t>Πόσο βοηθάνε στην κατανόηση?</a:t>
            </a:r>
          </a:p>
          <a:p>
            <a:pPr lvl="1"/>
            <a:r>
              <a:rPr lang="el-GR" dirty="0" smtClean="0"/>
              <a:t>Πόσο λεπτομέρεια </a:t>
            </a:r>
            <a:r>
              <a:rPr lang="el-GR" smtClean="0"/>
              <a:t>στις εκφωνήσεις?</a:t>
            </a:r>
          </a:p>
        </p:txBody>
      </p:sp>
    </p:spTree>
    <p:extLst>
      <p:ext uri="{BB962C8B-B14F-4D97-AF65-F5344CB8AC3E}">
        <p14:creationId xmlns:p14="http://schemas.microsoft.com/office/powerpoint/2010/main" val="258175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 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.methodName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(arguments)</a:t>
            </a:r>
          </a:p>
        </p:txBody>
      </p:sp>
    </p:spTree>
    <p:extLst>
      <p:ext uri="{BB962C8B-B14F-4D97-AF65-F5344CB8AC3E}">
        <p14:creationId xmlns:p14="http://schemas.microsoft.com/office/powerpoint/2010/main" val="80650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1776297"/>
            <a:ext cx="5561138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5561138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25010" y="5673789"/>
            <a:ext cx="68754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της μεθόδου </a:t>
            </a:r>
            <a:r>
              <a:rPr lang="en-US" dirty="0" smtClean="0"/>
              <a:t>max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χρειάζεται τον ορισμό αντικείμενου</a:t>
            </a:r>
          </a:p>
          <a:p>
            <a:r>
              <a:rPr lang="el-GR" dirty="0" smtClean="0"/>
              <a:t>Γίνεται χρησιμοποιώντας κατευθείαν το όνομα της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3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άλλος τρόπος να υλοποιήσετε το </a:t>
            </a:r>
            <a:r>
              <a:rPr lang="en-US" dirty="0" smtClean="0"/>
              <a:t>max </a:t>
            </a:r>
            <a:r>
              <a:rPr lang="el-GR" dirty="0" smtClean="0"/>
              <a:t>τελεστή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996952"/>
            <a:ext cx="6821098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(x&gt;y)? x: 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509120"/>
            <a:ext cx="8424936" cy="19389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 </a:t>
            </a:r>
            <a:r>
              <a:rPr lang="el-GR" sz="2000" dirty="0" smtClean="0"/>
              <a:t>έκφραση:</a:t>
            </a:r>
          </a:p>
          <a:p>
            <a:endParaRPr lang="el-GR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?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value_if_true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value_if_false</a:t>
            </a:r>
            <a:endParaRPr lang="en-US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sz="2000" dirty="0" smtClean="0"/>
          </a:p>
          <a:p>
            <a:r>
              <a:rPr lang="el-GR" sz="2000" dirty="0" smtClean="0"/>
              <a:t>επιστέφει μια τιμή ανάλογα με την αποτίμηση του </a:t>
            </a:r>
            <a:r>
              <a:rPr lang="en-US" sz="2000" dirty="0" smtClean="0"/>
              <a:t>condition </a:t>
            </a:r>
            <a:r>
              <a:rPr lang="el-GR" sz="2000" dirty="0" smtClean="0"/>
              <a:t>και είναι ένας γρήγορος τρόπος να υλοποιήσουμε ένα </a:t>
            </a:r>
            <a:r>
              <a:rPr lang="en-US" sz="2000" dirty="0" smtClean="0"/>
              <a:t>if </a:t>
            </a:r>
            <a:r>
              <a:rPr lang="el-GR" sz="2000" dirty="0" smtClean="0"/>
              <a:t>το οποίο </a:t>
            </a:r>
            <a:r>
              <a:rPr lang="el-GR" sz="2000" dirty="0" smtClean="0">
                <a:solidFill>
                  <a:srgbClr val="FF0000"/>
                </a:solidFill>
              </a:rPr>
              <a:t>επιστρέφει μία τιμή</a:t>
            </a:r>
          </a:p>
        </p:txBody>
      </p:sp>
    </p:spTree>
    <p:extLst>
      <p:ext uri="{BB962C8B-B14F-4D97-AF65-F5344CB8AC3E}">
        <p14:creationId xmlns:p14="http://schemas.microsoft.com/office/powerpoint/2010/main" val="2326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Παρόμοια με τις στατικές μεθόδους μπορούμε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 μεταβλητές</a:t>
            </a:r>
          </a:p>
          <a:p>
            <a:pPr lvl="1"/>
            <a:r>
              <a:rPr lang="el-GR" dirty="0" smtClean="0"/>
              <a:t>Οι στατικές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ανήκουν στην κλάση </a:t>
            </a:r>
            <a:r>
              <a:rPr lang="el-GR" dirty="0" smtClean="0"/>
              <a:t>και όχι σε κάποιο συγκεκριμένο αντικείμενο και, εφόσον είναι </a:t>
            </a:r>
            <a:r>
              <a:rPr lang="en-US" dirty="0" smtClean="0"/>
              <a:t>public </a:t>
            </a:r>
            <a:r>
              <a:rPr lang="el-GR" dirty="0" smtClean="0"/>
              <a:t>μπορούμε να έχουμε πρόσβαση σε αυτές χρησιμοποιώντας το όνομα της κλάσης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</a:t>
            </a:r>
            <a:r>
              <a:rPr lang="el-GR" dirty="0" smtClean="0"/>
              <a:t> να έχουμε ορίσει κάποιο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0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Type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….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…. ;</a:t>
            </a:r>
          </a:p>
        </p:txBody>
      </p:sp>
    </p:spTree>
    <p:extLst>
      <p:ext uri="{BB962C8B-B14F-4D97-AF65-F5344CB8AC3E}">
        <p14:creationId xmlns:p14="http://schemas.microsoft.com/office/powerpoint/2010/main" val="265998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561138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factor = 2.0;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612068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Auxiliary.factor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8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Σταθερές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στατικές μεταβλητές πολλές φορές χρησιμοποιούνται για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Τις ορίζουμε σε μία κλάση και μπορούμε να τις χρησιμοποιούμε σε διάφορα σημεία στο πρόγραμμα.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Για να προσδιορίσουμε ότι μία μεταβλητή είναι σταθερά μπορούμε να χρησιμοποιήσουμε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8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11878</TotalTime>
  <Words>1110</Words>
  <Application>Microsoft Office PowerPoint</Application>
  <PresentationFormat>On-screen Show (4:3)</PresentationFormat>
  <Paragraphs>255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ΤΕΧΝΙΚΕΣ Αντικειμενοστραφουσ προγραμματισμου</vt:lpstr>
      <vt:lpstr>Στατικές μέθοδοι</vt:lpstr>
      <vt:lpstr>Συντακτικό</vt:lpstr>
      <vt:lpstr>Παράδειγμα</vt:lpstr>
      <vt:lpstr>Παρένθεση</vt:lpstr>
      <vt:lpstr>Στατικές μεταβλητές</vt:lpstr>
      <vt:lpstr>Συντακτικό</vt:lpstr>
      <vt:lpstr>Παράδειγμα</vt:lpstr>
      <vt:lpstr>Σταθερές</vt:lpstr>
      <vt:lpstr>Παράδειγμα</vt:lpstr>
      <vt:lpstr>Στατικές μέθοδοι</vt:lpstr>
      <vt:lpstr>Παράδειγμα</vt:lpstr>
      <vt:lpstr>Στατικές μεταβλητές</vt:lpstr>
      <vt:lpstr>PowerPoint Presentation</vt:lpstr>
      <vt:lpstr>Στατικές μέθοδοι και μεταβλητές</vt:lpstr>
      <vt:lpstr>Περιβάλλουσες κλάσεις</vt:lpstr>
      <vt:lpstr>Η κλάση Math</vt:lpstr>
      <vt:lpstr>Συμπερασματικά</vt:lpstr>
      <vt:lpstr>ΕΣωΤΕΡΙΚΕΣ ΚΛΑΣΕΙΣ</vt:lpstr>
      <vt:lpstr>Εσωτερικές κλάσεις </vt:lpstr>
      <vt:lpstr>ΕΠΙΣΚΟΠΗΣΗ</vt:lpstr>
      <vt:lpstr>Θέματα που καλύψαμε</vt:lpstr>
      <vt:lpstr>Αντικειμενοστραφής  Προγραμματισμός</vt:lpstr>
      <vt:lpstr>Εξετάσεις</vt:lpstr>
      <vt:lpstr>Αξιολόγηση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632</cp:revision>
  <dcterms:created xsi:type="dcterms:W3CDTF">2013-02-10T16:19:38Z</dcterms:created>
  <dcterms:modified xsi:type="dcterms:W3CDTF">2015-05-21T08:12:15Z</dcterms:modified>
</cp:coreProperties>
</file>