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7" r:id="rId2"/>
    <p:sldId id="670" r:id="rId3"/>
    <p:sldId id="671" r:id="rId4"/>
    <p:sldId id="672" r:id="rId5"/>
    <p:sldId id="711" r:id="rId6"/>
    <p:sldId id="673" r:id="rId7"/>
    <p:sldId id="674" r:id="rId8"/>
    <p:sldId id="675" r:id="rId9"/>
    <p:sldId id="676" r:id="rId10"/>
    <p:sldId id="677" r:id="rId11"/>
    <p:sldId id="678" r:id="rId12"/>
    <p:sldId id="679" r:id="rId13"/>
    <p:sldId id="680" r:id="rId14"/>
    <p:sldId id="681" r:id="rId15"/>
    <p:sldId id="682" r:id="rId16"/>
    <p:sldId id="683" r:id="rId17"/>
    <p:sldId id="684" r:id="rId18"/>
    <p:sldId id="685" r:id="rId19"/>
    <p:sldId id="686" r:id="rId20"/>
    <p:sldId id="687" r:id="rId21"/>
    <p:sldId id="710" r:id="rId22"/>
    <p:sldId id="688" r:id="rId23"/>
    <p:sldId id="689" r:id="rId24"/>
    <p:sldId id="690" r:id="rId25"/>
    <p:sldId id="691" r:id="rId26"/>
    <p:sldId id="692" r:id="rId27"/>
    <p:sldId id="693" r:id="rId28"/>
    <p:sldId id="694" r:id="rId29"/>
    <p:sldId id="695" r:id="rId30"/>
    <p:sldId id="696" r:id="rId31"/>
    <p:sldId id="697" r:id="rId32"/>
    <p:sldId id="698" r:id="rId33"/>
    <p:sldId id="699" r:id="rId34"/>
    <p:sldId id="700" r:id="rId35"/>
    <p:sldId id="701" r:id="rId36"/>
    <p:sldId id="715" r:id="rId37"/>
    <p:sldId id="702" r:id="rId38"/>
    <p:sldId id="703" r:id="rId39"/>
    <p:sldId id="713" r:id="rId40"/>
    <p:sldId id="714" r:id="rId41"/>
    <p:sldId id="704" r:id="rId42"/>
    <p:sldId id="705" r:id="rId43"/>
    <p:sldId id="712" r:id="rId44"/>
    <p:sldId id="706" r:id="rId45"/>
    <p:sldId id="707" r:id="rId46"/>
    <p:sldId id="708" r:id="rId47"/>
    <p:sldId id="70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#su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StringTokenizer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Αρχεία</a:t>
            </a:r>
            <a:endParaRPr lang="en-US" dirty="0" smtClean="0"/>
          </a:p>
          <a:p>
            <a:pPr algn="ctr"/>
            <a:r>
              <a:rPr lang="el-GR" dirty="0" smtClean="0"/>
              <a:t>Επεξεργασία αλφαριθμητικών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6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διάβασμα.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5209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788024" y="1484784"/>
            <a:ext cx="4355976" cy="917412"/>
          </a:xfrm>
          <a:prstGeom prst="wedgeRectCallout">
            <a:avLst>
              <a:gd name="adj1" fmla="val -20339"/>
              <a:gd name="adj2" fmla="val 719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FileOutputStream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έτσι κι αλλιώς δεν το χρησιμοποιούμε αλλού. </a:t>
            </a:r>
            <a:r>
              <a:rPr lang="el-GR" dirty="0">
                <a:solidFill>
                  <a:schemeClr val="tx1"/>
                </a:solidFill>
              </a:rPr>
              <a:t>Δημιουργούμε ένα </a:t>
            </a:r>
            <a:r>
              <a:rPr lang="el-GR" dirty="0" smtClean="0">
                <a:solidFill>
                  <a:srgbClr val="FF0000"/>
                </a:solidFill>
              </a:rPr>
              <a:t>ανώνυμο αντικείμενο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1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23919"/>
            <a:ext cx="8480207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 να: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err="1" smtClean="0"/>
              <a:t>κλεισουμε</a:t>
            </a:r>
            <a:r>
              <a:rPr lang="el-GR" dirty="0" smtClean="0"/>
              <a:t>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8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409537"/>
            <a:ext cx="3528392" cy="414336"/>
          </a:xfrm>
          <a:prstGeom prst="wedgeRectCallout">
            <a:avLst>
              <a:gd name="adj1" fmla="val -20339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6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 για τέλος εισόδου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/>
              <a:t>επιστρέφει </a:t>
            </a:r>
            <a:r>
              <a:rPr lang="en-US" dirty="0"/>
              <a:t>true </a:t>
            </a:r>
            <a:r>
              <a:rPr lang="el-GR" dirty="0"/>
              <a:t>αν υπάρχει κι </a:t>
            </a:r>
            <a:r>
              <a:rPr lang="el-GR" dirty="0" smtClean="0"/>
              <a:t>άλλο </a:t>
            </a:r>
            <a:r>
              <a:rPr lang="en-US" dirty="0" smtClean="0"/>
              <a:t>String </a:t>
            </a:r>
            <a:r>
              <a:rPr lang="el-GR" dirty="0" smtClean="0"/>
              <a:t>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4941168"/>
            <a:ext cx="230425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116632"/>
            <a:ext cx="3960440" cy="1118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05" y="116632"/>
            <a:ext cx="8229600" cy="6741368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.");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count 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934" y="1023119"/>
            <a:ext cx="374441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του αριθμημένες σε ένα νέο αρχείο.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7105" y="433884"/>
            <a:ext cx="45932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 με διάβασμα και γράψιμο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9910" y="4479503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n-US" dirty="0" err="1" smtClean="0"/>
              <a:t>hasNextLine</a:t>
            </a:r>
            <a:r>
              <a:rPr lang="en-US" dirty="0" smtClean="0"/>
              <a:t> </a:t>
            </a:r>
            <a:r>
              <a:rPr lang="el-GR" dirty="0" smtClean="0"/>
              <a:t>θα επιστρέψει</a:t>
            </a:r>
            <a:r>
              <a:rPr lang="en-US" dirty="0" smtClean="0"/>
              <a:t> false </a:t>
            </a:r>
            <a:r>
              <a:rPr lang="el-GR" dirty="0" smtClean="0"/>
              <a:t>όταν φτάσουμε στο τέλος του αρχείου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1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while (!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openedFilesOk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true;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9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2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επεξεργασία αλφαριθμητικών είναι πολύ σημαντική για πολλές εφαρμογές. Θα δούμε μερικές χρήσιμες εντολές</a:t>
            </a:r>
          </a:p>
          <a:p>
            <a:r>
              <a:rPr lang="el-GR" dirty="0" smtClean="0"/>
              <a:t>Σε όλες τις εντολές για επεξεργασία των </a:t>
            </a:r>
            <a:r>
              <a:rPr lang="en-US" dirty="0" smtClean="0"/>
              <a:t>Strings </a:t>
            </a:r>
            <a:r>
              <a:rPr lang="el-GR" dirty="0" smtClean="0"/>
              <a:t>δεν πρέπει να ξεχνάμε ότι 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  <a:r>
              <a:rPr lang="el-GR" dirty="0" smtClean="0"/>
              <a:t> που καλεί μια μεταβλητή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μπορούν να αλλάξουν</a:t>
            </a:r>
            <a:r>
              <a:rPr lang="el-GR" dirty="0" smtClean="0"/>
              <a:t> την μεταβλητή, μόνο να επιστρέψουν ένα </a:t>
            </a:r>
            <a:r>
              <a:rPr lang="el-GR" dirty="0" smtClean="0">
                <a:solidFill>
                  <a:srgbClr val="0070C0"/>
                </a:solidFill>
              </a:rPr>
              <a:t>νέο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toLowerCase</a:t>
            </a:r>
            <a:r>
              <a:rPr lang="en-US" dirty="0" smtClean="0"/>
              <a:t>,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παρακάτω εντολές είναι χρήσιμες για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κανονικοποιούμε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toLowerCase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μετατρέπει όλους τους χαρακτήρες ενός </a:t>
            </a:r>
            <a:r>
              <a:rPr lang="en-US" dirty="0"/>
              <a:t>String </a:t>
            </a:r>
            <a:r>
              <a:rPr lang="el-GR" dirty="0"/>
              <a:t>σε μικρά γράμματα.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λευκούς χαρακτήρες </a:t>
            </a:r>
            <a:r>
              <a:rPr lang="en-US" dirty="0" smtClean="0"/>
              <a:t>(</a:t>
            </a:r>
            <a:r>
              <a:rPr lang="el-GR" dirty="0" smtClean="0"/>
              <a:t>κενά, </a:t>
            </a:r>
            <a:r>
              <a:rPr lang="en-US" dirty="0" smtClean="0"/>
              <a:t>tabs, </a:t>
            </a:r>
            <a:r>
              <a:rPr lang="el-GR" dirty="0" smtClean="0"/>
              <a:t>αλλαγή </a:t>
            </a:r>
            <a:r>
              <a:rPr lang="el-GR" dirty="0" err="1" smtClean="0"/>
              <a:t>γραμής</a:t>
            </a:r>
            <a:r>
              <a:rPr lang="el-GR" dirty="0" smtClean="0"/>
              <a:t>) από </a:t>
            </a:r>
            <a:r>
              <a:rPr lang="el-GR" dirty="0"/>
              <a:t>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Χρήσιμες εντολές όταν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συγκρίσεις</a:t>
            </a:r>
            <a:r>
              <a:rPr lang="el-GR" dirty="0" smtClean="0"/>
              <a:t> μεταξύ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τα φέρουμε σε κοινή μορφή.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1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s1 = "this is a sentence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s2 = "This is a sentence";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s1.trim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23528" y="3149083"/>
            <a:ext cx="1656184" cy="1368152"/>
          </a:xfrm>
          <a:prstGeom prst="wedgeRectCallout">
            <a:avLst>
              <a:gd name="adj1" fmla="val 72272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να αποφεύγονται κενά στην αρχή η στο τέλος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11619" y="3981569"/>
            <a:ext cx="2952328" cy="1152128"/>
          </a:xfrm>
          <a:prstGeom prst="wedgeRectCallout">
            <a:avLst>
              <a:gd name="adj1" fmla="val -73659"/>
              <a:gd name="adj2" fmla="val 5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Χρήσιμη εντολή για συγκρίσεις λέξεων, για να μην εξαρτόμαστε αν η λέξη είναι σε μικρά ή κεφαλαία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9" y="5805264"/>
            <a:ext cx="59653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</a:t>
            </a:r>
            <a:r>
              <a:rPr lang="el-GR" b="1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να γίνεται ξανά ανάθεση στη μεταβλητή.</a:t>
            </a:r>
          </a:p>
          <a:p>
            <a:r>
              <a:rPr lang="el-GR" dirty="0" smtClean="0"/>
              <a:t>Η εντολή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δεν </a:t>
            </a:r>
            <a:r>
              <a:rPr lang="el-GR" dirty="0"/>
              <a:t>αλλάζει το </a:t>
            </a:r>
            <a:r>
              <a:rPr lang="en-US" dirty="0" smtClean="0"/>
              <a:t>s2 </a:t>
            </a:r>
            <a:r>
              <a:rPr lang="el-GR" dirty="0" smtClean="0"/>
              <a:t>επιστρέφει το αλλαγμένο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9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split </a:t>
            </a:r>
            <a:r>
              <a:rPr lang="el-GR" dirty="0" smtClean="0"/>
              <a:t>είναι χρήσιμη για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διαχωρίζονται από ένα συγκεκριμένο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: το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ως προς το οποίο θέλουμε να σπάσουμε το κείμενο.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: πίνακα </a:t>
            </a:r>
            <a:r>
              <a:rPr lang="en-US" dirty="0" smtClean="0">
                <a:solidFill>
                  <a:srgbClr val="0070C0"/>
                </a:solidFill>
              </a:rPr>
              <a:t>String[] </a:t>
            </a:r>
            <a:r>
              <a:rPr lang="el-GR" dirty="0" smtClean="0"/>
              <a:t>με τα πεδία που δημιουργήθηκαν.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8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19" y="1863289"/>
            <a:ext cx="8229600" cy="4590047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"Student: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Marley\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111";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fields[]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fields[0].split(":");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fields[1].split(":");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"\t"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03" y="409457"/>
            <a:ext cx="8285654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Παράδειγμα</a:t>
            </a:r>
            <a:r>
              <a:rPr lang="el-GR" sz="2400" dirty="0" smtClean="0"/>
              <a:t>: από το </a:t>
            </a:r>
            <a:r>
              <a:rPr lang="en-US" sz="2400" dirty="0" smtClean="0"/>
              <a:t>String: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Student: Bob Marley		AM: 111</a:t>
            </a:r>
            <a:r>
              <a:rPr lang="en-US" sz="2400" dirty="0" smtClean="0"/>
              <a:t>”</a:t>
            </a:r>
          </a:p>
          <a:p>
            <a:r>
              <a:rPr lang="el-GR" sz="2400" dirty="0" smtClean="0"/>
              <a:t>θέλουμε το όνομα του φοιτητή και το ΑΜ του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94006" y="2924944"/>
            <a:ext cx="284999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Split </a:t>
            </a:r>
            <a:r>
              <a:rPr lang="el-GR" dirty="0" smtClean="0"/>
              <a:t>πρώτα ως προς </a:t>
            </a:r>
            <a:r>
              <a:rPr lang="en-US" dirty="0" smtClean="0"/>
              <a:t>“\t” </a:t>
            </a:r>
            <a:r>
              <a:rPr lang="el-GR" dirty="0" smtClean="0"/>
              <a:t>και μετά ως προς </a:t>
            </a:r>
            <a:r>
              <a:rPr lang="en-US" dirty="0" smtClean="0"/>
              <a:t>“:”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5808" y="4283804"/>
            <a:ext cx="172819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της </a:t>
            </a:r>
            <a:r>
              <a:rPr lang="en-US" dirty="0" smtClean="0"/>
              <a:t>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είναι χρήσιμη αν θέλουμε να αλλάξουμε κάπως 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replace(String before, String after): </a:t>
            </a:r>
            <a:r>
              <a:rPr lang="el-GR" dirty="0" smtClean="0"/>
              <a:t>αντικαθιστά το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</a:t>
            </a:r>
            <a:r>
              <a:rPr lang="el-GR" dirty="0" smtClean="0"/>
              <a:t>με το </a:t>
            </a:r>
            <a:r>
              <a:rPr lang="en-US" dirty="0" smtClean="0">
                <a:solidFill>
                  <a:srgbClr val="0070C0"/>
                </a:solidFill>
              </a:rPr>
              <a:t>after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επιστρέφει </a:t>
            </a:r>
            <a:r>
              <a:rPr lang="el-GR" dirty="0" smtClean="0"/>
              <a:t>το αλλαγμένο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5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s1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"Is this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greek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("?",";");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"This is not a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 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"20-5-2013"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("-","/");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84404" y="2276872"/>
            <a:ext cx="2859596" cy="576064"/>
          </a:xfrm>
          <a:prstGeom prst="wedgeRectCallout">
            <a:avLst>
              <a:gd name="adj1" fmla="val -109933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το </a:t>
            </a:r>
            <a:r>
              <a:rPr lang="en-US" dirty="0" smtClean="0"/>
              <a:t>“?” </a:t>
            </a:r>
            <a:r>
              <a:rPr lang="el-GR" dirty="0" smtClean="0"/>
              <a:t>με </a:t>
            </a:r>
            <a:r>
              <a:rPr lang="en-US" dirty="0" smtClean="0"/>
              <a:t>“;”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78962" y="3501008"/>
            <a:ext cx="2952328" cy="504056"/>
          </a:xfrm>
          <a:prstGeom prst="wedgeRectCallout">
            <a:avLst>
              <a:gd name="adj1" fmla="val -105369"/>
              <a:gd name="adj2" fmla="val 11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 </a:t>
            </a:r>
            <a:r>
              <a:rPr lang="en-US" dirty="0"/>
              <a:t>“?”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12160" y="4581128"/>
            <a:ext cx="3072764" cy="576064"/>
          </a:xfrm>
          <a:prstGeom prst="wedgeRectCallout">
            <a:avLst>
              <a:gd name="adj1" fmla="val -101431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όλα τα </a:t>
            </a:r>
            <a:r>
              <a:rPr lang="en-US" dirty="0" smtClean="0"/>
              <a:t>“</a:t>
            </a:r>
            <a:r>
              <a:rPr lang="el-GR" dirty="0" smtClean="0"/>
              <a:t>-</a:t>
            </a:r>
            <a:r>
              <a:rPr lang="en-US" dirty="0" smtClean="0"/>
              <a:t>” </a:t>
            </a:r>
            <a:r>
              <a:rPr lang="el-GR" dirty="0" smtClean="0"/>
              <a:t>με </a:t>
            </a:r>
            <a:r>
              <a:rPr lang="en-US" dirty="0" smtClean="0"/>
              <a:t>“</a:t>
            </a:r>
            <a:r>
              <a:rPr lang="el-GR" dirty="0" smtClean="0"/>
              <a:t>/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γράψιμο.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l-GR" dirty="0" smtClean="0"/>
              <a:t>και </a:t>
            </a:r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περιπτώσεις που θέλουμε να σπάσουμε ή να αντικαταστήσουμε με βάση κάτι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περίπλοκο</a:t>
            </a:r>
            <a:r>
              <a:rPr lang="el-GR" dirty="0" smtClean="0"/>
              <a:t> από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Π.χ., θέλουμε να σπάσουμε ένα </a:t>
            </a:r>
            <a:r>
              <a:rPr lang="en-US" dirty="0" smtClean="0"/>
              <a:t>String </a:t>
            </a:r>
            <a:r>
              <a:rPr lang="el-GR" dirty="0" smtClean="0"/>
              <a:t>ως προς </a:t>
            </a:r>
            <a:r>
              <a:rPr lang="en-US" dirty="0" smtClean="0">
                <a:solidFill>
                  <a:srgbClr val="0070C0"/>
                </a:solidFill>
              </a:rPr>
              <a:t>tabs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κενά</a:t>
            </a:r>
          </a:p>
          <a:p>
            <a:pPr lvl="1"/>
            <a:r>
              <a:rPr lang="el-GR" dirty="0" smtClean="0"/>
              <a:t>Π.χ., θέλουμε να σβήσουμε οτιδήποτε είναι </a:t>
            </a:r>
            <a:r>
              <a:rPr lang="el-GR" dirty="0" smtClean="0">
                <a:solidFill>
                  <a:srgbClr val="0070C0"/>
                </a:solidFill>
              </a:rPr>
              <a:t>ερωτηματικό, ελληνικό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αγγλικό</a:t>
            </a:r>
          </a:p>
          <a:p>
            <a:pPr lvl="1"/>
            <a:r>
              <a:rPr lang="el-GR" dirty="0" smtClean="0"/>
              <a:t>Π.χ., θέλουμε να σβήσουμε τις τελείες αλλά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αν είναι </a:t>
            </a:r>
            <a:r>
              <a:rPr lang="el-GR" dirty="0" smtClean="0">
                <a:solidFill>
                  <a:srgbClr val="0070C0"/>
                </a:solidFill>
              </a:rPr>
              <a:t>στο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προσδιορίσουμε τέτοιες περίπλοκες περιπτώσεις 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εκφράσεις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regular expressions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1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τρόπος να περιγράφουμε </a:t>
            </a:r>
            <a:r>
              <a:rPr lang="en-US" dirty="0" smtClean="0"/>
              <a:t>Strings </a:t>
            </a:r>
            <a:r>
              <a:rPr lang="el-GR" dirty="0" smtClean="0"/>
              <a:t>που έχουν ακολουθούν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κοινό μοτίβο</a:t>
            </a:r>
          </a:p>
          <a:p>
            <a:pPr lvl="1"/>
            <a:r>
              <a:rPr lang="el-GR" dirty="0" smtClean="0"/>
              <a:t>Έχετε ήδη χρησιμοποιήσει κανονικές εκφράσεις. Όταν γράφετε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err="1" smtClean="0">
                <a:solidFill>
                  <a:srgbClr val="0070C0"/>
                </a:solidFill>
              </a:rPr>
              <a:t>ls</a:t>
            </a:r>
            <a:r>
              <a:rPr lang="en-US" dirty="0" smtClean="0">
                <a:solidFill>
                  <a:srgbClr val="0070C0"/>
                </a:solidFill>
              </a:rPr>
              <a:t> *.txt”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“*.txt”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μια κανονική έκφραση που περιγράφει όλα τα </a:t>
            </a:r>
            <a:r>
              <a:rPr lang="en-US" dirty="0" smtClean="0"/>
              <a:t>Strings </a:t>
            </a:r>
            <a:r>
              <a:rPr lang="el-GR" dirty="0" smtClean="0"/>
              <a:t>που τελειώνουν σε </a:t>
            </a:r>
            <a:r>
              <a:rPr lang="en-US" dirty="0" smtClean="0">
                <a:solidFill>
                  <a:srgbClr val="0070C0"/>
                </a:solidFill>
              </a:rPr>
              <a:t>“.</a:t>
            </a:r>
            <a:r>
              <a:rPr lang="en-US" dirty="0">
                <a:solidFill>
                  <a:srgbClr val="0070C0"/>
                </a:solidFill>
              </a:rPr>
              <a:t>txt”</a:t>
            </a:r>
            <a:r>
              <a:rPr lang="el-GR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Μια κανονική έκφραση λέμε ότι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ταιριάζει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matches)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ένα </a:t>
            </a:r>
            <a:r>
              <a:rPr lang="en-US" dirty="0" smtClean="0"/>
              <a:t>string </a:t>
            </a:r>
            <a:r>
              <a:rPr lang="el-GR" dirty="0" smtClean="0"/>
              <a:t>όταν το </a:t>
            </a:r>
            <a:r>
              <a:rPr lang="en-US" dirty="0" smtClean="0"/>
              <a:t>string </a:t>
            </a:r>
            <a:r>
              <a:rPr lang="el-GR" dirty="0" smtClean="0"/>
              <a:t>περιγράφεται από το γενικό μοτίβο της κανονικής έκφρασης.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3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l-GR" dirty="0" smtClean="0"/>
              <a:t>τ</a:t>
            </a:r>
            <a:r>
              <a:rPr lang="el-GR" dirty="0" smtClean="0"/>
              <a:t>αιριάζει </a:t>
            </a:r>
            <a:r>
              <a:rPr lang="el-GR" dirty="0"/>
              <a:t>με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/>
              <a:t>τ</a:t>
            </a:r>
            <a:r>
              <a:rPr lang="el-GR" dirty="0" smtClean="0"/>
              <a:t>αιριάζει με ένα </a:t>
            </a:r>
            <a:r>
              <a:rPr lang="en-US" dirty="0" smtClean="0"/>
              <a:t>a</a:t>
            </a:r>
            <a:r>
              <a:rPr lang="el-GR" dirty="0" smtClean="0"/>
              <a:t> που εμφανίζεται στην αρχή του </a:t>
            </a:r>
            <a:r>
              <a:rPr lang="en-US" dirty="0" smtClean="0"/>
              <a:t>String.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/>
              <a:t>τ</a:t>
            </a:r>
            <a:r>
              <a:rPr lang="el-GR" dirty="0" smtClean="0"/>
              <a:t>αιριάζει </a:t>
            </a:r>
            <a:r>
              <a:rPr lang="el-GR" dirty="0"/>
              <a:t>με ένα </a:t>
            </a:r>
            <a:r>
              <a:rPr lang="en-US" dirty="0"/>
              <a:t>a</a:t>
            </a:r>
            <a:r>
              <a:rPr lang="el-GR" dirty="0"/>
              <a:t> που εμφανίζεται </a:t>
            </a:r>
            <a:r>
              <a:rPr lang="el-GR" dirty="0" smtClean="0"/>
              <a:t>στο τέλος του </a:t>
            </a:r>
            <a:r>
              <a:rPr lang="en-US" dirty="0"/>
              <a:t>String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</a:t>
            </a:r>
            <a:r>
              <a:rPr lang="el-GR" dirty="0" smtClean="0"/>
              <a:t>ταιριάζει με οποιοδήποτε </a:t>
            </a:r>
            <a:r>
              <a:rPr lang="en-US" dirty="0" smtClean="0"/>
              <a:t>white </a:t>
            </a:r>
            <a:r>
              <a:rPr lang="en-US" dirty="0" smtClean="0"/>
              <a:t>space 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ταιριάζει όλα </a:t>
            </a:r>
            <a:r>
              <a:rPr lang="el-GR" dirty="0" smtClean="0"/>
              <a:t>τα σημεία </a:t>
            </a:r>
            <a:r>
              <a:rPr lang="el-GR" dirty="0" smtClean="0"/>
              <a:t>στίξης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a*</a:t>
            </a:r>
            <a:r>
              <a:rPr lang="en-US" dirty="0" smtClean="0"/>
              <a:t>: </a:t>
            </a:r>
            <a:r>
              <a:rPr lang="el-GR" dirty="0" smtClean="0"/>
              <a:t>ταιριάζει 0 ή παραπάνω 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a+</a:t>
            </a:r>
            <a:r>
              <a:rPr lang="en-US" dirty="0" smtClean="0"/>
              <a:t>: </a:t>
            </a:r>
            <a:r>
              <a:rPr lang="el-GR" dirty="0" smtClean="0"/>
              <a:t>ταιριάζει 1 ή παραπάνω 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0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l-GR" dirty="0" smtClean="0"/>
              <a:t>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escape character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Όταν τον συνδυάζουμε με άλλους χαρακτήρες παίρνει </a:t>
            </a:r>
            <a:r>
              <a:rPr lang="el-GR" dirty="0" smtClean="0">
                <a:solidFill>
                  <a:srgbClr val="0070C0"/>
                </a:solidFill>
              </a:rPr>
              <a:t>διαφορετικό νόημα </a:t>
            </a:r>
            <a:r>
              <a:rPr lang="el-GR" dirty="0" smtClean="0"/>
              <a:t>όταν είμαστε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\n</a:t>
            </a:r>
            <a:r>
              <a:rPr lang="en-US" dirty="0" smtClean="0"/>
              <a:t>: </a:t>
            </a:r>
            <a:r>
              <a:rPr lang="el-GR" dirty="0" smtClean="0"/>
              <a:t>αλλαγή γραμμής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\t</a:t>
            </a:r>
            <a:r>
              <a:rPr lang="el-GR" dirty="0" smtClean="0"/>
              <a:t>: </a:t>
            </a:r>
            <a:r>
              <a:rPr lang="en-US" dirty="0" smtClean="0"/>
              <a:t>tab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\“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\\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3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0" y="97197"/>
            <a:ext cx="2858034" cy="90188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36712"/>
            <a:ext cx="7231495" cy="60212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"\\p{Punct}"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,"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 //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εναλλακτικά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Space: Tab:\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t:End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“\\p{Space}"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2595" y="1738592"/>
            <a:ext cx="2542202" cy="576064"/>
          </a:xfrm>
          <a:prstGeom prst="wedgeRectCallout">
            <a:avLst>
              <a:gd name="adj1" fmla="val 55237"/>
              <a:gd name="adj2" fmla="val 9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3501008"/>
            <a:ext cx="2434698" cy="936104"/>
          </a:xfrm>
          <a:prstGeom prst="wedgeRectCallout">
            <a:avLst>
              <a:gd name="adj1" fmla="val 57693"/>
              <a:gd name="adj2" fmla="val 65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3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84404" y="3652462"/>
            <a:ext cx="2859596" cy="576064"/>
          </a:xfrm>
          <a:prstGeom prst="wedgeRectCallout">
            <a:avLst>
              <a:gd name="adj1" fmla="val -72313"/>
              <a:gd name="adj2" fmla="val -62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284404" y="2870033"/>
            <a:ext cx="2859596" cy="576064"/>
          </a:xfrm>
          <a:prstGeom prst="wedgeRectCallout">
            <a:avLst>
              <a:gd name="adj1" fmla="val -67279"/>
              <a:gd name="adj2" fmla="val 19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284404" y="5229117"/>
            <a:ext cx="2859596" cy="576064"/>
          </a:xfrm>
          <a:prstGeom prst="wedgeRectCallout">
            <a:avLst>
              <a:gd name="adj1" fmla="val -60630"/>
              <a:gd name="adj2" fmla="val 60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τους</a:t>
            </a:r>
            <a:r>
              <a:rPr lang="en-US" dirty="0" smtClean="0"/>
              <a:t> whitespace</a:t>
            </a:r>
            <a:r>
              <a:rPr lang="el-GR" dirty="0" smtClean="0"/>
              <a:t> χαρακτήρες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7260" y="5054335"/>
            <a:ext cx="2427438" cy="1074730"/>
          </a:xfrm>
          <a:prstGeom prst="wedgeRectCallout">
            <a:avLst>
              <a:gd name="adj1" fmla="val 59332"/>
              <a:gd name="adj2" fmla="val -67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Εναλλακτικός τρόπος να αντικαταστήσουμε τα σημεία στίξεως με κενά.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1495" cy="6042285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ReplaceTest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Hello...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Quoted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(\"quote\")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String[]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trim()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.split();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724128" y="908720"/>
            <a:ext cx="2082251" cy="432048"/>
          </a:xfrm>
          <a:prstGeom prst="wedgeRectCallout">
            <a:avLst>
              <a:gd name="adj1" fmla="val -122480"/>
              <a:gd name="adj2" fmla="val 170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1473" y="1484784"/>
            <a:ext cx="243469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Σβήνει </a:t>
            </a:r>
            <a:r>
              <a:rPr lang="el-GR" dirty="0">
                <a:solidFill>
                  <a:srgbClr val="FF0000"/>
                </a:solidFill>
              </a:rPr>
              <a:t>μία </a:t>
            </a:r>
            <a:r>
              <a:rPr lang="el-GR" dirty="0"/>
              <a:t>τελεία από το </a:t>
            </a:r>
            <a:r>
              <a:rPr lang="el-GR" dirty="0">
                <a:solidFill>
                  <a:srgbClr val="FF0000"/>
                </a:solidFill>
              </a:rPr>
              <a:t>τέλος</a:t>
            </a:r>
            <a:r>
              <a:rPr lang="el-GR" dirty="0"/>
              <a:t> του </a:t>
            </a:r>
            <a:r>
              <a:rPr lang="en-US" dirty="0"/>
              <a:t>String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81473" y="2282571"/>
            <a:ext cx="243469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μπορούμε να σβήσουμε όλες τις τελείες?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996952"/>
            <a:ext cx="6048671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από το </a:t>
            </a:r>
            <a:r>
              <a:rPr lang="en-US" dirty="0" smtClean="0"/>
              <a:t>s </a:t>
            </a:r>
            <a:r>
              <a:rPr lang="el-GR" dirty="0" smtClean="0"/>
              <a:t>να αφαιρέσουμε τα αρχικά και τελικά </a:t>
            </a:r>
            <a:r>
              <a:rPr lang="en-US" dirty="0" smtClean="0"/>
              <a:t>“ </a:t>
            </a:r>
            <a:r>
              <a:rPr lang="el-GR" dirty="0" smtClean="0"/>
              <a:t>να αφαιρέσουμε αρχικά και τελικά κενά να μετατρέψουμε τα γράμματα σε μικρά και να το σπάσουμε σε λέξεις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67791" y="5301208"/>
            <a:ext cx="414837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μην κάνουμε συνεχείς αναθέσεις των αποτελεσμάτων των μεθόδων βολεύει να κάνουμε αλυσιδωτές κλήσεις των μεθόδων.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8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του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κομμάτια που χωρίζονται με κενά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tokenization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τα κομμάτια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  <a:hlinkClick r:id="rId2"/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κάνει και το </a:t>
            </a:r>
            <a:r>
              <a:rPr lang="en-US" dirty="0" smtClean="0"/>
              <a:t>tokenization </a:t>
            </a:r>
            <a:r>
              <a:rPr lang="el-GR" dirty="0" smtClean="0"/>
              <a:t>και μας επιτρέπει να διατρέχουμε τα </a:t>
            </a:r>
            <a:r>
              <a:rPr lang="en-US" dirty="0" smtClean="0"/>
              <a:t>tokens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= new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 </a:t>
            </a:r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λευκούς χαρακτήρες (\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hasMoreTokens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</a:p>
          <a:p>
            <a:pPr lvl="1"/>
            <a:endParaRPr lang="en-US" dirty="0"/>
          </a:p>
          <a:p>
            <a:r>
              <a:rPr lang="el-GR" dirty="0" smtClean="0"/>
              <a:t>Θα μπορούσαμε να χρησιμοποιήσουμε και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χειρίζεται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 </a:t>
            </a:r>
            <a:r>
              <a:rPr lang="el-GR" dirty="0" smtClean="0"/>
              <a:t>τις διάφορες περιπτώσεις με </a:t>
            </a:r>
            <a:r>
              <a:rPr lang="en-US" dirty="0" smtClean="0"/>
              <a:t>white space</a:t>
            </a:r>
          </a:p>
          <a:p>
            <a:pPr lvl="1"/>
            <a:r>
              <a:rPr lang="el-GR" dirty="0" smtClean="0"/>
              <a:t>Π.χ. πολλαπλά κενά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5"/>
            <a:ext cx="2859596" cy="360040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κενό και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347864" y="5949280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Μπρούμε</a:t>
            </a:r>
            <a:r>
              <a:rPr lang="el-GR" dirty="0" smtClean="0"/>
              <a:t> να κάνουμε </a:t>
            </a:r>
            <a:r>
              <a:rPr lang="en-US" dirty="0" smtClean="0"/>
              <a:t>tokenization </a:t>
            </a:r>
            <a:r>
              <a:rPr lang="el-GR" dirty="0" smtClean="0"/>
              <a:t>και με διαφορετικά διαχωριστικά. Αυτά τα προσδιορίζουμε στον </a:t>
            </a:r>
            <a:r>
              <a:rPr lang="en-US" dirty="0" smtClean="0"/>
              <a:t>constructor. </a:t>
            </a:r>
            <a:endParaRPr lang="el-GR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s,”.?!”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την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τελεία, </a:t>
            </a:r>
            <a:r>
              <a:rPr lang="el-GR" dirty="0" smtClean="0"/>
              <a:t>το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ερωτηματικό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θαυμαστικό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4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εισόδου </a:t>
            </a:r>
            <a:r>
              <a:rPr lang="el-GR" dirty="0" smtClean="0"/>
              <a:t>που </a:t>
            </a:r>
            <a:r>
              <a:rPr lang="el-GR" dirty="0"/>
              <a:t>αναπαριστά </a:t>
            </a:r>
            <a:r>
              <a:rPr lang="el-GR" dirty="0" smtClean="0"/>
              <a:t>το πληκτρολόγιο.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6895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StringTokenizerTest2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first sentence. The second! Third? And, finally, the last one.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tokens  =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(s,".?!");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okenization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:");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tokens.hasMoreTokens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tokens.nextToken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().trim());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109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append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  <a:r>
              <a:rPr lang="en-US" dirty="0" smtClean="0"/>
              <a:t> </a:t>
            </a:r>
            <a:r>
              <a:rPr lang="el-GR" dirty="0" smtClean="0"/>
              <a:t>του υπάρχοντος. Παίρνει σαν όρισμα </a:t>
            </a:r>
            <a:r>
              <a:rPr lang="en-US" dirty="0" smtClean="0"/>
              <a:t>String </a:t>
            </a:r>
            <a:r>
              <a:rPr lang="el-GR" dirty="0" smtClean="0"/>
              <a:t>ή οποιοδήποτε πρωταρχικό τύπο.</a:t>
            </a:r>
            <a:r>
              <a:rPr lang="en-US" dirty="0" smtClean="0"/>
              <a:t> </a:t>
            </a:r>
            <a:r>
              <a:rPr lang="el-GR" dirty="0" smtClean="0"/>
              <a:t>Αν πάρει όρισμα κάποιο αντικείμενο καλείται αυτόματα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του αντικειμένου.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Πολύ βολικό για να δημιουργούμε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συνενώνοντας</a:t>
            </a:r>
            <a:r>
              <a:rPr lang="el-GR" dirty="0" smtClean="0"/>
              <a:t> πολλαπλά </a:t>
            </a:r>
            <a:r>
              <a:rPr lang="en-US" dirty="0" smtClean="0"/>
              <a:t>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StringBuilderTest2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Person("Some 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012160" y="4221088"/>
            <a:ext cx="3024336" cy="1368152"/>
          </a:xfrm>
          <a:prstGeom prst="wedgeRectCallout">
            <a:avLst>
              <a:gd name="adj1" fmla="val -59595"/>
              <a:gd name="adj2" fmla="val -90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Person </a:t>
            </a:r>
            <a:r>
              <a:rPr lang="el-GR" dirty="0" smtClean="0"/>
              <a:t>και συνενώνεται στο τέλος του υπάρχοντος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Αρχεία – Επεξεργασία αλφαριθμητικών - Δομές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8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αρχείο </a:t>
            </a:r>
            <a:r>
              <a:rPr lang="en-US" dirty="0" smtClean="0">
                <a:solidFill>
                  <a:srgbClr val="0070C0"/>
                </a:solidFill>
              </a:rPr>
              <a:t>studentNames.txt</a:t>
            </a:r>
            <a:r>
              <a:rPr lang="el-GR" dirty="0" smtClean="0"/>
              <a:t> με τα ΑΜ και τα ονόματα των φοιτητών (</a:t>
            </a:r>
            <a:r>
              <a:rPr lang="en-US" dirty="0" smtClean="0"/>
              <a:t>tab-separated)</a:t>
            </a:r>
            <a:r>
              <a:rPr lang="el-GR" dirty="0" smtClean="0"/>
              <a:t> και ένα αρχείο </a:t>
            </a:r>
            <a:r>
              <a:rPr lang="en-US" dirty="0" smtClean="0">
                <a:solidFill>
                  <a:srgbClr val="0070C0"/>
                </a:solidFill>
              </a:rPr>
              <a:t>studentGrades.txt</a:t>
            </a:r>
            <a:r>
              <a:rPr lang="en-US" dirty="0" smtClean="0"/>
              <a:t> </a:t>
            </a:r>
            <a:r>
              <a:rPr lang="el-GR" dirty="0" smtClean="0"/>
              <a:t>με τα ΑΜ και βαθμό (για κάποια μαθήματα – ένα μάθημα ανά γραμμή). Τυπώστε σε ένα αρχείο ΑΜ, όνομα, βαθμό.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Join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("studentNames.txt"));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Scanner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("studentGrades.txt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("studentNamesGrades.txt"));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780928"/>
            <a:ext cx="324035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Άνοιγμα των αρχείων εισόδου για διάβασμα και του αρχείου εξόδου για γράψιμο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21" y="612019"/>
            <a:ext cx="8229600" cy="6057341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grade = fields[1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nameHash.containsKey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(AM)){ continue;}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03848" y="33265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3396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771" y="1628800"/>
            <a:ext cx="280544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όνομα και βάλε τα σε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με κλειδί το ΑΜ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992653" y="2689716"/>
            <a:ext cx="515134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Υποθέτουμε ότι το κάθε ΑΜ εμφανίζεται μόνο μία φορά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356992"/>
            <a:ext cx="2910813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βαθμός και έλεγξε αν το ΑΜ εμφανίζεται ως κλειδί στο </a:t>
            </a:r>
            <a:r>
              <a:rPr lang="en-US" sz="1600" dirty="0" err="1" smtClean="0"/>
              <a:t>HashMap</a:t>
            </a:r>
            <a:r>
              <a:rPr lang="el-GR" sz="1600" dirty="0" smtClean="0"/>
              <a:t>.</a:t>
            </a:r>
          </a:p>
          <a:p>
            <a:endParaRPr lang="el-GR" sz="1600" dirty="0" smtClean="0"/>
          </a:p>
          <a:p>
            <a:r>
              <a:rPr lang="el-GR" sz="1600" dirty="0" smtClean="0"/>
              <a:t>Αν ναι τύπωσε ΑΜ, όνομα και βαθμό στο αρχείο εξόδου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1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4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1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10705</TotalTime>
  <Words>2885</Words>
  <Application>Microsoft Office PowerPoint</Application>
  <PresentationFormat>On-screen Show (4:3)</PresentationFormat>
  <Paragraphs>685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Clarity</vt:lpstr>
      <vt:lpstr>ΤΕΧΝΙΚΕΣ Αντικειμενοστραφουσ προγραμματισμου</vt:lpstr>
      <vt:lpstr>ΑΡχεια</vt:lpstr>
      <vt:lpstr>Ρεύματα</vt:lpstr>
      <vt:lpstr>Βασικά ρεύματα εισόδου/εξόδου</vt:lpstr>
      <vt:lpstr>Παράδειγμα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H κλάση File</vt:lpstr>
      <vt:lpstr>STRING PROCESSING</vt:lpstr>
      <vt:lpstr>Strings</vt:lpstr>
      <vt:lpstr>toLowerCase, trim</vt:lpstr>
      <vt:lpstr>Παράδειγμα</vt:lpstr>
      <vt:lpstr>split</vt:lpstr>
      <vt:lpstr>PowerPoint Presentation</vt:lpstr>
      <vt:lpstr>replace</vt:lpstr>
      <vt:lpstr>Παράδειγμα</vt:lpstr>
      <vt:lpstr>Split και Replace</vt:lpstr>
      <vt:lpstr>Regular Expressions</vt:lpstr>
      <vt:lpstr>Κανονικές Εκφράσεις στη Java</vt:lpstr>
      <vt:lpstr>Παρένθεση</vt:lpstr>
      <vt:lpstr>Παράδειγμα</vt:lpstr>
      <vt:lpstr>Παράδειγμα</vt:lpstr>
      <vt:lpstr>PowerPoint Presentation</vt:lpstr>
      <vt:lpstr>StringTokenizer</vt:lpstr>
      <vt:lpstr>Παράδειγμα</vt:lpstr>
      <vt:lpstr>StringTokenizer</vt:lpstr>
      <vt:lpstr>PowerPoint Presentation</vt:lpstr>
      <vt:lpstr>StringBuilder</vt:lpstr>
      <vt:lpstr>PowerPoint Presentation</vt:lpstr>
      <vt:lpstr>PowerPoint Presentation</vt:lpstr>
      <vt:lpstr>Παραδειγμα</vt:lpstr>
      <vt:lpstr>Παράδειγμα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547</cp:revision>
  <dcterms:created xsi:type="dcterms:W3CDTF">2013-02-10T16:19:38Z</dcterms:created>
  <dcterms:modified xsi:type="dcterms:W3CDTF">2015-05-21T08:52:40Z</dcterms:modified>
</cp:coreProperties>
</file>