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315" r:id="rId3"/>
    <p:sldId id="316" r:id="rId4"/>
    <p:sldId id="288" r:id="rId5"/>
    <p:sldId id="292" r:id="rId6"/>
    <p:sldId id="317" r:id="rId7"/>
    <p:sldId id="318" r:id="rId8"/>
    <p:sldId id="319" r:id="rId9"/>
    <p:sldId id="320" r:id="rId10"/>
    <p:sldId id="326" r:id="rId11"/>
    <p:sldId id="327" r:id="rId12"/>
    <p:sldId id="321" r:id="rId13"/>
    <p:sldId id="328" r:id="rId14"/>
    <p:sldId id="322" r:id="rId15"/>
    <p:sldId id="329" r:id="rId16"/>
    <p:sldId id="330" r:id="rId17"/>
    <p:sldId id="323" r:id="rId18"/>
    <p:sldId id="324" r:id="rId19"/>
    <p:sldId id="331" r:id="rId20"/>
    <p:sldId id="332" r:id="rId21"/>
    <p:sldId id="325" r:id="rId22"/>
    <p:sldId id="333" r:id="rId23"/>
    <p:sldId id="33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4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7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προσομοιώσουμε την κίνηση ενός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αυτοκινήτου</a:t>
            </a:r>
            <a:r>
              <a:rPr lang="el-GR" dirty="0" smtClean="0"/>
              <a:t> το οποίο κινείται πάνω σε μία ευθεία. </a:t>
            </a:r>
            <a:endParaRPr lang="en-US" dirty="0" smtClean="0"/>
          </a:p>
          <a:p>
            <a:r>
              <a:rPr lang="el-GR" dirty="0" smtClean="0"/>
              <a:t>Αρχικά </a:t>
            </a:r>
            <a:r>
              <a:rPr lang="el-GR" dirty="0" smtClean="0"/>
              <a:t>ξεκινάει από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</a:t>
            </a:r>
            <a:r>
              <a:rPr lang="el-GR" dirty="0" smtClean="0"/>
              <a:t>μηδέν. </a:t>
            </a:r>
            <a:endParaRPr lang="en-US" dirty="0" smtClean="0"/>
          </a:p>
          <a:p>
            <a:r>
              <a:rPr lang="el-GR" dirty="0" smtClean="0"/>
              <a:t>Σε </a:t>
            </a:r>
            <a:r>
              <a:rPr lang="el-GR" dirty="0" smtClean="0"/>
              <a:t>κάθε χρονική στιγμή </a:t>
            </a:r>
            <a:r>
              <a:rPr lang="el-GR" dirty="0" smtClean="0">
                <a:solidFill>
                  <a:srgbClr val="0070C0"/>
                </a:solidFill>
              </a:rPr>
              <a:t>κινείται</a:t>
            </a:r>
            <a:r>
              <a:rPr lang="el-GR" dirty="0" smtClean="0"/>
              <a:t> κατά μία θέση είτε αριστερά είτε δεξιά (το επιλέγει τυχαία). </a:t>
            </a:r>
            <a:endParaRPr lang="en-US" dirty="0" smtClean="0"/>
          </a:p>
          <a:p>
            <a:r>
              <a:rPr lang="el-GR" dirty="0" smtClean="0"/>
              <a:t>Σε </a:t>
            </a:r>
            <a:r>
              <a:rPr lang="el-GR" dirty="0" smtClean="0"/>
              <a:t>κάθε βήμα </a:t>
            </a:r>
            <a:r>
              <a:rPr lang="el-GR" dirty="0" smtClean="0">
                <a:solidFill>
                  <a:srgbClr val="0070C0"/>
                </a:solidFill>
              </a:rPr>
              <a:t>τυπώνεται</a:t>
            </a:r>
            <a:r>
              <a:rPr lang="el-GR" dirty="0" smtClean="0"/>
              <a:t> μια κουκίδα που δείχνει τη θέση του.</a:t>
            </a:r>
          </a:p>
          <a:p>
            <a:endParaRPr lang="el-GR" dirty="0" smtClean="0"/>
          </a:p>
          <a:p>
            <a:r>
              <a:rPr lang="el-GR" dirty="0" smtClean="0"/>
              <a:t>Πώς θα λύσουμε αυτό το πρόβλημα? 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θα ορίσουμε?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θα έχουν?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28901" y="1676400"/>
            <a:ext cx="1752600" cy="2438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328901" y="22860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28901" y="28956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73187" y="180307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64330" y="24170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64330" y="32004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01134" y="355728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197952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447238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8956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10043" y="1541375"/>
            <a:ext cx="4343400" cy="4247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Programming Style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Τα ονόματα των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κλάσεων </a:t>
            </a:r>
            <a:r>
              <a:rPr lang="el-GR" dirty="0" smtClean="0"/>
              <a:t>ξεκινάνε με κεφαλαίο, τα ονόματα των </a:t>
            </a:r>
            <a:r>
              <a:rPr lang="el-GR" dirty="0" smtClean="0">
                <a:solidFill>
                  <a:srgbClr val="0070C0"/>
                </a:solidFill>
              </a:rPr>
              <a:t>πεδίων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μεθόδων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αντικειμένων</a:t>
            </a:r>
            <a:r>
              <a:rPr lang="el-GR" dirty="0" smtClean="0"/>
              <a:t> με μικρό</a:t>
            </a:r>
            <a:r>
              <a:rPr lang="en-US" dirty="0" smtClean="0"/>
              <a:t>.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ολόκληρες λέξεις </a:t>
            </a:r>
            <a:r>
              <a:rPr lang="el-GR" dirty="0"/>
              <a:t>(και συνδυασμούς </a:t>
            </a:r>
            <a:r>
              <a:rPr lang="el-GR" dirty="0" smtClean="0"/>
              <a:t>τους) για τα ονόματα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sz="1600" dirty="0" smtClean="0"/>
              <a:t>Δεν πειράζει αν βγαίνουν μεγάλα ονόματα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Χρησιμοποιούμε το </a:t>
            </a:r>
            <a:r>
              <a:rPr lang="en-US" dirty="0" err="1" smtClean="0">
                <a:solidFill>
                  <a:srgbClr val="FF0000"/>
                </a:solidFill>
              </a:rPr>
              <a:t>CamelCase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Style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sz="1600" dirty="0" smtClean="0"/>
              <a:t>Όταν για ένα όνομα έχουμε πάνω από μία λέξη, τις συνενώνουμε και στο σημείο συνένωσης κάνουμε το πρώτο γράμμα της λέξης κεφαλαίο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0070C0"/>
                </a:solidFill>
              </a:rPr>
              <a:t>printPosition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l-GR" sz="1600" dirty="0" smtClean="0"/>
              <a:t>όχι </a:t>
            </a:r>
            <a:r>
              <a:rPr lang="en-US" sz="1600" dirty="0" err="1" smtClean="0"/>
              <a:t>print_position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sz="1600" dirty="0" smtClean="0"/>
              <a:t>Χρησιμοποιούμε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κεφαλαία</a:t>
            </a:r>
            <a:r>
              <a:rPr lang="el-GR" sz="1600" dirty="0" smtClean="0"/>
              <a:t> και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‘_’</a:t>
            </a:r>
            <a:r>
              <a:rPr lang="el-GR" sz="1600" dirty="0" smtClean="0"/>
              <a:t> για τις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l-GR" sz="1600" dirty="0" smtClean="0"/>
              <a:t>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52215" y="4323652"/>
            <a:ext cx="38711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Δημιούργησε το </a:t>
            </a:r>
            <a:r>
              <a:rPr lang="el-GR" dirty="0" smtClean="0">
                <a:solidFill>
                  <a:srgbClr val="00B0F0"/>
                </a:solidFill>
              </a:rPr>
              <a:t>αντικείμενο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τύπου </a:t>
            </a:r>
            <a:r>
              <a:rPr lang="en-US" dirty="0" smtClean="0"/>
              <a:t>Car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Car()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1…10</a:t>
            </a:r>
            <a:endParaRPr lang="el-GR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()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  <a:endParaRPr lang="el-GR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50" y="5497302"/>
            <a:ext cx="1657350" cy="13710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10043" y="5978688"/>
            <a:ext cx="1385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Λείπει κάτι?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0043" y="6348460"/>
            <a:ext cx="17430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Αρχικοποίηση?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49974" y="2907926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3385066"/>
            <a:ext cx="124585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Constructor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73088" y="840775"/>
            <a:ext cx="265880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 έχω δύο αυτοκίνητα?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0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 animBg="1"/>
      <p:bldP spid="5" grpId="0" animBg="1"/>
      <p:bldP spid="16" grpId="0" animBg="1"/>
      <p:bldP spid="17" grpId="0" animBg="1"/>
      <p:bldP spid="18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Αντικειμενοστραφής Σχεδίαση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οντότητες/έννοιες</a:t>
            </a:r>
            <a:r>
              <a:rPr lang="el-GR" dirty="0" smtClean="0"/>
              <a:t> στον ορισμό του προβλήματος γίνονται </a:t>
            </a:r>
            <a:r>
              <a:rPr lang="el-GR" dirty="0" smtClean="0">
                <a:solidFill>
                  <a:srgbClr val="0070C0"/>
                </a:solidFill>
              </a:rPr>
              <a:t>κλάσεις </a:t>
            </a:r>
            <a:r>
              <a:rPr lang="el-GR" dirty="0" smtClean="0"/>
              <a:t>και ορίζονται τα </a:t>
            </a:r>
            <a:r>
              <a:rPr lang="el-GR" dirty="0" smtClean="0">
                <a:solidFill>
                  <a:srgbClr val="0070C0"/>
                </a:solidFill>
              </a:rPr>
              <a:t>αντικείμενα </a:t>
            </a:r>
            <a:r>
              <a:rPr lang="el-GR" dirty="0" smtClean="0"/>
              <a:t>που αναφέρονται στο πρόβλημα.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ρήματα</a:t>
            </a:r>
            <a:r>
              <a:rPr lang="el-GR" dirty="0" smtClean="0"/>
              <a:t> γίνονται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των αντικειμένων γίνονται </a:t>
            </a:r>
            <a:r>
              <a:rPr lang="el-GR" dirty="0" smtClean="0">
                <a:solidFill>
                  <a:srgbClr val="0070C0"/>
                </a:solidFill>
              </a:rPr>
              <a:t>πεδία </a:t>
            </a:r>
          </a:p>
          <a:p>
            <a:pPr lvl="1"/>
            <a:r>
              <a:rPr lang="el-GR" dirty="0" smtClean="0"/>
              <a:t>Τα πεδία μπορεί να είναι κι αυτά αντικείμενα.</a:t>
            </a:r>
          </a:p>
          <a:p>
            <a:endParaRPr lang="el-GR" dirty="0" smtClean="0"/>
          </a:p>
          <a:p>
            <a:r>
              <a:rPr lang="el-GR" dirty="0" smtClean="0"/>
              <a:t>Δεν υπάρχει ένας μοναδικός τρόπος να μοντελοποιήσετε ένα πρόβλημα. Συνήθως όμως υπάρχει ένας που είναι καλύτερος από τους άλλους.</a:t>
            </a:r>
          </a:p>
          <a:p>
            <a:pPr lvl="1"/>
            <a:r>
              <a:rPr lang="el-GR" dirty="0" smtClean="0"/>
              <a:t>Υπάρχει ειδικό μάθημα γι αυτό το πρόβλημα.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Απόκρυψη -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Στο πρόγραμμα που κάναμε πριν δεν </a:t>
            </a:r>
            <a:r>
              <a:rPr lang="el-GR" dirty="0" smtClean="0"/>
              <a:t>έχουμε άμεση </a:t>
            </a:r>
            <a:r>
              <a:rPr lang="el-GR" dirty="0" smtClean="0"/>
              <a:t>πρόσβαση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</a:t>
            </a:r>
            <a:r>
              <a:rPr lang="el-GR" dirty="0" smtClean="0"/>
              <a:t> του αυτοκινήτου</a:t>
            </a:r>
          </a:p>
          <a:p>
            <a:pPr lvl="1"/>
            <a:r>
              <a:rPr lang="el-GR" dirty="0" smtClean="0"/>
              <a:t>Μόνο οι μέθοδοι της κλάσης μπορούν να την αλλάξουν.</a:t>
            </a:r>
          </a:p>
          <a:p>
            <a:pPr lvl="1"/>
            <a:r>
              <a:rPr lang="el-GR" dirty="0" smtClean="0"/>
              <a:t>Γιατί?</a:t>
            </a:r>
          </a:p>
          <a:p>
            <a:pPr lvl="2"/>
            <a:r>
              <a:rPr lang="el-GR" dirty="0"/>
              <a:t>Α</a:t>
            </a:r>
            <a:r>
              <a:rPr lang="el-GR" dirty="0" smtClean="0"/>
              <a:t>ν μπορούσε να αλλάζει σε πολλά σημεία στον κώδικα τότε κάποιες άλλες μέθοδοι θα μπορούσαν να το αλλάξουν και να δημιουργηθεί μπέρδεμα</a:t>
            </a:r>
          </a:p>
          <a:p>
            <a:pPr lvl="2"/>
            <a:r>
              <a:rPr lang="el-GR" dirty="0" smtClean="0"/>
              <a:t>Τώρα αλλάζει μόνο όταν είναι λογικό να αλλάξει – όταν κινηθεί το όχημα.</a:t>
            </a:r>
          </a:p>
          <a:p>
            <a:r>
              <a:rPr lang="el-GR" dirty="0" smtClean="0"/>
              <a:t>Επίσης κάποιος που χρησιμοποιεί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της κλάσης δεν ξέρει πως υλοποιούνται, απλά μόνο τι κάνουν</a:t>
            </a:r>
          </a:p>
          <a:p>
            <a:endParaRPr lang="el-GR" dirty="0" smtClean="0"/>
          </a:p>
          <a:p>
            <a:r>
              <a:rPr lang="el-GR" dirty="0" smtClean="0"/>
              <a:t>Αυτή η αρχή λέγεται </a:t>
            </a:r>
            <a:r>
              <a:rPr lang="el-GR" dirty="0" smtClean="0">
                <a:solidFill>
                  <a:srgbClr val="0070C0"/>
                </a:solidFill>
              </a:rPr>
              <a:t>Ενθυλάκωση – Απόκρυψη Πληροφορίας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Θέλω να δημιουργήσω ένα «τηλεφωνικό κατάλογο» στο οποίο θα αποθηκεύω ζεύγη από ονόματα και αριθμούς</a:t>
            </a:r>
          </a:p>
          <a:p>
            <a:pPr lvl="1"/>
            <a:r>
              <a:rPr lang="el-GR" dirty="0"/>
              <a:t>Π.χ., τηλεφωνικός κατάλογος στο κινητό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Θέλω να μπορώ να προσθέτω και να αφαιρώ επαφές, και να παίρνω το τηλέφωνο μιας επαφής όταν δίνω το όνομα. </a:t>
            </a:r>
          </a:p>
          <a:p>
            <a:endParaRPr lang="el-GR" dirty="0" smtClean="0"/>
          </a:p>
          <a:p>
            <a:r>
              <a:rPr lang="el-GR" dirty="0" smtClean="0"/>
              <a:t>Πιο γενικά θέλω ένα σύστημα που να αποθηκεύει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key,value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>
                <a:solidFill>
                  <a:srgbClr val="0070C0"/>
                </a:solidFill>
              </a:rPr>
              <a:t>ζεύγη </a:t>
            </a:r>
            <a:r>
              <a:rPr lang="el-GR" dirty="0" smtClean="0"/>
              <a:t>και να μου δίνει τις παραπάνω δυνατότητες.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Πως θα επιλύσω αυτό το πρόβλημα?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πρέπει να ορίσω?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θα πρέπει να έχουν?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Θέλω να δημιουργήσω ένα «τηλεφωνικό κατάλογο» στο οποίο θα αποθηκεύω </a:t>
            </a:r>
            <a:r>
              <a:rPr lang="el-GR" dirty="0" smtClean="0">
                <a:solidFill>
                  <a:srgbClr val="0070C0"/>
                </a:solidFill>
              </a:rPr>
              <a:t>ζεύγη από ονόματα και αριθμούς</a:t>
            </a:r>
          </a:p>
          <a:p>
            <a:pPr lvl="1"/>
            <a:r>
              <a:rPr lang="el-GR" dirty="0"/>
              <a:t>Π.χ., τηλεφωνικός κατάλογος στο κινητό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Θέλω να μπορώ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προσθέτω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αφαιρώ</a:t>
            </a:r>
            <a:r>
              <a:rPr lang="el-GR" dirty="0" smtClean="0"/>
              <a:t> επαφές,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παίρνω</a:t>
            </a:r>
            <a:r>
              <a:rPr lang="el-GR" dirty="0" smtClean="0"/>
              <a:t> το τηλέφωνο μιας επαφής όταν δίνω το όνομα. </a:t>
            </a:r>
          </a:p>
          <a:p>
            <a:endParaRPr lang="el-GR" dirty="0" smtClean="0"/>
          </a:p>
          <a:p>
            <a:r>
              <a:rPr lang="el-GR" dirty="0" smtClean="0"/>
              <a:t>Πιο γενικά θέλω ένα σύστημα που να αποθηκεύει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key,value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>
                <a:solidFill>
                  <a:srgbClr val="0070C0"/>
                </a:solidFill>
              </a:rPr>
              <a:t>ζεύγη </a:t>
            </a:r>
            <a:r>
              <a:rPr lang="el-GR" dirty="0" smtClean="0"/>
              <a:t>και να μου δίνει τις παραπάνω δυνατότητες.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Πως θα επιλύσω αυτό το πρόβλημα?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πρέπει να ορίσω?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θα πρέπει να έχουν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28900" y="1981200"/>
            <a:ext cx="2090699" cy="2667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28901" y="259080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28901" y="320040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17659" y="209892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Dictionary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4091" y="2710849"/>
            <a:ext cx="186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key,value</a:t>
            </a:r>
            <a:r>
              <a:rPr lang="en-US" dirty="0" smtClean="0"/>
              <a:t>) pairs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9787" y="355202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67726" y="386208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432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2752038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32004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68956" y="3200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Dictionary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7710" y="419914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098923"/>
            <a:ext cx="40210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Πώς θα κρατάμε τα </a:t>
            </a:r>
            <a:r>
              <a:rPr lang="en-US" dirty="0" smtClean="0"/>
              <a:t>(</a:t>
            </a:r>
            <a:r>
              <a:rPr lang="en-US" dirty="0" err="1" smtClean="0"/>
              <a:t>key,value</a:t>
            </a:r>
            <a:r>
              <a:rPr lang="en-US" dirty="0" smtClean="0"/>
              <a:t>) pairs?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67955" y="2640264"/>
            <a:ext cx="403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πολλές </a:t>
            </a:r>
            <a:r>
              <a:rPr lang="el-GR" dirty="0" smtClean="0">
                <a:solidFill>
                  <a:srgbClr val="0070C0"/>
                </a:solidFill>
              </a:rPr>
              <a:t>δομές</a:t>
            </a:r>
            <a:r>
              <a:rPr lang="el-GR" dirty="0" smtClean="0"/>
              <a:t> που μπορούμε να χρησιμοποιήσουμε</a:t>
            </a:r>
          </a:p>
          <a:p>
            <a:endParaRPr lang="el-GR" dirty="0"/>
          </a:p>
          <a:p>
            <a:r>
              <a:rPr lang="el-GR" dirty="0" smtClean="0"/>
              <a:t>Ο χρήστης της κλάσης </a:t>
            </a:r>
            <a:r>
              <a:rPr lang="en-US" dirty="0" smtClean="0"/>
              <a:t>Dictionary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χρειάζεται να ξέρει</a:t>
            </a:r>
            <a:r>
              <a:rPr lang="el-GR" dirty="0" smtClean="0"/>
              <a:t> ποια δομή και τι αλγόριθμο χρησιμοποιούμε!</a:t>
            </a:r>
          </a:p>
          <a:p>
            <a:endParaRPr lang="el-GR" dirty="0"/>
          </a:p>
          <a:p>
            <a:r>
              <a:rPr lang="el-GR" dirty="0" smtClean="0"/>
              <a:t>Η κλάση παρέχει ένα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που αυτός χρησιμοποιεί.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855" y="5105400"/>
            <a:ext cx="3999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άλλες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  <a:r>
              <a:rPr lang="el-GR" dirty="0" smtClean="0"/>
              <a:t> θα θέλατε να έχει η κλάση </a:t>
            </a:r>
            <a:r>
              <a:rPr lang="en-US" dirty="0" smtClean="0"/>
              <a:t>Dictionary</a:t>
            </a:r>
            <a:r>
              <a:rPr lang="el-GR" dirty="0" smtClean="0"/>
              <a:t>?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size, </a:t>
            </a:r>
            <a:r>
              <a:rPr lang="en-US" dirty="0" err="1" smtClean="0"/>
              <a:t>isEmpty</a:t>
            </a:r>
            <a:r>
              <a:rPr lang="en-US" dirty="0" smtClean="0"/>
              <a:t>, contains</a:t>
            </a:r>
          </a:p>
          <a:p>
            <a:r>
              <a:rPr lang="el-GR" dirty="0" smtClean="0"/>
              <a:t>Τι άλλα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χρειάζομαι?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numberOfPairs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4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20" grpId="0"/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παράδειγμα δείχνει τη διαφορά μεταξύ Δομών Δεδομένων και Αφηρημένων Τύπων Δεδομένων (</a:t>
            </a:r>
            <a:r>
              <a:rPr lang="en-US" dirty="0" smtClean="0"/>
              <a:t>Abstract Data Types – ADTs)</a:t>
            </a:r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Αφηρημένος Τύπος Δεδομένων </a:t>
            </a:r>
            <a:r>
              <a:rPr lang="el-GR" dirty="0" smtClean="0"/>
              <a:t>ορίζει ένα σύνολο από λειτουργίες που πρέπει να υποστηρίζονται.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Δομή Δεδομένων </a:t>
            </a:r>
            <a:r>
              <a:rPr lang="el-GR" dirty="0" smtClean="0"/>
              <a:t>ενδιαφέρεται για ένα έξυπνο τρόπο να αποθηκεύσουμε τα δεδομένα ώστε να μπορούμε να κάνουμε τις παραπάνω λειτουργίες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9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Θέλω να δημιουργήσω μια μηχανή αναζήτησης η οποία θα παίρνει ένα ερώτημα και θα μου τυπώνει τα κείμενα που περιέχουν το ερώτημα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Πως θα επιλύσω αυτό το πρόβλημα?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/>
              <a:t> πρέπει να ορίσω?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rgbClr val="0070C0"/>
                </a:solidFill>
              </a:rPr>
              <a:t>πεδία</a:t>
            </a:r>
            <a:r>
              <a:rPr lang="el-GR" dirty="0"/>
              <a:t> και 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θα πρέπει να έχουν?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Θέλω να δημιουργήσω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μηχανή αναζήτησης </a:t>
            </a:r>
            <a:r>
              <a:rPr lang="el-GR" dirty="0" smtClean="0"/>
              <a:t>η οποία θα παίρνει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ερώτημα</a:t>
            </a:r>
            <a:r>
              <a:rPr lang="el-GR" dirty="0" smtClean="0"/>
              <a:t> και θα μου τυπώνει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κείμενα</a:t>
            </a:r>
            <a:r>
              <a:rPr lang="el-GR" dirty="0" smtClean="0"/>
              <a:t> που περιέχουν το ερώτημα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Πως θα επιλύσω αυτό το πρόβλημα?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/>
              <a:t> πρέπει να ορίσω?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rgbClr val="0070C0"/>
                </a:solidFill>
              </a:rPr>
              <a:t>πεδία</a:t>
            </a:r>
            <a:r>
              <a:rPr lang="el-GR" dirty="0"/>
              <a:t> και 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θα πρέπει να έχουν?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5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εξέλιξη των γλωσσών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εξέλιξη των γλωσσών προγραμματισμού είναι μια διαδικασία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αφαίρεσης</a:t>
            </a:r>
          </a:p>
          <a:p>
            <a:pPr lvl="1"/>
            <a:r>
              <a:rPr lang="el-GR" dirty="0" smtClean="0"/>
              <a:t>Στην αρχή ένα πρόγραμμα ήταν μια σειρά από εντολές σε γλώσσα μηχανής.</a:t>
            </a:r>
          </a:p>
          <a:p>
            <a:pPr lvl="1"/>
            <a:r>
              <a:rPr lang="el-GR" dirty="0" smtClean="0"/>
              <a:t>Με τον </a:t>
            </a:r>
            <a:r>
              <a:rPr lang="el-GR" dirty="0" err="1">
                <a:solidFill>
                  <a:srgbClr val="0070C0"/>
                </a:solidFill>
              </a:rPr>
              <a:t>Δ</a:t>
            </a:r>
            <a:r>
              <a:rPr lang="el-GR" dirty="0" err="1" smtClean="0">
                <a:solidFill>
                  <a:srgbClr val="0070C0"/>
                </a:solidFill>
              </a:rPr>
              <a:t>ιαδικασιακό</a:t>
            </a:r>
            <a:r>
              <a:rPr lang="el-GR" dirty="0" smtClean="0">
                <a:solidFill>
                  <a:srgbClr val="0070C0"/>
                </a:solidFill>
              </a:rPr>
              <a:t> Προγραμματισμό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procedural programming</a:t>
            </a:r>
            <a:r>
              <a:rPr lang="en-US" dirty="0" smtClean="0"/>
              <a:t>)</a:t>
            </a:r>
            <a:r>
              <a:rPr lang="el-GR" dirty="0" smtClean="0"/>
              <a:t>, ένα πρόγραμμα έγινε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διαδικασίες</a:t>
            </a:r>
            <a:r>
              <a:rPr lang="el-GR" dirty="0" smtClean="0"/>
              <a:t> που η μία καλεί την άλλη.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Συναρτησιακό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r>
              <a:rPr lang="en-US" dirty="0" smtClean="0"/>
              <a:t>)</a:t>
            </a:r>
            <a:r>
              <a:rPr lang="el-GR" dirty="0" smtClean="0"/>
              <a:t> 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όπου η μία εφαρμόζεται πάνω στην άλλη.</a:t>
            </a:r>
            <a:endParaRPr lang="en-US" dirty="0" smtClean="0"/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Λογικό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/>
              <a:t>logic programming)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κανόνες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γεγονότα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Αντικειμενοστραφή Προγραμματισμό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oriented programming</a:t>
            </a:r>
            <a:r>
              <a:rPr lang="en-US" dirty="0" smtClean="0"/>
              <a:t>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μιλάει με το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1581252"/>
            <a:ext cx="2090699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1" y="2190852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54830" y="3169784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02775" y="169897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SearchEngine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06787" y="2243435"/>
            <a:ext cx="2003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structure that stores </a:t>
            </a:r>
            <a:r>
              <a:rPr lang="en-US" b="1" dirty="0" smtClean="0"/>
              <a:t>Documents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09273" y="330158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answerQuery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462299" y="2705100"/>
            <a:ext cx="1912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mond 18"/>
          <p:cNvSpPr/>
          <p:nvPr/>
        </p:nvSpPr>
        <p:spPr>
          <a:xfrm>
            <a:off x="3309899" y="2619324"/>
            <a:ext cx="152400" cy="1715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374571" y="1590080"/>
            <a:ext cx="2090699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374572" y="219968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10201" y="3178612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63330" y="170780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Document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462158" y="2424589"/>
            <a:ext cx="2003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words of the document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46960" y="344166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62400" y="228943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 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78245" y="5118718"/>
            <a:ext cx="7408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Οι μηχανές αναζήτησης επιστρέφουν τα 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(ranked)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4830" y="4599835"/>
            <a:ext cx="1385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Λείπει κάτι?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78245" y="5543652"/>
            <a:ext cx="653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Προσθέτουμε μια μέθοδο </a:t>
            </a:r>
            <a:r>
              <a:rPr lang="en-US" dirty="0" smtClean="0">
                <a:solidFill>
                  <a:srgbClr val="0070C0"/>
                </a:solidFill>
              </a:rPr>
              <a:t>rank 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μέθοδος αυτή είναι ιδιωτική </a:t>
            </a:r>
            <a:r>
              <a:rPr lang="el-GR" dirty="0"/>
              <a:t>(</a:t>
            </a:r>
            <a:r>
              <a:rPr lang="en-US" dirty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)</a:t>
            </a:r>
            <a:r>
              <a:rPr lang="el-GR" dirty="0" smtClean="0"/>
              <a:t>, δεν φαίνεται εξωτερικά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47680" y="367091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rank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8245" y="6189983"/>
            <a:ext cx="6675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μπορούσαμε να έχουμε μία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Ranker</a:t>
            </a:r>
            <a:r>
              <a:rPr lang="en-US" dirty="0" smtClean="0"/>
              <a:t> </a:t>
            </a:r>
            <a:r>
              <a:rPr lang="el-GR" dirty="0" smtClean="0"/>
              <a:t>και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να κάνει το </a:t>
            </a:r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753552" y="949953"/>
            <a:ext cx="136928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Σύνθεση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8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στο αρχικό μας παράδειγμα εκτός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αυτοκίνητο</a:t>
            </a:r>
            <a:r>
              <a:rPr lang="el-GR" dirty="0" smtClean="0"/>
              <a:t> είχαμε και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μηχανή</a:t>
            </a:r>
            <a:r>
              <a:rPr lang="el-GR" dirty="0" smtClean="0"/>
              <a:t>? Η μηχανή </a:t>
            </a:r>
            <a:r>
              <a:rPr lang="el-GR" dirty="0" smtClean="0">
                <a:solidFill>
                  <a:srgbClr val="0070C0"/>
                </a:solidFill>
              </a:rPr>
              <a:t>κινείται </a:t>
            </a:r>
            <a:r>
              <a:rPr lang="el-GR" dirty="0" smtClean="0"/>
              <a:t>με τον ίδιο τρόπο αλλά όταν </a:t>
            </a:r>
            <a:r>
              <a:rPr lang="el-GR" dirty="0" smtClean="0">
                <a:solidFill>
                  <a:srgbClr val="0070C0"/>
                </a:solidFill>
              </a:rPr>
              <a:t>τυπώνεται</a:t>
            </a:r>
            <a:r>
              <a:rPr lang="el-GR" dirty="0" smtClean="0"/>
              <a:t> η θέση της αντί για κουκίδα (.) τυπώνεται ένα αστέρι (*).</a:t>
            </a:r>
          </a:p>
          <a:p>
            <a:endParaRPr lang="el-GR" dirty="0"/>
          </a:p>
          <a:p>
            <a:r>
              <a:rPr lang="el-GR" dirty="0" smtClean="0"/>
              <a:t>Τι κλάσεις πρέπει να ορίσουμε?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Μία λύση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Μπορούμε να ορίσουμε ξανά από την αρχή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καινούρια κλάση </a:t>
            </a:r>
            <a:r>
              <a:rPr lang="el-GR" dirty="0" smtClean="0"/>
              <a:t>για τη μηχανή που να κάνει την ίδια κίνηση με το αυτοκίνητο (</a:t>
            </a:r>
            <a:r>
              <a:rPr lang="el-GR" dirty="0" smtClean="0">
                <a:solidFill>
                  <a:srgbClr val="0070C0"/>
                </a:solidFill>
              </a:rPr>
              <a:t>ίδια μέθοδο </a:t>
            </a:r>
            <a:r>
              <a:rPr lang="en-US" dirty="0" smtClean="0">
                <a:solidFill>
                  <a:srgbClr val="0070C0"/>
                </a:solidFill>
              </a:rPr>
              <a:t>move</a:t>
            </a:r>
            <a:r>
              <a:rPr lang="en-US" dirty="0" smtClean="0"/>
              <a:t>) </a:t>
            </a:r>
            <a:r>
              <a:rPr lang="el-GR" dirty="0" smtClean="0"/>
              <a:t>αλλά τυπώνεται διαφορετικά (</a:t>
            </a:r>
            <a:r>
              <a:rPr lang="el-GR" dirty="0" smtClean="0">
                <a:solidFill>
                  <a:srgbClr val="0070C0"/>
                </a:solidFill>
              </a:rPr>
              <a:t>διαφορετική μέθοδο </a:t>
            </a:r>
            <a:r>
              <a:rPr lang="en-US" dirty="0" err="1" smtClean="0">
                <a:solidFill>
                  <a:srgbClr val="0070C0"/>
                </a:solidFill>
              </a:rPr>
              <a:t>printPosition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 έχει αυτό?</a:t>
            </a:r>
          </a:p>
          <a:p>
            <a:pPr lvl="1"/>
            <a:r>
              <a:rPr lang="el-GR" dirty="0" smtClean="0"/>
              <a:t>Επανάληψη του κώδικα (μπορεί να είναι μεγάλος και δύσκολος)</a:t>
            </a:r>
          </a:p>
          <a:p>
            <a:pPr lvl="1"/>
            <a:r>
              <a:rPr lang="el-GR" dirty="0" smtClean="0"/>
              <a:t>Πιθανότητα για λάθη</a:t>
            </a:r>
          </a:p>
          <a:p>
            <a:pPr lvl="1"/>
            <a:r>
              <a:rPr lang="el-GR" dirty="0" smtClean="0"/>
              <a:t>Πολύ δύσκολο να γίνουν αλλαγές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4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Ορίζουμε μια κλάση </a:t>
            </a:r>
            <a:r>
              <a:rPr lang="en-US" dirty="0" smtClean="0">
                <a:solidFill>
                  <a:srgbClr val="0070C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η οποία έχει θέση, και έχει κίνηση (μέθοδο </a:t>
            </a:r>
            <a:r>
              <a:rPr lang="en-US" dirty="0" smtClean="0"/>
              <a:t>move)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00377" y="4834784"/>
            <a:ext cx="1752600" cy="15760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400377" y="5444384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86923" y="580072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44663" y="496146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55952" y="59436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82737" y="3657600"/>
            <a:ext cx="4572000" cy="28623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Πρόγραμμα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Car()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Motorcycle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Motorcycle()</a:t>
            </a:r>
            <a:endParaRPr lang="el-GR" dirty="0" smtClean="0"/>
          </a:p>
          <a:p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1…10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B0F0"/>
                </a:solidFill>
              </a:rPr>
              <a:t>myCar.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lvl="1"/>
            <a:r>
              <a:rPr lang="en-US" smtClean="0">
                <a:solidFill>
                  <a:srgbClr val="00B0F0"/>
                </a:solidFill>
              </a:rPr>
              <a:t>myMoto.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/>
              <a:t>()</a:t>
            </a:r>
          </a:p>
          <a:p>
            <a:pPr lvl="1"/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371600" y="2438400"/>
            <a:ext cx="1752600" cy="18933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71600" y="30480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36576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7990" y="2551560"/>
            <a:ext cx="97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Vehicle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07029" y="31790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07029" y="39624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17228" y="3669926"/>
            <a:ext cx="92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Vehicle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83825" y="4834784"/>
            <a:ext cx="1752600" cy="15760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3825" y="5444384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6700" y="580072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1526" y="496146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Motorcycle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41526" y="59436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5" idx="0"/>
            <a:endCxn id="17" idx="2"/>
          </p:cNvCxnSpPr>
          <p:nvPr/>
        </p:nvCxnSpPr>
        <p:spPr>
          <a:xfrm flipV="1">
            <a:off x="1160125" y="4331732"/>
            <a:ext cx="1087775" cy="503052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0"/>
            <a:endCxn id="17" idx="2"/>
          </p:cNvCxnSpPr>
          <p:nvPr/>
        </p:nvCxnSpPr>
        <p:spPr>
          <a:xfrm flipH="1" flipV="1">
            <a:off x="2247900" y="4331732"/>
            <a:ext cx="1028777" cy="503052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29000" y="2302008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Ορίζουμε και τις κλάσεις </a:t>
            </a:r>
            <a:r>
              <a:rPr lang="en-US" dirty="0" smtClean="0">
                <a:solidFill>
                  <a:srgbClr val="0070C0"/>
                </a:solidFill>
              </a:rPr>
              <a:t>Motorcycle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οι οποίες είναι </a:t>
            </a:r>
            <a:r>
              <a:rPr lang="el-GR" dirty="0" smtClean="0">
                <a:solidFill>
                  <a:srgbClr val="FF0000"/>
                </a:solidFill>
              </a:rPr>
              <a:t>απόγονοι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Vehicle</a:t>
            </a:r>
            <a:endParaRPr lang="el-GR" dirty="0" smtClean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 smtClean="0"/>
              <a:t>Έχουν όμως διαφορετική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5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/>
      <p:bldP spid="14" grpId="0" animBg="1"/>
      <p:bldP spid="25" grpId="0" animBg="1"/>
      <p:bldP spid="28" grpId="0"/>
      <p:bldP spid="30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πέντε αρχές του </a:t>
            </a:r>
            <a:r>
              <a:rPr lang="en-US" dirty="0" smtClean="0"/>
              <a:t>Allan Kay:</a:t>
            </a:r>
          </a:p>
          <a:p>
            <a:pPr lvl="1"/>
            <a:r>
              <a:rPr lang="el-GR" dirty="0" smtClean="0"/>
              <a:t>Τα πάντα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πρόγραμμα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συλλογή</a:t>
            </a:r>
            <a:r>
              <a:rPr lang="el-GR" dirty="0" smtClean="0"/>
              <a:t> από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λέει στο άλλο τι να κάνει.</a:t>
            </a:r>
          </a:p>
          <a:p>
            <a:pPr lvl="1"/>
            <a:r>
              <a:rPr lang="el-GR" dirty="0" smtClean="0"/>
              <a:t>Κάθε αντικείμενο έχει δικιά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 smtClean="0"/>
              <a:t> και αποτελείται </a:t>
            </a:r>
            <a:r>
              <a:rPr lang="el-GR" dirty="0" smtClean="0">
                <a:solidFill>
                  <a:srgbClr val="0070C0"/>
                </a:solidFill>
              </a:rPr>
              <a:t>από άλλα 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Κάθε αντικείμενο έχει ένα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Τύπος =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</a:p>
          <a:p>
            <a:pPr lvl="1"/>
            <a:r>
              <a:rPr lang="el-GR" dirty="0" smtClean="0"/>
              <a:t>Αντικείμενα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 </a:t>
            </a:r>
            <a:r>
              <a:rPr lang="el-GR" dirty="0" smtClean="0"/>
              <a:t>μπορούν να δεχτούν </a:t>
            </a:r>
            <a:r>
              <a:rPr lang="el-GR" dirty="0" smtClean="0">
                <a:solidFill>
                  <a:srgbClr val="0070C0"/>
                </a:solidFill>
              </a:rPr>
              <a:t>τα ίδια μηνύματα</a:t>
            </a:r>
          </a:p>
          <a:p>
            <a:pPr lvl="2"/>
            <a:r>
              <a:rPr lang="el-GR" dirty="0" smtClean="0"/>
              <a:t>Δηλαδή έχουν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8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 smtClean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Bitmap Image" r:id="rId3" imgW="4600000" imgH="3161905" progId="PBrush">
                  <p:embed/>
                </p:oleObj>
              </mc:Choice>
              <mc:Fallback>
                <p:oleObj name="Bitmap Image" r:id="rId3" imgW="4600000" imgH="3161905" progId="PBrush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7985"/>
                        <a:ext cx="4572000" cy="314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 smtClean="0"/>
              <a:t>, η οποία ορίζεται από ορισμένα </a:t>
            </a:r>
            <a:r>
              <a:rPr lang="el-GR" sz="2000" dirty="0" smtClean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 smtClean="0"/>
              <a:t>, η οποία ορίζεται από ορισμένες </a:t>
            </a:r>
            <a:r>
              <a:rPr lang="el-GR" sz="2000" dirty="0" smtClean="0">
                <a:solidFill>
                  <a:srgbClr val="0070C0"/>
                </a:solidFill>
              </a:rPr>
              <a:t>ενέργειες </a:t>
            </a:r>
            <a:r>
              <a:rPr lang="el-GR" sz="2000" dirty="0" smtClean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 smtClean="0"/>
              <a:t> που το ξεχωρίζει από τα υπόλοιπα.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43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Παραδείγματα: </a:t>
            </a:r>
            <a:r>
              <a:rPr lang="el-GR" dirty="0"/>
              <a:t>έ</a:t>
            </a:r>
            <a:r>
              <a:rPr lang="el-GR" dirty="0" smtClean="0"/>
              <a:t>νας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κλάση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pPr lvl="1"/>
            <a:r>
              <a:rPr lang="el-GR" dirty="0" smtClean="0"/>
              <a:t>Ένα αντικείμενο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ipod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ορίζει μια γενική περιγραφή που περιλαμβάνει:</a:t>
            </a:r>
          </a:p>
          <a:p>
            <a:pPr lvl="2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: μέγεθος, μνήμη, χρώμα</a:t>
            </a:r>
          </a:p>
          <a:p>
            <a:pPr lvl="2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: </a:t>
            </a:r>
            <a:r>
              <a:rPr lang="en-US" dirty="0" smtClean="0"/>
              <a:t>on, off, play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αντικείμενο </a:t>
            </a:r>
            <a:r>
              <a:rPr lang="en-US" dirty="0" err="1" smtClean="0">
                <a:solidFill>
                  <a:srgbClr val="0070C0"/>
                </a:solidFill>
              </a:rPr>
              <a:t>ipod</a:t>
            </a:r>
            <a:r>
              <a:rPr lang="en-US" dirty="0" smtClean="0"/>
              <a:t> </a:t>
            </a:r>
            <a:r>
              <a:rPr lang="el-GR" dirty="0" smtClean="0"/>
              <a:t>είναι ένα συγκεκριμένο φυσικό αντικείμενο</a:t>
            </a:r>
          </a:p>
          <a:p>
            <a:pPr lvl="2"/>
            <a:r>
              <a:rPr lang="el-GR" dirty="0" smtClean="0"/>
              <a:t>Αυτό του δίνει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01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(όπως και στις περισσότερες γλώσσες)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όλες οι μεταβλητές έχουν ένα τύπο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αντικείμενο που δημιουργείται παίρνει κάποιες τιμές στα πεδία της κλάσης και καταλαμβάνει κάποιο </a:t>
            </a:r>
            <a:r>
              <a:rPr lang="el-GR" dirty="0" smtClean="0">
                <a:solidFill>
                  <a:srgbClr val="0070C0"/>
                </a:solidFill>
              </a:rPr>
              <a:t>χώρο στη μνήμη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Έτσι μετατρέπεται σε ένα φυσικό αντικείμενο με μοναδική ταυτότητα.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467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17971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φως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85256"/>
            <a:ext cx="1905000" cy="3026493"/>
          </a:xfrm>
        </p:spPr>
      </p:pic>
      <p:sp>
        <p:nvSpPr>
          <p:cNvPr id="4" name="AutoShape 2" descr="data:image/jpeg;base64,/9j/4AAQSkZJRgABAQAAAQABAAD/2wCEAAkGBhQSDxUUExMVFRQWFxYVFxgVFhcYGxYVHBoYGhkgHBUYHCYgFxojGRkYIC8gIycpOC4sFyAxNTAqNSgrLCoBCQoKCgsNFg4ODy4kHx8sNjUpLC4pKSkpMjUyKSkxKSspKSkpKSkpLik1KikyKikpKSkpKSksKSkpKSkpKSkpKf/AABEIARsAsgMBIgACEQEDEQH/xAAcAAEAAgMBAQEAAAAAAAAAAAAABgcDBAUIAgH/xABVEAACAQMCAwUDBwcGCAwHAAABAgMABBEFIQYSMQcTIkFRFGFxIzJCcoGRsRVSgpKhwcIkQ1Rik7IWM1Njc4Oz0ggXVWR0lKLD0dPi8CU0NURFZaT/xAAVAQEBAAAAAAAAAAAAAAAAAAAAAf/EABYRAQEBAAAAAAAAAAAAAAAAAAABMf/aAAwDAQACEQMRAD8AvGvzG9ftKlkuhSlKoUpXA4o46s9PXNzMqsRlYx4nb4IN8e84HvoO/SqxXjnVr/8A+naeIYT0nvTy5HkVjB/DnrOnZtf3BzfaxcHPWO0AhX9YbH7UoLAub6OMZkkRB6uwX8TXFu+0LTo/n31t8BKjH7lJNcO17EtMU5kiknb86aaQk/HlKg/dXZtuzfTUG1hbH60Sv+180HLm7atJX/7vP1Ypj/BWD/j00n+kN/Yy/wC7UoXhCyHSzth8IIv92vv/AAWtP6Jb/wBjH/u0HAtO2PSZDgXig/10lT9rIB+2pLpuu29wMwTxSj/NyK+Pjyk4rD/gvaf0W3/sY/8AdqL612LadO3PHG1rJ1D2zFMHy8G6j7AKCeUqrTw7r1hva3kd/EOkdyMP8Odjk/2g+FZ7LtnWJxFqlpPYyHbmKs8Te8MBzY+Ab40Fl0rT0vWIbmMSQSpKh+lGwYZ9Djofca3KBSlKBSlKBSlKBSlKBWK6u0iRpJGVEUFmZiAFA6kk9BWvrGsRWsDzTuI40GWY/sAHUknYAdTVa2+mXPEMgmuQ9tpSnmigB5ZLnHRnI6Kev938+g+7zjm91aVoNHXuoFPLJeyjA94jUjrj3c242XrUh4V7K7Szbvn5rq6J5mnuPGxb1VTkJ8dz76ldhp8cESxRIscaDCqowAPgK2KBSlKBSlKBSlKBX5moV2t6DdXOnn2OWRJIzzmONivfJjdfDuSOoHmRjG4xDOBuzSx1DTY7iOe5F0PnS96eaC4XGQE22BwR5lSNx1oLB1ftM061uGt57lY5UxzKUlOMgMPEEK9CD18639N1qy1GJxFJDcxjAddnAz05kYbZ36jyNU/xXpr3YM7xRtqum8vtULKGS8tl3WUIR41K7kYBwxG3gFdIWyLDFrmixhOUYu7RNleMY7xQo2V167DBGGA/OCSar2OwrIZ9OmksLj1iYmNvPDRk9PcDj+qa0Iu0S+0xhHrFsWizgXlsOZD6c6jABP6J22U1YPD+vw3tslxA3NG4yPUHzVh5MDsRW9NCrqVZQykYIYAgjzBB2IoNXSNahuoRLbyrLG3RkOd/Qjqp9xwRW7VYa92YzWkpu9FkMEvV7bPyUw9AG2U9fCdt9itdjgXtNjvmNvOhtr1Mh4HyOYjqUzufXlO4943oJvSlKBSlKBWvqGoRwRPLK4SNFLMx6BR/76VsVRva1xM2oXZ06KeKG2gIa5mkcKpkH0fV+U7BFyS2dvDkB3dGsH1+6F5dKy6bCx9lt2/n2BwZJB5jqMfo9A3NairgYHSuDwPw3DY2EUMDtImOfnY/PLYPMB9EHbCjoPU5J79ApSlApSlApSlApSlAqo+KJjoOrC9jU+w3h5blFGyTDJ5wOgY5LAefyg8xi3K+ZIwwwwBHoRkfcaDz1x92oQT3ttd6aswuIMqzsmEliO/IVBLMM83UDZz54x2dG0vU7OQ3mk2yyWl4izNbSsF7lz1XDMh8LcwDL1UgEbCulqnHuqtrMmm2kNpGVJKNLzeKLAYNnmAOVIOApxv6Gs+k8Y6la63FZ6m8LR3CYieFcIZD83DEBieYFOU+bKfSg5XZnpWq2mquZLIwWlyztLGrKY4mwSrKOc4wfDj0b3DF1VRsXD943EEtjcarexo6NcQNHKwMik55QC2FKjn6D+bPTau7w5rN1puufky5uJLqC4TvLeSY5dThjgseoJRlx6hSMZIoLVqF9oPZtHqCiWNu4vYsGKdcg5G4DldyM9CN16jzBmlKCA9nHHkk7vYX693qEGzA4AmUfTXG2cYJxsQQw2JAn1Vx2wcOuIo9TtfDd2REmR9OEHLBvULkn6pcedTbh7Wku7SG4j+bKiuB1wT1B96tkH3ig6NKUoIx2kcVfk/TZpwQJCO7i/0rbLt58oy2PRTVXdiPBcc7e1XNpJId2Wacr3ZfO3JERmVupLscAjYZrN246x3up2loJIY1hHfu0+8QdunOuDzYRPm4Oe8xjerZ4QtSlnHzXD3JcCTvXXk5uYAjljwO7TGMLjag7NKUoFKUoFKUoFKUoFKUoFKUoKx7VbUW1/pup/MEU6wTuATiFydzjyAMo/TFRvtu4wsbm2gNtcpJcwzB0MfMSqlTzHnxgeJYz16irp1HTo54mimRZI3GGVhkEfD47591c2w4JsYP8VZ26keYiTm/WIz+2gq7WLu61S10/VrCItd2rtHMg2ycKWxkjnjJzsD0lx5HGLU01TUdVsLg6XJbG2kTnZn2Kd4rNksFwAA2wz841dryKiZJVVA6kgAD49AK/YpVZQykEHcEEEEe4jrQfdKUoMdxAroyMAysCrA9CpGCPtFVr2OStbS32lyNk2kxaLPUwv0wPT5rf62rOqrdfHsXFdnONkvomt397rsP29x91BaVKUoPNt41xecS3clvBFM6SMgefJhgEeIxI24XYIcc2dzkAnFeidNVxBGJJFkfkXmdQFDtgZYKOgJ3xXmLhUWMtzLLd+0XEslw3d2VujZmJJYM77ArliOUHOxJ26+orYYRcLyDlHh28O3Tw7bdNvSgyUpWjrmqC2tZp2GRFG8pHTPKpbGffjFB+6prcFsoa4nihUnAMrqgJ93MRmtLXeMrSzthcTzqImwEZfH3hO45Ameb4ioNwvwbBe235U1ZhcSTIZcMxENtBuQqqDthckk9PjknV4T0+Ky1dbIqs1jcp7ZpzSAP3T8vMwRmGR4cn12Q9SaCd8K8fWeo8wtpgzru0bAo4Hryt1G43GRvUcvO1iSJ2lk025XT1cIblgVbrjn7hlDd3nzz+08tcztFEbTXF3ZoY77SjBJI4AAmjkUsyNg5YBNznyyPOplqPEcMkFmroGi1EiLDHokkDyb+ucKv6VBy9f46vVfNjpj3cHIricSqqyBlDDu1AJYYPX1zt6/Oj9oc2oWbtYQILyJwk0Fy7L3WebfKrl9xjHh6HOMYMW0jX7iw4avljb5awuZbVGIDYXvYxnDZBx3jY+Artmz9n4mtJU29utJUlwNmkiUPzemSAn3H1oM+m8fXtveQ22rW0UXtLckE1uxaMyZACsCzEEkgZz5jbGSNPXO0fU7JzLc6bGtoD0WdGmWPmC85CsRjLKOmAWALDINcTWtYkvog0jc3Jr8cFv4VHLGuwGwBPrk5rqXkIn1DXZpv8XBZi1TP0UaEyv8ADxLn9Kg6evNqtzF7bpl7F3DRLLFAYF5nHKCQXfm8Z32232261FOFNCu9ctGvH1W5imDvGscXgjjdcFfCjDyKnOx95rr8KXM0VxoVuZGSJrKWUpkgSOY+YBh9LlBBAPSoTplpdRSGZJBHpsusxqcHHNyzHD56CLYAnPzlX0oJnw1C2tWcllqE1xFc2Mpjl7mQIZRuEZ8qQ/zWH2Z865kemTwXf5GnvZpLK+j5racMOdCp5ioc5BUhShUbEOpGMkV2dQ0vm4ivI4GH8r0t+flPzZCREpOOhwF++oNqWsZ0nSFgPPqNpPIBCoLyJ3bMTzRL4seCM4PUZ9DQas2ixQXdrb+2yXmlXM5jKxyMnLMpVSGXplTJG+QPEPvqd6HYvouuw2MMjvZXqMypIcmKRQxJU/FRvtkNvkqDUD4Kt1uI7C2U5uPyo9xKgBzHCqRcxPoPAftGPKrW1GMT8VWwGD7JaSSt7mkJjAPvwwNBYVKUoFVh28wMlnbXaDx2t1G4PoD/AOtY6s+oh2t2HfaJeL+bGJP7Nlf8FNBKracSIrqfCyhh8CMj9lKq3hntQEdjbIVyUghUn1IRQfwpQQLsm9ozL7MkNsFfNxqEoBMUO3yad54FY4J9+d8AA16RhlDKGUhlYAgg5BB3BBHUEV5e4ZhtUvZkuxPccly6wWMKswml5iOZ8kKFGAMdT57DB9Qwnwjw8uw8Jxt7tttum1B91Ge0tGOjXoQZPcP09MZb/s5qTV+MoIwRkHYg+dBVPZtE97wpJbqfHyXNuu/meZlBPp4wPhXK4V4gW/fSbZYpUvNPkCz8yeFIUjZJCW8ixWMYIG5xUs7O9OGn319p42jLLeW/vikHIw/QZFWp6sQBJAAJ6kDc46ZPnQVNxPw/qI1K/jt4A9vqkcUZmJHLAVUI5bz2Qvt58y4yQRUh464Mnezs1sCne2MkUkSyHAcRrygZ6Z2HXAO+4qd0oIJw/wBn7nSbm3vHUz3rzTzsgyElkxjl6A8pVT6Zz5b18cH8BXUVxFPf3SzvbRtDbLGuAqMMFmYgFnKjl/ean1KCFaR2U21vftdK8rDnaWOFmzFFM+zOq+bY2GenvwMfPEnZgt1dSTLdTQJcKiXUUeMXCp83c/MOPCTg7fE5m9KCOcUcBW1/FEkodO5PyTwtyPGMAEKcHwkAAjHkK304YthZiz7lDbBQgjYZGBvvncnO+eud+tdSlByNA4StLIMLW3SLm+cVBy2OmWJJI92ayWfDFrFcPcR28STyZLyBRzEnrv5ZO5x1866dKDElqgYuEUM3VgACfiepqAdk6G4lv9Rfrc3DJHn/ACEXhTB9N8foVJ+ONdFnp1xOTusbBPfI3hjH65FffBmh+x6db2+MGOJQ3+kPic/a5ag7VKUoFcTjhc6Xeg/0W4/2T126i3aheiLRb1j5wsn2viMftag8vQXsoRQBsAAPhilWnw/2YSy2dvIAMPDE4+DIp/fX7QadrDdwcSahBYwxG5mdmWaUZFtE57x3A6biRRuD5DBzirv4fi7qEQNcm5miAErsV5y7ZbxKPmDfYHyA69aqrtXtJ7bWIJ7e6FoLyI28szEAIEILEsfmnk5MYwcrsRUv7LpbURPHYxyvCp8d3IMe0z/SIz4nx64AHQUE5pSlBEuNQLee1v8AosEhhnPQezT4Ri3uSXu39wDVK0cEAggg7gjcEfGsGo2CTwyQyDKSIyMPVWBB/YahHZNfvEk+mTnM9i5RSfp27bxMPdg49wKUFgUpSgUpSgUpSgUpSgUpSggHaFJ7TqGm6eNw83tcw/zUIJAPuZsj4rU/quOz4+3apfamd4wfY7U+RiQguw9zMFOf6zCrHoFKUoFVn2+3hGmRwJu9xcRxgeoGW/vBPvqzKq3jYe2cS6bajdbcNdyeeN+ZQftiUfp0Fk6daCGGOJekaJGPgoCj8KVs0oIf2q8Ke36XLGozLH8tF686A7D6yll+JFQns84wLQtfXUi2mn2o9mt7aLPK0nKCcj50z8pGM53YnAwTVzV5t7QtObSNa7yONXjkLXFsshPdxTOQHPLkKSjDIGw3jz0xQei7K57yJH5HTmUNySABlyM4YAnDDzGaz1CuAOOYrki09oN1cxRc80yoBEzcwDBXUAEAsACBuFzvvU1oFVz2k27WV1b6vCCe5Igu1X6ds5xnHmVY/eV8lqxqwX9kk0TxSKGSRWRlPmrDBH3Gg+rW5WSNXRgyOoZWHRlIyCPcQay1XHZfqD2s9xo9wxL2xL27H+ctWOR9q5H62Po1Y9ApUJ1nXDf2+o2lu8lveWx2w3Kx5SJImVhjwSAYPpzb+WeB2fdrs2oTW1utsWcIxu5iQFUKCFZQPzm5djjckAY3oLVpXzHIGUMpBBGQQcgj3Eda+qBSlKBUS7TtaeCwMcP/AMxdMtrAB155PCT7sLzHPkcVLar7Tm/KPEEk3W301TBH6Ndv/jSPqqOX4hTQS7hnQUsrOG2j+bEgXP5zdWb4sxJ+2unSlApSlBhvbxIonkkYKiKzsx6BVGSfsAquOyS1e6uLvV5VIN05jgB6rbocfiqr/qz61+dqGpPe3MOjWzYeYiS6YfzUAw2D7z87G3RR9KrF07T0ghjhjXljjVUUeiqMD4/Gg2aUpQKg/a9wZ+UNNYIuZ4cyxerEDxJ+kvQeoWpxSg8+dl3HC24Lt3VrZwIqPHGgea9uWUhck5djnmbC4C+EdM16CBqjePuGU0jVo9VW27+2Zy7Rg8oiuSDynODhS3jG2zAjbw5szgLiKW7tElue6jlm5po4kPiW3yAhIJJbPXm2HjGwoJPSlKCt+17S5IhBqtsPl7Jhzj/KW7HDA48hk/ou5qcaDrcd5bR3EJzHIoYeo8iD6MCCD7wa27q2WSNo3UMjqUZT0ZSMEH3EGqE4L4obQdWn065Y+yNJhWb+b5sGOT6rIV5vTr5HIavbbqEsGsvLbGWIm3SGWRQyhywYkc+MH5Mxj9H1FRX+TxXoSC4uhpkrwxTyjmTvAApkBGACASxAIyAeh8/SPHvCC6nYtbmQxklXVgOYBlzjI8xv5Gq97OdHWexvNDvUCywOWGBvh91kU+ZV8EHzV1HTNBb1lbokSJEFEaqqoF6BAAFA92MVnqN9n2l3NtYJb3ZVnhLRo6nPPCp+TPu8O2D5KKklApSlBGe0Pig2NizxjmuJCIbdBuWmfZcDzxu2PdjzrLwFwv7BYRQE5k3kmbrzzPu5z54PhB9FFRrQB+VtWe+O9nZFoLQeUk387L7wNgD9U7EGrGoFKUoFRbtA45TTbcEL3lxKeS3hGSZJDgdBvygkZx1yANzWfjbjWHTbfvHy8jnlhhX58snkAPIbjJ8s+ZIB4PBHBMzTnUtSIe9cfJx/QtY/JVHk2D9mT1JJIbPZnwS9pHJc3R5766PPMxwSgJyEBG2x3ONs4HRRU3pSgUpSgUpSg1NV0uO5geGZQ8cilWU+YP4EdQfIgGqG0eVuHdRubf2Y3FxOI47KQkBWRmIAbz3blBA848bDBr0JUR7SeDjfWoaE8l3bt31s42IkGDy58g2B8CFPlQSSzuwfk2eNpkVDKqH5pI68hJZVJBxnyraqjuzPjOO3t0toYpbjVLqdzcCQMvIQxBaSUgkqqZOBk55s4zV2wXKuMoysASuVII5gcEZHmCCCPdQZKqLtl4ZhN9Y3cqc0LyCzuNyMK+eRwR9JcuQfVV+FW7UP7W7LvNFusfOjVZlPoY3V/wAAfvoNXsk1SRrWWzmbmmsJntix6tGpPdn4YBUe5BUwXS4hOZxGgmKd2ZMDmKZzylvMZ3qEcLgJxFqAXpPb2txt6gch+8kn7asGgUpSgVAe1riZ4oI7K2P8rvmEKY6pGxCu3u68oPvJ+jU01TUo7eCSaVuWONWdj6KBk7eZ91U12WXj6tr1zqMw8MCBYlznu+cssYHwQSZ97E0Fu8N6FHZWkVtF8yJAufzj1Zj72Ylj8a6VKUCuDxpxjDpto08uSfmxoPnSSEbKPTpknyA89ge6zYGT0qteHLVdZ1J9Ql8VpauYbJD81nXHPMQevixy/Aea0Gfgbg6aaf8AKmp+K6cfIwkeG1j+iAp6Pg/Zk58ROLEpSgUpSgUpSgUpSgUpSgpLtk4bmsZn1GyYxLcL3F0UG68xXxg4yoflAJXByOvjNTPs54itWxYWCtJBawrz3GOVGlY9ADuzMe8cnYbHGamOpadHcQvDKoaORSjKfNSMH4H3+VUfwHJd2Wpy6THJHFBBO91POVHO1uojwCW8Khl5BnG3Od9twvmuBx+mdIvh/wA1n/ZGxrsWN/HNGskTrJG26shDKwyRsRsdwa5HHzY0m9/6LP8A7NqCI8GXHPrfN66TaE/ElT+BqzKpHsM1g3WoTORju7K1twM52jVEJ+1lLfbV3UClKUEF7YGLWEVuDj2u7trY49GfmP8Acr94Es1j1TV+UADvrcAAYAAhBwAPrV89ow5r3SI/W+En9mpP762OBzm/1Y/87QfdCgoJnSlKCvu1/X3W3jsLY/yq+buVx9GIkCRj6A55c+hY+VTDh7REs7SK3j+ZEgUH84/SY+9myx95qAcFwflDXr3UG8UVsfY7Y9RkDDlT8Mn/AFxq0KBSlKBSlKBSlKBSlKBSlKBVEdvmhRrqNnPISkU4EM7KCcKjqScAbnkfYf5sVe9Vt2+6Z3mj95jPcTRyfokmMj4eMfdQS3gvVYbiyje3ieK3A5IQ6hSY18IYKCSFODjO5xnzrD2itjR77/o0w+9CKjXZTql3fFryUCC0Cez2ttH8zlUjmf8ArEcoQH6wAGN+/wBqD40W9/0LD78D99BBuxvTlh1O8RRgLa2H6zQRsx+JbJ+2rhqs+zSP/wCL6kfSHTR//OP/AAqzKBSlKCCcbb61oy/5y7f9WFT++svZ0c3Gqt/+wkX9VEFYOJTzcSaUPzIr1/vj5f3V99lB5k1B/wA/Urs/ZlAKCdVGu0fiP2HS7iYHD8nJH694/hUj1wTzfompLVZ9pH8s1bTNO6pzm7nHkUTPLn4hZB+kKCTdm/DnsOl28JGH5O8k9e9fxNn1xnl/RFSalKBSlKBSlKBSlKBSlKBSlKBXA4+0/v8ASryPGSYJSPrKpZf+0orv1juY+ZGU+akfeMUFMdhVnyhLm6uPFIr21lC8n82pzKUjz05lxsPosT1FTvtdfGh3n+jA+90H76qfsEubWK6zJzPeTMYIUVc93GE55HZjsAccu2/hO2CatHtofGg3fvEQ++aOg53Zec6jqjDcfyFf1YCKsiqf/wCDvcNLFeyucs0sQJ+CH9xFXBQKUpQV/qTc3FdqPzLGV/1nZf3Vk7F1zpZk/wArcXMn3yFf4a5uq3nLxNPJ/kNJdvhiTm/irudj1tyaFaAjGUd/1pHYfsIoJlVZcCfyvX9TvTusJWzi9ML8/H2xg/6yp/rupC3tZpz0iikk/VUt+6oh2JaSYdHjdvn3DvcMT1PMcKc+9FU/bQT2lKUClKUClKUClKUClKUClKUCviU4Un3Gvuon2i8cQ6fatzktNKrJDEvznYjGfcoJGT9gydqCl+xDUxHeBIbfvbqZwrSP8y3tBytKwxuXbcb4GQnXJFWl273AXQ5QfpyQqPjzhvwU1T3ZfxsdMuVEkPLFI/y8hjZpO7CkKq7+FQ/iOBk/YBUj7au0i0v7SGG0lL4l7yQFHTGFIX54Gd2PT0oJN/wcrcrp9wSCD7SVOdukcZ/iq2qo/sR4+srWxeG5uBFK07yfKBsEFIwDz4I+j5mrOj7RdNPS/tftmQfiaCRUrjxcY2LfNvbU/CeI/wAVbiaxARkTREeokQj780FNca6l3eqa0/5umxwfAymBR+16tng607rTbSPGClvCp+PIuf25rznx3xGs+rX6RMrx3MkEXOp25Yig2PQgso391eokUAADoNh8KCJdrlyU0O8I84wv2O6If2NXT4Fj5dKsh6Wtv/slqOduc/LoU4zjnaFR7/lFb8FNZ+GePtPh06zWS8t1YW0AK94pZSI1BDKCSpB2INBOKVitLtJUWSN1dGGVZSGVgfMEbEVloFKUoFKUoFKUoFKUoFKUoFUr2nau2l6/DfvGLhXt2SJC/IY3XZj0bA8eem/O3pV1VQHH/Ea2HEss1zbrep3MYhjdgBECF3AKsM8wk8vp560G7o//AAjiIpjdW4aTmXuUhyoKnPNzu7HGMDcDfPSrAsu1HTZ7o2yzISI+8MjcoiPTKiRiOZgDnYYwDvsag8XbJpU4gE+nr4yRNzRRyLAMkAg8mZAdicAYBPU7HDccT8NSTMhsTyjpIluyo3wVGDD7VFBPOGuLLHUZrhI44SkLKiu3dnviQeYqhGQgIADb5z5V3m4Ys262ts3xhjP8NVOf8FG6oU+K3y/htX0umcLn5lwY/hNcr/foLNm4A05+tha/ZBGD94UGuZcdj+kv1skH1XlT+64qIwaJof8AN6xLH8L/AJP71bsPDdif8VxDdj6upRN+6g3rjsG0tvmxyp9WZv481uf8VoAwuqaso8gLzYfelaUPCf8Ak9fuz8Z4ZPxrK3BUjDxa7efoSxJ+1RQZ37H7WTAuZ726UHPLcXTsM/BeWo32g3WkaTaPFBa2rXUilEXkWRkyMc7s3MQB1AJ3PuyR0puAtNG91qdxMBuRcX4A+0ArgfbUa4y1jh+1spoLWCCeZ0ZUMa85RiMBjcNnGDv4WJOPfmgsTsq0c22jWsbHJKd6cdB3pMgA+AYD45qW1E+ylSNEs8vz/JA59ASxC/ojw/o1LKBSlKBSlKBSlKBSlKBSlKBVHcfajNpGuS3fs8V0L2MCHvBkxugRSABvscHAxkMN8g1eNVF2xXMsOp6fLYktf4lRYwvPzRHzKnYDeQZ9MnI5aDT0Xte1ERwK+kzyEf4+RIpAXG+6IsYVTjB3JBxjbqO7N2rXXtK8mj6gbfkbm5rdxIZCV5SBuvKAGHXct5Y35ukzcUJzlorZ+duf5Zo/BkAYURyDCjHTfzrcsjxMkrO62UisABGxwqYz83kw2d98k0HVHam3/JGrf9W/9Vfj9pvN87R9VPxtM/xVhbUOI/6Lp368n/mVjbUOJP6Np360n/m0H7Nxpbv8/QtQb62nofxNc6fUtPfrw3eH4adGv4Gugup8SDraaefg7j/vayLrHEPnY2R+ExH4vQRueDTW68Nah+jbMv8AdkFazaVpvlw1qX2pMP8AvamP5d17/k21/wCsj/xrG+va/wCWm2g+NwD/ABigisNrbJvFwtcsfLvQ2Pt5+b8K1eMr7VRp0wTSrfT7PkxLymHnKE4I6jrkDZM+lTI3XEcmwh06H+szSMR9zN+FRDtO4J1I6fJdX2orKIeVu4jQrH4mVNscoJHNsSpPvoLT7PNHFrpNrFvkRKzZ/Pf5Rvs5mNSKtDh+57yzgkAwHhifHpzIp/fW/QKUpQKUpQKUpQKUpQKUpQKrnti4eHcflKKZre6s1yki/SUtjkI95cgHp4iCCDtY1Ybu0SWNo5FDo4KsrDIZT1BB6igpPh234luFju0uYyskWEErR8vIxDA90q8obYbkZ8vdUku9N4klhWPv7GFgQWkQyB3x6/JsoHrygZrJfdjPKhSy1K8tY8lhEJGeNT12AZSBn1Jqu9Vi1fSLxfab+4WCUhDcrzXKcvUfJyHZx6HB64zQWwsWvEbyaWv1UuT+JFY30bXG/wDyFon1LYt/fNUi/aLfS3giXU7owtIqCRUVHKkgZ7pWAzv05vu6VNL6a1hult5uI9QZySHaOQ93GfRnBIG+22cHrignS8L6yeusov1bCE/ia/Twdqp664/2WUA/iqFaRaWFzJKqazq7RQpzyTtOY4F3AAMjqPEc7DG+Dit5uFtKNot0+r3/AHDFlV3uWXnZSVIVWjDPgg9AelBJf8B9RPXW5/st4R++sFxwDegZbXblR9RF/iFcXibsw0uztmuLm7vQgG2bhSzseiqCniY+n2nABNRngfsSa8f2i77yC1YlooWbMzpnK8zYHIMY3wCfILsaDua1o/cKTLxTKhHlz8zfZHHNzH7BXP4D4AutRkM19dXM1gr5iWZ5AboA+FjGzHkjOx9T0HrVo6V2babb47uzhyOjOveNn60mTmpKBQfKIAAAAABgAbAD4V9UpQKUpQKUpQKUpQKUpQKUpQKUpQK1tS02O4heKZFkjccrKwyCP3HzBHQ7itmlB5O7UOAjpd6UXma3kHPC5Hl5oT0LKf2FT51EBOwUrk8pIYjOxIyAceo5m+817S1jRYbqIxXESyxnqrjO/qD1U+8YNeVePtEhtrySOFORFcgDmZsD4sSaCOPqEhiWIyOYlYsqcx5Qx6kL0BPrXR4f1qZLu3dU9peIgRRSh5FzvyqqA52Y5AHnXT4W0OGZ8SJzD6zD8CK9HcG8C2Vmiy29siSMoy5LO243wzklQfQYoOLwvwNPcTJfawwlnG8Nvt3Vt555OjSdPXGOpIBFh0pQKUpQKUpQKUpQKUpQKUpQf//Z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63158" y="1752599"/>
            <a:ext cx="6248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Θέλουμε να κάνουμε ένα πρόγραμμα που να διαχειρίζεται τα φώτα σε διάφορα δωμάτια και θα υλοποιεί και ένα </a:t>
            </a:r>
            <a:r>
              <a:rPr lang="en-US" sz="2400" dirty="0" smtClean="0"/>
              <a:t>dimmer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76800" y="3810000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76800" y="4244255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33602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3827943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4276305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38435" y="336023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40913" y="387492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90617" y="4255532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07029" y="4978568"/>
            <a:ext cx="215956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Light </a:t>
            </a:r>
            <a:r>
              <a:rPr lang="en-US" dirty="0" err="1" smtClean="0">
                <a:solidFill>
                  <a:srgbClr val="00B0F0"/>
                </a:solidFill>
              </a:rPr>
              <a:t>bedroomLight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Light </a:t>
            </a:r>
            <a:r>
              <a:rPr lang="en-US" dirty="0" err="1" smtClean="0">
                <a:solidFill>
                  <a:srgbClr val="00B0F0"/>
                </a:solidFill>
              </a:rPr>
              <a:t>kitchenLight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866" y="5117067"/>
            <a:ext cx="1410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Αντικείμενα: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458103" y="5857507"/>
            <a:ext cx="4450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μιας μεθόδου για ένα αντικείμενο μερικές φορές λέγεται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πέρασμα μηνύματος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866" y="5890164"/>
            <a:ext cx="4234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δημιουργούνται σε άλλο σημείο του κώδικα το οποίο καλεί και τις μεθόδους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876800" y="3360234"/>
            <a:ext cx="1600200" cy="21261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l-GR" dirty="0" err="1" smtClean="0"/>
              <a:t>Αντικειμενοσταφούς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Τα αντικείμενα και οι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μοντελοποιούν</a:t>
            </a:r>
            <a:r>
              <a:rPr lang="el-GR" dirty="0" smtClean="0"/>
              <a:t> φυσικά τα αντικείμενα του κόσμου.</a:t>
            </a:r>
          </a:p>
          <a:p>
            <a:r>
              <a:rPr lang="el-GR" dirty="0" smtClean="0"/>
              <a:t>Έχοντας ένα πρόβλημα μπορούμε να δημιουργήσουμε δομές που αντιστοιχούν σε στοιχεία στην </a:t>
            </a:r>
            <a:r>
              <a:rPr lang="el-GR" dirty="0" smtClean="0">
                <a:solidFill>
                  <a:srgbClr val="0070C0"/>
                </a:solidFill>
              </a:rPr>
              <a:t>περιγραφή του προβλήματος </a:t>
            </a:r>
            <a:r>
              <a:rPr lang="el-GR" dirty="0" smtClean="0"/>
              <a:t>αντί να δημιουργούμε προγραμματιστικές δομές που μετά θα προσπαθήσουμε να ταιριάξουμε στο πρόβλημα.</a:t>
            </a:r>
          </a:p>
          <a:p>
            <a:r>
              <a:rPr lang="el-GR" dirty="0" smtClean="0"/>
              <a:t>Τα πλεονεκτήματα είναι ότι αυτό κάνει τον κώδικα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</a:t>
            </a:r>
            <a:r>
              <a:rPr lang="el-GR" dirty="0" smtClean="0"/>
              <a:t>, πιο </a:t>
            </a:r>
            <a:r>
              <a:rPr lang="el-GR" dirty="0" smtClean="0">
                <a:solidFill>
                  <a:srgbClr val="0070C0"/>
                </a:solidFill>
              </a:rPr>
              <a:t>ευανάγνωστο</a:t>
            </a:r>
            <a:r>
              <a:rPr lang="el-GR" dirty="0" smtClean="0"/>
              <a:t>, πιο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 smtClean="0"/>
              <a:t>, και πιο εύκολο να </a:t>
            </a:r>
            <a:r>
              <a:rPr lang="el-GR" dirty="0" smtClean="0">
                <a:solidFill>
                  <a:srgbClr val="0070C0"/>
                </a:solidFill>
              </a:rPr>
              <a:t>συντηρηθεί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6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Θέλουμε να προσομοιώσουμε την κίνηση ενός αυτοκινήτου το οποίο κινείται πάνω σε μία ευθεία. </a:t>
            </a:r>
            <a:endParaRPr lang="en-US" dirty="0" smtClean="0"/>
          </a:p>
          <a:p>
            <a:r>
              <a:rPr lang="el-GR" dirty="0" smtClean="0"/>
              <a:t>Αρχικά </a:t>
            </a:r>
            <a:r>
              <a:rPr lang="el-GR" dirty="0"/>
              <a:t>ξεκινάει από τη θέση μηδέν. </a:t>
            </a:r>
            <a:endParaRPr lang="en-US" dirty="0" smtClean="0"/>
          </a:p>
          <a:p>
            <a:r>
              <a:rPr lang="el-GR" dirty="0" smtClean="0"/>
              <a:t>Σε </a:t>
            </a:r>
            <a:r>
              <a:rPr lang="el-GR" dirty="0"/>
              <a:t>κάθε χρονική στιγμή κινείται κατά μία θέση είτε αριστερά είτε δεξιά (το επιλέγει τυχαία). </a:t>
            </a:r>
            <a:endParaRPr lang="en-US" dirty="0" smtClean="0"/>
          </a:p>
          <a:p>
            <a:r>
              <a:rPr lang="el-GR" dirty="0" smtClean="0"/>
              <a:t>Σε </a:t>
            </a:r>
            <a:r>
              <a:rPr lang="el-GR" dirty="0"/>
              <a:t>κάθε βήμα τυπώνεται μια κουκίδα που δείχνει τη θέση του.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Πώς θα λύσουμε αυτό το πρόβλημα? 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θα ορίσουμε?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θα έχουν?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1644</Words>
  <Application>Microsoft Office PowerPoint</Application>
  <PresentationFormat>On-screen Show (4:3)</PresentationFormat>
  <Paragraphs>241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Clarity</vt:lpstr>
      <vt:lpstr>Bitmap Image</vt:lpstr>
      <vt:lpstr>ΤΕΧΝΙΚΕΣ Αντικειμενοστραφουσ προγραμματισμου</vt:lpstr>
      <vt:lpstr>Η εξέλιξη των γλωσσών προγραμματισμού</vt:lpstr>
      <vt:lpstr>Αντικειμενοστραφής Προγραμματισμός</vt:lpstr>
      <vt:lpstr>Αντικείμενο</vt:lpstr>
      <vt:lpstr>Κλάση</vt:lpstr>
      <vt:lpstr>Πρακτικά στον κώδικα</vt:lpstr>
      <vt:lpstr>Δημιουργώντας φως</vt:lpstr>
      <vt:lpstr>Πλεονεκτήματα Αντικειμενοσταφούς</vt:lpstr>
      <vt:lpstr>Παράδειγμα</vt:lpstr>
      <vt:lpstr>Παράδειγμα</vt:lpstr>
      <vt:lpstr>Υλοποίηση</vt:lpstr>
      <vt:lpstr>Αντικειμενοστραφής Σχεδίαση</vt:lpstr>
      <vt:lpstr>Απόκρυψη - Ενθυλάκωση</vt:lpstr>
      <vt:lpstr>Παράδειγμα 2</vt:lpstr>
      <vt:lpstr>Παράδειγμα 2</vt:lpstr>
      <vt:lpstr>Υλοποίηση </vt:lpstr>
      <vt:lpstr>Αφηρημένοι τύποι δεδομένων</vt:lpstr>
      <vt:lpstr>Παράδειγμα 3 </vt:lpstr>
      <vt:lpstr>Παράδειγμα 3 </vt:lpstr>
      <vt:lpstr>Υλοποίηση</vt:lpstr>
      <vt:lpstr>Παράδειγμα 4</vt:lpstr>
      <vt:lpstr>Μία λύση</vt:lpstr>
      <vt:lpstr>Κληρονομικότητα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91</cp:revision>
  <dcterms:created xsi:type="dcterms:W3CDTF">2013-02-10T16:19:38Z</dcterms:created>
  <dcterms:modified xsi:type="dcterms:W3CDTF">2015-02-17T11:11:26Z</dcterms:modified>
</cp:coreProperties>
</file>