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sldIdLst>
    <p:sldId id="257" r:id="rId2"/>
    <p:sldId id="328" r:id="rId3"/>
    <p:sldId id="277" r:id="rId4"/>
    <p:sldId id="303" r:id="rId5"/>
    <p:sldId id="285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31" r:id="rId19"/>
    <p:sldId id="332" r:id="rId20"/>
    <p:sldId id="316" r:id="rId21"/>
    <p:sldId id="317" r:id="rId22"/>
    <p:sldId id="318" r:id="rId23"/>
    <p:sldId id="319" r:id="rId24"/>
    <p:sldId id="320" r:id="rId25"/>
    <p:sldId id="321" r:id="rId26"/>
    <p:sldId id="322" r:id="rId27"/>
    <p:sldId id="323" r:id="rId28"/>
    <p:sldId id="324" r:id="rId29"/>
    <p:sldId id="330" r:id="rId30"/>
    <p:sldId id="325" r:id="rId31"/>
    <p:sldId id="326" r:id="rId32"/>
    <p:sldId id="327" r:id="rId33"/>
    <p:sldId id="329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F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68C28-81DF-43F0-A3D4-E906B1D7125B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F60F88-82BB-4F01-8B5A-73A7B3C8F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52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2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540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698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664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Clr>
                <a:schemeClr val="accent1"/>
              </a:buClr>
              <a:defRPr/>
            </a:lvl2pPr>
            <a:lvl4pPr>
              <a:buClr>
                <a:schemeClr val="accent1"/>
              </a:buClr>
              <a:defRPr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dirty="0" smtClean="0"/>
              <a:t>Χειμώνας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CS-409: </a:t>
            </a:r>
            <a:r>
              <a:rPr lang="el-GR" dirty="0" err="1" smtClean="0"/>
              <a:t>Αντικειμενοστρεφής</a:t>
            </a:r>
            <a:r>
              <a:rPr lang="el-GR" dirty="0" smtClean="0"/>
              <a:t> </a:t>
            </a:r>
            <a:r>
              <a:rPr lang="el-GR" dirty="0" err="1" smtClean="0"/>
              <a:t>Προγραμματισμος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962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6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56978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013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4/28/2015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4152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4/28/2015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329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4/28/2015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129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4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9291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775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DD7E345-9BD5-414F-9B98-BE3DCAA5A9BF}" type="datetimeFigureOut">
              <a:rPr lang="en-US" smtClean="0"/>
              <a:pPr/>
              <a:t>4/28/2015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l-GR" dirty="0" err="1" smtClean="0"/>
              <a:t>Αντικειμενοστρεφής</a:t>
            </a:r>
            <a:r>
              <a:rPr lang="el-GR" dirty="0" smtClean="0"/>
              <a:t> Προγραμματισμός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919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6"/>
        </a:buClr>
        <a:buSzPct val="85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6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6"/>
        </a:buClr>
        <a:buSzPct val="9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6"/>
        </a:buClr>
        <a:buSzPct val="10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2"/>
            <a:ext cx="7924800" cy="1927225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ΤΕΧΝΙΚΕΣ </a:t>
            </a:r>
            <a:r>
              <a:rPr lang="el-GR" dirty="0" err="1" smtClean="0"/>
              <a:t>Αντικειμενοστραφουσ</a:t>
            </a:r>
            <a:r>
              <a:rPr lang="el-GR" dirty="0" smtClean="0"/>
              <a:t> </a:t>
            </a:r>
            <a:r>
              <a:rPr lang="el-GR" dirty="0" err="1" smtClean="0"/>
              <a:t>προγραμματισμου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l-GR" dirty="0" smtClean="0"/>
              <a:t>Πολυμορφισμός – </a:t>
            </a:r>
            <a:r>
              <a:rPr lang="en-US" dirty="0" smtClean="0"/>
              <a:t>Late Binding</a:t>
            </a:r>
            <a:endParaRPr lang="el-GR" dirty="0" smtClean="0"/>
          </a:p>
          <a:p>
            <a:pPr algn="ctr"/>
            <a:r>
              <a:rPr lang="el-GR" dirty="0" smtClean="0"/>
              <a:t>Αφηρημένες κλάσεις</a:t>
            </a:r>
            <a:endParaRPr lang="en-US" dirty="0" smtClean="0"/>
          </a:p>
          <a:p>
            <a:pPr algn="ctr"/>
            <a:r>
              <a:rPr lang="en-US" dirty="0" smtClean="0"/>
              <a:t>Interfaces – </a:t>
            </a:r>
            <a:r>
              <a:rPr lang="el-GR" dirty="0" err="1" smtClean="0"/>
              <a:t>διεπαφές</a:t>
            </a:r>
            <a:r>
              <a:rPr lang="el-GR" dirty="0" smtClean="0"/>
              <a:t> </a:t>
            </a:r>
            <a:endParaRPr lang="el-GR" dirty="0"/>
          </a:p>
          <a:p>
            <a:pPr algn="ctr"/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511154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32073" y="4960303"/>
            <a:ext cx="5088512" cy="21602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95536" y="2585215"/>
            <a:ext cx="3960440" cy="21602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404664"/>
            <a:ext cx="8424936" cy="6336704"/>
          </a:xfrm>
          <a:ln w="28575">
            <a:solidFill>
              <a:schemeClr val="accent6">
                <a:lumMod val="75000"/>
              </a:schemeClr>
            </a:solidFill>
            <a:prstDash val="dash"/>
          </a:ln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LateBindingDemo</a:t>
            </a:r>
            <a:endParaRPr lang="en-US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static void main(String[]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Sale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simple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new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Sale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("floor mat", 10.00);//One item at $10.00.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DiscountSale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discount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DiscountSale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("floor mat", 11.00, 10);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                 //One item at $11.00 with a 10% discount.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(simple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(discount);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if (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discount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.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lessThan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simple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("Discounted item is cheaper.");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else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("Discounted item is not cheaper.");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Sale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regularPrice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Sale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("cup holder", 9.90);//One item at $9.90.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DiscountSale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specialPrice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new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DiscountSale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("cup holder", 11.00, 10);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                 //One item at $11.00 with a 10% discount.</a:t>
            </a:r>
          </a:p>
          <a:p>
            <a:pPr marL="0" indent="0">
              <a:buNone/>
            </a:pP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regularPrice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specialPrice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if (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specialPrice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.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equalDeals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regularPrice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("Deals are equal.");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else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("Deals are not equal.");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52120" y="2000440"/>
            <a:ext cx="3312368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sz="1600" dirty="0" smtClean="0"/>
              <a:t>Οι </a:t>
            </a:r>
            <a:r>
              <a:rPr lang="en-US" sz="16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lessThan</a:t>
            </a:r>
            <a:r>
              <a:rPr lang="en-US" sz="1600" dirty="0" smtClean="0"/>
              <a:t> </a:t>
            </a:r>
            <a:r>
              <a:rPr lang="el-GR" sz="1600" dirty="0" smtClean="0"/>
              <a:t>και 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equalDeals</a:t>
            </a:r>
            <a:r>
              <a:rPr lang="el-GR" sz="1600" dirty="0" smtClean="0"/>
              <a:t> κληρονομούνται από την 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Sale</a:t>
            </a:r>
            <a:endParaRPr lang="en-US" sz="16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9" name="Straight Arrow Connector 8"/>
          <p:cNvCxnSpPr>
            <a:stCxn id="7" idx="1"/>
          </p:cNvCxnSpPr>
          <p:nvPr/>
        </p:nvCxnSpPr>
        <p:spPr>
          <a:xfrm flipH="1">
            <a:off x="3347864" y="2292828"/>
            <a:ext cx="2304256" cy="29238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7" idx="1"/>
          </p:cNvCxnSpPr>
          <p:nvPr/>
        </p:nvCxnSpPr>
        <p:spPr>
          <a:xfrm flipH="1">
            <a:off x="3779912" y="2292828"/>
            <a:ext cx="1872208" cy="266747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724128" y="4293096"/>
            <a:ext cx="3419872" cy="107721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1600" dirty="0" smtClean="0"/>
              <a:t>Με το μηχανισμό του </a:t>
            </a:r>
            <a:r>
              <a:rPr lang="en-US" sz="1600" dirty="0" smtClean="0">
                <a:solidFill>
                  <a:srgbClr val="FF0000"/>
                </a:solidFill>
              </a:rPr>
              <a:t>late binding </a:t>
            </a:r>
            <a:r>
              <a:rPr lang="el-GR" sz="1600" dirty="0" smtClean="0"/>
              <a:t>στην κλήση τους ξέρουμε ότι το αντικείμενο που τις καλεί είναι τύπου </a:t>
            </a:r>
            <a:r>
              <a:rPr lang="en-US" sz="1600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DiscountSale</a:t>
            </a:r>
            <a:endParaRPr lang="en-US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1331640" y="5877272"/>
            <a:ext cx="7812360" cy="86177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1600" dirty="0" smtClean="0"/>
              <a:t>Ξέρουμε λοιπόν ότι όταν εκτελούμε τον κώδικα </a:t>
            </a:r>
            <a:r>
              <a:rPr lang="el-GR" sz="1600" dirty="0"/>
              <a:t>της</a:t>
            </a:r>
            <a:r>
              <a:rPr lang="el-GR" sz="1600" dirty="0" smtClean="0"/>
              <a:t> 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lessThan</a:t>
            </a:r>
            <a:r>
              <a:rPr lang="en-US" sz="1600" dirty="0"/>
              <a:t> </a:t>
            </a:r>
            <a:r>
              <a:rPr lang="el-GR" sz="1600" dirty="0"/>
              <a:t>και 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equalDeals</a:t>
            </a:r>
            <a:r>
              <a:rPr lang="el-GR" sz="1600" dirty="0"/>
              <a:t> </a:t>
            </a:r>
            <a:r>
              <a:rPr lang="el-GR" sz="1600" dirty="0" smtClean="0"/>
              <a:t>η μέθοδος 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bill()</a:t>
            </a:r>
            <a:r>
              <a:rPr lang="el-GR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l-GR" sz="1600" dirty="0" smtClean="0"/>
              <a:t>που θα πρέπει να καλέσουμε είναι αυτή της </a:t>
            </a:r>
            <a:r>
              <a:rPr lang="en-US" sz="1600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DiscountSale</a:t>
            </a:r>
            <a:r>
              <a:rPr lang="el-GR" sz="1600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l-GR" sz="1600" dirty="0" smtClean="0"/>
              <a:t>ενώ για το 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otherSale.bill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 </a:t>
            </a:r>
            <a:r>
              <a:rPr lang="el-GR" sz="1600" dirty="0" smtClean="0"/>
              <a:t>είναι </a:t>
            </a:r>
            <a:r>
              <a:rPr lang="el-GR" sz="1600" dirty="0"/>
              <a:t>αυτή της 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Sale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276086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Ένα διαφορετικό  πρόβλημα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Ας υποθέσουμε ότι στην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Employee</a:t>
            </a:r>
            <a:r>
              <a:rPr lang="en-US" dirty="0" smtClean="0"/>
              <a:t> </a:t>
            </a:r>
            <a:r>
              <a:rPr lang="el-GR" dirty="0" smtClean="0"/>
              <a:t>θέλουμε να προσθέσουμε μια μέθοδο που ελέγχει αν δύο υπάλληλοι έχουν τον ίδιο μισθό (ανεξάρτητα αν είναι ωρομίσθιοι, ή πλήρους απασχόλησης)</a:t>
            </a:r>
          </a:p>
          <a:p>
            <a:r>
              <a:rPr lang="el-GR" dirty="0" smtClean="0"/>
              <a:t>Η συνάρτηση είναι απλή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l-GR" dirty="0" smtClean="0"/>
          </a:p>
          <a:p>
            <a:r>
              <a:rPr lang="el-GR" dirty="0" smtClean="0"/>
              <a:t>Το </a:t>
            </a:r>
            <a:r>
              <a:rPr lang="el-GR" dirty="0" smtClean="0">
                <a:solidFill>
                  <a:srgbClr val="FF0000"/>
                </a:solidFill>
              </a:rPr>
              <a:t>πρόβλημα</a:t>
            </a:r>
            <a:r>
              <a:rPr lang="en-US" dirty="0" smtClean="0"/>
              <a:t>: </a:t>
            </a:r>
            <a:r>
              <a:rPr lang="el-GR" dirty="0" smtClean="0"/>
              <a:t>Που θα την ορίσουμε? </a:t>
            </a:r>
            <a:endParaRPr lang="en-US" dirty="0" smtClean="0"/>
          </a:p>
          <a:p>
            <a:pPr lvl="1"/>
            <a:r>
              <a:rPr lang="el-GR" dirty="0" smtClean="0"/>
              <a:t>Ιδανικά στην </a:t>
            </a:r>
            <a:r>
              <a:rPr lang="en-US" dirty="0" smtClean="0">
                <a:solidFill>
                  <a:srgbClr val="0070C0"/>
                </a:solidFill>
              </a:rPr>
              <a:t>Employee</a:t>
            </a:r>
            <a:r>
              <a:rPr lang="en-US" dirty="0" smtClean="0"/>
              <a:t>, </a:t>
            </a:r>
            <a:r>
              <a:rPr lang="el-GR" dirty="0" smtClean="0"/>
              <a:t>αλλά η </a:t>
            </a:r>
            <a:r>
              <a:rPr lang="en-US" dirty="0" smtClean="0">
                <a:solidFill>
                  <a:srgbClr val="0070C0"/>
                </a:solidFill>
              </a:rPr>
              <a:t>Employee </a:t>
            </a:r>
            <a:r>
              <a:rPr lang="el-GR" dirty="0" smtClean="0"/>
              <a:t>δεν έχει συνάρτηση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getPay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()</a:t>
            </a:r>
            <a:endParaRPr lang="el-GR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l-GR" dirty="0" smtClean="0"/>
              <a:t>Αν την ορίσουμε στην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HourlyEmployee</a:t>
            </a:r>
            <a:r>
              <a:rPr lang="en-US" dirty="0" smtClean="0"/>
              <a:t>, </a:t>
            </a:r>
            <a:r>
              <a:rPr lang="el-GR" dirty="0" smtClean="0"/>
              <a:t>ή στην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SalariedEmployee</a:t>
            </a:r>
            <a:r>
              <a:rPr lang="en-US" dirty="0" smtClean="0"/>
              <a:t>, </a:t>
            </a:r>
            <a:r>
              <a:rPr lang="el-GR" dirty="0" smtClean="0"/>
              <a:t>δεν μπορούμε να περάσουμε όρισμα </a:t>
            </a:r>
            <a:r>
              <a:rPr lang="en-US" dirty="0" smtClean="0">
                <a:solidFill>
                  <a:srgbClr val="0070C0"/>
                </a:solidFill>
              </a:rPr>
              <a:t>Employee </a:t>
            </a:r>
            <a:r>
              <a:rPr lang="el-GR" dirty="0" smtClean="0"/>
              <a:t>εφόσον δεν έχει μέθοδο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getPay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7544" y="2782584"/>
            <a:ext cx="8229600" cy="2086575"/>
          </a:xfrm>
          <a:prstGeom prst="rect">
            <a:avLst/>
          </a:prstGeom>
          <a:ln w="28575">
            <a:solidFill>
              <a:srgbClr val="FF0000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sameSalary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(Employee other)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	if (</a:t>
            </a:r>
            <a:r>
              <a:rPr lang="en-US" sz="1600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this.getPay</a:t>
            </a: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== </a:t>
            </a:r>
            <a:r>
              <a:rPr lang="en-US" sz="1600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other.getPay</a:t>
            </a: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()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	return true;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return false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l-GR" sz="16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endParaRPr lang="en-US" sz="1600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732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Αφηρημένες μέθοδοι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Η λύση είναι να ορίσουμε την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getPay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() </a:t>
            </a:r>
            <a:r>
              <a:rPr lang="el-GR" dirty="0" smtClean="0"/>
              <a:t>ως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αφηρημένη μέθοδο </a:t>
            </a:r>
            <a:r>
              <a:rPr lang="el-GR" dirty="0" smtClean="0"/>
              <a:t>(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abstract method</a:t>
            </a:r>
            <a:r>
              <a:rPr lang="en-US" dirty="0" smtClean="0"/>
              <a:t>) </a:t>
            </a:r>
            <a:r>
              <a:rPr lang="el-GR" dirty="0" smtClean="0"/>
              <a:t>της</a:t>
            </a:r>
            <a:r>
              <a:rPr lang="en-US" dirty="0" smtClean="0"/>
              <a:t> Employee.</a:t>
            </a:r>
          </a:p>
          <a:p>
            <a:pPr lvl="1"/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abstract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double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getPay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()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l-GR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l-GR" dirty="0" smtClean="0"/>
              <a:t>Μια αφηρημένη μέθοδος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δηλώνεται</a:t>
            </a:r>
            <a:r>
              <a:rPr lang="el-GR" dirty="0" smtClean="0"/>
              <a:t> σε μία κλάση αλλά </a:t>
            </a:r>
            <a:r>
              <a:rPr lang="el-GR" dirty="0" smtClean="0">
                <a:solidFill>
                  <a:srgbClr val="0070C0"/>
                </a:solidFill>
              </a:rPr>
              <a:t>ορίζεται</a:t>
            </a:r>
            <a:r>
              <a:rPr lang="el-GR" dirty="0" smtClean="0"/>
              <a:t> στις παράγωγες κλάσεις. </a:t>
            </a:r>
          </a:p>
          <a:p>
            <a:pPr lvl="1"/>
            <a:r>
              <a:rPr lang="el-GR" dirty="0"/>
              <a:t>Χρησιμοποιούμε τη </a:t>
            </a:r>
            <a:r>
              <a:rPr lang="el-GR" dirty="0" smtClean="0"/>
              <a:t>δεσμευμένη</a:t>
            </a:r>
            <a:r>
              <a:rPr lang="en-US" dirty="0" smtClean="0"/>
              <a:t> </a:t>
            </a:r>
            <a:r>
              <a:rPr lang="el-GR" dirty="0" smtClean="0"/>
              <a:t>λέξη </a:t>
            </a:r>
            <a:r>
              <a:rPr lang="en-US" dirty="0" smtClean="0">
                <a:solidFill>
                  <a:srgbClr val="FF0000"/>
                </a:solidFill>
              </a:rPr>
              <a:t>abstract</a:t>
            </a:r>
            <a:r>
              <a:rPr lang="en-US" dirty="0" smtClean="0"/>
              <a:t> </a:t>
            </a:r>
            <a:r>
              <a:rPr lang="el-GR" dirty="0" smtClean="0"/>
              <a:t>για να δηλώσουμε ότι μια μέθοδος είναι αφηρημένη.</a:t>
            </a:r>
          </a:p>
          <a:p>
            <a:pPr lvl="1"/>
            <a:r>
              <a:rPr lang="el-GR" dirty="0" smtClean="0"/>
              <a:t>Η δήλωση μιας αφηρημένης μεθόδου δεν έχει κώδικα οπότε η εντολή τερματίζει με το </a:t>
            </a:r>
            <a:r>
              <a:rPr lang="el-GR" b="1" dirty="0" smtClean="0">
                <a:solidFill>
                  <a:srgbClr val="FF0000"/>
                </a:solidFill>
              </a:rPr>
              <a:t>;</a:t>
            </a:r>
            <a:r>
              <a:rPr lang="el-GR" dirty="0" smtClean="0"/>
              <a:t> </a:t>
            </a:r>
          </a:p>
          <a:p>
            <a:pPr lvl="1"/>
            <a:r>
              <a:rPr lang="el-GR" dirty="0" smtClean="0"/>
              <a:t>Οι αφηρημένες μέθοδοι πρέπει να είναι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public</a:t>
            </a:r>
            <a:r>
              <a:rPr lang="en-US" dirty="0" smtClean="0"/>
              <a:t> (</a:t>
            </a:r>
            <a:r>
              <a:rPr lang="el-GR" dirty="0" smtClean="0"/>
              <a:t>ή </a:t>
            </a:r>
            <a:r>
              <a:rPr lang="en-US" dirty="0" smtClean="0"/>
              <a:t>protected), </a:t>
            </a:r>
            <a:r>
              <a:rPr lang="el-GR" dirty="0" smtClean="0"/>
              <a:t>όχι </a:t>
            </a:r>
            <a:r>
              <a:rPr lang="en-US" dirty="0" smtClean="0"/>
              <a:t>private.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317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Αφηρημένες κλάσεις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Οι κλάσεις που περιέχουν μια αφηρημένη μέθοδο ορίζονται </a:t>
            </a:r>
            <a:r>
              <a:rPr lang="el-GR" dirty="0" smtClean="0">
                <a:solidFill>
                  <a:srgbClr val="FF0000"/>
                </a:solidFill>
              </a:rPr>
              <a:t>υποχρεωτικά</a:t>
            </a:r>
            <a:r>
              <a:rPr lang="el-GR" dirty="0" smtClean="0"/>
              <a:t> ως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αφηρημένες κλάσεις 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abstract classes</a:t>
            </a:r>
            <a:r>
              <a:rPr lang="en-US" dirty="0" smtClean="0"/>
              <a:t>)</a:t>
            </a:r>
          </a:p>
          <a:p>
            <a:pPr lvl="1"/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abstract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class Employee</a:t>
            </a:r>
            <a:r>
              <a:rPr lang="el-GR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{ … }</a:t>
            </a:r>
            <a:endParaRPr lang="en-US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endParaRPr lang="el-GR" dirty="0" smtClean="0">
              <a:solidFill>
                <a:srgbClr val="FF0000"/>
              </a:solidFill>
            </a:endParaRPr>
          </a:p>
          <a:p>
            <a:r>
              <a:rPr lang="el-GR" dirty="0" smtClean="0">
                <a:solidFill>
                  <a:srgbClr val="FF0000"/>
                </a:solidFill>
              </a:rPr>
              <a:t>Δεν μπορούμε </a:t>
            </a:r>
            <a:r>
              <a:rPr lang="el-GR" dirty="0" smtClean="0"/>
              <a:t>να δημιουργήσουμε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αντικείμενα</a:t>
            </a:r>
            <a:r>
              <a:rPr lang="el-GR" dirty="0" smtClean="0"/>
              <a:t> μιας </a:t>
            </a:r>
            <a:r>
              <a:rPr lang="el-GR" dirty="0" smtClean="0">
                <a:solidFill>
                  <a:srgbClr val="0070C0"/>
                </a:solidFill>
              </a:rPr>
              <a:t>αφηρημένης κλάσης</a:t>
            </a:r>
          </a:p>
          <a:p>
            <a:pPr lvl="1"/>
            <a:r>
              <a:rPr lang="el-GR" dirty="0" smtClean="0"/>
              <a:t>Μια αφηρημένη κλάση χρησιμοποιείται μόνο για να δημιουργούμε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παράγωγες κλάσεις</a:t>
            </a:r>
            <a:r>
              <a:rPr lang="el-GR" dirty="0" smtClean="0"/>
              <a:t>.</a:t>
            </a:r>
          </a:p>
          <a:p>
            <a:pPr lvl="1"/>
            <a:r>
              <a:rPr lang="el-GR" dirty="0" smtClean="0"/>
              <a:t>Στην περίπτωση μας δεν χρειαζόμαστε αντικείμενα τύπου </a:t>
            </a:r>
            <a:r>
              <a:rPr lang="en-US" dirty="0" smtClean="0"/>
              <a:t>Employee. </a:t>
            </a:r>
            <a:r>
              <a:rPr lang="el-GR" dirty="0" smtClean="0"/>
              <a:t>Ένας υπάλληλος θα είναι είτε ωρομίσθιος, είτε μόνιμος.</a:t>
            </a:r>
          </a:p>
          <a:p>
            <a:endParaRPr lang="el-GR" dirty="0" smtClean="0"/>
          </a:p>
          <a:p>
            <a:r>
              <a:rPr lang="el-GR" dirty="0" smtClean="0"/>
              <a:t>Οι </a:t>
            </a:r>
            <a:r>
              <a:rPr lang="el-GR" dirty="0" smtClean="0">
                <a:solidFill>
                  <a:srgbClr val="0070C0"/>
                </a:solidFill>
              </a:rPr>
              <a:t>παράγωγες</a:t>
            </a:r>
            <a:r>
              <a:rPr lang="el-GR" dirty="0" smtClean="0"/>
              <a:t> κλάσεις μιας αφηρημένης κλάσης θα </a:t>
            </a:r>
            <a:r>
              <a:rPr lang="el-GR" dirty="0" smtClean="0">
                <a:solidFill>
                  <a:srgbClr val="FF0000"/>
                </a:solidFill>
              </a:rPr>
              <a:t>πρέπει</a:t>
            </a:r>
            <a:r>
              <a:rPr lang="el-GR" dirty="0" smtClean="0"/>
              <a:t> </a:t>
            </a:r>
            <a:r>
              <a:rPr lang="el-GR" dirty="0" smtClean="0">
                <a:solidFill>
                  <a:srgbClr val="FF0000"/>
                </a:solidFill>
              </a:rPr>
              <a:t>πάντα </a:t>
            </a:r>
            <a:r>
              <a:rPr lang="el-GR" dirty="0" smtClean="0"/>
              <a:t>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ορίζουν</a:t>
            </a:r>
            <a:r>
              <a:rPr lang="el-GR" dirty="0" smtClean="0"/>
              <a:t> τις </a:t>
            </a:r>
            <a:r>
              <a:rPr lang="el-GR" dirty="0" smtClean="0">
                <a:solidFill>
                  <a:srgbClr val="0070C0"/>
                </a:solidFill>
              </a:rPr>
              <a:t>αφηρημένες μεθόδους</a:t>
            </a:r>
          </a:p>
          <a:p>
            <a:pPr lvl="1"/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Εκτός</a:t>
            </a:r>
            <a:r>
              <a:rPr lang="el-GR" dirty="0" smtClean="0"/>
              <a:t> αν είναι και αυτές </a:t>
            </a:r>
            <a:r>
              <a:rPr lang="el-GR" dirty="0" smtClean="0">
                <a:solidFill>
                  <a:srgbClr val="0070C0"/>
                </a:solidFill>
              </a:rPr>
              <a:t>αφηρημένες</a:t>
            </a:r>
            <a:r>
              <a:rPr lang="el-GR" dirty="0" smtClean="0"/>
              <a:t>.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l-GR" dirty="0" smtClean="0"/>
              <a:t>Μια κλάση (ή μέθοδος) που δεν είναι αφηρημένη λέγεται </a:t>
            </a:r>
            <a:r>
              <a:rPr lang="el-GR" dirty="0" err="1" smtClean="0">
                <a:solidFill>
                  <a:schemeClr val="accent6">
                    <a:lumMod val="75000"/>
                  </a:schemeClr>
                </a:solidFill>
              </a:rPr>
              <a:t>ενυπόστατη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concrete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781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6083" y="548680"/>
            <a:ext cx="6336704" cy="35165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23528" y="1628800"/>
            <a:ext cx="5832648" cy="136815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620688"/>
            <a:ext cx="8229600" cy="6048672"/>
          </a:xfrm>
          <a:ln w="28575">
            <a:solidFill>
              <a:srgbClr val="0070C0"/>
            </a:solidFill>
            <a:prstDash val="dash"/>
          </a:ln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abstract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class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private String </a:t>
            </a:r>
            <a:r>
              <a:rPr lang="en-US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name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private Date </a:t>
            </a:r>
            <a:r>
              <a:rPr lang="en-US" sz="2700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hireDate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abstract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double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getPay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()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samePay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Employee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other){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return 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getPay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 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other.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getPay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 marL="0" indent="0"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public 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Employee( </a:t>
            </a:r>
            <a:r>
              <a:rPr lang="en-US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 …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Employee(String 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theName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, Date 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theDate</a:t>
            </a:r>
            <a:r>
              <a:rPr lang="en-US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{ …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 smtClean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Employee(Employee 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originalObject</a:t>
            </a:r>
            <a:r>
              <a:rPr lang="en-US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 …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getName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( </a:t>
            </a:r>
            <a:r>
              <a:rPr lang="en-US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 …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setName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(String 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newName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{ … 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Date 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getHireDate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( </a:t>
            </a:r>
            <a:r>
              <a:rPr lang="en-US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 …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setHireDate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(Date 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newDate</a:t>
            </a:r>
            <a:r>
              <a:rPr lang="en-US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 … 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public </a:t>
            </a:r>
            <a:r>
              <a:rPr lang="en-US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 … }</a:t>
            </a:r>
          </a:p>
          <a:p>
            <a:pPr marL="0" indent="0"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ular Callout 4"/>
          <p:cNvSpPr/>
          <p:nvPr/>
        </p:nvSpPr>
        <p:spPr>
          <a:xfrm>
            <a:off x="5152121" y="523747"/>
            <a:ext cx="3744416" cy="376589"/>
          </a:xfrm>
          <a:prstGeom prst="wedgeRectCallout">
            <a:avLst>
              <a:gd name="adj1" fmla="val -73744"/>
              <a:gd name="adj2" fmla="val -115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Ορισμός της αφηρημένης κλάσης</a:t>
            </a:r>
            <a:endParaRPr lang="en-US" dirty="0"/>
          </a:p>
        </p:txBody>
      </p:sp>
      <p:sp>
        <p:nvSpPr>
          <p:cNvPr id="6" name="Rectangular Callout 5"/>
          <p:cNvSpPr/>
          <p:nvPr/>
        </p:nvSpPr>
        <p:spPr>
          <a:xfrm>
            <a:off x="5272608" y="1252211"/>
            <a:ext cx="3744416" cy="376589"/>
          </a:xfrm>
          <a:prstGeom prst="wedgeRectCallout">
            <a:avLst>
              <a:gd name="adj1" fmla="val -80721"/>
              <a:gd name="adj2" fmla="val 7810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Ορισμός της αφηρημένης μεθόδου</a:t>
            </a:r>
            <a:endParaRPr lang="en-US" dirty="0"/>
          </a:p>
        </p:txBody>
      </p:sp>
      <p:sp>
        <p:nvSpPr>
          <p:cNvPr id="7" name="Rectangular Callout 6"/>
          <p:cNvSpPr/>
          <p:nvPr/>
        </p:nvSpPr>
        <p:spPr>
          <a:xfrm>
            <a:off x="5435284" y="2717303"/>
            <a:ext cx="3744416" cy="648071"/>
          </a:xfrm>
          <a:prstGeom prst="wedgeRectCallout">
            <a:avLst>
              <a:gd name="adj1" fmla="val -85082"/>
              <a:gd name="adj2" fmla="val -548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Χρήση της αφηρημένης μεθόδου και της αφηρημένης κλάσης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976888" y="5661248"/>
            <a:ext cx="5165193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Όταν καλέσουμε την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samePay</a:t>
            </a:r>
            <a:r>
              <a:rPr lang="en-US" dirty="0" smtClean="0"/>
              <a:t> </a:t>
            </a:r>
            <a:r>
              <a:rPr lang="el-GR" dirty="0" smtClean="0"/>
              <a:t>θα την καλέσουμε με ένα αντικείμενο μιας από τις παράγωγες κλάσεις.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906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6056" y="4437112"/>
            <a:ext cx="8280920" cy="105429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476672"/>
            <a:ext cx="8229600" cy="6264696"/>
          </a:xfrm>
          <a:prstGeom prst="rect">
            <a:avLst/>
          </a:prstGeom>
          <a:ln w="28575">
            <a:solidFill>
              <a:schemeClr val="accent6">
                <a:lumMod val="75000"/>
              </a:schemeClr>
            </a:solidFill>
            <a:prstDash val="dash"/>
          </a:ln>
        </p:spPr>
        <p:txBody>
          <a:bodyPr>
            <a:normAutofit fontScale="550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HourlyEmployee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extends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private double </a:t>
            </a:r>
            <a:r>
              <a:rPr lang="en-US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wageRate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private double </a:t>
            </a:r>
            <a:r>
              <a:rPr lang="en-US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hours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//for the month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HourlyEmployee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{ … }</a:t>
            </a:r>
          </a:p>
          <a:p>
            <a:pPr marL="0" indent="0">
              <a:buNone/>
            </a:pPr>
            <a:endParaRPr lang="el-GR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HourlyEmployee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(String 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theName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, Date 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theDate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                      double 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theWageRate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, double 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theHours</a:t>
            </a:r>
            <a:r>
              <a:rPr lang="en-US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l-GR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{ … }</a:t>
            </a:r>
          </a:p>
          <a:p>
            <a:pPr marL="0" indent="0">
              <a:buNone/>
            </a:pPr>
            <a:endParaRPr lang="el-GR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HourlyEmployee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HourlyEmployee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originalObject</a:t>
            </a:r>
            <a:r>
              <a:rPr lang="en-US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l-GR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{ … }</a:t>
            </a:r>
          </a:p>
          <a:p>
            <a:pPr marL="0" indent="0">
              <a:buNone/>
            </a:pPr>
            <a:endParaRPr lang="el-GR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public double 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getRate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( </a:t>
            </a:r>
            <a:r>
              <a:rPr lang="en-US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l-GR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{ … }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setRate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(double 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newWageRate</a:t>
            </a:r>
            <a:r>
              <a:rPr lang="en-US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{ … }</a:t>
            </a:r>
          </a:p>
          <a:p>
            <a:pPr marL="0" indent="0">
              <a:buNone/>
            </a:pPr>
            <a:endParaRPr lang="el-GR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public double 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getHours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( </a:t>
            </a:r>
            <a:r>
              <a:rPr lang="en-US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l-GR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{ … }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setHours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(double 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hoursWorked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l-GR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{ … 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l-GR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 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getPay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 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return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wageRate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*hours;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public String 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){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26105" y="5301207"/>
            <a:ext cx="4625444" cy="120032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Εφόσον η κλάση  </a:t>
            </a:r>
            <a:r>
              <a:rPr lang="en-US" dirty="0" err="1" smtClean="0"/>
              <a:t>HourlyEmployee</a:t>
            </a:r>
            <a:r>
              <a:rPr lang="en-US" dirty="0" smtClean="0"/>
              <a:t> </a:t>
            </a:r>
            <a:r>
              <a:rPr lang="el-GR" dirty="0" smtClean="0"/>
              <a:t>παράγεται από αφηρημένη κλάση και η ίδια δεν είναι αφηρημένη, πρέπει </a:t>
            </a:r>
            <a:r>
              <a:rPr lang="el-GR" dirty="0" smtClean="0">
                <a:solidFill>
                  <a:srgbClr val="FF0000"/>
                </a:solidFill>
              </a:rPr>
              <a:t>υποχρεωτικά</a:t>
            </a:r>
            <a:r>
              <a:rPr lang="el-GR" dirty="0" smtClean="0"/>
              <a:t> να ορίσει την αφηρημένη μέθοδο </a:t>
            </a:r>
            <a:r>
              <a:rPr lang="en-US" dirty="0" err="1" smtClean="0"/>
              <a:t>getPay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819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9512" y="3573659"/>
            <a:ext cx="8496944" cy="140006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620688"/>
            <a:ext cx="8435280" cy="5976664"/>
          </a:xfrm>
          <a:prstGeom prst="rect">
            <a:avLst/>
          </a:prstGeom>
          <a:ln w="28575">
            <a:solidFill>
              <a:schemeClr val="accent6">
                <a:lumMod val="75000"/>
              </a:schemeClr>
            </a:solidFill>
            <a:prstDash val="dash"/>
          </a:ln>
        </p:spPr>
        <p:txBody>
          <a:bodyPr>
            <a:normAutofit fontScale="55000" lnSpcReduction="20000"/>
          </a:bodyPr>
          <a:lstStyle>
            <a:defPPr>
              <a:defRPr lang="en-US"/>
            </a:defPPr>
            <a:lvl1pPr indent="0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None/>
              <a:defRPr sz="2800" b="1">
                <a:latin typeface="Courier New" pitchFamily="49" charset="0"/>
                <a:cs typeface="Courier New" pitchFamily="49" charset="0"/>
              </a:defRPr>
            </a:lvl1pPr>
            <a:lvl2pPr indent="-182880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/>
            </a:lvl2pPr>
            <a:lvl3pPr marL="731520" indent="-182880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/>
            </a:lvl3pPr>
            <a:lvl4pPr marL="1005840" indent="-182880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</a:lvl4pPr>
            <a:lvl5pPr marL="1188720" indent="-137160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baseline="0"/>
            </a:lvl5pPr>
            <a:lvl6pPr marL="137160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6pPr>
            <a:lvl7pPr marL="155448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7pPr>
            <a:lvl8pPr marL="173736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8pPr>
            <a:lvl9pPr marL="192024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9pPr>
          </a:lstStyle>
          <a:p>
            <a:r>
              <a:rPr lang="en-US" dirty="0"/>
              <a:t>public class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SalariedEmployee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extends </a:t>
            </a:r>
            <a:r>
              <a:rPr lang="en-US" dirty="0">
                <a:solidFill>
                  <a:srgbClr val="0070C0"/>
                </a:solidFill>
              </a:rPr>
              <a:t>Employee</a:t>
            </a:r>
          </a:p>
          <a:p>
            <a:r>
              <a:rPr lang="en-US" dirty="0"/>
              <a:t>{</a:t>
            </a:r>
          </a:p>
          <a:p>
            <a:r>
              <a:rPr lang="en-US" dirty="0"/>
              <a:t>    private double </a:t>
            </a:r>
            <a:r>
              <a:rPr lang="en-US" dirty="0">
                <a:solidFill>
                  <a:srgbClr val="00B0F0"/>
                </a:solidFill>
              </a:rPr>
              <a:t>salary</a:t>
            </a:r>
            <a:r>
              <a:rPr lang="en-US" dirty="0"/>
              <a:t>; //</a:t>
            </a:r>
            <a:r>
              <a:rPr lang="en-US" dirty="0" smtClean="0"/>
              <a:t>annual</a:t>
            </a:r>
          </a:p>
          <a:p>
            <a:endParaRPr lang="en-US" dirty="0" smtClean="0"/>
          </a:p>
          <a:p>
            <a:r>
              <a:rPr lang="en-US" dirty="0" smtClean="0"/>
              <a:t>    </a:t>
            </a:r>
            <a:r>
              <a:rPr lang="en-US" dirty="0"/>
              <a:t>public </a:t>
            </a:r>
            <a:r>
              <a:rPr lang="en-US" dirty="0" err="1">
                <a:solidFill>
                  <a:srgbClr val="C00000"/>
                </a:solidFill>
              </a:rPr>
              <a:t>SalariedEmployee</a:t>
            </a:r>
            <a:r>
              <a:rPr lang="en-US" dirty="0">
                <a:solidFill>
                  <a:srgbClr val="C00000"/>
                </a:solidFill>
              </a:rPr>
              <a:t>( )</a:t>
            </a:r>
            <a:r>
              <a:rPr lang="el-GR" dirty="0"/>
              <a:t> </a:t>
            </a:r>
            <a:r>
              <a:rPr lang="en-US" dirty="0"/>
              <a:t>{</a:t>
            </a:r>
            <a:r>
              <a:rPr lang="el-GR" dirty="0"/>
              <a:t> … </a:t>
            </a:r>
            <a:r>
              <a:rPr lang="en-US" dirty="0"/>
              <a:t>}</a:t>
            </a:r>
          </a:p>
          <a:p>
            <a:endParaRPr lang="el-GR" dirty="0"/>
          </a:p>
          <a:p>
            <a:r>
              <a:rPr lang="el-GR" dirty="0"/>
              <a:t>    </a:t>
            </a:r>
            <a:r>
              <a:rPr lang="en-US" dirty="0"/>
              <a:t>public </a:t>
            </a:r>
            <a:r>
              <a:rPr lang="en-US" dirty="0" err="1">
                <a:solidFill>
                  <a:srgbClr val="C00000"/>
                </a:solidFill>
              </a:rPr>
              <a:t>SalariedEmployee</a:t>
            </a:r>
            <a:r>
              <a:rPr lang="en-US" dirty="0">
                <a:solidFill>
                  <a:srgbClr val="C00000"/>
                </a:solidFill>
              </a:rPr>
              <a:t>(String </a:t>
            </a:r>
            <a:r>
              <a:rPr lang="en-US" dirty="0" err="1">
                <a:solidFill>
                  <a:srgbClr val="C00000"/>
                </a:solidFill>
              </a:rPr>
              <a:t>theName</a:t>
            </a:r>
            <a:r>
              <a:rPr lang="en-US" dirty="0">
                <a:solidFill>
                  <a:srgbClr val="C00000"/>
                </a:solidFill>
              </a:rPr>
              <a:t>, </a:t>
            </a:r>
            <a:endParaRPr lang="el-GR" dirty="0">
              <a:solidFill>
                <a:srgbClr val="C00000"/>
              </a:solidFill>
            </a:endParaRPr>
          </a:p>
          <a:p>
            <a:r>
              <a:rPr lang="el-GR" dirty="0">
                <a:solidFill>
                  <a:srgbClr val="C00000"/>
                </a:solidFill>
              </a:rPr>
              <a:t>			</a:t>
            </a:r>
            <a:r>
              <a:rPr lang="en-US" dirty="0">
                <a:solidFill>
                  <a:srgbClr val="C00000"/>
                </a:solidFill>
              </a:rPr>
              <a:t>Date </a:t>
            </a:r>
            <a:r>
              <a:rPr lang="en-US" dirty="0" err="1">
                <a:solidFill>
                  <a:srgbClr val="C00000"/>
                </a:solidFill>
              </a:rPr>
              <a:t>theDate</a:t>
            </a:r>
            <a:r>
              <a:rPr lang="en-US" dirty="0">
                <a:solidFill>
                  <a:srgbClr val="C00000"/>
                </a:solidFill>
              </a:rPr>
              <a:t>, double </a:t>
            </a:r>
            <a:r>
              <a:rPr lang="en-US" dirty="0" err="1">
                <a:solidFill>
                  <a:srgbClr val="C00000"/>
                </a:solidFill>
              </a:rPr>
              <a:t>theSalary</a:t>
            </a:r>
            <a:r>
              <a:rPr lang="en-US" dirty="0">
                <a:solidFill>
                  <a:srgbClr val="C00000"/>
                </a:solidFill>
              </a:rPr>
              <a:t>)</a:t>
            </a:r>
            <a:r>
              <a:rPr lang="el-GR" dirty="0"/>
              <a:t> </a:t>
            </a:r>
            <a:r>
              <a:rPr lang="en-US" dirty="0"/>
              <a:t>{</a:t>
            </a:r>
            <a:r>
              <a:rPr lang="el-GR" dirty="0"/>
              <a:t> … </a:t>
            </a:r>
            <a:r>
              <a:rPr lang="en-US" dirty="0"/>
              <a:t>}</a:t>
            </a:r>
          </a:p>
          <a:p>
            <a:endParaRPr lang="en-US" dirty="0"/>
          </a:p>
          <a:p>
            <a:r>
              <a:rPr lang="en-US" dirty="0"/>
              <a:t>    public </a:t>
            </a:r>
            <a:r>
              <a:rPr lang="en-US" dirty="0" err="1">
                <a:solidFill>
                  <a:srgbClr val="C00000"/>
                </a:solidFill>
              </a:rPr>
              <a:t>SalariedEmployee</a:t>
            </a:r>
            <a:r>
              <a:rPr lang="en-US" dirty="0">
                <a:solidFill>
                  <a:srgbClr val="C00000"/>
                </a:solidFill>
              </a:rPr>
              <a:t>(</a:t>
            </a:r>
            <a:r>
              <a:rPr lang="en-US" dirty="0" err="1">
                <a:solidFill>
                  <a:srgbClr val="C00000"/>
                </a:solidFill>
              </a:rPr>
              <a:t>SalariedEmployee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originalObject</a:t>
            </a:r>
            <a:r>
              <a:rPr lang="en-US" dirty="0">
                <a:solidFill>
                  <a:srgbClr val="C00000"/>
                </a:solidFill>
              </a:rPr>
              <a:t> )</a:t>
            </a:r>
            <a:r>
              <a:rPr lang="el-GR" dirty="0">
                <a:solidFill>
                  <a:srgbClr val="C00000"/>
                </a:solidFill>
              </a:rPr>
              <a:t> </a:t>
            </a:r>
            <a:r>
              <a:rPr lang="en-US" dirty="0"/>
              <a:t>{</a:t>
            </a:r>
            <a:r>
              <a:rPr lang="el-GR" dirty="0"/>
              <a:t> … </a:t>
            </a:r>
            <a:r>
              <a:rPr lang="en-US" dirty="0"/>
              <a:t>}</a:t>
            </a:r>
          </a:p>
          <a:p>
            <a:endParaRPr lang="en-US" dirty="0"/>
          </a:p>
          <a:p>
            <a:r>
              <a:rPr lang="en-US" dirty="0"/>
              <a:t>    public double </a:t>
            </a:r>
            <a:r>
              <a:rPr lang="en-US" dirty="0" err="1">
                <a:solidFill>
                  <a:srgbClr val="C00000"/>
                </a:solidFill>
              </a:rPr>
              <a:t>getSalary</a:t>
            </a:r>
            <a:r>
              <a:rPr lang="en-US" dirty="0">
                <a:solidFill>
                  <a:srgbClr val="C00000"/>
                </a:solidFill>
              </a:rPr>
              <a:t>( )</a:t>
            </a:r>
            <a:r>
              <a:rPr lang="el-GR" dirty="0">
                <a:solidFill>
                  <a:srgbClr val="C00000"/>
                </a:solidFill>
              </a:rPr>
              <a:t> </a:t>
            </a:r>
            <a:r>
              <a:rPr lang="en-US" dirty="0"/>
              <a:t>{</a:t>
            </a:r>
            <a:r>
              <a:rPr lang="el-GR" dirty="0"/>
              <a:t> … </a:t>
            </a:r>
            <a:r>
              <a:rPr lang="en-US" dirty="0"/>
              <a:t>}</a:t>
            </a:r>
          </a:p>
          <a:p>
            <a:r>
              <a:rPr lang="el-GR" dirty="0"/>
              <a:t> </a:t>
            </a:r>
            <a:r>
              <a:rPr lang="en-US" dirty="0"/>
              <a:t>   public void </a:t>
            </a:r>
            <a:r>
              <a:rPr lang="en-US" dirty="0" err="1">
                <a:solidFill>
                  <a:srgbClr val="C00000"/>
                </a:solidFill>
              </a:rPr>
              <a:t>setSalary</a:t>
            </a:r>
            <a:r>
              <a:rPr lang="en-US" dirty="0">
                <a:solidFill>
                  <a:srgbClr val="C00000"/>
                </a:solidFill>
              </a:rPr>
              <a:t>(double </a:t>
            </a:r>
            <a:r>
              <a:rPr lang="en-US" dirty="0" err="1">
                <a:solidFill>
                  <a:srgbClr val="C00000"/>
                </a:solidFill>
              </a:rPr>
              <a:t>newSalary</a:t>
            </a:r>
            <a:r>
              <a:rPr lang="en-US" dirty="0">
                <a:solidFill>
                  <a:srgbClr val="C00000"/>
                </a:solidFill>
              </a:rPr>
              <a:t>)</a:t>
            </a:r>
            <a:r>
              <a:rPr lang="el-GR" dirty="0">
                <a:solidFill>
                  <a:srgbClr val="C00000"/>
                </a:solidFill>
              </a:rPr>
              <a:t> </a:t>
            </a:r>
            <a:r>
              <a:rPr lang="en-US" dirty="0"/>
              <a:t>{</a:t>
            </a:r>
            <a:r>
              <a:rPr lang="el-GR" dirty="0"/>
              <a:t> … </a:t>
            </a:r>
            <a:r>
              <a:rPr lang="en-US" dirty="0"/>
              <a:t>}</a:t>
            </a:r>
          </a:p>
          <a:p>
            <a:endParaRPr lang="en-US" dirty="0"/>
          </a:p>
          <a:p>
            <a:r>
              <a:rPr lang="el-GR" dirty="0"/>
              <a:t>    </a:t>
            </a:r>
            <a:r>
              <a:rPr lang="en-US" dirty="0"/>
              <a:t>public double </a:t>
            </a:r>
            <a:r>
              <a:rPr lang="en-US" dirty="0" err="1">
                <a:solidFill>
                  <a:srgbClr val="C00000"/>
                </a:solidFill>
              </a:rPr>
              <a:t>getPay</a:t>
            </a:r>
            <a:r>
              <a:rPr lang="en-US" dirty="0">
                <a:solidFill>
                  <a:srgbClr val="C00000"/>
                </a:solidFill>
              </a:rPr>
              <a:t>( )</a:t>
            </a:r>
          </a:p>
          <a:p>
            <a:r>
              <a:rPr lang="en-US" dirty="0"/>
              <a:t>    {</a:t>
            </a:r>
          </a:p>
          <a:p>
            <a:r>
              <a:rPr lang="en-US" dirty="0"/>
              <a:t>        return salary/12;</a:t>
            </a:r>
          </a:p>
          <a:p>
            <a:r>
              <a:rPr lang="en-US" dirty="0"/>
              <a:t>    }</a:t>
            </a:r>
          </a:p>
          <a:p>
            <a:endParaRPr lang="en-US" dirty="0"/>
          </a:p>
          <a:p>
            <a:r>
              <a:rPr lang="en-US" dirty="0"/>
              <a:t>    public String </a:t>
            </a:r>
            <a:r>
              <a:rPr lang="en-US" dirty="0" err="1">
                <a:solidFill>
                  <a:srgbClr val="C00000"/>
                </a:solidFill>
              </a:rPr>
              <a:t>toString</a:t>
            </a:r>
            <a:r>
              <a:rPr lang="en-US" dirty="0">
                <a:solidFill>
                  <a:srgbClr val="C00000"/>
                </a:solidFill>
              </a:rPr>
              <a:t>( )</a:t>
            </a:r>
            <a:r>
              <a:rPr lang="el-GR" dirty="0">
                <a:solidFill>
                  <a:srgbClr val="C00000"/>
                </a:solidFill>
              </a:rPr>
              <a:t> </a:t>
            </a:r>
            <a:r>
              <a:rPr lang="en-US" dirty="0"/>
              <a:t>{</a:t>
            </a:r>
            <a:r>
              <a:rPr lang="el-GR" dirty="0"/>
              <a:t> … </a:t>
            </a:r>
            <a:r>
              <a:rPr lang="en-US" dirty="0" smtClean="0"/>
              <a:t>}</a:t>
            </a:r>
            <a:endParaRPr lang="en-US" dirty="0"/>
          </a:p>
          <a:p>
            <a:r>
              <a:rPr lang="en-US" dirty="0"/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26105" y="5301207"/>
            <a:ext cx="4625444" cy="120032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Εφόσον η κλάση  </a:t>
            </a:r>
            <a:r>
              <a:rPr lang="en-US" dirty="0" err="1" smtClean="0"/>
              <a:t>SalariedEmployee</a:t>
            </a:r>
            <a:r>
              <a:rPr lang="en-US" dirty="0" smtClean="0"/>
              <a:t> </a:t>
            </a:r>
            <a:r>
              <a:rPr lang="el-GR" dirty="0" smtClean="0"/>
              <a:t>παράγεται από αφηρημένη κλάση και η ίδια δεν είναι αφηρημένη, πρέπει </a:t>
            </a:r>
            <a:r>
              <a:rPr lang="el-GR" dirty="0" smtClean="0">
                <a:solidFill>
                  <a:srgbClr val="FF0000"/>
                </a:solidFill>
              </a:rPr>
              <a:t>υποχρεωτικά</a:t>
            </a:r>
            <a:r>
              <a:rPr lang="el-GR" dirty="0" smtClean="0"/>
              <a:t> να ορίσει την αφηρημένη μέθοδο </a:t>
            </a:r>
            <a:r>
              <a:rPr lang="en-US" dirty="0" err="1" smtClean="0"/>
              <a:t>getPay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53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539552" y="620688"/>
            <a:ext cx="8229600" cy="6048672"/>
          </a:xfrm>
          <a:prstGeom prst="rect">
            <a:avLst/>
          </a:prstGeom>
          <a:ln w="28575">
            <a:solidFill>
              <a:srgbClr val="0070C0"/>
            </a:solidFill>
            <a:prstDash val="dash"/>
          </a:ln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public class Example</a:t>
            </a: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l-GR" sz="18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static void main(String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[]){</a:t>
            </a:r>
          </a:p>
          <a:p>
            <a:pPr marL="0" indent="0">
              <a:buNone/>
            </a:pPr>
            <a:r>
              <a:rPr lang="el-GR" sz="1800" b="1" dirty="0" smtClean="0">
                <a:latin typeface="Courier New" pitchFamily="49" charset="0"/>
                <a:cs typeface="Courier New" pitchFamily="49" charset="0"/>
              </a:rPr>
              <a:t>    	</a:t>
            </a:r>
            <a:r>
              <a:rPr lang="en-US" sz="1800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HourlyEmployee</a:t>
            </a:r>
            <a:r>
              <a:rPr lang="en-US" sz="1800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= new</a:t>
            </a:r>
            <a:r>
              <a:rPr lang="el-GR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HourlyEmployee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(“Alice", </a:t>
            </a:r>
            <a:endParaRPr lang="el-GR" sz="1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1800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Date(4,18,2013), 10, 100);</a:t>
            </a:r>
          </a:p>
          <a:p>
            <a:pPr marL="0" indent="0">
              <a:buNone/>
            </a:pPr>
            <a:r>
              <a:rPr lang="el-GR" sz="1800" b="1" dirty="0" smtClean="0">
                <a:latin typeface="Courier New" pitchFamily="49" charset="0"/>
                <a:cs typeface="Courier New" pitchFamily="49" charset="0"/>
              </a:rPr>
              <a:t>    	</a:t>
            </a:r>
            <a:r>
              <a:rPr lang="en-US" sz="1800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sz="1800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sz="1800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(“Bob", </a:t>
            </a:r>
            <a:endParaRPr lang="el-GR" sz="1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1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18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Date(4,17,2013), 12000);</a:t>
            </a: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A.samePay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(B)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){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18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sz="18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The two employees </a:t>
            </a:r>
            <a:endParaRPr lang="el-GR" sz="1800" b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18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18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8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earn the </a:t>
            </a:r>
            <a:r>
              <a:rPr lang="en-US" sz="18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same amount per month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");</a:t>
            </a: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18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sz="18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The two employees do NOT </a:t>
            </a:r>
            <a:endParaRPr lang="el-GR" sz="1800" b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18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18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8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earn the </a:t>
            </a:r>
            <a:r>
              <a:rPr lang="en-US" sz="18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same amount per month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");</a:t>
            </a: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18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endParaRPr lang="en-US" sz="18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323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89835" y="2276872"/>
            <a:ext cx="1512168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475656" y="1628800"/>
            <a:ext cx="1512168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2"/>
          <p:cNvSpPr txBox="1">
            <a:spLocks/>
          </p:cNvSpPr>
          <p:nvPr/>
        </p:nvSpPr>
        <p:spPr>
          <a:xfrm>
            <a:off x="539552" y="620688"/>
            <a:ext cx="8229600" cy="6048672"/>
          </a:xfrm>
          <a:prstGeom prst="rect">
            <a:avLst/>
          </a:prstGeom>
          <a:ln w="28575">
            <a:solidFill>
              <a:srgbClr val="0070C0"/>
            </a:solidFill>
            <a:prstDash val="dash"/>
          </a:ln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public class Example</a:t>
            </a: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l-GR" sz="18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static void main(String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[]){</a:t>
            </a:r>
          </a:p>
          <a:p>
            <a:pPr marL="0" indent="0">
              <a:buNone/>
            </a:pPr>
            <a:r>
              <a:rPr lang="el-GR" sz="1800" b="1" dirty="0" smtClean="0">
                <a:latin typeface="Courier New" pitchFamily="49" charset="0"/>
                <a:cs typeface="Courier New" pitchFamily="49" charset="0"/>
              </a:rPr>
              <a:t>    	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Employee</a:t>
            </a:r>
            <a:r>
              <a:rPr lang="en-US" sz="1800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= new</a:t>
            </a:r>
            <a:r>
              <a:rPr lang="el-GR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HourlyEmployee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(“Alice", </a:t>
            </a:r>
            <a:endParaRPr lang="el-GR" sz="1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1800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Date(4,18,2013), 10, 100);</a:t>
            </a:r>
          </a:p>
          <a:p>
            <a:pPr marL="0" indent="0">
              <a:buNone/>
            </a:pPr>
            <a:r>
              <a:rPr lang="el-GR" sz="1800" b="1" dirty="0" smtClean="0">
                <a:latin typeface="Courier New" pitchFamily="49" charset="0"/>
                <a:cs typeface="Courier New" pitchFamily="49" charset="0"/>
              </a:rPr>
              <a:t>    	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Employee</a:t>
            </a:r>
            <a:r>
              <a:rPr lang="en-US" sz="1800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sz="1800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(“Bob", </a:t>
            </a:r>
            <a:endParaRPr lang="el-GR" sz="1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1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18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Date(4,17,2013), 12000);</a:t>
            </a: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A.samePay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(B)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){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18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sz="18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The two employees </a:t>
            </a:r>
            <a:endParaRPr lang="el-GR" sz="1800" b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18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18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8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earn the </a:t>
            </a:r>
            <a:r>
              <a:rPr lang="en-US" sz="18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same amount per month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");</a:t>
            </a: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18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sz="18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The two employees do NOT </a:t>
            </a:r>
            <a:endParaRPr lang="el-GR" sz="1800" b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18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18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8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earn the </a:t>
            </a:r>
            <a:r>
              <a:rPr lang="en-US" sz="18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same amount per month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");</a:t>
            </a: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18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endParaRPr lang="en-US" sz="1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91272" y="5530972"/>
            <a:ext cx="6552728" cy="12003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Μπορούμε να ορίσουμε </a:t>
            </a:r>
            <a:r>
              <a:rPr lang="el-GR" dirty="0" smtClean="0">
                <a:solidFill>
                  <a:srgbClr val="FF0000"/>
                </a:solidFill>
              </a:rPr>
              <a:t>μεταβλητές αφηρημένης κλάσης</a:t>
            </a:r>
            <a:r>
              <a:rPr lang="el-GR" dirty="0" smtClean="0"/>
              <a:t>. Θα πρέπει να όμως να τους αναθέσουμε </a:t>
            </a:r>
            <a:r>
              <a:rPr lang="el-GR" dirty="0" smtClean="0">
                <a:solidFill>
                  <a:srgbClr val="FF0000"/>
                </a:solidFill>
              </a:rPr>
              <a:t>αντικείμενα</a:t>
            </a:r>
            <a:r>
              <a:rPr lang="el-GR" dirty="0" smtClean="0"/>
              <a:t> μιας από τις </a:t>
            </a:r>
            <a:r>
              <a:rPr lang="el-GR" dirty="0" smtClean="0">
                <a:solidFill>
                  <a:srgbClr val="FF0000"/>
                </a:solidFill>
              </a:rPr>
              <a:t>παράγωγες </a:t>
            </a:r>
            <a:r>
              <a:rPr lang="el-GR" dirty="0" err="1" smtClean="0">
                <a:solidFill>
                  <a:srgbClr val="FF0000"/>
                </a:solidFill>
              </a:rPr>
              <a:t>ενυπόστατες</a:t>
            </a:r>
            <a:r>
              <a:rPr lang="el-GR" dirty="0" smtClean="0">
                <a:solidFill>
                  <a:srgbClr val="FF0000"/>
                </a:solidFill>
              </a:rPr>
              <a:t> κλάσεις</a:t>
            </a:r>
            <a:r>
              <a:rPr lang="el-GR" dirty="0" smtClean="0"/>
              <a:t>. Δεν μπορούμε να ορίσουμε ένα αντικείμενο της αφηρημένης κλάσης.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902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580112" y="3489695"/>
            <a:ext cx="2880320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2"/>
          <p:cNvSpPr txBox="1">
            <a:spLocks/>
          </p:cNvSpPr>
          <p:nvPr/>
        </p:nvSpPr>
        <p:spPr>
          <a:xfrm>
            <a:off x="539552" y="620688"/>
            <a:ext cx="8496944" cy="6048672"/>
          </a:xfrm>
          <a:prstGeom prst="rect">
            <a:avLst/>
          </a:prstGeom>
          <a:ln w="28575">
            <a:solidFill>
              <a:srgbClr val="0070C0"/>
            </a:solidFill>
            <a:prstDash val="dash"/>
          </a:ln>
        </p:spPr>
        <p:txBody>
          <a:bodyPr>
            <a:normAutofit fontScale="92500"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public class Example</a:t>
            </a: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l-GR" sz="18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static void main(String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[]){</a:t>
            </a:r>
          </a:p>
          <a:p>
            <a:pPr marL="0" indent="0">
              <a:buNone/>
            </a:pPr>
            <a:r>
              <a:rPr lang="el-GR" sz="1800" b="1" dirty="0" smtClean="0">
                <a:latin typeface="Courier New" pitchFamily="49" charset="0"/>
                <a:cs typeface="Courier New" pitchFamily="49" charset="0"/>
              </a:rPr>
              <a:t>    	</a:t>
            </a:r>
            <a:r>
              <a:rPr lang="en-US" sz="1800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HourlyEmployee</a:t>
            </a:r>
            <a:r>
              <a:rPr lang="en-US" sz="1800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= new</a:t>
            </a:r>
            <a:r>
              <a:rPr lang="el-GR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HourlyEmployee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(“Alice", </a:t>
            </a:r>
            <a:endParaRPr lang="el-GR" sz="1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1800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Date(4,18,2013), 10, 100);</a:t>
            </a:r>
          </a:p>
          <a:p>
            <a:pPr marL="0" indent="0">
              <a:buNone/>
            </a:pPr>
            <a:r>
              <a:rPr lang="el-GR" sz="1800" b="1" dirty="0" smtClean="0">
                <a:latin typeface="Courier New" pitchFamily="49" charset="0"/>
                <a:cs typeface="Courier New" pitchFamily="49" charset="0"/>
              </a:rPr>
              <a:t>    	</a:t>
            </a:r>
            <a:r>
              <a:rPr lang="en-US" sz="1800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sz="1800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sz="1800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(“Bob", </a:t>
            </a:r>
            <a:endParaRPr lang="el-GR" sz="1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1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18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Date(4,17,2013), 12000);</a:t>
            </a: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compareAndPrint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(A,B)</a:t>
            </a:r>
          </a:p>
          <a:p>
            <a:pPr marL="0" indent="0">
              <a:buNone/>
            </a:pPr>
            <a:r>
              <a:rPr lang="el-GR" sz="18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sz="18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private static void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compareAndPrint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Employee</a:t>
            </a:r>
            <a:r>
              <a:rPr lang="en-US" sz="18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Employee</a:t>
            </a:r>
            <a:r>
              <a:rPr lang="en-US" sz="18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	if (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A.samePay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(B)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18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sz="18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The two employees </a:t>
            </a:r>
            <a:endParaRPr lang="el-GR" sz="1800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18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18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earn the same amount per month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");</a:t>
            </a: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	else{</a:t>
            </a: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18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sz="18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The two employees do NOT </a:t>
            </a:r>
            <a:endParaRPr lang="el-GR" sz="1800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18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18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earn the same amount per month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");</a:t>
            </a: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endParaRPr lang="en-US" sz="18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166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51219" y="5229200"/>
            <a:ext cx="1944216" cy="13681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331640" y="5249719"/>
            <a:ext cx="122341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hours</a:t>
            </a:r>
          </a:p>
          <a:p>
            <a:r>
              <a:rPr lang="en-US" dirty="0" err="1" smtClean="0">
                <a:solidFill>
                  <a:srgbClr val="00B0F0"/>
                </a:solidFill>
              </a:rPr>
              <a:t>wageRate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getPay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251219" y="5879830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326411" y="4763484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HourlyEmployee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636121" y="5229199"/>
            <a:ext cx="1944216" cy="13681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691905" y="5247352"/>
            <a:ext cx="15311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B0F0"/>
                </a:solidFill>
              </a:rPr>
              <a:t>annualSalary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getPay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3636121" y="5589239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667155" y="4763484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SalariedEmployee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9" name="Straight Arrow Connector 18"/>
          <p:cNvCxnSpPr>
            <a:stCxn id="13" idx="0"/>
            <a:endCxn id="37" idx="2"/>
          </p:cNvCxnSpPr>
          <p:nvPr/>
        </p:nvCxnSpPr>
        <p:spPr>
          <a:xfrm flipV="1">
            <a:off x="2265130" y="4221088"/>
            <a:ext cx="1056911" cy="54239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7" idx="0"/>
            <a:endCxn id="37" idx="2"/>
          </p:cNvCxnSpPr>
          <p:nvPr/>
        </p:nvCxnSpPr>
        <p:spPr>
          <a:xfrm flipH="1" flipV="1">
            <a:off x="3322041" y="4221088"/>
            <a:ext cx="1373601" cy="54239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2349933" y="2681771"/>
            <a:ext cx="1944216" cy="153931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2434163" y="2681771"/>
            <a:ext cx="159530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name</a:t>
            </a:r>
          </a:p>
          <a:p>
            <a:r>
              <a:rPr lang="en-US" dirty="0" err="1" smtClean="0">
                <a:solidFill>
                  <a:srgbClr val="00B0F0"/>
                </a:solidFill>
              </a:rPr>
              <a:t>hiringDate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getName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getHiringDate</a:t>
            </a:r>
            <a:endParaRPr lang="el-GR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2349933" y="3284984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Κληρονομικότητα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760981" y="2202192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Employee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012160" y="2386858"/>
            <a:ext cx="295232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Οι παράγωγες κλάσεις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κληρονομούν</a:t>
            </a:r>
            <a:r>
              <a:rPr lang="el-GR" dirty="0" smtClean="0"/>
              <a:t> τα πεδία και τις μεθόδους της βασικής κλάσης και έχουν και δικά τους πεδία</a:t>
            </a:r>
            <a:r>
              <a:rPr lang="el-GR" dirty="0"/>
              <a:t> </a:t>
            </a:r>
            <a:r>
              <a:rPr lang="el-GR" dirty="0" smtClean="0"/>
              <a:t>και μεθόδους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l-GR" dirty="0" smtClean="0"/>
              <a:t>Επίσης μπορούμε να </a:t>
            </a:r>
            <a:r>
              <a:rPr lang="el-GR" dirty="0" smtClean="0">
                <a:solidFill>
                  <a:srgbClr val="0070C0"/>
                </a:solidFill>
              </a:rPr>
              <a:t>υπερβαίνουμε</a:t>
            </a:r>
            <a:r>
              <a:rPr lang="en-US" dirty="0" smtClean="0">
                <a:solidFill>
                  <a:srgbClr val="0070C0"/>
                </a:solidFill>
              </a:rPr>
              <a:t> (override)</a:t>
            </a:r>
            <a:r>
              <a:rPr lang="el-GR" dirty="0" smtClean="0"/>
              <a:t> κάποιες μεθόδους (</a:t>
            </a:r>
            <a:r>
              <a:rPr lang="en-US" dirty="0" err="1" smtClean="0"/>
              <a:t>toString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9280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Αφηρημένες κλάσεις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Αφηρημένες κλάσεις </a:t>
            </a:r>
            <a:r>
              <a:rPr lang="el-GR" dirty="0" smtClean="0"/>
              <a:t>είναι οι κλάσεις που περιέχουν </a:t>
            </a:r>
            <a:r>
              <a:rPr lang="el-GR" dirty="0" smtClean="0">
                <a:solidFill>
                  <a:srgbClr val="0070C0"/>
                </a:solidFill>
              </a:rPr>
              <a:t>αφηρημένες μεθόδους</a:t>
            </a:r>
          </a:p>
          <a:p>
            <a:pPr lvl="1"/>
            <a:r>
              <a:rPr lang="el-GR" dirty="0" smtClean="0"/>
              <a:t>Η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υλοποίηση</a:t>
            </a:r>
            <a:r>
              <a:rPr lang="el-GR" dirty="0" smtClean="0"/>
              <a:t> των αφηρημένων μεθόδων μετατίθεται στις μη αφηρημένες (</a:t>
            </a:r>
            <a:r>
              <a:rPr lang="el-GR" dirty="0" err="1" smtClean="0">
                <a:solidFill>
                  <a:srgbClr val="FF0000"/>
                </a:solidFill>
              </a:rPr>
              <a:t>ενυπόστατες</a:t>
            </a:r>
            <a:r>
              <a:rPr lang="el-GR" dirty="0" smtClean="0">
                <a:solidFill>
                  <a:srgbClr val="FF0000"/>
                </a:solidFill>
              </a:rPr>
              <a:t> </a:t>
            </a:r>
            <a:r>
              <a:rPr lang="el-GR" dirty="0" smtClean="0"/>
              <a:t>– </a:t>
            </a:r>
            <a:r>
              <a:rPr lang="en-US" dirty="0" smtClean="0">
                <a:solidFill>
                  <a:srgbClr val="FF0000"/>
                </a:solidFill>
              </a:rPr>
              <a:t>concrete</a:t>
            </a:r>
            <a:r>
              <a:rPr lang="en-US" dirty="0" smtClean="0"/>
              <a:t>) </a:t>
            </a:r>
            <a:r>
              <a:rPr lang="el-GR" dirty="0" smtClean="0"/>
              <a:t>κλάσεις που είναι </a:t>
            </a:r>
            <a:r>
              <a:rPr lang="el-GR" dirty="0" smtClean="0">
                <a:solidFill>
                  <a:srgbClr val="0070C0"/>
                </a:solidFill>
              </a:rPr>
              <a:t>απόγονοι</a:t>
            </a:r>
            <a:r>
              <a:rPr lang="el-GR" dirty="0" smtClean="0"/>
              <a:t> μιας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αφηρημένης κλάσης</a:t>
            </a:r>
            <a:r>
              <a:rPr lang="el-GR" dirty="0" smtClean="0"/>
              <a:t>.</a:t>
            </a:r>
          </a:p>
          <a:p>
            <a:pPr lvl="1"/>
            <a:r>
              <a:rPr lang="el-GR" dirty="0" smtClean="0"/>
              <a:t>Η υλοποίηση είναι </a:t>
            </a:r>
            <a:r>
              <a:rPr lang="el-GR" dirty="0" smtClean="0">
                <a:solidFill>
                  <a:srgbClr val="0070C0"/>
                </a:solidFill>
              </a:rPr>
              <a:t>υποχρεωτική</a:t>
            </a:r>
            <a:r>
              <a:rPr lang="el-GR" dirty="0" smtClean="0"/>
              <a:t>. Άρα έτσι εξασφαλίζουμε ότι μια </a:t>
            </a:r>
            <a:r>
              <a:rPr lang="en-US" dirty="0" smtClean="0"/>
              <a:t>concrete </a:t>
            </a:r>
            <a:r>
              <a:rPr lang="el-GR" dirty="0" smtClean="0"/>
              <a:t>κλάση θα έχει την μέθοδο που θέλουμε.</a:t>
            </a:r>
          </a:p>
          <a:p>
            <a:r>
              <a:rPr lang="el-GR" dirty="0" smtClean="0"/>
              <a:t>Οι αφηρημένες κλάσεις εκτός από αφηρημένες μεθόδους έχουν και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πεδία</a:t>
            </a:r>
            <a:r>
              <a:rPr lang="el-GR" dirty="0" smtClean="0"/>
              <a:t> και </a:t>
            </a:r>
            <a:r>
              <a:rPr lang="el-GR" dirty="0" err="1" smtClean="0">
                <a:solidFill>
                  <a:srgbClr val="0070C0"/>
                </a:solidFill>
              </a:rPr>
              <a:t>ενυπόστατες</a:t>
            </a:r>
            <a:r>
              <a:rPr lang="el-GR" dirty="0" smtClean="0">
                <a:solidFill>
                  <a:srgbClr val="0070C0"/>
                </a:solidFill>
              </a:rPr>
              <a:t> μεθόδους</a:t>
            </a:r>
            <a:r>
              <a:rPr lang="el-GR" dirty="0" smtClean="0"/>
              <a:t>.</a:t>
            </a:r>
          </a:p>
          <a:p>
            <a:pPr lvl="1"/>
            <a:r>
              <a:rPr lang="el-GR" dirty="0" smtClean="0"/>
              <a:t>Κληρονομούν επιπλέον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χαρακτηριστικά</a:t>
            </a:r>
            <a:r>
              <a:rPr lang="el-GR" dirty="0" smtClean="0"/>
              <a:t> στους απογόνους τους, όχι μόνο τις αφηρημένες μεθόδους.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071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Ένα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nterface</a:t>
            </a:r>
            <a:r>
              <a:rPr lang="en-US" dirty="0" smtClean="0"/>
              <a:t> </a:t>
            </a:r>
            <a:r>
              <a:rPr lang="el-GR" dirty="0" smtClean="0"/>
              <a:t>είναι μια ακραία μορφή αφηρημένης κλάσης</a:t>
            </a:r>
          </a:p>
          <a:p>
            <a:pPr lvl="1"/>
            <a:r>
              <a:rPr lang="el-GR" dirty="0" smtClean="0"/>
              <a:t>Ένα </a:t>
            </a:r>
            <a:r>
              <a:rPr lang="en-US" dirty="0" smtClean="0"/>
              <a:t>interface </a:t>
            </a:r>
            <a:r>
              <a:rPr lang="el-GR" dirty="0" smtClean="0"/>
              <a:t>έχει </a:t>
            </a:r>
            <a:r>
              <a:rPr lang="el-GR" dirty="0" smtClean="0">
                <a:solidFill>
                  <a:srgbClr val="FF0000"/>
                </a:solidFill>
              </a:rPr>
              <a:t>μόνο δηλώσεις </a:t>
            </a:r>
            <a:r>
              <a:rPr lang="el-GR" dirty="0" smtClean="0"/>
              <a:t>μεθόδων.</a:t>
            </a:r>
            <a:endParaRPr lang="en-US" dirty="0" smtClean="0"/>
          </a:p>
          <a:p>
            <a:pPr lvl="1"/>
            <a:r>
              <a:rPr lang="el-GR" dirty="0" smtClean="0"/>
              <a:t>Το </a:t>
            </a:r>
            <a:r>
              <a:rPr lang="en-US" dirty="0" smtClean="0"/>
              <a:t>interface</a:t>
            </a:r>
            <a:r>
              <a:rPr lang="el-GR" dirty="0" smtClean="0"/>
              <a:t> ορίζει μια </a:t>
            </a:r>
            <a:r>
              <a:rPr lang="el-GR" dirty="0" smtClean="0">
                <a:solidFill>
                  <a:srgbClr val="0070C0"/>
                </a:solidFill>
              </a:rPr>
              <a:t>απαραίτητη λειτουργικότητα </a:t>
            </a:r>
            <a:r>
              <a:rPr lang="el-GR" dirty="0" smtClean="0"/>
              <a:t>που θέλουμε.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344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61662" y="1916832"/>
            <a:ext cx="5894514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Παραδείγματα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84447" y="1916832"/>
            <a:ext cx="8352928" cy="1584176"/>
          </a:xfrm>
          <a:prstGeom prst="rect">
            <a:avLst/>
          </a:prstGeom>
          <a:ln w="28575">
            <a:solidFill>
              <a:srgbClr val="0070C0"/>
            </a:solidFill>
            <a:prstDash val="dash"/>
          </a:ln>
        </p:spPr>
        <p:txBody>
          <a:bodyPr vert="horz" lIns="91440" tIns="45720" rIns="91440" bIns="45720" rtlCol="0">
            <a:normAutofit fontScale="850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interface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MovingObject</a:t>
            </a:r>
            <a:r>
              <a:rPr lang="en-US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public void move();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61662" y="4005064"/>
            <a:ext cx="8352928" cy="2384648"/>
          </a:xfrm>
          <a:prstGeom prst="rect">
            <a:avLst/>
          </a:prstGeom>
          <a:ln w="28575">
            <a:solidFill>
              <a:srgbClr val="0070C0"/>
            </a:solidFill>
            <a:prstDash val="dash"/>
          </a:ln>
        </p:spPr>
        <p:txBody>
          <a:bodyPr vert="horz" lIns="91440" tIns="45720" rIns="91440" bIns="45720" rtlCol="0">
            <a:normAutofit fontScale="850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interface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ElectricObject</a:t>
            </a:r>
            <a:r>
              <a:rPr lang="en-US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powerOn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powerOff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727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Μία </a:t>
            </a:r>
            <a:r>
              <a:rPr lang="el-GR" dirty="0" smtClean="0">
                <a:solidFill>
                  <a:srgbClr val="0070C0"/>
                </a:solidFill>
              </a:rPr>
              <a:t>κλάση</a:t>
            </a:r>
            <a:r>
              <a:rPr lang="el-GR" dirty="0" smtClean="0"/>
              <a:t> </a:t>
            </a:r>
            <a:r>
              <a:rPr lang="el-GR" dirty="0" smtClean="0">
                <a:solidFill>
                  <a:srgbClr val="FF0000"/>
                </a:solidFill>
              </a:rPr>
              <a:t>υλοποιεί</a:t>
            </a:r>
            <a:r>
              <a:rPr lang="el-GR" dirty="0" smtClean="0"/>
              <a:t> το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interface</a:t>
            </a:r>
            <a:r>
              <a:rPr lang="en-US" dirty="0" smtClean="0"/>
              <a:t>.</a:t>
            </a:r>
            <a:endParaRPr lang="el-GR" dirty="0" smtClean="0"/>
          </a:p>
          <a:p>
            <a:pPr lvl="1"/>
            <a:r>
              <a:rPr lang="el-GR" dirty="0" smtClean="0"/>
              <a:t>Η κλάση μπορεί να είναι και </a:t>
            </a:r>
            <a:r>
              <a:rPr lang="el-GR" dirty="0" smtClean="0">
                <a:solidFill>
                  <a:srgbClr val="0070C0"/>
                </a:solidFill>
              </a:rPr>
              <a:t>αφηρημένη</a:t>
            </a:r>
            <a:r>
              <a:rPr lang="el-GR" dirty="0" smtClean="0"/>
              <a:t> κλάση</a:t>
            </a:r>
          </a:p>
          <a:p>
            <a:r>
              <a:rPr lang="el-GR" dirty="0" smtClean="0"/>
              <a:t>Μια κλάση μπορεί να υλοποιεί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πολλαπλά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interfaces</a:t>
            </a:r>
          </a:p>
          <a:p>
            <a:pPr lvl="1"/>
            <a:r>
              <a:rPr lang="el-GR" dirty="0" smtClean="0"/>
              <a:t>Αλλά δεν μπορεί να κληρονομεί από πολλαπλές κλάσεις</a:t>
            </a:r>
          </a:p>
          <a:p>
            <a:pPr marL="27432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114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51520" y="5373216"/>
            <a:ext cx="8352928" cy="64807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69706" y="2708920"/>
            <a:ext cx="8352928" cy="64807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69706" y="3933056"/>
            <a:ext cx="8352928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87895" y="1268760"/>
            <a:ext cx="8352928" cy="3356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884" y="404664"/>
            <a:ext cx="8229600" cy="990600"/>
          </a:xfrm>
        </p:spPr>
        <p:txBody>
          <a:bodyPr/>
          <a:lstStyle/>
          <a:p>
            <a:r>
              <a:rPr lang="el-GR" dirty="0" smtClean="0"/>
              <a:t>Παραδείγματα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84447" y="1268760"/>
            <a:ext cx="8352928" cy="1296144"/>
          </a:xfrm>
          <a:prstGeom prst="rect">
            <a:avLst/>
          </a:prstGeom>
          <a:ln w="28575">
            <a:solidFill>
              <a:srgbClr val="0070C0"/>
            </a:solidFill>
            <a:prstDash val="dash"/>
          </a:ln>
        </p:spPr>
        <p:txBody>
          <a:bodyPr vert="horz" lIns="91440" tIns="45720" rIns="91440" bIns="45720" rtlCol="0">
            <a:normAutofit fontScale="700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Car</a:t>
            </a:r>
            <a:r>
              <a:rPr lang="en-US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implements</a:t>
            </a:r>
            <a:r>
              <a:rPr lang="en-US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MovingObject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 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…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61662" y="3933056"/>
            <a:ext cx="8352928" cy="1296144"/>
          </a:xfrm>
          <a:prstGeom prst="rect">
            <a:avLst/>
          </a:prstGeom>
          <a:ln w="28575">
            <a:solidFill>
              <a:srgbClr val="0070C0"/>
            </a:solidFill>
            <a:prstDash val="dash"/>
          </a:ln>
        </p:spPr>
        <p:txBody>
          <a:bodyPr vert="horz" lIns="91440" tIns="45720" rIns="91440" bIns="45720" rtlCol="0">
            <a:normAutofit fontScale="700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abstract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Vehicle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implements</a:t>
            </a:r>
            <a:r>
              <a:rPr lang="en-US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MovingObject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abstract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void move();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87895" y="2708920"/>
            <a:ext cx="8352928" cy="1008112"/>
          </a:xfrm>
          <a:prstGeom prst="rect">
            <a:avLst/>
          </a:prstGeom>
          <a:ln w="28575">
            <a:solidFill>
              <a:srgbClr val="FF0000"/>
            </a:solidFill>
            <a:prstDash val="dash"/>
          </a:ln>
        </p:spPr>
        <p:txBody>
          <a:bodyPr vert="horz" lIns="91440" tIns="45720" rIns="91440" bIns="45720" rtlCol="0">
            <a:normAutofit fontScale="700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ElectricCar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implements</a:t>
            </a:r>
            <a:r>
              <a:rPr lang="en-US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MovingObject</a:t>
            </a:r>
            <a:r>
              <a:rPr lang="en-US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ElectricObject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 	…	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245029" y="5373216"/>
            <a:ext cx="8352928" cy="1008112"/>
          </a:xfrm>
          <a:prstGeom prst="rect">
            <a:avLst/>
          </a:prstGeom>
          <a:ln w="28575">
            <a:solidFill>
              <a:srgbClr val="FF0000"/>
            </a:solidFill>
            <a:prstDash val="dash"/>
          </a:ln>
        </p:spPr>
        <p:txBody>
          <a:bodyPr vert="horz" lIns="91440" tIns="45720" rIns="91440" bIns="45720" rtlCol="0">
            <a:normAutofit fontScale="700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ElectricCar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extends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Vehicle</a:t>
            </a:r>
            <a:r>
              <a:rPr lang="en-US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implements</a:t>
            </a:r>
            <a:r>
              <a:rPr lang="en-US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ElectricObject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…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683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Ένα </a:t>
            </a:r>
            <a:r>
              <a:rPr lang="en-US" dirty="0" smtClean="0"/>
              <a:t>Interface </a:t>
            </a:r>
            <a:r>
              <a:rPr lang="el-GR" dirty="0" smtClean="0"/>
              <a:t>μπορεί να κληρονομεί από ένα άλλο </a:t>
            </a:r>
            <a:r>
              <a:rPr lang="en-US" dirty="0" smtClean="0"/>
              <a:t>interface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63555" y="3068960"/>
            <a:ext cx="8352928" cy="2384648"/>
          </a:xfrm>
          <a:prstGeom prst="rect">
            <a:avLst/>
          </a:prstGeom>
          <a:ln w="28575">
            <a:solidFill>
              <a:srgbClr val="0070C0"/>
            </a:solidFill>
            <a:prstDash val="dash"/>
          </a:ln>
        </p:spPr>
        <p:txBody>
          <a:bodyPr vert="horz" lIns="91440" tIns="45720" rIns="91440" bIns="45720" rtlCol="0">
            <a:normAutofit fontScale="775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interface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ElectricMovingObject</a:t>
            </a:r>
            <a:r>
              <a:rPr lang="en-US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MovingObject</a:t>
            </a:r>
            <a:r>
              <a:rPr lang="en-US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powerOn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powerOff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279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Interfaces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l-GR" dirty="0" smtClean="0"/>
              <a:t>αφηρημένες κλάσεις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Τα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interfaces</a:t>
            </a:r>
            <a:r>
              <a:rPr lang="en-US" dirty="0" smtClean="0"/>
              <a:t> </a:t>
            </a:r>
            <a:r>
              <a:rPr lang="el-GR" dirty="0" smtClean="0"/>
              <a:t>είναι χρήσιμα όταν θέλουμε να ορίσουμε αντικείμενα που ορίζονται μόνο από κάποια </a:t>
            </a:r>
            <a:r>
              <a:rPr lang="el-GR" dirty="0" smtClean="0">
                <a:solidFill>
                  <a:srgbClr val="0070C0"/>
                </a:solidFill>
              </a:rPr>
              <a:t>υψηλού επιπέδου λειτουργικότητα</a:t>
            </a:r>
            <a:r>
              <a:rPr lang="el-GR" dirty="0" smtClean="0"/>
              <a:t> ενώ κατά τα άλλα μπορεί να είναι πολύ διαφορετικά μεταξύ τους</a:t>
            </a:r>
          </a:p>
          <a:p>
            <a:pPr lvl="1"/>
            <a:r>
              <a:rPr lang="el-GR" dirty="0" smtClean="0"/>
              <a:t>Έχουν το ίδιο </a:t>
            </a:r>
            <a:r>
              <a:rPr lang="en-US" dirty="0" smtClean="0"/>
              <a:t>interface</a:t>
            </a:r>
            <a:r>
              <a:rPr lang="el-GR" dirty="0" smtClean="0"/>
              <a:t> – ένα κινούμενο αντικείμενο μπορεί να κινείται</a:t>
            </a:r>
          </a:p>
          <a:p>
            <a:pPr lvl="2"/>
            <a:r>
              <a:rPr lang="el-GR" dirty="0" smtClean="0"/>
              <a:t>Δεν ξέρουμε πως, σε πόσες διαστάσεις, με τι ταχύτητα κλπ</a:t>
            </a:r>
            <a:r>
              <a:rPr lang="en-US" dirty="0" smtClean="0"/>
              <a:t>.</a:t>
            </a:r>
          </a:p>
          <a:p>
            <a:r>
              <a:rPr lang="el-GR" dirty="0" smtClean="0"/>
              <a:t>Μια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αφηρημένη κλάση </a:t>
            </a:r>
            <a:r>
              <a:rPr lang="el-GR" dirty="0" smtClean="0"/>
              <a:t>υποθέτει ότι τα αντικείμενα που θα ορίσουμε έχουν πολλά περισσότερα </a:t>
            </a:r>
            <a:r>
              <a:rPr lang="el-GR" dirty="0" smtClean="0">
                <a:solidFill>
                  <a:srgbClr val="0070C0"/>
                </a:solidFill>
              </a:rPr>
              <a:t>κοινά χαρακτηριστικά</a:t>
            </a:r>
            <a:r>
              <a:rPr lang="el-GR" dirty="0" smtClean="0"/>
              <a:t> </a:t>
            </a:r>
          </a:p>
          <a:p>
            <a:pPr lvl="1"/>
            <a:r>
              <a:rPr lang="el-GR" dirty="0" smtClean="0"/>
              <a:t>Κοινά πεδία πάνω στα οποία μπορούμε να υλοποιήσουμε και κοινές μεθόδους.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085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Αφηρημένοι Τύποι Δεδομένων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Τα </a:t>
            </a:r>
            <a:r>
              <a:rPr lang="en-US" dirty="0" smtClean="0"/>
              <a:t>interfaces </a:t>
            </a:r>
            <a:r>
              <a:rPr lang="el-GR" dirty="0" smtClean="0"/>
              <a:t>μπορούμε να τα δούμε και σαν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Αφηρημένους Τύπους Δεδομένων</a:t>
            </a:r>
          </a:p>
          <a:p>
            <a:r>
              <a:rPr lang="el-GR" dirty="0" smtClean="0"/>
              <a:t>Π.χ., μία </a:t>
            </a:r>
            <a:r>
              <a:rPr lang="el-GR" dirty="0" smtClean="0">
                <a:solidFill>
                  <a:srgbClr val="0070C0"/>
                </a:solidFill>
              </a:rPr>
              <a:t>στοίβα</a:t>
            </a:r>
            <a:r>
              <a:rPr lang="el-GR" dirty="0" smtClean="0"/>
              <a:t> απαιτεί συγκεκριμένες λειτουργίες από τις κλάσεις που την υλοποιούν</a:t>
            </a:r>
          </a:p>
          <a:p>
            <a:pPr lvl="1"/>
            <a:r>
              <a:rPr lang="en-US" dirty="0" smtClean="0"/>
              <a:t>Push</a:t>
            </a:r>
          </a:p>
          <a:p>
            <a:pPr lvl="1"/>
            <a:r>
              <a:rPr lang="en-US" dirty="0" smtClean="0"/>
              <a:t>Pop</a:t>
            </a:r>
          </a:p>
          <a:p>
            <a:pPr lvl="1"/>
            <a:r>
              <a:rPr lang="en-US" dirty="0" err="1" smtClean="0"/>
              <a:t>IsEmpty</a:t>
            </a:r>
            <a:endParaRPr lang="en-US" dirty="0" smtClean="0"/>
          </a:p>
          <a:p>
            <a:pPr lvl="1"/>
            <a:r>
              <a:rPr lang="en-US" dirty="0" smtClean="0"/>
              <a:t>Top</a:t>
            </a:r>
          </a:p>
          <a:p>
            <a:r>
              <a:rPr lang="el-GR" dirty="0" smtClean="0"/>
              <a:t>Ανάλογα με τον τύπο των δεδομένων που θα κρατάει η στοίβα μπορούμε να ορίσουμε διαφορετικές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υλοποιήσεις</a:t>
            </a:r>
          </a:p>
          <a:p>
            <a:pPr lvl="1"/>
            <a:r>
              <a:rPr lang="el-GR" dirty="0" smtClean="0"/>
              <a:t>Υπάρχει και άλλος τρόπος να το κάνουμε αυτό όμως όπως θα δούμε παρακάτω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962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Παράδειγμα: Το </a:t>
            </a:r>
            <a:r>
              <a:rPr lang="en-US" dirty="0" smtClean="0"/>
              <a:t>interface </a:t>
            </a:r>
            <a:r>
              <a:rPr lang="en-US" dirty="0" err="1" smtClean="0"/>
              <a:t>myComparable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Το </a:t>
            </a:r>
            <a:r>
              <a:rPr lang="en-US" dirty="0"/>
              <a:t>interface </a:t>
            </a:r>
            <a:r>
              <a:rPr lang="en-US" dirty="0" err="1" smtClean="0">
                <a:solidFill>
                  <a:srgbClr val="FF0000"/>
                </a:solidFill>
              </a:rPr>
              <a:t>myComparable</a:t>
            </a:r>
            <a:r>
              <a:rPr lang="el-GR" dirty="0" smtClean="0">
                <a:solidFill>
                  <a:srgbClr val="FF0000"/>
                </a:solidFill>
              </a:rPr>
              <a:t> </a:t>
            </a:r>
            <a:r>
              <a:rPr lang="el-GR" dirty="0" smtClean="0"/>
              <a:t>ορίζει </a:t>
            </a:r>
            <a:r>
              <a:rPr lang="en-US" dirty="0" smtClean="0"/>
              <a:t>interface </a:t>
            </a:r>
            <a:r>
              <a:rPr lang="el-GR" dirty="0" smtClean="0"/>
              <a:t>για αντικείμενα τα οποία μπορούν να </a:t>
            </a:r>
            <a:r>
              <a:rPr lang="el-GR" dirty="0" smtClean="0">
                <a:solidFill>
                  <a:srgbClr val="0070C0"/>
                </a:solidFill>
              </a:rPr>
              <a:t>συγκριθούν</a:t>
            </a:r>
            <a:r>
              <a:rPr lang="el-GR" dirty="0" smtClean="0"/>
              <a:t> μεταξύ τους</a:t>
            </a:r>
            <a:endParaRPr lang="en-US" dirty="0" smtClean="0"/>
          </a:p>
          <a:p>
            <a:pPr lvl="1"/>
            <a:r>
              <a:rPr lang="el-GR" dirty="0" smtClean="0"/>
              <a:t>Υπάρχει στην </a:t>
            </a:r>
            <a:r>
              <a:rPr lang="en-US" dirty="0" smtClean="0"/>
              <a:t>Java </a:t>
            </a:r>
            <a:r>
              <a:rPr lang="el-GR" dirty="0" smtClean="0"/>
              <a:t>το </a:t>
            </a:r>
            <a:r>
              <a:rPr lang="en-US" dirty="0" smtClean="0"/>
              <a:t>interface Comparable </a:t>
            </a:r>
            <a:r>
              <a:rPr lang="el-GR" dirty="0" smtClean="0"/>
              <a:t>αλλά είναι λίγο διαφορετικό</a:t>
            </a:r>
          </a:p>
          <a:p>
            <a:r>
              <a:rPr lang="el-GR" dirty="0" smtClean="0"/>
              <a:t>Ορίζει την μέθοδο</a:t>
            </a:r>
          </a:p>
          <a:p>
            <a:pPr lvl="1"/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int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compareTo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(Object other</a:t>
            </a:r>
            <a:r>
              <a:rPr lang="el-GR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l-GR" dirty="0" smtClean="0"/>
              <a:t>Σημασιολογία:</a:t>
            </a:r>
          </a:p>
          <a:p>
            <a:pPr lvl="1"/>
            <a:r>
              <a:rPr lang="el-GR" dirty="0" smtClean="0"/>
              <a:t>Αν η μέθοδος επιστρέψει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αρνητικό αριθμό </a:t>
            </a:r>
            <a:r>
              <a:rPr lang="el-GR" dirty="0" smtClean="0"/>
              <a:t>τότε το αντικείμενο </a:t>
            </a:r>
            <a:r>
              <a:rPr lang="en-US" dirty="0" smtClean="0">
                <a:solidFill>
                  <a:srgbClr val="0070C0"/>
                </a:solidFill>
              </a:rPr>
              <a:t>this</a:t>
            </a:r>
            <a:r>
              <a:rPr lang="en-US" dirty="0" smtClean="0"/>
              <a:t> </a:t>
            </a:r>
            <a:r>
              <a:rPr lang="el-GR" dirty="0" smtClean="0"/>
              <a:t>είναι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μικρότερο</a:t>
            </a:r>
            <a:r>
              <a:rPr lang="el-GR" dirty="0" smtClean="0"/>
              <a:t> από το αντικείμενο </a:t>
            </a:r>
            <a:r>
              <a:rPr lang="en-US" dirty="0" smtClean="0">
                <a:solidFill>
                  <a:srgbClr val="0070C0"/>
                </a:solidFill>
              </a:rPr>
              <a:t>other</a:t>
            </a:r>
          </a:p>
          <a:p>
            <a:pPr lvl="1"/>
            <a:r>
              <a:rPr lang="el-GR" dirty="0"/>
              <a:t>Αν η μέθοδος επιστρέψει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μηδέν</a:t>
            </a:r>
            <a:r>
              <a:rPr lang="el-GR" dirty="0" smtClean="0"/>
              <a:t> τότε </a:t>
            </a:r>
            <a:r>
              <a:rPr lang="el-GR" dirty="0"/>
              <a:t>το αντικείμενο </a:t>
            </a:r>
            <a:r>
              <a:rPr lang="en-US" dirty="0">
                <a:solidFill>
                  <a:srgbClr val="0070C0"/>
                </a:solidFill>
              </a:rPr>
              <a:t>this</a:t>
            </a:r>
            <a:r>
              <a:rPr lang="en-US" dirty="0"/>
              <a:t> </a:t>
            </a:r>
            <a:r>
              <a:rPr lang="el-GR" dirty="0"/>
              <a:t>είναι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ίσο</a:t>
            </a:r>
            <a:r>
              <a:rPr lang="el-GR" dirty="0" smtClean="0"/>
              <a:t> με </a:t>
            </a:r>
            <a:r>
              <a:rPr lang="el-GR" dirty="0"/>
              <a:t>το αντικείμενο </a:t>
            </a:r>
            <a:r>
              <a:rPr lang="en-US" dirty="0" smtClean="0">
                <a:solidFill>
                  <a:srgbClr val="0070C0"/>
                </a:solidFill>
              </a:rPr>
              <a:t>other</a:t>
            </a:r>
            <a:endParaRPr lang="el-GR" dirty="0" smtClean="0">
              <a:solidFill>
                <a:srgbClr val="0070C0"/>
              </a:solidFill>
            </a:endParaRPr>
          </a:p>
          <a:p>
            <a:pPr lvl="1"/>
            <a:r>
              <a:rPr lang="el-GR" dirty="0"/>
              <a:t>Αν η μέθοδος επιστρέψει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θετικό αριθμό </a:t>
            </a:r>
            <a:r>
              <a:rPr lang="el-GR" dirty="0"/>
              <a:t>τότε το αντικείμενο </a:t>
            </a:r>
            <a:r>
              <a:rPr lang="en-US" dirty="0">
                <a:solidFill>
                  <a:srgbClr val="0070C0"/>
                </a:solidFill>
              </a:rPr>
              <a:t>this</a:t>
            </a:r>
            <a:r>
              <a:rPr lang="en-US" dirty="0"/>
              <a:t> </a:t>
            </a:r>
            <a:r>
              <a:rPr lang="el-GR" dirty="0"/>
              <a:t>είναι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μεγαλύτερο</a:t>
            </a:r>
            <a:r>
              <a:rPr lang="el-GR" dirty="0" smtClean="0"/>
              <a:t> από </a:t>
            </a:r>
            <a:r>
              <a:rPr lang="el-GR" dirty="0"/>
              <a:t>το αντικείμενο </a:t>
            </a:r>
            <a:r>
              <a:rPr lang="en-US" dirty="0">
                <a:solidFill>
                  <a:srgbClr val="0070C0"/>
                </a:solidFill>
              </a:rPr>
              <a:t>other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823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 </a:t>
            </a:r>
            <a:r>
              <a:rPr lang="en-US" dirty="0" err="1" smtClean="0"/>
              <a:t>myComparable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1728192"/>
          </a:xfrm>
          <a:ln w="28575">
            <a:solidFill>
              <a:srgbClr val="0070C0"/>
            </a:solidFill>
            <a:prstDash val="dash"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interface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myComparable</a:t>
            </a:r>
            <a:endParaRPr lang="en-US" sz="2000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public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compareTo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myComparable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other);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37006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101" y="404664"/>
            <a:ext cx="8619593" cy="2016224"/>
          </a:xfrm>
          <a:ln w="28575">
            <a:solidFill>
              <a:srgbClr val="0070C0"/>
            </a:solidFill>
            <a:prstDash val="dash"/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</a:t>
            </a:r>
          </a:p>
          <a:p>
            <a:pPr marL="0" indent="0">
              <a:buNone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   private String </a:t>
            </a:r>
            <a:r>
              <a:rPr lang="en-US" sz="12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name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   private Date </a:t>
            </a:r>
            <a:r>
              <a:rPr lang="en-US" sz="1200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hireDate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  public </a:t>
            </a:r>
            <a:r>
              <a:rPr lang="en-US" sz="12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sz="12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sz="12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()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       return (name + " " +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hireDate.toString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( ));</a:t>
            </a:r>
          </a:p>
          <a:p>
            <a:pPr marL="0" indent="0">
              <a:buNone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7753" y="2492896"/>
            <a:ext cx="8670711" cy="2088232"/>
          </a:xfrm>
          <a:prstGeom prst="rect">
            <a:avLst/>
          </a:prstGeom>
          <a:ln w="28575">
            <a:solidFill>
              <a:srgbClr val="FF0000"/>
            </a:solidFill>
            <a:prstDash val="dash"/>
          </a:ln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2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HourlyEmployee</a:t>
            </a:r>
            <a:r>
              <a:rPr lang="en-US" sz="1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extends </a:t>
            </a:r>
            <a:r>
              <a:rPr lang="en-US" sz="1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   private double </a:t>
            </a:r>
            <a:r>
              <a:rPr lang="en-US" sz="1200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wageRate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; </a:t>
            </a:r>
          </a:p>
          <a:p>
            <a:pPr marL="0" indent="0">
              <a:buNone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   private double </a:t>
            </a:r>
            <a:r>
              <a:rPr lang="en-US" sz="12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hours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; //for the 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month</a:t>
            </a:r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   </a:t>
            </a:r>
            <a:endParaRPr lang="el-GR" sz="12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12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public String </a:t>
            </a:r>
            <a:r>
              <a:rPr lang="en-US" sz="12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     return (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super.toString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( ) 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+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"\n$" +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wageRate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+ " per hour for " + hours + " hours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");</a:t>
            </a:r>
          </a:p>
          <a:p>
            <a:pPr marL="0" indent="0">
              <a:buNone/>
            </a:pP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r>
              <a:rPr lang="el-GR" sz="12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2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9789" y="4725144"/>
            <a:ext cx="8598904" cy="1872208"/>
          </a:xfrm>
          <a:prstGeom prst="rect">
            <a:avLst/>
          </a:prstGeom>
          <a:ln w="28575">
            <a:solidFill>
              <a:schemeClr val="accent6">
                <a:lumMod val="75000"/>
              </a:schemeClr>
            </a:solidFill>
            <a:prstDash val="dash"/>
          </a:ln>
        </p:spPr>
        <p:txBody>
          <a:bodyPr>
            <a:noAutofit/>
          </a:bodyPr>
          <a:lstStyle>
            <a:defPPr>
              <a:defRPr lang="en-US"/>
            </a:defPPr>
            <a:lvl1pPr indent="0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None/>
              <a:defRPr sz="2800" b="1">
                <a:latin typeface="Courier New" pitchFamily="49" charset="0"/>
                <a:cs typeface="Courier New" pitchFamily="49" charset="0"/>
              </a:defRPr>
            </a:lvl1pPr>
            <a:lvl2pPr indent="-182880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/>
            </a:lvl2pPr>
            <a:lvl3pPr marL="731520" indent="-182880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/>
            </a:lvl3pPr>
            <a:lvl4pPr marL="1005840" indent="-182880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</a:lvl4pPr>
            <a:lvl5pPr marL="1188720" indent="-137160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baseline="0"/>
            </a:lvl5pPr>
            <a:lvl6pPr marL="137160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6pPr>
            <a:lvl7pPr marL="155448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7pPr>
            <a:lvl8pPr marL="173736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8pPr>
            <a:lvl9pPr marL="192024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9pPr>
          </a:lstStyle>
          <a:p>
            <a:r>
              <a:rPr lang="en-US" sz="1200" dirty="0"/>
              <a:t>public class </a:t>
            </a:r>
            <a:r>
              <a:rPr lang="en-US" sz="1200" dirty="0" err="1">
                <a:solidFill>
                  <a:schemeClr val="accent6">
                    <a:lumMod val="75000"/>
                  </a:schemeClr>
                </a:solidFill>
              </a:rPr>
              <a:t>SalariedEmployee</a:t>
            </a:r>
            <a:r>
              <a:rPr lang="en-US" sz="1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200" dirty="0"/>
              <a:t>extends </a:t>
            </a:r>
            <a:r>
              <a:rPr lang="en-US" sz="1200" dirty="0">
                <a:solidFill>
                  <a:srgbClr val="0070C0"/>
                </a:solidFill>
              </a:rPr>
              <a:t>Employee</a:t>
            </a:r>
          </a:p>
          <a:p>
            <a:r>
              <a:rPr lang="en-US" sz="1200" dirty="0"/>
              <a:t>{</a:t>
            </a:r>
          </a:p>
          <a:p>
            <a:r>
              <a:rPr lang="en-US" sz="1200" dirty="0"/>
              <a:t>    private double </a:t>
            </a:r>
            <a:r>
              <a:rPr lang="en-US" sz="1200" dirty="0">
                <a:solidFill>
                  <a:srgbClr val="00B0F0"/>
                </a:solidFill>
              </a:rPr>
              <a:t>salary</a:t>
            </a:r>
            <a:r>
              <a:rPr lang="en-US" sz="1200" dirty="0"/>
              <a:t>; //</a:t>
            </a:r>
            <a:r>
              <a:rPr lang="en-US" sz="1200" dirty="0" smtClean="0"/>
              <a:t>annual</a:t>
            </a:r>
          </a:p>
          <a:p>
            <a:endParaRPr lang="en-US" sz="1200" dirty="0"/>
          </a:p>
          <a:p>
            <a:r>
              <a:rPr lang="en-US" sz="1200" dirty="0"/>
              <a:t>    public String </a:t>
            </a:r>
            <a:r>
              <a:rPr lang="en-US" sz="1200" dirty="0" err="1">
                <a:solidFill>
                  <a:srgbClr val="C00000"/>
                </a:solidFill>
              </a:rPr>
              <a:t>toString</a:t>
            </a:r>
            <a:r>
              <a:rPr lang="en-US" sz="1200" dirty="0">
                <a:solidFill>
                  <a:srgbClr val="C00000"/>
                </a:solidFill>
              </a:rPr>
              <a:t>( </a:t>
            </a:r>
            <a:r>
              <a:rPr lang="en-US" sz="1200" dirty="0" smtClean="0">
                <a:solidFill>
                  <a:srgbClr val="C00000"/>
                </a:solidFill>
              </a:rPr>
              <a:t>)</a:t>
            </a:r>
            <a:r>
              <a:rPr lang="en-US" sz="1200" dirty="0" smtClean="0"/>
              <a:t>{</a:t>
            </a:r>
            <a:endParaRPr lang="en-US" sz="1200" dirty="0"/>
          </a:p>
          <a:p>
            <a:r>
              <a:rPr lang="en-US" sz="1200" dirty="0"/>
              <a:t>        return </a:t>
            </a:r>
            <a:r>
              <a:rPr lang="en-US" sz="1200" dirty="0" smtClean="0"/>
              <a:t>(</a:t>
            </a:r>
            <a:r>
              <a:rPr lang="en-US" sz="1200" dirty="0" err="1" smtClean="0"/>
              <a:t>super.toString</a:t>
            </a:r>
            <a:r>
              <a:rPr lang="en-US" sz="1200" dirty="0"/>
              <a:t>( ) </a:t>
            </a:r>
            <a:r>
              <a:rPr lang="en-US" sz="1200" dirty="0" smtClean="0"/>
              <a:t>+ </a:t>
            </a:r>
            <a:r>
              <a:rPr lang="en-US" sz="1200" dirty="0"/>
              <a:t>"\n$" + salary + " per year");</a:t>
            </a:r>
          </a:p>
          <a:p>
            <a:r>
              <a:rPr lang="en-US" sz="1200" dirty="0"/>
              <a:t>    }</a:t>
            </a:r>
          </a:p>
          <a:p>
            <a:r>
              <a:rPr lang="en-US" sz="1200" dirty="0" smtClean="0"/>
              <a:t>}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623696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Εφαρμογή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Μπορούμε να ορίσουμε μια μέθοδο </a:t>
            </a:r>
            <a:r>
              <a:rPr lang="en-US" dirty="0" smtClean="0">
                <a:solidFill>
                  <a:srgbClr val="0070C0"/>
                </a:solidFill>
              </a:rPr>
              <a:t>sort</a:t>
            </a:r>
            <a:r>
              <a:rPr lang="en-US" dirty="0" smtClean="0"/>
              <a:t> </a:t>
            </a:r>
            <a:r>
              <a:rPr lang="el-GR" dirty="0" smtClean="0"/>
              <a:t>η οποία να μπορεί να εφαρμοστεί σε πίνακες με οποιαδήποτε μορφής αντικείμενα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3140968"/>
            <a:ext cx="8352928" cy="3456384"/>
          </a:xfrm>
          <a:prstGeom prst="rect">
            <a:avLst/>
          </a:prstGeom>
          <a:ln w="28575">
            <a:solidFill>
              <a:srgbClr val="FF0000"/>
            </a:solidFill>
            <a:prstDash val="dash"/>
          </a:ln>
        </p:spPr>
        <p:txBody>
          <a:bodyPr vert="horz" lIns="91440" tIns="45720" rIns="91440" bIns="45720" rtlCol="0">
            <a:normAutofit fontScale="625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static void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sort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myComparable</a:t>
            </a:r>
            <a:r>
              <a:rPr lang="en-US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[]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array){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(int i = 0; i &lt;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array.length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i ++){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myComparable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minElement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array[i];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(int j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i+1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j &lt;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array.length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j ++){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minElement.compareTo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(array[j]) &gt; 0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minElement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array[j];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array[j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= array[i];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array[i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minElement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47864" y="6021288"/>
            <a:ext cx="5616624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Μπορεί να εφαρμοστεί σε </a:t>
            </a:r>
            <a:r>
              <a:rPr lang="el-GR" dirty="0" smtClean="0">
                <a:solidFill>
                  <a:srgbClr val="FF0000"/>
                </a:solidFill>
              </a:rPr>
              <a:t>οποιαδήποτε</a:t>
            </a:r>
            <a:r>
              <a:rPr lang="el-GR" dirty="0" smtClean="0"/>
              <a:t> αντικείμενα που υλοποιούν το </a:t>
            </a:r>
            <a:r>
              <a:rPr lang="en-US" dirty="0" smtClean="0"/>
              <a:t>interface </a:t>
            </a:r>
            <a:r>
              <a:rPr lang="en-US" dirty="0" err="1" smtClean="0">
                <a:solidFill>
                  <a:srgbClr val="FF0000"/>
                </a:solidFill>
              </a:rPr>
              <a:t>myComparable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3511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422715"/>
            <a:ext cx="8352928" cy="6408712"/>
          </a:xfrm>
          <a:prstGeom prst="rect">
            <a:avLst/>
          </a:prstGeom>
          <a:ln w="28575">
            <a:solidFill>
              <a:srgbClr val="FF0000"/>
            </a:solidFill>
            <a:prstDash val="dash"/>
          </a:ln>
        </p:spPr>
        <p:txBody>
          <a:bodyPr vert="horz" lIns="91440" tIns="45720" rIns="91440" bIns="45720" rtlCol="0">
            <a:normAutofit fontScale="550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java.util.Scanner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class Person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implements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myComparable</a:t>
            </a:r>
            <a:endParaRPr lang="en-US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private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 name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private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int number;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Person(){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("enter name and number:");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Scanner input = new Scanner(System.in);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name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input.next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 number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input.nextInt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return name + " " + number;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compareTo</a:t>
            </a:r>
            <a:r>
              <a:rPr lang="en-US" sz="27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myComparable</a:t>
            </a:r>
            <a:r>
              <a:rPr lang="en-US" sz="27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other){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Person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otherPerson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(Person)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other;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if (number &lt;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otherPerson.number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return -1;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}else if (number ==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otherPerson.number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return 0;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} else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 return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2" name="Rectangular Callout 1"/>
          <p:cNvSpPr/>
          <p:nvPr/>
        </p:nvSpPr>
        <p:spPr>
          <a:xfrm>
            <a:off x="6228184" y="3501008"/>
            <a:ext cx="2736304" cy="576064"/>
          </a:xfrm>
          <a:prstGeom prst="wedgeRectCallout">
            <a:avLst>
              <a:gd name="adj1" fmla="val -107445"/>
              <a:gd name="adj2" fmla="val 147158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Χρήση του </a:t>
            </a:r>
            <a:r>
              <a:rPr lang="en-US" dirty="0" err="1" smtClean="0">
                <a:solidFill>
                  <a:schemeClr val="tx1"/>
                </a:solidFill>
              </a:rPr>
              <a:t>DownCasting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510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422715"/>
            <a:ext cx="8352928" cy="6408712"/>
          </a:xfrm>
          <a:prstGeom prst="rect">
            <a:avLst/>
          </a:prstGeom>
          <a:ln w="28575">
            <a:solidFill>
              <a:srgbClr val="FF0000"/>
            </a:solidFill>
            <a:prstDash val="dash"/>
          </a:ln>
        </p:spPr>
        <p:txBody>
          <a:bodyPr vert="horz" lIns="91440" tIns="45720" rIns="91440" bIns="45720" rtlCol="0">
            <a:normAutofit fontScale="550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ComparableExample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static void main(String[]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[] array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new Person[5];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(int i = 0; i &lt;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array.length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i ++){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array[i] = new Person();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sort(array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(int i = 0; i &lt;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array.length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i ++){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(array[i]);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static void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sort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myComparable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[] array){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(int i = 0; i &lt;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array.length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i ++){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myComparable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minElement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array[i];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for (int j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i+1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j &lt;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array.length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j ++){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	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minElement.compareTo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(array[j]) &gt; 0){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minElement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array[j];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array[j] = array[i];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array[i]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minElement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04372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Επέκταση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Τι γίνεται αν αντί για </a:t>
            </a:r>
            <a:r>
              <a:rPr lang="en-US" dirty="0" smtClean="0"/>
              <a:t>Persons </a:t>
            </a:r>
            <a:r>
              <a:rPr lang="el-GR" dirty="0" smtClean="0"/>
              <a:t>θέλουμε να συγκρίνουμε σπίτια?</a:t>
            </a:r>
          </a:p>
          <a:p>
            <a:pPr lvl="1"/>
            <a:r>
              <a:rPr lang="el-GR" smtClean="0"/>
              <a:t>Ένα σπίτι </a:t>
            </a:r>
            <a:r>
              <a:rPr lang="el-GR" dirty="0" smtClean="0"/>
              <a:t>(</a:t>
            </a:r>
            <a:r>
              <a:rPr lang="en-US" dirty="0" smtClean="0"/>
              <a:t>House) </a:t>
            </a:r>
            <a:r>
              <a:rPr lang="el-GR" dirty="0" smtClean="0"/>
              <a:t>έχει διεύθυνση και μέγεθος</a:t>
            </a:r>
          </a:p>
          <a:p>
            <a:pPr lvl="1"/>
            <a:r>
              <a:rPr lang="el-GR" dirty="0" smtClean="0"/>
              <a:t>Θέλουμε να ταξινομήσουμε με βάση το μέγεθος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53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6309320"/>
          </a:xfrm>
          <a:ln w="28575">
            <a:solidFill>
              <a:srgbClr val="0070C0"/>
            </a:solidFill>
            <a:prstDash val="dash"/>
          </a:ln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IsADemo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static void main(String[]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sam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("Josephine", 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            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Date("January", 1, 2004), 100000);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HourlyEmployee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han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HourlyEmployee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("Sam", 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        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Date("February", 1, 2003), 50.50, 40);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showEmployee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sam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invoked:");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showEmployee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sam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showEmployee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han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invoked:");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showEmployee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han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static void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showEmployee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employeeObject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employeeObject.toString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67744" y="5373216"/>
            <a:ext cx="5857762" cy="110799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Τι θα τυπώσει η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showEmployee</a:t>
            </a:r>
            <a:r>
              <a:rPr lang="en-US" sz="2400" dirty="0" smtClean="0"/>
              <a:t> </a:t>
            </a:r>
            <a:r>
              <a:rPr lang="el-GR" dirty="0" smtClean="0"/>
              <a:t>όταν την καλέσουμε</a:t>
            </a:r>
            <a:r>
              <a:rPr lang="en-US" dirty="0" smtClean="0"/>
              <a:t> </a:t>
            </a:r>
            <a:r>
              <a:rPr lang="el-GR" dirty="0" smtClean="0"/>
              <a:t>με ορίσματα το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sam</a:t>
            </a:r>
            <a:r>
              <a:rPr lang="en-US" sz="2400" dirty="0" smtClean="0"/>
              <a:t> </a:t>
            </a:r>
            <a:r>
              <a:rPr lang="el-GR" dirty="0" smtClean="0"/>
              <a:t>και το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han</a:t>
            </a:r>
            <a:r>
              <a:rPr lang="en-US" dirty="0" smtClean="0"/>
              <a:t>?</a:t>
            </a:r>
            <a:r>
              <a:rPr lang="el-GR" dirty="0" smtClean="0"/>
              <a:t> </a:t>
            </a:r>
          </a:p>
          <a:p>
            <a:r>
              <a:rPr lang="el-GR" dirty="0" smtClean="0"/>
              <a:t>Ποια μέθοδος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dirty="0" smtClean="0"/>
              <a:t> </a:t>
            </a:r>
            <a:r>
              <a:rPr lang="el-GR" dirty="0" smtClean="0"/>
              <a:t>θα κληθεί?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324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6309320"/>
          </a:xfrm>
          <a:ln w="28575">
            <a:solidFill>
              <a:srgbClr val="0070C0"/>
            </a:solidFill>
            <a:prstDash val="dash"/>
          </a:ln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IsADemo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static void main(String[]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sam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("Josephine", 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            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Date("January", 1, 2004), 100000);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HourlyEmployee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han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HourlyEmployee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("Sam", 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        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Date("February", 1, 2003), 50.50, 40);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showEmployee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sam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invoked:");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showEmployee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sam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showEmployee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han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invoked:");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showEmployee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han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static void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showEmployee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employeeObject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employeeObject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20335" y="5229200"/>
            <a:ext cx="7729970" cy="147732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Θα καλέσει την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dirty="0" smtClean="0"/>
              <a:t> </a:t>
            </a:r>
            <a:r>
              <a:rPr lang="el-GR" dirty="0" smtClean="0"/>
              <a:t>της κλάσης του αντικειμένου που περνάμε σαν όρισμα </a:t>
            </a:r>
            <a:r>
              <a:rPr lang="en-US" dirty="0" smtClean="0"/>
              <a:t>(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HourlyEmployee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l-GR" dirty="0" smtClean="0"/>
              <a:t>ή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dirty="0" smtClean="0"/>
              <a:t>) </a:t>
            </a:r>
            <a:r>
              <a:rPr lang="el-GR" dirty="0" smtClean="0"/>
              <a:t>και όχι την κλάση που εμφανίζεται στον ορισμό της παραμέτρου </a:t>
            </a:r>
            <a:r>
              <a:rPr lang="en-US" dirty="0" smtClean="0"/>
              <a:t>(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</a:t>
            </a:r>
            <a:r>
              <a:rPr lang="en-US" dirty="0" smtClean="0"/>
              <a:t>)</a:t>
            </a:r>
            <a:r>
              <a:rPr lang="el-GR" dirty="0" smtClean="0"/>
              <a:t>.</a:t>
            </a:r>
            <a:endParaRPr lang="en-US" dirty="0" smtClean="0"/>
          </a:p>
          <a:p>
            <a:endParaRPr lang="el-GR" dirty="0" smtClean="0"/>
          </a:p>
          <a:p>
            <a:r>
              <a:rPr lang="el-GR" dirty="0" smtClean="0"/>
              <a:t>Ο μηχανισμός αυτός ονομάζεται </a:t>
            </a:r>
            <a:r>
              <a:rPr lang="en-US" dirty="0" smtClean="0">
                <a:solidFill>
                  <a:srgbClr val="FF0000"/>
                </a:solidFill>
              </a:rPr>
              <a:t>late binding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l-GR" dirty="0" smtClean="0"/>
              <a:t>και/ή </a:t>
            </a:r>
            <a:r>
              <a:rPr lang="el-GR" dirty="0" smtClean="0">
                <a:solidFill>
                  <a:srgbClr val="FF0000"/>
                </a:solidFill>
              </a:rPr>
              <a:t>πολυμορφισμός</a:t>
            </a:r>
            <a:r>
              <a:rPr lang="el-GR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390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Late Binding (</a:t>
            </a:r>
            <a:r>
              <a:rPr lang="el-GR" dirty="0" smtClean="0"/>
              <a:t>καθυστερημένη δέσμευση)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Η </a:t>
            </a:r>
            <a:r>
              <a:rPr lang="el-GR" dirty="0" smtClean="0">
                <a:solidFill>
                  <a:srgbClr val="FF0000"/>
                </a:solidFill>
              </a:rPr>
              <a:t>δέσμευση </a:t>
            </a:r>
            <a:r>
              <a:rPr lang="el-GR" dirty="0" smtClean="0"/>
              <a:t>(</a:t>
            </a:r>
            <a:r>
              <a:rPr lang="en-US" dirty="0" smtClean="0">
                <a:solidFill>
                  <a:srgbClr val="FF0000"/>
                </a:solidFill>
              </a:rPr>
              <a:t>binding</a:t>
            </a:r>
            <a:r>
              <a:rPr lang="en-US" dirty="0" smtClean="0"/>
              <a:t>) </a:t>
            </a:r>
            <a:r>
              <a:rPr lang="el-GR" dirty="0" smtClean="0"/>
              <a:t>αναφέρεται στον συσχετισμό μεταξύ της </a:t>
            </a:r>
            <a:r>
              <a:rPr lang="el-GR" dirty="0" smtClean="0">
                <a:solidFill>
                  <a:srgbClr val="0070C0"/>
                </a:solidFill>
              </a:rPr>
              <a:t>κλήσης μιας μεθόδου </a:t>
            </a:r>
            <a:r>
              <a:rPr lang="el-GR" dirty="0" smtClean="0"/>
              <a:t>και του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ορισμού (κώδικα) της μεθόδου</a:t>
            </a:r>
            <a:r>
              <a:rPr lang="el-GR" dirty="0" smtClean="0"/>
              <a:t>.</a:t>
            </a:r>
          </a:p>
          <a:p>
            <a:endParaRPr lang="el-GR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Early binding</a:t>
            </a:r>
            <a:r>
              <a:rPr lang="el-GR" dirty="0" smtClean="0">
                <a:solidFill>
                  <a:srgbClr val="FF0000"/>
                </a:solidFill>
              </a:rPr>
              <a:t>: </a:t>
            </a:r>
            <a:r>
              <a:rPr lang="el-GR" dirty="0"/>
              <a:t>Η δέσμευση γίνεται </a:t>
            </a:r>
            <a:r>
              <a:rPr lang="el-GR" dirty="0">
                <a:solidFill>
                  <a:srgbClr val="0070C0"/>
                </a:solidFill>
              </a:rPr>
              <a:t>κατά τη </a:t>
            </a:r>
            <a:r>
              <a:rPr lang="el-GR" dirty="0" smtClean="0">
                <a:solidFill>
                  <a:srgbClr val="0070C0"/>
                </a:solidFill>
              </a:rPr>
              <a:t>μεταγλώττιση </a:t>
            </a:r>
            <a:r>
              <a:rPr lang="el-GR" dirty="0"/>
              <a:t>του </a:t>
            </a:r>
            <a:r>
              <a:rPr lang="el-GR" dirty="0" smtClean="0"/>
              <a:t>προγράμματος</a:t>
            </a:r>
            <a:endParaRPr lang="en-US" dirty="0" smtClean="0"/>
          </a:p>
          <a:p>
            <a:pPr lvl="1"/>
            <a:r>
              <a:rPr lang="el-GR" dirty="0" smtClean="0"/>
              <a:t>Στην περίπτωση αυτή η μέθοδος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() </a:t>
            </a:r>
            <a:r>
              <a:rPr lang="el-GR" dirty="0" smtClean="0"/>
              <a:t>που θα κληθεί θα είναι η μέθοδος της κλάσης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 </a:t>
            </a:r>
            <a:r>
              <a:rPr lang="el-GR" dirty="0" smtClean="0"/>
              <a:t>μιας και όταν γίνεται η μεταγλώττιση ο </a:t>
            </a:r>
            <a:r>
              <a:rPr lang="en-US" dirty="0" smtClean="0"/>
              <a:t>compiler </a:t>
            </a:r>
            <a:r>
              <a:rPr lang="el-GR" dirty="0" smtClean="0"/>
              <a:t>βλέπει το όρισμα ως αντικείμενο της κλάσης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</a:t>
            </a:r>
            <a:r>
              <a:rPr lang="en-US" dirty="0" smtClean="0"/>
              <a:t>.</a:t>
            </a:r>
            <a:endParaRPr lang="el-GR" dirty="0"/>
          </a:p>
          <a:p>
            <a:r>
              <a:rPr lang="en-US" dirty="0" smtClean="0">
                <a:solidFill>
                  <a:srgbClr val="FF0000"/>
                </a:solidFill>
              </a:rPr>
              <a:t>Late binding</a:t>
            </a:r>
            <a:r>
              <a:rPr lang="el-GR" dirty="0">
                <a:solidFill>
                  <a:srgbClr val="FF0000"/>
                </a:solidFill>
              </a:rPr>
              <a:t>: </a:t>
            </a:r>
            <a:r>
              <a:rPr lang="el-GR" dirty="0"/>
              <a:t>Η δέσμευση γίνεται </a:t>
            </a:r>
            <a:r>
              <a:rPr lang="el-GR" dirty="0">
                <a:solidFill>
                  <a:srgbClr val="0070C0"/>
                </a:solidFill>
              </a:rPr>
              <a:t>κατά τη </a:t>
            </a:r>
            <a:r>
              <a:rPr lang="el-GR" dirty="0" smtClean="0">
                <a:solidFill>
                  <a:srgbClr val="0070C0"/>
                </a:solidFill>
              </a:rPr>
              <a:t>εκτέλεση </a:t>
            </a:r>
            <a:r>
              <a:rPr lang="el-GR" dirty="0" smtClean="0"/>
              <a:t>του προγράμματος</a:t>
            </a:r>
          </a:p>
          <a:p>
            <a:pPr lvl="1"/>
            <a:r>
              <a:rPr lang="el-GR" dirty="0"/>
              <a:t>Το κάθε αντικείμενο έχει </a:t>
            </a:r>
            <a:r>
              <a:rPr lang="el-GR" dirty="0">
                <a:solidFill>
                  <a:srgbClr val="0070C0"/>
                </a:solidFill>
              </a:rPr>
              <a:t>πληροφορία</a:t>
            </a:r>
            <a:r>
              <a:rPr lang="el-GR" dirty="0"/>
              <a:t> για </a:t>
            </a:r>
            <a:r>
              <a:rPr lang="el-GR" dirty="0" smtClean="0"/>
              <a:t>την κλάση του και τον </a:t>
            </a:r>
            <a:r>
              <a:rPr lang="el-GR" dirty="0"/>
              <a:t>ορισμό (κώδικα) των μεθόδων του</a:t>
            </a:r>
            <a:r>
              <a:rPr lang="el-GR" dirty="0" smtClean="0"/>
              <a:t>.</a:t>
            </a:r>
          </a:p>
          <a:p>
            <a:pPr lvl="1"/>
            <a:r>
              <a:rPr lang="el-GR" dirty="0" smtClean="0"/>
              <a:t>Στην περίπτωση αυτή </a:t>
            </a:r>
            <a:r>
              <a:rPr lang="el-GR" dirty="0"/>
              <a:t>η μέθοδος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toString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() </a:t>
            </a:r>
            <a:r>
              <a:rPr lang="el-GR" dirty="0"/>
              <a:t>που θα κληθεί </a:t>
            </a:r>
            <a:r>
              <a:rPr lang="el-GR" dirty="0" smtClean="0"/>
              <a:t>εξαρτάται από την κλάση που περνάμε σαν όρισμα 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</a:t>
            </a:r>
            <a:r>
              <a:rPr lang="el-GR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HourlyEmployee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l-GR" dirty="0"/>
              <a:t>ή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l-GR" dirty="0" smtClean="0"/>
              <a:t>). Ανάλογα με το αντικείμενο καλείται η ανάλογη μέθοδος.</a:t>
            </a:r>
            <a:endParaRPr lang="el-GR" dirty="0"/>
          </a:p>
          <a:p>
            <a:pPr lvl="1"/>
            <a:endParaRPr lang="en-US" dirty="0" smtClean="0"/>
          </a:p>
          <a:p>
            <a:r>
              <a:rPr lang="el-GR" dirty="0" smtClean="0"/>
              <a:t>Στη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Java</a:t>
            </a:r>
            <a:r>
              <a:rPr lang="en-US" dirty="0"/>
              <a:t>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l-GR" dirty="0" smtClean="0"/>
              <a:t>εφαρμόζεται ο μηχανισμός του </a:t>
            </a:r>
            <a:r>
              <a:rPr lang="en-US" dirty="0" smtClean="0">
                <a:solidFill>
                  <a:srgbClr val="0070C0"/>
                </a:solidFill>
              </a:rPr>
              <a:t>late binding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για όλες τις μεθόδους </a:t>
            </a:r>
            <a:r>
              <a:rPr lang="en-US" dirty="0" smtClean="0"/>
              <a:t>(</a:t>
            </a:r>
            <a:r>
              <a:rPr lang="el-GR" dirty="0" smtClean="0"/>
              <a:t>σε αντίθεση με άλλες γλώσσες προγραμματισμού).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239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28575">
            <a:solidFill>
              <a:srgbClr val="0070C0"/>
            </a:solidFill>
            <a:prstDash val="dash"/>
          </a:ln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Example3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static void main(String[]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employeeArray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[] = new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[3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];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employeeArray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[0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= new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alice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", 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			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new Date(1,1,201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0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));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employeeArray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[1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= new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HourlyEmployee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("bob", 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new Date(1,1,201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20, 160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employeeArray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[2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= new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charlie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", 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Date(1,1,2012), 24000);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					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&lt; 3;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++){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employeeArray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87216" y="5733256"/>
            <a:ext cx="7056784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Για κάθε στοιχείο του πίνακα καλείται </a:t>
            </a:r>
            <a:r>
              <a:rPr lang="el-GR" dirty="0" smtClean="0">
                <a:solidFill>
                  <a:srgbClr val="FF0000"/>
                </a:solidFill>
              </a:rPr>
              <a:t>διαφορετική</a:t>
            </a:r>
            <a:r>
              <a:rPr lang="el-GR" dirty="0" smtClean="0"/>
              <a:t> μέθοδος </a:t>
            </a:r>
            <a:r>
              <a:rPr lang="en-US" dirty="0" err="1" smtClean="0"/>
              <a:t>toString</a:t>
            </a:r>
            <a:r>
              <a:rPr lang="el-GR" dirty="0" smtClean="0"/>
              <a:t> ανάλογα με το αντικείμενο που τοποθετήσαμε σε εκείνη τη θέση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902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3573016"/>
            <a:ext cx="3528392" cy="86409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6336704"/>
          </a:xfrm>
          <a:ln w="28575">
            <a:solidFill>
              <a:srgbClr val="0070C0"/>
            </a:solidFill>
            <a:prstDash val="dash"/>
          </a:ln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Sale</a:t>
            </a:r>
            <a:endParaRPr lang="en-US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protected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String name; 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protected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double price; 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public Sale(String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theName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, double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thePrice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name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theName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price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thePrice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String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return (name + " Price and total cost = $" + price);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double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bill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return price;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equalDeals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Sale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otherSale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return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name.equals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(otherSale.name) 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&amp;&amp;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this.bill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 ) ==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otherSale.bill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 ));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lessThan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Sale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otherSale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return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this.bill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 ) &lt;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otherSale.bill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 ));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45510" y="620688"/>
            <a:ext cx="5184576" cy="92333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Σύμφωνα με το βιβλίο δεν συνίσταται η χρήση της </a:t>
            </a:r>
            <a:r>
              <a:rPr lang="en-US" dirty="0" smtClean="0"/>
              <a:t>protected </a:t>
            </a:r>
            <a:r>
              <a:rPr lang="el-GR" dirty="0" smtClean="0"/>
              <a:t>αλλά την χρησιμοποιούμε για απλότητα στο παράδειγμα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49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1296" y="2996952"/>
            <a:ext cx="4794760" cy="122413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6336704"/>
          </a:xfrm>
          <a:ln w="28575">
            <a:solidFill>
              <a:srgbClr val="0070C0"/>
            </a:solidFill>
            <a:prstDash val="dash"/>
          </a:ln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DiscountSale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Sale</a:t>
            </a:r>
            <a:endParaRPr lang="en-US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private double discount; 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DiscountSale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(String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theName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, 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double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thePrice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, double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theDiscount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super(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theName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thePrice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discount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theDiscount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double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bill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 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double fraction = discount/100;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return (1 - fraction)*price;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String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 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return 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name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+ " Price = $" +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price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+ " Discount = " + discount + "%\n"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+ "   Total cost = $" + bill( ));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580112" y="3162054"/>
            <a:ext cx="3493264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Υπέρβαση της μεθόδου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bill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77808" y="6031639"/>
            <a:ext cx="3995568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FF0000"/>
                </a:solidFill>
              </a:rPr>
              <a:t>Δεν </a:t>
            </a:r>
            <a:r>
              <a:rPr lang="el-GR" dirty="0" smtClean="0"/>
              <a:t>έχουμε υπέρβαση των μεθόδων 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equalDeals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dirty="0" smtClean="0"/>
              <a:t>και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lessThan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242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9428</TotalTime>
  <Words>2052</Words>
  <Application>Microsoft Office PowerPoint</Application>
  <PresentationFormat>On-screen Show (4:3)</PresentationFormat>
  <Paragraphs>542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Clarity</vt:lpstr>
      <vt:lpstr>ΤΕΧΝΙΚΕΣ Αντικειμενοστραφουσ προγραμματισμου</vt:lpstr>
      <vt:lpstr>Κληρονομικότητα</vt:lpstr>
      <vt:lpstr>PowerPoint Presentation</vt:lpstr>
      <vt:lpstr>PowerPoint Presentation</vt:lpstr>
      <vt:lpstr>PowerPoint Presentation</vt:lpstr>
      <vt:lpstr>Late Binding (καθυστερημένη δέσμευση)</vt:lpstr>
      <vt:lpstr>Παράδειγμα</vt:lpstr>
      <vt:lpstr>PowerPoint Presentation</vt:lpstr>
      <vt:lpstr>PowerPoint Presentation</vt:lpstr>
      <vt:lpstr>PowerPoint Presentation</vt:lpstr>
      <vt:lpstr>Ένα διαφορετικό  πρόβλημα</vt:lpstr>
      <vt:lpstr>Αφηρημένες μέθοδοι</vt:lpstr>
      <vt:lpstr>Αφηρημένες κλάσεις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Αφηρημένες κλάσεις</vt:lpstr>
      <vt:lpstr>Interfaces</vt:lpstr>
      <vt:lpstr>Παραδείγματα </vt:lpstr>
      <vt:lpstr>Interfaces</vt:lpstr>
      <vt:lpstr>Παραδείγματα </vt:lpstr>
      <vt:lpstr>Interfaces</vt:lpstr>
      <vt:lpstr>Interfaces vs αφηρημένες κλάσεις</vt:lpstr>
      <vt:lpstr>Αφηρημένοι Τύποι Δεδομένων</vt:lpstr>
      <vt:lpstr>Παράδειγμα: Το interface myComparable</vt:lpstr>
      <vt:lpstr>Interface myComparable</vt:lpstr>
      <vt:lpstr>Εφαρμογή</vt:lpstr>
      <vt:lpstr>PowerPoint Presentation</vt:lpstr>
      <vt:lpstr>PowerPoint Presentation</vt:lpstr>
      <vt:lpstr>Επέκταση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ΤΕΧΝΙΚΕΣ Αντικειμενοστραφουσ προγραμματισμου</dc:title>
  <dc:creator>tsap</dc:creator>
  <cp:lastModifiedBy>tsap</cp:lastModifiedBy>
  <cp:revision>519</cp:revision>
  <dcterms:created xsi:type="dcterms:W3CDTF">2013-02-10T16:19:38Z</dcterms:created>
  <dcterms:modified xsi:type="dcterms:W3CDTF">2015-04-28T11:32:59Z</dcterms:modified>
</cp:coreProperties>
</file>