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7" r:id="rId2"/>
    <p:sldId id="259" r:id="rId3"/>
    <p:sldId id="260" r:id="rId4"/>
    <p:sldId id="264" r:id="rId5"/>
    <p:sldId id="298" r:id="rId6"/>
    <p:sldId id="274" r:id="rId7"/>
    <p:sldId id="275" r:id="rId8"/>
    <p:sldId id="276" r:id="rId9"/>
    <p:sldId id="286" r:id="rId10"/>
    <p:sldId id="271" r:id="rId11"/>
    <p:sldId id="272" r:id="rId12"/>
    <p:sldId id="287" r:id="rId13"/>
    <p:sldId id="288" r:id="rId14"/>
    <p:sldId id="289" r:id="rId15"/>
    <p:sldId id="290" r:id="rId16"/>
    <p:sldId id="291" r:id="rId17"/>
    <p:sldId id="292" r:id="rId18"/>
    <p:sldId id="295" r:id="rId19"/>
    <p:sldId id="294" r:id="rId20"/>
    <p:sldId id="296" r:id="rId21"/>
    <p:sldId id="280" r:id="rId22"/>
    <p:sldId id="277" r:id="rId23"/>
    <p:sldId id="278" r:id="rId24"/>
    <p:sldId id="279" r:id="rId25"/>
    <p:sldId id="281" r:id="rId26"/>
    <p:sldId id="282" r:id="rId27"/>
    <p:sldId id="316" r:id="rId28"/>
    <p:sldId id="317" r:id="rId29"/>
    <p:sldId id="318" r:id="rId30"/>
    <p:sldId id="319" r:id="rId31"/>
    <p:sldId id="297" r:id="rId32"/>
    <p:sldId id="299" r:id="rId33"/>
    <p:sldId id="300" r:id="rId34"/>
    <p:sldId id="320" r:id="rId35"/>
    <p:sldId id="321" r:id="rId36"/>
    <p:sldId id="322" r:id="rId37"/>
    <p:sldId id="323" r:id="rId38"/>
    <p:sldId id="302" r:id="rId39"/>
    <p:sldId id="301" r:id="rId40"/>
    <p:sldId id="303" r:id="rId41"/>
    <p:sldId id="285" r:id="rId42"/>
    <p:sldId id="304" r:id="rId43"/>
    <p:sldId id="305" r:id="rId44"/>
    <p:sldId id="306" r:id="rId45"/>
    <p:sldId id="307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n-US" dirty="0" smtClean="0"/>
          </a:p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3494" y="3465004"/>
            <a:ext cx="44686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653136"/>
            <a:ext cx="759633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την ημερομηνία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O constructor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μπορεί να κληθεί </a:t>
            </a:r>
            <a:r>
              <a:rPr lang="el-GR" dirty="0" smtClean="0">
                <a:solidFill>
                  <a:srgbClr val="FF0000"/>
                </a:solidFill>
              </a:rPr>
              <a:t>μόνο στην αρχή </a:t>
            </a:r>
            <a:r>
              <a:rPr lang="el-GR" dirty="0" smtClean="0"/>
              <a:t>της μεθόδου.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869160"/>
            <a:ext cx="759633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υπάρχει κλήση του </a:t>
            </a:r>
            <a:r>
              <a:rPr lang="en-US" dirty="0" smtClean="0"/>
              <a:t>constructor </a:t>
            </a:r>
            <a:r>
              <a:rPr lang="el-GR" dirty="0" smtClean="0"/>
              <a:t>καλείται </a:t>
            </a:r>
            <a:r>
              <a:rPr lang="el-GR" dirty="0" smtClean="0">
                <a:solidFill>
                  <a:srgbClr val="FF0000"/>
                </a:solidFill>
              </a:rPr>
              <a:t>αυτόματα</a:t>
            </a:r>
            <a:r>
              <a:rPr lang="el-GR" dirty="0" smtClean="0"/>
              <a:t> ο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Αν δεν υπάρχει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παίρνουμε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 στην εκτέλεση.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73824" y="3789040"/>
            <a:ext cx="309347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“empty constructor”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</a:t>
            </a:r>
            <a:r>
              <a:rPr lang="el-GR" dirty="0" smtClean="0">
                <a:solidFill>
                  <a:srgbClr val="0070C0"/>
                </a:solidFill>
              </a:rPr>
              <a:t>παράγωγης κλάσης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τον τύπο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>
                <a:solidFill>
                  <a:srgbClr val="0070C0"/>
                </a:solidFill>
              </a:rPr>
              <a:t>HourlyEmployee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</a:t>
            </a:r>
            <a:r>
              <a:rPr lang="en-US" dirty="0" smtClean="0"/>
              <a:t> (Hourly Employee is a Employee)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n-US" dirty="0"/>
              <a:t> </a:t>
            </a:r>
            <a:r>
              <a:rPr lang="el-GR" dirty="0" smtClean="0"/>
              <a:t>αλλά δεν ξέρουμε ποια εκ των προτέρων.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0687" y="5877272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γιατί και οι δύο 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Employee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31840" y="4149080"/>
            <a:ext cx="165618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84240" y="3501008"/>
            <a:ext cx="1656184" cy="12961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Αναπαράσταση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52520" y="2575905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64689" y="4779046"/>
            <a:ext cx="2603578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SalariedEmployee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36297" y="4779047"/>
            <a:ext cx="2341660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HourlyEmployee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H="1" flipV="1">
            <a:off x="3246283" y="3633180"/>
            <a:ext cx="1920195" cy="1145866"/>
          </a:xfrm>
          <a:prstGeom prst="straightConnector1">
            <a:avLst/>
          </a:prstGeom>
          <a:ln w="38100"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5" idx="2"/>
          </p:cNvCxnSpPr>
          <p:nvPr/>
        </p:nvCxnSpPr>
        <p:spPr>
          <a:xfrm flipV="1">
            <a:off x="1507127" y="3633180"/>
            <a:ext cx="1739156" cy="1145867"/>
          </a:xfrm>
          <a:prstGeom prst="straightConnector1">
            <a:avLst/>
          </a:prstGeom>
          <a:ln w="38100"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6732240" y="2575905"/>
            <a:ext cx="1787525" cy="1057275"/>
            <a:chOff x="2112" y="1440"/>
            <a:chExt cx="816" cy="48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Date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4140045" y="3104543"/>
            <a:ext cx="2592195" cy="0"/>
          </a:xfrm>
          <a:prstGeom prst="straightConnector1">
            <a:avLst/>
          </a:prstGeom>
          <a:ln w="38100"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06011" y="4021447"/>
            <a:ext cx="12586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is-a </a:t>
            </a:r>
            <a:r>
              <a:rPr lang="el-GR" dirty="0" smtClean="0"/>
              <a:t>σχέση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17092" y="3142345"/>
            <a:ext cx="19511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contains-a </a:t>
            </a:r>
            <a:r>
              <a:rPr lang="el-GR" dirty="0" smtClean="0"/>
              <a:t>σχέση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l-GR" dirty="0" smtClean="0"/>
              <a:t>μέλη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παράγωγες κλάσεις έχουν </a:t>
            </a:r>
            <a:r>
              <a:rPr lang="el-GR" dirty="0" smtClean="0">
                <a:solidFill>
                  <a:srgbClr val="00B0F0"/>
                </a:solidFill>
              </a:rPr>
              <a:t>πρόσβαση</a:t>
            </a:r>
            <a:r>
              <a:rPr lang="el-GR" dirty="0" smtClean="0"/>
              <a:t> σε όλα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πεδία και μεθόδους της γενικής κλάσης.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Μόνο μέσω </a:t>
            </a:r>
            <a:r>
              <a:rPr lang="en-US" dirty="0" smtClean="0"/>
              <a:t>public </a:t>
            </a:r>
            <a:r>
              <a:rPr lang="el-GR" dirty="0" smtClean="0"/>
              <a:t>μεθόδων </a:t>
            </a:r>
            <a:r>
              <a:rPr lang="en-US" dirty="0" smtClean="0">
                <a:solidFill>
                  <a:srgbClr val="00B0F0"/>
                </a:solidFill>
              </a:rPr>
              <a:t>set</a:t>
            </a:r>
            <a:r>
              <a:rPr lang="el-GR" dirty="0" smtClean="0">
                <a:solidFill>
                  <a:srgbClr val="00B0F0"/>
                </a:solidFill>
              </a:rPr>
              <a:t>*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B0F0"/>
                </a:solidFill>
              </a:rPr>
              <a:t>get*</a:t>
            </a:r>
            <a:endParaRPr lang="el-GR" dirty="0" smtClean="0">
              <a:solidFill>
                <a:srgbClr val="00B0F0"/>
              </a:solidFill>
            </a:endParaRP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: </a:t>
            </a:r>
            <a:r>
              <a:rPr lang="el-GR" dirty="0" smtClean="0"/>
              <a:t>αν κάποια </a:t>
            </a:r>
            <a:r>
              <a:rPr lang="el-GR" dirty="0" smtClean="0">
                <a:solidFill>
                  <a:srgbClr val="00B0F0"/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B0F0"/>
                </a:solidFill>
              </a:rPr>
              <a:t>μέθοδοι</a:t>
            </a:r>
            <a:r>
              <a:rPr lang="el-GR" dirty="0" smtClean="0"/>
              <a:t> είναι </a:t>
            </a:r>
            <a:r>
              <a:rPr lang="en-US" dirty="0" smtClean="0"/>
              <a:t>protected </a:t>
            </a:r>
            <a:r>
              <a:rPr lang="el-GR" dirty="0" smtClean="0"/>
              <a:t>μπορούν να τα δουν όλοι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απόγονοι </a:t>
            </a:r>
            <a:r>
              <a:rPr lang="el-GR" dirty="0" smtClean="0"/>
              <a:t>της κλάσης.</a:t>
            </a:r>
            <a:endParaRPr lang="en-US" dirty="0" smtClean="0"/>
          </a:p>
          <a:p>
            <a:pPr lvl="1"/>
            <a:r>
              <a:rPr lang="el-GR" dirty="0" smtClean="0"/>
              <a:t>Το βιβλίο δεν το συνιστά.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Package access</a:t>
            </a:r>
            <a:r>
              <a:rPr lang="en-US" dirty="0" smtClean="0"/>
              <a:t>: </a:t>
            </a:r>
            <a:r>
              <a:rPr lang="el-GR" dirty="0" smtClean="0"/>
              <a:t>αν δεν προσδιορίσετε </a:t>
            </a:r>
            <a:r>
              <a:rPr lang="en-US" dirty="0" smtClean="0"/>
              <a:t>public, private, </a:t>
            </a:r>
            <a:r>
              <a:rPr lang="el-GR" dirty="0" smtClean="0"/>
              <a:t>ή </a:t>
            </a:r>
            <a:r>
              <a:rPr lang="en-US" dirty="0" smtClean="0"/>
              <a:t>protected access </a:t>
            </a:r>
            <a:r>
              <a:rPr lang="el-GR" dirty="0" smtClean="0"/>
              <a:t>τότε η </a:t>
            </a:r>
            <a:r>
              <a:rPr lang="en-US" dirty="0" smtClean="0"/>
              <a:t>default </a:t>
            </a:r>
            <a:r>
              <a:rPr lang="el-GR" dirty="0" smtClean="0"/>
              <a:t>συμπεριφορά είναι ότι η μεταβλητή είναι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άλλες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στο ίδιο πακέτο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Χτυπάει λάθος η πρόσβαση σε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7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 = new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OK </a:t>
            </a:r>
            <a:r>
              <a:rPr lang="el-GR" dirty="0" smtClean="0"/>
              <a:t>η πρόσβαση σε </a:t>
            </a:r>
            <a:r>
              <a:rPr lang="en-US" dirty="0" smtClean="0">
                <a:solidFill>
                  <a:srgbClr val="FF0000"/>
                </a:solidFill>
              </a:rPr>
              <a:t>protected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27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τυπώνει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ίδια υπογραφή</a:t>
            </a:r>
            <a:r>
              <a:rPr lang="el-GR" dirty="0" smtClean="0"/>
              <a:t>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κώδικας </a:t>
            </a:r>
            <a:r>
              <a:rPr lang="el-GR" dirty="0" smtClean="0"/>
              <a:t>της παράγωγης κλάσης.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256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/>
              <a:t>getHireDate</a:t>
            </a:r>
            <a:r>
              <a:rPr lang="en-US" dirty="0"/>
              <a:t>( ).</a:t>
            </a:r>
            <a:r>
              <a:rPr lang="en-US" dirty="0" err="1"/>
              <a:t>toString</a:t>
            </a:r>
            <a:r>
              <a:rPr lang="en-US" dirty="0"/>
              <a:t>( ) </a:t>
            </a:r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5014" y="4333746"/>
            <a:ext cx="48973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(“Sam",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2010),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(“Han",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`new 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 = new Employee(“Eve”, new Date(1,1,2012));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9784" y="3861048"/>
            <a:ext cx="33189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 μέθοδο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2935" y="4869160"/>
            <a:ext cx="39857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3615" y="4365104"/>
            <a:ext cx="41653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και αλλαγή επιστρεφόμενου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αλλαγή που μπορούμε να κάνουμε</a:t>
            </a:r>
            <a:r>
              <a:rPr lang="en-US" dirty="0" smtClean="0"/>
              <a:t> </a:t>
            </a:r>
            <a:r>
              <a:rPr lang="el-GR" dirty="0" smtClean="0"/>
              <a:t>στην υπογραφή της κλάσης που υπερβαίνουμε είναι να αλλάξουμε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επιστρεφόμενο τύπο </a:t>
            </a:r>
            <a:r>
              <a:rPr lang="el-GR" dirty="0" smtClean="0"/>
              <a:t>σε αυτόν μιας παράγωγης κλάσης</a:t>
            </a:r>
          </a:p>
          <a:p>
            <a:pPr lvl="1"/>
            <a:r>
              <a:rPr lang="el-GR" dirty="0" smtClean="0"/>
              <a:t>Ουσιαστικά δεν είναι αλλαγή αφού η παράγωγη κλάση έχει και τον τύπο της γονικής κλάσης.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52936"/>
            <a:ext cx="63367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Employee(this);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468" y="2554729"/>
            <a:ext cx="8280920" cy="18823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return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36912"/>
            <a:ext cx="8496944" cy="1872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private double </a:t>
            </a:r>
            <a:r>
              <a:rPr lang="en-US" sz="2400" dirty="0">
                <a:solidFill>
                  <a:srgbClr val="00B0F0"/>
                </a:solidFill>
              </a:rPr>
              <a:t>salary</a:t>
            </a:r>
            <a:r>
              <a:rPr lang="en-US" sz="2400" dirty="0"/>
              <a:t>; //</a:t>
            </a:r>
            <a:r>
              <a:rPr lang="en-US" sz="2400" dirty="0" smtClean="0"/>
              <a:t>annual</a:t>
            </a:r>
          </a:p>
          <a:p>
            <a:endParaRPr lang="en-US" sz="2400" dirty="0" smtClean="0"/>
          </a:p>
          <a:p>
            <a:r>
              <a:rPr lang="el-GR" sz="2400" dirty="0"/>
              <a:t>	</a:t>
            </a:r>
            <a:r>
              <a:rPr lang="en-US" sz="2400" dirty="0"/>
              <a:t>public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createCopy</a:t>
            </a:r>
            <a:r>
              <a:rPr lang="en-US" sz="2400" dirty="0">
                <a:solidFill>
                  <a:srgbClr val="0070C0"/>
                </a:solidFill>
              </a:rPr>
              <a:t>()</a:t>
            </a:r>
          </a:p>
          <a:p>
            <a:r>
              <a:rPr lang="en-US" sz="2400" dirty="0"/>
              <a:t>    	{</a:t>
            </a:r>
          </a:p>
          <a:p>
            <a:r>
              <a:rPr lang="en-US" sz="2400" dirty="0"/>
              <a:t>        return new </a:t>
            </a:r>
            <a:r>
              <a:rPr lang="en-US" sz="2400" dirty="0" err="1" smtClean="0"/>
              <a:t>SalariedEmployee</a:t>
            </a:r>
            <a:r>
              <a:rPr lang="en-US" sz="2400" dirty="0" smtClean="0"/>
              <a:t>(this</a:t>
            </a:r>
            <a:r>
              <a:rPr lang="en-US" sz="2400" dirty="0"/>
              <a:t>);</a:t>
            </a:r>
          </a:p>
          <a:p>
            <a:r>
              <a:rPr lang="en-US" sz="2400" dirty="0"/>
              <a:t>    	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Είπαμε ότι η </a:t>
            </a:r>
            <a:r>
              <a:rPr lang="en-US" dirty="0" smtClean="0"/>
              <a:t>Java </a:t>
            </a:r>
            <a:r>
              <a:rPr lang="el-GR" dirty="0" smtClean="0"/>
              <a:t>για κάθε 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«περιμένει» </a:t>
            </a:r>
            <a:r>
              <a:rPr lang="el-GR" dirty="0" smtClean="0"/>
              <a:t>να δει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</a:p>
          <a:p>
            <a:pPr lvl="1"/>
            <a:r>
              <a:rPr lang="el-GR" dirty="0" smtClean="0"/>
              <a:t>Αυτό σημαίνει ότι οι μέθοδοι αυτές ορίζονται στην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l-GR" dirty="0" smtClean="0"/>
              <a:t>που είναι ο πρόγονος όλων το κλάσεων και κάθε νέα κλάση μπορεί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υπερβεί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override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l-GR" dirty="0" smtClean="0"/>
              <a:t>Είδαμε παραδείγματα πως </a:t>
            </a:r>
            <a:r>
              <a:rPr lang="el-GR" dirty="0" err="1" smtClean="0"/>
              <a:t>υπερβήκαμε</a:t>
            </a:r>
            <a:r>
              <a:rPr lang="el-GR" dirty="0" smtClean="0"/>
              <a:t> 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equals </a:t>
            </a:r>
            <a:r>
              <a:rPr lang="el-GR" dirty="0" smtClean="0"/>
              <a:t>στην κλάση </a:t>
            </a:r>
            <a:r>
              <a:rPr lang="en-US" dirty="0" smtClean="0"/>
              <a:t>Object </a:t>
            </a:r>
            <a:r>
              <a:rPr lang="el-GR" dirty="0" smtClean="0"/>
              <a:t>ορίζεται ως: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dirty="0"/>
          </a:p>
          <a:p>
            <a:r>
              <a:rPr lang="el-GR" dirty="0" smtClean="0"/>
              <a:t>Για την κλάση </a:t>
            </a:r>
            <a:r>
              <a:rPr lang="en-US" dirty="0" smtClean="0"/>
              <a:t>Employee </a:t>
            </a:r>
            <a:r>
              <a:rPr lang="el-GR" dirty="0" smtClean="0"/>
              <a:t>θα την ορίσουμε ως: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Αλλάζουμε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υπογραφή </a:t>
            </a:r>
            <a:r>
              <a:rPr lang="el-GR" dirty="0" smtClean="0"/>
              <a:t>της κλάσης, άρα δεν κάνουμε </a:t>
            </a:r>
            <a:r>
              <a:rPr lang="el-GR" dirty="0" smtClean="0">
                <a:solidFill>
                  <a:srgbClr val="0070C0"/>
                </a:solidFill>
              </a:rPr>
              <a:t>υπέρβαση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 της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Πως θα την ορίσουμε ώστε να κάνουμε υπέρβαση?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(Employee)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(otherEmployee.name)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otherEmployee.hireDate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99992" y="2996952"/>
            <a:ext cx="4536626" cy="612068"/>
          </a:xfrm>
          <a:prstGeom prst="wedgeRectCallout">
            <a:avLst>
              <a:gd name="adj1" fmla="val -67861"/>
              <a:gd name="adj2" fmla="val 5396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getClass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μέθοδος της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l-GR" sz="1600" dirty="0" smtClean="0">
                <a:solidFill>
                  <a:schemeClr val="tx1"/>
                </a:solidFill>
              </a:rPr>
              <a:t>επιστρέφει μια αναπαράσταση της κλάσης του αντικειμένου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3933056"/>
            <a:ext cx="5040682" cy="504056"/>
          </a:xfrm>
          <a:prstGeom prst="wedgeRectCallout">
            <a:avLst>
              <a:gd name="adj1" fmla="val -20833"/>
              <a:gd name="adj2" fmla="val 745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μετατροπή ενός αντικειμένου από μια υψηλότερη σε μία χαμηλότερη κλάση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445224"/>
            <a:ext cx="479324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είναι πάντα δυνατόν και αν δεν γίνει σωστά μπορεί να προκαλέσει λάθη κατά την εκτέλεση 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)eve;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5517232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θα μας χτυπήσει λάθος στο τρέξιμο παρότι χρησιμοποιούμε μόνο την κοινή μέθοδο </a:t>
            </a:r>
            <a:r>
              <a:rPr lang="en-US" dirty="0" err="1" smtClean="0"/>
              <a:t>getHireDate</a:t>
            </a:r>
            <a:r>
              <a:rPr lang="en-US" dirty="0" smtClean="0"/>
              <a:t>()</a:t>
            </a:r>
            <a:r>
              <a:rPr lang="el-GR" dirty="0" smtClean="0"/>
              <a:t>.</a:t>
            </a:r>
            <a:r>
              <a:rPr lang="en-US" dirty="0" smtClean="0"/>
              <a:t> To </a:t>
            </a:r>
            <a:r>
              <a:rPr lang="el-GR" dirty="0" smtClean="0"/>
              <a:t>πρόγραμμα προβλέπει ότι μπορεί να υπάρχει πρόβλημα.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sam,sam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55801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χτυπάει λάθος γιατί μπορεί να καλέσουμε σωστά την μέθοδο με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4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sam,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279" y="5951021"/>
            <a:ext cx="55801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όμως την καλέσουμε με αντικείμενο </a:t>
            </a:r>
            <a:r>
              <a:rPr lang="en-US" dirty="0" smtClean="0"/>
              <a:t>Employee </a:t>
            </a:r>
            <a:r>
              <a:rPr lang="el-GR" dirty="0" smtClean="0"/>
              <a:t>θα πάρουμε λάθος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4653136"/>
            <a:ext cx="7992888" cy="13019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-8253" y="3531719"/>
            <a:ext cx="7560840" cy="3240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906" y="5541394"/>
            <a:ext cx="53915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Έχουμε μια γενική μέθοδο </a:t>
            </a:r>
            <a:r>
              <a:rPr lang="en-US" dirty="0" err="1" smtClean="0"/>
              <a:t>randomSelection</a:t>
            </a:r>
            <a:r>
              <a:rPr lang="en-US" dirty="0" smtClean="0"/>
              <a:t> </a:t>
            </a:r>
            <a:r>
              <a:rPr lang="el-GR" dirty="0" smtClean="0"/>
              <a:t>που επιλέγει ένα τυχαίο </a:t>
            </a:r>
            <a:r>
              <a:rPr lang="el-GR" dirty="0" smtClean="0"/>
              <a:t>στοιχείο από ένα πίνακα με </a:t>
            </a:r>
            <a:r>
              <a:rPr lang="en-US" dirty="0" smtClean="0"/>
              <a:t>Employee. </a:t>
            </a:r>
            <a:r>
              <a:rPr lang="el-GR" dirty="0" smtClean="0"/>
              <a:t>Θέλουμε να την χρησιμοποιήσουμε σε ένα πίνακα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34468" y="590187"/>
            <a:ext cx="391312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Σε τι μας χρειάζεται το </a:t>
            </a:r>
            <a:r>
              <a:rPr lang="en-US" dirty="0" err="1" smtClean="0"/>
              <a:t>downcasting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4704" y="3905482"/>
            <a:ext cx="62892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καλέσουμε την μέθοδο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για τυπώσουμε τον μηνιαίο μισθό. Χρειαζόμαστε </a:t>
            </a:r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" y="332656"/>
            <a:ext cx="9125502" cy="640871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DowncastingExample2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[4];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100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Date(1,1,2015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Date(2,1,2015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),2000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102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Date(3,1,2015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),3000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103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Date(4,1,2015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),4000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rand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("Salary per month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rand.getPay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Employee[] 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employees[r];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0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7" y="1628800"/>
            <a:ext cx="9001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ανάθεση στην αντίθετη κατεύθυνση (</a:t>
            </a:r>
            <a:r>
              <a:rPr lang="en-US" dirty="0" err="1" smtClean="0">
                <a:solidFill>
                  <a:srgbClr val="FF0000"/>
                </a:solidFill>
              </a:rPr>
              <a:t>upcasting</a:t>
            </a:r>
            <a:r>
              <a:rPr lang="en-US" dirty="0" smtClean="0"/>
              <a:t>) </a:t>
            </a:r>
            <a:r>
              <a:rPr lang="el-GR" dirty="0" smtClean="0"/>
              <a:t>μπορεί να γίνει χωρίς να χρειάζεται </a:t>
            </a:r>
            <a:r>
              <a:rPr lang="en-US" dirty="0" smtClean="0"/>
              <a:t>casting</a:t>
            </a:r>
          </a:p>
          <a:p>
            <a:pPr lvl="1"/>
            <a:r>
              <a:rPr lang="el-GR" dirty="0" smtClean="0"/>
              <a:t>Μπορούμε να κάνουμε μια ανάθεση </a:t>
            </a:r>
            <a:r>
              <a:rPr lang="en-US" dirty="0" smtClean="0">
                <a:solidFill>
                  <a:srgbClr val="0070C0"/>
                </a:solidFill>
              </a:rPr>
              <a:t>x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δύο αντικειμένων αν: </a:t>
            </a:r>
          </a:p>
          <a:p>
            <a:pPr lvl="2"/>
            <a:r>
              <a:rPr lang="el-GR" dirty="0"/>
              <a:t>τα δύο αντικείμενα να είναι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ίδιας κλάσης </a:t>
            </a:r>
            <a:r>
              <a:rPr lang="el-GR" dirty="0"/>
              <a:t>ή </a:t>
            </a:r>
          </a:p>
          <a:p>
            <a:pPr lvl="2"/>
            <a:r>
              <a:rPr lang="el-GR" dirty="0"/>
              <a:t>η κλάση του αντικειμένου που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(</a:t>
            </a:r>
            <a:r>
              <a:rPr lang="el-GR" dirty="0">
                <a:solidFill>
                  <a:srgbClr val="FF0000"/>
                </a:solidFill>
              </a:rPr>
              <a:t>y</a:t>
            </a:r>
            <a:r>
              <a:rPr lang="el-GR" dirty="0"/>
              <a:t>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απόγονος</a:t>
            </a:r>
            <a:r>
              <a:rPr lang="el-GR" dirty="0" smtClean="0"/>
              <a:t> της κλάσης του </a:t>
            </a:r>
            <a:r>
              <a:rPr lang="el-GR" dirty="0"/>
              <a:t>αντικειμένου στο οποίο γίνεται </a:t>
            </a:r>
            <a:r>
              <a:rPr lang="el-GR" dirty="0" smtClean="0"/>
              <a:t>η </a:t>
            </a:r>
            <a:r>
              <a:rPr lang="el-GR" dirty="0"/>
              <a:t>ανάθεση (</a:t>
            </a:r>
            <a:r>
              <a:rPr lang="el-GR" dirty="0">
                <a:solidFill>
                  <a:srgbClr val="0070C0"/>
                </a:solidFill>
              </a:rPr>
              <a:t>x</a:t>
            </a:r>
            <a:r>
              <a:rPr lang="el-GR" dirty="0" smtClean="0"/>
              <a:t>)</a:t>
            </a:r>
          </a:p>
          <a:p>
            <a:pPr lvl="2"/>
            <a:endParaRPr lang="el-GR" dirty="0"/>
          </a:p>
          <a:p>
            <a:r>
              <a:rPr lang="el-GR" dirty="0" smtClean="0"/>
              <a:t>Για παράδειγμα,</a:t>
            </a:r>
            <a:r>
              <a:rPr lang="en-US" dirty="0" smtClean="0"/>
              <a:t> </a:t>
            </a:r>
            <a:r>
              <a:rPr lang="el-GR" dirty="0" smtClean="0"/>
              <a:t>ο παρακάτω κώδικας δουλεύει χωρίς πρόβλημα: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 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69106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000" dirty="0" smtClean="0"/>
              <a:t> </a:t>
            </a:r>
            <a:r>
              <a:rPr lang="el-GR" dirty="0" smtClean="0"/>
              <a:t>έμμεσα κάνουμε τις αναθέσεις: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ο κώδικας που θα εκτελεστεί όταν καλούμε μια μέθοδο δεν καθορίζεται </a:t>
            </a:r>
            <a:r>
              <a:rPr lang="en-US" dirty="0" smtClean="0"/>
              <a:t>(</a:t>
            </a:r>
            <a:r>
              <a:rPr lang="el-GR" dirty="0" smtClean="0"/>
              <a:t>δεσμεύεται) </a:t>
            </a:r>
            <a:r>
              <a:rPr lang="el-GR" dirty="0" smtClean="0">
                <a:solidFill>
                  <a:srgbClr val="0070C0"/>
                </a:solidFill>
              </a:rPr>
              <a:t>όταν γίνεται η μεταγλώττιση </a:t>
            </a:r>
            <a:r>
              <a:rPr lang="el-GR" dirty="0" smtClean="0"/>
              <a:t>του προγράμματος (</a:t>
            </a:r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n-US" dirty="0" smtClean="0"/>
              <a:t>)</a:t>
            </a:r>
            <a:r>
              <a:rPr lang="el-GR" dirty="0" smtClean="0"/>
              <a:t> αλλά </a:t>
            </a:r>
            <a:r>
              <a:rPr lang="el-GR" dirty="0" smtClean="0">
                <a:solidFill>
                  <a:srgbClr val="0070C0"/>
                </a:solidFill>
              </a:rPr>
              <a:t>όταν γίνει η κλήση της μεθόδου </a:t>
            </a:r>
            <a:r>
              <a:rPr lang="el-GR" dirty="0" smtClean="0"/>
              <a:t>από το αντικείμενο (</a:t>
            </a:r>
            <a:r>
              <a:rPr lang="en-US" dirty="0" smtClean="0">
                <a:solidFill>
                  <a:srgbClr val="FF0000"/>
                </a:solidFill>
              </a:rPr>
              <a:t>late </a:t>
            </a:r>
            <a:r>
              <a:rPr lang="en-US" dirty="0" smtClean="0">
                <a:solidFill>
                  <a:srgbClr val="FF0000"/>
                </a:solidFill>
              </a:rPr>
              <a:t>binding - </a:t>
            </a:r>
            <a:r>
              <a:rPr lang="el-GR" dirty="0">
                <a:solidFill>
                  <a:srgbClr val="FF0000"/>
                </a:solidFill>
              </a:rPr>
              <a:t>καθυστερημένη δέσμευση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Τη στιγμή εκείνη ξέρουμε ακριβώς την κλάση του αντικειμένου που καλεί την μέθοδο (π.χ.,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 και μπορούμε να εκτελέσουμε τον κατάλληλο κώδικα.</a:t>
            </a:r>
          </a:p>
          <a:p>
            <a:pPr lvl="1"/>
            <a:r>
              <a:rPr lang="el-GR" dirty="0" smtClean="0"/>
              <a:t>Το κάθε αντικείμενο έχει </a:t>
            </a:r>
            <a:r>
              <a:rPr lang="el-GR" dirty="0" smtClean="0">
                <a:solidFill>
                  <a:srgbClr val="0070C0"/>
                </a:solidFill>
              </a:rPr>
              <a:t>πληροφορία</a:t>
            </a:r>
            <a:r>
              <a:rPr lang="el-GR" dirty="0" smtClean="0"/>
              <a:t> για τον ορισμό (κώδικα) των μεθόδων του.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μηχανισμός του </a:t>
            </a:r>
            <a:r>
              <a:rPr lang="en-US" dirty="0" smtClean="0"/>
              <a:t>late </a:t>
            </a:r>
            <a:r>
              <a:rPr lang="en-US" dirty="0" smtClean="0"/>
              <a:t>binding</a:t>
            </a:r>
            <a:r>
              <a:rPr lang="el-GR" dirty="0" smtClean="0"/>
              <a:t> </a:t>
            </a:r>
            <a:r>
              <a:rPr lang="el-GR" dirty="0" smtClean="0"/>
              <a:t>εφαρμόζεται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l-GR" dirty="0" smtClean="0"/>
              <a:t>στην </a:t>
            </a:r>
            <a:r>
              <a:rPr lang="en-US" dirty="0" smtClean="0"/>
              <a:t>Java 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Μέσω της σχέσεως κληρονομικότητας μπορούμε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  <a:r>
              <a:rPr lang="el-GR" dirty="0" smtClean="0"/>
              <a:t> από κλάσεις</a:t>
            </a:r>
          </a:p>
          <a:p>
            <a:pPr lvl="1"/>
            <a:r>
              <a:rPr lang="el-GR" dirty="0" smtClean="0"/>
              <a:t>Σαν </a:t>
            </a:r>
            <a:r>
              <a:rPr lang="el-GR" dirty="0" smtClean="0">
                <a:solidFill>
                  <a:srgbClr val="00B0F0"/>
                </a:solidFill>
              </a:rPr>
              <a:t>γενεαλογικό δέντρο κλάσεων </a:t>
            </a:r>
            <a:r>
              <a:rPr lang="el-GR" dirty="0" smtClean="0"/>
              <a:t>από πιο γενικές προς πιο ειδικές κλάσεις.</a:t>
            </a:r>
          </a:p>
          <a:p>
            <a:pPr lvl="1"/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όλες οι κλάσεις ανήκουν στην ίδια ιεραρχία.</a:t>
            </a:r>
          </a:p>
          <a:p>
            <a:pPr lvl="1"/>
            <a:r>
              <a:rPr lang="el-GR" dirty="0" smtClean="0"/>
              <a:t>Στην κορυφή της ιε</a:t>
            </a:r>
            <a:r>
              <a:rPr lang="el-GR" dirty="0"/>
              <a:t>ρ</a:t>
            </a:r>
            <a:r>
              <a:rPr lang="el-GR" dirty="0" smtClean="0"/>
              <a:t>αρχίας είναι η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520417"/>
            <a:ext cx="8435280" cy="619268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Example1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("Alice",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2004), 50.50, 160);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bob</a:t>
            </a:r>
            <a:r>
              <a:rPr lang="en-US" dirty="0"/>
              <a:t> 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/>
              <a:t>("Bob",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2005), 20000);</a:t>
            </a:r>
          </a:p>
          <a:p>
            <a:r>
              <a:rPr lang="en-US" dirty="0"/>
              <a:t>							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("Alice: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alice.getPay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("Bob: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bob.getPay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054842"/>
            <a:ext cx="252825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της </a:t>
            </a:r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39816" y="4054842"/>
            <a:ext cx="856120" cy="184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816" y="4239508"/>
            <a:ext cx="1072144" cy="1205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445224"/>
            <a:ext cx="377821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των παράγωγων κλάσεων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8214" y="4581128"/>
            <a:ext cx="577762" cy="10487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78214" y="5629890"/>
            <a:ext cx="505754" cy="3193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9663</TotalTime>
  <Words>3041</Words>
  <Application>Microsoft Office PowerPoint</Application>
  <PresentationFormat>On-screen Show (4:3)</PresentationFormat>
  <Paragraphs>813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Clarity</vt:lpstr>
      <vt:lpstr>ΤΕΧΝΙΚΕΣ Αντικειμενοστραφουσ προγραμματισμου</vt:lpstr>
      <vt:lpstr>Κληρονομικότητα</vt:lpstr>
      <vt:lpstr>Κληρονομικότητα</vt:lpstr>
      <vt:lpstr>Παράδειγμα</vt:lpstr>
      <vt:lpstr>Ιεραρχία κλάσεων</vt:lpstr>
      <vt:lpstr>PowerPoint Presentation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Πολλαπλοί τύποι</vt:lpstr>
      <vt:lpstr>PowerPoint Presentation</vt:lpstr>
      <vt:lpstr>UML διάγραμμα</vt:lpstr>
      <vt:lpstr>Protected μέλη</vt:lpstr>
      <vt:lpstr>Employee</vt:lpstr>
      <vt:lpstr>PowerPoint Presentation</vt:lpstr>
      <vt:lpstr>Employee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Παράδειγμα </vt:lpstr>
      <vt:lpstr>Υπέρβαση και αλλαγή επιστρεφόμενου τύπου</vt:lpstr>
      <vt:lpstr>PowerPoint Presentation</vt:lpstr>
      <vt:lpstr>PowerPoint Presentation</vt:lpstr>
      <vt:lpstr>PowerPoint Presentation</vt:lpstr>
      <vt:lpstr>toString και equals</vt:lpstr>
      <vt:lpstr>equals</vt:lpstr>
      <vt:lpstr>Overriding equals</vt:lpstr>
      <vt:lpstr>Downcasting</vt:lpstr>
      <vt:lpstr>Downcasting</vt:lpstr>
      <vt:lpstr>Downcasting</vt:lpstr>
      <vt:lpstr>PowerPoint Presentation</vt:lpstr>
      <vt:lpstr>Upcasting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505</cp:revision>
  <dcterms:created xsi:type="dcterms:W3CDTF">2013-02-10T16:19:38Z</dcterms:created>
  <dcterms:modified xsi:type="dcterms:W3CDTF">2015-04-23T08:57:42Z</dcterms:modified>
</cp:coreProperties>
</file>