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7" r:id="rId2"/>
    <p:sldId id="259" r:id="rId3"/>
    <p:sldId id="260" r:id="rId4"/>
    <p:sldId id="264" r:id="rId5"/>
    <p:sldId id="298" r:id="rId6"/>
    <p:sldId id="274" r:id="rId7"/>
    <p:sldId id="275" r:id="rId8"/>
    <p:sldId id="276" r:id="rId9"/>
    <p:sldId id="286" r:id="rId10"/>
    <p:sldId id="271" r:id="rId11"/>
    <p:sldId id="272" r:id="rId12"/>
    <p:sldId id="287" r:id="rId13"/>
    <p:sldId id="288" r:id="rId14"/>
    <p:sldId id="289" r:id="rId15"/>
    <p:sldId id="290" r:id="rId16"/>
    <p:sldId id="291" r:id="rId17"/>
    <p:sldId id="292" r:id="rId18"/>
    <p:sldId id="295" r:id="rId19"/>
    <p:sldId id="294" r:id="rId20"/>
    <p:sldId id="296" r:id="rId21"/>
    <p:sldId id="280" r:id="rId22"/>
    <p:sldId id="277" r:id="rId23"/>
    <p:sldId id="278" r:id="rId24"/>
    <p:sldId id="279" r:id="rId25"/>
    <p:sldId id="281" r:id="rId26"/>
    <p:sldId id="282" r:id="rId27"/>
    <p:sldId id="316" r:id="rId28"/>
    <p:sldId id="317" r:id="rId29"/>
    <p:sldId id="318" r:id="rId30"/>
    <p:sldId id="319" r:id="rId31"/>
    <p:sldId id="297" r:id="rId32"/>
    <p:sldId id="299" r:id="rId33"/>
    <p:sldId id="300" r:id="rId34"/>
    <p:sldId id="320" r:id="rId35"/>
    <p:sldId id="321" r:id="rId36"/>
    <p:sldId id="322" r:id="rId37"/>
    <p:sldId id="323" r:id="rId38"/>
    <p:sldId id="302" r:id="rId39"/>
    <p:sldId id="301" r:id="rId40"/>
    <p:sldId id="303" r:id="rId41"/>
    <p:sldId id="285" r:id="rId42"/>
    <p:sldId id="304" r:id="rId43"/>
    <p:sldId id="305" r:id="rId44"/>
    <p:sldId id="306" r:id="rId45"/>
    <p:sldId id="307" r:id="rId46"/>
    <p:sldId id="308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4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  <a:endParaRPr lang="en-US" dirty="0" smtClean="0"/>
          </a:p>
          <a:p>
            <a:pPr algn="ctr"/>
            <a:r>
              <a:rPr lang="el-GR" dirty="0" smtClean="0"/>
              <a:t>Πολυμορφισμός – </a:t>
            </a:r>
            <a:r>
              <a:rPr lang="en-US" dirty="0" smtClean="0"/>
              <a:t>Late Binding</a:t>
            </a:r>
            <a:endParaRPr lang="el-GR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3494" y="3465004"/>
            <a:ext cx="446868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5656" y="4653136"/>
            <a:ext cx="7596336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λέξη κλειδί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αναφερόμαστε στην βασική κλάση.</a:t>
            </a:r>
          </a:p>
          <a:p>
            <a:endParaRPr lang="el-GR" dirty="0" smtClean="0"/>
          </a:p>
          <a:p>
            <a:r>
              <a:rPr lang="el-GR" dirty="0" smtClean="0"/>
              <a:t>Εδώ καλούμε τον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Employee </a:t>
            </a:r>
            <a:r>
              <a:rPr lang="el-GR" dirty="0" smtClean="0"/>
              <a:t>με ορίσματα το όνομα και την ημερομηνία</a:t>
            </a:r>
            <a:r>
              <a:rPr lang="en-US" dirty="0" smtClean="0"/>
              <a:t>.</a:t>
            </a:r>
            <a:endParaRPr lang="el-GR" dirty="0" smtClean="0"/>
          </a:p>
          <a:p>
            <a:endParaRPr lang="en-US" dirty="0" smtClean="0"/>
          </a:p>
          <a:p>
            <a:r>
              <a:rPr lang="en-US" dirty="0" smtClean="0"/>
              <a:t>O constructor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μπορεί να κληθεί </a:t>
            </a:r>
            <a:r>
              <a:rPr lang="el-GR" dirty="0" smtClean="0">
                <a:solidFill>
                  <a:srgbClr val="FF0000"/>
                </a:solidFill>
              </a:rPr>
              <a:t>μόνο στην αρχή </a:t>
            </a:r>
            <a:r>
              <a:rPr lang="el-GR" dirty="0" smtClean="0"/>
              <a:t>της μεθόδου.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5656" y="4869160"/>
            <a:ext cx="759633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δεν υπάρχει κλήση του </a:t>
            </a:r>
            <a:r>
              <a:rPr lang="en-US" dirty="0" smtClean="0"/>
              <a:t>constructor </a:t>
            </a:r>
            <a:r>
              <a:rPr lang="el-GR" dirty="0" smtClean="0"/>
              <a:t>καλείται </a:t>
            </a:r>
            <a:r>
              <a:rPr lang="el-GR" dirty="0" smtClean="0">
                <a:solidFill>
                  <a:srgbClr val="FF0000"/>
                </a:solidFill>
              </a:rPr>
              <a:t>αυτόματα</a:t>
            </a:r>
            <a:r>
              <a:rPr lang="el-GR" dirty="0" smtClean="0"/>
              <a:t> ο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ορίσματα.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Αν δεν υπάρχει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παίρνουμε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 στην εκτέλεση.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73824" y="3789040"/>
            <a:ext cx="309347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“empty constructor”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9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τύποι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αντικείμενο της </a:t>
            </a:r>
            <a:r>
              <a:rPr lang="el-GR" dirty="0" smtClean="0">
                <a:solidFill>
                  <a:srgbClr val="0070C0"/>
                </a:solidFill>
              </a:rPr>
              <a:t>παράγωγης κλάσης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τον τύπο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err="1" smtClean="0">
                <a:solidFill>
                  <a:srgbClr val="0070C0"/>
                </a:solidFill>
              </a:rPr>
              <a:t>HourlyEmployee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Employee</a:t>
            </a:r>
          </a:p>
          <a:p>
            <a:pPr lvl="1"/>
            <a:r>
              <a:rPr lang="el-GR" dirty="0" smtClean="0"/>
              <a:t>Υπάρχει μία </a:t>
            </a:r>
            <a:r>
              <a:rPr lang="en-US" dirty="0" smtClean="0">
                <a:solidFill>
                  <a:srgbClr val="FF0000"/>
                </a:solidFill>
              </a:rPr>
              <a:t>is-a</a:t>
            </a:r>
            <a:r>
              <a:rPr lang="el-GR" dirty="0" smtClean="0"/>
              <a:t> σχέση μεταξύ των κλάσεων</a:t>
            </a:r>
            <a:r>
              <a:rPr lang="en-US" dirty="0" smtClean="0"/>
              <a:t> (Hourly Employee is a Employee)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Αυτό μπορούμε να το εκμεταλλευτούμε χρησιμοποιώντας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κλάση </a:t>
            </a:r>
            <a:r>
              <a:rPr lang="el-GR" dirty="0" smtClean="0"/>
              <a:t>όταν θέλουμε να χρησιμοποιήσουμε </a:t>
            </a:r>
            <a:r>
              <a:rPr lang="el-GR" dirty="0" smtClean="0">
                <a:solidFill>
                  <a:srgbClr val="0070C0"/>
                </a:solidFill>
              </a:rPr>
              <a:t>κάποια</a:t>
            </a:r>
            <a:r>
              <a:rPr lang="el-GR" dirty="0" smtClean="0"/>
              <a:t> από τις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n-US" dirty="0"/>
              <a:t> </a:t>
            </a:r>
            <a:r>
              <a:rPr lang="el-GR" dirty="0" smtClean="0"/>
              <a:t>αλλά δεν ξέρουμε ποια εκ των προτέρων.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9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40687" y="5877272"/>
            <a:ext cx="506567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καλέσουμε τη μέθοδο και με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με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γιατί και οι δύο 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Employee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131840" y="4149080"/>
            <a:ext cx="1656184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84240" y="3501008"/>
            <a:ext cx="1656184" cy="12961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46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διάγραμμα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Αναπαράσταση κληρονομικότητας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52520" y="2575905"/>
            <a:ext cx="1787525" cy="1057275"/>
            <a:chOff x="2112" y="1440"/>
            <a:chExt cx="816" cy="48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864689" y="4779046"/>
            <a:ext cx="2603578" cy="1057275"/>
            <a:chOff x="2112" y="1440"/>
            <a:chExt cx="816" cy="48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SalariedEmployee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336297" y="4779047"/>
            <a:ext cx="2341660" cy="1057275"/>
            <a:chOff x="2112" y="1440"/>
            <a:chExt cx="816" cy="48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HourlyEmployee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20" name="Straight Arrow Connector 19"/>
          <p:cNvCxnSpPr>
            <a:stCxn id="10" idx="0"/>
            <a:endCxn id="5" idx="2"/>
          </p:cNvCxnSpPr>
          <p:nvPr/>
        </p:nvCxnSpPr>
        <p:spPr>
          <a:xfrm flipH="1" flipV="1">
            <a:off x="3246283" y="3633180"/>
            <a:ext cx="1920195" cy="1145866"/>
          </a:xfrm>
          <a:prstGeom prst="straightConnector1">
            <a:avLst/>
          </a:prstGeom>
          <a:ln w="38100">
            <a:headEnd type="none" w="lg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  <a:endCxn id="5" idx="2"/>
          </p:cNvCxnSpPr>
          <p:nvPr/>
        </p:nvCxnSpPr>
        <p:spPr>
          <a:xfrm flipV="1">
            <a:off x="1507127" y="3633180"/>
            <a:ext cx="1739156" cy="1145867"/>
          </a:xfrm>
          <a:prstGeom prst="straightConnector1">
            <a:avLst/>
          </a:prstGeom>
          <a:ln w="38100">
            <a:headEnd type="none" w="lg" len="lg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6732240" y="2575905"/>
            <a:ext cx="1787525" cy="1057275"/>
            <a:chOff x="2112" y="1440"/>
            <a:chExt cx="816" cy="480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Date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31" name="Straight Arrow Connector 30"/>
          <p:cNvCxnSpPr>
            <a:stCxn id="5" idx="3"/>
            <a:endCxn id="27" idx="1"/>
          </p:cNvCxnSpPr>
          <p:nvPr/>
        </p:nvCxnSpPr>
        <p:spPr>
          <a:xfrm>
            <a:off x="4140045" y="3104543"/>
            <a:ext cx="2592195" cy="0"/>
          </a:xfrm>
          <a:prstGeom prst="straightConnector1">
            <a:avLst/>
          </a:prstGeom>
          <a:ln w="38100">
            <a:headEnd type="diamond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06011" y="4021447"/>
            <a:ext cx="12586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is-a </a:t>
            </a:r>
            <a:r>
              <a:rPr lang="el-GR" dirty="0" smtClean="0"/>
              <a:t>σχέση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517092" y="3142345"/>
            <a:ext cx="195117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contains-a </a:t>
            </a:r>
            <a:r>
              <a:rPr lang="el-GR" dirty="0" smtClean="0"/>
              <a:t>σχέση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58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</a:t>
            </a:r>
            <a:r>
              <a:rPr lang="el-GR" dirty="0" smtClean="0"/>
              <a:t>μέλη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παράγωγες κλάσεις έχουν </a:t>
            </a:r>
            <a:r>
              <a:rPr lang="el-GR" dirty="0" smtClean="0">
                <a:solidFill>
                  <a:srgbClr val="00B0F0"/>
                </a:solidFill>
              </a:rPr>
              <a:t>πρόσβαση</a:t>
            </a:r>
            <a:r>
              <a:rPr lang="el-GR" dirty="0" smtClean="0"/>
              <a:t> σε όλα 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πεδία και μεθόδους της γενικής κλάσης.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έχουν πρόσβαση στα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 και μεθόδους.</a:t>
            </a:r>
          </a:p>
          <a:p>
            <a:pPr lvl="1"/>
            <a:r>
              <a:rPr lang="el-GR" dirty="0" smtClean="0"/>
              <a:t>Μόνο μέσω </a:t>
            </a:r>
            <a:r>
              <a:rPr lang="en-US" dirty="0" smtClean="0"/>
              <a:t>public </a:t>
            </a:r>
            <a:r>
              <a:rPr lang="el-GR" dirty="0" smtClean="0"/>
              <a:t>μεθόδων </a:t>
            </a:r>
            <a:r>
              <a:rPr lang="en-US" dirty="0" smtClean="0">
                <a:solidFill>
                  <a:srgbClr val="00B0F0"/>
                </a:solidFill>
              </a:rPr>
              <a:t>set</a:t>
            </a:r>
            <a:r>
              <a:rPr lang="el-GR" dirty="0" smtClean="0">
                <a:solidFill>
                  <a:srgbClr val="00B0F0"/>
                </a:solidFill>
              </a:rPr>
              <a:t>*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B0F0"/>
                </a:solidFill>
              </a:rPr>
              <a:t>get*</a:t>
            </a:r>
            <a:endParaRPr lang="el-GR" dirty="0" smtClean="0">
              <a:solidFill>
                <a:srgbClr val="00B0F0"/>
              </a:solidFill>
            </a:endParaRP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: </a:t>
            </a:r>
            <a:r>
              <a:rPr lang="el-GR" dirty="0" smtClean="0"/>
              <a:t>αν κάποια </a:t>
            </a:r>
            <a:r>
              <a:rPr lang="el-GR" dirty="0" smtClean="0">
                <a:solidFill>
                  <a:srgbClr val="00B0F0"/>
                </a:solidFill>
              </a:rPr>
              <a:t>πεδία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B0F0"/>
                </a:solidFill>
              </a:rPr>
              <a:t>μέθοδοι</a:t>
            </a:r>
            <a:r>
              <a:rPr lang="el-GR" dirty="0" smtClean="0"/>
              <a:t> είναι </a:t>
            </a:r>
            <a:r>
              <a:rPr lang="en-US" dirty="0" smtClean="0"/>
              <a:t>protected </a:t>
            </a:r>
            <a:r>
              <a:rPr lang="el-GR" dirty="0" smtClean="0"/>
              <a:t>μπορούν να τα δουν όλοι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απόγονοι </a:t>
            </a:r>
            <a:r>
              <a:rPr lang="el-GR" dirty="0" smtClean="0"/>
              <a:t>της κλάσης.</a:t>
            </a:r>
            <a:endParaRPr lang="en-US" dirty="0" smtClean="0"/>
          </a:p>
          <a:p>
            <a:pPr lvl="1"/>
            <a:r>
              <a:rPr lang="el-GR" dirty="0" smtClean="0"/>
              <a:t>Το βιβλίο δεν το συνιστά.</a:t>
            </a: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Package access</a:t>
            </a:r>
            <a:r>
              <a:rPr lang="en-US" dirty="0" smtClean="0"/>
              <a:t>: </a:t>
            </a:r>
            <a:r>
              <a:rPr lang="el-GR" dirty="0" smtClean="0"/>
              <a:t>αν δεν προσδιορίσετε </a:t>
            </a:r>
            <a:r>
              <a:rPr lang="en-US" dirty="0" smtClean="0"/>
              <a:t>public, private, </a:t>
            </a:r>
            <a:r>
              <a:rPr lang="el-GR" dirty="0" smtClean="0"/>
              <a:t>ή </a:t>
            </a:r>
            <a:r>
              <a:rPr lang="en-US" dirty="0" smtClean="0"/>
              <a:t>protected access </a:t>
            </a:r>
            <a:r>
              <a:rPr lang="el-GR" dirty="0" smtClean="0"/>
              <a:t>τότε η </a:t>
            </a:r>
            <a:r>
              <a:rPr lang="en-US" dirty="0" smtClean="0"/>
              <a:t>default </a:t>
            </a:r>
            <a:r>
              <a:rPr lang="el-GR" dirty="0" smtClean="0"/>
              <a:t>συμπεριφορά είναι ότι η μεταβλητή είναι </a:t>
            </a:r>
            <a:r>
              <a:rPr lang="el-GR" dirty="0" err="1" smtClean="0"/>
              <a:t>προσβάσιμη</a:t>
            </a:r>
            <a:r>
              <a:rPr lang="el-GR" dirty="0" smtClean="0"/>
              <a:t> από άλλες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στο ίδιο πακέτο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8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6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Date(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Χτυπάει λάθος η πρόσβαση σε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974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6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 είναι κεντρική έννοια στον αντικειμενοστραφή προγραμματισμό.</a:t>
            </a:r>
          </a:p>
          <a:p>
            <a:r>
              <a:rPr lang="el-GR" dirty="0" smtClean="0"/>
              <a:t>Η ιδέα είναι να ορίσουμε μια </a:t>
            </a:r>
            <a:r>
              <a:rPr lang="el-GR" dirty="0" smtClean="0">
                <a:solidFill>
                  <a:srgbClr val="0070C0"/>
                </a:solidFill>
              </a:rPr>
              <a:t>γενική κλάση </a:t>
            </a:r>
            <a:r>
              <a:rPr lang="el-GR" dirty="0" smtClean="0"/>
              <a:t>που έχει κάποια χαρακτηριστικά (πεδία και μεθόδους) που θέλουμε και μετά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παραλλαγές</a:t>
            </a:r>
            <a:r>
              <a:rPr lang="el-GR" dirty="0" smtClean="0"/>
              <a:t> της κλάσης αυτής στις οποίες προσθέτουμε ειδικότερα χαρακτηριστικά.</a:t>
            </a:r>
          </a:p>
          <a:p>
            <a:pPr lvl="1"/>
            <a:r>
              <a:rPr lang="el-GR" dirty="0" smtClean="0"/>
              <a:t>Οι εξειδικευμένες κλάσεις λέμε ότι </a:t>
            </a:r>
            <a:r>
              <a:rPr lang="el-GR" dirty="0" smtClean="0">
                <a:solidFill>
                  <a:srgbClr val="FF0000"/>
                </a:solidFill>
              </a:rPr>
              <a:t>κληρονομούν</a:t>
            </a:r>
            <a:r>
              <a:rPr lang="el-GR" dirty="0" smtClean="0"/>
              <a:t> τα χαρακτηριστικά της γενικής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Date = new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OK </a:t>
            </a:r>
            <a:r>
              <a:rPr lang="el-GR" dirty="0" smtClean="0"/>
              <a:t>η πρόσβαση σε </a:t>
            </a:r>
            <a:r>
              <a:rPr lang="en-US" dirty="0" smtClean="0">
                <a:solidFill>
                  <a:srgbClr val="FF0000"/>
                </a:solidFill>
              </a:rPr>
              <a:t>protected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127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μεθόδων</a:t>
            </a:r>
            <a:r>
              <a:rPr lang="en-US" dirty="0" smtClean="0"/>
              <a:t> (method overriding)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μέθοδος που ορίζεται στην βασική κλάση μπορούμε να την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ξανα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</a:t>
            </a:r>
            <a:r>
              <a:rPr lang="el-GR" dirty="0" smtClean="0"/>
              <a:t>στην παράγωγη κλάση με διαφορετικό τρόπο</a:t>
            </a:r>
          </a:p>
          <a:p>
            <a:pPr lvl="1"/>
            <a:r>
              <a:rPr lang="el-GR" dirty="0" smtClean="0"/>
              <a:t>Παράδειγμα: η μέθοδος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l-GR" dirty="0" smtClean="0"/>
              <a:t>Την </a:t>
            </a:r>
            <a:r>
              <a:rPr lang="el-GR" dirty="0" err="1" smtClean="0"/>
              <a:t>ξανα</a:t>
            </a:r>
            <a:r>
              <a:rPr lang="el-GR" dirty="0" smtClean="0"/>
              <a:t>-ορίζουμε για κάθε παραγόμενη κλάση ώστε να τυπώνει αυτό π</a:t>
            </a:r>
            <a:r>
              <a:rPr lang="en-US" dirty="0" smtClean="0"/>
              <a:t>o</a:t>
            </a:r>
            <a:r>
              <a:rPr lang="el-GR" dirty="0" smtClean="0"/>
              <a:t>υ θέλουμε</a:t>
            </a:r>
          </a:p>
          <a:p>
            <a:pPr lvl="1"/>
            <a:r>
              <a:rPr lang="el-GR" dirty="0" smtClean="0"/>
              <a:t>Αυτό λέγετε </a:t>
            </a:r>
            <a:r>
              <a:rPr lang="el-GR" dirty="0" smtClean="0">
                <a:solidFill>
                  <a:srgbClr val="FF0000"/>
                </a:solidFill>
              </a:rPr>
              <a:t>υπέρβαση</a:t>
            </a:r>
            <a:r>
              <a:rPr lang="el-GR" dirty="0" smtClean="0"/>
              <a:t> της μεθόδου (</a:t>
            </a:r>
            <a:r>
              <a:rPr lang="en-US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υπέρβαση</a:t>
            </a:r>
            <a:r>
              <a:rPr lang="el-GR" dirty="0" smtClean="0"/>
              <a:t> των μεθόδων είναι διαφορετική από την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υπερφόρτωση </a:t>
            </a:r>
            <a:r>
              <a:rPr lang="el-GR" dirty="0" smtClean="0">
                <a:solidFill>
                  <a:srgbClr val="0070C0"/>
                </a:solidFill>
              </a:rPr>
              <a:t>αλλάζουμε την υπογραφή </a:t>
            </a:r>
            <a:r>
              <a:rPr lang="el-GR" dirty="0" smtClean="0"/>
              <a:t>της μεθόδου.</a:t>
            </a:r>
          </a:p>
          <a:p>
            <a:pPr lvl="1"/>
            <a:r>
              <a:rPr lang="el-GR" dirty="0" smtClean="0"/>
              <a:t>Εδώ έχουμε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ίδια υπογραφή</a:t>
            </a:r>
            <a:r>
              <a:rPr lang="el-GR" dirty="0" smtClean="0"/>
              <a:t>, απλά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ο κώδικας </a:t>
            </a:r>
            <a:r>
              <a:rPr lang="el-GR" dirty="0" smtClean="0"/>
              <a:t>της παράγωγης κλάσης.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941168"/>
            <a:ext cx="633670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5399044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2560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</a:rPr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/>
              <a:t>        return (</a:t>
            </a:r>
            <a:r>
              <a:rPr lang="en-US" dirty="0" err="1"/>
              <a:t>getName</a:t>
            </a:r>
            <a:r>
              <a:rPr lang="en-US" dirty="0"/>
              <a:t>( ) + " " + </a:t>
            </a:r>
            <a:r>
              <a:rPr lang="en-US" dirty="0" err="1"/>
              <a:t>getHireDate</a:t>
            </a:r>
            <a:r>
              <a:rPr lang="en-US" dirty="0"/>
              <a:t>( ).</a:t>
            </a:r>
            <a:r>
              <a:rPr lang="en-US" dirty="0" err="1"/>
              <a:t>toString</a:t>
            </a:r>
            <a:r>
              <a:rPr lang="en-US" dirty="0"/>
              <a:t>( ) </a:t>
            </a:r>
          </a:p>
          <a:p>
            <a:r>
              <a:rPr lang="en-US" dirty="0"/>
              <a:t>                                + 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</a:rPr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/>
              <a:t>        return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super.toString</a:t>
            </a:r>
            <a:r>
              <a:rPr lang="en-US" dirty="0">
                <a:solidFill>
                  <a:srgbClr val="FF0000"/>
                </a:solidFill>
              </a:rPr>
              <a:t>( ) </a:t>
            </a:r>
            <a:r>
              <a:rPr lang="en-US" dirty="0" smtClean="0"/>
              <a:t>+ </a:t>
            </a:r>
            <a:r>
              <a:rPr lang="en-US" dirty="0"/>
              <a:t>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5014" y="4333746"/>
            <a:ext cx="48973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Έτσι καλούμε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βασικής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490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InheritanceDemo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(“Sam",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Date(1,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2010),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100000);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(“Han",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`new Date(1,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2011),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50.50, 40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eve = new Employee(“Eve”, new Date(1,1,2012));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59784" y="3861048"/>
            <a:ext cx="331892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 μέθοδο της </a:t>
            </a:r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92935" y="4869160"/>
            <a:ext cx="398577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33615" y="4365104"/>
            <a:ext cx="41653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1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και αλλαγή επιστρεφόμενου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αλλαγή που μπορούμε να κάνουμε</a:t>
            </a:r>
            <a:r>
              <a:rPr lang="en-US" dirty="0" smtClean="0"/>
              <a:t> </a:t>
            </a:r>
            <a:r>
              <a:rPr lang="el-GR" dirty="0" smtClean="0"/>
              <a:t>στην υπογραφή της κλάσης που υπερβαίνουμε είναι να αλλάξουμε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επιστρεφόμενο τύπο </a:t>
            </a:r>
            <a:r>
              <a:rPr lang="el-GR" dirty="0" smtClean="0"/>
              <a:t>σε αυτόν μιας παράγωγης κλάσης</a:t>
            </a:r>
          </a:p>
          <a:p>
            <a:pPr lvl="1"/>
            <a:r>
              <a:rPr lang="el-GR" dirty="0" smtClean="0"/>
              <a:t>Ουσιαστικά δεν είναι αλλαγή αφού η παράγωγη κλάση έχει και τον τύπο της γονικής κλάσης.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97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852936"/>
            <a:ext cx="6336704" cy="1656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createCopy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	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new Employee(this);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6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8468" y="2554729"/>
            <a:ext cx="8280920" cy="18823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createCopy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	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return 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(this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5402833"/>
            <a:ext cx="770485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επιστρεφόμενος τύπος αλλάζει από </a:t>
            </a:r>
            <a:r>
              <a:rPr lang="en-US" dirty="0" smtClean="0">
                <a:solidFill>
                  <a:srgbClr val="C00000"/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στην υπέρβαση. Ουσιαστικά όμως δεν υπάρχει αλλαγή μιας και κάθε αντικείμενο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είναι και </a:t>
            </a:r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2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553200" y="3417332"/>
            <a:ext cx="2438400" cy="3314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11868"/>
            <a:ext cx="8507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Έχουμε μια </a:t>
            </a:r>
            <a:r>
              <a:rPr lang="el-GR" sz="2000" dirty="0" smtClean="0">
                <a:solidFill>
                  <a:srgbClr val="0070C0"/>
                </a:solidFill>
              </a:rPr>
              <a:t>Βασική Κλάση (</a:t>
            </a:r>
            <a:r>
              <a:rPr lang="en-US" sz="2000" dirty="0" smtClean="0">
                <a:solidFill>
                  <a:srgbClr val="0070C0"/>
                </a:solidFill>
              </a:rPr>
              <a:t>Base Class) </a:t>
            </a:r>
            <a:r>
              <a:rPr lang="el-GR" sz="2000" dirty="0" smtClean="0"/>
              <a:t>Β, με κάποια πεδία και μεθόδους.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699266"/>
            <a:ext cx="2209800" cy="16880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2865979"/>
            <a:ext cx="1447800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6253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88373" y="2338796"/>
            <a:ext cx="3956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Θέλουμε να δημιουργήσουμε μια νέα κλάση </a:t>
            </a:r>
            <a:r>
              <a:rPr lang="en-US" sz="2000" dirty="0" smtClean="0"/>
              <a:t>D</a:t>
            </a:r>
            <a:r>
              <a:rPr lang="el-GR" sz="2000" dirty="0" smtClean="0"/>
              <a:t> η οποία να έχει όλα τα χαρακτηριστικά της Β, αλλά και κάποια επιπλέον.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595857"/>
            <a:ext cx="6248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Αντί να ξαναγράψουμε τον ίδιο κώδικα δημιουργούμε 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(Derived Class) </a:t>
            </a:r>
            <a:r>
              <a:rPr lang="en-US" sz="2000" dirty="0"/>
              <a:t>D</a:t>
            </a:r>
            <a:r>
              <a:rPr lang="el-GR" sz="2000" dirty="0" smtClean="0"/>
              <a:t>, η οποία </a:t>
            </a:r>
            <a:r>
              <a:rPr lang="el-GR" sz="2000" dirty="0" smtClean="0">
                <a:solidFill>
                  <a:srgbClr val="FF0000"/>
                </a:solidFill>
              </a:rPr>
              <a:t>κληρονομεί</a:t>
            </a:r>
            <a:r>
              <a:rPr lang="el-GR" sz="2000" dirty="0" smtClean="0"/>
              <a:t> όλη τη λειτουργικότητα της Βασικής Κλάσης Β και στην οποία προσθέτουμε τα νέα πεδία και μεθόδους.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696335" y="4969996"/>
            <a:ext cx="2209800" cy="167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77335" y="5120537"/>
            <a:ext cx="1447800" cy="533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7335" y="588439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324" y="2326974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Βασική Κλάση 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7335" y="3640121"/>
            <a:ext cx="1447800" cy="52614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77335" y="428762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Q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75093" y="3048000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171" y="6362700"/>
            <a:ext cx="4971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Αυτή διαδικασία λέγεται </a:t>
            </a:r>
            <a:r>
              <a:rPr lang="el-GR" sz="2000" dirty="0" smtClean="0">
                <a:solidFill>
                  <a:srgbClr val="FF0000"/>
                </a:solidFill>
              </a:rPr>
              <a:t>κληρονομικότητα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2636912"/>
            <a:ext cx="8496944" cy="18722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400" dirty="0"/>
              <a:t>public class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extends </a:t>
            </a:r>
            <a:r>
              <a:rPr lang="en-US" sz="24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 private double </a:t>
            </a:r>
            <a:r>
              <a:rPr lang="en-US" sz="2400" dirty="0">
                <a:solidFill>
                  <a:srgbClr val="00B0F0"/>
                </a:solidFill>
              </a:rPr>
              <a:t>salary</a:t>
            </a:r>
            <a:r>
              <a:rPr lang="en-US" sz="2400" dirty="0"/>
              <a:t>; //</a:t>
            </a:r>
            <a:r>
              <a:rPr lang="en-US" sz="2400" dirty="0" smtClean="0"/>
              <a:t>annual</a:t>
            </a:r>
          </a:p>
          <a:p>
            <a:endParaRPr lang="en-US" sz="2400" dirty="0" smtClean="0"/>
          </a:p>
          <a:p>
            <a:r>
              <a:rPr lang="el-GR" sz="2400" dirty="0"/>
              <a:t>	</a:t>
            </a:r>
            <a:r>
              <a:rPr lang="en-US" sz="2400" dirty="0"/>
              <a:t>public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createCopy</a:t>
            </a:r>
            <a:r>
              <a:rPr lang="en-US" sz="2400" dirty="0">
                <a:solidFill>
                  <a:srgbClr val="0070C0"/>
                </a:solidFill>
              </a:rPr>
              <a:t>()</a:t>
            </a:r>
          </a:p>
          <a:p>
            <a:r>
              <a:rPr lang="en-US" sz="2400" dirty="0"/>
              <a:t>    	{</a:t>
            </a:r>
          </a:p>
          <a:p>
            <a:r>
              <a:rPr lang="en-US" sz="2400" dirty="0"/>
              <a:t>        return new </a:t>
            </a:r>
            <a:r>
              <a:rPr lang="en-US" sz="2400" dirty="0" err="1" smtClean="0"/>
              <a:t>SalariedEmployee</a:t>
            </a:r>
            <a:r>
              <a:rPr lang="en-US" sz="2400" dirty="0" smtClean="0"/>
              <a:t>(this</a:t>
            </a:r>
            <a:r>
              <a:rPr lang="en-US" sz="2400" dirty="0"/>
              <a:t>);</a:t>
            </a:r>
          </a:p>
          <a:p>
            <a:r>
              <a:rPr lang="en-US" sz="2400" dirty="0"/>
              <a:t>    	</a:t>
            </a:r>
            <a:r>
              <a:rPr lang="en-US" sz="2400" dirty="0" smtClean="0"/>
              <a:t>}</a:t>
            </a:r>
          </a:p>
          <a:p>
            <a:endParaRPr lang="en-US" sz="2400" dirty="0" smtClean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331640" y="5402833"/>
            <a:ext cx="770485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επιστρεφόμενος τύπος αλλάζει από </a:t>
            </a:r>
            <a:r>
              <a:rPr lang="en-US" dirty="0" smtClean="0">
                <a:solidFill>
                  <a:srgbClr val="C00000"/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στην υπέρβαση. Ουσιαστικά όμως δεν υπάρχει αλλαγή μιας και κάθε αντικείμενο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είναι και </a:t>
            </a:r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79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Είπαμε ότι η </a:t>
            </a:r>
            <a:r>
              <a:rPr lang="en-US" dirty="0" smtClean="0"/>
              <a:t>Java </a:t>
            </a:r>
            <a:r>
              <a:rPr lang="el-GR" dirty="0" smtClean="0"/>
              <a:t>για κάθε αντικείμενο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«περιμένει» </a:t>
            </a:r>
            <a:r>
              <a:rPr lang="el-GR" dirty="0" smtClean="0"/>
              <a:t>να δει τις μεθόδους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</a:p>
          <a:p>
            <a:pPr lvl="1"/>
            <a:r>
              <a:rPr lang="el-GR" dirty="0" smtClean="0"/>
              <a:t>Αυτό σημαίνει ότι οι μέθοδοι αυτές ορίζονται στην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 </a:t>
            </a:r>
            <a:r>
              <a:rPr lang="el-GR" dirty="0" smtClean="0"/>
              <a:t>που είναι ο πρόγονος όλων το κλάσεων και κάθε νέα κλάση μπορεί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υπερβεί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override</a:t>
            </a:r>
            <a:r>
              <a:rPr lang="en-US" dirty="0" smtClean="0"/>
              <a:t>).</a:t>
            </a:r>
            <a:endParaRPr lang="el-GR" dirty="0" smtClean="0"/>
          </a:p>
          <a:p>
            <a:pPr lvl="1"/>
            <a:r>
              <a:rPr lang="el-GR" dirty="0" smtClean="0"/>
              <a:t>Είδαμε παραδείγματα πως </a:t>
            </a:r>
            <a:r>
              <a:rPr lang="el-GR" dirty="0" err="1" smtClean="0"/>
              <a:t>υπερβήκαμε</a:t>
            </a:r>
            <a:r>
              <a:rPr lang="el-GR" dirty="0" smtClean="0"/>
              <a:t> την μέθοδο </a:t>
            </a:r>
            <a:r>
              <a:rPr lang="en-US" dirty="0" err="1" smtClean="0"/>
              <a:t>toString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61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equals </a:t>
            </a:r>
            <a:r>
              <a:rPr lang="el-GR" dirty="0" smtClean="0"/>
              <a:t>στην κλάση </a:t>
            </a:r>
            <a:r>
              <a:rPr lang="en-US" dirty="0" smtClean="0"/>
              <a:t>Object </a:t>
            </a:r>
            <a:r>
              <a:rPr lang="el-GR" dirty="0" smtClean="0"/>
              <a:t>ορίζεται ως: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dirty="0"/>
          </a:p>
          <a:p>
            <a:r>
              <a:rPr lang="el-GR" dirty="0" smtClean="0"/>
              <a:t>Για την κλάση </a:t>
            </a:r>
            <a:r>
              <a:rPr lang="en-US" dirty="0" smtClean="0"/>
              <a:t>Employee </a:t>
            </a:r>
            <a:r>
              <a:rPr lang="el-GR" dirty="0" smtClean="0"/>
              <a:t>θα την ορίσουμε ως: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Αλλάζουμε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υπογραφή </a:t>
            </a:r>
            <a:r>
              <a:rPr lang="el-GR" dirty="0" smtClean="0"/>
              <a:t>της κλάσης, άρα δεν κάνουμε </a:t>
            </a:r>
            <a:r>
              <a:rPr lang="el-GR" dirty="0" smtClean="0">
                <a:solidFill>
                  <a:srgbClr val="0070C0"/>
                </a:solidFill>
              </a:rPr>
              <a:t>υπέρβαση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 της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Πως θα την ορίσουμε ώστε να κάνουμε υπέρβαση?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5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otherObject.getClass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(Employee)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(otherEmployee.name)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&amp;&amp;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otherEmployee.hireDate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4499992" y="2996952"/>
            <a:ext cx="4536626" cy="612068"/>
          </a:xfrm>
          <a:prstGeom prst="wedgeRectCallout">
            <a:avLst>
              <a:gd name="adj1" fmla="val -67861"/>
              <a:gd name="adj2" fmla="val 5396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getClass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μέθοδος της </a:t>
            </a:r>
            <a:r>
              <a:rPr lang="en-US" sz="1600" dirty="0" smtClean="0">
                <a:solidFill>
                  <a:schemeClr val="tx1"/>
                </a:solidFill>
              </a:rPr>
              <a:t>Object, </a:t>
            </a:r>
            <a:r>
              <a:rPr lang="el-GR" sz="1600" dirty="0" smtClean="0">
                <a:solidFill>
                  <a:schemeClr val="tx1"/>
                </a:solidFill>
              </a:rPr>
              <a:t>επιστρέφει μια αναπαράσταση της κλάσης του αντικειμένου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995936" y="3933056"/>
            <a:ext cx="5040682" cy="504056"/>
          </a:xfrm>
          <a:prstGeom prst="wedgeRectCallout">
            <a:avLst>
              <a:gd name="adj1" fmla="val -20833"/>
              <a:gd name="adj2" fmla="val 7459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μετατροπή ενός αντικειμένου από μια υψηλότερη σε μία χαμηλότερη κλάση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5445224"/>
            <a:ext cx="479324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δεν είναι πάντα δυνατόν και αν δεν γίνει σωστά μπορεί να προκαλέσει λάθη κατά την εκτέλεση του προγράμματος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9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9512" y="3117685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168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410445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eve2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)eve;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().equals(eve2.getHireDate())){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5816" y="5517232"/>
            <a:ext cx="6228184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θα μας χτυπήσει λάθος στο τρέξιμο παρότι χρησιμοποιούμε μόνο την κοινή μέθοδο </a:t>
            </a:r>
            <a:r>
              <a:rPr lang="en-US" dirty="0" err="1" smtClean="0"/>
              <a:t>getHireDate</a:t>
            </a:r>
            <a:r>
              <a:rPr lang="en-US" dirty="0" smtClean="0"/>
              <a:t>()</a:t>
            </a:r>
            <a:r>
              <a:rPr lang="el-GR" dirty="0" smtClean="0"/>
              <a:t>.</a:t>
            </a:r>
            <a:r>
              <a:rPr lang="en-US" dirty="0" smtClean="0"/>
              <a:t> To </a:t>
            </a:r>
            <a:r>
              <a:rPr lang="el-GR" dirty="0" smtClean="0"/>
              <a:t>πρόγραμμα προβλέπει ότι μπορεί να υπάρχει πρόβλημα.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69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152836" y="4293096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152836" y="3144724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525658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sam,sam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static void 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sEmp2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equals(sEmp2.getSalary())){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5805264"/>
            <a:ext cx="55801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δεν χτυπάει λάθος γιατί μπορεί να καλέσουμε σωστά την μέθοδο με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4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152836" y="4293096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152836" y="3144724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525658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method(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sam,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static void 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sEmp2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equals(sEmp2.getSalary())){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279" y="5951021"/>
            <a:ext cx="55801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όμως την καλέσουμε με αντικείμενο </a:t>
            </a:r>
            <a:r>
              <a:rPr lang="en-US" dirty="0" smtClean="0"/>
              <a:t>Employee </a:t>
            </a:r>
            <a:r>
              <a:rPr lang="el-GR" dirty="0" smtClean="0"/>
              <a:t>θα πάρουμε λάθος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3528" y="4653136"/>
            <a:ext cx="7992888" cy="13019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-8253" y="3531719"/>
            <a:ext cx="7560840" cy="324036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33906" y="5541394"/>
            <a:ext cx="539159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Έχουμε μια γενική μέθοδο </a:t>
            </a:r>
            <a:r>
              <a:rPr lang="en-US" dirty="0" err="1" smtClean="0"/>
              <a:t>randomSelection</a:t>
            </a:r>
            <a:r>
              <a:rPr lang="en-US" dirty="0" smtClean="0"/>
              <a:t> </a:t>
            </a:r>
            <a:r>
              <a:rPr lang="el-GR" dirty="0" smtClean="0"/>
              <a:t>που επιλέγει ένα τυχαίο </a:t>
            </a:r>
            <a:r>
              <a:rPr lang="el-GR" dirty="0" smtClean="0"/>
              <a:t>στοιχείο από ένα πίνακα με </a:t>
            </a:r>
            <a:r>
              <a:rPr lang="en-US" dirty="0" smtClean="0"/>
              <a:t>Employee. </a:t>
            </a:r>
            <a:r>
              <a:rPr lang="el-GR" dirty="0" smtClean="0"/>
              <a:t>Θέλουμε να την χρησιμοποιήσουμε σε ένα πίνακα με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34468" y="590187"/>
            <a:ext cx="3913123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Σε τι μας χρειάζεται το </a:t>
            </a:r>
            <a:r>
              <a:rPr lang="en-US" dirty="0" err="1" smtClean="0"/>
              <a:t>downcasting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54704" y="3905482"/>
            <a:ext cx="628929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καλέσουμε την μέθοδο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για τυπώσουμε τον μηνιαίο μισθό. Χρειαζόμαστε </a:t>
            </a:r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" y="332656"/>
            <a:ext cx="9125502" cy="640871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DowncastingExample2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[4];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100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Date(1,1,2015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),1000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[1]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101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Date(2,1,2015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),2000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102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Date(3,1,2015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),3000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103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Date(4,1,2015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),4000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rand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randomSelection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("Salary per month "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rand.getPay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randomSelection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Employee[] employees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employees[r];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80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67" y="1628800"/>
            <a:ext cx="90010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ανάθεση στην αντίθετη κατεύθυνση (</a:t>
            </a:r>
            <a:r>
              <a:rPr lang="en-US" dirty="0" err="1" smtClean="0">
                <a:solidFill>
                  <a:srgbClr val="FF0000"/>
                </a:solidFill>
              </a:rPr>
              <a:t>upcasting</a:t>
            </a:r>
            <a:r>
              <a:rPr lang="en-US" dirty="0" smtClean="0"/>
              <a:t>) </a:t>
            </a:r>
            <a:r>
              <a:rPr lang="el-GR" dirty="0" smtClean="0"/>
              <a:t>μπορεί να γίνει χωρίς να χρειάζεται </a:t>
            </a:r>
            <a:r>
              <a:rPr lang="en-US" dirty="0" smtClean="0"/>
              <a:t>casting</a:t>
            </a:r>
          </a:p>
          <a:p>
            <a:pPr lvl="1"/>
            <a:r>
              <a:rPr lang="el-GR" dirty="0" smtClean="0"/>
              <a:t>Μπορούμε να κάνουμε μια ανάθεση </a:t>
            </a:r>
            <a:r>
              <a:rPr lang="en-US" dirty="0" smtClean="0">
                <a:solidFill>
                  <a:srgbClr val="0070C0"/>
                </a:solidFill>
              </a:rPr>
              <a:t>x =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δύο αντικειμένων αν: </a:t>
            </a:r>
          </a:p>
          <a:p>
            <a:pPr lvl="2"/>
            <a:r>
              <a:rPr lang="el-GR" dirty="0"/>
              <a:t>τα δύο αντικείμενα να είναι 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ίδιας κλάσης </a:t>
            </a:r>
            <a:r>
              <a:rPr lang="el-GR" dirty="0"/>
              <a:t>ή </a:t>
            </a:r>
          </a:p>
          <a:p>
            <a:pPr lvl="2"/>
            <a:r>
              <a:rPr lang="el-GR" dirty="0"/>
              <a:t>η κλάση του αντικειμένου που </a:t>
            </a:r>
            <a:r>
              <a:rPr lang="el-GR" dirty="0">
                <a:solidFill>
                  <a:srgbClr val="0070C0"/>
                </a:solidFill>
              </a:rPr>
              <a:t>ανατίθεται</a:t>
            </a:r>
            <a:r>
              <a:rPr lang="el-GR" dirty="0"/>
              <a:t> (</a:t>
            </a:r>
            <a:r>
              <a:rPr lang="el-GR" dirty="0">
                <a:solidFill>
                  <a:srgbClr val="FF0000"/>
                </a:solidFill>
              </a:rPr>
              <a:t>y</a:t>
            </a:r>
            <a:r>
              <a:rPr lang="el-GR" dirty="0"/>
              <a:t>)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απόγονος</a:t>
            </a:r>
            <a:r>
              <a:rPr lang="el-GR" dirty="0" smtClean="0"/>
              <a:t> της κλάσης του </a:t>
            </a:r>
            <a:r>
              <a:rPr lang="el-GR" dirty="0"/>
              <a:t>αντικειμένου στο οποίο γίνεται </a:t>
            </a:r>
            <a:r>
              <a:rPr lang="el-GR" dirty="0" smtClean="0"/>
              <a:t>η </a:t>
            </a:r>
            <a:r>
              <a:rPr lang="el-GR" dirty="0"/>
              <a:t>ανάθεση (</a:t>
            </a:r>
            <a:r>
              <a:rPr lang="el-GR" dirty="0">
                <a:solidFill>
                  <a:srgbClr val="0070C0"/>
                </a:solidFill>
              </a:rPr>
              <a:t>x</a:t>
            </a:r>
            <a:r>
              <a:rPr lang="el-GR" dirty="0" smtClean="0"/>
              <a:t>)</a:t>
            </a:r>
          </a:p>
          <a:p>
            <a:pPr lvl="2"/>
            <a:endParaRPr lang="el-GR" dirty="0"/>
          </a:p>
          <a:p>
            <a:r>
              <a:rPr lang="el-GR" dirty="0" smtClean="0"/>
              <a:t>Για παράδειγμα,</a:t>
            </a:r>
            <a:r>
              <a:rPr lang="en-US" dirty="0" smtClean="0"/>
              <a:t> </a:t>
            </a:r>
            <a:r>
              <a:rPr lang="el-GR" dirty="0" smtClean="0"/>
              <a:t>ο παρακάτω κώδικας δουλεύει χωρίς πρόβλημα: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 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28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5589240"/>
            <a:ext cx="6910625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000" dirty="0" smtClean="0"/>
              <a:t> </a:t>
            </a:r>
            <a:r>
              <a:rPr lang="el-GR" dirty="0" smtClean="0"/>
              <a:t>έμμεσα κάνουμε τις αναθέσεις: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19872" y="1761640"/>
            <a:ext cx="2480041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63376" y="1997408"/>
            <a:ext cx="219303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22897" y="2958533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16126" y="131754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15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72962" y="3181902"/>
            <a:ext cx="1806876" cy="75115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hours</a:t>
            </a:r>
          </a:p>
          <a:p>
            <a:pPr algn="ctr"/>
            <a:r>
              <a:rPr lang="en-US" dirty="0" err="1" smtClean="0"/>
              <a:t>wageRate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52500" y="4005064"/>
            <a:ext cx="1447800" cy="5375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5031" y="2612163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HourlyEmpoyee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4008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25985" y="3181902"/>
            <a:ext cx="2146933" cy="6136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annualSalary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06985" y="3933055"/>
            <a:ext cx="1447800" cy="4971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76018" y="261216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0996" y="5841709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15031" y="4873408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525985" y="459316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05481" y="5786674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69516" y="4818373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3377" y="4273860"/>
            <a:ext cx="2664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Πλεονέκτημα: επαναχρησιμοποίηση του κώδικα!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5373216"/>
            <a:ext cx="5857762" cy="110799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400" dirty="0" smtClean="0"/>
              <a:t> </a:t>
            </a:r>
            <a:r>
              <a:rPr lang="el-GR" dirty="0" smtClean="0"/>
              <a:t>όταν την καλέσουμε</a:t>
            </a:r>
            <a:r>
              <a:rPr lang="en-US" dirty="0" smtClean="0"/>
              <a:t> </a:t>
            </a:r>
            <a:r>
              <a:rPr lang="el-GR" dirty="0" smtClean="0"/>
              <a:t>με ορίσματα το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400" dirty="0" smtClean="0"/>
              <a:t> </a:t>
            </a:r>
            <a:r>
              <a:rPr lang="el-GR" dirty="0" smtClean="0"/>
              <a:t>και το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dirty="0" smtClean="0"/>
              <a:t>?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Ποια μέθοδος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κληθεί?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2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0335" y="5229200"/>
            <a:ext cx="7729970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του αντικειμένου που περνάμε σαν όρισμα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κλάση που εμφανίζεται στον ορισμό της παραμέτρου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Ο μηχανισμός αυτός ονομάζεται </a:t>
            </a:r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και/ή </a:t>
            </a:r>
            <a:r>
              <a:rPr lang="el-GR" dirty="0" smtClean="0">
                <a:solidFill>
                  <a:srgbClr val="FF0000"/>
                </a:solidFill>
              </a:rPr>
              <a:t>πολυμορφισμός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 Binding (</a:t>
            </a:r>
            <a:r>
              <a:rPr lang="el-GR" dirty="0" smtClean="0"/>
              <a:t>καθυστερημένη δέσμευση)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ο κώδικας που θα εκτελεστεί όταν καλούμε μια μέθοδο δεν καθορίζεται </a:t>
            </a:r>
            <a:r>
              <a:rPr lang="en-US" dirty="0" smtClean="0"/>
              <a:t>(</a:t>
            </a:r>
            <a:r>
              <a:rPr lang="el-GR" dirty="0" smtClean="0"/>
              <a:t>δεσμεύεται) </a:t>
            </a:r>
            <a:r>
              <a:rPr lang="el-GR" dirty="0" smtClean="0">
                <a:solidFill>
                  <a:srgbClr val="0070C0"/>
                </a:solidFill>
              </a:rPr>
              <a:t>όταν γίνεται η μεταγλώττιση </a:t>
            </a:r>
            <a:r>
              <a:rPr lang="el-GR" dirty="0" smtClean="0"/>
              <a:t>του προγράμματος (</a:t>
            </a:r>
            <a:r>
              <a:rPr lang="en-US" dirty="0" smtClean="0">
                <a:solidFill>
                  <a:srgbClr val="FF0000"/>
                </a:solidFill>
              </a:rPr>
              <a:t>early binding</a:t>
            </a:r>
            <a:r>
              <a:rPr lang="en-US" dirty="0" smtClean="0"/>
              <a:t>)</a:t>
            </a:r>
            <a:r>
              <a:rPr lang="el-GR" dirty="0" smtClean="0"/>
              <a:t> αλλά </a:t>
            </a:r>
            <a:r>
              <a:rPr lang="el-GR" dirty="0" smtClean="0">
                <a:solidFill>
                  <a:srgbClr val="0070C0"/>
                </a:solidFill>
              </a:rPr>
              <a:t>όταν γίνει η κλήση της μεθόδου </a:t>
            </a:r>
            <a:r>
              <a:rPr lang="el-GR" dirty="0" smtClean="0"/>
              <a:t>από το αντικείμενο (</a:t>
            </a:r>
            <a:r>
              <a:rPr lang="en-US" dirty="0" smtClean="0">
                <a:solidFill>
                  <a:srgbClr val="FF0000"/>
                </a:solidFill>
              </a:rPr>
              <a:t>late </a:t>
            </a:r>
            <a:r>
              <a:rPr lang="en-US" dirty="0" smtClean="0">
                <a:solidFill>
                  <a:srgbClr val="FF0000"/>
                </a:solidFill>
              </a:rPr>
              <a:t>binding - </a:t>
            </a:r>
            <a:r>
              <a:rPr lang="el-GR" dirty="0">
                <a:solidFill>
                  <a:srgbClr val="FF0000"/>
                </a:solidFill>
              </a:rPr>
              <a:t>καθυστερημένη δέσμευση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Τη στιγμή εκείνη ξέρουμε ακριβώς την κλάση του αντικειμένου που καλεί την μέθοδο (π.χ.,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l-GR" dirty="0" smtClean="0"/>
              <a:t>) και μπορούμε να εκτελέσουμε τον κατάλληλο κώδικα.</a:t>
            </a:r>
          </a:p>
          <a:p>
            <a:pPr lvl="1"/>
            <a:r>
              <a:rPr lang="el-GR" dirty="0" smtClean="0"/>
              <a:t>Το κάθε αντικείμενο έχει </a:t>
            </a:r>
            <a:r>
              <a:rPr lang="el-GR" dirty="0" smtClean="0">
                <a:solidFill>
                  <a:srgbClr val="0070C0"/>
                </a:solidFill>
              </a:rPr>
              <a:t>πληροφορία</a:t>
            </a:r>
            <a:r>
              <a:rPr lang="el-GR" dirty="0" smtClean="0"/>
              <a:t> για τον ορισμό (κώδικα) των μεθόδων του.</a:t>
            </a:r>
          </a:p>
          <a:p>
            <a:endParaRPr lang="en-US" dirty="0" smtClean="0"/>
          </a:p>
          <a:p>
            <a:r>
              <a:rPr lang="el-GR" dirty="0" smtClean="0"/>
              <a:t>Ο </a:t>
            </a:r>
            <a:r>
              <a:rPr lang="el-GR" dirty="0" smtClean="0"/>
              <a:t>μηχανισμός του </a:t>
            </a:r>
            <a:r>
              <a:rPr lang="en-US" dirty="0" smtClean="0"/>
              <a:t>late </a:t>
            </a:r>
            <a:r>
              <a:rPr lang="en-US" dirty="0" smtClean="0"/>
              <a:t>binding</a:t>
            </a:r>
            <a:r>
              <a:rPr lang="el-GR" dirty="0" smtClean="0"/>
              <a:t> </a:t>
            </a:r>
            <a:r>
              <a:rPr lang="el-GR" dirty="0" smtClean="0"/>
              <a:t>εφαρμόζεται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για όλες τις μεθόδους </a:t>
            </a:r>
            <a:r>
              <a:rPr lang="el-GR" dirty="0" smtClean="0"/>
              <a:t>στην </a:t>
            </a:r>
            <a:r>
              <a:rPr lang="en-US" dirty="0" smtClean="0"/>
              <a:t>Java (</a:t>
            </a:r>
            <a:r>
              <a:rPr lang="el-GR" dirty="0" smtClean="0"/>
              <a:t>σε αντίθεση με άλλες γλώσσες προγραμματισμού).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Example3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("bob",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20, 160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Date(1,1,2012), 24000);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7216" y="5733256"/>
            <a:ext cx="705678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κάθε στοιχείο του πίνακα καλείται </a:t>
            </a:r>
            <a:r>
              <a:rPr lang="el-GR" dirty="0" smtClean="0">
                <a:solidFill>
                  <a:srgbClr val="FF0000"/>
                </a:solidFill>
              </a:rPr>
              <a:t>διαφορετική</a:t>
            </a:r>
            <a:r>
              <a:rPr lang="el-GR" dirty="0" smtClean="0"/>
              <a:t> μέθοδος </a:t>
            </a:r>
            <a:r>
              <a:rPr lang="en-US" dirty="0" err="1" smtClean="0"/>
              <a:t>toString</a:t>
            </a:r>
            <a:r>
              <a:rPr lang="el-GR" dirty="0" smtClean="0"/>
              <a:t> ανάλογα με το αντικείμενο που τοποθετήσαμε σε εκείνη τη θέση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0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573016"/>
            <a:ext cx="3528392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name;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 price;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price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Price and total cost = $" + price);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(otherSale.name)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5510" y="620688"/>
            <a:ext cx="5184576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βιβλίο δεν συνίσταται η χρήση της </a:t>
            </a:r>
            <a:r>
              <a:rPr lang="en-US" dirty="0" smtClean="0"/>
              <a:t>protected </a:t>
            </a:r>
            <a:r>
              <a:rPr lang="el-GR" dirty="0" smtClean="0"/>
              <a:t>αλλά την χρησιμοποιούμε για απλότητα στο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96" y="2996952"/>
            <a:ext cx="4794760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discount;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discount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double fraction = discount/100;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(1 - fraction)*price;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Price = $"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price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Discount = " + discount + "%\n"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  Total cost = $" + bill(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3162054"/>
            <a:ext cx="349326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Υπέρβαση της μεθόδου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7808" y="6031639"/>
            <a:ext cx="399556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έχουμε υπέρβαση των μεθόδων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4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2073" y="4960303"/>
            <a:ext cx="508851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2585215"/>
            <a:ext cx="396044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336704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myLateBindingDemo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simple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10.00);//One item at $10.00.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(discount);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cheaper.");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not cheaper.");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9.90);//One item at $9.90.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not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2120" y="2000440"/>
            <a:ext cx="331236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Οι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 smtClean="0"/>
              <a:t> </a:t>
            </a:r>
            <a:r>
              <a:rPr lang="el-GR" sz="1600" dirty="0" smtClean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 smtClean="0"/>
              <a:t> κληρονομούνται από την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3347864" y="2292828"/>
            <a:ext cx="2304256" cy="292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3779912" y="2292828"/>
            <a:ext cx="1872208" cy="26674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24128" y="4293096"/>
            <a:ext cx="3419872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Με το μηχανισμό του </a:t>
            </a:r>
            <a:r>
              <a:rPr lang="en-US" sz="1600" dirty="0" smtClean="0">
                <a:solidFill>
                  <a:srgbClr val="FF0000"/>
                </a:solidFill>
              </a:rPr>
              <a:t>late binding </a:t>
            </a:r>
            <a:r>
              <a:rPr lang="el-GR" sz="1600" dirty="0" smtClean="0"/>
              <a:t>στην κλήση τους ξέρουμε ότι το αντικείμενο που τις καλεί είναι τύπου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5877272"/>
            <a:ext cx="7812360" cy="861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Ξέρουμε λοιπόν ότι όταν εκτελούμε τον κώδικα </a:t>
            </a:r>
            <a:r>
              <a:rPr lang="el-GR" sz="1600" dirty="0"/>
              <a:t>της</a:t>
            </a:r>
            <a:r>
              <a:rPr lang="el-GR" sz="1600" dirty="0" smtClean="0"/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/>
              <a:t> </a:t>
            </a:r>
            <a:r>
              <a:rPr lang="el-GR" sz="1600" dirty="0" smtClean="0"/>
              <a:t>η μέθοδος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bill()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που θα πρέπει να καλέσουμε είναι αυτή της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l-GR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ενώ για το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1600" dirty="0" smtClean="0"/>
              <a:t>είναι </a:t>
            </a:r>
            <a:r>
              <a:rPr lang="el-GR" sz="1600" dirty="0"/>
              <a:t>αυτή της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608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Μέσω της σχέσεως κληρονομικότητας μπορούμε να ορίσουμε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</a:t>
            </a:r>
            <a:r>
              <a:rPr lang="el-GR" dirty="0" smtClean="0"/>
              <a:t> από κλάσεις</a:t>
            </a:r>
          </a:p>
          <a:p>
            <a:pPr lvl="1"/>
            <a:r>
              <a:rPr lang="el-GR" dirty="0" smtClean="0"/>
              <a:t>Σαν </a:t>
            </a:r>
            <a:r>
              <a:rPr lang="el-GR" dirty="0" smtClean="0">
                <a:solidFill>
                  <a:srgbClr val="00B0F0"/>
                </a:solidFill>
              </a:rPr>
              <a:t>γενεαλογικό δέντρο κλάσεων </a:t>
            </a:r>
            <a:r>
              <a:rPr lang="el-GR" dirty="0" smtClean="0"/>
              <a:t>από πιο γενικές προς πιο ειδικές κλάσεις.</a:t>
            </a:r>
          </a:p>
          <a:p>
            <a:pPr lvl="1"/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όλες οι κλάσεις ανήκουν στην ίδια ιεραρχία.</a:t>
            </a:r>
          </a:p>
          <a:p>
            <a:pPr lvl="1"/>
            <a:r>
              <a:rPr lang="el-GR" dirty="0" smtClean="0"/>
              <a:t>Στην κορυφή της ιε</a:t>
            </a:r>
            <a:r>
              <a:rPr lang="el-GR" dirty="0"/>
              <a:t>ρ</a:t>
            </a:r>
            <a:r>
              <a:rPr lang="el-GR" dirty="0" smtClean="0"/>
              <a:t>αρχίας είναι η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22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19062"/>
            <a:ext cx="2723181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βασική κλάση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4869160"/>
            <a:ext cx="52565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908720"/>
            <a:ext cx="8229600" cy="583264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7075" y="4869160"/>
            <a:ext cx="245861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0237" y="404664"/>
            <a:ext cx="3959417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214700"/>
            <a:ext cx="5256584" cy="10144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52736"/>
            <a:ext cx="8435280" cy="525658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121784"/>
            <a:ext cx="305090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μισθό.</a:t>
            </a:r>
          </a:p>
          <a:p>
            <a:r>
              <a:rPr lang="el-GR" dirty="0" smtClean="0"/>
              <a:t>Διαφορετική από την προηγούμενη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6300" y="476672"/>
            <a:ext cx="4138954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520417"/>
            <a:ext cx="8435280" cy="6192688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Example1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alice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("Alice",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new </a:t>
            </a:r>
            <a:r>
              <a:rPr lang="en-US" dirty="0"/>
              <a:t>Date("January", 1, 2004), 50.50, 160);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n-US" dirty="0">
                <a:solidFill>
                  <a:srgbClr val="00B050"/>
                </a:solidFill>
              </a:rPr>
              <a:t>bob</a:t>
            </a:r>
            <a:r>
              <a:rPr lang="en-US" dirty="0"/>
              <a:t> 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/>
              <a:t>("Bob",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new </a:t>
            </a:r>
            <a:r>
              <a:rPr lang="en-US" dirty="0"/>
              <a:t>Date("January", 1, 2005), 20000);</a:t>
            </a:r>
          </a:p>
          <a:p>
            <a:r>
              <a:rPr lang="en-US" dirty="0"/>
              <a:t>							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("Alice: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alice.getName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alice.getHireDate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alice.getPay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("Bob: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bob.getName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bob.getHireDate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bob.getPay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r>
              <a:rPr lang="en-US" dirty="0"/>
              <a:t>   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4054842"/>
            <a:ext cx="252825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της </a:t>
            </a:r>
            <a:r>
              <a:rPr lang="en-US" dirty="0" smtClean="0"/>
              <a:t>Employee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139816" y="4054842"/>
            <a:ext cx="856120" cy="1846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139816" y="4239508"/>
            <a:ext cx="1072144" cy="12057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5445224"/>
            <a:ext cx="377821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των παράγωγων κλάσεων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778214" y="4581128"/>
            <a:ext cx="577762" cy="104876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78214" y="5629890"/>
            <a:ext cx="505754" cy="31939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23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9663</TotalTime>
  <Words>3041</Words>
  <Application>Microsoft Office PowerPoint</Application>
  <PresentationFormat>On-screen Show (4:3)</PresentationFormat>
  <Paragraphs>813</Paragraphs>
  <Slides>46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Clarity</vt:lpstr>
      <vt:lpstr>ΤΕΧΝΙΚΕΣ Αντικειμενοστραφουσ προγραμματισμου</vt:lpstr>
      <vt:lpstr>Κληρονομικότητα</vt:lpstr>
      <vt:lpstr>Κληρονομικότητα</vt:lpstr>
      <vt:lpstr>Παράδειγμα</vt:lpstr>
      <vt:lpstr>Ιεραρχία κλάσεων</vt:lpstr>
      <vt:lpstr>PowerPoint Presentation</vt:lpstr>
      <vt:lpstr>PowerPoint Presentation</vt:lpstr>
      <vt:lpstr>PowerPoint Presentation</vt:lpstr>
      <vt:lpstr>PowerPoint Presentation</vt:lpstr>
      <vt:lpstr>Constructor</vt:lpstr>
      <vt:lpstr>PowerPoint Presentation</vt:lpstr>
      <vt:lpstr>PowerPoint Presentation</vt:lpstr>
      <vt:lpstr>Πολλαπλοί τύποι</vt:lpstr>
      <vt:lpstr>PowerPoint Presentation</vt:lpstr>
      <vt:lpstr>UML διάγραμμα</vt:lpstr>
      <vt:lpstr>Protected μέλη</vt:lpstr>
      <vt:lpstr>Employee</vt:lpstr>
      <vt:lpstr>PowerPoint Presentation</vt:lpstr>
      <vt:lpstr>Employee</vt:lpstr>
      <vt:lpstr>PowerPoint Presentation</vt:lpstr>
      <vt:lpstr>Υπέρβαση μεθόδων (method overriding)</vt:lpstr>
      <vt:lpstr>PowerPoint Presentation</vt:lpstr>
      <vt:lpstr>PowerPoint Presentation</vt:lpstr>
      <vt:lpstr>PowerPoint Presentation</vt:lpstr>
      <vt:lpstr>PowerPoint Presentation</vt:lpstr>
      <vt:lpstr>Παράδειγμα </vt:lpstr>
      <vt:lpstr>Υπέρβαση και αλλαγή επιστρεφόμενου τύπου</vt:lpstr>
      <vt:lpstr>PowerPoint Presentation</vt:lpstr>
      <vt:lpstr>PowerPoint Presentation</vt:lpstr>
      <vt:lpstr>PowerPoint Presentation</vt:lpstr>
      <vt:lpstr>toString και equals</vt:lpstr>
      <vt:lpstr>equals</vt:lpstr>
      <vt:lpstr>Overriding equals</vt:lpstr>
      <vt:lpstr>Downcasting</vt:lpstr>
      <vt:lpstr>Downcasting</vt:lpstr>
      <vt:lpstr>Downcasting</vt:lpstr>
      <vt:lpstr>PowerPoint Presentation</vt:lpstr>
      <vt:lpstr>Upcasting</vt:lpstr>
      <vt:lpstr>PowerPoint Presentation</vt:lpstr>
      <vt:lpstr>PowerPoint Presentation</vt:lpstr>
      <vt:lpstr>PowerPoint Presentation</vt:lpstr>
      <vt:lpstr>Late Binding (καθυστερημένη δέσμευση)</vt:lpstr>
      <vt:lpstr>Παράδειγμα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505</cp:revision>
  <dcterms:created xsi:type="dcterms:W3CDTF">2013-02-10T16:19:38Z</dcterms:created>
  <dcterms:modified xsi:type="dcterms:W3CDTF">2015-04-23T08:57:42Z</dcterms:modified>
</cp:coreProperties>
</file>