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1"/>
  </p:notesMasterIdLst>
  <p:sldIdLst>
    <p:sldId id="257" r:id="rId2"/>
    <p:sldId id="298" r:id="rId3"/>
    <p:sldId id="296" r:id="rId4"/>
    <p:sldId id="301" r:id="rId5"/>
    <p:sldId id="302" r:id="rId6"/>
    <p:sldId id="304" r:id="rId7"/>
    <p:sldId id="303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00" r:id="rId17"/>
    <p:sldId id="258" r:id="rId18"/>
    <p:sldId id="259" r:id="rId19"/>
    <p:sldId id="260" r:id="rId20"/>
    <p:sldId id="261" r:id="rId21"/>
    <p:sldId id="262" r:id="rId22"/>
    <p:sldId id="263" r:id="rId23"/>
    <p:sldId id="264" r:id="rId24"/>
    <p:sldId id="265" r:id="rId25"/>
    <p:sldId id="266" r:id="rId26"/>
    <p:sldId id="274" r:id="rId27"/>
    <p:sldId id="275" r:id="rId28"/>
    <p:sldId id="276" r:id="rId29"/>
    <p:sldId id="271" r:id="rId30"/>
    <p:sldId id="272" r:id="rId31"/>
    <p:sldId id="273" r:id="rId32"/>
    <p:sldId id="287" r:id="rId33"/>
    <p:sldId id="288" r:id="rId34"/>
    <p:sldId id="289" r:id="rId35"/>
    <p:sldId id="295" r:id="rId36"/>
    <p:sldId id="290" r:id="rId37"/>
    <p:sldId id="291" r:id="rId38"/>
    <p:sldId id="292" r:id="rId39"/>
    <p:sldId id="280" r:id="rId40"/>
    <p:sldId id="277" r:id="rId41"/>
    <p:sldId id="278" r:id="rId42"/>
    <p:sldId id="279" r:id="rId43"/>
    <p:sldId id="281" r:id="rId44"/>
    <p:sldId id="293" r:id="rId45"/>
    <p:sldId id="282" r:id="rId46"/>
    <p:sldId id="283" r:id="rId47"/>
    <p:sldId id="284" r:id="rId48"/>
    <p:sldId id="294" r:id="rId49"/>
    <p:sldId id="285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4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4/21/2015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Κληρονομικότητα</a:t>
            </a:r>
            <a:endParaRPr lang="el-GR" dirty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32040" y="1287829"/>
            <a:ext cx="2808312" cy="3121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995936" y="692696"/>
            <a:ext cx="4596130" cy="1200329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marry(Person other){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this.spouce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other;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other.spouce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this;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1512" y="4149419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914380"/>
              </p:ext>
            </p:extLst>
          </p:nvPr>
        </p:nvGraphicFramePr>
        <p:xfrm>
          <a:off x="371227" y="4667533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alice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0x0100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bob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Elbow Connector 5"/>
          <p:cNvCxnSpPr>
            <a:endCxn id="7" idx="1"/>
          </p:cNvCxnSpPr>
          <p:nvPr/>
        </p:nvCxnSpPr>
        <p:spPr>
          <a:xfrm flipV="1">
            <a:off x="3476889" y="4327332"/>
            <a:ext cx="1927191" cy="548640"/>
          </a:xfrm>
          <a:prstGeom prst="bentConnector3">
            <a:avLst>
              <a:gd name="adj1" fmla="val 50000"/>
            </a:avLst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104653"/>
              </p:ext>
            </p:extLst>
          </p:nvPr>
        </p:nvGraphicFramePr>
        <p:xfrm>
          <a:off x="5404080" y="3778692"/>
          <a:ext cx="252028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“Alice”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spouce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>
            <a:endCxn id="17" idx="1"/>
          </p:cNvCxnSpPr>
          <p:nvPr/>
        </p:nvCxnSpPr>
        <p:spPr>
          <a:xfrm>
            <a:off x="3476889" y="5249385"/>
            <a:ext cx="1927191" cy="62064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79646" y="4166089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main</a:t>
            </a:r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579055"/>
              </p:ext>
            </p:extLst>
          </p:nvPr>
        </p:nvGraphicFramePr>
        <p:xfrm>
          <a:off x="5404080" y="5321393"/>
          <a:ext cx="252028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“Bob”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spouce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0x0100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291512" y="2675552"/>
            <a:ext cx="3312368" cy="145310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578686" y="2705204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marry</a:t>
            </a:r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628654"/>
              </p:ext>
            </p:extLst>
          </p:nvPr>
        </p:nvGraphicFramePr>
        <p:xfrm>
          <a:off x="380545" y="3140968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0x0100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this</a:t>
                      </a:r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26" name="Elbow Connector 25"/>
          <p:cNvCxnSpPr/>
          <p:nvPr/>
        </p:nvCxnSpPr>
        <p:spPr>
          <a:xfrm>
            <a:off x="3476889" y="3402105"/>
            <a:ext cx="1927191" cy="763984"/>
          </a:xfrm>
          <a:prstGeom prst="bentConnector3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/>
          <p:nvPr/>
        </p:nvCxnSpPr>
        <p:spPr>
          <a:xfrm>
            <a:off x="3476889" y="3766320"/>
            <a:ext cx="1927191" cy="1775612"/>
          </a:xfrm>
          <a:prstGeom prst="bentConnector3">
            <a:avLst>
              <a:gd name="adj1" fmla="val 36896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>
            <a:endCxn id="7" idx="3"/>
          </p:cNvCxnSpPr>
          <p:nvPr/>
        </p:nvCxnSpPr>
        <p:spPr>
          <a:xfrm rot="16200000" flipV="1">
            <a:off x="7217411" y="5034281"/>
            <a:ext cx="1909980" cy="496081"/>
          </a:xfrm>
          <a:prstGeom prst="bentConnector2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924360" y="6237312"/>
            <a:ext cx="496082" cy="0"/>
          </a:xfrm>
          <a:prstGeom prst="line">
            <a:avLst/>
          </a:prstGeom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164288" y="4875972"/>
            <a:ext cx="0" cy="40634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666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620688"/>
            <a:ext cx="8424936" cy="535531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Professor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String name;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int AFM;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Course lesson;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Professor(String name, 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afm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this.name = name;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this.AFM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afm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setLesson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(Course c){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lesson = c;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name + " " + AFM + " " + lesson;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78351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7848" y="5301208"/>
            <a:ext cx="4932040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7504" y="404664"/>
            <a:ext cx="8207696" cy="6001643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java.util.ArrayList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Course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String name;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int code;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int units;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Professor prof;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StudentRecord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studentList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                     =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StudentRecord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Course(String name, int code, int units){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this.name 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name;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this.code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code;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this.units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units;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setProf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(Professor p){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prof = p;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p.setLesson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(this);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917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07904" y="980728"/>
            <a:ext cx="4733988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setProf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(Professor p){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prof = p;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p.setLesson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(this);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3697186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413140"/>
              </p:ext>
            </p:extLst>
          </p:nvPr>
        </p:nvGraphicFramePr>
        <p:xfrm>
          <a:off x="187219" y="421530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this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0x0020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Elbow Connector 5"/>
          <p:cNvCxnSpPr>
            <a:endCxn id="7" idx="1"/>
          </p:cNvCxnSpPr>
          <p:nvPr/>
        </p:nvCxnSpPr>
        <p:spPr>
          <a:xfrm flipV="1">
            <a:off x="3275856" y="3185552"/>
            <a:ext cx="1872208" cy="125156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787151"/>
              </p:ext>
            </p:extLst>
          </p:nvPr>
        </p:nvGraphicFramePr>
        <p:xfrm>
          <a:off x="5148064" y="2636912"/>
          <a:ext cx="252028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ProfX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AFM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lesson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>
            <a:endCxn id="9" idx="1"/>
          </p:cNvCxnSpPr>
          <p:nvPr/>
        </p:nvCxnSpPr>
        <p:spPr>
          <a:xfrm>
            <a:off x="3275856" y="4869160"/>
            <a:ext cx="1398240" cy="73152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957866"/>
              </p:ext>
            </p:extLst>
          </p:nvPr>
        </p:nvGraphicFramePr>
        <p:xfrm>
          <a:off x="4674096" y="4869160"/>
          <a:ext cx="292224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1120"/>
                <a:gridCol w="146112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“OOP”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00504" y="3713856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setProf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60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4096" y="1268760"/>
            <a:ext cx="1266056" cy="3121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707904" y="980728"/>
            <a:ext cx="4733988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setProf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(Professor p){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prof = p;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p.setLesson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(this);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3697186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87219" y="421530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this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0x0020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Elbow Connector 5"/>
          <p:cNvCxnSpPr>
            <a:endCxn id="7" idx="1"/>
          </p:cNvCxnSpPr>
          <p:nvPr/>
        </p:nvCxnSpPr>
        <p:spPr>
          <a:xfrm flipV="1">
            <a:off x="3275856" y="3185552"/>
            <a:ext cx="1872208" cy="125156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148064" y="2636912"/>
          <a:ext cx="252028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ProfX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AFM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lesson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>
            <a:endCxn id="9" idx="1"/>
          </p:cNvCxnSpPr>
          <p:nvPr/>
        </p:nvCxnSpPr>
        <p:spPr>
          <a:xfrm>
            <a:off x="3275856" y="4869160"/>
            <a:ext cx="1398240" cy="73152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492439"/>
              </p:ext>
            </p:extLst>
          </p:nvPr>
        </p:nvGraphicFramePr>
        <p:xfrm>
          <a:off x="4674096" y="4869160"/>
          <a:ext cx="292224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1120"/>
                <a:gridCol w="146112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“OOP”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00504" y="3713856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setProf</a:t>
            </a:r>
            <a:endParaRPr lang="en-US" dirty="0"/>
          </a:p>
        </p:txBody>
      </p:sp>
      <p:cxnSp>
        <p:nvCxnSpPr>
          <p:cNvPr id="11" name="Elbow Connector 10"/>
          <p:cNvCxnSpPr>
            <a:endCxn id="7" idx="3"/>
          </p:cNvCxnSpPr>
          <p:nvPr/>
        </p:nvCxnSpPr>
        <p:spPr>
          <a:xfrm rot="5400000" flipH="1" flipV="1">
            <a:off x="6160192" y="4621696"/>
            <a:ext cx="2944296" cy="72008"/>
          </a:xfrm>
          <a:prstGeom prst="bentConnector4">
            <a:avLst>
              <a:gd name="adj1" fmla="val 469"/>
              <a:gd name="adj2" fmla="val 1264037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6874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4096" y="1580892"/>
            <a:ext cx="2562200" cy="2639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707904" y="980728"/>
            <a:ext cx="4733988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setProf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(Professor p){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prof = p;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p.setLesson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(this);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3697186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87219" y="421530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this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0x0020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Elbow Connector 5"/>
          <p:cNvCxnSpPr>
            <a:endCxn id="7" idx="1"/>
          </p:cNvCxnSpPr>
          <p:nvPr/>
        </p:nvCxnSpPr>
        <p:spPr>
          <a:xfrm flipV="1">
            <a:off x="3275856" y="3185552"/>
            <a:ext cx="1872208" cy="125156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249479"/>
              </p:ext>
            </p:extLst>
          </p:nvPr>
        </p:nvGraphicFramePr>
        <p:xfrm>
          <a:off x="5148064" y="2636912"/>
          <a:ext cx="252028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ProfX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AFM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lesson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0x0020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>
            <a:endCxn id="9" idx="1"/>
          </p:cNvCxnSpPr>
          <p:nvPr/>
        </p:nvCxnSpPr>
        <p:spPr>
          <a:xfrm>
            <a:off x="3275856" y="4869160"/>
            <a:ext cx="1398240" cy="73152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477483"/>
              </p:ext>
            </p:extLst>
          </p:nvPr>
        </p:nvGraphicFramePr>
        <p:xfrm>
          <a:off x="4674096" y="4869160"/>
          <a:ext cx="292224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1120"/>
                <a:gridCol w="146112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“OOP”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00504" y="3713856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setProf</a:t>
            </a:r>
            <a:endParaRPr lang="en-US" dirty="0"/>
          </a:p>
        </p:txBody>
      </p:sp>
      <p:cxnSp>
        <p:nvCxnSpPr>
          <p:cNvPr id="11" name="Elbow Connector 10"/>
          <p:cNvCxnSpPr/>
          <p:nvPr/>
        </p:nvCxnSpPr>
        <p:spPr>
          <a:xfrm rot="5400000" flipH="1" flipV="1">
            <a:off x="6160192" y="4621696"/>
            <a:ext cx="2944296" cy="72008"/>
          </a:xfrm>
          <a:prstGeom prst="bentConnector4">
            <a:avLst>
              <a:gd name="adj1" fmla="val 469"/>
              <a:gd name="adj2" fmla="val 1264037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endCxn id="9" idx="0"/>
          </p:cNvCxnSpPr>
          <p:nvPr/>
        </p:nvCxnSpPr>
        <p:spPr>
          <a:xfrm rot="5400000">
            <a:off x="6000092" y="3848980"/>
            <a:ext cx="1155304" cy="885056"/>
          </a:xfrm>
          <a:prstGeom prst="bentConnector3">
            <a:avLst>
              <a:gd name="adj1" fmla="val 50000"/>
            </a:avLst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1567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Κληρονομικοτητα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8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Στο </a:t>
            </a:r>
            <a:r>
              <a:rPr lang="el-GR" dirty="0" smtClean="0"/>
              <a:t>παράδειγμα </a:t>
            </a:r>
            <a:r>
              <a:rPr lang="el-GR" dirty="0" smtClean="0"/>
              <a:t>με το τμήμα πανεπιστημίου </a:t>
            </a:r>
            <a:r>
              <a:rPr lang="el-GR" dirty="0" smtClean="0"/>
              <a:t>οι </a:t>
            </a:r>
            <a:r>
              <a:rPr lang="el-GR" dirty="0" smtClean="0">
                <a:solidFill>
                  <a:srgbClr val="0070C0"/>
                </a:solidFill>
              </a:rPr>
              <a:t>φοιτητές</a:t>
            </a:r>
            <a:r>
              <a:rPr lang="el-GR" dirty="0" smtClean="0"/>
              <a:t> και 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καθηγητές</a:t>
            </a:r>
            <a:r>
              <a:rPr lang="el-GR" dirty="0" smtClean="0"/>
              <a:t> είχαν κάποια </a:t>
            </a:r>
            <a:r>
              <a:rPr lang="el-GR" dirty="0" smtClean="0">
                <a:solidFill>
                  <a:srgbClr val="0070C0"/>
                </a:solidFill>
              </a:rPr>
              <a:t>κοινά</a:t>
            </a:r>
            <a:r>
              <a:rPr lang="el-GR" dirty="0" smtClean="0"/>
              <a:t> στοιχεία</a:t>
            </a:r>
          </a:p>
          <a:p>
            <a:pPr lvl="1"/>
            <a:r>
              <a:rPr lang="el-GR" dirty="0" smtClean="0"/>
              <a:t>Και οι δύο είχαν όνομα</a:t>
            </a:r>
          </a:p>
          <a:p>
            <a:pPr lvl="1"/>
            <a:r>
              <a:rPr lang="el-GR" dirty="0" smtClean="0"/>
              <a:t>Και οι δύο είχαν κάποιο χαρακτηριστικό αριθμό</a:t>
            </a:r>
          </a:p>
          <a:p>
            <a:r>
              <a:rPr lang="el-GR" dirty="0" smtClean="0"/>
              <a:t>και κάποιες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διαφορές</a:t>
            </a:r>
          </a:p>
          <a:p>
            <a:pPr lvl="1"/>
            <a:r>
              <a:rPr lang="el-GR" dirty="0" smtClean="0"/>
              <a:t>Οι καθηγητές δίδασκαν μαθήματα</a:t>
            </a:r>
          </a:p>
          <a:p>
            <a:pPr lvl="1"/>
            <a:r>
              <a:rPr lang="el-GR" dirty="0" smtClean="0"/>
              <a:t>Οι φοιτητές έπαιρναν μαθήματα, βαθμούς και μονάδες</a:t>
            </a:r>
          </a:p>
          <a:p>
            <a:pPr lvl="1"/>
            <a:endParaRPr lang="el-GR" dirty="0"/>
          </a:p>
          <a:p>
            <a:r>
              <a:rPr lang="el-GR" dirty="0" smtClean="0"/>
              <a:t>Δεν θα ήταν βολικό αν είχαμε μεθόδους που να χειρίζονταν με </a:t>
            </a:r>
            <a:r>
              <a:rPr lang="el-GR" dirty="0" smtClean="0">
                <a:solidFill>
                  <a:srgbClr val="0070C0"/>
                </a:solidFill>
              </a:rPr>
              <a:t>κοινό τρόπο τις ομοιότητες </a:t>
            </a:r>
            <a:r>
              <a:rPr lang="el-GR" dirty="0" smtClean="0"/>
              <a:t>(π.χ. εκτύπωση των βασικών στοιχείων) και </a:t>
            </a:r>
            <a:r>
              <a:rPr lang="el-GR" dirty="0" smtClean="0"/>
              <a:t>να έχουν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ξεχωριστές μεθόδους για τις διαφορές</a:t>
            </a:r>
            <a:r>
              <a:rPr lang="el-GR" dirty="0" smtClean="0"/>
              <a:t>?</a:t>
            </a:r>
          </a:p>
          <a:p>
            <a:pPr lvl="1"/>
            <a:r>
              <a:rPr lang="el-GR" dirty="0" smtClean="0"/>
              <a:t>Έτσι δεν θα έπρεπε να γράφουμε τον </a:t>
            </a:r>
            <a:r>
              <a:rPr lang="el-GR" dirty="0" smtClean="0">
                <a:solidFill>
                  <a:srgbClr val="0070C0"/>
                </a:solidFill>
              </a:rPr>
              <a:t>ίδιο κώδικα </a:t>
            </a:r>
            <a:r>
              <a:rPr lang="el-GR" dirty="0" smtClean="0"/>
              <a:t>πολλές φορές και 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αλλαγές</a:t>
            </a:r>
            <a:r>
              <a:rPr lang="el-GR" dirty="0" smtClean="0"/>
              <a:t> θα έπρεπε να γίνουν μόνο μια φορά.</a:t>
            </a:r>
          </a:p>
          <a:p>
            <a:pPr lvl="1"/>
            <a:endParaRPr lang="el-GR" dirty="0"/>
          </a:p>
          <a:p>
            <a:r>
              <a:rPr lang="el-GR" dirty="0" smtClean="0"/>
              <a:t>Αυτό το καταφέρνουμε με την </a:t>
            </a:r>
            <a:r>
              <a:rPr lang="el-GR" dirty="0" smtClean="0">
                <a:solidFill>
                  <a:srgbClr val="FF0000"/>
                </a:solidFill>
              </a:rPr>
              <a:t>κληρονομικότητα</a:t>
            </a:r>
            <a:r>
              <a:rPr lang="el-GR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530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Κληρονομικότητα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dirty="0" smtClean="0">
                <a:solidFill>
                  <a:srgbClr val="FF0000"/>
                </a:solidFill>
              </a:rPr>
              <a:t>κληρονομικότητα</a:t>
            </a:r>
            <a:r>
              <a:rPr lang="el-GR" dirty="0" smtClean="0"/>
              <a:t> είναι κεντρική έννοια στον αντικειμενοστραφή προγραμματισμό.</a:t>
            </a:r>
          </a:p>
          <a:p>
            <a:r>
              <a:rPr lang="el-GR" dirty="0" smtClean="0"/>
              <a:t>Η ιδέα είναι να ορίσουμε μια </a:t>
            </a:r>
            <a:r>
              <a:rPr lang="el-GR" dirty="0" smtClean="0">
                <a:solidFill>
                  <a:srgbClr val="0070C0"/>
                </a:solidFill>
              </a:rPr>
              <a:t>γενική κλάση </a:t>
            </a:r>
            <a:r>
              <a:rPr lang="el-GR" dirty="0" smtClean="0"/>
              <a:t>που έχει κάποια χαρακτηριστικά (πεδία και μεθόδους) που θέλουμε και μετά να ορίσουμε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εξειδικευμένες παραλλαγές</a:t>
            </a:r>
            <a:r>
              <a:rPr lang="el-GR" dirty="0" smtClean="0"/>
              <a:t> της κλάσης αυτής στις οποίες προσθέτουμε ειδικότερα χαρακτηριστικά.</a:t>
            </a:r>
          </a:p>
          <a:p>
            <a:pPr lvl="1"/>
            <a:r>
              <a:rPr lang="el-GR" dirty="0" smtClean="0"/>
              <a:t>Οι εξειδικευμένες κλάσεις λέμε ότι </a:t>
            </a:r>
            <a:r>
              <a:rPr lang="el-GR" dirty="0" smtClean="0">
                <a:solidFill>
                  <a:srgbClr val="FF0000"/>
                </a:solidFill>
              </a:rPr>
              <a:t>κληρονομούν</a:t>
            </a:r>
            <a:r>
              <a:rPr lang="el-GR" dirty="0" smtClean="0"/>
              <a:t> τα χαρακτηριστικά της γενικής κλάσης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77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6553200" y="3417332"/>
            <a:ext cx="2438400" cy="33147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Κληρονομικότητα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611868"/>
            <a:ext cx="85075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Έχουμε μια </a:t>
            </a:r>
            <a:r>
              <a:rPr lang="el-GR" sz="2000" dirty="0" smtClean="0">
                <a:solidFill>
                  <a:srgbClr val="0070C0"/>
                </a:solidFill>
              </a:rPr>
              <a:t>Βασική Κλάση (</a:t>
            </a:r>
            <a:r>
              <a:rPr lang="en-US" sz="2000" dirty="0" smtClean="0">
                <a:solidFill>
                  <a:srgbClr val="0070C0"/>
                </a:solidFill>
              </a:rPr>
              <a:t>Base Class) </a:t>
            </a:r>
            <a:r>
              <a:rPr lang="el-GR" sz="2000" dirty="0" smtClean="0"/>
              <a:t>Β, με κάποια πεδία και μεθόδους.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381000" y="2699266"/>
            <a:ext cx="2209800" cy="168806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5800" y="2865979"/>
            <a:ext cx="1447800" cy="53879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x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5800" y="3625334"/>
            <a:ext cx="14478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method 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88373" y="2338796"/>
            <a:ext cx="39568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Θέλουμε να δημιουργήσουμε μια νέα κλάση </a:t>
            </a:r>
            <a:r>
              <a:rPr lang="en-US" sz="2000" dirty="0" smtClean="0"/>
              <a:t>D</a:t>
            </a:r>
            <a:r>
              <a:rPr lang="el-GR" sz="2000" dirty="0" smtClean="0"/>
              <a:t> η οποία να έχει όλα τα χαρακτηριστικά της Β, αλλά και κάποια επιπλέον.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4595857"/>
            <a:ext cx="62483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Αντί να ξαναγράψουμε τον ίδιο κώδικα δημιουργούμε μια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Παράγωγη Κλάση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(Derived Class) </a:t>
            </a:r>
            <a:r>
              <a:rPr lang="en-US" sz="2000" dirty="0"/>
              <a:t>D</a:t>
            </a:r>
            <a:r>
              <a:rPr lang="el-GR" sz="2000" dirty="0" smtClean="0"/>
              <a:t>, η οποία </a:t>
            </a:r>
            <a:r>
              <a:rPr lang="el-GR" sz="2000" dirty="0" smtClean="0">
                <a:solidFill>
                  <a:srgbClr val="FF0000"/>
                </a:solidFill>
              </a:rPr>
              <a:t>κληρονομεί</a:t>
            </a:r>
            <a:r>
              <a:rPr lang="el-GR" sz="2000" dirty="0" smtClean="0"/>
              <a:t> όλη τη λειτουργικότητα της Βασικής Κλάσης Β και στην οποία προσθέτουμε τα νέα πεδία και μεθόδους.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6696335" y="4969996"/>
            <a:ext cx="2209800" cy="1676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077335" y="5120537"/>
            <a:ext cx="1447800" cy="533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x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077335" y="5884396"/>
            <a:ext cx="14478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method P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55324" y="2326974"/>
            <a:ext cx="1861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0070C0"/>
                </a:solidFill>
              </a:rPr>
              <a:t>Βασική Κλάση </a:t>
            </a:r>
            <a:r>
              <a:rPr lang="en-US" dirty="0" smtClean="0">
                <a:solidFill>
                  <a:srgbClr val="0070C0"/>
                </a:solidFill>
              </a:rPr>
              <a:t>B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7077335" y="3640121"/>
            <a:ext cx="1447800" cy="52614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y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077335" y="4287626"/>
            <a:ext cx="14478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method Q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675093" y="3048000"/>
            <a:ext cx="2252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Παράγωγη Κλάση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4171" y="6362700"/>
            <a:ext cx="49716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Αυτή διαδικασία λέγεται </a:t>
            </a:r>
            <a:r>
              <a:rPr lang="el-GR" sz="2000" dirty="0" smtClean="0">
                <a:solidFill>
                  <a:srgbClr val="FF0000"/>
                </a:solidFill>
              </a:rPr>
              <a:t>κληρονομικότητα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83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dirty="0" err="1" smtClean="0"/>
              <a:t>Μεταβλητη</a:t>
            </a:r>
            <a:r>
              <a:rPr lang="el-GR" dirty="0" smtClean="0"/>
              <a:t> </a:t>
            </a:r>
            <a:r>
              <a:rPr lang="en-US" dirty="0" smtClean="0"/>
              <a:t>this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010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Κληρονομικότητα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κληρονομικότητα είναι χρήσιμη όταν </a:t>
            </a:r>
          </a:p>
          <a:p>
            <a:pPr lvl="1"/>
            <a:r>
              <a:rPr lang="el-GR" dirty="0"/>
              <a:t>Θ</a:t>
            </a:r>
            <a:r>
              <a:rPr lang="el-GR" dirty="0" smtClean="0"/>
              <a:t>έλουμε να έχουμε αντικείμενα και της </a:t>
            </a:r>
            <a:r>
              <a:rPr lang="el-GR" dirty="0" smtClean="0">
                <a:solidFill>
                  <a:srgbClr val="0070C0"/>
                </a:solidFill>
              </a:rPr>
              <a:t>κλάσης Β</a:t>
            </a:r>
            <a:r>
              <a:rPr lang="el-GR" dirty="0" smtClean="0"/>
              <a:t> και της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κλάσης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/>
              <a:t>Θέλουμε να ορίσουμε </a:t>
            </a:r>
            <a:r>
              <a:rPr lang="el-GR" dirty="0" smtClean="0">
                <a:solidFill>
                  <a:srgbClr val="0070C0"/>
                </a:solidFill>
              </a:rPr>
              <a:t>πολλαπλές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παράγωγες κλάσεις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D1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D2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, … </a:t>
            </a:r>
            <a:r>
              <a:rPr lang="el-GR" dirty="0" smtClean="0"/>
              <a:t>που η κάθε μία επεκτείνει την </a:t>
            </a:r>
            <a:r>
              <a:rPr lang="el-GR" dirty="0" smtClean="0">
                <a:solidFill>
                  <a:srgbClr val="0070C0"/>
                </a:solidFill>
              </a:rPr>
              <a:t>Β</a:t>
            </a:r>
            <a:r>
              <a:rPr lang="el-GR" dirty="0" smtClean="0"/>
              <a:t> με </a:t>
            </a:r>
            <a:r>
              <a:rPr lang="el-GR" dirty="0" smtClean="0">
                <a:solidFill>
                  <a:srgbClr val="0070C0"/>
                </a:solidFill>
              </a:rPr>
              <a:t>διαφορετικό τρόπο</a:t>
            </a:r>
            <a:r>
              <a:rPr lang="el-GR" dirty="0" smtClean="0"/>
              <a:t>. </a:t>
            </a:r>
          </a:p>
          <a:p>
            <a:pPr lvl="1"/>
            <a:endParaRPr lang="el-GR" dirty="0"/>
          </a:p>
          <a:p>
            <a:r>
              <a:rPr lang="el-GR" dirty="0" smtClean="0"/>
              <a:t>Μπορούμε να ορίσουμε παράγωγες κλάσεις των παράγωγων κλάσεων.</a:t>
            </a:r>
          </a:p>
          <a:p>
            <a:pPr lvl="1"/>
            <a:r>
              <a:rPr lang="el-GR" dirty="0" smtClean="0"/>
              <a:t>Με αυτό τον τρόπο ορίζεται μια </a:t>
            </a:r>
            <a:r>
              <a:rPr lang="el-GR" dirty="0" smtClean="0">
                <a:solidFill>
                  <a:srgbClr val="FF0000"/>
                </a:solidFill>
              </a:rPr>
              <a:t>ιεραρχία κλάσεων</a:t>
            </a:r>
            <a:r>
              <a:rPr lang="el-GR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67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Ιεραρχία κλάσεων (</a:t>
            </a:r>
            <a:r>
              <a:rPr lang="en-US" dirty="0" smtClean="0"/>
              <a:t>Class Hierarchy)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Παράδειγμα: Έχουμε ένα πρόγραμμα που διαχειρίζεται τους </a:t>
            </a:r>
            <a:r>
              <a:rPr lang="el-GR" dirty="0" smtClean="0">
                <a:solidFill>
                  <a:srgbClr val="0070C0"/>
                </a:solidFill>
              </a:rPr>
              <a:t>Εργαζόμενους</a:t>
            </a:r>
            <a:r>
              <a:rPr lang="el-GR" dirty="0" smtClean="0"/>
              <a:t> μιας εταιρίας.</a:t>
            </a:r>
          </a:p>
          <a:p>
            <a:pPr lvl="1"/>
            <a:r>
              <a:rPr lang="el-GR" dirty="0" smtClean="0"/>
              <a:t>Όλοι οι εργαζόμενοι έχουν κοινά χαρακτηριστικά το όνομα τους και το ΑΦΜ τους.</a:t>
            </a:r>
          </a:p>
          <a:p>
            <a:r>
              <a:rPr lang="el-GR" dirty="0" smtClean="0"/>
              <a:t>Οι εργαζόμενοι χωρίζονται σε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Ωρομίσθιους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Έμμισθους</a:t>
            </a:r>
          </a:p>
          <a:p>
            <a:pPr lvl="1"/>
            <a:r>
              <a:rPr lang="el-GR" dirty="0" smtClean="0"/>
              <a:t>Διαφορετικά χαρακτηριστικά θα κρατάμε όσον αφορά το μισθό για τον καθένα</a:t>
            </a:r>
          </a:p>
          <a:p>
            <a:r>
              <a:rPr lang="el-GR" dirty="0" smtClean="0"/>
              <a:t>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Ωρομίσθιοι</a:t>
            </a:r>
            <a:r>
              <a:rPr lang="el-GR" dirty="0" smtClean="0"/>
              <a:t> χωρίζονται σε </a:t>
            </a:r>
            <a:r>
              <a:rPr lang="el-GR" dirty="0" smtClean="0">
                <a:solidFill>
                  <a:srgbClr val="0070C0"/>
                </a:solidFill>
              </a:rPr>
              <a:t>Πλήρους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rgbClr val="0070C0"/>
                </a:solidFill>
              </a:rPr>
              <a:t>Μερικής</a:t>
            </a:r>
            <a:r>
              <a:rPr lang="el-GR" dirty="0" smtClean="0"/>
              <a:t> απασχόλησης</a:t>
            </a:r>
          </a:p>
          <a:p>
            <a:r>
              <a:rPr lang="el-GR" dirty="0" smtClean="0"/>
              <a:t>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Έμμισθοι</a:t>
            </a:r>
            <a:r>
              <a:rPr lang="el-GR" dirty="0" smtClean="0"/>
              <a:t> χωρίζονται σε </a:t>
            </a:r>
            <a:r>
              <a:rPr lang="el-GR" dirty="0" smtClean="0">
                <a:solidFill>
                  <a:srgbClr val="0070C0"/>
                </a:solidFill>
              </a:rPr>
              <a:t>Τεχνικό Προσωπικό </a:t>
            </a:r>
            <a:r>
              <a:rPr lang="el-GR" dirty="0" smtClean="0"/>
              <a:t>και </a:t>
            </a:r>
            <a:r>
              <a:rPr lang="el-GR" dirty="0" smtClean="0">
                <a:solidFill>
                  <a:srgbClr val="0070C0"/>
                </a:solidFill>
              </a:rPr>
              <a:t>Διευθυντικό προσωπικό</a:t>
            </a:r>
          </a:p>
          <a:p>
            <a:r>
              <a:rPr lang="el-GR" dirty="0" err="1" smtClean="0"/>
              <a:t>Κ.ο.κ</a:t>
            </a:r>
            <a:r>
              <a:rPr lang="el-GR" dirty="0" smtClean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3905638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2006 Pearson Addison-Wesley. All rights reserved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7-</a:t>
            </a:r>
            <a:fld id="{56CA3DDB-369C-4C37-8FD1-9676AA5C370D}" type="slidenum">
              <a:rPr lang="en-US"/>
              <a:pPr/>
              <a:t>22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Class Hierarchy</a:t>
            </a:r>
          </a:p>
        </p:txBody>
      </p:sp>
      <p:grpSp>
        <p:nvGrpSpPr>
          <p:cNvPr id="11270" name="Group 6"/>
          <p:cNvGrpSpPr>
            <a:grpSpLocks/>
          </p:cNvGrpSpPr>
          <p:nvPr/>
        </p:nvGrpSpPr>
        <p:grpSpPr bwMode="auto">
          <a:xfrm>
            <a:off x="685800" y="1447800"/>
            <a:ext cx="8066088" cy="4183063"/>
            <a:chOff x="432" y="1063"/>
            <a:chExt cx="5081" cy="2635"/>
          </a:xfrm>
        </p:grpSpPr>
        <p:pic>
          <p:nvPicPr>
            <p:cNvPr id="11269" name="Picture 5" descr="D7_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063"/>
              <a:ext cx="5040" cy="26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68" name="Picture 4" descr="07_0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1392"/>
              <a:ext cx="5033" cy="20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1039043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419872" y="1761640"/>
            <a:ext cx="2480041" cy="20339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563376" y="1997408"/>
            <a:ext cx="2193032" cy="79942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</a:t>
            </a:r>
          </a:p>
          <a:p>
            <a:pPr algn="ctr"/>
            <a:r>
              <a:rPr lang="en-US" dirty="0" smtClean="0"/>
              <a:t>AFM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22897" y="2958533"/>
            <a:ext cx="1650808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getName</a:t>
            </a:r>
            <a:endParaRPr lang="en-US" dirty="0" smtClean="0"/>
          </a:p>
          <a:p>
            <a:pPr algn="ctr"/>
            <a:r>
              <a:rPr lang="en-US" dirty="0" err="1" smtClean="0"/>
              <a:t>getAFM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16126" y="1317542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57200" y="3074457"/>
            <a:ext cx="2438400" cy="369349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71500" y="4648200"/>
            <a:ext cx="2209800" cy="20339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72962" y="3181902"/>
            <a:ext cx="1806876" cy="75115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hours</a:t>
            </a:r>
          </a:p>
          <a:p>
            <a:pPr algn="ctr"/>
            <a:r>
              <a:rPr lang="en-US" dirty="0" err="1" smtClean="0"/>
              <a:t>wageRate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952500" y="4005064"/>
            <a:ext cx="1447800" cy="5375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getPay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15031" y="2612163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HourlyEmpoyee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400800" y="3074457"/>
            <a:ext cx="2438400" cy="369349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525985" y="3181902"/>
            <a:ext cx="2146933" cy="61366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annualSalary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906985" y="3933055"/>
            <a:ext cx="1447800" cy="4971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getPay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476018" y="2612163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50996" y="5841709"/>
            <a:ext cx="1650808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getName</a:t>
            </a:r>
            <a:endParaRPr lang="en-US" dirty="0" smtClean="0"/>
          </a:p>
          <a:p>
            <a:pPr algn="ctr"/>
            <a:r>
              <a:rPr lang="en-US" dirty="0" err="1" smtClean="0"/>
              <a:t>getAFM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715031" y="4873408"/>
            <a:ext cx="2003402" cy="79942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</a:t>
            </a:r>
          </a:p>
          <a:p>
            <a:pPr algn="ctr"/>
            <a:r>
              <a:rPr lang="en-US" dirty="0" smtClean="0"/>
              <a:t>AFM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6525985" y="4593165"/>
            <a:ext cx="2209800" cy="20339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805481" y="5786674"/>
            <a:ext cx="1650808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getName</a:t>
            </a:r>
            <a:endParaRPr lang="en-US" dirty="0" smtClean="0"/>
          </a:p>
          <a:p>
            <a:pPr algn="ctr"/>
            <a:r>
              <a:rPr lang="en-US" dirty="0" err="1" smtClean="0"/>
              <a:t>getAFM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6669516" y="4818373"/>
            <a:ext cx="2003402" cy="79942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</a:t>
            </a:r>
          </a:p>
          <a:p>
            <a:pPr algn="ctr"/>
            <a:r>
              <a:rPr lang="en-US" dirty="0" smtClean="0"/>
              <a:t>AFM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63377" y="4273860"/>
            <a:ext cx="2664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Οι παράγωγες κλάσεις κληρονομούν τα πεδία και τις μεθόδους της βασικής κλάσης</a:t>
            </a:r>
            <a:endParaRPr lang="en-US" dirty="0" smtClean="0"/>
          </a:p>
          <a:p>
            <a:endParaRPr lang="en-US" dirty="0"/>
          </a:p>
          <a:p>
            <a:r>
              <a:rPr lang="el-GR" dirty="0" smtClean="0"/>
              <a:t>Πλεονέκτημα: επαναχρησιμοποίηση του κώδικα!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4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Ορολογία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βασική κλάση συχνά λέγεται και </a:t>
            </a:r>
            <a:r>
              <a:rPr lang="el-GR" dirty="0" smtClean="0">
                <a:solidFill>
                  <a:srgbClr val="0070C0"/>
                </a:solidFill>
              </a:rPr>
              <a:t>υπέρ-κλάση </a:t>
            </a:r>
            <a:r>
              <a:rPr lang="el-GR" dirty="0" smtClean="0"/>
              <a:t>(</a:t>
            </a:r>
            <a:r>
              <a:rPr lang="en-US" dirty="0" smtClean="0">
                <a:solidFill>
                  <a:srgbClr val="0070C0"/>
                </a:solidFill>
              </a:rPr>
              <a:t>superclass</a:t>
            </a:r>
            <a:r>
              <a:rPr lang="en-US" dirty="0" smtClean="0"/>
              <a:t>) </a:t>
            </a:r>
            <a:r>
              <a:rPr lang="el-GR" dirty="0" smtClean="0"/>
              <a:t>και η παραγόμενη κλάση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υπό-κλάση</a:t>
            </a:r>
            <a:r>
              <a:rPr lang="el-GR" dirty="0" smtClean="0"/>
              <a:t>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subclass</a:t>
            </a:r>
            <a:r>
              <a:rPr lang="en-US" dirty="0" smtClean="0"/>
              <a:t>).</a:t>
            </a:r>
          </a:p>
          <a:p>
            <a:r>
              <a:rPr lang="el-GR" dirty="0" smtClean="0"/>
              <a:t>Επίσης η βασική κλάση λέμε ότι είναι ο </a:t>
            </a:r>
            <a:r>
              <a:rPr lang="el-GR" dirty="0" smtClean="0">
                <a:solidFill>
                  <a:srgbClr val="0070C0"/>
                </a:solidFill>
              </a:rPr>
              <a:t>γονέας</a:t>
            </a:r>
            <a:r>
              <a:rPr lang="el-GR" dirty="0" smtClean="0"/>
              <a:t> της παραγόμενης κλάσης, και η παράγωγη κλάση 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παιδί </a:t>
            </a:r>
            <a:r>
              <a:rPr lang="el-GR" dirty="0" smtClean="0"/>
              <a:t>της βασικής.</a:t>
            </a:r>
          </a:p>
          <a:p>
            <a:pPr lvl="1"/>
            <a:r>
              <a:rPr lang="el-GR" dirty="0" smtClean="0"/>
              <a:t>Αν έχουμε παραπάνω από ένα επίπεδο κληρονομικότητας στην ιεραρχία, τότε έχουμε </a:t>
            </a:r>
            <a:r>
              <a:rPr lang="el-GR" dirty="0" smtClean="0">
                <a:solidFill>
                  <a:srgbClr val="0070C0"/>
                </a:solidFill>
              </a:rPr>
              <a:t>πρόγονο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απόγονο</a:t>
            </a:r>
            <a:r>
              <a:rPr lang="el-GR" dirty="0" smtClean="0"/>
              <a:t> κλάση.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6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4653136"/>
            <a:ext cx="8640960" cy="10801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Συντακτικό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Ας πούμε ότι έχουμε την βασική κλάση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και τις παραγόμενες κλάσεις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dirty="0" smtClean="0"/>
              <a:t>.</a:t>
            </a:r>
          </a:p>
          <a:p>
            <a:r>
              <a:rPr lang="el-GR" dirty="0" smtClean="0"/>
              <a:t>Για να ορίσουμε τις παραγόμενες κλάσεις χρησιμοποιούμε το εξής συντακτικό</a:t>
            </a:r>
            <a:r>
              <a:rPr lang="en-US" dirty="0" smtClean="0"/>
              <a:t> </a:t>
            </a:r>
            <a:r>
              <a:rPr lang="el-GR" dirty="0" smtClean="0"/>
              <a:t>στη δήλωση της κλάσης</a:t>
            </a:r>
          </a:p>
          <a:p>
            <a:endParaRPr lang="en-US" b="1" dirty="0" smtClean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endParaRPr lang="en-US" sz="2000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272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40060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7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AFM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theAFM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…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Employee(Employee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originalObject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getAFM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setAFM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(int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newAFM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36096" y="519062"/>
            <a:ext cx="2723181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2800" dirty="0" smtClean="0"/>
              <a:t>Η βασική κλάση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847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3528" y="4869160"/>
            <a:ext cx="5256584" cy="93610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3528" y="1340768"/>
            <a:ext cx="5256584" cy="576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908720"/>
            <a:ext cx="8229600" cy="5832648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hours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//for the month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theAFM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    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originalObject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newWageRate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getHours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setHours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hoursWorked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{ …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*hours;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88224" y="1340767"/>
            <a:ext cx="245861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Νέα πεδία για την </a:t>
            </a:r>
            <a:r>
              <a:rPr lang="en-US" dirty="0" err="1" smtClean="0"/>
              <a:t>HourlyEmployee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87075" y="4869160"/>
            <a:ext cx="2458616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Μέθοδος </a:t>
            </a:r>
            <a:r>
              <a:rPr lang="en-US" dirty="0" err="1" smtClean="0"/>
              <a:t>getPay</a:t>
            </a:r>
            <a:r>
              <a:rPr lang="en-US" dirty="0" smtClean="0"/>
              <a:t> </a:t>
            </a:r>
            <a:r>
              <a:rPr lang="el-GR" dirty="0" smtClean="0"/>
              <a:t>υπολογίζει το μηνιαίο μισθό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000237" y="404664"/>
            <a:ext cx="3959417" cy="369332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Η παράγωγη κλάση </a:t>
            </a:r>
            <a:r>
              <a:rPr lang="en-US" dirty="0" err="1" smtClean="0"/>
              <a:t>HourlyEmployee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66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9512" y="4214700"/>
            <a:ext cx="5256584" cy="101449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23528" y="1340768"/>
            <a:ext cx="5256584" cy="576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052736"/>
            <a:ext cx="8435280" cy="525658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/>
              <a:t>public class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extends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Employee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private double </a:t>
            </a:r>
            <a:r>
              <a:rPr lang="en-US" dirty="0">
                <a:solidFill>
                  <a:srgbClr val="00B0F0"/>
                </a:solidFill>
              </a:rPr>
              <a:t>salary</a:t>
            </a:r>
            <a:r>
              <a:rPr lang="en-US" dirty="0"/>
              <a:t>; //</a:t>
            </a:r>
            <a:r>
              <a:rPr lang="en-US" dirty="0" smtClean="0"/>
              <a:t>annual</a:t>
            </a:r>
          </a:p>
          <a:p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l-GR" dirty="0"/>
          </a:p>
          <a:p>
            <a:r>
              <a:rPr lang="el-GR" dirty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(String </a:t>
            </a:r>
            <a:r>
              <a:rPr lang="en-US" dirty="0" err="1">
                <a:solidFill>
                  <a:srgbClr val="C00000"/>
                </a:solidFill>
              </a:rPr>
              <a:t>theName</a:t>
            </a:r>
            <a:r>
              <a:rPr lang="en-US" dirty="0">
                <a:solidFill>
                  <a:srgbClr val="C00000"/>
                </a:solidFill>
              </a:rPr>
              <a:t>, </a:t>
            </a:r>
            <a:endParaRPr lang="el-GR" dirty="0">
              <a:solidFill>
                <a:srgbClr val="C00000"/>
              </a:solidFill>
            </a:endParaRPr>
          </a:p>
          <a:p>
            <a:r>
              <a:rPr lang="el-GR" dirty="0">
                <a:solidFill>
                  <a:srgbClr val="C00000"/>
                </a:solidFill>
              </a:rPr>
              <a:t>			</a:t>
            </a:r>
            <a:r>
              <a:rPr lang="en-US" dirty="0" smtClean="0">
                <a:solidFill>
                  <a:srgbClr val="C00000"/>
                </a:solidFill>
              </a:rPr>
              <a:t>int </a:t>
            </a:r>
            <a:r>
              <a:rPr lang="en-US" dirty="0" err="1" smtClean="0">
                <a:solidFill>
                  <a:srgbClr val="C00000"/>
                </a:solidFill>
              </a:rPr>
              <a:t>theAFM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>
                <a:solidFill>
                  <a:srgbClr val="C00000"/>
                </a:solidFill>
              </a:rPr>
              <a:t>double </a:t>
            </a:r>
            <a:r>
              <a:rPr lang="en-US" dirty="0" err="1">
                <a:solidFill>
                  <a:srgbClr val="C00000"/>
                </a:solidFill>
              </a:rPr>
              <a:t>theSalary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originalObject</a:t>
            </a:r>
            <a:r>
              <a:rPr lang="en-US" dirty="0">
                <a:solidFill>
                  <a:srgbClr val="C00000"/>
                </a:solidFill>
              </a:rPr>
              <a:t>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double </a:t>
            </a:r>
            <a:r>
              <a:rPr lang="en-US" dirty="0" err="1">
                <a:solidFill>
                  <a:srgbClr val="C00000"/>
                </a:solidFill>
              </a:rPr>
              <a:t>getSalary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r>
              <a:rPr lang="el-GR" dirty="0"/>
              <a:t> </a:t>
            </a:r>
            <a:r>
              <a:rPr lang="en-US" dirty="0"/>
              <a:t>   public void </a:t>
            </a:r>
            <a:r>
              <a:rPr lang="en-US" dirty="0" err="1">
                <a:solidFill>
                  <a:srgbClr val="C00000"/>
                </a:solidFill>
              </a:rPr>
              <a:t>setSalary</a:t>
            </a:r>
            <a:r>
              <a:rPr lang="en-US" dirty="0">
                <a:solidFill>
                  <a:srgbClr val="C00000"/>
                </a:solidFill>
              </a:rPr>
              <a:t>(double </a:t>
            </a:r>
            <a:r>
              <a:rPr lang="en-US" dirty="0" err="1">
                <a:solidFill>
                  <a:srgbClr val="C00000"/>
                </a:solidFill>
              </a:rPr>
              <a:t>newSalary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l-GR" dirty="0"/>
              <a:t>    </a:t>
            </a:r>
            <a:r>
              <a:rPr lang="en-US" dirty="0"/>
              <a:t>public double </a:t>
            </a:r>
            <a:r>
              <a:rPr lang="en-US" dirty="0" err="1">
                <a:solidFill>
                  <a:srgbClr val="C00000"/>
                </a:solidFill>
              </a:rPr>
              <a:t>getPay</a:t>
            </a:r>
            <a:r>
              <a:rPr lang="en-US" dirty="0">
                <a:solidFill>
                  <a:srgbClr val="C00000"/>
                </a:solidFill>
              </a:rPr>
              <a:t>( )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return salary/12;</a:t>
            </a:r>
          </a:p>
          <a:p>
            <a:r>
              <a:rPr lang="en-US" dirty="0"/>
              <a:t>    }</a:t>
            </a:r>
          </a:p>
          <a:p>
            <a:endParaRPr lang="en-US" dirty="0"/>
          </a:p>
          <a:p>
            <a:r>
              <a:rPr lang="en-US" dirty="0"/>
              <a:t>    public String </a:t>
            </a:r>
            <a:r>
              <a:rPr lang="en-US" dirty="0" err="1">
                <a:solidFill>
                  <a:srgbClr val="C00000"/>
                </a:solidFill>
              </a:rPr>
              <a:t>toString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 smtClean="0"/>
              <a:t>}</a:t>
            </a:r>
            <a:endParaRPr lang="en-US" dirty="0"/>
          </a:p>
          <a:p>
            <a:r>
              <a:rPr lang="en-US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88224" y="1340767"/>
            <a:ext cx="245861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Νέα πεδία για την </a:t>
            </a:r>
            <a:r>
              <a:rPr lang="en-US" dirty="0" err="1" smtClean="0"/>
              <a:t>SalariedEmployee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12160" y="4121784"/>
            <a:ext cx="3050908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Μέθοδος </a:t>
            </a:r>
            <a:r>
              <a:rPr lang="en-US" dirty="0" err="1" smtClean="0"/>
              <a:t>getPay</a:t>
            </a:r>
            <a:r>
              <a:rPr lang="en-US" dirty="0" smtClean="0"/>
              <a:t> </a:t>
            </a:r>
            <a:r>
              <a:rPr lang="el-GR" dirty="0" smtClean="0"/>
              <a:t>υπολογίζει το μηνιαίο μισθό.</a:t>
            </a:r>
          </a:p>
          <a:p>
            <a:r>
              <a:rPr lang="el-GR" dirty="0" smtClean="0"/>
              <a:t>Διαφορετική από την προηγούμενη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06300" y="476672"/>
            <a:ext cx="4138954" cy="369332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Η παράγωγη κλάση </a:t>
            </a:r>
            <a:r>
              <a:rPr lang="en-US" dirty="0" err="1" smtClean="0"/>
              <a:t>SalariedEmployee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810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90600"/>
          </a:xfrm>
        </p:spPr>
        <p:txBody>
          <a:bodyPr/>
          <a:lstStyle/>
          <a:p>
            <a:r>
              <a:rPr lang="en-US" dirty="0" smtClean="0"/>
              <a:t>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1248"/>
            <a:ext cx="8229600" cy="549012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7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AFM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Employee() 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 = “no name”;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AFM = 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theAFM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== null ||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theAFM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&lt;= 0)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("Fatal Error creating employee.");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AFM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theAFM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47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μεταβλητή </a:t>
            </a:r>
            <a:r>
              <a:rPr lang="en-US" dirty="0" smtClean="0">
                <a:solidFill>
                  <a:srgbClr val="FF0000"/>
                </a:solidFill>
              </a:rPr>
              <a:t>this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60848"/>
          </a:xfrm>
        </p:spPr>
        <p:txBody>
          <a:bodyPr>
            <a:normAutofit fontScale="85000" lnSpcReduction="10000"/>
          </a:bodyPr>
          <a:lstStyle/>
          <a:p>
            <a:r>
              <a:rPr lang="el-GR" dirty="0" smtClean="0"/>
              <a:t>Η μεταβλητή (παράμετρος) </a:t>
            </a:r>
            <a:r>
              <a:rPr lang="en-US" dirty="0" smtClean="0">
                <a:solidFill>
                  <a:srgbClr val="FF0000"/>
                </a:solidFill>
              </a:rPr>
              <a:t>this </a:t>
            </a:r>
            <a:endParaRPr lang="el-GR" dirty="0" smtClean="0">
              <a:solidFill>
                <a:srgbClr val="FF0000"/>
              </a:solidFill>
            </a:endParaRPr>
          </a:p>
          <a:p>
            <a:pPr lvl="1"/>
            <a:r>
              <a:rPr lang="el-GR" dirty="0" smtClean="0"/>
              <a:t>Μια </a:t>
            </a:r>
            <a:r>
              <a:rPr lang="el-GR" dirty="0" smtClean="0">
                <a:solidFill>
                  <a:srgbClr val="0070C0"/>
                </a:solidFill>
              </a:rPr>
              <a:t>κρυφή παράμετρος </a:t>
            </a:r>
            <a:r>
              <a:rPr lang="el-GR" dirty="0" smtClean="0"/>
              <a:t>η οποία περνάει σε κάθε μέθοδο και κρατάει μια αναφορά στο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 κλήσης </a:t>
            </a:r>
            <a:r>
              <a:rPr lang="el-GR" dirty="0" smtClean="0"/>
              <a:t>(το αντικείμενο που καλεί την μέθοδο). </a:t>
            </a:r>
          </a:p>
          <a:p>
            <a:r>
              <a:rPr lang="el-GR" dirty="0" smtClean="0"/>
              <a:t>Την χρησιμοποιήσαμε για να διαφοροποιήσουμε τα πεδία του αντικειμένου από παραμέτρους με το ίδιο όνομα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3831961"/>
            <a:ext cx="6070893" cy="2862322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Person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private String name;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private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age;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Person(String name,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age){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.name = name;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.age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age;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81483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2492896"/>
            <a:ext cx="4139952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7504" y="476672"/>
            <a:ext cx="8784976" cy="6264696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hours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//for the month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theAFM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    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super(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theAFM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&gt;= 0) &amp;&amp;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&gt;= 0))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hours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else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"Fatal Error: creating an illegal hourly employee.");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80216" y="5246778"/>
            <a:ext cx="6228184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Με τη λέξη κλειδί </a:t>
            </a:r>
            <a:r>
              <a:rPr lang="en-US" dirty="0" smtClean="0">
                <a:solidFill>
                  <a:srgbClr val="FF0000"/>
                </a:solidFill>
              </a:rPr>
              <a:t>super</a:t>
            </a:r>
            <a:r>
              <a:rPr lang="en-US" dirty="0" smtClean="0"/>
              <a:t> </a:t>
            </a:r>
            <a:r>
              <a:rPr lang="el-GR" dirty="0" smtClean="0"/>
              <a:t>αναφερόμαστε στην βασική κλάση.</a:t>
            </a:r>
          </a:p>
          <a:p>
            <a:endParaRPr lang="el-GR" dirty="0" smtClean="0"/>
          </a:p>
          <a:p>
            <a:r>
              <a:rPr lang="el-GR" dirty="0" smtClean="0"/>
              <a:t>Εδώ καλούμε τον </a:t>
            </a:r>
            <a:r>
              <a:rPr lang="en-US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 </a:t>
            </a:r>
            <a:r>
              <a:rPr lang="el-GR" dirty="0" smtClean="0"/>
              <a:t>της </a:t>
            </a:r>
            <a:r>
              <a:rPr lang="en-US" dirty="0" smtClean="0"/>
              <a:t>Employee </a:t>
            </a:r>
            <a:r>
              <a:rPr lang="el-GR" dirty="0" smtClean="0"/>
              <a:t>με ορίσματα το όνομα και το ΑΦΜ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66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23528" y="2708920"/>
            <a:ext cx="5184576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620688"/>
            <a:ext cx="8435280" cy="597666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70000" lnSpcReduction="200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/>
              <a:t>public class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extends </a:t>
            </a:r>
            <a:r>
              <a:rPr lang="en-US" dirty="0">
                <a:solidFill>
                  <a:srgbClr val="0070C0"/>
                </a:solidFill>
              </a:rPr>
              <a:t>Employee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private double </a:t>
            </a:r>
            <a:r>
              <a:rPr lang="en-US" dirty="0">
                <a:solidFill>
                  <a:srgbClr val="00B0F0"/>
                </a:solidFill>
              </a:rPr>
              <a:t>salary</a:t>
            </a:r>
            <a:r>
              <a:rPr lang="en-US" dirty="0"/>
              <a:t>; //</a:t>
            </a:r>
            <a:r>
              <a:rPr lang="en-US" dirty="0" smtClean="0"/>
              <a:t>annual</a:t>
            </a:r>
          </a:p>
          <a:p>
            <a:endParaRPr lang="en-US" dirty="0" smtClean="0"/>
          </a:p>
          <a:p>
            <a:r>
              <a:rPr lang="en-US" dirty="0" smtClean="0"/>
              <a:t>    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(String </a:t>
            </a:r>
            <a:r>
              <a:rPr lang="en-US" dirty="0" err="1">
                <a:solidFill>
                  <a:srgbClr val="C00000"/>
                </a:solidFill>
              </a:rPr>
              <a:t>theName</a:t>
            </a:r>
            <a:r>
              <a:rPr lang="en-US" dirty="0">
                <a:solidFill>
                  <a:srgbClr val="C00000"/>
                </a:solidFill>
              </a:rPr>
              <a:t>, </a:t>
            </a:r>
            <a:endParaRPr lang="el-GR" dirty="0">
              <a:solidFill>
                <a:srgbClr val="C00000"/>
              </a:solidFill>
            </a:endParaRPr>
          </a:p>
          <a:p>
            <a:r>
              <a:rPr lang="el-GR" dirty="0">
                <a:solidFill>
                  <a:srgbClr val="C00000"/>
                </a:solidFill>
              </a:rPr>
              <a:t>			</a:t>
            </a:r>
            <a:r>
              <a:rPr lang="en-US" dirty="0">
                <a:solidFill>
                  <a:srgbClr val="C00000"/>
                </a:solidFill>
              </a:rPr>
              <a:t> int </a:t>
            </a:r>
            <a:r>
              <a:rPr lang="en-US" dirty="0" err="1">
                <a:solidFill>
                  <a:srgbClr val="C00000"/>
                </a:solidFill>
              </a:rPr>
              <a:t>theAFM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>
                <a:solidFill>
                  <a:srgbClr val="C00000"/>
                </a:solidFill>
              </a:rPr>
              <a:t>double </a:t>
            </a:r>
            <a:r>
              <a:rPr lang="en-US" dirty="0" err="1">
                <a:solidFill>
                  <a:srgbClr val="C00000"/>
                </a:solidFill>
              </a:rPr>
              <a:t>theSalary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endParaRPr lang="el-GR" dirty="0" smtClean="0">
              <a:solidFill>
                <a:srgbClr val="C00000"/>
              </a:solidFill>
            </a:endParaRPr>
          </a:p>
          <a:p>
            <a:r>
              <a:rPr lang="en-US" dirty="0"/>
              <a:t> </a:t>
            </a:r>
            <a:r>
              <a:rPr lang="el-GR" dirty="0" smtClean="0"/>
              <a:t>  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         super(</a:t>
            </a:r>
            <a:r>
              <a:rPr lang="en-US" dirty="0" err="1">
                <a:solidFill>
                  <a:srgbClr val="FF0000"/>
                </a:solidFill>
              </a:rPr>
              <a:t>theName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theAFM</a:t>
            </a:r>
            <a:r>
              <a:rPr lang="en-US" dirty="0" smtClean="0">
                <a:solidFill>
                  <a:srgbClr val="FF0000"/>
                </a:solidFill>
              </a:rPr>
              <a:t>);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         if (</a:t>
            </a:r>
            <a:r>
              <a:rPr lang="en-US" dirty="0" err="1"/>
              <a:t>theSalary</a:t>
            </a:r>
            <a:r>
              <a:rPr lang="en-US" dirty="0"/>
              <a:t> &gt;= 0)</a:t>
            </a:r>
          </a:p>
          <a:p>
            <a:r>
              <a:rPr lang="en-US" dirty="0"/>
              <a:t>             salary = </a:t>
            </a:r>
            <a:r>
              <a:rPr lang="en-US" dirty="0" err="1"/>
              <a:t>theSalary</a:t>
            </a:r>
            <a:r>
              <a:rPr lang="en-US" dirty="0"/>
              <a:t>;</a:t>
            </a:r>
          </a:p>
          <a:p>
            <a:r>
              <a:rPr lang="en-US" dirty="0"/>
              <a:t>         else</a:t>
            </a:r>
          </a:p>
          <a:p>
            <a:r>
              <a:rPr lang="en-US" dirty="0"/>
              <a:t>         {</a:t>
            </a:r>
          </a:p>
          <a:p>
            <a:r>
              <a:rPr lang="en-US" dirty="0"/>
              <a:t>             </a:t>
            </a:r>
            <a:r>
              <a:rPr lang="en-US" dirty="0" err="1"/>
              <a:t>System.out.println</a:t>
            </a:r>
            <a:r>
              <a:rPr lang="en-US" dirty="0" smtClean="0"/>
              <a:t>(</a:t>
            </a:r>
          </a:p>
          <a:p>
            <a:r>
              <a:rPr lang="en-US" dirty="0"/>
              <a:t>	</a:t>
            </a:r>
            <a:r>
              <a:rPr lang="en-US" dirty="0" smtClean="0"/>
              <a:t>		"</a:t>
            </a:r>
            <a:r>
              <a:rPr lang="en-US" dirty="0"/>
              <a:t>Fatal Error: Negative salary.");</a:t>
            </a:r>
          </a:p>
          <a:p>
            <a:r>
              <a:rPr lang="en-US" dirty="0"/>
              <a:t>             </a:t>
            </a:r>
            <a:r>
              <a:rPr lang="en-US" dirty="0" err="1"/>
              <a:t>System.exit</a:t>
            </a:r>
            <a:r>
              <a:rPr lang="en-US" dirty="0"/>
              <a:t>(0);</a:t>
            </a:r>
          </a:p>
          <a:p>
            <a:r>
              <a:rPr lang="en-US" dirty="0"/>
              <a:t>         }</a:t>
            </a:r>
          </a:p>
          <a:p>
            <a:r>
              <a:rPr lang="en-US" dirty="0"/>
              <a:t>    </a:t>
            </a:r>
            <a:r>
              <a:rPr lang="en-US" dirty="0" smtClean="0"/>
              <a:t>}  </a:t>
            </a:r>
            <a:endParaRPr lang="en-US" dirty="0"/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810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23528" y="2636912"/>
            <a:ext cx="5184576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544" y="476672"/>
            <a:ext cx="8435280" cy="597666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2000" dirty="0"/>
              <a:t>public class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/>
              <a:t>extends </a:t>
            </a:r>
            <a:r>
              <a:rPr lang="en-US" sz="2000" dirty="0">
                <a:solidFill>
                  <a:srgbClr val="0070C0"/>
                </a:solidFill>
              </a:rPr>
              <a:t>Employee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/>
              <a:t>    private double </a:t>
            </a:r>
            <a:r>
              <a:rPr lang="en-US" sz="2000" dirty="0">
                <a:solidFill>
                  <a:srgbClr val="00B0F0"/>
                </a:solidFill>
              </a:rPr>
              <a:t>salary</a:t>
            </a:r>
            <a:r>
              <a:rPr lang="en-US" sz="2000" dirty="0"/>
              <a:t>; //</a:t>
            </a:r>
            <a:r>
              <a:rPr lang="en-US" sz="2000" dirty="0" smtClean="0"/>
              <a:t>annual</a:t>
            </a:r>
          </a:p>
          <a:p>
            <a:endParaRPr lang="en-US" sz="2000" dirty="0" smtClean="0"/>
          </a:p>
          <a:p>
            <a:r>
              <a:rPr lang="en-US" sz="2000" dirty="0" smtClean="0"/>
              <a:t>    public </a:t>
            </a:r>
            <a:r>
              <a:rPr lang="en-US" sz="2000" dirty="0" err="1">
                <a:solidFill>
                  <a:srgbClr val="C00000"/>
                </a:solidFill>
              </a:rPr>
              <a:t>SalariedEmployee</a:t>
            </a:r>
            <a:r>
              <a:rPr lang="en-US" sz="2000" dirty="0" smtClean="0">
                <a:solidFill>
                  <a:srgbClr val="C00000"/>
                </a:solidFill>
              </a:rPr>
              <a:t>()</a:t>
            </a:r>
            <a:endParaRPr lang="el-GR" sz="2000" dirty="0" smtClean="0">
              <a:solidFill>
                <a:srgbClr val="C00000"/>
              </a:solidFill>
            </a:endParaRPr>
          </a:p>
          <a:p>
            <a:r>
              <a:rPr lang="en-US" sz="2000" dirty="0"/>
              <a:t> </a:t>
            </a:r>
            <a:r>
              <a:rPr lang="el-GR" sz="2000" dirty="0" smtClean="0"/>
              <a:t>   </a:t>
            </a:r>
            <a:r>
              <a:rPr lang="en-US" sz="2000" dirty="0" smtClean="0"/>
              <a:t>{</a:t>
            </a:r>
            <a:endParaRPr lang="en-US" sz="2000" dirty="0"/>
          </a:p>
          <a:p>
            <a:r>
              <a:rPr lang="en-US" sz="2000" dirty="0">
                <a:solidFill>
                  <a:srgbClr val="FF0000"/>
                </a:solidFill>
              </a:rPr>
              <a:t>         super</a:t>
            </a:r>
            <a:r>
              <a:rPr lang="en-US" sz="2000" dirty="0" smtClean="0">
                <a:solidFill>
                  <a:srgbClr val="FF0000"/>
                </a:solidFill>
              </a:rPr>
              <a:t>();</a:t>
            </a:r>
          </a:p>
          <a:p>
            <a:r>
              <a:rPr lang="en-US" sz="2000" dirty="0"/>
              <a:t>	 </a:t>
            </a:r>
            <a:r>
              <a:rPr lang="en-US" sz="2000" dirty="0" smtClean="0"/>
              <a:t>  </a:t>
            </a:r>
            <a:r>
              <a:rPr lang="en-US" sz="2000" dirty="0"/>
              <a:t>s</a:t>
            </a:r>
            <a:r>
              <a:rPr lang="en-US" sz="2000" dirty="0" smtClean="0"/>
              <a:t>alary = 0;</a:t>
            </a:r>
            <a:endParaRPr lang="en-US" sz="2000" dirty="0"/>
          </a:p>
          <a:p>
            <a:r>
              <a:rPr lang="en-US" sz="2000" dirty="0" smtClean="0"/>
              <a:t>    }  </a:t>
            </a:r>
            <a:endParaRPr lang="en-US" sz="2000" dirty="0"/>
          </a:p>
          <a:p>
            <a:r>
              <a:rPr lang="en-US" sz="2000" dirty="0" smtClean="0"/>
              <a:t>}</a:t>
            </a:r>
            <a:endParaRPr lang="en-US" sz="2000" dirty="0"/>
          </a:p>
        </p:txBody>
      </p:sp>
      <p:sp>
        <p:nvSpPr>
          <p:cNvPr id="2" name="Rectangular Callout 1"/>
          <p:cNvSpPr/>
          <p:nvPr/>
        </p:nvSpPr>
        <p:spPr>
          <a:xfrm>
            <a:off x="3779912" y="3717032"/>
            <a:ext cx="4968552" cy="2016224"/>
          </a:xfrm>
          <a:prstGeom prst="wedgeRectCallout">
            <a:avLst>
              <a:gd name="adj1" fmla="val -23397"/>
              <a:gd name="adj2" fmla="val -8484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l-GR" dirty="0" smtClean="0">
                <a:solidFill>
                  <a:schemeClr val="tx1"/>
                </a:solidFill>
              </a:rPr>
              <a:t>Καλεί τον </a:t>
            </a:r>
            <a:r>
              <a:rPr lang="en-US" dirty="0" smtClean="0">
                <a:solidFill>
                  <a:schemeClr val="tx1"/>
                </a:solidFill>
              </a:rPr>
              <a:t>default constructor </a:t>
            </a:r>
            <a:r>
              <a:rPr lang="el-GR" dirty="0" smtClean="0">
                <a:solidFill>
                  <a:schemeClr val="tx1"/>
                </a:solidFill>
              </a:rPr>
              <a:t>της </a:t>
            </a:r>
            <a:r>
              <a:rPr lang="en-US" dirty="0" smtClean="0">
                <a:solidFill>
                  <a:schemeClr val="tx1"/>
                </a:solidFill>
              </a:rPr>
              <a:t>Employee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l-GR" dirty="0" smtClean="0">
                <a:solidFill>
                  <a:schemeClr val="tx1"/>
                </a:solidFill>
              </a:rPr>
              <a:t>Η εντολή δεν είναι απαραίτητη σε αυτή την περίπτωση. Αν δεν έχουμε κάποια κλήση προς τον </a:t>
            </a:r>
            <a:r>
              <a:rPr lang="en-US" dirty="0" smtClean="0">
                <a:solidFill>
                  <a:schemeClr val="tx1"/>
                </a:solidFill>
              </a:rPr>
              <a:t>constructor </a:t>
            </a:r>
            <a:r>
              <a:rPr lang="el-GR" dirty="0" smtClean="0">
                <a:solidFill>
                  <a:schemeClr val="tx1"/>
                </a:solidFill>
              </a:rPr>
              <a:t>της γονικής κλάσης, τότε καλείτε εξ ορισμού ο </a:t>
            </a:r>
            <a:r>
              <a:rPr lang="en-US" dirty="0" smtClean="0">
                <a:solidFill>
                  <a:schemeClr val="tx1"/>
                </a:solidFill>
              </a:rPr>
              <a:t>default constructor </a:t>
            </a:r>
            <a:r>
              <a:rPr lang="el-GR" dirty="0" smtClean="0">
                <a:solidFill>
                  <a:schemeClr val="tx1"/>
                </a:solidFill>
              </a:rPr>
              <a:t>της </a:t>
            </a:r>
            <a:r>
              <a:rPr lang="en-US" dirty="0" smtClean="0">
                <a:solidFill>
                  <a:schemeClr val="tx1"/>
                </a:solidFill>
              </a:rPr>
              <a:t>Employee.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233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620688"/>
            <a:ext cx="8435280" cy="3672408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2000" dirty="0"/>
              <a:t>public class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/>
              <a:t>extends </a:t>
            </a:r>
            <a:r>
              <a:rPr lang="en-US" sz="2000" dirty="0">
                <a:solidFill>
                  <a:srgbClr val="0070C0"/>
                </a:solidFill>
              </a:rPr>
              <a:t>Employee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/>
              <a:t>    private double </a:t>
            </a:r>
            <a:r>
              <a:rPr lang="en-US" sz="2000" dirty="0">
                <a:solidFill>
                  <a:srgbClr val="00B0F0"/>
                </a:solidFill>
              </a:rPr>
              <a:t>salary</a:t>
            </a:r>
            <a:r>
              <a:rPr lang="en-US" sz="2000" dirty="0"/>
              <a:t>; //</a:t>
            </a:r>
            <a:r>
              <a:rPr lang="en-US" sz="2000" dirty="0" smtClean="0"/>
              <a:t>annual</a:t>
            </a:r>
          </a:p>
          <a:p>
            <a:endParaRPr lang="en-US" sz="2000" dirty="0" smtClean="0"/>
          </a:p>
          <a:p>
            <a:r>
              <a:rPr lang="en-US" sz="2000" dirty="0" smtClean="0"/>
              <a:t>    public </a:t>
            </a:r>
            <a:r>
              <a:rPr lang="en-US" sz="2000" dirty="0" err="1">
                <a:solidFill>
                  <a:srgbClr val="C00000"/>
                </a:solidFill>
              </a:rPr>
              <a:t>SalariedEmployee</a:t>
            </a:r>
            <a:r>
              <a:rPr lang="en-US" sz="2000" dirty="0">
                <a:solidFill>
                  <a:srgbClr val="C00000"/>
                </a:solidFill>
              </a:rPr>
              <a:t>(String </a:t>
            </a:r>
            <a:r>
              <a:rPr lang="en-US" sz="2000" dirty="0" err="1" smtClean="0">
                <a:solidFill>
                  <a:srgbClr val="C00000"/>
                </a:solidFill>
              </a:rPr>
              <a:t>theName,int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theAFM</a:t>
            </a:r>
            <a:r>
              <a:rPr lang="en-US" sz="2000" dirty="0" smtClean="0">
                <a:solidFill>
                  <a:srgbClr val="C00000"/>
                </a:solidFill>
              </a:rPr>
              <a:t>)</a:t>
            </a:r>
            <a:endParaRPr lang="el-GR" sz="2000" dirty="0" smtClean="0">
              <a:solidFill>
                <a:srgbClr val="C00000"/>
              </a:solidFill>
            </a:endParaRPr>
          </a:p>
          <a:p>
            <a:r>
              <a:rPr lang="en-US" sz="2000" dirty="0"/>
              <a:t> </a:t>
            </a:r>
            <a:r>
              <a:rPr lang="el-GR" sz="2000" dirty="0" smtClean="0"/>
              <a:t>   </a:t>
            </a:r>
            <a:r>
              <a:rPr lang="en-US" sz="2000" dirty="0" smtClean="0"/>
              <a:t>{</a:t>
            </a:r>
            <a:endParaRPr lang="en-US" sz="2000" dirty="0"/>
          </a:p>
          <a:p>
            <a:r>
              <a:rPr lang="en-US" sz="2000" dirty="0" smtClean="0"/>
              <a:t>	   salary </a:t>
            </a:r>
            <a:r>
              <a:rPr lang="en-US" sz="2000" dirty="0"/>
              <a:t>= </a:t>
            </a:r>
            <a:r>
              <a:rPr lang="en-US" sz="2000" dirty="0" smtClean="0"/>
              <a:t>0;</a:t>
            </a:r>
          </a:p>
          <a:p>
            <a:r>
              <a:rPr lang="en-US" sz="2000" dirty="0" smtClean="0"/>
              <a:t>    }  </a:t>
            </a:r>
            <a:endParaRPr lang="en-US" sz="2000" dirty="0"/>
          </a:p>
          <a:p>
            <a:r>
              <a:rPr lang="en-US" sz="2000" dirty="0" smtClean="0"/>
              <a:t>}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557" y="4653136"/>
            <a:ext cx="897880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Πως θα </a:t>
            </a:r>
            <a:r>
              <a:rPr lang="el-GR" dirty="0" err="1" smtClean="0"/>
              <a:t>αρχικοποιηθεί</a:t>
            </a:r>
            <a:r>
              <a:rPr lang="el-GR" dirty="0" smtClean="0"/>
              <a:t> το αντικείμενο στην περίπτωση που κληθεί αυτός ο </a:t>
            </a:r>
            <a:r>
              <a:rPr lang="en-US" dirty="0" smtClean="0"/>
              <a:t>constructor?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521" y="5363072"/>
            <a:ext cx="7488832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Εφόσον δεν καλούμε εμείς κάποιο </a:t>
            </a:r>
            <a:r>
              <a:rPr lang="en-US" dirty="0" smtClean="0"/>
              <a:t>constructor </a:t>
            </a:r>
            <a:r>
              <a:rPr lang="el-GR" dirty="0" smtClean="0"/>
              <a:t>της γονικής κλάσης θα κληθεί ο </a:t>
            </a:r>
            <a:r>
              <a:rPr lang="en-US" dirty="0" smtClean="0"/>
              <a:t>default constructor</a:t>
            </a:r>
            <a:r>
              <a:rPr lang="el-GR" dirty="0" smtClean="0"/>
              <a:t> ο οποίος θα </a:t>
            </a:r>
            <a:r>
              <a:rPr lang="el-GR" dirty="0" err="1" smtClean="0"/>
              <a:t>αρχικοποιήσει</a:t>
            </a:r>
            <a:r>
              <a:rPr lang="el-GR" dirty="0" smtClean="0"/>
              <a:t> το όνομα στο </a:t>
            </a:r>
            <a:r>
              <a:rPr lang="en-US" dirty="0" smtClean="0"/>
              <a:t>“no name” </a:t>
            </a:r>
            <a:r>
              <a:rPr lang="el-GR" dirty="0" smtClean="0"/>
              <a:t>και το ΑΦΜ στο μηδέν.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82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23528" y="2852936"/>
            <a:ext cx="5184576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620688"/>
            <a:ext cx="8435280" cy="3888432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2000" dirty="0"/>
              <a:t>public class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/>
              <a:t>extends </a:t>
            </a:r>
            <a:r>
              <a:rPr lang="en-US" sz="2000" dirty="0">
                <a:solidFill>
                  <a:srgbClr val="0070C0"/>
                </a:solidFill>
              </a:rPr>
              <a:t>Employee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/>
              <a:t>    private double </a:t>
            </a:r>
            <a:r>
              <a:rPr lang="en-US" sz="2000" dirty="0">
                <a:solidFill>
                  <a:srgbClr val="00B0F0"/>
                </a:solidFill>
              </a:rPr>
              <a:t>salary</a:t>
            </a:r>
            <a:r>
              <a:rPr lang="en-US" sz="2000" dirty="0"/>
              <a:t>; //</a:t>
            </a:r>
            <a:r>
              <a:rPr lang="en-US" sz="2000" dirty="0" smtClean="0"/>
              <a:t>annual</a:t>
            </a:r>
          </a:p>
          <a:p>
            <a:endParaRPr lang="en-US" sz="2000" dirty="0" smtClean="0"/>
          </a:p>
          <a:p>
            <a:r>
              <a:rPr lang="en-US" sz="2000" dirty="0" smtClean="0"/>
              <a:t>    public </a:t>
            </a:r>
            <a:r>
              <a:rPr lang="en-US" sz="2000" dirty="0" err="1">
                <a:solidFill>
                  <a:srgbClr val="C00000"/>
                </a:solidFill>
              </a:rPr>
              <a:t>SalariedEmployee</a:t>
            </a:r>
            <a:r>
              <a:rPr lang="en-US" sz="2000" dirty="0">
                <a:solidFill>
                  <a:srgbClr val="C00000"/>
                </a:solidFill>
              </a:rPr>
              <a:t>(String </a:t>
            </a:r>
            <a:r>
              <a:rPr lang="en-US" sz="2000" dirty="0" err="1" smtClean="0">
                <a:solidFill>
                  <a:srgbClr val="C00000"/>
                </a:solidFill>
              </a:rPr>
              <a:t>theName,int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theAFM</a:t>
            </a:r>
            <a:r>
              <a:rPr lang="en-US" sz="2000" dirty="0" smtClean="0">
                <a:solidFill>
                  <a:srgbClr val="C00000"/>
                </a:solidFill>
              </a:rPr>
              <a:t>)</a:t>
            </a:r>
            <a:endParaRPr lang="el-GR" sz="2000" dirty="0" smtClean="0">
              <a:solidFill>
                <a:srgbClr val="C00000"/>
              </a:solidFill>
            </a:endParaRPr>
          </a:p>
          <a:p>
            <a:r>
              <a:rPr lang="en-US" sz="2000" dirty="0"/>
              <a:t> </a:t>
            </a:r>
            <a:r>
              <a:rPr lang="el-GR" sz="2000" dirty="0" smtClean="0"/>
              <a:t>   </a:t>
            </a:r>
            <a:r>
              <a:rPr lang="en-US" sz="2000" dirty="0" smtClean="0"/>
              <a:t>{</a:t>
            </a:r>
            <a:endParaRPr lang="en-US" sz="2000" dirty="0"/>
          </a:p>
          <a:p>
            <a:r>
              <a:rPr lang="en-US" sz="2000" dirty="0">
                <a:solidFill>
                  <a:srgbClr val="FF0000"/>
                </a:solidFill>
              </a:rPr>
              <a:t>	 </a:t>
            </a:r>
            <a:r>
              <a:rPr lang="en-US" sz="2000" dirty="0" smtClean="0">
                <a:solidFill>
                  <a:srgbClr val="FF0000"/>
                </a:solidFill>
              </a:rPr>
              <a:t>  super(</a:t>
            </a:r>
            <a:r>
              <a:rPr lang="en-US" sz="2000" dirty="0" err="1" smtClean="0">
                <a:solidFill>
                  <a:srgbClr val="FF0000"/>
                </a:solidFill>
              </a:rPr>
              <a:t>theName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</a:rPr>
              <a:t>theAFM</a:t>
            </a:r>
            <a:r>
              <a:rPr lang="en-US" sz="2000" dirty="0" smtClean="0">
                <a:solidFill>
                  <a:srgbClr val="FF0000"/>
                </a:solidFill>
              </a:rPr>
              <a:t>);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/>
              <a:t>	   salary </a:t>
            </a:r>
            <a:r>
              <a:rPr lang="en-US" sz="2000" dirty="0"/>
              <a:t>= </a:t>
            </a:r>
            <a:r>
              <a:rPr lang="en-US" sz="2000" dirty="0" smtClean="0"/>
              <a:t>0;</a:t>
            </a:r>
          </a:p>
          <a:p>
            <a:r>
              <a:rPr lang="en-US" sz="2000" dirty="0" smtClean="0"/>
              <a:t>    }  </a:t>
            </a:r>
            <a:endParaRPr lang="en-US" sz="2000" dirty="0"/>
          </a:p>
          <a:p>
            <a:r>
              <a:rPr lang="en-US" sz="2000" dirty="0" smtClean="0"/>
              <a:t>}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51521" y="5363072"/>
            <a:ext cx="7488832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Αν θέλουμε να </a:t>
            </a:r>
            <a:r>
              <a:rPr lang="el-GR" dirty="0" err="1" smtClean="0"/>
              <a:t>αρχικοποιήσουμε</a:t>
            </a:r>
            <a:r>
              <a:rPr lang="el-GR" dirty="0" smtClean="0"/>
              <a:t> το όνομα και το ΑΦΜ θα πρέπει να καλέσουμε τον αντίστοιχο </a:t>
            </a:r>
            <a:r>
              <a:rPr lang="en-US" dirty="0" smtClean="0"/>
              <a:t>constructor </a:t>
            </a:r>
            <a:r>
              <a:rPr lang="el-GR" dirty="0" smtClean="0"/>
              <a:t>της γονικής κλάσης.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231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733256"/>
            <a:ext cx="5184576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90600"/>
          </a:xfrm>
        </p:spPr>
        <p:txBody>
          <a:bodyPr/>
          <a:lstStyle/>
          <a:p>
            <a:r>
              <a:rPr lang="en-US" dirty="0" smtClean="0"/>
              <a:t>Constructor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686" y="1250540"/>
            <a:ext cx="8229600" cy="676672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Όπως καλείται ο </a:t>
            </a:r>
            <a:r>
              <a:rPr lang="en-US" dirty="0" smtClean="0"/>
              <a:t>constructor </a:t>
            </a:r>
            <a:r>
              <a:rPr lang="en-US" dirty="0" smtClean="0">
                <a:solidFill>
                  <a:srgbClr val="0070C0"/>
                </a:solidFill>
              </a:rPr>
              <a:t>super</a:t>
            </a:r>
            <a:r>
              <a:rPr lang="en-US" dirty="0" smtClean="0"/>
              <a:t> </a:t>
            </a:r>
            <a:r>
              <a:rPr lang="el-GR" dirty="0" smtClean="0"/>
              <a:t>της γονικής κλάσης μπορούμε να καλέσουμε και τον </a:t>
            </a:r>
            <a:r>
              <a:rPr lang="en-US" dirty="0" smtClean="0"/>
              <a:t>constructor </a:t>
            </a:r>
            <a:r>
              <a:rPr lang="en-US" dirty="0" smtClean="0">
                <a:solidFill>
                  <a:srgbClr val="FF0000"/>
                </a:solidFill>
              </a:rPr>
              <a:t>this</a:t>
            </a:r>
            <a:r>
              <a:rPr lang="en-US" dirty="0" smtClean="0"/>
              <a:t> </a:t>
            </a:r>
            <a:r>
              <a:rPr lang="el-GR" dirty="0" smtClean="0"/>
              <a:t>της ίδιας κλάσης.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9512" y="2060848"/>
            <a:ext cx="8712968" cy="4797152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/>
              <a:t>public class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extends </a:t>
            </a:r>
            <a:r>
              <a:rPr lang="en-US" dirty="0">
                <a:solidFill>
                  <a:srgbClr val="0070C0"/>
                </a:solidFill>
              </a:rPr>
              <a:t>Employee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private double </a:t>
            </a:r>
            <a:r>
              <a:rPr lang="en-US" dirty="0">
                <a:solidFill>
                  <a:srgbClr val="00B0F0"/>
                </a:solidFill>
              </a:rPr>
              <a:t>salary</a:t>
            </a:r>
            <a:r>
              <a:rPr lang="en-US" dirty="0"/>
              <a:t>; //</a:t>
            </a:r>
            <a:r>
              <a:rPr lang="en-US" dirty="0" smtClean="0"/>
              <a:t>annual</a:t>
            </a:r>
          </a:p>
          <a:p>
            <a:endParaRPr lang="en-US" dirty="0" smtClean="0"/>
          </a:p>
          <a:p>
            <a:r>
              <a:rPr lang="en-US" dirty="0" smtClean="0"/>
              <a:t>    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(String </a:t>
            </a:r>
            <a:r>
              <a:rPr lang="en-US" dirty="0" err="1">
                <a:solidFill>
                  <a:srgbClr val="C00000"/>
                </a:solidFill>
              </a:rPr>
              <a:t>theName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>
                <a:solidFill>
                  <a:srgbClr val="C00000"/>
                </a:solidFill>
              </a:rPr>
              <a:t>int </a:t>
            </a:r>
            <a:r>
              <a:rPr lang="en-US" dirty="0" err="1">
                <a:solidFill>
                  <a:srgbClr val="C00000"/>
                </a:solidFill>
              </a:rPr>
              <a:t>theAFM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>
                <a:solidFill>
                  <a:srgbClr val="C00000"/>
                </a:solidFill>
              </a:rPr>
              <a:t>double </a:t>
            </a:r>
            <a:r>
              <a:rPr lang="en-US" dirty="0" err="1">
                <a:solidFill>
                  <a:srgbClr val="C00000"/>
                </a:solidFill>
              </a:rPr>
              <a:t>theSalary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endParaRPr lang="el-GR" dirty="0" smtClean="0">
              <a:solidFill>
                <a:srgbClr val="C00000"/>
              </a:solidFill>
            </a:endParaRPr>
          </a:p>
          <a:p>
            <a:r>
              <a:rPr lang="en-US" dirty="0"/>
              <a:t> </a:t>
            </a:r>
            <a:r>
              <a:rPr lang="el-GR" dirty="0" smtClean="0"/>
              <a:t>  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         super(</a:t>
            </a:r>
            <a:r>
              <a:rPr lang="en-US" dirty="0" err="1">
                <a:solidFill>
                  <a:srgbClr val="FF0000"/>
                </a:solidFill>
              </a:rPr>
              <a:t>theName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theAFM</a:t>
            </a:r>
            <a:r>
              <a:rPr lang="en-US" dirty="0" smtClean="0">
                <a:solidFill>
                  <a:srgbClr val="FF0000"/>
                </a:solidFill>
              </a:rPr>
              <a:t>);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         if (</a:t>
            </a:r>
            <a:r>
              <a:rPr lang="en-US" dirty="0" err="1"/>
              <a:t>theSalary</a:t>
            </a:r>
            <a:r>
              <a:rPr lang="en-US" dirty="0"/>
              <a:t> &gt;= 0)</a:t>
            </a:r>
          </a:p>
          <a:p>
            <a:r>
              <a:rPr lang="en-US" dirty="0"/>
              <a:t>             salary = </a:t>
            </a:r>
            <a:r>
              <a:rPr lang="en-US" dirty="0" err="1"/>
              <a:t>theSalary</a:t>
            </a:r>
            <a:r>
              <a:rPr lang="en-US" dirty="0"/>
              <a:t>;</a:t>
            </a:r>
          </a:p>
          <a:p>
            <a:r>
              <a:rPr lang="en-US" dirty="0"/>
              <a:t>         </a:t>
            </a:r>
            <a:r>
              <a:rPr lang="en-US" dirty="0" smtClean="0"/>
              <a:t>else{             </a:t>
            </a:r>
          </a:p>
          <a:p>
            <a:r>
              <a:rPr lang="en-US" dirty="0"/>
              <a:t>	</a:t>
            </a:r>
            <a:r>
              <a:rPr lang="en-US" dirty="0" smtClean="0"/>
              <a:t>    </a:t>
            </a:r>
            <a:r>
              <a:rPr lang="en-US" dirty="0" err="1" smtClean="0"/>
              <a:t>System.out.println</a:t>
            </a:r>
            <a:r>
              <a:rPr lang="en-US" dirty="0" smtClean="0"/>
              <a:t>("</a:t>
            </a:r>
            <a:r>
              <a:rPr lang="en-US" dirty="0"/>
              <a:t>Fatal Error: Negative salary.");</a:t>
            </a:r>
          </a:p>
          <a:p>
            <a:r>
              <a:rPr lang="en-US" dirty="0"/>
              <a:t>             </a:t>
            </a:r>
            <a:r>
              <a:rPr lang="en-US" dirty="0" err="1"/>
              <a:t>System.exit</a:t>
            </a:r>
            <a:r>
              <a:rPr lang="en-US" dirty="0"/>
              <a:t>(0);</a:t>
            </a:r>
          </a:p>
          <a:p>
            <a:r>
              <a:rPr lang="en-US" dirty="0"/>
              <a:t>         }</a:t>
            </a:r>
          </a:p>
          <a:p>
            <a:r>
              <a:rPr lang="en-US" dirty="0"/>
              <a:t>    </a:t>
            </a:r>
            <a:r>
              <a:rPr lang="en-US" dirty="0" smtClean="0"/>
              <a:t>}  </a:t>
            </a:r>
            <a:endParaRPr lang="el-GR" dirty="0" smtClean="0"/>
          </a:p>
          <a:p>
            <a:endParaRPr lang="el-GR" dirty="0"/>
          </a:p>
          <a:p>
            <a:r>
              <a:rPr lang="el-GR" dirty="0"/>
              <a:t> </a:t>
            </a:r>
            <a:r>
              <a:rPr lang="el-GR" dirty="0" smtClean="0"/>
              <a:t>   </a:t>
            </a:r>
            <a:r>
              <a:rPr lang="en-US" dirty="0" smtClean="0"/>
              <a:t>public </a:t>
            </a:r>
            <a:r>
              <a:rPr lang="en-US" dirty="0" err="1" smtClean="0"/>
              <a:t>SalariedEmployee</a:t>
            </a:r>
            <a:r>
              <a:rPr lang="en-US" dirty="0" smtClean="0"/>
              <a:t>(){</a:t>
            </a:r>
          </a:p>
          <a:p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this(“no name”, 0, 0)</a:t>
            </a:r>
            <a:r>
              <a:rPr lang="en-US" dirty="0" smtClean="0"/>
              <a:t>;</a:t>
            </a:r>
          </a:p>
          <a:p>
            <a:r>
              <a:rPr lang="en-US" dirty="0"/>
              <a:t> </a:t>
            </a:r>
            <a:r>
              <a:rPr lang="en-US" dirty="0" smtClean="0"/>
              <a:t>   }</a:t>
            </a:r>
            <a:endParaRPr lang="en-US" dirty="0"/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24128" y="5013176"/>
            <a:ext cx="2962672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Καλεί ένα άλλο </a:t>
            </a:r>
            <a:r>
              <a:rPr lang="en-US" dirty="0" smtClean="0"/>
              <a:t>constructor </a:t>
            </a:r>
            <a:r>
              <a:rPr lang="el-GR" dirty="0" smtClean="0"/>
              <a:t>της ίδιας κλάσης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890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3429000"/>
            <a:ext cx="3672408" cy="57606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39552" y="620688"/>
            <a:ext cx="7270452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Γιατί να μην κάνουμε κάτι πιο απλό?</a:t>
            </a:r>
            <a:r>
              <a:rPr lang="en-US" dirty="0" smtClean="0"/>
              <a:t> </a:t>
            </a:r>
            <a:r>
              <a:rPr lang="el-GR" dirty="0" smtClean="0"/>
              <a:t>Κατευθείαν ανάθεση των πεδίων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23528" y="1268760"/>
            <a:ext cx="8435280" cy="3888432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lnSpcReduction="100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1800" dirty="0"/>
              <a:t>public class </a:t>
            </a: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dirty="0"/>
              <a:t>extends </a:t>
            </a:r>
            <a:r>
              <a:rPr lang="en-US" sz="1800" dirty="0">
                <a:solidFill>
                  <a:srgbClr val="0070C0"/>
                </a:solidFill>
              </a:rPr>
              <a:t>Employee</a:t>
            </a:r>
          </a:p>
          <a:p>
            <a:r>
              <a:rPr lang="en-US" sz="1800" dirty="0"/>
              <a:t>{</a:t>
            </a:r>
          </a:p>
          <a:p>
            <a:r>
              <a:rPr lang="en-US" sz="1800" dirty="0"/>
              <a:t>    private double </a:t>
            </a:r>
            <a:r>
              <a:rPr lang="en-US" sz="1800" dirty="0">
                <a:solidFill>
                  <a:srgbClr val="00B0F0"/>
                </a:solidFill>
              </a:rPr>
              <a:t>salary</a:t>
            </a:r>
            <a:r>
              <a:rPr lang="en-US" sz="1800" dirty="0"/>
              <a:t>; //</a:t>
            </a:r>
            <a:r>
              <a:rPr lang="en-US" sz="1800" dirty="0" smtClean="0"/>
              <a:t>annual</a:t>
            </a:r>
          </a:p>
          <a:p>
            <a:endParaRPr lang="en-US" sz="1800" dirty="0" smtClean="0"/>
          </a:p>
          <a:p>
            <a:r>
              <a:rPr lang="en-US" sz="1800" dirty="0" smtClean="0"/>
              <a:t>    public </a:t>
            </a: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(String </a:t>
            </a: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theName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</a:p>
          <a:p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			 </a:t>
            </a: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int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theAFM</a:t>
            </a: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double </a:t>
            </a: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theSalary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el-GR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1800" dirty="0"/>
              <a:t> </a:t>
            </a:r>
            <a:r>
              <a:rPr lang="el-GR" sz="1800" dirty="0" smtClean="0"/>
              <a:t>   </a:t>
            </a:r>
            <a:r>
              <a:rPr lang="en-US" sz="1800" dirty="0" smtClean="0"/>
              <a:t>{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 name = </a:t>
            </a:r>
            <a:r>
              <a:rPr lang="en-US" sz="1800" dirty="0" err="1" smtClean="0"/>
              <a:t>theName</a:t>
            </a:r>
            <a:r>
              <a:rPr lang="en-US" sz="1800" dirty="0" smtClean="0"/>
              <a:t>;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 AFM = </a:t>
            </a:r>
            <a:r>
              <a:rPr lang="en-US" sz="1800" dirty="0" err="1" smtClean="0"/>
              <a:t>theAFM</a:t>
            </a:r>
            <a:r>
              <a:rPr lang="en-US" sz="1800" dirty="0" smtClean="0"/>
              <a:t>;</a:t>
            </a:r>
            <a:endParaRPr lang="en-US" sz="1800" dirty="0"/>
          </a:p>
          <a:p>
            <a:r>
              <a:rPr lang="en-US" sz="1800" dirty="0" smtClean="0"/>
              <a:t>	 salary </a:t>
            </a:r>
            <a:r>
              <a:rPr lang="en-US" sz="1800" dirty="0"/>
              <a:t>= </a:t>
            </a:r>
            <a:r>
              <a:rPr lang="en-US" sz="1800" dirty="0" err="1" smtClean="0"/>
              <a:t>theSalary</a:t>
            </a:r>
            <a:r>
              <a:rPr lang="en-US" sz="1800" dirty="0" smtClean="0"/>
              <a:t>;</a:t>
            </a:r>
          </a:p>
          <a:p>
            <a:r>
              <a:rPr lang="en-US" sz="1800" dirty="0" smtClean="0"/>
              <a:t>    }  </a:t>
            </a:r>
            <a:endParaRPr lang="en-US" sz="1800" dirty="0"/>
          </a:p>
          <a:p>
            <a:r>
              <a:rPr lang="en-US" sz="1800" dirty="0" smtClean="0"/>
              <a:t>}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5724128" y="3717032"/>
            <a:ext cx="2792624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l-GR" sz="5400" dirty="0" smtClean="0">
                <a:solidFill>
                  <a:srgbClr val="FF0000"/>
                </a:solidFill>
              </a:rPr>
              <a:t>ΛΑΘΟΣ!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5661248"/>
            <a:ext cx="8219256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Οι παραγόμενες κλάσεις </a:t>
            </a: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έχουν πρόσβαση στα </a:t>
            </a:r>
            <a:r>
              <a:rPr lang="en-US" dirty="0" smtClean="0">
                <a:solidFill>
                  <a:srgbClr val="FF0000"/>
                </a:solidFill>
              </a:rPr>
              <a:t>private</a:t>
            </a:r>
            <a:r>
              <a:rPr lang="en-US" dirty="0" smtClean="0"/>
              <a:t> </a:t>
            </a:r>
            <a:r>
              <a:rPr lang="el-GR" dirty="0" smtClean="0"/>
              <a:t>πεδία και τις </a:t>
            </a:r>
            <a:r>
              <a:rPr lang="en-US" dirty="0" smtClean="0"/>
              <a:t>private </a:t>
            </a:r>
            <a:r>
              <a:rPr lang="el-GR" dirty="0" smtClean="0"/>
              <a:t>μεθόδους της βασικής κλάσεις.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46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Κληρονομικότητα και ενθυλάκωση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Οι </a:t>
            </a:r>
            <a:r>
              <a:rPr lang="el-GR" dirty="0" smtClean="0">
                <a:solidFill>
                  <a:srgbClr val="0070C0"/>
                </a:solidFill>
              </a:rPr>
              <a:t>παραγόμενες</a:t>
            </a:r>
            <a:r>
              <a:rPr lang="el-GR" dirty="0" smtClean="0"/>
              <a:t> κλάσεις κληρονομούν 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πληροφορία</a:t>
            </a:r>
            <a:r>
              <a:rPr lang="el-GR" dirty="0" smtClean="0"/>
              <a:t> που έχει και η </a:t>
            </a:r>
            <a:r>
              <a:rPr lang="el-GR" dirty="0" smtClean="0">
                <a:solidFill>
                  <a:srgbClr val="0070C0"/>
                </a:solidFill>
              </a:rPr>
              <a:t>γονική</a:t>
            </a:r>
            <a:r>
              <a:rPr lang="el-GR" dirty="0" smtClean="0"/>
              <a:t> κλάση</a:t>
            </a:r>
          </a:p>
          <a:p>
            <a:pPr lvl="1"/>
            <a:r>
              <a:rPr lang="el-GR" dirty="0" smtClean="0"/>
              <a:t>Ένα αντικείμενο </a:t>
            </a:r>
            <a:r>
              <a:rPr lang="en-US" dirty="0" err="1" smtClean="0"/>
              <a:t>SalariedEmployee</a:t>
            </a:r>
            <a:r>
              <a:rPr lang="en-US" dirty="0" smtClean="0"/>
              <a:t> </a:t>
            </a:r>
            <a:r>
              <a:rPr lang="el-GR" dirty="0" smtClean="0"/>
              <a:t>έχει πληροφορία για το όνομα και το ΑΦΜ του υπαλλήλου.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Δεν έχουν </a:t>
            </a:r>
            <a:r>
              <a:rPr lang="el-GR" dirty="0" smtClean="0"/>
              <a:t>όμως </a:t>
            </a:r>
            <a:r>
              <a:rPr lang="el-GR" dirty="0" smtClean="0">
                <a:solidFill>
                  <a:srgbClr val="FF0000"/>
                </a:solidFill>
              </a:rPr>
              <a:t>πρόσβαση</a:t>
            </a:r>
            <a:r>
              <a:rPr lang="el-GR" dirty="0" smtClean="0"/>
              <a:t> να διαβάσουν και να αλλάξουν ότι είναι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private</a:t>
            </a:r>
            <a:r>
              <a:rPr lang="en-US" dirty="0" smtClean="0"/>
              <a:t> </a:t>
            </a:r>
            <a:r>
              <a:rPr lang="el-GR" dirty="0" smtClean="0"/>
              <a:t>μέσα στην γονική κλάση.</a:t>
            </a:r>
          </a:p>
          <a:p>
            <a:pPr lvl="1"/>
            <a:r>
              <a:rPr lang="el-GR" dirty="0" smtClean="0"/>
              <a:t>Στην περίπτωση του </a:t>
            </a:r>
            <a:r>
              <a:rPr lang="en-US" dirty="0" err="1" smtClean="0"/>
              <a:t>SalariedEmployee</a:t>
            </a:r>
            <a:r>
              <a:rPr lang="en-US" dirty="0" smtClean="0"/>
              <a:t>, </a:t>
            </a:r>
            <a:r>
              <a:rPr lang="el-GR" dirty="0"/>
              <a:t>δ</a:t>
            </a:r>
            <a:r>
              <a:rPr lang="el-GR" dirty="0" smtClean="0"/>
              <a:t>εν μπορούμε να αλλάξουμε ή να διαβάσουμε το όνομα. Θα πρέπει να χρησιμοποιήσουμε τις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public</a:t>
            </a:r>
            <a:r>
              <a:rPr lang="en-US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μεθόδους</a:t>
            </a:r>
            <a:r>
              <a:rPr lang="el-GR" dirty="0" smtClean="0"/>
              <a:t> </a:t>
            </a:r>
            <a:r>
              <a:rPr lang="en-US" dirty="0" err="1" smtClean="0"/>
              <a:t>setName</a:t>
            </a:r>
            <a:r>
              <a:rPr lang="en-US" dirty="0" smtClean="0"/>
              <a:t>, </a:t>
            </a:r>
            <a:r>
              <a:rPr lang="en-US" dirty="0" err="1" smtClean="0"/>
              <a:t>getName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/>
              <a:t>Για τον </a:t>
            </a:r>
            <a:r>
              <a:rPr lang="en-US" dirty="0" smtClean="0"/>
              <a:t>constructor </a:t>
            </a:r>
            <a:r>
              <a:rPr lang="el-GR" dirty="0" smtClean="0"/>
              <a:t>πρέπει να καλέσουμε την </a:t>
            </a:r>
            <a:r>
              <a:rPr lang="en-US" dirty="0" smtClean="0"/>
              <a:t>super.</a:t>
            </a:r>
          </a:p>
          <a:p>
            <a:r>
              <a:rPr lang="el-GR" dirty="0" smtClean="0"/>
              <a:t>Με αυτό τον τρόπο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προστατεύουμε</a:t>
            </a:r>
            <a:r>
              <a:rPr lang="el-GR" dirty="0" smtClean="0"/>
              <a:t> τα δεδομένα της γονικής κλάσης από κώδικα εκτός της κλάσης.</a:t>
            </a:r>
          </a:p>
          <a:p>
            <a:r>
              <a:rPr lang="el-GR" dirty="0" smtClean="0"/>
              <a:t>Ο περιορισμός ισχύει και για </a:t>
            </a:r>
            <a:r>
              <a:rPr lang="el-GR" dirty="0" smtClean="0">
                <a:solidFill>
                  <a:srgbClr val="0070C0"/>
                </a:solidFill>
              </a:rPr>
              <a:t>μεθόδους</a:t>
            </a:r>
            <a:r>
              <a:rPr lang="el-GR" dirty="0" smtClean="0"/>
              <a:t> που είναι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private</a:t>
            </a:r>
            <a:r>
              <a:rPr lang="en-US" dirty="0" smtClean="0"/>
              <a:t> </a:t>
            </a:r>
            <a:r>
              <a:rPr lang="el-GR" dirty="0" smtClean="0"/>
              <a:t>στην γονική κλάση.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552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3528" y="4617132"/>
            <a:ext cx="4608512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712" y="620688"/>
            <a:ext cx="8435280" cy="252028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doSomething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doSomething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36712" y="3429000"/>
            <a:ext cx="8435280" cy="309634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925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2400" dirty="0"/>
              <a:t>public class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/>
              <a:t>extends </a:t>
            </a:r>
            <a:r>
              <a:rPr lang="en-US" sz="2400" dirty="0">
                <a:solidFill>
                  <a:srgbClr val="0070C0"/>
                </a:solidFill>
              </a:rPr>
              <a:t>Employee</a:t>
            </a:r>
          </a:p>
          <a:p>
            <a:r>
              <a:rPr lang="en-US" sz="2400" dirty="0" smtClean="0"/>
              <a:t>{</a:t>
            </a:r>
          </a:p>
          <a:p>
            <a:r>
              <a:rPr lang="en-US" sz="2400" dirty="0" smtClean="0"/>
              <a:t>	public void </a:t>
            </a:r>
            <a:r>
              <a:rPr lang="en-US" sz="2400" dirty="0" err="1" smtClean="0"/>
              <a:t>doSomethingMore</a:t>
            </a:r>
            <a:r>
              <a:rPr lang="en-US" sz="2400" dirty="0" smtClean="0"/>
              <a:t>(){</a:t>
            </a:r>
          </a:p>
          <a:p>
            <a:r>
              <a:rPr lang="en-US" sz="2400" dirty="0" smtClean="0"/>
              <a:t>		</a:t>
            </a:r>
            <a:r>
              <a:rPr lang="en-US" sz="2400" dirty="0" err="1" smtClean="0"/>
              <a:t>doSomething</a:t>
            </a:r>
            <a:r>
              <a:rPr lang="en-US" sz="2400" dirty="0" smtClean="0"/>
              <a:t>();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(“and more”);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}  </a:t>
            </a:r>
            <a:endParaRPr lang="en-US" sz="2400" dirty="0"/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940152" y="5457998"/>
            <a:ext cx="2792624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l-GR" sz="5400" dirty="0" smtClean="0">
                <a:solidFill>
                  <a:srgbClr val="FF0000"/>
                </a:solidFill>
              </a:rPr>
              <a:t>ΛΑΘΟΣ!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378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Υπέρβαση μεθόδων</a:t>
            </a:r>
            <a:r>
              <a:rPr lang="en-US" dirty="0" smtClean="0"/>
              <a:t> (method overriding)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Μία μέθοδος που ορίζεται στην βασική κλάση μπορούμε να την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ξανα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ορίσουμε </a:t>
            </a:r>
            <a:r>
              <a:rPr lang="el-GR" dirty="0" smtClean="0"/>
              <a:t>στην παράγωγη κλάση με διαφορετικό τρόπο</a:t>
            </a:r>
          </a:p>
          <a:p>
            <a:pPr lvl="1"/>
            <a:r>
              <a:rPr lang="el-GR" dirty="0" smtClean="0"/>
              <a:t>Παράδειγμα: η μέθοδος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().</a:t>
            </a:r>
            <a:r>
              <a:rPr lang="el-GR" dirty="0" smtClean="0"/>
              <a:t>Την </a:t>
            </a:r>
            <a:r>
              <a:rPr lang="el-GR" dirty="0" err="1" smtClean="0"/>
              <a:t>ξανα</a:t>
            </a:r>
            <a:r>
              <a:rPr lang="el-GR" dirty="0" smtClean="0"/>
              <a:t>-ορίζουμε για κάθε παραγόμενη κλάση ώστε να παράγει αυτό π</a:t>
            </a:r>
            <a:r>
              <a:rPr lang="en-US" dirty="0" smtClean="0"/>
              <a:t>o</a:t>
            </a:r>
            <a:r>
              <a:rPr lang="el-GR" dirty="0" smtClean="0"/>
              <a:t>υ θέλουμε</a:t>
            </a:r>
          </a:p>
          <a:p>
            <a:pPr lvl="1"/>
            <a:r>
              <a:rPr lang="el-GR" dirty="0" smtClean="0"/>
              <a:t>Αυτό λέγετε </a:t>
            </a:r>
            <a:r>
              <a:rPr lang="el-GR" dirty="0" smtClean="0">
                <a:solidFill>
                  <a:srgbClr val="FF0000"/>
                </a:solidFill>
              </a:rPr>
              <a:t>υπέρβαση</a:t>
            </a:r>
            <a:r>
              <a:rPr lang="el-GR" dirty="0" smtClean="0"/>
              <a:t> της μεθόδου (</a:t>
            </a:r>
            <a:r>
              <a:rPr lang="en-US" dirty="0" smtClean="0">
                <a:solidFill>
                  <a:srgbClr val="FF0000"/>
                </a:solidFill>
              </a:rPr>
              <a:t>method overriding</a:t>
            </a:r>
            <a:r>
              <a:rPr lang="en-US" dirty="0" smtClean="0"/>
              <a:t>).</a:t>
            </a:r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υπέρβαση</a:t>
            </a:r>
            <a:r>
              <a:rPr lang="el-GR" dirty="0" smtClean="0"/>
              <a:t> των μεθόδων είναι διαφορετική από την </a:t>
            </a:r>
            <a:r>
              <a:rPr lang="el-GR" dirty="0" smtClean="0">
                <a:solidFill>
                  <a:srgbClr val="0070C0"/>
                </a:solidFill>
              </a:rPr>
              <a:t>υπερφόρτωση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Στην υπερφόρτωση </a:t>
            </a:r>
            <a:r>
              <a:rPr lang="el-GR" dirty="0" smtClean="0">
                <a:solidFill>
                  <a:srgbClr val="0070C0"/>
                </a:solidFill>
              </a:rPr>
              <a:t>αλλάζουμε την υπογραφή </a:t>
            </a:r>
            <a:r>
              <a:rPr lang="el-GR" dirty="0" smtClean="0"/>
              <a:t>της μεθόδου.</a:t>
            </a:r>
          </a:p>
          <a:p>
            <a:pPr lvl="1"/>
            <a:r>
              <a:rPr lang="el-GR" dirty="0" smtClean="0"/>
              <a:t>Εδώ έχουμε την ίδια υπογραφή, απλά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αλλάζει ο ορισμός </a:t>
            </a:r>
            <a:r>
              <a:rPr lang="el-GR" dirty="0" smtClean="0"/>
              <a:t>στην παραγόμενη κλάση.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1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μεταβλητή </a:t>
            </a:r>
            <a:r>
              <a:rPr lang="en-US" dirty="0">
                <a:solidFill>
                  <a:srgbClr val="FF0000"/>
                </a:solidFill>
              </a:rPr>
              <a:t>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Εκτός από αυτή την χρήση, μπορούμε να χρησιμοποιήσουμε την μεταβλητή </a:t>
            </a:r>
            <a:r>
              <a:rPr lang="en-US" dirty="0" smtClean="0"/>
              <a:t>this </a:t>
            </a:r>
            <a:r>
              <a:rPr lang="el-GR" dirty="0" smtClean="0"/>
              <a:t>σαν οποιαδήποτε άλλη μεταβλητή</a:t>
            </a:r>
          </a:p>
          <a:p>
            <a:pPr lvl="1"/>
            <a:r>
              <a:rPr lang="el-GR" dirty="0" smtClean="0"/>
              <a:t>Μπορούμε να 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περάσουμε σαν παράμετρο </a:t>
            </a:r>
            <a:r>
              <a:rPr lang="el-GR" dirty="0" smtClean="0"/>
              <a:t>σε κάποια μέθοδο</a:t>
            </a:r>
          </a:p>
          <a:p>
            <a:pPr lvl="1"/>
            <a:r>
              <a:rPr lang="el-GR" dirty="0" smtClean="0"/>
              <a:t>Μπορούμε να την </a:t>
            </a:r>
            <a:r>
              <a:rPr lang="el-GR" dirty="0" smtClean="0">
                <a:solidFill>
                  <a:srgbClr val="0070C0"/>
                </a:solidFill>
              </a:rPr>
              <a:t>αναθέσουμε</a:t>
            </a:r>
            <a:r>
              <a:rPr lang="el-GR" dirty="0" smtClean="0"/>
              <a:t> σε κάποια μεταβλητή</a:t>
            </a:r>
          </a:p>
          <a:p>
            <a:pPr lvl="1"/>
            <a:r>
              <a:rPr lang="el-GR" dirty="0" smtClean="0"/>
              <a:t>Μπορούμε να 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επιστρέψουμε</a:t>
            </a:r>
            <a:r>
              <a:rPr lang="el-GR" dirty="0" smtClean="0"/>
              <a:t> σε κάποια μέθοδο.</a:t>
            </a:r>
          </a:p>
          <a:p>
            <a:pPr lvl="1"/>
            <a:endParaRPr lang="el-GR" dirty="0"/>
          </a:p>
          <a:p>
            <a:r>
              <a:rPr lang="el-GR" dirty="0" smtClean="0"/>
              <a:t>Αυτό είναι χρήσιμο όταν χρειαζόμαστε μια αναφορά στο αντικείμενο κλήσης.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50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4941168"/>
            <a:ext cx="6336704" cy="12241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40060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AFM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theAFM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…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Employee(Employee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originalObject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getHireDate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setHireDate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newDate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(name + " "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AFM);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69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3528" y="5399044"/>
            <a:ext cx="8280920" cy="10542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76672"/>
            <a:ext cx="8229600" cy="6264696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hours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//for the month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theAFM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    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originalObject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newWageRate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getHours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setHours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hoursWorked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{ …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*hours;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 + " "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getAFM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"\n$"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 " per hour for " + hours + " hours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23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9512" y="4837244"/>
            <a:ext cx="8496944" cy="140006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620688"/>
            <a:ext cx="8435280" cy="597666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/>
              <a:t>public class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extends </a:t>
            </a:r>
            <a:r>
              <a:rPr lang="en-US" dirty="0">
                <a:solidFill>
                  <a:srgbClr val="0070C0"/>
                </a:solidFill>
              </a:rPr>
              <a:t>Employee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private double </a:t>
            </a:r>
            <a:r>
              <a:rPr lang="en-US" dirty="0">
                <a:solidFill>
                  <a:srgbClr val="00B0F0"/>
                </a:solidFill>
              </a:rPr>
              <a:t>salary</a:t>
            </a:r>
            <a:r>
              <a:rPr lang="en-US" dirty="0"/>
              <a:t>; //</a:t>
            </a:r>
            <a:r>
              <a:rPr lang="en-US" dirty="0" smtClean="0"/>
              <a:t>annual</a:t>
            </a:r>
          </a:p>
          <a:p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l-GR" dirty="0"/>
          </a:p>
          <a:p>
            <a:r>
              <a:rPr lang="el-GR" dirty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(String </a:t>
            </a:r>
            <a:r>
              <a:rPr lang="en-US" dirty="0" err="1">
                <a:solidFill>
                  <a:srgbClr val="C00000"/>
                </a:solidFill>
              </a:rPr>
              <a:t>theName</a:t>
            </a:r>
            <a:r>
              <a:rPr lang="en-US" dirty="0">
                <a:solidFill>
                  <a:srgbClr val="C00000"/>
                </a:solidFill>
              </a:rPr>
              <a:t>, </a:t>
            </a:r>
            <a:endParaRPr lang="el-GR" dirty="0">
              <a:solidFill>
                <a:srgbClr val="C00000"/>
              </a:solidFill>
            </a:endParaRPr>
          </a:p>
          <a:p>
            <a:r>
              <a:rPr lang="el-GR" dirty="0">
                <a:solidFill>
                  <a:srgbClr val="C00000"/>
                </a:solidFill>
              </a:rPr>
              <a:t>			</a:t>
            </a:r>
            <a:r>
              <a:rPr lang="en-US" dirty="0" err="1" smtClean="0">
                <a:solidFill>
                  <a:srgbClr val="C00000"/>
                </a:solidFill>
              </a:rPr>
              <a:t>int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theAFM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>
                <a:solidFill>
                  <a:srgbClr val="C00000"/>
                </a:solidFill>
              </a:rPr>
              <a:t>double </a:t>
            </a:r>
            <a:r>
              <a:rPr lang="en-US" dirty="0" err="1">
                <a:solidFill>
                  <a:srgbClr val="C00000"/>
                </a:solidFill>
              </a:rPr>
              <a:t>theSalary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originalObject</a:t>
            </a:r>
            <a:r>
              <a:rPr lang="en-US" dirty="0">
                <a:solidFill>
                  <a:srgbClr val="C00000"/>
                </a:solidFill>
              </a:rPr>
              <a:t>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double </a:t>
            </a:r>
            <a:r>
              <a:rPr lang="en-US" dirty="0" err="1">
                <a:solidFill>
                  <a:srgbClr val="C00000"/>
                </a:solidFill>
              </a:rPr>
              <a:t>getSalary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r>
              <a:rPr lang="el-GR" dirty="0"/>
              <a:t> </a:t>
            </a:r>
            <a:r>
              <a:rPr lang="en-US" dirty="0"/>
              <a:t>   public void </a:t>
            </a:r>
            <a:r>
              <a:rPr lang="en-US" dirty="0" err="1">
                <a:solidFill>
                  <a:srgbClr val="C00000"/>
                </a:solidFill>
              </a:rPr>
              <a:t>setSalary</a:t>
            </a:r>
            <a:r>
              <a:rPr lang="en-US" dirty="0">
                <a:solidFill>
                  <a:srgbClr val="C00000"/>
                </a:solidFill>
              </a:rPr>
              <a:t>(double </a:t>
            </a:r>
            <a:r>
              <a:rPr lang="en-US" dirty="0" err="1">
                <a:solidFill>
                  <a:srgbClr val="C00000"/>
                </a:solidFill>
              </a:rPr>
              <a:t>newSalary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l-GR" dirty="0"/>
              <a:t>    </a:t>
            </a:r>
            <a:r>
              <a:rPr lang="en-US" dirty="0"/>
              <a:t>public double </a:t>
            </a:r>
            <a:r>
              <a:rPr lang="en-US" dirty="0" err="1">
                <a:solidFill>
                  <a:srgbClr val="C00000"/>
                </a:solidFill>
              </a:rPr>
              <a:t>getPay</a:t>
            </a:r>
            <a:r>
              <a:rPr lang="en-US" dirty="0">
                <a:solidFill>
                  <a:srgbClr val="C00000"/>
                </a:solidFill>
              </a:rPr>
              <a:t>( )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return salary/12;</a:t>
            </a:r>
          </a:p>
          <a:p>
            <a:r>
              <a:rPr lang="en-US" dirty="0"/>
              <a:t>    }</a:t>
            </a:r>
          </a:p>
          <a:p>
            <a:endParaRPr lang="en-US" dirty="0"/>
          </a:p>
          <a:p>
            <a:r>
              <a:rPr lang="en-US" dirty="0"/>
              <a:t>    public String </a:t>
            </a:r>
            <a:r>
              <a:rPr lang="en-US" dirty="0" err="1">
                <a:solidFill>
                  <a:srgbClr val="C00000"/>
                </a:solidFill>
              </a:rPr>
              <a:t>toString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return (</a:t>
            </a:r>
            <a:r>
              <a:rPr lang="en-US" dirty="0" err="1"/>
              <a:t>getName</a:t>
            </a:r>
            <a:r>
              <a:rPr lang="en-US" dirty="0"/>
              <a:t>( ) + " " + </a:t>
            </a:r>
            <a:r>
              <a:rPr lang="en-US" dirty="0" err="1" smtClean="0"/>
              <a:t>getAFM</a:t>
            </a:r>
            <a:r>
              <a:rPr lang="en-US" dirty="0" smtClean="0"/>
              <a:t>( ) </a:t>
            </a:r>
            <a:endParaRPr lang="en-US" dirty="0"/>
          </a:p>
          <a:p>
            <a:r>
              <a:rPr lang="en-US" dirty="0"/>
              <a:t>                                + "\n$" + salary + " per year");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97030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9512" y="4837244"/>
            <a:ext cx="8496944" cy="140006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620688"/>
            <a:ext cx="8435280" cy="597666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/>
              <a:t>public class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extends </a:t>
            </a:r>
            <a:r>
              <a:rPr lang="en-US" dirty="0">
                <a:solidFill>
                  <a:srgbClr val="0070C0"/>
                </a:solidFill>
              </a:rPr>
              <a:t>Employee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private double </a:t>
            </a:r>
            <a:r>
              <a:rPr lang="en-US" dirty="0">
                <a:solidFill>
                  <a:srgbClr val="00B0F0"/>
                </a:solidFill>
              </a:rPr>
              <a:t>salary</a:t>
            </a:r>
            <a:r>
              <a:rPr lang="en-US" dirty="0"/>
              <a:t>; //</a:t>
            </a:r>
            <a:r>
              <a:rPr lang="en-US" dirty="0" smtClean="0"/>
              <a:t>annual</a:t>
            </a:r>
          </a:p>
          <a:p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l-GR" dirty="0"/>
          </a:p>
          <a:p>
            <a:r>
              <a:rPr lang="el-GR" dirty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(String </a:t>
            </a:r>
            <a:r>
              <a:rPr lang="en-US" dirty="0" err="1">
                <a:solidFill>
                  <a:srgbClr val="C00000"/>
                </a:solidFill>
              </a:rPr>
              <a:t>theName</a:t>
            </a:r>
            <a:r>
              <a:rPr lang="en-US" dirty="0">
                <a:solidFill>
                  <a:srgbClr val="C00000"/>
                </a:solidFill>
              </a:rPr>
              <a:t>, </a:t>
            </a:r>
            <a:endParaRPr lang="el-GR" dirty="0">
              <a:solidFill>
                <a:srgbClr val="C00000"/>
              </a:solidFill>
            </a:endParaRPr>
          </a:p>
          <a:p>
            <a:r>
              <a:rPr lang="el-GR" dirty="0">
                <a:solidFill>
                  <a:srgbClr val="C00000"/>
                </a:solidFill>
              </a:rPr>
              <a:t>			</a:t>
            </a:r>
            <a:r>
              <a:rPr lang="en-US" dirty="0" err="1" smtClean="0">
                <a:solidFill>
                  <a:srgbClr val="C00000"/>
                </a:solidFill>
              </a:rPr>
              <a:t>int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theAFM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>
                <a:solidFill>
                  <a:srgbClr val="C00000"/>
                </a:solidFill>
              </a:rPr>
              <a:t>double </a:t>
            </a:r>
            <a:r>
              <a:rPr lang="en-US" dirty="0" err="1">
                <a:solidFill>
                  <a:srgbClr val="C00000"/>
                </a:solidFill>
              </a:rPr>
              <a:t>theSalary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originalObject</a:t>
            </a:r>
            <a:r>
              <a:rPr lang="en-US" dirty="0">
                <a:solidFill>
                  <a:srgbClr val="C00000"/>
                </a:solidFill>
              </a:rPr>
              <a:t>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double </a:t>
            </a:r>
            <a:r>
              <a:rPr lang="en-US" dirty="0" err="1">
                <a:solidFill>
                  <a:srgbClr val="C00000"/>
                </a:solidFill>
              </a:rPr>
              <a:t>getSalary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r>
              <a:rPr lang="el-GR" dirty="0"/>
              <a:t> </a:t>
            </a:r>
            <a:r>
              <a:rPr lang="en-US" dirty="0"/>
              <a:t>   public void </a:t>
            </a:r>
            <a:r>
              <a:rPr lang="en-US" dirty="0" err="1">
                <a:solidFill>
                  <a:srgbClr val="C00000"/>
                </a:solidFill>
              </a:rPr>
              <a:t>setSalary</a:t>
            </a:r>
            <a:r>
              <a:rPr lang="en-US" dirty="0">
                <a:solidFill>
                  <a:srgbClr val="C00000"/>
                </a:solidFill>
              </a:rPr>
              <a:t>(double </a:t>
            </a:r>
            <a:r>
              <a:rPr lang="en-US" dirty="0" err="1">
                <a:solidFill>
                  <a:srgbClr val="C00000"/>
                </a:solidFill>
              </a:rPr>
              <a:t>newSalary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l-GR" dirty="0"/>
              <a:t>    </a:t>
            </a:r>
            <a:r>
              <a:rPr lang="en-US" dirty="0"/>
              <a:t>public double </a:t>
            </a:r>
            <a:r>
              <a:rPr lang="en-US" dirty="0" err="1">
                <a:solidFill>
                  <a:srgbClr val="C00000"/>
                </a:solidFill>
              </a:rPr>
              <a:t>getPay</a:t>
            </a:r>
            <a:r>
              <a:rPr lang="en-US" dirty="0">
                <a:solidFill>
                  <a:srgbClr val="C00000"/>
                </a:solidFill>
              </a:rPr>
              <a:t>( )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return salary/12;</a:t>
            </a:r>
          </a:p>
          <a:p>
            <a:r>
              <a:rPr lang="en-US" dirty="0"/>
              <a:t>    }</a:t>
            </a:r>
          </a:p>
          <a:p>
            <a:endParaRPr lang="en-US" dirty="0"/>
          </a:p>
          <a:p>
            <a:r>
              <a:rPr lang="en-US" dirty="0"/>
              <a:t>    public String </a:t>
            </a:r>
            <a:r>
              <a:rPr lang="en-US" dirty="0" err="1">
                <a:solidFill>
                  <a:srgbClr val="C00000"/>
                </a:solidFill>
              </a:rPr>
              <a:t>toString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return 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rgbClr val="FF0000"/>
                </a:solidFill>
              </a:rPr>
              <a:t>super.toString</a:t>
            </a:r>
            <a:r>
              <a:rPr lang="en-US" dirty="0">
                <a:solidFill>
                  <a:srgbClr val="FF0000"/>
                </a:solidFill>
              </a:rPr>
              <a:t>( ) </a:t>
            </a:r>
            <a:r>
              <a:rPr lang="en-US" dirty="0" smtClean="0"/>
              <a:t>+ </a:t>
            </a:r>
            <a:r>
              <a:rPr lang="en-US" dirty="0"/>
              <a:t>"\n$" + salary + " per year");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87416" y="3861048"/>
            <a:ext cx="5256584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Έτσι καλούμε την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της βασικής </a:t>
            </a:r>
            <a:r>
              <a:rPr lang="el-GR" dirty="0" smtClean="0"/>
              <a:t>κλάσης</a:t>
            </a:r>
          </a:p>
          <a:p>
            <a:r>
              <a:rPr lang="el-GR" dirty="0" smtClean="0"/>
              <a:t>Πιο καλή υλοποίηση, μπορεί να έχει φωλιασμένες κλήσεις από προγονικές κλάσεις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791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keyword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super</a:t>
            </a:r>
            <a:r>
              <a:rPr lang="en-US" dirty="0" smtClean="0"/>
              <a:t> </a:t>
            </a:r>
            <a:r>
              <a:rPr lang="el-GR" dirty="0" smtClean="0"/>
              <a:t>χρησιμοποιείται σαν αντικείμενο κλήσης για να καλέσουμε μια μέθοδο της γονικής κλάσης την οποία έχουμε κάνει </a:t>
            </a:r>
            <a:r>
              <a:rPr lang="en-US" dirty="0" smtClean="0"/>
              <a:t>override.</a:t>
            </a:r>
            <a:endParaRPr lang="el-GR" dirty="0" smtClean="0"/>
          </a:p>
          <a:p>
            <a:pPr lvl="1"/>
            <a:r>
              <a:rPr lang="el-GR" dirty="0" smtClean="0"/>
              <a:t>Π.χ., </a:t>
            </a:r>
            <a:r>
              <a:rPr lang="en-US" dirty="0" err="1" smtClean="0">
                <a:solidFill>
                  <a:srgbClr val="0070C0"/>
                </a:solidFill>
              </a:rPr>
              <a:t>super.toString</a:t>
            </a:r>
            <a:r>
              <a:rPr lang="en-US" dirty="0" smtClean="0">
                <a:solidFill>
                  <a:srgbClr val="0070C0"/>
                </a:solidFill>
              </a:rPr>
              <a:t>() </a:t>
            </a:r>
            <a:r>
              <a:rPr lang="el-GR" dirty="0" smtClean="0"/>
              <a:t>για να καλέσουμε την </a:t>
            </a:r>
            <a:r>
              <a:rPr lang="en-US" dirty="0" err="1" smtClean="0">
                <a:solidFill>
                  <a:srgbClr val="0070C0"/>
                </a:solidFill>
              </a:rPr>
              <a:t>toString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της </a:t>
            </a:r>
            <a:r>
              <a:rPr lang="en-US" dirty="0" smtClean="0">
                <a:solidFill>
                  <a:srgbClr val="0070C0"/>
                </a:solidFill>
              </a:rPr>
              <a:t>Employee</a:t>
            </a:r>
            <a:r>
              <a:rPr lang="en-US" dirty="0" smtClean="0"/>
              <a:t>.</a:t>
            </a:r>
          </a:p>
          <a:p>
            <a:r>
              <a:rPr lang="el-GR" dirty="0" smtClean="0"/>
              <a:t>Αν θέλουμε να το ξεχωρίσουμε από την κλήση της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της </a:t>
            </a:r>
            <a:r>
              <a:rPr lang="en-US" dirty="0" err="1" smtClean="0"/>
              <a:t>SalariedEmployee</a:t>
            </a:r>
            <a:r>
              <a:rPr lang="en-US" dirty="0" smtClean="0"/>
              <a:t>, </a:t>
            </a:r>
            <a:r>
              <a:rPr lang="el-GR" dirty="0" smtClean="0"/>
              <a:t>μπορούμε να χρησιμοποιήσουμε 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this</a:t>
            </a:r>
            <a:r>
              <a:rPr lang="en-US" dirty="0" smtClean="0"/>
              <a:t>. </a:t>
            </a:r>
            <a:r>
              <a:rPr lang="el-GR" dirty="0" smtClean="0"/>
              <a:t>Μέσα στην </a:t>
            </a:r>
            <a:r>
              <a:rPr lang="en-US" dirty="0" err="1" smtClean="0"/>
              <a:t>SalariedEmployee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>
                <a:solidFill>
                  <a:srgbClr val="0070C0"/>
                </a:solidFill>
              </a:rPr>
              <a:t>super.toString</a:t>
            </a:r>
            <a:r>
              <a:rPr lang="en-US" dirty="0">
                <a:solidFill>
                  <a:srgbClr val="0070C0"/>
                </a:solidFill>
              </a:rPr>
              <a:t>() </a:t>
            </a:r>
            <a:r>
              <a:rPr lang="el-GR" dirty="0" smtClean="0"/>
              <a:t>καλεί την </a:t>
            </a:r>
            <a:r>
              <a:rPr lang="en-US" dirty="0" err="1">
                <a:solidFill>
                  <a:srgbClr val="0070C0"/>
                </a:solidFill>
              </a:rPr>
              <a:t>toString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l-GR" dirty="0"/>
              <a:t>της </a:t>
            </a:r>
            <a:r>
              <a:rPr lang="en-US" dirty="0" smtClean="0">
                <a:solidFill>
                  <a:srgbClr val="0070C0"/>
                </a:solidFill>
              </a:rPr>
              <a:t>Employee</a:t>
            </a:r>
            <a:endParaRPr lang="el-GR" dirty="0" smtClean="0">
              <a:solidFill>
                <a:srgbClr val="0070C0"/>
              </a:solidFill>
            </a:endParaRPr>
          </a:p>
          <a:p>
            <a:pPr lvl="1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this.toString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() </a:t>
            </a:r>
            <a:r>
              <a:rPr lang="el-GR" dirty="0" smtClean="0"/>
              <a:t>καλεί την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της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l-GR" dirty="0">
                <a:solidFill>
                  <a:srgbClr val="FF0000"/>
                </a:solidFill>
              </a:rPr>
              <a:t>Προσοχή</a:t>
            </a:r>
            <a:r>
              <a:rPr lang="el-GR" dirty="0"/>
              <a:t>: </a:t>
            </a:r>
            <a:r>
              <a:rPr lang="el-GR" dirty="0">
                <a:solidFill>
                  <a:srgbClr val="FF0000"/>
                </a:solidFill>
              </a:rPr>
              <a:t>Δεν</a:t>
            </a:r>
            <a:r>
              <a:rPr lang="el-GR" dirty="0"/>
              <a:t> μπορούμε να έχουμε </a:t>
            </a:r>
            <a:r>
              <a:rPr lang="el-GR" dirty="0" smtClean="0">
                <a:solidFill>
                  <a:srgbClr val="0070C0"/>
                </a:solidFill>
              </a:rPr>
              <a:t>αλυσιδωτές</a:t>
            </a:r>
            <a:r>
              <a:rPr lang="el-GR" dirty="0" smtClean="0"/>
              <a:t> κλήσεις </a:t>
            </a:r>
            <a:r>
              <a:rPr lang="el-GR" dirty="0"/>
              <a:t>του </a:t>
            </a:r>
            <a:r>
              <a:rPr lang="en-US" dirty="0"/>
              <a:t>super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super.super.toString</a:t>
            </a:r>
            <a:r>
              <a:rPr lang="en-US" dirty="0" smtClean="0">
                <a:solidFill>
                  <a:srgbClr val="0070C0"/>
                </a:solidFill>
              </a:rPr>
              <a:t>()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rgbClr val="FF0000"/>
                </a:solidFill>
              </a:rPr>
              <a:t>λάθος</a:t>
            </a:r>
            <a:r>
              <a:rPr lang="el-GR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046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r>
              <a:rPr lang="en-US" dirty="0" smtClean="0"/>
              <a:t> </a:t>
            </a:r>
            <a:r>
              <a:rPr lang="el-GR" dirty="0" smtClean="0"/>
              <a:t>χρήσης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08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InheritanceDemo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("Joe Worker",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			     100,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50.50, 160);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		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joe's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longer name is 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("Changing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joe's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name to Josephine.");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joe.setName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("Josephine");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joe's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record is as follows:");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92080" y="4005064"/>
            <a:ext cx="358982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Καλεί τις μεθόδους της </a:t>
            </a:r>
            <a:r>
              <a:rPr lang="en-US" dirty="0" smtClean="0"/>
              <a:t>Employee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06659" y="5271712"/>
            <a:ext cx="503734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Καλεί </a:t>
            </a:r>
            <a:r>
              <a:rPr lang="el-GR" dirty="0" smtClean="0"/>
              <a:t>την μέθοδο </a:t>
            </a:r>
            <a:r>
              <a:rPr lang="en-US" dirty="0" err="1" smtClean="0"/>
              <a:t>toStrong</a:t>
            </a:r>
            <a:r>
              <a:rPr lang="el-GR" dirty="0" smtClean="0"/>
              <a:t> </a:t>
            </a:r>
            <a:r>
              <a:rPr lang="el-GR" dirty="0" smtClean="0"/>
              <a:t>της </a:t>
            </a:r>
            <a:r>
              <a:rPr lang="en-US" dirty="0" err="1" smtClean="0"/>
              <a:t>HourlyEmployee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41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Πολλαπλοί τύποι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 αντικείμενο της παράγωγης κλάσης έχει και τον τύπο της βασικής κλάσης</a:t>
            </a:r>
          </a:p>
          <a:p>
            <a:pPr lvl="1"/>
            <a:r>
              <a:rPr lang="el-GR" dirty="0" smtClean="0"/>
              <a:t>Ένας </a:t>
            </a:r>
            <a:r>
              <a:rPr lang="en-US" dirty="0" err="1" smtClean="0"/>
              <a:t>HourlyEmployee</a:t>
            </a:r>
            <a:r>
              <a:rPr lang="en-US" dirty="0" smtClean="0"/>
              <a:t>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rgbClr val="FF0000"/>
                </a:solidFill>
              </a:rPr>
              <a:t>και</a:t>
            </a:r>
            <a:r>
              <a:rPr lang="el-GR" dirty="0" smtClean="0"/>
              <a:t> </a:t>
            </a:r>
            <a:r>
              <a:rPr lang="en-US" dirty="0" smtClean="0"/>
              <a:t>Employee</a:t>
            </a:r>
          </a:p>
          <a:p>
            <a:pPr lvl="1"/>
            <a:r>
              <a:rPr lang="el-GR" dirty="0" smtClean="0"/>
              <a:t>Υπάρχει μία </a:t>
            </a:r>
            <a:r>
              <a:rPr lang="en-US" dirty="0" smtClean="0">
                <a:solidFill>
                  <a:srgbClr val="FF0000"/>
                </a:solidFill>
              </a:rPr>
              <a:t>is-a</a:t>
            </a:r>
            <a:r>
              <a:rPr lang="el-GR" dirty="0" smtClean="0"/>
              <a:t> σχέση μεταξύ των κλάσεων.</a:t>
            </a:r>
          </a:p>
          <a:p>
            <a:pPr lvl="1"/>
            <a:endParaRPr lang="el-GR" dirty="0"/>
          </a:p>
          <a:p>
            <a:r>
              <a:rPr lang="el-GR" dirty="0" smtClean="0"/>
              <a:t>Αυτό μπορούμε να το εκμεταλλευτούμε χρησιμοποιώντας 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βασική κλάση </a:t>
            </a:r>
            <a:r>
              <a:rPr lang="el-GR" dirty="0" smtClean="0"/>
              <a:t>όταν θέλουμε να χρησιμοποιήσουμε </a:t>
            </a:r>
            <a:r>
              <a:rPr lang="el-GR" dirty="0" smtClean="0">
                <a:solidFill>
                  <a:srgbClr val="0070C0"/>
                </a:solidFill>
              </a:rPr>
              <a:t>κάποια</a:t>
            </a:r>
            <a:r>
              <a:rPr lang="el-GR" dirty="0" smtClean="0"/>
              <a:t> από τις </a:t>
            </a:r>
            <a:r>
              <a:rPr lang="el-GR" dirty="0" smtClean="0">
                <a:solidFill>
                  <a:srgbClr val="0070C0"/>
                </a:solidFill>
              </a:rPr>
              <a:t>παράγωγες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15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30932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IsADemo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("Josephine",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100,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100000);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     200, 50.50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40);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joe's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longer name is 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joe.getName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):");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):");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employeeObject.getName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employeeObject.getAFM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9652" y="4221088"/>
            <a:ext cx="506567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Μπορούμε να καλέσουμε τη μέθοδο </a:t>
            </a:r>
            <a:r>
              <a:rPr lang="el-GR" dirty="0" smtClean="0">
                <a:solidFill>
                  <a:srgbClr val="FF0000"/>
                </a:solidFill>
              </a:rPr>
              <a:t>και</a:t>
            </a:r>
            <a:r>
              <a:rPr lang="el-GR" dirty="0" smtClean="0"/>
              <a:t> με </a:t>
            </a:r>
            <a:r>
              <a:rPr lang="en-US" dirty="0" err="1" smtClean="0"/>
              <a:t>HourlyEmployee</a:t>
            </a:r>
            <a:r>
              <a:rPr lang="en-US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και</a:t>
            </a:r>
            <a:r>
              <a:rPr lang="el-GR" dirty="0" smtClean="0"/>
              <a:t> με </a:t>
            </a:r>
            <a:r>
              <a:rPr lang="en-US" dirty="0" err="1" smtClean="0"/>
              <a:t>SalariedEmployee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588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23528" y="4473116"/>
            <a:ext cx="4139952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712" y="404664"/>
            <a:ext cx="8435280" cy="2952328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AFM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Employee(Employee other){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this.name = other.name;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this.AFM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other.AFM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36712" y="3429000"/>
            <a:ext cx="8435280" cy="2088232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1800" dirty="0"/>
              <a:t>public class </a:t>
            </a: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dirty="0"/>
              <a:t>extends </a:t>
            </a:r>
            <a:r>
              <a:rPr lang="en-US" sz="1800" dirty="0">
                <a:solidFill>
                  <a:srgbClr val="0070C0"/>
                </a:solidFill>
              </a:rPr>
              <a:t>Employee</a:t>
            </a:r>
          </a:p>
          <a:p>
            <a:r>
              <a:rPr lang="en-US" sz="1800" dirty="0" smtClean="0"/>
              <a:t>{</a:t>
            </a:r>
          </a:p>
          <a:p>
            <a:r>
              <a:rPr lang="en-US" sz="1800" dirty="0" smtClean="0"/>
              <a:t>	public </a:t>
            </a:r>
            <a:r>
              <a:rPr lang="en-US" sz="1800" dirty="0" err="1" smtClean="0"/>
              <a:t>SalariedEmployee</a:t>
            </a:r>
            <a:r>
              <a:rPr lang="en-US" sz="1800" dirty="0" smtClean="0"/>
              <a:t>(</a:t>
            </a:r>
            <a:r>
              <a:rPr lang="en-US" sz="1800" dirty="0" err="1" smtClean="0"/>
              <a:t>SalariedEmployee</a:t>
            </a:r>
            <a:r>
              <a:rPr lang="en-US" sz="1800" dirty="0" smtClean="0"/>
              <a:t> other){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		super(other);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	</a:t>
            </a:r>
            <a:r>
              <a:rPr lang="en-US" sz="1800" dirty="0" err="1" smtClean="0"/>
              <a:t>this.salay</a:t>
            </a:r>
            <a:r>
              <a:rPr lang="en-US" sz="1800" dirty="0" smtClean="0"/>
              <a:t> = </a:t>
            </a:r>
            <a:r>
              <a:rPr lang="en-US" sz="1800" dirty="0" err="1" smtClean="0"/>
              <a:t>other.salary</a:t>
            </a:r>
            <a:r>
              <a:rPr lang="en-US" sz="1800" dirty="0" smtClean="0"/>
              <a:t>; </a:t>
            </a:r>
            <a:r>
              <a:rPr lang="en-US" sz="1800" dirty="0"/>
              <a:t>	</a:t>
            </a:r>
            <a:r>
              <a:rPr lang="en-US" sz="1800" dirty="0" smtClean="0"/>
              <a:t>}  </a:t>
            </a:r>
            <a:endParaRPr lang="en-US" sz="1800" dirty="0"/>
          </a:p>
          <a:p>
            <a:r>
              <a:rPr lang="en-US" sz="1800" dirty="0" smtClean="0"/>
              <a:t>}</a:t>
            </a:r>
            <a:endParaRPr 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436712" y="5742947"/>
            <a:ext cx="8188424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κλήση του </a:t>
            </a:r>
            <a:r>
              <a:rPr lang="en-US" dirty="0" smtClean="0"/>
              <a:t>copy constructor </a:t>
            </a:r>
            <a:r>
              <a:rPr lang="el-GR" dirty="0" smtClean="0"/>
              <a:t>της </a:t>
            </a:r>
            <a:r>
              <a:rPr lang="en-US" dirty="0" smtClean="0"/>
              <a:t>Employee (</a:t>
            </a:r>
            <a:r>
              <a:rPr lang="el-GR" dirty="0" smtClean="0"/>
              <a:t>μέσω της </a:t>
            </a:r>
            <a:r>
              <a:rPr lang="en-US" dirty="0" smtClean="0"/>
              <a:t>super(other)) </a:t>
            </a:r>
            <a:r>
              <a:rPr lang="el-GR" dirty="0" smtClean="0"/>
              <a:t>γίνεται με ένα αντικείμενο τύπου </a:t>
            </a:r>
            <a:r>
              <a:rPr lang="en-US" dirty="0" err="1" smtClean="0"/>
              <a:t>SalariedEmployee</a:t>
            </a:r>
            <a:r>
              <a:rPr lang="en-US" dirty="0" smtClean="0"/>
              <a:t>. </a:t>
            </a:r>
            <a:r>
              <a:rPr lang="el-GR" dirty="0" smtClean="0"/>
              <a:t>Αυτό γίνεται γιατί </a:t>
            </a:r>
            <a:r>
              <a:rPr lang="en-US" dirty="0" err="1" smtClean="0">
                <a:solidFill>
                  <a:srgbClr val="FF0000"/>
                </a:solidFill>
              </a:rPr>
              <a:t>SalariedEmployee</a:t>
            </a:r>
            <a:r>
              <a:rPr lang="en-US" dirty="0" smtClean="0">
                <a:solidFill>
                  <a:srgbClr val="FF0000"/>
                </a:solidFill>
              </a:rPr>
              <a:t> is a Employee</a:t>
            </a:r>
            <a:r>
              <a:rPr lang="el-GR" dirty="0" smtClean="0"/>
              <a:t> και </a:t>
            </a:r>
            <a:r>
              <a:rPr lang="el-GR" dirty="0"/>
              <a:t>το αντικείμενο </a:t>
            </a:r>
            <a:r>
              <a:rPr lang="en-US" dirty="0">
                <a:solidFill>
                  <a:srgbClr val="FF0000"/>
                </a:solidFill>
              </a:rPr>
              <a:t>other</a:t>
            </a:r>
            <a:r>
              <a:rPr lang="en-US" dirty="0"/>
              <a:t> </a:t>
            </a:r>
            <a:r>
              <a:rPr lang="el-GR" dirty="0" smtClean="0"/>
              <a:t>έχει </a:t>
            </a:r>
            <a:r>
              <a:rPr lang="el-GR" dirty="0" smtClean="0">
                <a:solidFill>
                  <a:srgbClr val="FF0000"/>
                </a:solidFill>
              </a:rPr>
              <a:t>και τους δύο τύπους</a:t>
            </a:r>
            <a:r>
              <a:rPr lang="el-GR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62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30932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IsADemo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("Josephine",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	100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100000);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	     200,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50.50, 40);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joe's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longer name is 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joe.getName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invoked:");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invoked:");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95936" y="5805264"/>
            <a:ext cx="5065674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Θα καλέσει την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που αντιστοιχεί στο αντικείμενο που περάσαμε ως παράμετρο</a:t>
            </a:r>
            <a:r>
              <a:rPr lang="en-US" dirty="0" smtClean="0"/>
              <a:t> </a:t>
            </a:r>
            <a:r>
              <a:rPr lang="el-GR" dirty="0" smtClean="0"/>
              <a:t>και όχι την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της </a:t>
            </a:r>
            <a:r>
              <a:rPr lang="en-US" dirty="0" smtClean="0"/>
              <a:t>Employee</a:t>
            </a:r>
            <a:r>
              <a:rPr lang="el-GR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390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771800" y="5877272"/>
            <a:ext cx="2664296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07904" y="4005064"/>
            <a:ext cx="1584176" cy="21602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99592" y="363009"/>
            <a:ext cx="7035900" cy="6463308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Person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private String name;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private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age;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Person 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spouce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Person(String name,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age){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this.name = name;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this.age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age;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Person 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getOlderPerson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(Person other)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if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this.age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other.age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return this;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return other;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marry(Person other)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this.spouce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other;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other.spouce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this;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441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4913" y="1918866"/>
            <a:ext cx="7683514" cy="2308324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Test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Person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Person("Alice", 30);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Person bob = new Person("Bob", 35);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Person older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bob.getOlderPerson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bob.marry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684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1512" y="4149419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574796"/>
              </p:ext>
            </p:extLst>
          </p:nvPr>
        </p:nvGraphicFramePr>
        <p:xfrm>
          <a:off x="371227" y="4667533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alice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0x0100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bob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0x0200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Elbow Connector 5"/>
          <p:cNvCxnSpPr>
            <a:endCxn id="7" idx="1"/>
          </p:cNvCxnSpPr>
          <p:nvPr/>
        </p:nvCxnSpPr>
        <p:spPr>
          <a:xfrm flipV="1">
            <a:off x="3476889" y="4327332"/>
            <a:ext cx="1927191" cy="54864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403274"/>
              </p:ext>
            </p:extLst>
          </p:nvPr>
        </p:nvGraphicFramePr>
        <p:xfrm>
          <a:off x="5404080" y="3778692"/>
          <a:ext cx="252028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“Alice”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spouce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>
            <a:endCxn id="17" idx="1"/>
          </p:cNvCxnSpPr>
          <p:nvPr/>
        </p:nvCxnSpPr>
        <p:spPr>
          <a:xfrm>
            <a:off x="3476889" y="5249385"/>
            <a:ext cx="1927191" cy="620648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79646" y="4166089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main</a:t>
            </a:r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269639"/>
              </p:ext>
            </p:extLst>
          </p:nvPr>
        </p:nvGraphicFramePr>
        <p:xfrm>
          <a:off x="5404080" y="5321393"/>
          <a:ext cx="252028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“Bob”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spouce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283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1512" y="4149419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301687"/>
              </p:ext>
            </p:extLst>
          </p:nvPr>
        </p:nvGraphicFramePr>
        <p:xfrm>
          <a:off x="371227" y="4667533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alice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0x0100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bob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Elbow Connector 5"/>
          <p:cNvCxnSpPr>
            <a:endCxn id="7" idx="1"/>
          </p:cNvCxnSpPr>
          <p:nvPr/>
        </p:nvCxnSpPr>
        <p:spPr>
          <a:xfrm flipV="1">
            <a:off x="3476889" y="4327332"/>
            <a:ext cx="1927191" cy="548640"/>
          </a:xfrm>
          <a:prstGeom prst="bentConnector3">
            <a:avLst>
              <a:gd name="adj1" fmla="val 50000"/>
            </a:avLst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586150"/>
              </p:ext>
            </p:extLst>
          </p:nvPr>
        </p:nvGraphicFramePr>
        <p:xfrm>
          <a:off x="5404080" y="3778692"/>
          <a:ext cx="252028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“Alice”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spouce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>
            <a:endCxn id="17" idx="1"/>
          </p:cNvCxnSpPr>
          <p:nvPr/>
        </p:nvCxnSpPr>
        <p:spPr>
          <a:xfrm>
            <a:off x="3476889" y="5249385"/>
            <a:ext cx="1927191" cy="62064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79646" y="4166089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main</a:t>
            </a:r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002954"/>
              </p:ext>
            </p:extLst>
          </p:nvPr>
        </p:nvGraphicFramePr>
        <p:xfrm>
          <a:off x="5404080" y="5321393"/>
          <a:ext cx="252028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“Bob”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spouce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83568" y="1052736"/>
            <a:ext cx="2528256" cy="369332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bob.marry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alice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91512" y="2675552"/>
            <a:ext cx="3312368" cy="145310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578686" y="2705204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marry</a:t>
            </a:r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848753"/>
              </p:ext>
            </p:extLst>
          </p:nvPr>
        </p:nvGraphicFramePr>
        <p:xfrm>
          <a:off x="380545" y="3140968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0x0100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this</a:t>
                      </a:r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26" name="Elbow Connector 25"/>
          <p:cNvCxnSpPr/>
          <p:nvPr/>
        </p:nvCxnSpPr>
        <p:spPr>
          <a:xfrm>
            <a:off x="3476889" y="3402105"/>
            <a:ext cx="1927191" cy="763984"/>
          </a:xfrm>
          <a:prstGeom prst="bentConnector3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/>
          <p:nvPr/>
        </p:nvCxnSpPr>
        <p:spPr>
          <a:xfrm>
            <a:off x="3476889" y="3766320"/>
            <a:ext cx="1927191" cy="1775612"/>
          </a:xfrm>
          <a:prstGeom prst="bentConnector3">
            <a:avLst>
              <a:gd name="adj1" fmla="val 36896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7672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32040" y="980728"/>
            <a:ext cx="2808312" cy="3121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1512" y="4149419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301687"/>
              </p:ext>
            </p:extLst>
          </p:nvPr>
        </p:nvGraphicFramePr>
        <p:xfrm>
          <a:off x="371227" y="4667533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alice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0x0100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bob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Elbow Connector 5"/>
          <p:cNvCxnSpPr>
            <a:endCxn id="7" idx="1"/>
          </p:cNvCxnSpPr>
          <p:nvPr/>
        </p:nvCxnSpPr>
        <p:spPr>
          <a:xfrm flipV="1">
            <a:off x="3476889" y="4327332"/>
            <a:ext cx="1927191" cy="548640"/>
          </a:xfrm>
          <a:prstGeom prst="bentConnector3">
            <a:avLst>
              <a:gd name="adj1" fmla="val 50000"/>
            </a:avLst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586150"/>
              </p:ext>
            </p:extLst>
          </p:nvPr>
        </p:nvGraphicFramePr>
        <p:xfrm>
          <a:off x="5404080" y="3778692"/>
          <a:ext cx="252028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“Alice”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spouce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>
            <a:endCxn id="17" idx="1"/>
          </p:cNvCxnSpPr>
          <p:nvPr/>
        </p:nvCxnSpPr>
        <p:spPr>
          <a:xfrm>
            <a:off x="3476889" y="5249385"/>
            <a:ext cx="1927191" cy="62064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79646" y="4166089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main</a:t>
            </a:r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172192"/>
              </p:ext>
            </p:extLst>
          </p:nvPr>
        </p:nvGraphicFramePr>
        <p:xfrm>
          <a:off x="5404080" y="5321393"/>
          <a:ext cx="252028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“Bob”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spouce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0x0100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291512" y="2675552"/>
            <a:ext cx="3312368" cy="145310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578686" y="2705204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marry</a:t>
            </a:r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848753"/>
              </p:ext>
            </p:extLst>
          </p:nvPr>
        </p:nvGraphicFramePr>
        <p:xfrm>
          <a:off x="380545" y="3140968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0x0100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this</a:t>
                      </a:r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26" name="Elbow Connector 25"/>
          <p:cNvCxnSpPr/>
          <p:nvPr/>
        </p:nvCxnSpPr>
        <p:spPr>
          <a:xfrm>
            <a:off x="3476889" y="3402105"/>
            <a:ext cx="1927191" cy="763984"/>
          </a:xfrm>
          <a:prstGeom prst="bentConnector3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/>
          <p:nvPr/>
        </p:nvCxnSpPr>
        <p:spPr>
          <a:xfrm>
            <a:off x="3476889" y="3766320"/>
            <a:ext cx="1927191" cy="1775612"/>
          </a:xfrm>
          <a:prstGeom prst="bentConnector3">
            <a:avLst>
              <a:gd name="adj1" fmla="val 36896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995936" y="692696"/>
            <a:ext cx="4596130" cy="1200329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marry(Person other){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this.spouce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other;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other.spouce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this;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9" name="Elbow Connector 8"/>
          <p:cNvCxnSpPr>
            <a:endCxn id="7" idx="3"/>
          </p:cNvCxnSpPr>
          <p:nvPr/>
        </p:nvCxnSpPr>
        <p:spPr>
          <a:xfrm rot="16200000" flipV="1">
            <a:off x="7217411" y="5034281"/>
            <a:ext cx="1909980" cy="496081"/>
          </a:xfrm>
          <a:prstGeom prst="bentConnector2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924360" y="6237312"/>
            <a:ext cx="496082" cy="0"/>
          </a:xfrm>
          <a:prstGeom prst="line">
            <a:avLst/>
          </a:prstGeom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7672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8589</TotalTime>
  <Words>2392</Words>
  <Application>Microsoft Office PowerPoint</Application>
  <PresentationFormat>On-screen Show (4:3)</PresentationFormat>
  <Paragraphs>818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Clarity</vt:lpstr>
      <vt:lpstr>ΤΕΧΝΙΚΕΣ Αντικειμενοστραφουσ προγραμματισμου</vt:lpstr>
      <vt:lpstr>Η Μεταβλητη this</vt:lpstr>
      <vt:lpstr>Η μεταβλητή this</vt:lpstr>
      <vt:lpstr>Η μεταβλητή this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Κληρονομικοτητα</vt:lpstr>
      <vt:lpstr>Παράδειγμα</vt:lpstr>
      <vt:lpstr>Κληρονομικότητα</vt:lpstr>
      <vt:lpstr>Κληρονομικότητα</vt:lpstr>
      <vt:lpstr>Κληρονομικότητα</vt:lpstr>
      <vt:lpstr>Ιεραρχία κλάσεων (Class Hierarchy)</vt:lpstr>
      <vt:lpstr>A Class Hierarchy</vt:lpstr>
      <vt:lpstr>Παράδειγμα</vt:lpstr>
      <vt:lpstr>Ορολογία</vt:lpstr>
      <vt:lpstr>Συντακτικό</vt:lpstr>
      <vt:lpstr>PowerPoint Presentation</vt:lpstr>
      <vt:lpstr>PowerPoint Presentation</vt:lpstr>
      <vt:lpstr>PowerPoint Presentation</vt:lpstr>
      <vt:lpstr>Constructor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Constructor this</vt:lpstr>
      <vt:lpstr>PowerPoint Presentation</vt:lpstr>
      <vt:lpstr>Κληρονομικότητα και ενθυλάκωση</vt:lpstr>
      <vt:lpstr>PowerPoint Presentation</vt:lpstr>
      <vt:lpstr>Υπέρβαση μεθόδων (method overriding)</vt:lpstr>
      <vt:lpstr>PowerPoint Presentation</vt:lpstr>
      <vt:lpstr>PowerPoint Presentation</vt:lpstr>
      <vt:lpstr>PowerPoint Presentation</vt:lpstr>
      <vt:lpstr>PowerPoint Presentation</vt:lpstr>
      <vt:lpstr>super</vt:lpstr>
      <vt:lpstr>Παράδειγμα χρήσης</vt:lpstr>
      <vt:lpstr>Πολλαπλοί τύποι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476</cp:revision>
  <dcterms:created xsi:type="dcterms:W3CDTF">2013-02-10T16:19:38Z</dcterms:created>
  <dcterms:modified xsi:type="dcterms:W3CDTF">2015-04-21T10:51:22Z</dcterms:modified>
</cp:coreProperties>
</file>