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591" r:id="rId3"/>
    <p:sldId id="592" r:id="rId4"/>
    <p:sldId id="593" r:id="rId5"/>
    <p:sldId id="594" r:id="rId6"/>
    <p:sldId id="563" r:id="rId7"/>
    <p:sldId id="564" r:id="rId8"/>
    <p:sldId id="567" r:id="rId9"/>
    <p:sldId id="623" r:id="rId10"/>
    <p:sldId id="624" r:id="rId11"/>
    <p:sldId id="568" r:id="rId12"/>
    <p:sldId id="626" r:id="rId13"/>
    <p:sldId id="627" r:id="rId14"/>
    <p:sldId id="625" r:id="rId15"/>
    <p:sldId id="570" r:id="rId16"/>
    <p:sldId id="571" r:id="rId17"/>
    <p:sldId id="584" r:id="rId18"/>
    <p:sldId id="585" r:id="rId19"/>
    <p:sldId id="628" r:id="rId20"/>
    <p:sldId id="586" r:id="rId21"/>
    <p:sldId id="569" r:id="rId22"/>
    <p:sldId id="587" r:id="rId23"/>
    <p:sldId id="588" r:id="rId24"/>
    <p:sldId id="595" r:id="rId25"/>
    <p:sldId id="596" r:id="rId26"/>
    <p:sldId id="574" r:id="rId27"/>
    <p:sldId id="579" r:id="rId28"/>
    <p:sldId id="581" r:id="rId29"/>
    <p:sldId id="577" r:id="rId30"/>
    <p:sldId id="575" r:id="rId31"/>
    <p:sldId id="582" r:id="rId32"/>
    <p:sldId id="580" r:id="rId33"/>
    <p:sldId id="58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4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Σύνθεση αντικειμένων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133600" y="2057400"/>
            <a:ext cx="1905000" cy="1981200"/>
            <a:chOff x="2133600" y="2057400"/>
            <a:chExt cx="1905000" cy="1981200"/>
          </a:xfrm>
        </p:grpSpPr>
        <p:cxnSp>
          <p:nvCxnSpPr>
            <p:cNvPr id="24" name="Straight Connector 23"/>
            <p:cNvCxnSpPr/>
            <p:nvPr/>
          </p:nvCxnSpPr>
          <p:spPr>
            <a:xfrm flipH="1">
              <a:off x="2209800" y="2057400"/>
              <a:ext cx="1676400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133600" y="2133600"/>
              <a:ext cx="1905000" cy="1828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Elbow Connector 8"/>
          <p:cNvCxnSpPr>
            <a:stCxn id="27" idx="3"/>
          </p:cNvCxnSpPr>
          <p:nvPr/>
        </p:nvCxnSpPr>
        <p:spPr>
          <a:xfrm>
            <a:off x="1676400" y="3067050"/>
            <a:ext cx="303312" cy="129805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4365105"/>
            <a:ext cx="2344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4" idx="1"/>
          </p:cNvCxnSpPr>
          <p:nvPr/>
        </p:nvCxnSpPr>
        <p:spPr>
          <a:xfrm rot="5400000" flipH="1" flipV="1">
            <a:off x="3762375" y="3615422"/>
            <a:ext cx="1295403" cy="171447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38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438400" y="281940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</p:cNvCxnSpPr>
          <p:nvPr/>
        </p:nvCxnSpPr>
        <p:spPr>
          <a:xfrm>
            <a:off x="3886200" y="3048000"/>
            <a:ext cx="59871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286000" y="3817371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026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520" y="2852895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14" idx="1"/>
          </p:cNvCxnSpPr>
          <p:nvPr/>
        </p:nvCxnSpPr>
        <p:spPr>
          <a:xfrm flipV="1">
            <a:off x="1699320" y="3053443"/>
            <a:ext cx="2796480" cy="2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195736" y="3827837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</p:grpSp>
      <p:cxnSp>
        <p:nvCxnSpPr>
          <p:cNvPr id="6" name="Elbow Connector 5"/>
          <p:cNvCxnSpPr>
            <a:stCxn id="26" idx="3"/>
            <a:endCxn id="15" idx="1"/>
          </p:cNvCxnSpPr>
          <p:nvPr/>
        </p:nvCxnSpPr>
        <p:spPr>
          <a:xfrm flipV="1">
            <a:off x="3719736" y="3439886"/>
            <a:ext cx="852264" cy="1422094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7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520" y="2852895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195736" y="3827837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</p:grpSp>
      <p:cxnSp>
        <p:nvCxnSpPr>
          <p:cNvPr id="6" name="Elbow Connector 5"/>
          <p:cNvCxnSpPr>
            <a:stCxn id="26" idx="3"/>
            <a:endCxn id="15" idx="1"/>
          </p:cNvCxnSpPr>
          <p:nvPr/>
        </p:nvCxnSpPr>
        <p:spPr>
          <a:xfrm flipV="1">
            <a:off x="3719736" y="3439886"/>
            <a:ext cx="852264" cy="1422094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27" idx="3"/>
            <a:endCxn id="25" idx="1"/>
          </p:cNvCxnSpPr>
          <p:nvPr/>
        </p:nvCxnSpPr>
        <p:spPr>
          <a:xfrm>
            <a:off x="1699320" y="3081495"/>
            <a:ext cx="496416" cy="1394042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84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3053443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39486" y="2824843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87286" y="3053443"/>
            <a:ext cx="59871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5029200"/>
            <a:ext cx="7886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226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432" y="3998740"/>
            <a:ext cx="90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Θα ορίσουμε </a:t>
            </a:r>
            <a:r>
              <a:rPr lang="en-US" sz="2400" dirty="0" err="1" smtClean="0">
                <a:solidFill>
                  <a:srgbClr val="FF0000"/>
                </a:solidFill>
              </a:rPr>
              <a:t>StackElement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μια κλάση που κρατάει το κάθε στοιχείο της στοίβας.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404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432" y="1676400"/>
            <a:ext cx="8608368" cy="2057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0203" y="3847352"/>
            <a:ext cx="9071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Θα ορίσουμε </a:t>
            </a:r>
            <a:r>
              <a:rPr lang="en-US" sz="2400" dirty="0" err="1" smtClean="0">
                <a:solidFill>
                  <a:srgbClr val="FF0000"/>
                </a:solidFill>
              </a:rPr>
              <a:t>StackElement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μια κλάση που κρατάει το κάθε στοιχείο της στοίβας.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Και μια κλάση </a:t>
            </a:r>
            <a:r>
              <a:rPr lang="en-US" sz="2400" dirty="0" smtClean="0">
                <a:solidFill>
                  <a:srgbClr val="FF0000"/>
                </a:solidFill>
              </a:rPr>
              <a:t>Stack</a:t>
            </a:r>
            <a:r>
              <a:rPr lang="en-US" sz="2400" dirty="0" smtClean="0"/>
              <a:t> </a:t>
            </a:r>
            <a:r>
              <a:rPr lang="el-GR" sz="2400" dirty="0" smtClean="0"/>
              <a:t>που υλοποιεί την στοίβα και όλες τις λειτουργίες της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831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94117" y="4077072"/>
            <a:ext cx="75608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1340768"/>
            <a:ext cx="75608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value){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3882" y="834442"/>
            <a:ext cx="22399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επόμενο στοιχείο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10343" y="3579241"/>
            <a:ext cx="25234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Επιστρέφει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0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064" y="46531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064" y="249289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632" y="98072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int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push(int value){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element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9544" y="1268760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πρώτο στοιχείο της στοίβας μας φτάνει για τα βρούμε όλα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3863" y="2889810"/>
            <a:ext cx="362013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Σταματάει την εκτέλεση του προγράμματος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3862" y="5085184"/>
            <a:ext cx="362013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τύπου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/>
              <a:t>δημιουργούνται μέσα στην </a:t>
            </a:r>
            <a:r>
              <a:rPr lang="en-US" dirty="0" smtClean="0"/>
              <a:t>Stack.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71600" y="2132856"/>
            <a:ext cx="3456384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81388"/>
            <a:ext cx="8229600" cy="990600"/>
          </a:xfrm>
        </p:spPr>
        <p:txBody>
          <a:bodyPr/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524962"/>
            <a:ext cx="7863050" cy="2585323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IntStackElement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 = head;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+ " ";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e.getNext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272677"/>
            <a:ext cx="7863050" cy="258532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IntStackElement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 = head;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while(e != null){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+ "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509120"/>
            <a:ext cx="26109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Εναλλακτική υλοποίηση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612295" y="1202252"/>
            <a:ext cx="4531705" cy="758041"/>
          </a:xfrm>
          <a:prstGeom prst="wedgeRectCallout">
            <a:avLst>
              <a:gd name="adj1" fmla="val -51617"/>
              <a:gd name="adj2" fmla="val 8879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Χρειαζόμαστε μία </a:t>
            </a:r>
            <a:r>
              <a:rPr lang="en-US" dirty="0" err="1" smtClean="0">
                <a:solidFill>
                  <a:schemeClr val="tx1"/>
                </a:solidFill>
              </a:rPr>
              <a:t>StackElement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μεταβλητή για να </a:t>
            </a:r>
            <a:r>
              <a:rPr lang="el-GR" dirty="0" smtClean="0">
                <a:solidFill>
                  <a:srgbClr val="FF0000"/>
                </a:solidFill>
              </a:rPr>
              <a:t>διατρέξει</a:t>
            </a:r>
            <a:r>
              <a:rPr lang="el-GR" dirty="0" smtClean="0">
                <a:solidFill>
                  <a:schemeClr val="tx1"/>
                </a:solidFill>
              </a:rPr>
              <a:t> τα στοιχεία της στοίβας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54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107" y="505766"/>
            <a:ext cx="4862264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driver;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5908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MovingCarDriver3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</a:t>
            </a:r>
            <a:r>
              <a:rPr lang="en-US" dirty="0" smtClean="0">
                <a:solidFill>
                  <a:srgbClr val="00B050"/>
                </a:solidFill>
              </a:rPr>
              <a:t>Alice 1</a:t>
            </a:r>
            <a:r>
              <a:rPr lang="en-US" dirty="0" smtClean="0"/>
              <a:t>");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alice.setName</a:t>
            </a:r>
            <a:r>
              <a:rPr lang="en-US" dirty="0" smtClean="0"/>
              <a:t>(“</a:t>
            </a:r>
            <a:r>
              <a:rPr lang="en-US" dirty="0" smtClean="0">
                <a:solidFill>
                  <a:srgbClr val="00B050"/>
                </a:solidFill>
              </a:rPr>
              <a:t>Alice 2</a:t>
            </a:r>
            <a:r>
              <a:rPr lang="en-US" dirty="0" smtClean="0"/>
              <a:t>”);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</a:t>
            </a:r>
            <a:r>
              <a:rPr lang="en-US" dirty="0" smtClean="0"/>
              <a:t>().</a:t>
            </a:r>
            <a:r>
              <a:rPr lang="en-US" dirty="0" err="1" smtClean="0"/>
              <a:t>getName</a:t>
            </a:r>
            <a:r>
              <a:rPr lang="en-US" dirty="0" smtClean="0"/>
              <a:t>());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alice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Person(“</a:t>
            </a:r>
            <a:r>
              <a:rPr lang="en-US" dirty="0">
                <a:solidFill>
                  <a:srgbClr val="00B050"/>
                </a:solidFill>
              </a:rPr>
              <a:t>Alice </a:t>
            </a:r>
            <a:r>
              <a:rPr lang="en-US" dirty="0" smtClean="0">
                <a:solidFill>
                  <a:srgbClr val="00B050"/>
                </a:solidFill>
              </a:rPr>
              <a:t>3</a:t>
            </a:r>
            <a:r>
              <a:rPr lang="en-US" dirty="0" smtClean="0"/>
              <a:t>”);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myCar.getDriver</a:t>
            </a:r>
            <a:r>
              <a:rPr lang="en-US" dirty="0"/>
              <a:t>().</a:t>
            </a:r>
            <a:r>
              <a:rPr lang="en-US" dirty="0" err="1"/>
              <a:t>getName</a:t>
            </a:r>
            <a:r>
              <a:rPr lang="en-US" dirty="0"/>
              <a:t>());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3644" y="505766"/>
            <a:ext cx="4119432" cy="3733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public void </a:t>
            </a:r>
            <a:r>
              <a:rPr lang="en-US" dirty="0" err="1" smtClean="0"/>
              <a:t>setName</a:t>
            </a:r>
            <a:r>
              <a:rPr lang="en-US" dirty="0" smtClean="0"/>
              <a:t>(String name)</a:t>
            </a:r>
          </a:p>
          <a:p>
            <a:r>
              <a:rPr lang="en-US" dirty="0"/>
              <a:t> 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this.name = name;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48264" y="4725144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340768"/>
            <a:ext cx="8496944" cy="369331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Stack s = new Stack();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143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432" y="3998740"/>
            <a:ext cx="90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Τα </a:t>
            </a:r>
            <a:r>
              <a:rPr lang="el-GR" sz="2400" dirty="0" smtClean="0">
                <a:solidFill>
                  <a:srgbClr val="0070C0"/>
                </a:solidFill>
              </a:rPr>
              <a:t>Χ,Υ,Ζ </a:t>
            </a:r>
            <a:r>
              <a:rPr lang="el-GR" sz="2400" dirty="0" smtClean="0"/>
              <a:t>μπορεί να είναι δεδομένα οποιουδήποτε τύπου ή κλάσης. Π.χ. αντί για ακέραιους θα μπορούσαμε να έχουμε αντικείμενα τύπου </a:t>
            </a:r>
            <a:r>
              <a:rPr lang="en-US" sz="2400" dirty="0" smtClean="0">
                <a:solidFill>
                  <a:srgbClr val="FF0000"/>
                </a:solidFill>
              </a:rPr>
              <a:t>Person</a:t>
            </a:r>
            <a:r>
              <a:rPr lang="en-US" sz="2400" dirty="0" smtClean="0"/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340768"/>
            <a:ext cx="8496944" cy="397031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number;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Person(String name,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this.name =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name+":"+number;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864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Person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2256064"/>
            <a:ext cx="406794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constructor </a:t>
            </a:r>
            <a:r>
              <a:rPr lang="el-GR" dirty="0" smtClean="0"/>
              <a:t>παίρνει σαν όρισμα το αντικείμενο που έχει ήδη δημιουργηθεί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70613" y="6051595"/>
            <a:ext cx="406794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αντικείμενο το χειριζόμαστε σαν μια οποιαδήποτε μεταβλητή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5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064" y="249289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064" y="1717943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Person 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int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push(Person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element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9544" y="986878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pop</a:t>
            </a:r>
            <a:r>
              <a:rPr lang="el-GR" dirty="0" smtClean="0"/>
              <a:t> πλέον επιστρέφει μεταβλητή τύπου </a:t>
            </a:r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3863" y="2889810"/>
            <a:ext cx="362013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Επιστρέφουμε </a:t>
            </a:r>
            <a:r>
              <a:rPr lang="en-US" dirty="0" smtClean="0"/>
              <a:t>null </a:t>
            </a:r>
            <a:r>
              <a:rPr lang="el-GR" dirty="0" smtClean="0"/>
              <a:t>για να σηματοδοτήσουμε ότι έγινε λάθος (όχι απαραίτητα ο καλύτερος τρόπος να το κάνουμε αυτό)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7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4908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1340768"/>
            <a:ext cx="8496944" cy="424731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stack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Person("Alice", 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bob = new Person("Bob",2);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(bob);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Person("Charlie",3);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1800" y="5877272"/>
            <a:ext cx="581402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Προσοχή! Αν καλέσουμε άλλη μια φορά την </a:t>
            </a:r>
            <a:r>
              <a:rPr lang="en-US" dirty="0" smtClean="0"/>
              <a:t>pop </a:t>
            </a:r>
            <a:r>
              <a:rPr lang="el-GR" dirty="0" smtClean="0"/>
              <a:t>θα πάρουμε </a:t>
            </a:r>
            <a:r>
              <a:rPr lang="en-US" dirty="0" smtClean="0"/>
              <a:t>runtime error </a:t>
            </a:r>
            <a:r>
              <a:rPr lang="el-GR" dirty="0" smtClean="0"/>
              <a:t>γιατί προσπαθούμε να προσπελάσουμε </a:t>
            </a:r>
            <a:r>
              <a:rPr lang="en-US" dirty="0" smtClean="0"/>
              <a:t>null </a:t>
            </a:r>
            <a:r>
              <a:rPr lang="el-GR" dirty="0" smtClean="0"/>
              <a:t>αναφορά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4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μεταξύ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Στο παράδειγμα με τη στοίβα έχουμε τρείς διαφορετικές κλάσεις (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τις οποίες συσχετίζονται μεταξύ τους με διαφορετικούς τρόπους.</a:t>
            </a:r>
          </a:p>
          <a:p>
            <a:r>
              <a:rPr lang="el-GR" dirty="0" smtClean="0"/>
              <a:t>Μπορεί να υπάρχουν πολλές διαφορετικές σχέσεις μεταξύ κλάσεων.</a:t>
            </a:r>
          </a:p>
          <a:p>
            <a:pPr lvl="1"/>
            <a:r>
              <a:rPr lang="el-GR" dirty="0" smtClean="0"/>
              <a:t>Στην περίπτωση μας, η μία κλάση ορίζεται χρησιμοποιώντας αντικείμενα της άλλης</a:t>
            </a:r>
          </a:p>
          <a:p>
            <a:r>
              <a:rPr lang="el-GR" dirty="0" smtClean="0"/>
              <a:t>Αυτού του είδους τη σχέση την λέμε σχέση </a:t>
            </a:r>
            <a:r>
              <a:rPr lang="el-GR" dirty="0" smtClean="0">
                <a:solidFill>
                  <a:srgbClr val="FF0000"/>
                </a:solidFill>
              </a:rPr>
              <a:t>σύνθεσης </a:t>
            </a:r>
          </a:p>
          <a:p>
            <a:pPr lvl="1"/>
            <a:r>
              <a:rPr lang="el-GR" dirty="0" smtClean="0"/>
              <a:t>Μερικές φορές την ξεχωρίζουμε σε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σύνθεσης </a:t>
            </a:r>
            <a:r>
              <a:rPr lang="en-US" dirty="0"/>
              <a:t>(composition</a:t>
            </a:r>
            <a:r>
              <a:rPr lang="en-US" dirty="0" smtClean="0"/>
              <a:t>)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 </a:t>
            </a:r>
            <a:r>
              <a:rPr lang="el-GR" dirty="0" smtClean="0"/>
              <a:t>(</a:t>
            </a:r>
            <a:r>
              <a:rPr lang="en-US" dirty="0" smtClean="0"/>
              <a:t>aggregation)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86068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UML </a:t>
            </a:r>
            <a:r>
              <a:rPr lang="el-GR" dirty="0" smtClean="0"/>
              <a:t>γλώσσα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5691336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StackElement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64088" y="5691336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Person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7" idx="3"/>
          </p:cNvCxnSpPr>
          <p:nvPr/>
        </p:nvCxnSpPr>
        <p:spPr bwMode="auto">
          <a:xfrm>
            <a:off x="3962400" y="6072336"/>
            <a:ext cx="1401688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657600" y="5919936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905000" y="3573558"/>
            <a:ext cx="1752600" cy="762000"/>
            <a:chOff x="2112" y="1440"/>
            <a:chExt cx="816" cy="480"/>
          </a:xfrm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Stack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628900" y="4335558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>
            <a:stCxn id="33" idx="2"/>
          </p:cNvCxnSpPr>
          <p:nvPr/>
        </p:nvCxnSpPr>
        <p:spPr>
          <a:xfrm>
            <a:off x="2781300" y="4640358"/>
            <a:ext cx="0" cy="1050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396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UML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Unified Modeling Language</a:t>
            </a:r>
            <a:r>
              <a:rPr lang="en-US" dirty="0" smtClean="0"/>
              <a:t>) </a:t>
            </a:r>
            <a:r>
              <a:rPr lang="el-GR" dirty="0" smtClean="0"/>
              <a:t>είναι μια γλώσσα για να περιγράφουμε και να καταλαβαίνουμε τον κώδικα μας.</a:t>
            </a:r>
          </a:p>
          <a:p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UML </a:t>
            </a:r>
            <a:r>
              <a:rPr lang="el-GR" dirty="0" smtClean="0">
                <a:solidFill>
                  <a:srgbClr val="0070C0"/>
                </a:solidFill>
              </a:rPr>
              <a:t>διαγράμματα </a:t>
            </a:r>
            <a:r>
              <a:rPr lang="el-GR" dirty="0" smtClean="0"/>
              <a:t>παρέχουν μια </a:t>
            </a:r>
            <a:r>
              <a:rPr lang="el-GR" dirty="0" err="1" smtClean="0"/>
              <a:t>οπτικοποίηση</a:t>
            </a:r>
            <a:r>
              <a:rPr lang="el-GR" dirty="0" smtClean="0"/>
              <a:t> των σχέσεων μεταξύ των κλάσεων.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635523" y="3954558"/>
            <a:ext cx="4427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Έτσι αναπαριστώνται οι σχέσεις μεταξύ των κλάσεων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9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Όταν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που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έχουν αντικείμενα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άλλων κλάσεων</a:t>
            </a:r>
            <a:r>
              <a:rPr lang="el-GR" dirty="0" smtClean="0"/>
              <a:t> ένα θέμα που προκύπτει είναι πότε και πού θα γίνεται η </a:t>
            </a:r>
            <a:r>
              <a:rPr lang="el-GR" dirty="0" smtClean="0">
                <a:solidFill>
                  <a:srgbClr val="0070C0"/>
                </a:solidFill>
              </a:rPr>
              <a:t>δημιουργία των αντικειμένων </a:t>
            </a:r>
            <a:r>
              <a:rPr lang="el-GR" dirty="0" smtClean="0"/>
              <a:t>και πότε η καταστροφή τους</a:t>
            </a:r>
          </a:p>
          <a:p>
            <a:pPr lvl="1"/>
            <a:r>
              <a:rPr lang="el-GR" dirty="0" smtClean="0"/>
              <a:t>Πιο σημαντικό σε γλώσσες που δεν έχουν </a:t>
            </a:r>
            <a:r>
              <a:rPr lang="en-US" dirty="0" smtClean="0"/>
              <a:t>garbage collector.</a:t>
            </a:r>
          </a:p>
          <a:p>
            <a:r>
              <a:rPr lang="el-GR" dirty="0" smtClean="0"/>
              <a:t>Π.χ., τα αντικείμενα τύπου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στο προηγούμενο παράδειγμα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 </a:t>
            </a:r>
            <a:r>
              <a:rPr lang="el-GR" dirty="0" smtClean="0"/>
              <a:t>στην κλάση 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, </a:t>
            </a:r>
            <a:r>
              <a:rPr lang="el-GR" dirty="0" smtClean="0"/>
              <a:t>και καταστρέφονται μέσα στην </a:t>
            </a:r>
            <a:r>
              <a:rPr lang="en-US" dirty="0" smtClean="0"/>
              <a:t>Stack, </a:t>
            </a:r>
            <a:r>
              <a:rPr lang="el-GR" dirty="0" smtClean="0"/>
              <a:t>ή αν η </a:t>
            </a:r>
            <a:r>
              <a:rPr lang="en-US" dirty="0" smtClean="0"/>
              <a:t>Stack </a:t>
            </a:r>
            <a:r>
              <a:rPr lang="el-GR" dirty="0" smtClean="0"/>
              <a:t>καταστραφεί.</a:t>
            </a:r>
          </a:p>
          <a:p>
            <a:pPr lvl="1"/>
            <a:r>
              <a:rPr lang="el-GR" dirty="0" smtClean="0"/>
              <a:t>Αλλαγές σε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/>
              <a:t>αντικείμενα γίνονται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</a:t>
            </a:r>
            <a:r>
              <a:rPr lang="el-GR" dirty="0" smtClean="0"/>
              <a:t> μέσα στην </a:t>
            </a:r>
            <a:r>
              <a:rPr lang="en-US" dirty="0" smtClean="0"/>
              <a:t>Stack</a:t>
            </a:r>
            <a:endParaRPr lang="el-GR" dirty="0" smtClean="0"/>
          </a:p>
          <a:p>
            <a:r>
              <a:rPr lang="el-GR" dirty="0" smtClean="0"/>
              <a:t>Τα αντικείμενα τύπου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που χρησιμοποιούνται στην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εκτός της κλάσης</a:t>
            </a:r>
            <a:r>
              <a:rPr lang="el-GR" dirty="0" smtClean="0"/>
              <a:t> και μπορεί να υπάρχουν αφού καταστραφεί η κλάση.</a:t>
            </a:r>
            <a:endParaRPr lang="en-US" dirty="0" smtClean="0"/>
          </a:p>
          <a:p>
            <a:pPr lvl="1"/>
            <a:r>
              <a:rPr lang="el-GR" dirty="0" smtClean="0"/>
              <a:t>Αλλαγές στα αντικείμενα </a:t>
            </a:r>
            <a:r>
              <a:rPr lang="en-US" dirty="0" smtClean="0"/>
              <a:t>Person </a:t>
            </a:r>
            <a:r>
              <a:rPr lang="el-GR" dirty="0" smtClean="0"/>
              <a:t>επηρεάζουν και τα περιεχόμενα της </a:t>
            </a:r>
            <a:r>
              <a:rPr lang="en-US" dirty="0" smtClean="0"/>
              <a:t>Stack </a:t>
            </a:r>
            <a:r>
              <a:rPr lang="el-GR" dirty="0" smtClean="0"/>
              <a:t>και </a:t>
            </a:r>
            <a:r>
              <a:rPr lang="el-GR" dirty="0" err="1" smtClean="0"/>
              <a:t>τούμπαλιν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Συχνά οι σχέσεις του δεύτερου τύπου λέγονται σχέσεις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, ενώ του πρώτου σχέσεις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4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συνάθροισης – </a:t>
            </a:r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Η κλάση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/>
              <a:t> </a:t>
            </a:r>
            <a:r>
              <a:rPr lang="el-GR" sz="2800" dirty="0" smtClean="0"/>
              <a:t>έχει </a:t>
            </a:r>
            <a:r>
              <a:rPr lang="el-GR" sz="2800" dirty="0"/>
              <a:t>σχέση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sz="2800" dirty="0" smtClean="0"/>
              <a:t> με </a:t>
            </a:r>
            <a:r>
              <a:rPr lang="el-GR" sz="2800" dirty="0"/>
              <a:t>την κλάση </a:t>
            </a:r>
            <a:r>
              <a:rPr lang="el-GR" sz="2800" dirty="0">
                <a:solidFill>
                  <a:srgbClr val="0070C0"/>
                </a:solidFill>
              </a:rPr>
              <a:t>Υ,</a:t>
            </a:r>
            <a:r>
              <a:rPr lang="el-GR" sz="2800" dirty="0"/>
              <a:t> αν </a:t>
            </a:r>
            <a:r>
              <a:rPr lang="el-GR" sz="2800" dirty="0" smtClean="0"/>
              <a:t>αντικείμενο/α </a:t>
            </a:r>
            <a:r>
              <a:rPr lang="el-GR" sz="2800" dirty="0"/>
              <a:t>της κλάσης </a:t>
            </a:r>
            <a:r>
              <a:rPr lang="el-GR" sz="2800" dirty="0">
                <a:solidFill>
                  <a:srgbClr val="0070C0"/>
                </a:solidFill>
              </a:rPr>
              <a:t>Υ </a:t>
            </a:r>
            <a:r>
              <a:rPr lang="el-GR" sz="2800" dirty="0" smtClean="0">
                <a:solidFill>
                  <a:srgbClr val="FF0000"/>
                </a:solidFill>
              </a:rPr>
              <a:t>ανήκουν στο </a:t>
            </a:r>
            <a:r>
              <a:rPr lang="el-GR" sz="2800" dirty="0" smtClean="0"/>
              <a:t>αντικείμενο </a:t>
            </a:r>
            <a:r>
              <a:rPr lang="el-GR" sz="2800" dirty="0"/>
              <a:t>της </a:t>
            </a:r>
            <a:r>
              <a:rPr lang="el-GR" sz="2800" dirty="0" smtClean="0"/>
              <a:t>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 smtClean="0">
                <a:solidFill>
                  <a:srgbClr val="0070C0"/>
                </a:solidFill>
              </a:rPr>
              <a:t>. </a:t>
            </a:r>
          </a:p>
          <a:p>
            <a:pPr marL="457200" lvl="2"/>
            <a:r>
              <a:rPr lang="el-GR" sz="2400" dirty="0"/>
              <a:t>Τα αντικείμενα της κλάσης</a:t>
            </a:r>
            <a:r>
              <a:rPr lang="el-GR" sz="2400" dirty="0">
                <a:solidFill>
                  <a:srgbClr val="0070C0"/>
                </a:solidFill>
              </a:rPr>
              <a:t> Υ</a:t>
            </a:r>
            <a:r>
              <a:rPr lang="el-GR" sz="2400" dirty="0"/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έχουν υπόσταση και εκτός </a:t>
            </a:r>
            <a:r>
              <a:rPr lang="el-GR" sz="2400" dirty="0" smtClean="0"/>
              <a:t>της </a:t>
            </a:r>
            <a:r>
              <a:rPr lang="el-GR" sz="2400" dirty="0"/>
              <a:t>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400" dirty="0"/>
              <a:t>.</a:t>
            </a:r>
          </a:p>
          <a:p>
            <a:pPr lvl="1"/>
            <a:r>
              <a:rPr lang="el-GR" dirty="0" smtClean="0"/>
              <a:t>Όταν καταστρέφεται ένα αντικείμενο της κλάσης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καταστρέφονται απαραίτητα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τα αντικείμενα της κλάσης </a:t>
            </a:r>
            <a:r>
              <a:rPr lang="el-GR" dirty="0" smtClean="0">
                <a:solidFill>
                  <a:srgbClr val="0070C0"/>
                </a:solidFill>
              </a:rPr>
              <a:t>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l-GR" dirty="0" smtClean="0"/>
              <a:t>Σε έναν άνθρωπο μπορεί να ανήκει ένα αυτοκίνητο, ρούχα, κλπ.</a:t>
            </a:r>
          </a:p>
          <a:p>
            <a:pPr lvl="1"/>
            <a:r>
              <a:rPr lang="el-GR" dirty="0" smtClean="0"/>
              <a:t>Ένα κτήριο μπορεί να έχει μέσα ανθρώπους, έπιπλα, κλπ.</a:t>
            </a:r>
          </a:p>
          <a:p>
            <a:r>
              <a:rPr lang="el-GR" dirty="0" smtClean="0"/>
              <a:t>Στην περίπτωση μας η κλάση </a:t>
            </a:r>
            <a:r>
              <a:rPr lang="en-US" dirty="0" err="1">
                <a:solidFill>
                  <a:srgbClr val="0070C0"/>
                </a:solidFill>
              </a:rPr>
              <a:t>StackElement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έχει σχέση συνάθροισης με την κλάση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3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311860" y="4999878"/>
            <a:ext cx="3296725" cy="37333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13644"/>
              </p:ext>
            </p:extLst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707904" y="2060848"/>
            <a:ext cx="5285421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6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σύνθεσης –</a:t>
            </a:r>
            <a:r>
              <a:rPr lang="en-US" dirty="0" smtClean="0"/>
              <a:t> Composition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876800"/>
          </a:xfrm>
        </p:spPr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Η κλάση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/>
              <a:t> </a:t>
            </a:r>
            <a:r>
              <a:rPr lang="el-GR" sz="2800" dirty="0" smtClean="0"/>
              <a:t>έχει </a:t>
            </a:r>
            <a:r>
              <a:rPr lang="el-GR" sz="2800" dirty="0"/>
              <a:t>σχέση </a:t>
            </a:r>
            <a:r>
              <a:rPr lang="el-GR" sz="2800" dirty="0" smtClean="0"/>
              <a:t>σύνθεσης </a:t>
            </a:r>
            <a:r>
              <a:rPr lang="el-GR" sz="2800" dirty="0"/>
              <a:t>με την κλάση </a:t>
            </a:r>
            <a:r>
              <a:rPr lang="el-GR" sz="2800" dirty="0">
                <a:solidFill>
                  <a:srgbClr val="0070C0"/>
                </a:solidFill>
              </a:rPr>
              <a:t>Υ,</a:t>
            </a:r>
            <a:r>
              <a:rPr lang="el-GR" sz="2800" dirty="0"/>
              <a:t> αν </a:t>
            </a:r>
            <a:r>
              <a:rPr lang="el-GR" sz="2800" dirty="0" smtClean="0"/>
              <a:t>το </a:t>
            </a:r>
            <a:r>
              <a:rPr lang="el-GR" sz="2800" dirty="0"/>
              <a:t>αντικείμενο της κλάσης </a:t>
            </a:r>
            <a:r>
              <a:rPr lang="el-GR" sz="2800" dirty="0">
                <a:solidFill>
                  <a:srgbClr val="0070C0"/>
                </a:solidFill>
              </a:rPr>
              <a:t>Χ </a:t>
            </a:r>
            <a:r>
              <a:rPr lang="el-GR" sz="2800" dirty="0">
                <a:solidFill>
                  <a:srgbClr val="FF0000"/>
                </a:solidFill>
              </a:rPr>
              <a:t>αποτελείται</a:t>
            </a:r>
            <a:r>
              <a:rPr lang="el-GR" sz="2800" dirty="0"/>
              <a:t> </a:t>
            </a:r>
            <a:r>
              <a:rPr lang="el-GR" sz="2800" dirty="0">
                <a:solidFill>
                  <a:srgbClr val="FF0000"/>
                </a:solidFill>
              </a:rPr>
              <a:t>από</a:t>
            </a:r>
            <a:r>
              <a:rPr lang="el-GR" sz="2800" dirty="0"/>
              <a:t> </a:t>
            </a:r>
            <a:r>
              <a:rPr lang="el-GR" sz="2800" dirty="0" smtClean="0"/>
              <a:t>αντικείμενα </a:t>
            </a:r>
            <a:r>
              <a:rPr lang="el-GR" sz="2800" dirty="0"/>
              <a:t>της κλάσης </a:t>
            </a:r>
            <a:r>
              <a:rPr lang="el-GR" sz="2800" dirty="0" smtClean="0">
                <a:solidFill>
                  <a:srgbClr val="0070C0"/>
                </a:solidFill>
              </a:rPr>
              <a:t>Υ. </a:t>
            </a:r>
          </a:p>
          <a:p>
            <a:pPr marL="457200" lvl="2"/>
            <a:r>
              <a:rPr lang="el-GR" sz="2400" dirty="0"/>
              <a:t>Τα αντικείμενα της κλάσης </a:t>
            </a:r>
            <a:r>
              <a:rPr lang="el-GR" sz="2800" dirty="0">
                <a:solidFill>
                  <a:srgbClr val="0070C0"/>
                </a:solidFill>
              </a:rPr>
              <a:t>Υ</a:t>
            </a:r>
            <a:r>
              <a:rPr lang="el-GR" sz="2400" dirty="0"/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δεν υπάρχουν εκτός </a:t>
            </a:r>
            <a:r>
              <a:rPr lang="el-GR" sz="2400" dirty="0"/>
              <a:t>της 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400" dirty="0"/>
              <a:t>.</a:t>
            </a:r>
          </a:p>
          <a:p>
            <a:pPr lvl="1"/>
            <a:r>
              <a:rPr lang="el-GR" dirty="0" smtClean="0"/>
              <a:t>Η κλάση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δημιουργεί </a:t>
            </a:r>
            <a:r>
              <a:rPr lang="el-GR" dirty="0"/>
              <a:t>τ</a:t>
            </a:r>
            <a:r>
              <a:rPr lang="el-GR" dirty="0" smtClean="0"/>
              <a:t>α αντικείμενα της κλάσης </a:t>
            </a:r>
            <a:r>
              <a:rPr lang="el-GR" dirty="0" smtClean="0">
                <a:solidFill>
                  <a:srgbClr val="0070C0"/>
                </a:solidFill>
              </a:rPr>
              <a:t>Υ, </a:t>
            </a:r>
            <a:r>
              <a:rPr lang="el-GR" dirty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καταστρέφονται</a:t>
            </a:r>
            <a:r>
              <a:rPr lang="el-GR" dirty="0"/>
              <a:t> όταν καταστρέφεται το αντικείμενο της κλάσης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l-GR" dirty="0" smtClean="0"/>
              <a:t>Ένας άνθρωπος αποτελείται από μέρη του σώματος: κεφάλι, πόδια, χέρια κλπ.</a:t>
            </a:r>
          </a:p>
          <a:p>
            <a:pPr lvl="1"/>
            <a:r>
              <a:rPr lang="el-GR" dirty="0" smtClean="0"/>
              <a:t>Ένα κτήριο αποτελείται από τοίχους, δωμάτια, πόρτες, κλπ.</a:t>
            </a:r>
          </a:p>
          <a:p>
            <a:r>
              <a:rPr lang="el-GR" dirty="0" smtClean="0"/>
              <a:t>Στην περίπτωση μας η κλάση </a:t>
            </a:r>
            <a:r>
              <a:rPr lang="en-US" dirty="0" smtClean="0">
                <a:solidFill>
                  <a:srgbClr val="0070C0"/>
                </a:solidFill>
              </a:rPr>
              <a:t>Stack </a:t>
            </a:r>
            <a:r>
              <a:rPr lang="el-GR" dirty="0" smtClean="0"/>
              <a:t>έχει σχέση σύνθεσης με την κλάση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6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διαγράμματα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5691336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StackElement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64088" y="5691336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Person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7" idx="3"/>
          </p:cNvCxnSpPr>
          <p:nvPr/>
        </p:nvCxnSpPr>
        <p:spPr bwMode="auto">
          <a:xfrm>
            <a:off x="3962400" y="6072336"/>
            <a:ext cx="1401688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657600" y="5919936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905000" y="3573558"/>
            <a:ext cx="1752600" cy="762000"/>
            <a:chOff x="2112" y="1440"/>
            <a:chExt cx="816" cy="480"/>
          </a:xfrm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Stack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628900" y="4335558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>
            <a:stCxn id="33" idx="2"/>
          </p:cNvCxnSpPr>
          <p:nvPr/>
        </p:nvCxnSpPr>
        <p:spPr>
          <a:xfrm>
            <a:off x="2781300" y="4640358"/>
            <a:ext cx="0" cy="1050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39686"/>
          </a:xfrm>
        </p:spPr>
        <p:txBody>
          <a:bodyPr>
            <a:normAutofit/>
          </a:bodyPr>
          <a:lstStyle/>
          <a:p>
            <a:r>
              <a:rPr lang="el-GR" dirty="0" smtClean="0"/>
              <a:t>Για να ξεχωρίζουν μεταξύ τους (κάποιες φορές) αναπαριστώνται διαφορετικά στα </a:t>
            </a:r>
            <a:r>
              <a:rPr lang="en-US" dirty="0" smtClean="0">
                <a:solidFill>
                  <a:srgbClr val="0070C0"/>
                </a:solidFill>
              </a:rPr>
              <a:t>UML </a:t>
            </a:r>
            <a:r>
              <a:rPr lang="el-GR" dirty="0" smtClean="0">
                <a:solidFill>
                  <a:srgbClr val="0070C0"/>
                </a:solidFill>
              </a:rPr>
              <a:t>διαγράμματα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>
          <a:xfrm>
            <a:off x="3275856" y="5445224"/>
            <a:ext cx="122413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27543" y="5171786"/>
            <a:ext cx="18838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Σχέση σύνθεσης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2140236" y="4019658"/>
            <a:ext cx="1224136" cy="11521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558067" y="4477362"/>
            <a:ext cx="22252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Σχέση συνάθροισης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 θα είναι μια σχέση,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 ή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 εξαρτάται κατά πολύ και από την υλοποίηση μας και τον σχεδιασμό.</a:t>
            </a:r>
          </a:p>
          <a:p>
            <a:pPr lvl="1"/>
            <a:r>
              <a:rPr lang="el-GR" dirty="0" smtClean="0"/>
              <a:t>Π.χ., σε ένα διαφορετικό πρόγραμμα μπορεί να επαναχρησιμοποιούμε το </a:t>
            </a:r>
            <a:r>
              <a:rPr lang="en-US" dirty="0" err="1" smtClean="0"/>
              <a:t>StackElement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Π.χ., σε μία διαφορετική εφαρμογή, τα ανθρώπινα όργανα υπάρχουν και χωρίς τον άνθρωπο.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8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διαχωρισμός σε σχέσεις συνάθροισης και σύνθεσης είναι ως ένα βαθμό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φορμαλισμός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Μην «κολλήσετε» προσπαθώντας να ορίσετε την σχέση. </a:t>
            </a:r>
          </a:p>
          <a:p>
            <a:pPr lvl="1"/>
            <a:r>
              <a:rPr lang="el-GR" dirty="0" smtClean="0"/>
              <a:t>Το σημαντικό είναι όταν δημιουργείτε το πρόγραμμα σας να σκεφτείτε </a:t>
            </a:r>
            <a:r>
              <a:rPr lang="el-GR" dirty="0" smtClean="0">
                <a:solidFill>
                  <a:srgbClr val="0070C0"/>
                </a:solidFill>
              </a:rPr>
              <a:t>ποιες κλάσεις χρειάζονται τα αντικείμενα </a:t>
            </a:r>
            <a:r>
              <a:rPr lang="el-GR" dirty="0" smtClean="0"/>
              <a:t>που δημιουργούνται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πότε πρέπει να δημιουργηθούν </a:t>
            </a:r>
            <a:r>
              <a:rPr lang="el-GR" dirty="0" smtClean="0"/>
              <a:t>μέσα στον κώδικα</a:t>
            </a:r>
            <a:r>
              <a:rPr lang="en-US" dirty="0" smtClean="0"/>
              <a:t>, </a:t>
            </a:r>
            <a:r>
              <a:rPr lang="el-GR" dirty="0" smtClean="0"/>
              <a:t>και ποιες κλάσεις επηρεάζονται όταν αλλάζουν.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Δεν υπάρχει χρυσός κανόνας</a:t>
            </a:r>
            <a:r>
              <a:rPr lang="el-GR" dirty="0" smtClean="0"/>
              <a:t>. Γενικά το πώς θα σχεδιαστεί το πρόγραμμα είναι κάτι που μπορεί να γίνει με πολλούς τρόπους συνήθως. Διαλέξτε αυτόν που θα κάνει το πρόγραμμα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απλό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ευανάγνωστο</a:t>
            </a:r>
            <a:r>
              <a:rPr lang="el-GR" dirty="0" smtClean="0"/>
              <a:t>,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εύκολο να επεκταθεί</a:t>
            </a:r>
            <a:r>
              <a:rPr lang="el-GR" dirty="0" smtClean="0"/>
              <a:t>, να </a:t>
            </a:r>
            <a:r>
              <a:rPr lang="el-GR" dirty="0" smtClean="0">
                <a:solidFill>
                  <a:srgbClr val="0070C0"/>
                </a:solidFill>
              </a:rPr>
              <a:t>ξαναχρησιμοποιηθεί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διατηρηθεί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5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924944"/>
            <a:ext cx="3312368" cy="339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318583" y="2153334"/>
            <a:ext cx="6801862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alice.setName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4048" y="3429000"/>
            <a:ext cx="19521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n-US" dirty="0"/>
          </a:p>
        </p:txBody>
      </p:sp>
      <p:cxnSp>
        <p:nvCxnSpPr>
          <p:cNvPr id="15" name="Elbow Connector 14"/>
          <p:cNvCxnSpPr>
            <a:endCxn id="17" idx="1"/>
          </p:cNvCxnSpPr>
          <p:nvPr/>
        </p:nvCxnSpPr>
        <p:spPr>
          <a:xfrm flipV="1">
            <a:off x="3311860" y="4999878"/>
            <a:ext cx="3296725" cy="37333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53715"/>
              </p:ext>
            </p:extLst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Elbow Connector 19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60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976412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7" idx="1"/>
          </p:cNvCxnSpPr>
          <p:nvPr/>
        </p:nvCxnSpPr>
        <p:spPr>
          <a:xfrm flipV="1">
            <a:off x="3252458" y="4043928"/>
            <a:ext cx="3371262" cy="132928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7504" y="2924944"/>
            <a:ext cx="3312368" cy="339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35925"/>
              </p:ext>
            </p:extLst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24169"/>
              </p:ext>
            </p:extLst>
          </p:nvPr>
        </p:nvGraphicFramePr>
        <p:xfrm>
          <a:off x="6623720" y="38610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3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671583" y="3066597"/>
            <a:ext cx="19521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318583" y="2153334"/>
            <a:ext cx="6801862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7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Ορίζουμε κλάσεις για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τύπους δεδομένων </a:t>
            </a:r>
            <a:r>
              <a:rPr lang="el-GR" dirty="0" smtClean="0"/>
              <a:t>τους οποίους χρειαζόμαστε</a:t>
            </a:r>
          </a:p>
          <a:p>
            <a:pPr lvl="1"/>
            <a:r>
              <a:rPr lang="el-GR" dirty="0" smtClean="0"/>
              <a:t>Π.χ., ο τύπος δεδομένων </a:t>
            </a:r>
            <a:r>
              <a:rPr lang="en-US" dirty="0" smtClean="0">
                <a:solidFill>
                  <a:srgbClr val="FF0000"/>
                </a:solidFill>
              </a:rPr>
              <a:t>Person </a:t>
            </a:r>
            <a:r>
              <a:rPr lang="el-GR" dirty="0" smtClean="0"/>
              <a:t>για να μπορούμε να χειριζόμαστε πληροφορίες για ένα άτομο, και ο τύπος δεδομένων </a:t>
            </a:r>
            <a:r>
              <a:rPr lang="en-US" dirty="0" smtClean="0">
                <a:solidFill>
                  <a:srgbClr val="FF0000"/>
                </a:solidFill>
              </a:rPr>
              <a:t>Car </a:t>
            </a:r>
            <a:r>
              <a:rPr lang="el-GR" dirty="0" smtClean="0"/>
              <a:t>που κρατάει πληροφορία για το αυτοκίνητο.</a:t>
            </a:r>
          </a:p>
          <a:p>
            <a:pPr lvl="1"/>
            <a:r>
              <a:rPr lang="el-GR" dirty="0" smtClean="0"/>
              <a:t>Στο εργαστήριο είδαμε τον τύπο δεδομένων </a:t>
            </a:r>
            <a:r>
              <a:rPr lang="en-US" dirty="0" smtClean="0">
                <a:solidFill>
                  <a:srgbClr val="FF0000"/>
                </a:solidFill>
              </a:rPr>
              <a:t>Invoice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Customer</a:t>
            </a:r>
            <a:r>
              <a:rPr lang="el-GR" dirty="0" smtClean="0"/>
              <a:t> </a:t>
            </a:r>
          </a:p>
          <a:p>
            <a:r>
              <a:rPr lang="el-GR" dirty="0" smtClean="0"/>
              <a:t>Τους τύπους δεδομένων που ορίζουμε τους χρησιμοποιούμε για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(αντικείμενα).</a:t>
            </a:r>
          </a:p>
          <a:p>
            <a:r>
              <a:rPr lang="el-GR" dirty="0" smtClean="0"/>
              <a:t>Τα αντικείμενα μπορεί να είναι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άλλων κλάσεων</a:t>
            </a:r>
          </a:p>
          <a:p>
            <a:pPr lvl="1"/>
            <a:r>
              <a:rPr lang="el-GR" dirty="0" smtClean="0"/>
              <a:t>Π.χ., η κλάση </a:t>
            </a:r>
            <a:r>
              <a:rPr lang="en-US" dirty="0" smtClean="0"/>
              <a:t>Car </a:t>
            </a:r>
            <a:r>
              <a:rPr lang="el-GR" dirty="0" smtClean="0"/>
              <a:t>έχει ένα πεδίο τύπου </a:t>
            </a:r>
            <a:r>
              <a:rPr lang="en-US" dirty="0" smtClean="0"/>
              <a:t>Person</a:t>
            </a:r>
          </a:p>
          <a:p>
            <a:r>
              <a:rPr lang="el-GR" dirty="0" smtClean="0"/>
              <a:t>Μία κλάση χρησιμοποιεί αντικείμενα άλλων κλάσεων και έτσι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συνθέτουμε</a:t>
            </a:r>
            <a:r>
              <a:rPr lang="el-GR" dirty="0" smtClean="0"/>
              <a:t> πιο περίπλοκους τύπους δεδομένων.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Υλοποιήστε το </a:t>
            </a:r>
            <a:r>
              <a:rPr lang="en-US" dirty="0" smtClean="0"/>
              <a:t>Stack </a:t>
            </a:r>
            <a:r>
              <a:rPr lang="el-GR" dirty="0" smtClean="0"/>
              <a:t>που φτιάξαμε στα προηγούμενα μαθήματα ώστε να μην έχει περιορισμό στο μέγεθος (</a:t>
            </a:r>
            <a:r>
              <a:rPr lang="en-US" dirty="0" smtClean="0"/>
              <a:t>capacity)</a:t>
            </a:r>
            <a:r>
              <a:rPr lang="el-GR" dirty="0" smtClean="0"/>
              <a:t>.</a:t>
            </a:r>
          </a:p>
          <a:p>
            <a:r>
              <a:rPr lang="el-GR" dirty="0" smtClean="0"/>
              <a:t>Βασική ιδέα:</a:t>
            </a:r>
          </a:p>
          <a:p>
            <a:pPr lvl="1"/>
            <a:r>
              <a:rPr lang="el-GR" dirty="0" smtClean="0"/>
              <a:t>Δημιουργούμε στοιχεία της στοίβας και τα συνδέουμε το ένα να δείχνει στο άλλο.</a:t>
            </a:r>
          </a:p>
          <a:p>
            <a:pPr lvl="1"/>
            <a:r>
              <a:rPr lang="el-GR" dirty="0" smtClean="0"/>
              <a:t>Χρειάζεται να ξέρουμε και την κορυφή της στοίβας.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63888" y="4941168"/>
            <a:ext cx="1600200" cy="1295400"/>
            <a:chOff x="3124200" y="2362200"/>
            <a:chExt cx="1600200" cy="1295400"/>
          </a:xfrm>
        </p:grpSpPr>
        <p:sp>
          <p:nvSpPr>
            <p:cNvPr id="12" name="Rounded Rectangle 11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73688" y="4941168"/>
            <a:ext cx="1600200" cy="1295400"/>
            <a:chOff x="3124200" y="2362200"/>
            <a:chExt cx="1600200" cy="1295400"/>
          </a:xfrm>
        </p:grpSpPr>
        <p:sp>
          <p:nvSpPr>
            <p:cNvPr id="9" name="Rounded Rectangle 8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6" name="Elbow Connector 5"/>
          <p:cNvCxnSpPr>
            <a:stCxn id="13" idx="3"/>
            <a:endCxn id="9" idx="1"/>
          </p:cNvCxnSpPr>
          <p:nvPr/>
        </p:nvCxnSpPr>
        <p:spPr>
          <a:xfrm flipV="1">
            <a:off x="5087888" y="5588868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506488" y="5373875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3"/>
            <a:endCxn id="12" idx="1"/>
          </p:cNvCxnSpPr>
          <p:nvPr/>
        </p:nvCxnSpPr>
        <p:spPr>
          <a:xfrm flipV="1">
            <a:off x="2954288" y="5588868"/>
            <a:ext cx="609600" cy="136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34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3053443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676400" y="3034132"/>
            <a:ext cx="609600" cy="136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32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22" name="Elbow Connector 21"/>
          <p:cNvCxnSpPr>
            <a:stCxn id="6" idx="3"/>
          </p:cNvCxnSpPr>
          <p:nvPr/>
        </p:nvCxnSpPr>
        <p:spPr>
          <a:xfrm flipV="1">
            <a:off x="3810000" y="2881993"/>
            <a:ext cx="685800" cy="55789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9" name="Elbow Connector 8"/>
          <p:cNvCxnSpPr>
            <a:stCxn id="27" idx="3"/>
          </p:cNvCxnSpPr>
          <p:nvPr/>
        </p:nvCxnSpPr>
        <p:spPr>
          <a:xfrm>
            <a:off x="1676400" y="3067050"/>
            <a:ext cx="303312" cy="129805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4365105"/>
            <a:ext cx="2344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4" idx="1"/>
          </p:cNvCxnSpPr>
          <p:nvPr/>
        </p:nvCxnSpPr>
        <p:spPr>
          <a:xfrm rot="5400000" flipH="1" flipV="1">
            <a:off x="3762375" y="3615422"/>
            <a:ext cx="1295403" cy="171447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1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7604</TotalTime>
  <Words>1357</Words>
  <Application>Microsoft Office PowerPoint</Application>
  <PresentationFormat>On-screen Show (4:3)</PresentationFormat>
  <Paragraphs>396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Courier New</vt:lpstr>
      <vt:lpstr>Tahoma</vt:lpstr>
      <vt:lpstr>Clarity</vt:lpstr>
      <vt:lpstr>ΤΕΧΝΙΚΕΣ Αντικειμενοστραφουσ προγραμματισμου</vt:lpstr>
      <vt:lpstr>PowerPoint Presentation</vt:lpstr>
      <vt:lpstr>Εκτέλεση</vt:lpstr>
      <vt:lpstr>Εκτέλεση</vt:lpstr>
      <vt:lpstr>Εκτέλεση</vt:lpstr>
      <vt:lpstr>Αντικείμενα μέσα σε αντικείμενα</vt:lpstr>
      <vt:lpstr>Παράδειγμα</vt:lpstr>
      <vt:lpstr>Στοίβα</vt:lpstr>
      <vt:lpstr>Στοίβα</vt:lpstr>
      <vt:lpstr>Στοίβα</vt:lpstr>
      <vt:lpstr>Στοίβα</vt:lpstr>
      <vt:lpstr>Στοίβα</vt:lpstr>
      <vt:lpstr>Στοίβα</vt:lpstr>
      <vt:lpstr>Στοίβα</vt:lpstr>
      <vt:lpstr>Στοίβα - Υλοποίηση</vt:lpstr>
      <vt:lpstr>Στοίβα - Υλοποίηση</vt:lpstr>
      <vt:lpstr>PowerPoint Presentation</vt:lpstr>
      <vt:lpstr>PowerPoint Presentation</vt:lpstr>
      <vt:lpstr>Μέθοδος toString()</vt:lpstr>
      <vt:lpstr>PowerPoint Presentation</vt:lpstr>
      <vt:lpstr>Στοίβα - Υλοποίηση</vt:lpstr>
      <vt:lpstr>PowerPoint Presentation</vt:lpstr>
      <vt:lpstr>PowerPoint Presentation</vt:lpstr>
      <vt:lpstr>PowerPoint Presentation</vt:lpstr>
      <vt:lpstr>PowerPoint Presentation</vt:lpstr>
      <vt:lpstr>Σχέσεις μεταξύ κλάσεων</vt:lpstr>
      <vt:lpstr>H UML γλώσσα</vt:lpstr>
      <vt:lpstr>Σχέσεις κλάσεων</vt:lpstr>
      <vt:lpstr>Σχέση συνάθροισης – Aggregation</vt:lpstr>
      <vt:lpstr>Σχέση σύνθεσης – Composition </vt:lpstr>
      <vt:lpstr>UML διαγράμματα</vt:lpstr>
      <vt:lpstr>Aggregation and Composition</vt:lpstr>
      <vt:lpstr>Προσοχή!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440</cp:revision>
  <dcterms:created xsi:type="dcterms:W3CDTF">2013-02-10T16:19:38Z</dcterms:created>
  <dcterms:modified xsi:type="dcterms:W3CDTF">2015-04-01T08:12:45Z</dcterms:modified>
</cp:coreProperties>
</file>