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0"/>
  </p:notesMasterIdLst>
  <p:sldIdLst>
    <p:sldId id="257" r:id="rId2"/>
    <p:sldId id="591" r:id="rId3"/>
    <p:sldId id="593" r:id="rId4"/>
    <p:sldId id="594" r:id="rId5"/>
    <p:sldId id="595" r:id="rId6"/>
    <p:sldId id="596" r:id="rId7"/>
    <p:sldId id="592" r:id="rId8"/>
    <p:sldId id="597" r:id="rId9"/>
    <p:sldId id="598" r:id="rId10"/>
    <p:sldId id="599" r:id="rId11"/>
    <p:sldId id="600" r:id="rId12"/>
    <p:sldId id="601" r:id="rId13"/>
    <p:sldId id="602" r:id="rId14"/>
    <p:sldId id="603" r:id="rId15"/>
    <p:sldId id="504" r:id="rId16"/>
    <p:sldId id="587" r:id="rId17"/>
    <p:sldId id="588" r:id="rId18"/>
    <p:sldId id="608" r:id="rId19"/>
    <p:sldId id="609" r:id="rId20"/>
    <p:sldId id="610" r:id="rId21"/>
    <p:sldId id="590" r:id="rId22"/>
    <p:sldId id="516" r:id="rId23"/>
    <p:sldId id="517" r:id="rId24"/>
    <p:sldId id="518" r:id="rId25"/>
    <p:sldId id="519" r:id="rId26"/>
    <p:sldId id="522" r:id="rId27"/>
    <p:sldId id="523" r:id="rId28"/>
    <p:sldId id="524" r:id="rId29"/>
    <p:sldId id="531" r:id="rId30"/>
    <p:sldId id="532" r:id="rId31"/>
    <p:sldId id="533" r:id="rId32"/>
    <p:sldId id="534" r:id="rId33"/>
    <p:sldId id="535" r:id="rId34"/>
    <p:sldId id="536" r:id="rId35"/>
    <p:sldId id="548" r:id="rId36"/>
    <p:sldId id="538" r:id="rId37"/>
    <p:sldId id="537" r:id="rId38"/>
    <p:sldId id="549" r:id="rId39"/>
    <p:sldId id="550" r:id="rId40"/>
    <p:sldId id="551" r:id="rId41"/>
    <p:sldId id="552" r:id="rId42"/>
    <p:sldId id="553" r:id="rId43"/>
    <p:sldId id="554" r:id="rId44"/>
    <p:sldId id="555" r:id="rId45"/>
    <p:sldId id="557" r:id="rId46"/>
    <p:sldId id="558" r:id="rId47"/>
    <p:sldId id="559" r:id="rId48"/>
    <p:sldId id="560" r:id="rId49"/>
    <p:sldId id="561" r:id="rId50"/>
    <p:sldId id="611" r:id="rId51"/>
    <p:sldId id="612" r:id="rId52"/>
    <p:sldId id="613" r:id="rId53"/>
    <p:sldId id="614" r:id="rId54"/>
    <p:sldId id="618" r:id="rId55"/>
    <p:sldId id="615" r:id="rId56"/>
    <p:sldId id="616" r:id="rId57"/>
    <p:sldId id="562" r:id="rId58"/>
    <p:sldId id="617" r:id="rId5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06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3/30/2015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3/30/2015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3/30/2015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3/30/2015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l-GR" dirty="0" smtClean="0"/>
              <a:t>Αναφορές</a:t>
            </a:r>
          </a:p>
          <a:p>
            <a:pPr algn="ctr"/>
            <a:r>
              <a:rPr lang="el-GR" dirty="0" smtClean="0"/>
              <a:t>Μέθοδοι που επιστρέφουν αντικείμενα</a:t>
            </a:r>
            <a:endParaRPr lang="en-US" dirty="0" smtClean="0"/>
          </a:p>
          <a:p>
            <a:pPr algn="ctr"/>
            <a:r>
              <a:rPr lang="en-US" dirty="0" smtClean="0"/>
              <a:t>Copy Constructor</a:t>
            </a:r>
          </a:p>
          <a:p>
            <a:pPr algn="ctr"/>
            <a:r>
              <a:rPr lang="en-US" dirty="0" smtClean="0"/>
              <a:t>Deep and Shallow Copies</a:t>
            </a:r>
            <a:endParaRPr lang="el-GR" dirty="0"/>
          </a:p>
          <a:p>
            <a:pPr algn="ctr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07504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Dereferencing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87219" y="5184445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alice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myCar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>
            <a:endCxn id="13" idx="1"/>
          </p:cNvCxnSpPr>
          <p:nvPr/>
        </p:nvCxnSpPr>
        <p:spPr>
          <a:xfrm flipV="1">
            <a:off x="3203848" y="4997508"/>
            <a:ext cx="1277706" cy="447716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833029"/>
              </p:ext>
            </p:extLst>
          </p:nvPr>
        </p:nvGraphicFramePr>
        <p:xfrm>
          <a:off x="4481554" y="4814628"/>
          <a:ext cx="2520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“Alice”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107504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707904" y="1772816"/>
            <a:ext cx="52565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Στην περίπτωση αυτή έχουμε ένα αντικείμενο μέσα σε ένα άλλο αντικείμενο</a:t>
            </a:r>
            <a:r>
              <a:rPr lang="en-US" dirty="0" smtClean="0"/>
              <a:t>.</a:t>
            </a:r>
          </a:p>
          <a:p>
            <a:r>
              <a:rPr lang="el-GR" dirty="0" smtClean="0"/>
              <a:t>Η μέθοδος </a:t>
            </a:r>
            <a:r>
              <a:rPr lang="en-US" dirty="0" err="1" smtClean="0"/>
              <a:t>getDriver</a:t>
            </a:r>
            <a:r>
              <a:rPr lang="en-US" dirty="0" smtClean="0"/>
              <a:t>()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επιστρέφει αντικείμενο </a:t>
            </a:r>
            <a:r>
              <a:rPr lang="en-US" dirty="0" smtClean="0">
                <a:solidFill>
                  <a:srgbClr val="0070C0"/>
                </a:solidFill>
              </a:rPr>
              <a:t>Person</a:t>
            </a:r>
          </a:p>
          <a:p>
            <a:endParaRPr lang="en-US" dirty="0"/>
          </a:p>
          <a:p>
            <a:r>
              <a:rPr lang="el-GR" dirty="0" smtClean="0"/>
              <a:t>Έχουμε </a:t>
            </a:r>
            <a:r>
              <a:rPr lang="el-GR" dirty="0" smtClean="0">
                <a:solidFill>
                  <a:srgbClr val="FF0000"/>
                </a:solidFill>
              </a:rPr>
              <a:t>αλυσιδωτή</a:t>
            </a:r>
            <a:r>
              <a:rPr lang="el-GR" dirty="0" smtClean="0"/>
              <a:t> πρόσβαση σε αναφορές</a:t>
            </a:r>
            <a:endParaRPr lang="en-US" dirty="0"/>
          </a:p>
        </p:txBody>
      </p:sp>
      <p:cxnSp>
        <p:nvCxnSpPr>
          <p:cNvPr id="16" name="Elbow Connector 15"/>
          <p:cNvCxnSpPr>
            <a:endCxn id="19" idx="1"/>
          </p:cNvCxnSpPr>
          <p:nvPr/>
        </p:nvCxnSpPr>
        <p:spPr>
          <a:xfrm>
            <a:off x="3203848" y="5877272"/>
            <a:ext cx="1277706" cy="406386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19718"/>
              </p:ext>
            </p:extLst>
          </p:nvPr>
        </p:nvGraphicFramePr>
        <p:xfrm>
          <a:off x="4481554" y="5917898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driver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8" name="Straight Arrow Connector 27"/>
          <p:cNvCxnSpPr/>
          <p:nvPr/>
        </p:nvCxnSpPr>
        <p:spPr>
          <a:xfrm flipV="1">
            <a:off x="6084168" y="5221366"/>
            <a:ext cx="0" cy="65590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283968" y="3664478"/>
            <a:ext cx="3906839" cy="369332"/>
          </a:xfrm>
          <a:prstGeom prst="rect">
            <a:avLst/>
          </a:prstGeom>
          <a:noFill/>
          <a:ln w="1905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myCar.getDriver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getName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996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522514"/>
            <a:ext cx="5181600" cy="3516086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 Car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position = 0;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driver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Car(int position,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 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position;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this.driver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Person(name);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getDriverName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driver.getName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5800" y="4267200"/>
            <a:ext cx="7054552" cy="2362200"/>
          </a:xfrm>
          <a:prstGeom prst="rect">
            <a:avLst/>
          </a:prstGeom>
          <a:ln w="28575">
            <a:solidFill>
              <a:srgbClr val="00B05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class </a:t>
            </a:r>
            <a:r>
              <a:rPr lang="en-US" dirty="0" err="1" smtClean="0">
                <a:solidFill>
                  <a:srgbClr val="00B050"/>
                </a:solidFill>
              </a:rPr>
              <a:t>MovingCarDriver2</a:t>
            </a:r>
            <a:endParaRPr lang="el-GR" dirty="0">
              <a:solidFill>
                <a:srgbClr val="00B050"/>
              </a:solidFill>
            </a:endParaRPr>
          </a:p>
          <a:p>
            <a:r>
              <a:rPr lang="en-US" dirty="0"/>
              <a:t>{</a:t>
            </a:r>
          </a:p>
          <a:p>
            <a:r>
              <a:rPr lang="el-GR" dirty="0"/>
              <a:t>  </a:t>
            </a:r>
            <a:r>
              <a:rPr lang="en-US" dirty="0"/>
              <a:t>public static void main(String </a:t>
            </a:r>
            <a:r>
              <a:rPr lang="en-US" dirty="0" err="1"/>
              <a:t>args</a:t>
            </a:r>
            <a:r>
              <a:rPr lang="en-US" dirty="0" smtClean="0"/>
              <a:t>[])</a:t>
            </a:r>
            <a:endParaRPr lang="el-GR" dirty="0" smtClean="0"/>
          </a:p>
          <a:p>
            <a:r>
              <a:rPr lang="el-GR" dirty="0" smtClean="0"/>
              <a:t>  </a:t>
            </a:r>
            <a:r>
              <a:rPr lang="en-US" dirty="0" smtClean="0"/>
              <a:t>{</a:t>
            </a:r>
            <a:endParaRPr lang="en-US" dirty="0"/>
          </a:p>
          <a:p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   Car</a:t>
            </a:r>
            <a:r>
              <a:rPr lang="en-US" dirty="0" smtClean="0"/>
              <a:t> </a:t>
            </a:r>
            <a:r>
              <a:rPr lang="en-US" dirty="0" err="1"/>
              <a:t>myCar</a:t>
            </a:r>
            <a:r>
              <a:rPr lang="en-US" dirty="0"/>
              <a:t> = new </a:t>
            </a:r>
            <a:r>
              <a:rPr lang="en-US" dirty="0">
                <a:solidFill>
                  <a:srgbClr val="0070C0"/>
                </a:solidFill>
              </a:rPr>
              <a:t>Car</a:t>
            </a:r>
            <a:r>
              <a:rPr lang="en-US" dirty="0"/>
              <a:t>(1, </a:t>
            </a:r>
            <a:r>
              <a:rPr lang="en-US" dirty="0" smtClean="0">
                <a:solidFill>
                  <a:srgbClr val="FF0000"/>
                </a:solidFill>
              </a:rPr>
              <a:t>“</a:t>
            </a: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lice”</a:t>
            </a:r>
            <a:r>
              <a:rPr lang="en-US" dirty="0" smtClean="0"/>
              <a:t>);</a:t>
            </a:r>
            <a:endParaRPr lang="en-US" dirty="0"/>
          </a:p>
          <a:p>
            <a:r>
              <a:rPr lang="el-GR" dirty="0"/>
              <a:t>    </a:t>
            </a:r>
            <a:r>
              <a:rPr lang="en-US" dirty="0" err="1" smtClean="0"/>
              <a:t>System.out.println</a:t>
            </a:r>
            <a:r>
              <a:rPr lang="en-US" dirty="0" smtClean="0"/>
              <a:t>(</a:t>
            </a:r>
            <a:r>
              <a:rPr lang="en-US" dirty="0" err="1" smtClean="0"/>
              <a:t>myCar.getDriverName</a:t>
            </a:r>
            <a:r>
              <a:rPr lang="en-US" dirty="0" smtClean="0"/>
              <a:t>());</a:t>
            </a:r>
            <a:endParaRPr lang="en-US" dirty="0"/>
          </a:p>
          <a:p>
            <a:r>
              <a:rPr lang="el-GR" dirty="0"/>
              <a:t>  </a:t>
            </a:r>
            <a:r>
              <a:rPr lang="en-US" dirty="0"/>
              <a:t>}</a:t>
            </a:r>
          </a:p>
          <a:p>
            <a:r>
              <a:rPr lang="en-US" dirty="0"/>
              <a:t>}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2528" y="533400"/>
            <a:ext cx="3712029" cy="2971800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dirty="0">
                <a:solidFill>
                  <a:srgbClr val="FF0000"/>
                </a:solidFill>
              </a:rPr>
              <a:t>class Person</a:t>
            </a:r>
            <a:endParaRPr lang="el-GR" dirty="0">
              <a:solidFill>
                <a:srgbClr val="FF0000"/>
              </a:solidFill>
            </a:endParaRPr>
          </a:p>
          <a:p>
            <a:r>
              <a:rPr lang="en-US" dirty="0"/>
              <a:t>{</a:t>
            </a:r>
          </a:p>
          <a:p>
            <a:r>
              <a:rPr lang="el-GR" dirty="0"/>
              <a:t>  </a:t>
            </a:r>
            <a:r>
              <a:rPr lang="en-US" dirty="0"/>
              <a:t>private String name;</a:t>
            </a:r>
          </a:p>
          <a:p>
            <a:r>
              <a:rPr lang="en-US" dirty="0"/>
              <a:t>	</a:t>
            </a:r>
          </a:p>
          <a:p>
            <a:r>
              <a:rPr lang="el-GR" dirty="0"/>
              <a:t>  </a:t>
            </a:r>
            <a:r>
              <a:rPr lang="en-US" dirty="0"/>
              <a:t>public Person(String name){</a:t>
            </a:r>
          </a:p>
          <a:p>
            <a:r>
              <a:rPr lang="el-GR" dirty="0"/>
              <a:t>    </a:t>
            </a:r>
            <a:r>
              <a:rPr lang="en-US" dirty="0"/>
              <a:t>this.name = name;</a:t>
            </a:r>
            <a:endParaRPr lang="el-GR" dirty="0"/>
          </a:p>
          <a:p>
            <a:r>
              <a:rPr lang="el-GR" dirty="0"/>
              <a:t>  </a:t>
            </a:r>
            <a:r>
              <a:rPr lang="en-US" dirty="0"/>
              <a:t>}</a:t>
            </a:r>
            <a:endParaRPr lang="el-GR" dirty="0"/>
          </a:p>
          <a:p>
            <a:r>
              <a:rPr lang="en-US" dirty="0"/>
              <a:t>	</a:t>
            </a:r>
          </a:p>
          <a:p>
            <a:r>
              <a:rPr lang="el-GR" dirty="0"/>
              <a:t>  </a:t>
            </a:r>
            <a:r>
              <a:rPr lang="en-US" dirty="0"/>
              <a:t>public String </a:t>
            </a:r>
            <a:r>
              <a:rPr lang="en-US" dirty="0" err="1">
                <a:solidFill>
                  <a:srgbClr val="FF0000"/>
                </a:solidFill>
              </a:rPr>
              <a:t>getName</a:t>
            </a:r>
            <a:r>
              <a:rPr lang="en-US" dirty="0"/>
              <a:t>(){</a:t>
            </a:r>
          </a:p>
          <a:p>
            <a:r>
              <a:rPr lang="el-GR" dirty="0"/>
              <a:t>    </a:t>
            </a:r>
            <a:r>
              <a:rPr lang="en-US" dirty="0"/>
              <a:t>return name;</a:t>
            </a:r>
          </a:p>
          <a:p>
            <a:r>
              <a:rPr lang="el-GR" dirty="0"/>
              <a:t>  </a:t>
            </a:r>
            <a:r>
              <a:rPr lang="en-US" dirty="0"/>
              <a:t>}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974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07504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Αντικείμενα μέσα σε αντικείμενα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5147590"/>
              </p:ext>
            </p:extLst>
          </p:nvPr>
        </p:nvGraphicFramePr>
        <p:xfrm>
          <a:off x="141222" y="5445224"/>
          <a:ext cx="3096344" cy="4250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myCar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>
            <a:endCxn id="13" idx="1"/>
          </p:cNvCxnSpPr>
          <p:nvPr/>
        </p:nvCxnSpPr>
        <p:spPr>
          <a:xfrm rot="5400000" flipH="1" flipV="1">
            <a:off x="6085344" y="4186768"/>
            <a:ext cx="825232" cy="251520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665023"/>
              </p:ext>
            </p:extLst>
          </p:nvPr>
        </p:nvGraphicFramePr>
        <p:xfrm>
          <a:off x="6623720" y="3717032"/>
          <a:ext cx="2520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“Alice”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107504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707904" y="1772816"/>
            <a:ext cx="52565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Στην περίπτωση το αντικείμενο </a:t>
            </a:r>
            <a:r>
              <a:rPr lang="en-US" dirty="0" smtClean="0">
                <a:solidFill>
                  <a:srgbClr val="0070C0"/>
                </a:solidFill>
              </a:rPr>
              <a:t>Person</a:t>
            </a:r>
            <a:r>
              <a:rPr lang="en-US" dirty="0" smtClean="0"/>
              <a:t> </a:t>
            </a:r>
            <a:r>
              <a:rPr lang="el-GR" dirty="0" smtClean="0"/>
              <a:t>δημιουργείται μέσα στο αντικείμενο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Car</a:t>
            </a:r>
          </a:p>
          <a:p>
            <a:endParaRPr lang="en-US" dirty="0"/>
          </a:p>
          <a:p>
            <a:r>
              <a:rPr lang="el-GR" dirty="0" smtClean="0"/>
              <a:t>Δεν έχουμε πρόσβαση σε αυτό </a:t>
            </a:r>
            <a:r>
              <a:rPr lang="el-GR" dirty="0" smtClean="0">
                <a:solidFill>
                  <a:srgbClr val="0070C0"/>
                </a:solidFill>
              </a:rPr>
              <a:t>εκτός</a:t>
            </a:r>
            <a:r>
              <a:rPr lang="el-GR" dirty="0" smtClean="0"/>
              <a:t> της </a:t>
            </a:r>
            <a:r>
              <a:rPr lang="en-US" dirty="0" smtClean="0"/>
              <a:t>Car.</a:t>
            </a:r>
            <a:endParaRPr lang="en-US" dirty="0"/>
          </a:p>
        </p:txBody>
      </p:sp>
      <p:cxnSp>
        <p:nvCxnSpPr>
          <p:cNvPr id="16" name="Elbow Connector 15"/>
          <p:cNvCxnSpPr>
            <a:stCxn id="5" idx="3"/>
            <a:endCxn id="19" idx="1"/>
          </p:cNvCxnSpPr>
          <p:nvPr/>
        </p:nvCxnSpPr>
        <p:spPr>
          <a:xfrm flipV="1">
            <a:off x="3237566" y="5127997"/>
            <a:ext cx="1451628" cy="529736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1875541"/>
              </p:ext>
            </p:extLst>
          </p:nvPr>
        </p:nvGraphicFramePr>
        <p:xfrm>
          <a:off x="4689194" y="4762237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driver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0x0010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622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Σχέσεις μεταξύ κλάσεων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Στο παράδειγμα μας έχουμε δύο διαφορετικές κλάσεις (</a:t>
            </a:r>
            <a:r>
              <a:rPr lang="en-US" dirty="0" smtClean="0">
                <a:solidFill>
                  <a:srgbClr val="0070C0"/>
                </a:solidFill>
              </a:rPr>
              <a:t>Person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70C0"/>
                </a:solidFill>
              </a:rPr>
              <a:t>Driver</a:t>
            </a:r>
            <a:r>
              <a:rPr lang="en-US" dirty="0" smtClean="0"/>
              <a:t>) </a:t>
            </a:r>
            <a:r>
              <a:rPr lang="el-GR" dirty="0" smtClean="0"/>
              <a:t>οι οποίες συσχετίζονται μεταξύ τους με διαφορετικούς τρόπους.</a:t>
            </a:r>
          </a:p>
          <a:p>
            <a:r>
              <a:rPr lang="el-GR" dirty="0" smtClean="0"/>
              <a:t>Μπορεί να υπάρχουν πολλές διαφορετικές σχέσεις μεταξύ κλάσεων.</a:t>
            </a:r>
          </a:p>
          <a:p>
            <a:pPr lvl="1"/>
            <a:r>
              <a:rPr lang="el-GR" dirty="0" smtClean="0"/>
              <a:t>Στην περίπτωση μας, η μία κλάση ορίζεται χρησιμοποιώντας αντικείμενα της άλλης</a:t>
            </a:r>
          </a:p>
          <a:p>
            <a:r>
              <a:rPr lang="el-GR" dirty="0" smtClean="0"/>
              <a:t>Αυτού του είδους τη σχέση την λέμε σχέση </a:t>
            </a:r>
            <a:r>
              <a:rPr lang="el-GR" dirty="0" smtClean="0">
                <a:solidFill>
                  <a:srgbClr val="FF0000"/>
                </a:solidFill>
              </a:rPr>
              <a:t>σύνθεσης </a:t>
            </a:r>
          </a:p>
          <a:p>
            <a:pPr lvl="1"/>
            <a:r>
              <a:rPr lang="el-GR" dirty="0" smtClean="0"/>
              <a:t>Μερικές φορές την ξεχωρίζουμε σε σχέση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σύνθεσης </a:t>
            </a:r>
            <a:r>
              <a:rPr lang="en-US" dirty="0"/>
              <a:t>(composition</a:t>
            </a:r>
            <a:r>
              <a:rPr lang="en-US" dirty="0" smtClean="0"/>
              <a:t>)</a:t>
            </a:r>
            <a:r>
              <a:rPr lang="el-GR" dirty="0" smtClean="0"/>
              <a:t>  και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συνάθροισης </a:t>
            </a:r>
            <a:r>
              <a:rPr lang="el-GR" dirty="0" smtClean="0"/>
              <a:t>(</a:t>
            </a:r>
            <a:r>
              <a:rPr lang="en-US" dirty="0" smtClean="0"/>
              <a:t>aggregation)</a:t>
            </a:r>
            <a:r>
              <a:rPr lang="el-GR" dirty="0" smtClean="0"/>
              <a:t>.</a:t>
            </a:r>
          </a:p>
          <a:p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771544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Σχέσεις κλάσεων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Όταν έχουμε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κλάσεις</a:t>
            </a:r>
            <a:r>
              <a:rPr lang="el-GR" dirty="0" smtClean="0"/>
              <a:t> που 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έχουν αντικείμενα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άλλων κλάσεων</a:t>
            </a:r>
            <a:r>
              <a:rPr lang="el-GR" dirty="0" smtClean="0"/>
              <a:t> ένα θέμα που προκύπτει είναι πότε και πού θα γίνεται η </a:t>
            </a:r>
            <a:r>
              <a:rPr lang="el-GR" dirty="0" smtClean="0">
                <a:solidFill>
                  <a:srgbClr val="0070C0"/>
                </a:solidFill>
              </a:rPr>
              <a:t>δημιουργία των αντικειμένων </a:t>
            </a:r>
            <a:r>
              <a:rPr lang="el-GR" dirty="0" smtClean="0"/>
              <a:t>και πότε η καταστροφή τους</a:t>
            </a:r>
          </a:p>
          <a:p>
            <a:pPr lvl="1"/>
            <a:r>
              <a:rPr lang="el-GR" dirty="0" smtClean="0"/>
              <a:t>Πιο σημαντικό σε γλώσσες που δεν έχουν </a:t>
            </a:r>
            <a:r>
              <a:rPr lang="en-US" dirty="0" smtClean="0"/>
              <a:t>garbage collector.</a:t>
            </a:r>
          </a:p>
          <a:p>
            <a:r>
              <a:rPr lang="el-GR" dirty="0" smtClean="0"/>
              <a:t>Π.χ., τα αντικείμενα τύπου</a:t>
            </a:r>
            <a:r>
              <a:rPr lang="en-US" dirty="0"/>
              <a:t> </a:t>
            </a:r>
            <a:r>
              <a:rPr lang="en-US" dirty="0" smtClean="0">
                <a:solidFill>
                  <a:srgbClr val="0070C0"/>
                </a:solidFill>
              </a:rPr>
              <a:t>Person </a:t>
            </a:r>
            <a:r>
              <a:rPr lang="el-GR" dirty="0" smtClean="0"/>
              <a:t>στο παράδειγμα </a:t>
            </a:r>
            <a:r>
              <a:rPr lang="en-US" dirty="0" smtClean="0">
                <a:solidFill>
                  <a:srgbClr val="0070C0"/>
                </a:solidFill>
              </a:rPr>
              <a:t>MovingCarDriver2</a:t>
            </a:r>
            <a:r>
              <a:rPr lang="en-US" dirty="0" smtClean="0"/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δημιουργούνται μέσα </a:t>
            </a:r>
            <a:r>
              <a:rPr lang="el-GR" dirty="0" smtClean="0"/>
              <a:t>στην κλάση </a:t>
            </a:r>
            <a:r>
              <a:rPr lang="en-US" dirty="0" smtClean="0">
                <a:solidFill>
                  <a:srgbClr val="0070C0"/>
                </a:solidFill>
              </a:rPr>
              <a:t>Car</a:t>
            </a:r>
            <a:r>
              <a:rPr lang="en-US" dirty="0" smtClean="0"/>
              <a:t>, </a:t>
            </a:r>
            <a:r>
              <a:rPr lang="el-GR" dirty="0" smtClean="0"/>
              <a:t>και καταστρέφονται μέσα στην </a:t>
            </a:r>
            <a:r>
              <a:rPr lang="en-US" dirty="0" smtClean="0"/>
              <a:t>Car, </a:t>
            </a:r>
            <a:r>
              <a:rPr lang="el-GR" dirty="0" smtClean="0"/>
              <a:t>ή αν το αντικείμενο </a:t>
            </a:r>
            <a:r>
              <a:rPr lang="en-US" dirty="0" smtClean="0"/>
              <a:t>Car </a:t>
            </a:r>
            <a:r>
              <a:rPr lang="el-GR" dirty="0" smtClean="0"/>
              <a:t>καταστραφεί.</a:t>
            </a:r>
          </a:p>
          <a:p>
            <a:r>
              <a:rPr lang="el-GR" dirty="0" smtClean="0"/>
              <a:t>Τα αντικείμενα τύπου </a:t>
            </a:r>
            <a:r>
              <a:rPr lang="en-US" dirty="0" smtClean="0">
                <a:solidFill>
                  <a:srgbClr val="0070C0"/>
                </a:solidFill>
              </a:rPr>
              <a:t>Person</a:t>
            </a:r>
            <a:r>
              <a:rPr lang="en-US" dirty="0" smtClean="0"/>
              <a:t> </a:t>
            </a:r>
            <a:r>
              <a:rPr lang="el-GR" dirty="0" smtClean="0"/>
              <a:t>που χρησιμοποιούνται στην </a:t>
            </a:r>
            <a:r>
              <a:rPr lang="en-US" dirty="0" smtClean="0">
                <a:solidFill>
                  <a:srgbClr val="0070C0"/>
                </a:solidFill>
              </a:rPr>
              <a:t>MovingCarDriver1</a:t>
            </a:r>
            <a:r>
              <a:rPr lang="en-US" dirty="0" smtClean="0"/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δημιουργούνται εκτός της κλάσης</a:t>
            </a:r>
            <a:r>
              <a:rPr lang="el-GR" dirty="0" smtClean="0"/>
              <a:t> και μπορεί να υπάρχουν αφού καταστραφεί η κλάση.</a:t>
            </a:r>
          </a:p>
          <a:p>
            <a:r>
              <a:rPr lang="el-GR" dirty="0" smtClean="0"/>
              <a:t>Συχνά οι σχέσεις του δεύτερου τύπου λέγονται σχέσεις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συνάθροισης</a:t>
            </a:r>
            <a:r>
              <a:rPr lang="el-GR" dirty="0" smtClean="0"/>
              <a:t>, ενώ του πρώτου σχέσεις </a:t>
            </a:r>
            <a:r>
              <a:rPr lang="el-GR" dirty="0" smtClean="0">
                <a:solidFill>
                  <a:srgbClr val="0070C0"/>
                </a:solidFill>
              </a:rPr>
              <a:t>σύνθεσης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407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Επιστροφή αντικειμένων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αντικείμενο</a:t>
            </a:r>
            <a:r>
              <a:rPr lang="el-GR" dirty="0" smtClean="0"/>
              <a:t> που δημιουργούμε </a:t>
            </a:r>
            <a:r>
              <a:rPr lang="el-GR" dirty="0" smtClean="0">
                <a:solidFill>
                  <a:srgbClr val="0070C0"/>
                </a:solidFill>
              </a:rPr>
              <a:t>μέσα σε μία μέθοδο</a:t>
            </a:r>
            <a:r>
              <a:rPr lang="el-GR" dirty="0" smtClean="0"/>
              <a:t> μπορούμε να το διατηρήσουμε και μετά το τέλος της μεθόδου αν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κρατήσουμε μια αναφορά </a:t>
            </a:r>
            <a:r>
              <a:rPr lang="el-GR" dirty="0" smtClean="0"/>
              <a:t>σε αυτό.</a:t>
            </a:r>
          </a:p>
          <a:p>
            <a:r>
              <a:rPr lang="el-GR" dirty="0" smtClean="0"/>
              <a:t>Ένας τρόπος να γίνει αυτό είναι αν η μέθοδος </a:t>
            </a:r>
            <a:r>
              <a:rPr lang="el-GR" dirty="0" smtClean="0">
                <a:solidFill>
                  <a:srgbClr val="FF0000"/>
                </a:solidFill>
              </a:rPr>
              <a:t>επιστρέφει</a:t>
            </a:r>
            <a:r>
              <a:rPr lang="el-GR" dirty="0" smtClean="0"/>
              <a:t> το αντικείμενο (δηλαδή την </a:t>
            </a:r>
            <a:r>
              <a:rPr lang="el-GR" dirty="0" smtClean="0">
                <a:solidFill>
                  <a:srgbClr val="00B0F0"/>
                </a:solidFill>
              </a:rPr>
              <a:t>αναφορά</a:t>
            </a:r>
            <a:r>
              <a:rPr lang="el-GR" dirty="0" smtClean="0"/>
              <a:t> σε αυτό) που δημιουργήσαμε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369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51520" y="332656"/>
            <a:ext cx="8784976" cy="6525344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class Date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private int day = 1;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private int month = 1;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private int year = 201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private String[]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monthStrings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</a:t>
            </a: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l-GR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	  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{"Jan", "Feb", "Mar", "Apr", "May", "Jun",</a:t>
            </a: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		   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"Jul", "Aug", "Sep", "Oct", "Nov", "Dec"};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public Date(int day, int month, int year){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this.day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day;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this.month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month;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this.year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year;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public String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return day + " " +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monthNames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[month-1] + " " + year;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52120" y="457200"/>
            <a:ext cx="2071529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2400" dirty="0" smtClean="0"/>
              <a:t>Η κλάση </a:t>
            </a:r>
            <a:r>
              <a:rPr lang="en-US" sz="2400" dirty="0" smtClean="0"/>
              <a:t>Date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633537" y="4077072"/>
            <a:ext cx="3491880" cy="120032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Θέλω η κλάση να μπορεί να μου επιστρέφει μια νέα ημερομηνία αλλά ένα χρόνο μετά. Πως μπορώ να το κάνω?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3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5308" y="5117890"/>
            <a:ext cx="6770948" cy="147946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73211" y="377280"/>
            <a:ext cx="8534400" cy="6480720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class Date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private int day = 1;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private int month = 1;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private int year = 2014;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private String[]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monthStrings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{"Jan", "Feb", "Mar", "Apr", "May", "Jun",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"Jul", "Aug", "Sep", "Oct", "Nov", "Dec"};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public Date(int day, int month, int year){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this.day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day;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this.month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month;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this.year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year;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String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return day + " " +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monthNames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[month-1] + " " + year;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endParaRPr lang="el-GR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Date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nextYear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(){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Date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nextYearDate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Date(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day,month,year+1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nextYearDate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40491" y="620688"/>
            <a:ext cx="2071529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2400" dirty="0" smtClean="0"/>
              <a:t>Η κλάση </a:t>
            </a:r>
            <a:r>
              <a:rPr lang="en-US" sz="2400" dirty="0" smtClean="0"/>
              <a:t>Date</a:t>
            </a:r>
            <a:endParaRPr lang="en-US" sz="2400" dirty="0"/>
          </a:p>
        </p:txBody>
      </p:sp>
      <p:sp>
        <p:nvSpPr>
          <p:cNvPr id="2" name="Rectangular Callout 1"/>
          <p:cNvSpPr/>
          <p:nvPr/>
        </p:nvSpPr>
        <p:spPr>
          <a:xfrm>
            <a:off x="3786735" y="6297952"/>
            <a:ext cx="5328592" cy="560048"/>
          </a:xfrm>
          <a:prstGeom prst="wedgeRectCallout">
            <a:avLst>
              <a:gd name="adj1" fmla="val 8501"/>
              <a:gd name="adj2" fmla="val -71935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>
                <a:solidFill>
                  <a:schemeClr val="tx1"/>
                </a:solidFill>
              </a:rPr>
              <a:t>Η κλάση </a:t>
            </a:r>
            <a:r>
              <a:rPr lang="en-US" dirty="0" err="1">
                <a:solidFill>
                  <a:schemeClr val="tx1"/>
                </a:solidFill>
              </a:rPr>
              <a:t>nextYear</a:t>
            </a:r>
            <a:r>
              <a:rPr lang="en-US" dirty="0">
                <a:solidFill>
                  <a:schemeClr val="tx1"/>
                </a:solidFill>
              </a:rPr>
              <a:t>() </a:t>
            </a:r>
            <a:r>
              <a:rPr lang="el-GR" dirty="0">
                <a:solidFill>
                  <a:schemeClr val="tx1"/>
                </a:solidFill>
              </a:rPr>
              <a:t>επιστρέφει ένα νέο αντικείμενο </a:t>
            </a:r>
            <a:r>
              <a:rPr lang="en-US" dirty="0">
                <a:solidFill>
                  <a:schemeClr val="tx1"/>
                </a:solidFill>
              </a:rPr>
              <a:t>Date </a:t>
            </a:r>
            <a:r>
              <a:rPr lang="el-GR" dirty="0">
                <a:solidFill>
                  <a:schemeClr val="tx1"/>
                </a:solidFill>
              </a:rPr>
              <a:t>με την ημερομηνία ένα χρόνο </a:t>
            </a:r>
            <a:r>
              <a:rPr lang="el-GR" dirty="0" smtClean="0">
                <a:solidFill>
                  <a:schemeClr val="tx1"/>
                </a:solidFill>
              </a:rPr>
              <a:t>μετά.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777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1340768"/>
            <a:ext cx="7109639" cy="2862322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DateExample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public static void main(String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	Date today = new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Date(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25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,201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l-GR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(today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Date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todayNextYear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today.nextYear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 </a:t>
            </a:r>
            <a:endParaRPr lang="el-GR" sz="20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todayNextYear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72204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7505" y="5305733"/>
            <a:ext cx="5904656" cy="9291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79512" y="356582"/>
            <a:ext cx="8534400" cy="6480720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class Date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private int day = 1;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private int month = 1;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private int year = 2014;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private String[]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monthStrings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{"Jan", "Feb", "Mar", "Apr", "May", "Jun",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"Jul", "Aug", "Sep", "Oct", "Nov", "Dec"};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public Date(int day, int month, int year){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this.day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day;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this.month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month;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this.year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year;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String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return day + " " +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monthNames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[month-1] + " " + year;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endParaRPr lang="el-GR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Date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nextYear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(){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Date(day,month,year+1);</a:t>
            </a:r>
          </a:p>
          <a:p>
            <a:pPr marL="0" indent="0"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12160" y="620688"/>
            <a:ext cx="2071529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2400" dirty="0" smtClean="0"/>
              <a:t>Η κλάση </a:t>
            </a:r>
            <a:r>
              <a:rPr lang="en-US" sz="2400" dirty="0" smtClean="0"/>
              <a:t>Date</a:t>
            </a:r>
            <a:endParaRPr lang="en-US" sz="2400" dirty="0"/>
          </a:p>
        </p:txBody>
      </p:sp>
      <p:sp>
        <p:nvSpPr>
          <p:cNvPr id="6" name="Rectangular Callout 5"/>
          <p:cNvSpPr/>
          <p:nvPr/>
        </p:nvSpPr>
        <p:spPr>
          <a:xfrm>
            <a:off x="1514803" y="6158617"/>
            <a:ext cx="7629197" cy="678685"/>
          </a:xfrm>
          <a:prstGeom prst="wedgeRectCallout">
            <a:avLst>
              <a:gd name="adj1" fmla="val -25279"/>
              <a:gd name="adj2" fmla="val -76651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>
                <a:solidFill>
                  <a:schemeClr val="tx1"/>
                </a:solidFill>
              </a:rPr>
              <a:t>Μπορούμε να επιστρέψουμε το αντικείμενο που δημιουργούμε κατευθείαν ως επιστρεφόμενη τιμή (παρομοίως και ως όρισμα σε μέθοδο)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75013" y="5044534"/>
            <a:ext cx="4002378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Τι γίνεται αν η ημερομηνία είναι 29/2?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775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663425" y="3973016"/>
            <a:ext cx="6982544" cy="2768352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endParaRPr lang="en-US" dirty="0"/>
          </a:p>
          <a:p>
            <a:r>
              <a:rPr lang="en-US" sz="2900" dirty="0">
                <a:solidFill>
                  <a:srgbClr val="0070C0"/>
                </a:solidFill>
              </a:rPr>
              <a:t>class </a:t>
            </a:r>
            <a:r>
              <a:rPr lang="en-US" sz="2900" dirty="0" err="1" smtClean="0">
                <a:solidFill>
                  <a:srgbClr val="0070C0"/>
                </a:solidFill>
              </a:rPr>
              <a:t>PersonTest</a:t>
            </a:r>
            <a:endParaRPr lang="el-GR" sz="2900" dirty="0">
              <a:solidFill>
                <a:srgbClr val="0070C0"/>
              </a:solidFill>
            </a:endParaRPr>
          </a:p>
          <a:p>
            <a:r>
              <a:rPr lang="en-US" sz="2900" dirty="0"/>
              <a:t>{</a:t>
            </a:r>
          </a:p>
          <a:p>
            <a:r>
              <a:rPr lang="el-GR" sz="2900" dirty="0"/>
              <a:t>  </a:t>
            </a:r>
            <a:r>
              <a:rPr lang="en-US" sz="2900" dirty="0" smtClean="0"/>
              <a:t> public </a:t>
            </a:r>
            <a:r>
              <a:rPr lang="en-US" sz="2900" dirty="0"/>
              <a:t>static void main(String </a:t>
            </a:r>
            <a:r>
              <a:rPr lang="en-US" sz="2900" dirty="0" err="1"/>
              <a:t>args</a:t>
            </a:r>
            <a:r>
              <a:rPr lang="en-US" sz="2900" dirty="0" smtClean="0"/>
              <a:t>[])</a:t>
            </a:r>
            <a:endParaRPr lang="el-GR" sz="2900" dirty="0" smtClean="0"/>
          </a:p>
          <a:p>
            <a:r>
              <a:rPr lang="el-GR" sz="2900" dirty="0" smtClean="0"/>
              <a:t>  </a:t>
            </a:r>
            <a:r>
              <a:rPr lang="en-US" sz="2900" dirty="0" smtClean="0"/>
              <a:t> {</a:t>
            </a:r>
            <a:endParaRPr lang="en-US" sz="2900" dirty="0"/>
          </a:p>
          <a:p>
            <a:r>
              <a:rPr lang="en-US" sz="2900" dirty="0"/>
              <a:t>	</a:t>
            </a:r>
            <a:r>
              <a:rPr lang="en-US" sz="2900" dirty="0" smtClean="0">
                <a:solidFill>
                  <a:srgbClr val="FF0000"/>
                </a:solidFill>
              </a:rPr>
              <a:t>Person</a:t>
            </a:r>
            <a:r>
              <a:rPr lang="en-US" sz="2900" dirty="0" smtClean="0"/>
              <a:t> </a:t>
            </a:r>
            <a:r>
              <a:rPr lang="en-US" sz="2900" dirty="0" err="1"/>
              <a:t>alice</a:t>
            </a:r>
            <a:r>
              <a:rPr lang="en-US" sz="2900" dirty="0"/>
              <a:t> = new </a:t>
            </a:r>
            <a:r>
              <a:rPr lang="en-US" sz="2900" dirty="0">
                <a:solidFill>
                  <a:srgbClr val="FF0000"/>
                </a:solidFill>
              </a:rPr>
              <a:t>Person</a:t>
            </a:r>
            <a:r>
              <a:rPr lang="en-US" sz="2900" dirty="0"/>
              <a:t>("Alice</a:t>
            </a:r>
            <a:r>
              <a:rPr lang="en-US" sz="2900" dirty="0" smtClean="0"/>
              <a:t>");</a:t>
            </a:r>
          </a:p>
          <a:p>
            <a:r>
              <a:rPr lang="en-US" sz="2900" dirty="0"/>
              <a:t> </a:t>
            </a:r>
            <a:r>
              <a:rPr lang="en-US" sz="2900" dirty="0" smtClean="0"/>
              <a:t>     	</a:t>
            </a:r>
            <a:r>
              <a:rPr lang="en-US" sz="2900" dirty="0" smtClean="0">
                <a:solidFill>
                  <a:srgbClr val="FF0000"/>
                </a:solidFill>
              </a:rPr>
              <a:t>Person</a:t>
            </a:r>
            <a:r>
              <a:rPr lang="en-US" sz="2900" dirty="0" smtClean="0"/>
              <a:t> bob;</a:t>
            </a:r>
          </a:p>
          <a:p>
            <a:r>
              <a:rPr lang="en-US" sz="2900" dirty="0"/>
              <a:t>	</a:t>
            </a:r>
            <a:r>
              <a:rPr lang="en-US" sz="2900" dirty="0" err="1" smtClean="0"/>
              <a:t>System.out.println</a:t>
            </a:r>
            <a:r>
              <a:rPr lang="en-US" sz="2900" dirty="0" smtClean="0"/>
              <a:t>(</a:t>
            </a:r>
            <a:r>
              <a:rPr lang="en-US" sz="2900" dirty="0" err="1" smtClean="0"/>
              <a:t>alice.getName</a:t>
            </a:r>
            <a:r>
              <a:rPr lang="en-US" sz="2900" dirty="0"/>
              <a:t>());</a:t>
            </a:r>
          </a:p>
          <a:p>
            <a:r>
              <a:rPr lang="en-US" sz="2900" dirty="0"/>
              <a:t>	</a:t>
            </a:r>
            <a:r>
              <a:rPr lang="en-US" sz="2900" dirty="0" err="1" smtClean="0"/>
              <a:t>System.out.println</a:t>
            </a:r>
            <a:r>
              <a:rPr lang="en-US" sz="2900" dirty="0" smtClean="0"/>
              <a:t>(</a:t>
            </a:r>
            <a:r>
              <a:rPr lang="en-US" sz="2900" dirty="0" err="1" smtClean="0"/>
              <a:t>alice.getName</a:t>
            </a:r>
            <a:r>
              <a:rPr lang="en-US" sz="2900" dirty="0" smtClean="0"/>
              <a:t>().length());</a:t>
            </a:r>
            <a:endParaRPr lang="en-US" sz="2900" dirty="0"/>
          </a:p>
          <a:p>
            <a:r>
              <a:rPr lang="en-US" sz="2900" dirty="0" smtClean="0"/>
              <a:t>   }</a:t>
            </a:r>
            <a:endParaRPr lang="en-US" sz="2900" dirty="0"/>
          </a:p>
          <a:p>
            <a:r>
              <a:rPr lang="en-US" sz="2900" dirty="0"/>
              <a:t>}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57563" y="404664"/>
            <a:ext cx="7010781" cy="3528392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Autofit/>
          </a:bodyPr>
          <a:lstStyle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sz="1600" dirty="0">
                <a:solidFill>
                  <a:srgbClr val="FF0000"/>
                </a:solidFill>
              </a:rPr>
              <a:t>class Person</a:t>
            </a:r>
            <a:endParaRPr lang="el-GR" sz="1600" dirty="0">
              <a:solidFill>
                <a:srgbClr val="FF0000"/>
              </a:solidFill>
            </a:endParaRPr>
          </a:p>
          <a:p>
            <a:r>
              <a:rPr lang="en-US" sz="1600" dirty="0"/>
              <a:t>{</a:t>
            </a:r>
          </a:p>
          <a:p>
            <a:r>
              <a:rPr lang="el-GR" sz="1600" dirty="0"/>
              <a:t>  </a:t>
            </a:r>
            <a:r>
              <a:rPr lang="en-US" sz="1600" dirty="0"/>
              <a:t>private String name;</a:t>
            </a:r>
          </a:p>
          <a:p>
            <a:r>
              <a:rPr lang="en-US" sz="1600" dirty="0"/>
              <a:t>	</a:t>
            </a:r>
          </a:p>
          <a:p>
            <a:r>
              <a:rPr lang="el-GR" sz="1600" dirty="0"/>
              <a:t>  </a:t>
            </a:r>
            <a:r>
              <a:rPr lang="en-US" sz="1600" dirty="0"/>
              <a:t>public Person(String name){</a:t>
            </a:r>
          </a:p>
          <a:p>
            <a:r>
              <a:rPr lang="el-GR" sz="1600" dirty="0"/>
              <a:t>    </a:t>
            </a:r>
            <a:r>
              <a:rPr lang="en-US" sz="1600" dirty="0"/>
              <a:t>this.name = name;</a:t>
            </a:r>
            <a:endParaRPr lang="el-GR" sz="1600" dirty="0"/>
          </a:p>
          <a:p>
            <a:r>
              <a:rPr lang="el-GR" sz="1600" dirty="0"/>
              <a:t>  </a:t>
            </a:r>
            <a:r>
              <a:rPr lang="en-US" sz="1600" dirty="0"/>
              <a:t>}</a:t>
            </a:r>
            <a:endParaRPr lang="el-GR" sz="1600" dirty="0"/>
          </a:p>
          <a:p>
            <a:r>
              <a:rPr lang="en-US" sz="1600" dirty="0"/>
              <a:t>	</a:t>
            </a:r>
          </a:p>
          <a:p>
            <a:r>
              <a:rPr lang="el-GR" sz="1600" dirty="0"/>
              <a:t>  </a:t>
            </a:r>
            <a:r>
              <a:rPr lang="en-US" sz="1600" dirty="0"/>
              <a:t>public String </a:t>
            </a:r>
            <a:r>
              <a:rPr lang="en-US" sz="1600" dirty="0" err="1">
                <a:solidFill>
                  <a:srgbClr val="FF0000"/>
                </a:solidFill>
              </a:rPr>
              <a:t>getName</a:t>
            </a:r>
            <a:r>
              <a:rPr lang="en-US" sz="1600" dirty="0"/>
              <a:t>(){</a:t>
            </a:r>
          </a:p>
          <a:p>
            <a:r>
              <a:rPr lang="el-GR" sz="1600" dirty="0"/>
              <a:t>    </a:t>
            </a:r>
            <a:r>
              <a:rPr lang="en-US" sz="1600" dirty="0"/>
              <a:t>return name;</a:t>
            </a:r>
          </a:p>
          <a:p>
            <a:r>
              <a:rPr lang="el-GR" sz="1600" dirty="0"/>
              <a:t>  </a:t>
            </a:r>
            <a:r>
              <a:rPr lang="en-US" sz="1600" dirty="0" smtClean="0"/>
              <a:t>}</a:t>
            </a:r>
            <a:endParaRPr lang="el-GR" sz="1600" dirty="0" smtClean="0"/>
          </a:p>
          <a:p>
            <a:r>
              <a:rPr lang="el-GR" sz="1600" dirty="0"/>
              <a:t>}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23894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" y="4941168"/>
            <a:ext cx="5364088" cy="1800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47130" y="24190"/>
            <a:ext cx="8534400" cy="7005210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class Date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private int day = 1;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private int month = 1;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private int year = 2014;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private String[]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monthStrings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{"Jan", "Feb", "Mar", "Apr", "May", "Jun",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"Jul", "Aug", "Sep", "Oct", "Nov", "Dec"};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public Date(int day, int month, int year){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this.day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day;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this.month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month;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this.year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year;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String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return day + " " +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monthNames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[month-1] + " " + year;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endParaRPr lang="el-GR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Date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nextYear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 (day == 29 &amp;&amp; month == 2){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return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Date(day,month,year+1);</a:t>
            </a:r>
          </a:p>
          <a:p>
            <a:pPr marL="0" indent="0"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12160" y="620688"/>
            <a:ext cx="2071529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2400" dirty="0" smtClean="0"/>
              <a:t>Η κλάση </a:t>
            </a:r>
            <a:r>
              <a:rPr lang="en-US" sz="2400" dirty="0" smtClean="0"/>
              <a:t>Date</a:t>
            </a:r>
            <a:endParaRPr lang="en-US" sz="2400" dirty="0"/>
          </a:p>
        </p:txBody>
      </p:sp>
      <p:sp>
        <p:nvSpPr>
          <p:cNvPr id="8" name="Rectangular Callout 7"/>
          <p:cNvSpPr/>
          <p:nvPr/>
        </p:nvSpPr>
        <p:spPr>
          <a:xfrm>
            <a:off x="5743059" y="4666638"/>
            <a:ext cx="3380725" cy="2160240"/>
          </a:xfrm>
          <a:prstGeom prst="wedgeRectCallout">
            <a:avLst>
              <a:gd name="adj1" fmla="val -104856"/>
              <a:gd name="adj2" fmla="val 1076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>
                <a:solidFill>
                  <a:srgbClr val="FF0000"/>
                </a:solidFill>
              </a:rPr>
              <a:t>Η τιμή </a:t>
            </a:r>
            <a:r>
              <a:rPr lang="en-US" dirty="0" smtClean="0">
                <a:solidFill>
                  <a:srgbClr val="FF0000"/>
                </a:solidFill>
              </a:rPr>
              <a:t>null</a:t>
            </a:r>
            <a:r>
              <a:rPr lang="el-GR" dirty="0" smtClean="0">
                <a:solidFill>
                  <a:schemeClr val="tx1"/>
                </a:solidFill>
              </a:rPr>
              <a:t>: Μία κενή αναφορά. Η τιμή μπορεί να χρησιμοποιηθεί σαν μια </a:t>
            </a:r>
            <a:r>
              <a:rPr lang="en-US" dirty="0" smtClean="0">
                <a:solidFill>
                  <a:schemeClr val="tx1"/>
                </a:solidFill>
              </a:rPr>
              <a:t>default </a:t>
            </a:r>
            <a:r>
              <a:rPr lang="el-GR" dirty="0" smtClean="0">
                <a:solidFill>
                  <a:schemeClr val="tx1"/>
                </a:solidFill>
              </a:rPr>
              <a:t>τιμή, ή σαν ένδειξη λάθους (στην περίπτωση αυτή ότι δεν μπορούμε να δημιουργήσουμε το αντικείμενο)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63218" y="3574286"/>
            <a:ext cx="4002378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Τι γίνεται αν η ημερομηνία είναι 29/2?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34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51520" y="1412776"/>
            <a:ext cx="8534400" cy="4896544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DateExample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public static void main(String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Font typeface="Arial" pitchFamily="34" charset="0"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Date today = new Date(3,4,2014);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(today);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Date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todayNextYear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today.nextYear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();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	if( 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todayNextYear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!= null)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todayNextYear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Font typeface="Arial" pitchFamily="34" charset="0"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50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941168"/>
            <a:ext cx="7884368" cy="10801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03" y="404664"/>
            <a:ext cx="9036496" cy="6453336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9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endParaRPr lang="en-US" sz="2900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sz="2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name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sz="2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number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2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sz="29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Person(</a:t>
            </a:r>
            <a:r>
              <a:rPr lang="en-US" sz="29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29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initName</a:t>
            </a:r>
            <a:r>
              <a:rPr lang="en-US" sz="2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int </a:t>
            </a:r>
            <a:r>
              <a:rPr lang="en-US" sz="29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initNumber</a:t>
            </a:r>
            <a:r>
              <a:rPr lang="en-US" sz="29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2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       name = </a:t>
            </a: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initName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       number = </a:t>
            </a: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initNumber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sz="2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US" sz="29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set(</a:t>
            </a:r>
            <a:r>
              <a:rPr lang="en-US" sz="29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2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newName</a:t>
            </a:r>
            <a:r>
              <a:rPr lang="en-US" sz="2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newNumber</a:t>
            </a:r>
            <a:r>
              <a:rPr lang="en-US" sz="29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2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       name = 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newName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       number = 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newNumber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9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29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29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 )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       return (name + " " + number);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sz="29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	Person </a:t>
            </a:r>
            <a:r>
              <a:rPr lang="en-US" sz="29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newPerson</a:t>
            </a:r>
            <a:r>
              <a:rPr lang="en-US" sz="29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9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 Person(</a:t>
            </a: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this.name,this.number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9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newPerson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sz="29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424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3701008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ClassParameterDemo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“Bob",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Person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“Ann", 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 =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28184" y="5589240"/>
            <a:ext cx="2602828" cy="52322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2800" dirty="0" smtClean="0"/>
              <a:t>Τι θα τυπώσει?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93174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7506523"/>
              </p:ext>
            </p:extLst>
          </p:nvPr>
        </p:nvGraphicFramePr>
        <p:xfrm>
          <a:off x="755576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532130"/>
              </p:ext>
            </p:extLst>
          </p:nvPr>
        </p:nvGraphicFramePr>
        <p:xfrm>
          <a:off x="5068349" y="4992953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595713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7470422"/>
              </p:ext>
            </p:extLst>
          </p:nvPr>
        </p:nvGraphicFramePr>
        <p:xfrm>
          <a:off x="5068349" y="4077072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Bob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560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5241974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185466"/>
              </p:ext>
            </p:extLst>
          </p:nvPr>
        </p:nvGraphicFramePr>
        <p:xfrm>
          <a:off x="755576" y="5733084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953942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2967869"/>
              </p:ext>
            </p:extLst>
          </p:nvPr>
        </p:nvGraphicFramePr>
        <p:xfrm>
          <a:off x="5068349" y="5365767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968527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0707952"/>
              </p:ext>
            </p:extLst>
          </p:nvPr>
        </p:nvGraphicFramePr>
        <p:xfrm>
          <a:off x="5068349" y="4449886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Bob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2852936"/>
            <a:ext cx="3312368" cy="3842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3568" y="3788868"/>
            <a:ext cx="3312368" cy="14531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copier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175759"/>
              </p:ext>
            </p:extLst>
          </p:nvPr>
        </p:nvGraphicFramePr>
        <p:xfrm>
          <a:off x="791580" y="43058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newPerson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null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this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0x0020</a:t>
                      </a:r>
                      <a:endParaRPr lang="en-US" dirty="0" smtClean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6" name="Elbow Connector 15"/>
          <p:cNvCxnSpPr/>
          <p:nvPr/>
        </p:nvCxnSpPr>
        <p:spPr>
          <a:xfrm>
            <a:off x="3851922" y="4953944"/>
            <a:ext cx="1216427" cy="720078"/>
          </a:xfrm>
          <a:prstGeom prst="bentConnector3">
            <a:avLst>
              <a:gd name="adj1" fmla="val 26733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043608" y="1406203"/>
            <a:ext cx="7920880" cy="1200329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Person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newPerson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Person(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this.name,this.number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87624" y="2853184"/>
            <a:ext cx="252825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 =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947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31640" y="1700808"/>
            <a:ext cx="7632848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83568" y="5241974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112553"/>
              </p:ext>
            </p:extLst>
          </p:nvPr>
        </p:nvGraphicFramePr>
        <p:xfrm>
          <a:off x="755576" y="5733084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953942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856069"/>
              </p:ext>
            </p:extLst>
          </p:nvPr>
        </p:nvGraphicFramePr>
        <p:xfrm>
          <a:off x="5068349" y="5365767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968527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4868327"/>
              </p:ext>
            </p:extLst>
          </p:nvPr>
        </p:nvGraphicFramePr>
        <p:xfrm>
          <a:off x="5068349" y="4449886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Bob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2852936"/>
            <a:ext cx="3312368" cy="3842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3568" y="3788868"/>
            <a:ext cx="3312368" cy="14531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copier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878770"/>
              </p:ext>
            </p:extLst>
          </p:nvPr>
        </p:nvGraphicFramePr>
        <p:xfrm>
          <a:off x="791580" y="43058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newPerson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0x0030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this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0x0020</a:t>
                      </a:r>
                      <a:endParaRPr lang="en-US" dirty="0" smtClean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6" name="Elbow Connector 15"/>
          <p:cNvCxnSpPr/>
          <p:nvPr/>
        </p:nvCxnSpPr>
        <p:spPr>
          <a:xfrm>
            <a:off x="3851922" y="4953944"/>
            <a:ext cx="1216427" cy="720078"/>
          </a:xfrm>
          <a:prstGeom prst="bentConnector3">
            <a:avLst>
              <a:gd name="adj1" fmla="val 26733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115616" y="1406203"/>
            <a:ext cx="7848872" cy="1200329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Person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newPerson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Person(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this.name,this.number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return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87624" y="2853184"/>
            <a:ext cx="252825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 =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629248"/>
              </p:ext>
            </p:extLst>
          </p:nvPr>
        </p:nvGraphicFramePr>
        <p:xfrm>
          <a:off x="5068349" y="3284984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9" name="Elbow Connector 18"/>
          <p:cNvCxnSpPr/>
          <p:nvPr/>
        </p:nvCxnSpPr>
        <p:spPr>
          <a:xfrm flipV="1">
            <a:off x="3866729" y="3599540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1028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5241974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844170"/>
              </p:ext>
            </p:extLst>
          </p:nvPr>
        </p:nvGraphicFramePr>
        <p:xfrm>
          <a:off x="755576" y="5733084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0x0030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44821" y="3520328"/>
            <a:ext cx="1216429" cy="2507359"/>
          </a:xfrm>
          <a:prstGeom prst="bentConnector3">
            <a:avLst>
              <a:gd name="adj1" fmla="val 39378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9993632"/>
              </p:ext>
            </p:extLst>
          </p:nvPr>
        </p:nvGraphicFramePr>
        <p:xfrm>
          <a:off x="5068349" y="5365767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968527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7350064"/>
              </p:ext>
            </p:extLst>
          </p:nvPr>
        </p:nvGraphicFramePr>
        <p:xfrm>
          <a:off x="5068349" y="4449886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Bob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2852936"/>
            <a:ext cx="3312368" cy="3842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187624" y="2853184"/>
            <a:ext cx="252825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 =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5279116"/>
              </p:ext>
            </p:extLst>
          </p:nvPr>
        </p:nvGraphicFramePr>
        <p:xfrm>
          <a:off x="5068349" y="3284984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2" name="Rectangle 31"/>
          <p:cNvSpPr/>
          <p:nvPr/>
        </p:nvSpPr>
        <p:spPr>
          <a:xfrm>
            <a:off x="1331640" y="2006367"/>
            <a:ext cx="2664296" cy="27050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043608" y="1406203"/>
            <a:ext cx="7920880" cy="1200329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Person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newPerson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Person(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this.name,this.number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061047" y="6151224"/>
            <a:ext cx="262276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H main </a:t>
            </a:r>
            <a:r>
              <a:rPr lang="el-GR" dirty="0" smtClean="0"/>
              <a:t>τυπώνει </a:t>
            </a:r>
            <a:r>
              <a:rPr lang="en-US" dirty="0" smtClean="0"/>
              <a:t>“</a:t>
            </a:r>
            <a:r>
              <a:rPr lang="en-US" dirty="0" smtClean="0">
                <a:solidFill>
                  <a:srgbClr val="0070C0"/>
                </a:solidFill>
              </a:rPr>
              <a:t>Ann 2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615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5241974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749049"/>
              </p:ext>
            </p:extLst>
          </p:nvPr>
        </p:nvGraphicFramePr>
        <p:xfrm>
          <a:off x="755576" y="5733084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0x0030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44821" y="3520328"/>
            <a:ext cx="1216429" cy="2507359"/>
          </a:xfrm>
          <a:prstGeom prst="bentConnector3">
            <a:avLst>
              <a:gd name="adj1" fmla="val 39378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9047652"/>
              </p:ext>
            </p:extLst>
          </p:nvPr>
        </p:nvGraphicFramePr>
        <p:xfrm>
          <a:off x="5068349" y="5365767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968527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9860635"/>
              </p:ext>
            </p:extLst>
          </p:nvPr>
        </p:nvGraphicFramePr>
        <p:xfrm>
          <a:off x="5068349" y="4449886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Bob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2852936"/>
            <a:ext cx="3312368" cy="3842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187624" y="2853184"/>
            <a:ext cx="252825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 =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5781923"/>
              </p:ext>
            </p:extLst>
          </p:nvPr>
        </p:nvGraphicFramePr>
        <p:xfrm>
          <a:off x="5068349" y="3284984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2" name="Rectangle 31"/>
          <p:cNvSpPr/>
          <p:nvPr/>
        </p:nvSpPr>
        <p:spPr>
          <a:xfrm>
            <a:off x="1331640" y="2006367"/>
            <a:ext cx="2664296" cy="27050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043608" y="1406203"/>
            <a:ext cx="7920880" cy="1200329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Person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newPerson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Person(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this.name,this.number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53035" y="6335890"/>
            <a:ext cx="468423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To </a:t>
            </a:r>
            <a:r>
              <a:rPr lang="el-GR" dirty="0" smtClean="0"/>
              <a:t>προηγούμενο αντικείμενο αποδεσμεύεται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5796136" y="4263719"/>
            <a:ext cx="1080120" cy="1020578"/>
            <a:chOff x="6084168" y="3356992"/>
            <a:chExt cx="1512168" cy="1446393"/>
          </a:xfrm>
        </p:grpSpPr>
        <p:cxnSp>
          <p:nvCxnSpPr>
            <p:cNvPr id="19" name="Straight Connector 18"/>
            <p:cNvCxnSpPr/>
            <p:nvPr/>
          </p:nvCxnSpPr>
          <p:spPr>
            <a:xfrm flipH="1">
              <a:off x="6084168" y="3356992"/>
              <a:ext cx="1512168" cy="144639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6084168" y="3356992"/>
              <a:ext cx="1512168" cy="138061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2455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Δημιουργία αντιγράφων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μέθοδος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copier</a:t>
            </a:r>
            <a:r>
              <a:rPr lang="en-US" dirty="0" smtClean="0"/>
              <a:t> </a:t>
            </a:r>
            <a:r>
              <a:rPr lang="el-GR" dirty="0" smtClean="0"/>
              <a:t>όπως την ορίσαμε πριν δημιουργεί ένα </a:t>
            </a:r>
            <a:r>
              <a:rPr lang="el-GR" dirty="0" smtClean="0">
                <a:solidFill>
                  <a:srgbClr val="0070C0"/>
                </a:solidFill>
              </a:rPr>
              <a:t>καινούριο αντικείμενο </a:t>
            </a:r>
            <a:r>
              <a:rPr lang="el-GR" dirty="0" smtClean="0"/>
              <a:t>που είναι </a:t>
            </a:r>
            <a:r>
              <a:rPr lang="el-GR" dirty="0" smtClean="0">
                <a:solidFill>
                  <a:srgbClr val="0070C0"/>
                </a:solidFill>
              </a:rPr>
              <a:t>αντίγραφο</a:t>
            </a:r>
            <a:r>
              <a:rPr lang="el-GR" dirty="0" smtClean="0"/>
              <a:t> αυτού που έκανε την κλήση.</a:t>
            </a:r>
          </a:p>
          <a:p>
            <a:r>
              <a:rPr lang="el-GR" dirty="0" smtClean="0"/>
              <a:t>Στην περίπτωση μας το αντικείμενο έχει μόνο πεδία που είναι </a:t>
            </a:r>
            <a:r>
              <a:rPr lang="el-GR" dirty="0" smtClean="0">
                <a:solidFill>
                  <a:srgbClr val="0070C0"/>
                </a:solidFill>
              </a:rPr>
              <a:t>πρωταρχικού τύπου </a:t>
            </a:r>
            <a:r>
              <a:rPr lang="el-GR" dirty="0" smtClean="0"/>
              <a:t>ή </a:t>
            </a:r>
            <a:r>
              <a:rPr lang="el-GR" dirty="0" smtClean="0">
                <a:solidFill>
                  <a:srgbClr val="0070C0"/>
                </a:solidFill>
              </a:rPr>
              <a:t>μη </a:t>
            </a:r>
            <a:r>
              <a:rPr lang="el-GR" dirty="0" err="1" smtClean="0">
                <a:solidFill>
                  <a:srgbClr val="0070C0"/>
                </a:solidFill>
              </a:rPr>
              <a:t>μεταλλάξιμα</a:t>
            </a:r>
            <a:r>
              <a:rPr lang="el-GR" dirty="0" smtClean="0">
                <a:solidFill>
                  <a:srgbClr val="0070C0"/>
                </a:solidFill>
              </a:rPr>
              <a:t> αντικείμενα</a:t>
            </a:r>
            <a:r>
              <a:rPr lang="el-GR" dirty="0" smtClean="0"/>
              <a:t>. Γενικά ένα αντικείμενο μπορεί να έχει ως πεδία άλλα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αντικείμενα</a:t>
            </a:r>
            <a:r>
              <a:rPr lang="el-GR" dirty="0" smtClean="0"/>
              <a:t> (δηλαδή αναφορές).</a:t>
            </a:r>
          </a:p>
          <a:p>
            <a:r>
              <a:rPr lang="el-GR" dirty="0" smtClean="0"/>
              <a:t>Στην περίπτωση αυτή η </a:t>
            </a:r>
            <a:r>
              <a:rPr lang="el-GR" dirty="0" smtClean="0">
                <a:solidFill>
                  <a:srgbClr val="0070C0"/>
                </a:solidFill>
              </a:rPr>
              <a:t>δημιουργία αντιγράφου </a:t>
            </a:r>
            <a:r>
              <a:rPr lang="el-GR" dirty="0" smtClean="0"/>
              <a:t>θα πρέπει να γίνεται με πολύ </a:t>
            </a:r>
            <a:r>
              <a:rPr lang="el-GR" dirty="0" smtClean="0">
                <a:solidFill>
                  <a:srgbClr val="FF0000"/>
                </a:solidFill>
              </a:rPr>
              <a:t>προσοχή</a:t>
            </a:r>
            <a:r>
              <a:rPr lang="el-GR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653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07504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Dereferencing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9238424"/>
              </p:ext>
            </p:extLst>
          </p:nvPr>
        </p:nvGraphicFramePr>
        <p:xfrm>
          <a:off x="187219" y="5184445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alice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bob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null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>
            <a:endCxn id="13" idx="1"/>
          </p:cNvCxnSpPr>
          <p:nvPr/>
        </p:nvCxnSpPr>
        <p:spPr>
          <a:xfrm flipV="1">
            <a:off x="3203848" y="4997508"/>
            <a:ext cx="1277706" cy="447716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021117"/>
              </p:ext>
            </p:extLst>
          </p:nvPr>
        </p:nvGraphicFramePr>
        <p:xfrm>
          <a:off x="4481554" y="4814628"/>
          <a:ext cx="2520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0x0055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107504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Elbow Connector 11"/>
          <p:cNvCxnSpPr>
            <a:stCxn id="13" idx="3"/>
          </p:cNvCxnSpPr>
          <p:nvPr/>
        </p:nvCxnSpPr>
        <p:spPr>
          <a:xfrm flipV="1">
            <a:off x="7001834" y="4725144"/>
            <a:ext cx="738518" cy="272364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740352" y="4540478"/>
            <a:ext cx="684803" cy="369332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Alice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707904" y="1772816"/>
            <a:ext cx="52565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Ένα αντικείμενο αποθηκεύεται σαν μια μεταβλητή η οποία κρατάει 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αναφορά</a:t>
            </a:r>
            <a:r>
              <a:rPr lang="el-GR" dirty="0" smtClean="0"/>
              <a:t> η οποία «δείχνει» στην θέση μνήμης που αποθηκεύει το αντικείμενο.</a:t>
            </a:r>
          </a:p>
          <a:p>
            <a:endParaRPr lang="el-GR" dirty="0"/>
          </a:p>
          <a:p>
            <a:r>
              <a:rPr lang="el-GR" dirty="0" smtClean="0"/>
              <a:t>Η από-</a:t>
            </a:r>
            <a:r>
              <a:rPr lang="el-GR" dirty="0" err="1" smtClean="0"/>
              <a:t>αναφοροποίηση</a:t>
            </a:r>
            <a:r>
              <a:rPr lang="el-GR" dirty="0" smtClean="0"/>
              <a:t> (</a:t>
            </a:r>
            <a:r>
              <a:rPr lang="en-US" dirty="0" smtClean="0">
                <a:solidFill>
                  <a:srgbClr val="0070C0"/>
                </a:solidFill>
              </a:rPr>
              <a:t>dereferencing</a:t>
            </a:r>
            <a:r>
              <a:rPr lang="en-US" dirty="0" smtClean="0"/>
              <a:t>) </a:t>
            </a:r>
            <a:r>
              <a:rPr lang="el-GR" dirty="0" smtClean="0"/>
              <a:t>γίνεται ουσιαστικά μέσω του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“.”</a:t>
            </a:r>
            <a:r>
              <a:rPr lang="el-GR" dirty="0"/>
              <a:t> </a:t>
            </a:r>
            <a:r>
              <a:rPr lang="el-GR" dirty="0" smtClean="0"/>
              <a:t>το οποίο μπορούμε να σκεφτούμε σαν να ακολουθεί τα βελάκια στο παρακάτω σχήμα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283968" y="6021288"/>
            <a:ext cx="3493264" cy="369332"/>
          </a:xfrm>
          <a:prstGeom prst="rect">
            <a:avLst/>
          </a:prstGeom>
          <a:noFill/>
          <a:ln w="1905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alice.getName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().length()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019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2886118"/>
            <a:ext cx="8568952" cy="10801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421196" y="332656"/>
            <a:ext cx="8722804" cy="6741368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47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d){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dim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position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[d];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move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dim;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++){position[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++;}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Car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copy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Car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Car(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this.dim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newCar.position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String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output = "";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dim;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++){output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output + position[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+ "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";}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output;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	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Car car1 = new Car(2);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car1.move();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Car car2 = car1.copy();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car2.move();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(car1);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51651" y="6021288"/>
            <a:ext cx="249234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Τι θα τυπώσει η </a:t>
            </a:r>
            <a:r>
              <a:rPr lang="en-US" dirty="0" smtClean="0"/>
              <a:t>main?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310241" y="2701452"/>
            <a:ext cx="4833759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H copy </a:t>
            </a:r>
            <a:r>
              <a:rPr lang="el-GR" dirty="0" smtClean="0"/>
              <a:t>δημιουργεί και επιστρέφει ένα νέο </a:t>
            </a:r>
            <a:r>
              <a:rPr lang="en-US" dirty="0" smtClean="0"/>
              <a:t>Car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670984" y="704431"/>
            <a:ext cx="4492833" cy="64633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To Car </a:t>
            </a:r>
            <a:r>
              <a:rPr lang="el-GR" dirty="0" smtClean="0"/>
              <a:t>κινείται σε 1 ή 2 διαστάσεις</a:t>
            </a:r>
          </a:p>
          <a:p>
            <a:r>
              <a:rPr lang="el-GR" dirty="0" smtClean="0"/>
              <a:t>Χρειαζόμαστε ένα πίνακα για την θέση του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900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Ρηχά Αντίγραφα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</a:t>
            </a:r>
            <a:r>
              <a:rPr lang="en-US" dirty="0" smtClean="0"/>
              <a:t>copy </a:t>
            </a:r>
            <a:r>
              <a:rPr lang="el-GR" dirty="0" smtClean="0"/>
              <a:t>όπως την έχουμε ορίσει δημιουργεί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ρηχό αντίγραφο </a:t>
            </a:r>
            <a:r>
              <a:rPr lang="el-GR" dirty="0" smtClean="0"/>
              <a:t>του αντικειμένου</a:t>
            </a:r>
          </a:p>
          <a:p>
            <a:pPr lvl="1"/>
            <a:r>
              <a:rPr lang="el-GR" dirty="0" smtClean="0"/>
              <a:t>Αντιγράφει τις </a:t>
            </a:r>
            <a:r>
              <a:rPr lang="el-GR" dirty="0" smtClean="0">
                <a:solidFill>
                  <a:srgbClr val="0070C0"/>
                </a:solidFill>
              </a:rPr>
              <a:t>αναφορές</a:t>
            </a:r>
            <a:r>
              <a:rPr lang="el-GR" dirty="0" smtClean="0"/>
              <a:t> στα αντικείμενα και όχι τα </a:t>
            </a:r>
            <a:r>
              <a:rPr lang="el-GR" dirty="0" smtClean="0">
                <a:solidFill>
                  <a:srgbClr val="0070C0"/>
                </a:solidFill>
              </a:rPr>
              <a:t>περιεχόμενα</a:t>
            </a:r>
            <a:r>
              <a:rPr lang="el-GR" dirty="0" smtClean="0"/>
              <a:t> των αντικειμένων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1551282"/>
              </p:ext>
            </p:extLst>
          </p:nvPr>
        </p:nvGraphicFramePr>
        <p:xfrm>
          <a:off x="503548" y="3933056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car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Elbow Connector 5"/>
          <p:cNvCxnSpPr/>
          <p:nvPr/>
        </p:nvCxnSpPr>
        <p:spPr>
          <a:xfrm flipV="1">
            <a:off x="6948264" y="4077072"/>
            <a:ext cx="792088" cy="339818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5062035"/>
              </p:ext>
            </p:extLst>
          </p:nvPr>
        </p:nvGraphicFramePr>
        <p:xfrm>
          <a:off x="4427984" y="3861048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0x0200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8274863"/>
              </p:ext>
            </p:extLst>
          </p:nvPr>
        </p:nvGraphicFramePr>
        <p:xfrm>
          <a:off x="7740352" y="3861048"/>
          <a:ext cx="126014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3563888" y="4075247"/>
            <a:ext cx="864096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5688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Ρηχά Αντίγραφα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</a:t>
            </a:r>
            <a:r>
              <a:rPr lang="en-US" dirty="0" smtClean="0"/>
              <a:t>copy </a:t>
            </a:r>
            <a:r>
              <a:rPr lang="el-GR" dirty="0" smtClean="0"/>
              <a:t>όπως την έχουμε ορίσει δημιουργεί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ρηχό αντίγραφο </a:t>
            </a:r>
            <a:r>
              <a:rPr lang="el-GR" dirty="0" smtClean="0"/>
              <a:t>του αντικειμένου</a:t>
            </a:r>
          </a:p>
          <a:p>
            <a:pPr lvl="1"/>
            <a:r>
              <a:rPr lang="el-GR" dirty="0" smtClean="0"/>
              <a:t>Αντιγράφει τις </a:t>
            </a:r>
            <a:r>
              <a:rPr lang="el-GR" dirty="0" smtClean="0">
                <a:solidFill>
                  <a:srgbClr val="0070C0"/>
                </a:solidFill>
              </a:rPr>
              <a:t>αναφορές</a:t>
            </a:r>
            <a:r>
              <a:rPr lang="el-GR" dirty="0" smtClean="0"/>
              <a:t> στα αντικείμενα και όχι τα </a:t>
            </a:r>
            <a:r>
              <a:rPr lang="el-GR" dirty="0" smtClean="0">
                <a:solidFill>
                  <a:srgbClr val="0070C0"/>
                </a:solidFill>
              </a:rPr>
              <a:t>περιεχόμενα</a:t>
            </a:r>
            <a:r>
              <a:rPr lang="el-GR" dirty="0" smtClean="0"/>
              <a:t> των αντικειμένων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1155547"/>
              </p:ext>
            </p:extLst>
          </p:nvPr>
        </p:nvGraphicFramePr>
        <p:xfrm>
          <a:off x="503548" y="3933056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car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car2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Elbow Connector 5"/>
          <p:cNvCxnSpPr/>
          <p:nvPr/>
        </p:nvCxnSpPr>
        <p:spPr>
          <a:xfrm flipV="1">
            <a:off x="6948264" y="4077072"/>
            <a:ext cx="792088" cy="339818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7"/>
          <p:cNvCxnSpPr>
            <a:endCxn id="11" idx="1"/>
          </p:cNvCxnSpPr>
          <p:nvPr/>
        </p:nvCxnSpPr>
        <p:spPr>
          <a:xfrm>
            <a:off x="3347864" y="4592568"/>
            <a:ext cx="1080120" cy="1002392"/>
          </a:xfrm>
          <a:prstGeom prst="bentConnector3">
            <a:avLst>
              <a:gd name="adj1" fmla="val 50000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455174"/>
              </p:ext>
            </p:extLst>
          </p:nvPr>
        </p:nvGraphicFramePr>
        <p:xfrm>
          <a:off x="4427984" y="3861048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0x0200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8568417"/>
              </p:ext>
            </p:extLst>
          </p:nvPr>
        </p:nvGraphicFramePr>
        <p:xfrm>
          <a:off x="7740352" y="3861048"/>
          <a:ext cx="126014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3563888" y="4075247"/>
            <a:ext cx="864096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7650536"/>
              </p:ext>
            </p:extLst>
          </p:nvPr>
        </p:nvGraphicFramePr>
        <p:xfrm>
          <a:off x="4427984" y="5229200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0x0200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1" name="Elbow Connector 30"/>
          <p:cNvCxnSpPr/>
          <p:nvPr/>
        </p:nvCxnSpPr>
        <p:spPr>
          <a:xfrm flipV="1">
            <a:off x="6732240" y="4592568"/>
            <a:ext cx="1566174" cy="1140688"/>
          </a:xfrm>
          <a:prstGeom prst="bentConnector2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971600" y="5713340"/>
            <a:ext cx="205056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car2 = car1.copy()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936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Ρηχά Αντίγραφα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</a:t>
            </a:r>
            <a:r>
              <a:rPr lang="en-US" dirty="0" smtClean="0"/>
              <a:t>copy </a:t>
            </a:r>
            <a:r>
              <a:rPr lang="el-GR" dirty="0" smtClean="0"/>
              <a:t>όπως την έχουμε ορίσει δημιουργεί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ρηχό αντίγραφο </a:t>
            </a:r>
            <a:r>
              <a:rPr lang="el-GR" dirty="0" smtClean="0"/>
              <a:t>του αντικειμένου</a:t>
            </a:r>
          </a:p>
          <a:p>
            <a:pPr lvl="1"/>
            <a:r>
              <a:rPr lang="el-GR" dirty="0" smtClean="0"/>
              <a:t>Αντιγράφει τις </a:t>
            </a:r>
            <a:r>
              <a:rPr lang="el-GR" dirty="0" smtClean="0">
                <a:solidFill>
                  <a:srgbClr val="0070C0"/>
                </a:solidFill>
              </a:rPr>
              <a:t>αναφορές</a:t>
            </a:r>
            <a:r>
              <a:rPr lang="el-GR" dirty="0" smtClean="0"/>
              <a:t> στα αντικείμενα και όχι τα </a:t>
            </a:r>
            <a:r>
              <a:rPr lang="el-GR" dirty="0" smtClean="0">
                <a:solidFill>
                  <a:srgbClr val="0070C0"/>
                </a:solidFill>
              </a:rPr>
              <a:t>περιεχόμενα</a:t>
            </a:r>
            <a:r>
              <a:rPr lang="el-GR" dirty="0" smtClean="0"/>
              <a:t> των αντικειμένων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3642308"/>
              </p:ext>
            </p:extLst>
          </p:nvPr>
        </p:nvGraphicFramePr>
        <p:xfrm>
          <a:off x="503548" y="3933056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car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car2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Elbow Connector 5"/>
          <p:cNvCxnSpPr/>
          <p:nvPr/>
        </p:nvCxnSpPr>
        <p:spPr>
          <a:xfrm flipV="1">
            <a:off x="6948264" y="4077072"/>
            <a:ext cx="792088" cy="339818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7"/>
          <p:cNvCxnSpPr>
            <a:endCxn id="11" idx="1"/>
          </p:cNvCxnSpPr>
          <p:nvPr/>
        </p:nvCxnSpPr>
        <p:spPr>
          <a:xfrm>
            <a:off x="3347864" y="4592568"/>
            <a:ext cx="1080120" cy="1002392"/>
          </a:xfrm>
          <a:prstGeom prst="bentConnector3">
            <a:avLst>
              <a:gd name="adj1" fmla="val 50000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8102278"/>
              </p:ext>
            </p:extLst>
          </p:nvPr>
        </p:nvGraphicFramePr>
        <p:xfrm>
          <a:off x="4427984" y="3861048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0x0200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3150231"/>
              </p:ext>
            </p:extLst>
          </p:nvPr>
        </p:nvGraphicFramePr>
        <p:xfrm>
          <a:off x="7740352" y="3861048"/>
          <a:ext cx="126014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3563888" y="4075247"/>
            <a:ext cx="864096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1502709"/>
              </p:ext>
            </p:extLst>
          </p:nvPr>
        </p:nvGraphicFramePr>
        <p:xfrm>
          <a:off x="4427984" y="5229200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0x0200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1" name="Elbow Connector 30"/>
          <p:cNvCxnSpPr/>
          <p:nvPr/>
        </p:nvCxnSpPr>
        <p:spPr>
          <a:xfrm flipV="1">
            <a:off x="6732240" y="4592568"/>
            <a:ext cx="1566174" cy="1140688"/>
          </a:xfrm>
          <a:prstGeom prst="bentConnector2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971600" y="5713340"/>
            <a:ext cx="1467068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car2.move()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6381328"/>
            <a:ext cx="5774273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Μετακινείται και το </a:t>
            </a:r>
            <a:r>
              <a:rPr lang="en-US" dirty="0" err="1" smtClean="0"/>
              <a:t>car1</a:t>
            </a:r>
            <a:r>
              <a:rPr lang="en-US" dirty="0" smtClean="0"/>
              <a:t> </a:t>
            </a:r>
            <a:r>
              <a:rPr lang="el-GR" dirty="0" smtClean="0"/>
              <a:t>αλλά αυτό δεν είναι επιθυμητό.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11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22077" y="3047784"/>
            <a:ext cx="6618275" cy="86409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122077" y="2488966"/>
            <a:ext cx="6624736" cy="2031325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Car(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this.dim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for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&lt;dim;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++){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newCar.position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Βαθύ αντίγραφο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820688"/>
          </a:xfrm>
        </p:spPr>
        <p:txBody>
          <a:bodyPr>
            <a:normAutofit fontScale="62500" lnSpcReduction="20000"/>
          </a:bodyPr>
          <a:lstStyle/>
          <a:p>
            <a:r>
              <a:rPr lang="el-GR" dirty="0" smtClean="0"/>
              <a:t>Τις περισσότερες φορές θέλουμε να κάνουμε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βαθύ αντίγραφο </a:t>
            </a:r>
            <a:r>
              <a:rPr lang="el-GR" dirty="0" smtClean="0"/>
              <a:t>του αντικειμένου, όπου για κάθε αντικείμενο μέσα στο αντίγραφο δεσμεύουμε νέα μνήμη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4645888"/>
              </p:ext>
            </p:extLst>
          </p:nvPr>
        </p:nvGraphicFramePr>
        <p:xfrm>
          <a:off x="503548" y="5013176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car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car2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6948264" y="5157192"/>
            <a:ext cx="792088" cy="339818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7"/>
          <p:cNvCxnSpPr>
            <a:endCxn id="12" idx="1"/>
          </p:cNvCxnSpPr>
          <p:nvPr/>
        </p:nvCxnSpPr>
        <p:spPr>
          <a:xfrm>
            <a:off x="3563888" y="5568506"/>
            <a:ext cx="864096" cy="740814"/>
          </a:xfrm>
          <a:prstGeom prst="bentConnector3">
            <a:avLst>
              <a:gd name="adj1" fmla="val 50000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484559"/>
              </p:ext>
            </p:extLst>
          </p:nvPr>
        </p:nvGraphicFramePr>
        <p:xfrm>
          <a:off x="4427984" y="4941168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0x0200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298509"/>
              </p:ext>
            </p:extLst>
          </p:nvPr>
        </p:nvGraphicFramePr>
        <p:xfrm>
          <a:off x="7740352" y="4941168"/>
          <a:ext cx="126014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>
            <a:off x="3563888" y="5155367"/>
            <a:ext cx="864096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6304722"/>
              </p:ext>
            </p:extLst>
          </p:nvPr>
        </p:nvGraphicFramePr>
        <p:xfrm>
          <a:off x="4427984" y="5943560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0x0300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3" name="Elbow Connector 12"/>
          <p:cNvCxnSpPr/>
          <p:nvPr/>
        </p:nvCxnSpPr>
        <p:spPr>
          <a:xfrm flipV="1">
            <a:off x="6948264" y="6119750"/>
            <a:ext cx="792088" cy="447062"/>
          </a:xfrm>
          <a:prstGeom prst="bentConnector3">
            <a:avLst>
              <a:gd name="adj1" fmla="val 50000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71600" y="6382146"/>
            <a:ext cx="205056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car2 = car1.copy()</a:t>
            </a:r>
            <a:endParaRPr lang="en-US" dirty="0"/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8273200"/>
              </p:ext>
            </p:extLst>
          </p:nvPr>
        </p:nvGraphicFramePr>
        <p:xfrm>
          <a:off x="7750292" y="5971976"/>
          <a:ext cx="126014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1042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Βαθύ αντίγραφο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88840"/>
          </a:xfrm>
        </p:spPr>
        <p:txBody>
          <a:bodyPr>
            <a:normAutofit/>
          </a:bodyPr>
          <a:lstStyle/>
          <a:p>
            <a:r>
              <a:rPr lang="el-GR" dirty="0" smtClean="0"/>
              <a:t>Το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βαθύ αντίγραφο </a:t>
            </a:r>
            <a:r>
              <a:rPr lang="el-GR" dirty="0" smtClean="0"/>
              <a:t>του </a:t>
            </a:r>
            <a:r>
              <a:rPr lang="en-US" dirty="0" err="1" smtClean="0"/>
              <a:t>car1</a:t>
            </a:r>
            <a:r>
              <a:rPr lang="en-US" dirty="0" smtClean="0"/>
              <a:t> </a:t>
            </a:r>
            <a:r>
              <a:rPr lang="el-GR" dirty="0" smtClean="0"/>
              <a:t>είναι πλέον ένα ανεξάρτητο αντικείμενο. 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1930469"/>
              </p:ext>
            </p:extLst>
          </p:nvPr>
        </p:nvGraphicFramePr>
        <p:xfrm>
          <a:off x="503548" y="341889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car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car2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6948264" y="3562906"/>
            <a:ext cx="792088" cy="339818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7"/>
          <p:cNvCxnSpPr>
            <a:endCxn id="12" idx="1"/>
          </p:cNvCxnSpPr>
          <p:nvPr/>
        </p:nvCxnSpPr>
        <p:spPr>
          <a:xfrm>
            <a:off x="3563888" y="3974220"/>
            <a:ext cx="864096" cy="740814"/>
          </a:xfrm>
          <a:prstGeom prst="bentConnector3">
            <a:avLst>
              <a:gd name="adj1" fmla="val 50000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6583837"/>
              </p:ext>
            </p:extLst>
          </p:nvPr>
        </p:nvGraphicFramePr>
        <p:xfrm>
          <a:off x="4427984" y="3346882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0x0200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355638"/>
              </p:ext>
            </p:extLst>
          </p:nvPr>
        </p:nvGraphicFramePr>
        <p:xfrm>
          <a:off x="7740352" y="3346882"/>
          <a:ext cx="126014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>
            <a:off x="3563888" y="3561081"/>
            <a:ext cx="864096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840107"/>
              </p:ext>
            </p:extLst>
          </p:nvPr>
        </p:nvGraphicFramePr>
        <p:xfrm>
          <a:off x="4427984" y="4349274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0x0300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3" name="Elbow Connector 12"/>
          <p:cNvCxnSpPr/>
          <p:nvPr/>
        </p:nvCxnSpPr>
        <p:spPr>
          <a:xfrm flipV="1">
            <a:off x="6948264" y="4525464"/>
            <a:ext cx="792088" cy="447062"/>
          </a:xfrm>
          <a:prstGeom prst="bentConnector3">
            <a:avLst>
              <a:gd name="adj1" fmla="val 50000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71600" y="4787860"/>
            <a:ext cx="1467068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car2.move</a:t>
            </a:r>
            <a:r>
              <a:rPr lang="en-US" dirty="0" smtClean="0"/>
              <a:t>()</a:t>
            </a:r>
            <a:endParaRPr lang="en-US" dirty="0"/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423855"/>
              </p:ext>
            </p:extLst>
          </p:nvPr>
        </p:nvGraphicFramePr>
        <p:xfrm>
          <a:off x="7750292" y="4377690"/>
          <a:ext cx="126014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39552" y="5733256"/>
            <a:ext cx="4753032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H </a:t>
            </a:r>
            <a:r>
              <a:rPr lang="el-GR" dirty="0" smtClean="0"/>
              <a:t>μετακίνηση του </a:t>
            </a:r>
            <a:r>
              <a:rPr lang="en-US" dirty="0" err="1" smtClean="0"/>
              <a:t>car2</a:t>
            </a:r>
            <a:r>
              <a:rPr lang="en-US" dirty="0" smtClean="0"/>
              <a:t> </a:t>
            </a:r>
            <a:r>
              <a:rPr lang="el-GR" dirty="0" smtClean="0"/>
              <a:t>δεν επηρεάζει το </a:t>
            </a:r>
            <a:r>
              <a:rPr lang="en-US" dirty="0" err="1" smtClean="0"/>
              <a:t>car1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337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Παραδείγματα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Τι γίνεται αν έχουμε ένα </a:t>
            </a:r>
            <a:r>
              <a:rPr lang="en-US" dirty="0" smtClean="0"/>
              <a:t>constructor </a:t>
            </a:r>
            <a:r>
              <a:rPr lang="el-GR" dirty="0" smtClean="0"/>
              <a:t>που παίρνει όρισμα ένα πίνακα?</a:t>
            </a:r>
          </a:p>
          <a:p>
            <a:pPr lvl="1"/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int[] position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l-GR" b="1" dirty="0" smtClean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l-GR" dirty="0" smtClean="0"/>
              <a:t>Αν ο πίνακας αλλάξει μέσα στην </a:t>
            </a:r>
            <a:r>
              <a:rPr lang="en-US" dirty="0" smtClean="0"/>
              <a:t>main </a:t>
            </a:r>
            <a:r>
              <a:rPr lang="el-GR" dirty="0" smtClean="0"/>
              <a:t>θα αλλάξει και στο αντικείμενο.</a:t>
            </a:r>
          </a:p>
          <a:p>
            <a:endParaRPr lang="el-GR" dirty="0" smtClean="0"/>
          </a:p>
          <a:p>
            <a:r>
              <a:rPr lang="el-GR" dirty="0" smtClean="0"/>
              <a:t>Τι γίνεται αν στο ρηχό αντίγραφο κάνουμε τον πίνακα </a:t>
            </a:r>
            <a:r>
              <a:rPr lang="en-US" dirty="0" smtClean="0"/>
              <a:t>null? </a:t>
            </a:r>
            <a:r>
              <a:rPr lang="el-GR" dirty="0" smtClean="0"/>
              <a:t> </a:t>
            </a:r>
            <a:endParaRPr lang="el-GR" dirty="0"/>
          </a:p>
          <a:p>
            <a:pPr lvl="1"/>
            <a:r>
              <a:rPr lang="el-GR" dirty="0" smtClean="0"/>
              <a:t>Σε όλα τα ρηχά αντίγραφα θα γίνει και εκεί </a:t>
            </a:r>
            <a:r>
              <a:rPr lang="en-US" dirty="0" smtClean="0"/>
              <a:t>null </a:t>
            </a:r>
            <a:r>
              <a:rPr lang="el-GR" dirty="0" smtClean="0"/>
              <a:t>ο πίνακας.</a:t>
            </a:r>
            <a:endParaRPr lang="el-GR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895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 Constructor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Ένας </a:t>
            </a:r>
            <a:r>
              <a:rPr lang="en-US" dirty="0" smtClean="0"/>
              <a:t>Constructor</a:t>
            </a:r>
            <a:r>
              <a:rPr lang="el-GR" dirty="0" smtClean="0"/>
              <a:t> που παίρνει σαν όρισμα ένα αντικείμενο του ίδιου τύπου και δημιουργεί ένα αντίγραφο</a:t>
            </a:r>
          </a:p>
          <a:p>
            <a:pPr lvl="1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public Car(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Car other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l-GR" b="1" dirty="0" smtClean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endParaRPr lang="el-GR" dirty="0" smtClean="0"/>
          </a:p>
          <a:p>
            <a:r>
              <a:rPr lang="el-GR" dirty="0" smtClean="0"/>
              <a:t>Ο </a:t>
            </a:r>
            <a:r>
              <a:rPr lang="en-US" dirty="0" smtClean="0">
                <a:solidFill>
                  <a:srgbClr val="00B0F0"/>
                </a:solidFill>
              </a:rPr>
              <a:t>copy constructor </a:t>
            </a:r>
            <a:r>
              <a:rPr lang="el-GR" dirty="0" smtClean="0"/>
              <a:t>έχει δύο λειτουργίες:</a:t>
            </a:r>
          </a:p>
          <a:p>
            <a:pPr lvl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Δεσμεύει </a:t>
            </a:r>
            <a:r>
              <a:rPr lang="el-GR" dirty="0" smtClean="0"/>
              <a:t>τη μνήμη για το αντικείμενο</a:t>
            </a:r>
          </a:p>
          <a:p>
            <a:pPr lvl="1"/>
            <a:r>
              <a:rPr lang="el-GR" dirty="0" smtClean="0">
                <a:solidFill>
                  <a:srgbClr val="0070C0"/>
                </a:solidFill>
              </a:rPr>
              <a:t>Αντιγράφει</a:t>
            </a:r>
            <a:r>
              <a:rPr lang="el-GR" dirty="0" smtClean="0"/>
              <a:t> τις τιμές του αντικειμένου-ορίσματος.</a:t>
            </a:r>
            <a:endParaRPr lang="en-US" dirty="0" smtClean="0"/>
          </a:p>
          <a:p>
            <a:r>
              <a:rPr lang="el-GR" dirty="0" smtClean="0">
                <a:solidFill>
                  <a:srgbClr val="FF0000"/>
                </a:solidFill>
              </a:rPr>
              <a:t>Πάντα</a:t>
            </a:r>
            <a:r>
              <a:rPr lang="el-GR" dirty="0" smtClean="0"/>
              <a:t> πρέπει να δημιουργούμε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βαθύ αντίγραφο</a:t>
            </a:r>
            <a:r>
              <a:rPr lang="el-GR" dirty="0" smtClean="0"/>
              <a:t> του αντικειμένου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485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852936"/>
            <a:ext cx="9144000" cy="1800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 Constructor </a:t>
            </a:r>
            <a:r>
              <a:rPr lang="el-GR" dirty="0" smtClean="0"/>
              <a:t>για την </a:t>
            </a:r>
            <a:r>
              <a:rPr lang="en-US" dirty="0" smtClean="0"/>
              <a:t>Car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3701008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Car other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l-GR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this.dim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other.dim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position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int[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this.dim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(int i = 0; i &lt;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this.dim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 i ++){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other.position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67744" y="4798893"/>
            <a:ext cx="6716454" cy="64633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Δημιουργεί </a:t>
            </a:r>
            <a:r>
              <a:rPr lang="el-GR" dirty="0" smtClean="0">
                <a:solidFill>
                  <a:srgbClr val="FF0000"/>
                </a:solidFill>
              </a:rPr>
              <a:t>βαθύ αντίγραφο</a:t>
            </a:r>
            <a:r>
              <a:rPr lang="el-GR" dirty="0" smtClean="0"/>
              <a:t>:</a:t>
            </a:r>
          </a:p>
          <a:p>
            <a:r>
              <a:rPr lang="el-GR" dirty="0" smtClean="0"/>
              <a:t>Δεσμεύουμε καινούριο πίνακα και αντιγράφουμε μία-μία τις τιμές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5589240"/>
            <a:ext cx="4793300" cy="120032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sz="2400" dirty="0" smtClean="0"/>
              <a:t>Κλήση: </a:t>
            </a:r>
            <a:endParaRPr lang="en-US" sz="2400" dirty="0" smtClean="0"/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car1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new Car(2);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car2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new Car(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car1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583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Φωλιασμένος </a:t>
            </a:r>
            <a:r>
              <a:rPr lang="en-US" dirty="0" smtClean="0"/>
              <a:t>Copy Constructor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Αν μια κλάση έχει </a:t>
            </a:r>
            <a:r>
              <a:rPr lang="el-GR" dirty="0" smtClean="0">
                <a:solidFill>
                  <a:srgbClr val="0070C0"/>
                </a:solidFill>
              </a:rPr>
              <a:t>πεδία</a:t>
            </a:r>
            <a:r>
              <a:rPr lang="el-GR" dirty="0" smtClean="0"/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αντικείμενα</a:t>
            </a:r>
            <a:r>
              <a:rPr lang="el-GR" dirty="0" smtClean="0"/>
              <a:t> από μία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άλλη κλάση</a:t>
            </a:r>
            <a:r>
              <a:rPr lang="el-GR" dirty="0" smtClean="0"/>
              <a:t>, τότε όταν καλούμε τον </a:t>
            </a:r>
            <a:r>
              <a:rPr lang="en-US" dirty="0" smtClean="0"/>
              <a:t>copy constructor </a:t>
            </a:r>
            <a:r>
              <a:rPr lang="el-GR" dirty="0" smtClean="0"/>
              <a:t>θα πρέπει να έχουμε ορίσει </a:t>
            </a:r>
            <a:r>
              <a:rPr lang="en-US" dirty="0" smtClean="0">
                <a:solidFill>
                  <a:srgbClr val="0070C0"/>
                </a:solidFill>
              </a:rPr>
              <a:t>copy constructor </a:t>
            </a:r>
            <a:r>
              <a:rPr lang="el-GR" dirty="0" smtClean="0"/>
              <a:t>και για τις κλάσεις των αντικειμένων-πεδίων.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073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07504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Dereferencing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87219" y="5184445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alice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bob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null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>
            <a:endCxn id="13" idx="1"/>
          </p:cNvCxnSpPr>
          <p:nvPr/>
        </p:nvCxnSpPr>
        <p:spPr>
          <a:xfrm flipV="1">
            <a:off x="3203848" y="4997508"/>
            <a:ext cx="1277706" cy="447716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4481554" y="4814628"/>
          <a:ext cx="2520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0x0055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107504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Elbow Connector 11"/>
          <p:cNvCxnSpPr>
            <a:stCxn id="13" idx="3"/>
          </p:cNvCxnSpPr>
          <p:nvPr/>
        </p:nvCxnSpPr>
        <p:spPr>
          <a:xfrm flipV="1">
            <a:off x="7001834" y="4725144"/>
            <a:ext cx="738518" cy="272364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740352" y="4540478"/>
            <a:ext cx="684803" cy="369332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Alice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283968" y="6021288"/>
            <a:ext cx="3493264" cy="369332"/>
          </a:xfrm>
          <a:prstGeom prst="rect">
            <a:avLst/>
          </a:prstGeom>
          <a:noFill/>
          <a:ln w="1905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alice.getName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.length()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07904" y="1772816"/>
            <a:ext cx="52565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Ένα αντικείμενο αποθηκεύεται σαν μια μεταβλητή η οποία κρατάει 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αναφορά</a:t>
            </a:r>
            <a:r>
              <a:rPr lang="el-GR" dirty="0" smtClean="0"/>
              <a:t> η οποία «δείχνει» στην θέση μνήμης που αποθηκεύει το αντικείμενο.</a:t>
            </a:r>
          </a:p>
          <a:p>
            <a:endParaRPr lang="el-GR" dirty="0"/>
          </a:p>
          <a:p>
            <a:r>
              <a:rPr lang="el-GR" dirty="0" smtClean="0"/>
              <a:t>Η από-</a:t>
            </a:r>
            <a:r>
              <a:rPr lang="el-GR" dirty="0" err="1" smtClean="0"/>
              <a:t>αναφοροποίηση</a:t>
            </a:r>
            <a:r>
              <a:rPr lang="el-GR" dirty="0" smtClean="0"/>
              <a:t> (</a:t>
            </a:r>
            <a:r>
              <a:rPr lang="en-US" dirty="0" smtClean="0">
                <a:solidFill>
                  <a:srgbClr val="0070C0"/>
                </a:solidFill>
              </a:rPr>
              <a:t>dereferencing</a:t>
            </a:r>
            <a:r>
              <a:rPr lang="en-US" dirty="0" smtClean="0"/>
              <a:t>) </a:t>
            </a:r>
            <a:r>
              <a:rPr lang="el-GR" dirty="0" smtClean="0"/>
              <a:t>γίνεται ουσιαστικά μέσω του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“.”</a:t>
            </a:r>
            <a:r>
              <a:rPr lang="el-GR" dirty="0"/>
              <a:t> </a:t>
            </a:r>
            <a:r>
              <a:rPr lang="el-GR" dirty="0" smtClean="0"/>
              <a:t>το οποίο μπορούμε να σκεφτούμε σαν να ακολουθεί τα βελάκια στο παρακάτω σχήμα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493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4653136"/>
            <a:ext cx="8568952" cy="46805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28575">
            <a:solidFill>
              <a:srgbClr val="FF0000"/>
            </a:solidFill>
            <a:prstDash val="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CarDriver</a:t>
            </a:r>
            <a:endParaRPr lang="en-US" sz="2400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private int position;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driver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CarDriver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CarDriver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other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other.position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driver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other.driver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4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94482" y="6021288"/>
            <a:ext cx="4083554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Καλεί την </a:t>
            </a:r>
            <a:r>
              <a:rPr lang="en-US" dirty="0" smtClean="0">
                <a:solidFill>
                  <a:srgbClr val="FF0000"/>
                </a:solidFill>
              </a:rPr>
              <a:t>copy constructor </a:t>
            </a:r>
            <a:r>
              <a:rPr lang="el-GR" dirty="0" smtClean="0"/>
              <a:t>της </a:t>
            </a:r>
            <a:r>
              <a:rPr lang="en-US" dirty="0" smtClean="0">
                <a:solidFill>
                  <a:srgbClr val="FF0000"/>
                </a:solidFill>
              </a:rPr>
              <a:t>Person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685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0886" y="2348880"/>
            <a:ext cx="9263406" cy="10801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404664"/>
            <a:ext cx="9036496" cy="6381328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initName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int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initNumber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name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initName;number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initNumber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other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this.name = other.name;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other.number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set(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newName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newNumber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name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number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 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(name + " " + number);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other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this.name.equals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(other.name) &amp;&amp;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other.number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522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3528" y="4941167"/>
            <a:ext cx="8568952" cy="35402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Φωλιασμένη </a:t>
            </a:r>
            <a:r>
              <a:rPr lang="en-US" dirty="0" smtClean="0"/>
              <a:t>equals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ln w="28575">
            <a:solidFill>
              <a:srgbClr val="FF0000"/>
            </a:solidFill>
            <a:prstDash val="dash"/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CarDriver</a:t>
            </a:r>
            <a:endParaRPr lang="en-US" sz="2400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private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int position;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private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driver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CarDriver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CarDriver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other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other.position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driver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other.driver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CarDriver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other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return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this.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driver.equals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other.driver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&amp;&amp;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other.position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4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33992" y="6011996"/>
            <a:ext cx="3070456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Καλεί την </a:t>
            </a:r>
            <a:r>
              <a:rPr lang="en-US" dirty="0" smtClean="0">
                <a:solidFill>
                  <a:srgbClr val="FF0000"/>
                </a:solidFill>
              </a:rPr>
              <a:t>equals </a:t>
            </a:r>
            <a:r>
              <a:rPr lang="el-GR" dirty="0" smtClean="0"/>
              <a:t>της </a:t>
            </a:r>
            <a:r>
              <a:rPr lang="en-US" dirty="0" smtClean="0">
                <a:solidFill>
                  <a:srgbClr val="FF0000"/>
                </a:solidFill>
              </a:rPr>
              <a:t>Person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052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9512" y="5657973"/>
            <a:ext cx="8568952" cy="35402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Φωλιασμένη </a:t>
            </a:r>
            <a:r>
              <a:rPr lang="en-US" dirty="0" err="1" smtClean="0"/>
              <a:t>toString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12568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CarDriver</a:t>
            </a:r>
            <a:endParaRPr lang="en-US" sz="2400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private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int position;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private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driver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CarDriver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CarDriver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other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other.position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driver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other.driver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CarDriver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other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this.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driver.equals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other.driver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&amp;&amp;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other.position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public String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return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driver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+ “ “ + position;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4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36096" y="6209456"/>
            <a:ext cx="3185872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Καλεί την </a:t>
            </a:r>
            <a:r>
              <a:rPr lang="en-US" dirty="0" err="1" smtClean="0">
                <a:solidFill>
                  <a:srgbClr val="FF0000"/>
                </a:solidFill>
              </a:rPr>
              <a:t>toString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της </a:t>
            </a:r>
            <a:r>
              <a:rPr lang="en-US" dirty="0" smtClean="0">
                <a:solidFill>
                  <a:srgbClr val="FF0000"/>
                </a:solidFill>
              </a:rPr>
              <a:t>Person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170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Πίνακες από αντικείμενα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Όπως ορίζουμε πίνακες από πρωταρχικούς τύπους μπορούμε να ορίσουμε και </a:t>
            </a:r>
            <a:r>
              <a:rPr lang="el-GR" dirty="0" smtClean="0">
                <a:solidFill>
                  <a:srgbClr val="0070C0"/>
                </a:solidFill>
              </a:rPr>
              <a:t>πίνακες από αντικείμενα</a:t>
            </a:r>
          </a:p>
          <a:p>
            <a:pPr lvl="1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Person[]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[3];</a:t>
            </a:r>
          </a:p>
          <a:p>
            <a:pPr lvl="1"/>
            <a:r>
              <a:rPr lang="el-GR" dirty="0" smtClean="0"/>
              <a:t>Ορίζει ένα πίνακα με τρία αντικείμενα τύπου </a:t>
            </a:r>
            <a:r>
              <a:rPr lang="en-US" dirty="0" smtClean="0"/>
              <a:t>Person</a:t>
            </a:r>
          </a:p>
          <a:p>
            <a:pPr lvl="1"/>
            <a:r>
              <a:rPr lang="el-GR" dirty="0" smtClean="0"/>
              <a:t>Ουσιαστικά ένα πίνακα με </a:t>
            </a:r>
            <a:r>
              <a:rPr lang="el-GR" dirty="0" smtClean="0">
                <a:solidFill>
                  <a:srgbClr val="0070C0"/>
                </a:solidFill>
              </a:rPr>
              <a:t>αναφορές</a:t>
            </a:r>
            <a:r>
              <a:rPr lang="el-GR" dirty="0" smtClean="0"/>
              <a:t>.</a:t>
            </a:r>
          </a:p>
          <a:p>
            <a:pPr lvl="1"/>
            <a:endParaRPr lang="el-GR" dirty="0"/>
          </a:p>
          <a:p>
            <a:r>
              <a:rPr lang="el-GR" dirty="0" smtClean="0"/>
              <a:t>Όταν ορίζουμε ένα πίνακα από αντικείμενα πρέπει να είμαστε προσεκτικοί να δεσμεύουμε σωστά τη μνήμη.</a:t>
            </a:r>
          </a:p>
        </p:txBody>
      </p:sp>
    </p:spTree>
    <p:extLst>
      <p:ext uri="{BB962C8B-B14F-4D97-AF65-F5344CB8AC3E}">
        <p14:creationId xmlns:p14="http://schemas.microsoft.com/office/powerpoint/2010/main" val="931651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Person[]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array;</a:t>
            </a:r>
          </a:p>
          <a:p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 </a:t>
            </a:r>
            <a:r>
              <a:rPr lang="el-GR" dirty="0"/>
              <a:t>εντολή αυτή θα δημιουργήσει μια μεταβλητή με το όνομα </a:t>
            </a:r>
            <a:r>
              <a:rPr lang="en-US" dirty="0">
                <a:solidFill>
                  <a:srgbClr val="0070C0"/>
                </a:solidFill>
              </a:rPr>
              <a:t>array</a:t>
            </a:r>
            <a:r>
              <a:rPr lang="en-US" dirty="0"/>
              <a:t> </a:t>
            </a:r>
            <a:r>
              <a:rPr lang="el-GR" dirty="0"/>
              <a:t>η οποία κάποια στιγμή θα δείχνει σε ένα πίνακα με </a:t>
            </a:r>
            <a:r>
              <a:rPr lang="en-US" dirty="0"/>
              <a:t>Person. </a:t>
            </a:r>
            <a:r>
              <a:rPr lang="el-GR" dirty="0"/>
              <a:t>Για την ώρα είναι </a:t>
            </a:r>
            <a:r>
              <a:rPr lang="en-US" dirty="0"/>
              <a:t>null.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7507274"/>
              </p:ext>
            </p:extLst>
          </p:nvPr>
        </p:nvGraphicFramePr>
        <p:xfrm>
          <a:off x="539552" y="3140968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null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5012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Person[]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[2]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 </a:t>
            </a:r>
            <a:r>
              <a:rPr lang="el-GR" dirty="0"/>
              <a:t>εντολή </a:t>
            </a:r>
            <a:r>
              <a:rPr lang="en-US" dirty="0" smtClean="0"/>
              <a:t>new</a:t>
            </a:r>
            <a:r>
              <a:rPr lang="el-GR" dirty="0" smtClean="0"/>
              <a:t> </a:t>
            </a:r>
            <a:r>
              <a:rPr lang="el-GR" dirty="0"/>
              <a:t>θα </a:t>
            </a:r>
            <a:r>
              <a:rPr lang="el-GR" dirty="0" smtClean="0"/>
              <a:t>δεσμεύσει δύο θέσεις μνήμης στο </a:t>
            </a:r>
            <a:r>
              <a:rPr lang="en-US" dirty="0" smtClean="0"/>
              <a:t>heap </a:t>
            </a:r>
            <a:r>
              <a:rPr lang="el-GR" dirty="0" smtClean="0"/>
              <a:t>για να κρατήσουν δύο αναφορές τύπου </a:t>
            </a:r>
            <a:r>
              <a:rPr lang="en-US" dirty="0" smtClean="0"/>
              <a:t>Person. </a:t>
            </a:r>
            <a:r>
              <a:rPr lang="el-GR" dirty="0" smtClean="0"/>
              <a:t>Εφόσον δεν έχουμε δημιουργήσει τις μεταβλητές ακόμη, αυτές θα είναι </a:t>
            </a:r>
            <a:r>
              <a:rPr lang="en-US" dirty="0" smtClean="0">
                <a:solidFill>
                  <a:srgbClr val="FF0000"/>
                </a:solidFill>
              </a:rPr>
              <a:t>null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4859331"/>
              </p:ext>
            </p:extLst>
          </p:nvPr>
        </p:nvGraphicFramePr>
        <p:xfrm>
          <a:off x="539552" y="3140968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0x0010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3635896" y="3356992"/>
            <a:ext cx="864096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353594"/>
              </p:ext>
            </p:extLst>
          </p:nvPr>
        </p:nvGraphicFramePr>
        <p:xfrm>
          <a:off x="4499992" y="3140968"/>
          <a:ext cx="126014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null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null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839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Person[]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[2];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array[0]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”, 1);</a:t>
            </a:r>
          </a:p>
          <a:p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 </a:t>
            </a:r>
            <a:r>
              <a:rPr lang="el-GR" dirty="0" smtClean="0"/>
              <a:t>νέα εντολή </a:t>
            </a:r>
            <a:r>
              <a:rPr lang="en-US" dirty="0" smtClean="0"/>
              <a:t>new</a:t>
            </a:r>
            <a:r>
              <a:rPr lang="el-GR" dirty="0" smtClean="0"/>
              <a:t> </a:t>
            </a:r>
            <a:r>
              <a:rPr lang="el-GR" dirty="0"/>
              <a:t>θα </a:t>
            </a:r>
            <a:r>
              <a:rPr lang="el-GR" dirty="0" smtClean="0"/>
              <a:t>δεσμεύσει χώρο για ένα </a:t>
            </a:r>
            <a:r>
              <a:rPr lang="en-US" dirty="0" smtClean="0"/>
              <a:t>Person. </a:t>
            </a:r>
            <a:r>
              <a:rPr lang="el-GR" dirty="0" smtClean="0"/>
              <a:t>Δημιουργείται το αντικείμενο και η αναφορά αποθηκεύεται στην πρώτη θέση του πίνακα </a:t>
            </a:r>
            <a:r>
              <a:rPr lang="en-US" dirty="0" smtClean="0"/>
              <a:t>array.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448115"/>
              </p:ext>
            </p:extLst>
          </p:nvPr>
        </p:nvGraphicFramePr>
        <p:xfrm>
          <a:off x="539552" y="3587074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0x0010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3635896" y="3803098"/>
            <a:ext cx="864096" cy="0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482376"/>
              </p:ext>
            </p:extLst>
          </p:nvPr>
        </p:nvGraphicFramePr>
        <p:xfrm>
          <a:off x="4499992" y="3587074"/>
          <a:ext cx="126014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0x0200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null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5796136" y="3443058"/>
            <a:ext cx="792088" cy="339818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076281"/>
              </p:ext>
            </p:extLst>
          </p:nvPr>
        </p:nvGraphicFramePr>
        <p:xfrm>
          <a:off x="6588224" y="3227034"/>
          <a:ext cx="1260140" cy="655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6559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alice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4637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Person[]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[2];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array[0]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”, 1);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array[1]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(“bob”,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1);</a:t>
            </a:r>
          </a:p>
          <a:p>
            <a:pPr marL="0" indent="0">
              <a:buNone/>
            </a:pP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 </a:t>
            </a:r>
            <a:r>
              <a:rPr lang="el-GR" dirty="0" smtClean="0"/>
              <a:t>νέα εντολή </a:t>
            </a:r>
            <a:r>
              <a:rPr lang="en-US" dirty="0" smtClean="0"/>
              <a:t>new</a:t>
            </a:r>
            <a:r>
              <a:rPr lang="el-GR" dirty="0" smtClean="0"/>
              <a:t> </a:t>
            </a:r>
            <a:r>
              <a:rPr lang="el-GR" dirty="0"/>
              <a:t>θα </a:t>
            </a:r>
            <a:r>
              <a:rPr lang="el-GR" dirty="0" smtClean="0"/>
              <a:t>δεσμεύσει χώρο για άλλο ένα </a:t>
            </a:r>
            <a:r>
              <a:rPr lang="en-US" dirty="0" smtClean="0"/>
              <a:t>Person. </a:t>
            </a:r>
            <a:r>
              <a:rPr lang="el-GR" dirty="0" smtClean="0"/>
              <a:t>Δημιουργείται το αντικείμενο και η αναφορά αποθηκεύεται στην δεύτερη θέση του πίνακα </a:t>
            </a:r>
            <a:r>
              <a:rPr lang="en-US" dirty="0" smtClean="0"/>
              <a:t>array.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1624769"/>
              </p:ext>
            </p:extLst>
          </p:nvPr>
        </p:nvGraphicFramePr>
        <p:xfrm>
          <a:off x="539552" y="3888245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0x0010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3635896" y="4104269"/>
            <a:ext cx="864096" cy="0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756016"/>
              </p:ext>
            </p:extLst>
          </p:nvPr>
        </p:nvGraphicFramePr>
        <p:xfrm>
          <a:off x="4499992" y="3888245"/>
          <a:ext cx="126014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70C0"/>
                          </a:solidFill>
                        </a:rPr>
                        <a:t>0x0200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0x0300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5796136" y="3744229"/>
            <a:ext cx="792088" cy="339818"/>
          </a:xfrm>
          <a:prstGeom prst="bentConnector3">
            <a:avLst>
              <a:gd name="adj1" fmla="val 50000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521629"/>
              </p:ext>
            </p:extLst>
          </p:nvPr>
        </p:nvGraphicFramePr>
        <p:xfrm>
          <a:off x="6588224" y="3528205"/>
          <a:ext cx="1260140" cy="655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6559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70C0"/>
                          </a:solidFill>
                        </a:rPr>
                        <a:t>alice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Elbow Connector 8"/>
          <p:cNvCxnSpPr>
            <a:endCxn id="10" idx="1"/>
          </p:cNvCxnSpPr>
          <p:nvPr/>
        </p:nvCxnSpPr>
        <p:spPr>
          <a:xfrm>
            <a:off x="5796136" y="4450251"/>
            <a:ext cx="810344" cy="306953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7051244"/>
              </p:ext>
            </p:extLst>
          </p:nvPr>
        </p:nvGraphicFramePr>
        <p:xfrm>
          <a:off x="6606480" y="4429224"/>
          <a:ext cx="1260140" cy="655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6559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bob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794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Πίνακες από πίνακες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Οι δισδιάστατοι πίνακες είναι ουσιαστικά πίνακες από αντικείμενα, όπου τα αντικείμενα είναι πάλι πίνακες</a:t>
            </a:r>
          </a:p>
          <a:p>
            <a:r>
              <a:rPr lang="el-GR" dirty="0" smtClean="0"/>
              <a:t>Π.χ., έτσι δεσμεύουμε πίνακα </a:t>
            </a:r>
            <a:r>
              <a:rPr lang="el-GR" dirty="0" smtClean="0">
                <a:sym typeface="Symbol"/>
              </a:rPr>
              <a:t>ακεραίων</a:t>
            </a:r>
            <a:r>
              <a:rPr lang="en-US" dirty="0" smtClean="0">
                <a:sym typeface="Symbol"/>
              </a:rPr>
              <a:t> </a:t>
            </a:r>
            <a:r>
              <a:rPr lang="en-US" dirty="0">
                <a:sym typeface="Symbol"/>
              </a:rPr>
              <a:t>5</a:t>
            </a:r>
            <a:r>
              <a:rPr lang="el-GR" dirty="0" smtClean="0"/>
              <a:t> </a:t>
            </a:r>
            <a:r>
              <a:rPr lang="el-GR" dirty="0" smtClean="0">
                <a:sym typeface="Symbol"/>
              </a:rPr>
              <a:t> </a:t>
            </a:r>
            <a:r>
              <a:rPr lang="en-US" dirty="0">
                <a:sym typeface="Symbol"/>
              </a:rPr>
              <a:t>5</a:t>
            </a:r>
            <a:endParaRPr lang="en-US" dirty="0" smtClean="0">
              <a:sym typeface="Symbol"/>
            </a:endParaRPr>
          </a:p>
          <a:p>
            <a:endParaRPr lang="el-GR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int[][]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[5]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[]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(int i=0;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&lt;5; i++){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array[i]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[5];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478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07504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Dereferencing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87219" y="5184445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alice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bob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null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>
            <a:endCxn id="13" idx="1"/>
          </p:cNvCxnSpPr>
          <p:nvPr/>
        </p:nvCxnSpPr>
        <p:spPr>
          <a:xfrm flipV="1">
            <a:off x="3203848" y="4997508"/>
            <a:ext cx="1277706" cy="447716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4481554" y="4814628"/>
          <a:ext cx="2520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0x0055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107504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Elbow Connector 11"/>
          <p:cNvCxnSpPr>
            <a:stCxn id="13" idx="3"/>
          </p:cNvCxnSpPr>
          <p:nvPr/>
        </p:nvCxnSpPr>
        <p:spPr>
          <a:xfrm flipV="1">
            <a:off x="7001834" y="4725144"/>
            <a:ext cx="738518" cy="272364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740352" y="4540478"/>
            <a:ext cx="684803" cy="369332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Alice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283968" y="6021288"/>
            <a:ext cx="3493264" cy="369332"/>
          </a:xfrm>
          <a:prstGeom prst="rect">
            <a:avLst/>
          </a:prstGeom>
          <a:noFill/>
          <a:ln w="1905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alice.getName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().length()</a:t>
            </a:r>
            <a:endParaRPr lang="en-US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07904" y="1772816"/>
            <a:ext cx="52565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Ένα αντικείμενο αποθηκεύεται σαν μια μεταβλητή η οποία κρατάει 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αναφορά</a:t>
            </a:r>
            <a:r>
              <a:rPr lang="el-GR" dirty="0" smtClean="0"/>
              <a:t> η οποία «δείχνει» στην θέση μνήμης που αποθηκεύει το αντικείμενο.</a:t>
            </a:r>
          </a:p>
          <a:p>
            <a:endParaRPr lang="el-GR" dirty="0"/>
          </a:p>
          <a:p>
            <a:r>
              <a:rPr lang="el-GR" dirty="0" smtClean="0"/>
              <a:t>Η από-</a:t>
            </a:r>
            <a:r>
              <a:rPr lang="el-GR" dirty="0" err="1" smtClean="0"/>
              <a:t>αναφοροποίηση</a:t>
            </a:r>
            <a:r>
              <a:rPr lang="el-GR" dirty="0" smtClean="0"/>
              <a:t> (</a:t>
            </a:r>
            <a:r>
              <a:rPr lang="en-US" dirty="0" smtClean="0">
                <a:solidFill>
                  <a:srgbClr val="0070C0"/>
                </a:solidFill>
              </a:rPr>
              <a:t>dereferencing</a:t>
            </a:r>
            <a:r>
              <a:rPr lang="en-US" dirty="0" smtClean="0"/>
              <a:t>) </a:t>
            </a:r>
            <a:r>
              <a:rPr lang="el-GR" dirty="0" smtClean="0"/>
              <a:t>γίνεται ουσιαστικά μέσω του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“.”</a:t>
            </a:r>
            <a:r>
              <a:rPr lang="el-GR" dirty="0"/>
              <a:t> </a:t>
            </a:r>
            <a:r>
              <a:rPr lang="el-GR" dirty="0" smtClean="0"/>
              <a:t>το οποίο μπορούμε να σκεφτούμε σαν να ακολουθεί τα βελάκια στο παρακάτω σχήμα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601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[][]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865027"/>
              </p:ext>
            </p:extLst>
          </p:nvPr>
        </p:nvGraphicFramePr>
        <p:xfrm>
          <a:off x="323528" y="4408512"/>
          <a:ext cx="201622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12"/>
                <a:gridCol w="100811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0x0010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518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[][]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[5]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[]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0566280"/>
              </p:ext>
            </p:extLst>
          </p:nvPr>
        </p:nvGraphicFramePr>
        <p:xfrm>
          <a:off x="323528" y="4408512"/>
          <a:ext cx="201622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12"/>
                <a:gridCol w="100811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0x0010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2339752" y="4624536"/>
            <a:ext cx="864096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8721296"/>
              </p:ext>
            </p:extLst>
          </p:nvPr>
        </p:nvGraphicFramePr>
        <p:xfrm>
          <a:off x="3203848" y="4408512"/>
          <a:ext cx="1008112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12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null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null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null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null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null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9597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403648" y="3140968"/>
            <a:ext cx="4896544" cy="50405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[][]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[5]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[]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&lt;5;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++){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array[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[5];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3515187"/>
              </p:ext>
            </p:extLst>
          </p:nvPr>
        </p:nvGraphicFramePr>
        <p:xfrm>
          <a:off x="323528" y="4408512"/>
          <a:ext cx="201622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12"/>
                <a:gridCol w="100811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rgbClr val="00B0F0"/>
                          </a:solidFill>
                        </a:rPr>
                        <a:t>0x0010</a:t>
                      </a:r>
                      <a:endParaRPr lang="en-US" dirty="0" smtClean="0">
                        <a:solidFill>
                          <a:srgbClr val="00B0F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2339752" y="4624536"/>
            <a:ext cx="86409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7226572"/>
              </p:ext>
            </p:extLst>
          </p:nvPr>
        </p:nvGraphicFramePr>
        <p:xfrm>
          <a:off x="3203848" y="4408512"/>
          <a:ext cx="1008112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12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0x0020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null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null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null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null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342390" y="4293096"/>
            <a:ext cx="774571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i</a:t>
            </a:r>
            <a:r>
              <a:rPr lang="en-US" sz="2400" dirty="0" smtClean="0"/>
              <a:t> = 0</a:t>
            </a:r>
            <a:endParaRPr lang="en-US" sz="24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191998" y="4570385"/>
            <a:ext cx="864096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3980102"/>
              </p:ext>
            </p:extLst>
          </p:nvPr>
        </p:nvGraphicFramePr>
        <p:xfrm>
          <a:off x="5067744" y="4359384"/>
          <a:ext cx="2912005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2401"/>
                <a:gridCol w="582401"/>
                <a:gridCol w="582401"/>
                <a:gridCol w="582401"/>
                <a:gridCol w="582401"/>
              </a:tblGrid>
              <a:tr h="3361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3574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403648" y="3140968"/>
            <a:ext cx="4896544" cy="50405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[][]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[5]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[]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&lt;5;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++){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array[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[5];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23528" y="4408512"/>
          <a:ext cx="201622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12"/>
                <a:gridCol w="100811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rgbClr val="00B0F0"/>
                          </a:solidFill>
                        </a:rPr>
                        <a:t>0x0010</a:t>
                      </a:r>
                      <a:endParaRPr lang="en-US" dirty="0" smtClean="0">
                        <a:solidFill>
                          <a:srgbClr val="00B0F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2339752" y="4624536"/>
            <a:ext cx="86409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955601"/>
              </p:ext>
            </p:extLst>
          </p:nvPr>
        </p:nvGraphicFramePr>
        <p:xfrm>
          <a:off x="3203848" y="4408512"/>
          <a:ext cx="1008112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12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0x0020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0x0030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null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null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null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299514" y="4730121"/>
            <a:ext cx="774571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i</a:t>
            </a:r>
            <a:r>
              <a:rPr lang="en-US" sz="2400" dirty="0" smtClean="0"/>
              <a:t> = 1</a:t>
            </a:r>
            <a:endParaRPr lang="en-US" sz="24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191998" y="4570385"/>
            <a:ext cx="86409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067744" y="4359384"/>
          <a:ext cx="2912005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2401"/>
                <a:gridCol w="582401"/>
                <a:gridCol w="582401"/>
                <a:gridCol w="582401"/>
                <a:gridCol w="582401"/>
              </a:tblGrid>
              <a:tr h="3361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4191998" y="4960954"/>
            <a:ext cx="864096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4157715"/>
              </p:ext>
            </p:extLst>
          </p:nvPr>
        </p:nvGraphicFramePr>
        <p:xfrm>
          <a:off x="5067744" y="4749953"/>
          <a:ext cx="2912005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2401"/>
                <a:gridCol w="582401"/>
                <a:gridCol w="582401"/>
                <a:gridCol w="582401"/>
                <a:gridCol w="582401"/>
              </a:tblGrid>
              <a:tr h="3361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735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403648" y="3140968"/>
            <a:ext cx="4896544" cy="50405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[][]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[5]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[]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&lt;5;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++){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array[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[5];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23528" y="4408512"/>
          <a:ext cx="201622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12"/>
                <a:gridCol w="100811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rgbClr val="00B0F0"/>
                          </a:solidFill>
                        </a:rPr>
                        <a:t>0x0010</a:t>
                      </a:r>
                      <a:endParaRPr lang="en-US" dirty="0" smtClean="0">
                        <a:solidFill>
                          <a:srgbClr val="00B0F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2339752" y="4624536"/>
            <a:ext cx="86409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96621"/>
              </p:ext>
            </p:extLst>
          </p:nvPr>
        </p:nvGraphicFramePr>
        <p:xfrm>
          <a:off x="3203848" y="4408512"/>
          <a:ext cx="1008112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12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0x0020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0x0030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0x0040</a:t>
                      </a:r>
                      <a:endParaRPr lang="en-US" sz="18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null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null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4191998" y="4570385"/>
            <a:ext cx="86409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067744" y="4359384"/>
          <a:ext cx="2912005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2401"/>
                <a:gridCol w="582401"/>
                <a:gridCol w="582401"/>
                <a:gridCol w="582401"/>
                <a:gridCol w="582401"/>
              </a:tblGrid>
              <a:tr h="3361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4191998" y="4960954"/>
            <a:ext cx="86409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5067744" y="4749953"/>
          <a:ext cx="2912005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2401"/>
                <a:gridCol w="582401"/>
                <a:gridCol w="582401"/>
                <a:gridCol w="582401"/>
                <a:gridCol w="582401"/>
              </a:tblGrid>
              <a:tr h="3361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6" name="Straight Arrow Connector 15"/>
          <p:cNvCxnSpPr>
            <a:stCxn id="6" idx="3"/>
            <a:endCxn id="17" idx="1"/>
          </p:cNvCxnSpPr>
          <p:nvPr/>
        </p:nvCxnSpPr>
        <p:spPr>
          <a:xfrm>
            <a:off x="4211960" y="5322912"/>
            <a:ext cx="864096" cy="737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309130"/>
              </p:ext>
            </p:extLst>
          </p:nvPr>
        </p:nvGraphicFramePr>
        <p:xfrm>
          <a:off x="5076056" y="5147407"/>
          <a:ext cx="2912005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2401"/>
                <a:gridCol w="582401"/>
                <a:gridCol w="582401"/>
                <a:gridCol w="582401"/>
                <a:gridCol w="582401"/>
              </a:tblGrid>
              <a:tr h="3361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8286506" y="5092079"/>
            <a:ext cx="774571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i</a:t>
            </a:r>
            <a:r>
              <a:rPr lang="en-US" sz="2400" dirty="0" smtClean="0"/>
              <a:t> = 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99326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403648" y="3140968"/>
            <a:ext cx="4896544" cy="50405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[][]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[5]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[]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&lt;5;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++){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array[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[5];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23528" y="4408512"/>
          <a:ext cx="201622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12"/>
                <a:gridCol w="100811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rgbClr val="00B0F0"/>
                          </a:solidFill>
                        </a:rPr>
                        <a:t>0x0010</a:t>
                      </a:r>
                      <a:endParaRPr lang="en-US" dirty="0" smtClean="0">
                        <a:solidFill>
                          <a:srgbClr val="00B0F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2339752" y="4624536"/>
            <a:ext cx="86409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832270"/>
              </p:ext>
            </p:extLst>
          </p:nvPr>
        </p:nvGraphicFramePr>
        <p:xfrm>
          <a:off x="3203848" y="4408512"/>
          <a:ext cx="1008112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12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0x0020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0x0030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0x0040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0x0050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null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4191998" y="4570385"/>
            <a:ext cx="86409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067744" y="4359384"/>
          <a:ext cx="2912005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2401"/>
                <a:gridCol w="582401"/>
                <a:gridCol w="582401"/>
                <a:gridCol w="582401"/>
                <a:gridCol w="582401"/>
              </a:tblGrid>
              <a:tr h="3361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4191998" y="4960954"/>
            <a:ext cx="86409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5067744" y="4749953"/>
          <a:ext cx="2912005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2401"/>
                <a:gridCol w="582401"/>
                <a:gridCol w="582401"/>
                <a:gridCol w="582401"/>
                <a:gridCol w="582401"/>
              </a:tblGrid>
              <a:tr h="3361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6" name="Straight Arrow Connector 15"/>
          <p:cNvCxnSpPr>
            <a:stCxn id="6" idx="3"/>
            <a:endCxn id="17" idx="1"/>
          </p:cNvCxnSpPr>
          <p:nvPr/>
        </p:nvCxnSpPr>
        <p:spPr>
          <a:xfrm>
            <a:off x="4211960" y="5322912"/>
            <a:ext cx="864096" cy="73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4678340"/>
              </p:ext>
            </p:extLst>
          </p:nvPr>
        </p:nvGraphicFramePr>
        <p:xfrm>
          <a:off x="5076056" y="5147407"/>
          <a:ext cx="2912005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2401"/>
                <a:gridCol w="582401"/>
                <a:gridCol w="582401"/>
                <a:gridCol w="582401"/>
                <a:gridCol w="582401"/>
              </a:tblGrid>
              <a:tr h="3361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8299514" y="5469279"/>
            <a:ext cx="774571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i</a:t>
            </a:r>
            <a:r>
              <a:rPr lang="en-US" sz="2400" dirty="0" smtClean="0"/>
              <a:t> = 3</a:t>
            </a:r>
            <a:endParaRPr lang="en-US" sz="2400" dirty="0"/>
          </a:p>
        </p:txBody>
      </p:sp>
      <p:cxnSp>
        <p:nvCxnSpPr>
          <p:cNvPr id="20" name="Straight Arrow Connector 19"/>
          <p:cNvCxnSpPr>
            <a:endCxn id="21" idx="1"/>
          </p:cNvCxnSpPr>
          <p:nvPr/>
        </p:nvCxnSpPr>
        <p:spPr>
          <a:xfrm>
            <a:off x="4211960" y="5692737"/>
            <a:ext cx="864096" cy="737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563871"/>
              </p:ext>
            </p:extLst>
          </p:nvPr>
        </p:nvGraphicFramePr>
        <p:xfrm>
          <a:off x="5076056" y="5517232"/>
          <a:ext cx="2912005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2401"/>
                <a:gridCol w="582401"/>
                <a:gridCol w="582401"/>
                <a:gridCol w="582401"/>
                <a:gridCol w="582401"/>
              </a:tblGrid>
              <a:tr h="3361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7348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403648" y="3140968"/>
            <a:ext cx="4896544" cy="50405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[][]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[5]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[]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&lt;5;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++){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array[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[5];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23528" y="4408512"/>
          <a:ext cx="201622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12"/>
                <a:gridCol w="100811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rgbClr val="00B0F0"/>
                          </a:solidFill>
                        </a:rPr>
                        <a:t>0x0010</a:t>
                      </a:r>
                      <a:endParaRPr lang="en-US" dirty="0" smtClean="0">
                        <a:solidFill>
                          <a:srgbClr val="00B0F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2339752" y="4624536"/>
            <a:ext cx="86409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5748516"/>
              </p:ext>
            </p:extLst>
          </p:nvPr>
        </p:nvGraphicFramePr>
        <p:xfrm>
          <a:off x="3203848" y="4408512"/>
          <a:ext cx="1008112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12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0x0020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0x0030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0x0040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0x0050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0x0060</a:t>
                      </a:r>
                      <a:endParaRPr lang="en-US" dirty="0" smtClean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4191998" y="4570385"/>
            <a:ext cx="86409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067744" y="4359384"/>
          <a:ext cx="2912005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2401"/>
                <a:gridCol w="582401"/>
                <a:gridCol w="582401"/>
                <a:gridCol w="582401"/>
                <a:gridCol w="582401"/>
              </a:tblGrid>
              <a:tr h="3361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4191998" y="4960954"/>
            <a:ext cx="86409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5067744" y="4749953"/>
          <a:ext cx="2912005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2401"/>
                <a:gridCol w="582401"/>
                <a:gridCol w="582401"/>
                <a:gridCol w="582401"/>
                <a:gridCol w="582401"/>
              </a:tblGrid>
              <a:tr h="3361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6" name="Straight Arrow Connector 15"/>
          <p:cNvCxnSpPr>
            <a:stCxn id="6" idx="3"/>
            <a:endCxn id="17" idx="1"/>
          </p:cNvCxnSpPr>
          <p:nvPr/>
        </p:nvCxnSpPr>
        <p:spPr>
          <a:xfrm>
            <a:off x="4211960" y="5322912"/>
            <a:ext cx="864096" cy="73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5076056" y="5147407"/>
          <a:ext cx="2912005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2401"/>
                <a:gridCol w="582401"/>
                <a:gridCol w="582401"/>
                <a:gridCol w="582401"/>
                <a:gridCol w="582401"/>
              </a:tblGrid>
              <a:tr h="3361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0" name="Straight Arrow Connector 19"/>
          <p:cNvCxnSpPr>
            <a:endCxn id="21" idx="1"/>
          </p:cNvCxnSpPr>
          <p:nvPr/>
        </p:nvCxnSpPr>
        <p:spPr>
          <a:xfrm>
            <a:off x="4211960" y="5692737"/>
            <a:ext cx="864096" cy="73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5076056" y="5517232"/>
          <a:ext cx="2912005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2401"/>
                <a:gridCol w="582401"/>
                <a:gridCol w="582401"/>
                <a:gridCol w="582401"/>
                <a:gridCol w="582401"/>
              </a:tblGrid>
              <a:tr h="3361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8299514" y="5842105"/>
            <a:ext cx="774571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i</a:t>
            </a:r>
            <a:r>
              <a:rPr lang="en-US" sz="2400" dirty="0" smtClean="0"/>
              <a:t> = 4</a:t>
            </a:r>
            <a:endParaRPr lang="en-US" sz="2400" dirty="0"/>
          </a:p>
        </p:txBody>
      </p:sp>
      <p:cxnSp>
        <p:nvCxnSpPr>
          <p:cNvPr id="23" name="Straight Arrow Connector 22"/>
          <p:cNvCxnSpPr>
            <a:endCxn id="24" idx="1"/>
          </p:cNvCxnSpPr>
          <p:nvPr/>
        </p:nvCxnSpPr>
        <p:spPr>
          <a:xfrm>
            <a:off x="4211960" y="6065563"/>
            <a:ext cx="864096" cy="737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643409"/>
              </p:ext>
            </p:extLst>
          </p:nvPr>
        </p:nvGraphicFramePr>
        <p:xfrm>
          <a:off x="5076056" y="5890058"/>
          <a:ext cx="2912005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2401"/>
                <a:gridCol w="582401"/>
                <a:gridCol w="582401"/>
                <a:gridCol w="582401"/>
                <a:gridCol w="582401"/>
              </a:tblGrid>
              <a:tr h="3361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1418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Πίνακες από πίνακες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sym typeface="Symbol"/>
              </a:rPr>
              <a:t>Μπορεί ο δισδιάστατος μας πίνακας να είναι ασύμμετρος. </a:t>
            </a:r>
            <a:endParaRPr lang="el-GR" dirty="0">
              <a:sym typeface="Symbol"/>
            </a:endParaRPr>
          </a:p>
          <a:p>
            <a:r>
              <a:rPr lang="el-GR" dirty="0" smtClean="0">
                <a:sym typeface="Symbol"/>
              </a:rPr>
              <a:t>Π.χ., έτσι ορίζουμε ένα διαγώνιο πίνακα.</a:t>
            </a:r>
            <a:endParaRPr lang="en-US" dirty="0" smtClean="0">
              <a:sym typeface="Symbol"/>
            </a:endParaRPr>
          </a:p>
          <a:p>
            <a:endParaRPr lang="el-GR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int[][]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[5]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[]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(int i=0;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&lt;5; i++){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array[i]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+1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061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[][]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[5]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[]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&lt;5;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++){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array[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l-GR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+1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23528" y="4408512"/>
          <a:ext cx="201622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12"/>
                <a:gridCol w="100811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rgbClr val="00B0F0"/>
                          </a:solidFill>
                        </a:rPr>
                        <a:t>0x0010</a:t>
                      </a:r>
                      <a:endParaRPr lang="en-US" dirty="0" smtClean="0">
                        <a:solidFill>
                          <a:srgbClr val="00B0F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2339752" y="4624536"/>
            <a:ext cx="86409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6165330"/>
              </p:ext>
            </p:extLst>
          </p:nvPr>
        </p:nvGraphicFramePr>
        <p:xfrm>
          <a:off x="3203848" y="4408512"/>
          <a:ext cx="1008112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12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0x0020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0x0030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0x0040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0x0050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0x0060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4191998" y="4570385"/>
            <a:ext cx="86409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5499875"/>
              </p:ext>
            </p:extLst>
          </p:nvPr>
        </p:nvGraphicFramePr>
        <p:xfrm>
          <a:off x="5067744" y="4359384"/>
          <a:ext cx="582401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2401"/>
              </a:tblGrid>
              <a:tr h="3361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4191998" y="4960954"/>
            <a:ext cx="86409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5286353"/>
              </p:ext>
            </p:extLst>
          </p:nvPr>
        </p:nvGraphicFramePr>
        <p:xfrm>
          <a:off x="5067744" y="4749953"/>
          <a:ext cx="1164802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2401"/>
                <a:gridCol w="582401"/>
              </a:tblGrid>
              <a:tr h="3361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6" name="Straight Arrow Connector 15"/>
          <p:cNvCxnSpPr>
            <a:stCxn id="6" idx="3"/>
            <a:endCxn id="17" idx="1"/>
          </p:cNvCxnSpPr>
          <p:nvPr/>
        </p:nvCxnSpPr>
        <p:spPr>
          <a:xfrm>
            <a:off x="4211960" y="5322912"/>
            <a:ext cx="864096" cy="73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400366"/>
              </p:ext>
            </p:extLst>
          </p:nvPr>
        </p:nvGraphicFramePr>
        <p:xfrm>
          <a:off x="5076056" y="5147407"/>
          <a:ext cx="1747203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2401"/>
                <a:gridCol w="582401"/>
                <a:gridCol w="582401"/>
              </a:tblGrid>
              <a:tr h="3361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0" name="Straight Arrow Connector 19"/>
          <p:cNvCxnSpPr>
            <a:endCxn id="21" idx="1"/>
          </p:cNvCxnSpPr>
          <p:nvPr/>
        </p:nvCxnSpPr>
        <p:spPr>
          <a:xfrm>
            <a:off x="4211960" y="5692737"/>
            <a:ext cx="864096" cy="73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223379"/>
              </p:ext>
            </p:extLst>
          </p:nvPr>
        </p:nvGraphicFramePr>
        <p:xfrm>
          <a:off x="5076056" y="5517232"/>
          <a:ext cx="2329604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2401"/>
                <a:gridCol w="582401"/>
                <a:gridCol w="582401"/>
                <a:gridCol w="582401"/>
              </a:tblGrid>
              <a:tr h="3361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3" name="Straight Arrow Connector 22"/>
          <p:cNvCxnSpPr>
            <a:endCxn id="24" idx="1"/>
          </p:cNvCxnSpPr>
          <p:nvPr/>
        </p:nvCxnSpPr>
        <p:spPr>
          <a:xfrm>
            <a:off x="4211960" y="6065563"/>
            <a:ext cx="864096" cy="73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5076056" y="5890058"/>
          <a:ext cx="2912005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2401"/>
                <a:gridCol w="582401"/>
                <a:gridCol w="582401"/>
                <a:gridCol w="582401"/>
                <a:gridCol w="582401"/>
              </a:tblGrid>
              <a:tr h="3361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0456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07504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Dereferencing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87219" y="5184445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alice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bob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null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>
            <a:endCxn id="13" idx="1"/>
          </p:cNvCxnSpPr>
          <p:nvPr/>
        </p:nvCxnSpPr>
        <p:spPr>
          <a:xfrm flipV="1">
            <a:off x="3203848" y="4997508"/>
            <a:ext cx="1277706" cy="447716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4481554" y="4814628"/>
          <a:ext cx="2520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0x0055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107504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Elbow Connector 11"/>
          <p:cNvCxnSpPr>
            <a:stCxn id="13" idx="3"/>
          </p:cNvCxnSpPr>
          <p:nvPr/>
        </p:nvCxnSpPr>
        <p:spPr>
          <a:xfrm flipV="1">
            <a:off x="7001834" y="4725144"/>
            <a:ext cx="738518" cy="272364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740352" y="4540478"/>
            <a:ext cx="684803" cy="369332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Alice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514945" y="5349284"/>
            <a:ext cx="1976823" cy="369332"/>
          </a:xfrm>
          <a:prstGeom prst="rect">
            <a:avLst/>
          </a:prstGeom>
          <a:noFill/>
          <a:ln w="1905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bob.getName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42701" y="5860601"/>
            <a:ext cx="5121787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Στην περίπτωση αυτή</a:t>
            </a:r>
            <a:r>
              <a:rPr lang="en-US" dirty="0" smtClean="0"/>
              <a:t> </a:t>
            </a:r>
            <a:r>
              <a:rPr lang="el-GR" dirty="0" smtClean="0"/>
              <a:t>θα πάρουμε </a:t>
            </a:r>
            <a:r>
              <a:rPr lang="el-GR" dirty="0" smtClean="0">
                <a:solidFill>
                  <a:srgbClr val="FF0000"/>
                </a:solidFill>
              </a:rPr>
              <a:t>λάθος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l-GR" dirty="0" smtClean="0"/>
              <a:t>(είτε </a:t>
            </a:r>
            <a:r>
              <a:rPr lang="en-US" dirty="0" smtClean="0"/>
              <a:t>run-time, </a:t>
            </a:r>
            <a:r>
              <a:rPr lang="el-GR" dirty="0" smtClean="0"/>
              <a:t>είτε </a:t>
            </a:r>
            <a:r>
              <a:rPr lang="en-US" dirty="0" smtClean="0"/>
              <a:t>compile error)</a:t>
            </a:r>
            <a:r>
              <a:rPr lang="el-GR" dirty="0" smtClean="0"/>
              <a:t> γιατί δεν υπάρχει διεύθυνση να ακολουθήσουμε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707904" y="1772816"/>
            <a:ext cx="52565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Ένα αντικείμενο αποθηκεύεται σαν μια μεταβλητή η οποία κρατάει 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αναφορά</a:t>
            </a:r>
            <a:r>
              <a:rPr lang="el-GR" dirty="0" smtClean="0"/>
              <a:t> η οποία «δείχνει» στην θέση μνήμης που αποθηκεύει το αντικείμενο.</a:t>
            </a:r>
          </a:p>
          <a:p>
            <a:endParaRPr lang="el-GR" dirty="0"/>
          </a:p>
          <a:p>
            <a:r>
              <a:rPr lang="el-GR" dirty="0" smtClean="0"/>
              <a:t>Η από-</a:t>
            </a:r>
            <a:r>
              <a:rPr lang="el-GR" dirty="0" err="1" smtClean="0"/>
              <a:t>αναφοροποίηση</a:t>
            </a:r>
            <a:r>
              <a:rPr lang="el-GR" dirty="0" smtClean="0"/>
              <a:t> (</a:t>
            </a:r>
            <a:r>
              <a:rPr lang="en-US" dirty="0" smtClean="0">
                <a:solidFill>
                  <a:srgbClr val="0070C0"/>
                </a:solidFill>
              </a:rPr>
              <a:t>dereferencing</a:t>
            </a:r>
            <a:r>
              <a:rPr lang="en-US" dirty="0" smtClean="0"/>
              <a:t>) </a:t>
            </a:r>
            <a:r>
              <a:rPr lang="el-GR" dirty="0" smtClean="0"/>
              <a:t>γίνεται ουσιαστικά μέσω του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“.”</a:t>
            </a:r>
            <a:r>
              <a:rPr lang="el-GR" dirty="0"/>
              <a:t> </a:t>
            </a:r>
            <a:r>
              <a:rPr lang="el-GR" dirty="0" smtClean="0"/>
              <a:t>το οποίο μπορούμε να σκεφτούμε σαν να ακολουθεί τα βελάκια στο παρακάτω σχήμα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716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522514"/>
            <a:ext cx="5181600" cy="3516086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 Car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position = 0;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driver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Car(int position,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driver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position;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this.driver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driver;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getDriver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driver;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5800" y="4267200"/>
            <a:ext cx="7054552" cy="2362200"/>
          </a:xfrm>
          <a:prstGeom prst="rect">
            <a:avLst/>
          </a:prstGeom>
          <a:ln w="28575">
            <a:solidFill>
              <a:srgbClr val="00B05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class </a:t>
            </a:r>
            <a:r>
              <a:rPr lang="en-US" dirty="0" smtClean="0">
                <a:solidFill>
                  <a:srgbClr val="00B050"/>
                </a:solidFill>
              </a:rPr>
              <a:t>MovingCarDriver1</a:t>
            </a:r>
            <a:endParaRPr lang="el-GR" dirty="0">
              <a:solidFill>
                <a:srgbClr val="00B050"/>
              </a:solidFill>
            </a:endParaRPr>
          </a:p>
          <a:p>
            <a:r>
              <a:rPr lang="en-US" dirty="0"/>
              <a:t>{</a:t>
            </a:r>
          </a:p>
          <a:p>
            <a:r>
              <a:rPr lang="el-GR" dirty="0"/>
              <a:t>  </a:t>
            </a:r>
            <a:r>
              <a:rPr lang="en-US" dirty="0"/>
              <a:t>public static void main(String </a:t>
            </a:r>
            <a:r>
              <a:rPr lang="en-US" dirty="0" err="1"/>
              <a:t>args</a:t>
            </a:r>
            <a:r>
              <a:rPr lang="en-US" dirty="0" smtClean="0"/>
              <a:t>[])</a:t>
            </a:r>
            <a:endParaRPr lang="el-GR" dirty="0" smtClean="0"/>
          </a:p>
          <a:p>
            <a:r>
              <a:rPr lang="el-GR" dirty="0" smtClean="0"/>
              <a:t>  </a:t>
            </a:r>
            <a:r>
              <a:rPr lang="en-US" dirty="0" smtClean="0"/>
              <a:t>{</a:t>
            </a:r>
            <a:endParaRPr lang="en-US" dirty="0"/>
          </a:p>
          <a:p>
            <a:r>
              <a:rPr lang="el-GR" dirty="0"/>
              <a:t>    </a:t>
            </a:r>
            <a:r>
              <a:rPr lang="en-US" dirty="0">
                <a:solidFill>
                  <a:srgbClr val="FF0000"/>
                </a:solidFill>
              </a:rPr>
              <a:t>Person</a:t>
            </a:r>
            <a:r>
              <a:rPr lang="en-US" dirty="0"/>
              <a:t> </a:t>
            </a:r>
            <a:r>
              <a:rPr lang="en-US" dirty="0" err="1"/>
              <a:t>alice</a:t>
            </a:r>
            <a:r>
              <a:rPr lang="en-US" dirty="0"/>
              <a:t> = new </a:t>
            </a:r>
            <a:r>
              <a:rPr lang="en-US" dirty="0">
                <a:solidFill>
                  <a:srgbClr val="FF0000"/>
                </a:solidFill>
              </a:rPr>
              <a:t>Person</a:t>
            </a:r>
            <a:r>
              <a:rPr lang="en-US" dirty="0"/>
              <a:t>("Alice");</a:t>
            </a:r>
          </a:p>
          <a:p>
            <a:r>
              <a:rPr lang="el-GR" dirty="0"/>
              <a:t>    </a:t>
            </a:r>
            <a:r>
              <a:rPr lang="en-US" dirty="0">
                <a:solidFill>
                  <a:srgbClr val="0070C0"/>
                </a:solidFill>
              </a:rPr>
              <a:t>Car</a:t>
            </a:r>
            <a:r>
              <a:rPr lang="en-US" dirty="0"/>
              <a:t> </a:t>
            </a:r>
            <a:r>
              <a:rPr lang="en-US" dirty="0" err="1"/>
              <a:t>myCar</a:t>
            </a:r>
            <a:r>
              <a:rPr lang="en-US" dirty="0"/>
              <a:t> = new </a:t>
            </a:r>
            <a:r>
              <a:rPr lang="en-US" dirty="0">
                <a:solidFill>
                  <a:srgbClr val="0070C0"/>
                </a:solidFill>
              </a:rPr>
              <a:t>Car</a:t>
            </a:r>
            <a:r>
              <a:rPr lang="en-US" dirty="0"/>
              <a:t>(1, </a:t>
            </a:r>
            <a:r>
              <a:rPr lang="en-US" dirty="0" err="1">
                <a:solidFill>
                  <a:srgbClr val="FF0000"/>
                </a:solidFill>
              </a:rPr>
              <a:t>alice</a:t>
            </a:r>
            <a:r>
              <a:rPr lang="en-US" dirty="0"/>
              <a:t>);</a:t>
            </a:r>
          </a:p>
          <a:p>
            <a:r>
              <a:rPr lang="el-GR" dirty="0"/>
              <a:t>    </a:t>
            </a:r>
            <a:r>
              <a:rPr lang="en-US" dirty="0" err="1" smtClean="0"/>
              <a:t>System.out.println</a:t>
            </a:r>
            <a:r>
              <a:rPr lang="en-US" dirty="0" smtClean="0"/>
              <a:t>(</a:t>
            </a:r>
            <a:r>
              <a:rPr lang="en-US" dirty="0" err="1" smtClean="0"/>
              <a:t>myCar.getDriver</a:t>
            </a:r>
            <a:r>
              <a:rPr lang="en-US" dirty="0" smtClean="0"/>
              <a:t>().</a:t>
            </a:r>
            <a:r>
              <a:rPr lang="en-US" dirty="0" err="1" smtClean="0"/>
              <a:t>getName</a:t>
            </a:r>
            <a:r>
              <a:rPr lang="en-US" dirty="0" smtClean="0"/>
              <a:t>());</a:t>
            </a:r>
            <a:endParaRPr lang="en-US" dirty="0"/>
          </a:p>
          <a:p>
            <a:r>
              <a:rPr lang="el-GR" dirty="0"/>
              <a:t>  </a:t>
            </a:r>
            <a:r>
              <a:rPr lang="en-US" dirty="0"/>
              <a:t>}</a:t>
            </a:r>
          </a:p>
          <a:p>
            <a:r>
              <a:rPr lang="en-US" dirty="0"/>
              <a:t>}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2528" y="533400"/>
            <a:ext cx="3712029" cy="2971800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dirty="0">
                <a:solidFill>
                  <a:srgbClr val="FF0000"/>
                </a:solidFill>
              </a:rPr>
              <a:t>class Person</a:t>
            </a:r>
            <a:endParaRPr lang="el-GR" dirty="0">
              <a:solidFill>
                <a:srgbClr val="FF0000"/>
              </a:solidFill>
            </a:endParaRPr>
          </a:p>
          <a:p>
            <a:r>
              <a:rPr lang="en-US" dirty="0"/>
              <a:t>{</a:t>
            </a:r>
          </a:p>
          <a:p>
            <a:r>
              <a:rPr lang="el-GR" dirty="0"/>
              <a:t>  </a:t>
            </a:r>
            <a:r>
              <a:rPr lang="en-US" dirty="0"/>
              <a:t>private String name;</a:t>
            </a:r>
          </a:p>
          <a:p>
            <a:r>
              <a:rPr lang="en-US" dirty="0"/>
              <a:t>	</a:t>
            </a:r>
          </a:p>
          <a:p>
            <a:r>
              <a:rPr lang="el-GR" dirty="0"/>
              <a:t>  </a:t>
            </a:r>
            <a:r>
              <a:rPr lang="en-US" dirty="0"/>
              <a:t>public Person(String name){</a:t>
            </a:r>
          </a:p>
          <a:p>
            <a:r>
              <a:rPr lang="el-GR" dirty="0"/>
              <a:t>    </a:t>
            </a:r>
            <a:r>
              <a:rPr lang="en-US" dirty="0"/>
              <a:t>this.name = name;</a:t>
            </a:r>
            <a:endParaRPr lang="el-GR" dirty="0"/>
          </a:p>
          <a:p>
            <a:r>
              <a:rPr lang="el-GR" dirty="0"/>
              <a:t>  </a:t>
            </a:r>
            <a:r>
              <a:rPr lang="en-US" dirty="0"/>
              <a:t>}</a:t>
            </a:r>
            <a:endParaRPr lang="el-GR" dirty="0"/>
          </a:p>
          <a:p>
            <a:r>
              <a:rPr lang="en-US" dirty="0"/>
              <a:t>	</a:t>
            </a:r>
          </a:p>
          <a:p>
            <a:r>
              <a:rPr lang="el-GR" dirty="0"/>
              <a:t>  </a:t>
            </a:r>
            <a:r>
              <a:rPr lang="en-US" dirty="0"/>
              <a:t>public String </a:t>
            </a:r>
            <a:r>
              <a:rPr lang="en-US" dirty="0" err="1">
                <a:solidFill>
                  <a:srgbClr val="FF0000"/>
                </a:solidFill>
              </a:rPr>
              <a:t>getName</a:t>
            </a:r>
            <a:r>
              <a:rPr lang="en-US" dirty="0"/>
              <a:t>(){</a:t>
            </a:r>
          </a:p>
          <a:p>
            <a:r>
              <a:rPr lang="el-GR" dirty="0"/>
              <a:t>    </a:t>
            </a:r>
            <a:r>
              <a:rPr lang="en-US" dirty="0"/>
              <a:t>return name;</a:t>
            </a:r>
          </a:p>
          <a:p>
            <a:r>
              <a:rPr lang="el-GR" dirty="0"/>
              <a:t>  </a:t>
            </a:r>
            <a:r>
              <a:rPr lang="en-US" dirty="0"/>
              <a:t>}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96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07504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Dereferencing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670816"/>
              </p:ext>
            </p:extLst>
          </p:nvPr>
        </p:nvGraphicFramePr>
        <p:xfrm>
          <a:off x="187219" y="5184445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alice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myCar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>
            <a:endCxn id="13" idx="1"/>
          </p:cNvCxnSpPr>
          <p:nvPr/>
        </p:nvCxnSpPr>
        <p:spPr>
          <a:xfrm flipV="1">
            <a:off x="3203848" y="4997508"/>
            <a:ext cx="1277706" cy="447716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631462"/>
              </p:ext>
            </p:extLst>
          </p:nvPr>
        </p:nvGraphicFramePr>
        <p:xfrm>
          <a:off x="4481554" y="4814628"/>
          <a:ext cx="2520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“Alice”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107504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707904" y="1772816"/>
            <a:ext cx="52565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Στην περίπτωση αυτή έχουμε ένα αντικείμενο μέσα σε ένα άλλο αντικείμενο</a:t>
            </a:r>
            <a:r>
              <a:rPr lang="en-US" dirty="0" smtClean="0"/>
              <a:t>.</a:t>
            </a:r>
          </a:p>
          <a:p>
            <a:r>
              <a:rPr lang="el-GR" dirty="0" smtClean="0"/>
              <a:t>Η μέθοδος </a:t>
            </a:r>
            <a:r>
              <a:rPr lang="en-US" dirty="0" err="1" smtClean="0"/>
              <a:t>getDriver</a:t>
            </a:r>
            <a:r>
              <a:rPr lang="en-US" dirty="0" smtClean="0"/>
              <a:t>()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επιστρέφει αντικείμενο </a:t>
            </a:r>
            <a:r>
              <a:rPr lang="en-US" dirty="0" smtClean="0">
                <a:solidFill>
                  <a:srgbClr val="0070C0"/>
                </a:solidFill>
              </a:rPr>
              <a:t>Person</a:t>
            </a:r>
          </a:p>
          <a:p>
            <a:endParaRPr lang="en-US" dirty="0"/>
          </a:p>
          <a:p>
            <a:r>
              <a:rPr lang="el-GR" dirty="0" smtClean="0"/>
              <a:t>Έχουμε </a:t>
            </a:r>
            <a:r>
              <a:rPr lang="el-GR" dirty="0" smtClean="0">
                <a:solidFill>
                  <a:srgbClr val="FF0000"/>
                </a:solidFill>
              </a:rPr>
              <a:t>αλυσιδωτή</a:t>
            </a:r>
            <a:r>
              <a:rPr lang="el-GR" dirty="0" smtClean="0"/>
              <a:t> πρόσβαση σε αναφορές</a:t>
            </a:r>
            <a:endParaRPr lang="en-US" dirty="0"/>
          </a:p>
        </p:txBody>
      </p:sp>
      <p:cxnSp>
        <p:nvCxnSpPr>
          <p:cNvPr id="16" name="Elbow Connector 15"/>
          <p:cNvCxnSpPr>
            <a:endCxn id="19" idx="1"/>
          </p:cNvCxnSpPr>
          <p:nvPr/>
        </p:nvCxnSpPr>
        <p:spPr>
          <a:xfrm>
            <a:off x="3203848" y="5877272"/>
            <a:ext cx="1277706" cy="406386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588217"/>
              </p:ext>
            </p:extLst>
          </p:nvPr>
        </p:nvGraphicFramePr>
        <p:xfrm>
          <a:off x="4481554" y="5917898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driver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0x0010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8" name="Straight Arrow Connector 27"/>
          <p:cNvCxnSpPr/>
          <p:nvPr/>
        </p:nvCxnSpPr>
        <p:spPr>
          <a:xfrm flipV="1">
            <a:off x="6084168" y="5221366"/>
            <a:ext cx="0" cy="65590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283968" y="3664478"/>
            <a:ext cx="3906839" cy="369332"/>
          </a:xfrm>
          <a:prstGeom prst="rect">
            <a:avLst/>
          </a:prstGeom>
          <a:noFill/>
          <a:ln w="1905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myCar.getDriver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getName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858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07504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Dereferencing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87219" y="5184445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alice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myCar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>
            <a:endCxn id="13" idx="1"/>
          </p:cNvCxnSpPr>
          <p:nvPr/>
        </p:nvCxnSpPr>
        <p:spPr>
          <a:xfrm flipV="1">
            <a:off x="3203848" y="4997508"/>
            <a:ext cx="1277706" cy="447716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570332"/>
              </p:ext>
            </p:extLst>
          </p:nvPr>
        </p:nvGraphicFramePr>
        <p:xfrm>
          <a:off x="4481554" y="4814628"/>
          <a:ext cx="2520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“Alice”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107504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707904" y="1772816"/>
            <a:ext cx="52565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Στην περίπτωση αυτή έχουμε ένα αντικείμενο μέσα σε ένα άλλο αντικείμενο</a:t>
            </a:r>
            <a:r>
              <a:rPr lang="en-US" dirty="0" smtClean="0"/>
              <a:t>.</a:t>
            </a:r>
          </a:p>
          <a:p>
            <a:r>
              <a:rPr lang="el-GR" dirty="0" smtClean="0"/>
              <a:t>Η μέθοδος </a:t>
            </a:r>
            <a:r>
              <a:rPr lang="en-US" dirty="0" err="1" smtClean="0"/>
              <a:t>getDriver</a:t>
            </a:r>
            <a:r>
              <a:rPr lang="en-US" dirty="0" smtClean="0"/>
              <a:t>()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επιστρέφει αντικείμενο </a:t>
            </a:r>
            <a:r>
              <a:rPr lang="en-US" dirty="0" smtClean="0">
                <a:solidFill>
                  <a:srgbClr val="0070C0"/>
                </a:solidFill>
              </a:rPr>
              <a:t>Person</a:t>
            </a:r>
          </a:p>
          <a:p>
            <a:endParaRPr lang="en-US" dirty="0"/>
          </a:p>
          <a:p>
            <a:r>
              <a:rPr lang="el-GR" dirty="0" smtClean="0"/>
              <a:t>Έχουμε </a:t>
            </a:r>
            <a:r>
              <a:rPr lang="el-GR" dirty="0" smtClean="0">
                <a:solidFill>
                  <a:srgbClr val="FF0000"/>
                </a:solidFill>
              </a:rPr>
              <a:t>αλυσιδωτή</a:t>
            </a:r>
            <a:r>
              <a:rPr lang="el-GR" dirty="0" smtClean="0"/>
              <a:t> πρόσβαση σε αναφορές</a:t>
            </a:r>
            <a:endParaRPr lang="en-US" dirty="0"/>
          </a:p>
        </p:txBody>
      </p:sp>
      <p:cxnSp>
        <p:nvCxnSpPr>
          <p:cNvPr id="16" name="Elbow Connector 15"/>
          <p:cNvCxnSpPr>
            <a:endCxn id="19" idx="1"/>
          </p:cNvCxnSpPr>
          <p:nvPr/>
        </p:nvCxnSpPr>
        <p:spPr>
          <a:xfrm>
            <a:off x="3203848" y="5877272"/>
            <a:ext cx="1277706" cy="406386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7038230"/>
              </p:ext>
            </p:extLst>
          </p:nvPr>
        </p:nvGraphicFramePr>
        <p:xfrm>
          <a:off x="4481554" y="5917898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driver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8" name="Straight Arrow Connector 27"/>
          <p:cNvCxnSpPr/>
          <p:nvPr/>
        </p:nvCxnSpPr>
        <p:spPr>
          <a:xfrm flipV="1">
            <a:off x="6084168" y="5221366"/>
            <a:ext cx="0" cy="65590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283968" y="3664478"/>
            <a:ext cx="3906839" cy="369332"/>
          </a:xfrm>
          <a:prstGeom prst="rect">
            <a:avLst/>
          </a:prstGeom>
          <a:noFill/>
          <a:ln w="1905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myCar.getDriver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getName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929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7357</TotalTime>
  <Words>2719</Words>
  <Application>Microsoft Office PowerPoint</Application>
  <PresentationFormat>On-screen Show (4:3)</PresentationFormat>
  <Paragraphs>1067</Paragraphs>
  <Slides>58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3" baseType="lpstr">
      <vt:lpstr>Arial</vt:lpstr>
      <vt:lpstr>Calibri</vt:lpstr>
      <vt:lpstr>Courier New</vt:lpstr>
      <vt:lpstr>Symbol</vt:lpstr>
      <vt:lpstr>Clarity</vt:lpstr>
      <vt:lpstr>ΤΕΧΝΙΚΕΣ Αντικειμενοστραφουσ προγραμματισμου</vt:lpstr>
      <vt:lpstr>PowerPoint Presentation</vt:lpstr>
      <vt:lpstr>Dereferencing</vt:lpstr>
      <vt:lpstr>Dereferencing</vt:lpstr>
      <vt:lpstr>Dereferencing</vt:lpstr>
      <vt:lpstr>Dereferencing</vt:lpstr>
      <vt:lpstr>PowerPoint Presentation</vt:lpstr>
      <vt:lpstr>Dereferencing</vt:lpstr>
      <vt:lpstr>Dereferencing</vt:lpstr>
      <vt:lpstr>Dereferencing</vt:lpstr>
      <vt:lpstr>PowerPoint Presentation</vt:lpstr>
      <vt:lpstr>Αντικείμενα μέσα σε αντικείμενα</vt:lpstr>
      <vt:lpstr>Σχέσεις μεταξύ κλάσεων</vt:lpstr>
      <vt:lpstr>Σχέσεις κλάσεων</vt:lpstr>
      <vt:lpstr>Επιστροφή αντικειμένων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Παράδειγμα</vt:lpstr>
      <vt:lpstr>Εξέλιξη του προγράμματος</vt:lpstr>
      <vt:lpstr>Εξέλιξη του προγράμματος</vt:lpstr>
      <vt:lpstr>Εξέλιξη του προγράμματος</vt:lpstr>
      <vt:lpstr>Εξέλιξη του προγράμματος</vt:lpstr>
      <vt:lpstr>Εξέλιξη του προγράμματος</vt:lpstr>
      <vt:lpstr>Δημιουργία αντιγράφων</vt:lpstr>
      <vt:lpstr>PowerPoint Presentation</vt:lpstr>
      <vt:lpstr>Ρηχά Αντίγραφα</vt:lpstr>
      <vt:lpstr>Ρηχά Αντίγραφα</vt:lpstr>
      <vt:lpstr>Ρηχά Αντίγραφα</vt:lpstr>
      <vt:lpstr>Βαθύ αντίγραφο</vt:lpstr>
      <vt:lpstr>Βαθύ αντίγραφο</vt:lpstr>
      <vt:lpstr>Παραδείγματα</vt:lpstr>
      <vt:lpstr>Copy Constructor</vt:lpstr>
      <vt:lpstr>Copy Constructor για την Car</vt:lpstr>
      <vt:lpstr>Φωλιασμένος Copy Constructor</vt:lpstr>
      <vt:lpstr>Παράδειγμα</vt:lpstr>
      <vt:lpstr>PowerPoint Presentation</vt:lpstr>
      <vt:lpstr>Φωλιασμένη equals</vt:lpstr>
      <vt:lpstr>Φωλιασμένη toString()</vt:lpstr>
      <vt:lpstr>Πίνακες από αντικείμενα</vt:lpstr>
      <vt:lpstr>Παράδειγμα</vt:lpstr>
      <vt:lpstr>Παράδειγμα</vt:lpstr>
      <vt:lpstr>Παράδειγμα</vt:lpstr>
      <vt:lpstr>Παράδειγμα</vt:lpstr>
      <vt:lpstr>Πίνακες από πίνακες</vt:lpstr>
      <vt:lpstr>Παράδειγμα</vt:lpstr>
      <vt:lpstr>Παράδειγμα</vt:lpstr>
      <vt:lpstr>Παράδειγμα</vt:lpstr>
      <vt:lpstr>Παράδειγμα</vt:lpstr>
      <vt:lpstr>Παράδειγμα</vt:lpstr>
      <vt:lpstr>Παράδειγμα</vt:lpstr>
      <vt:lpstr>Παράδειγμα</vt:lpstr>
      <vt:lpstr>Πίνακες από πίνακες</vt:lpstr>
      <vt:lpstr>Παράδειγμα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Panayiotis Tsaparas</cp:lastModifiedBy>
  <cp:revision>444</cp:revision>
  <dcterms:created xsi:type="dcterms:W3CDTF">2013-02-10T16:19:38Z</dcterms:created>
  <dcterms:modified xsi:type="dcterms:W3CDTF">2015-03-29T21:56:37Z</dcterms:modified>
</cp:coreProperties>
</file>