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7" r:id="rId2"/>
    <p:sldId id="577" r:id="rId3"/>
    <p:sldId id="578" r:id="rId4"/>
    <p:sldId id="579" r:id="rId5"/>
    <p:sldId id="580" r:id="rId6"/>
    <p:sldId id="609" r:id="rId7"/>
    <p:sldId id="581" r:id="rId8"/>
    <p:sldId id="611" r:id="rId9"/>
    <p:sldId id="612" r:id="rId10"/>
    <p:sldId id="613" r:id="rId11"/>
    <p:sldId id="614" r:id="rId12"/>
    <p:sldId id="615" r:id="rId13"/>
    <p:sldId id="616" r:id="rId14"/>
    <p:sldId id="617" r:id="rId15"/>
    <p:sldId id="618" r:id="rId16"/>
    <p:sldId id="619" r:id="rId17"/>
    <p:sldId id="620" r:id="rId18"/>
    <p:sldId id="640" r:id="rId19"/>
    <p:sldId id="621" r:id="rId20"/>
    <p:sldId id="622" r:id="rId21"/>
    <p:sldId id="642" r:id="rId22"/>
    <p:sldId id="643" r:id="rId23"/>
    <p:sldId id="644" r:id="rId24"/>
    <p:sldId id="645" r:id="rId25"/>
    <p:sldId id="646" r:id="rId26"/>
    <p:sldId id="641" r:id="rId27"/>
    <p:sldId id="623" r:id="rId28"/>
    <p:sldId id="624" r:id="rId29"/>
    <p:sldId id="625" r:id="rId30"/>
    <p:sldId id="626" r:id="rId31"/>
    <p:sldId id="627" r:id="rId32"/>
    <p:sldId id="628" r:id="rId33"/>
    <p:sldId id="629" r:id="rId34"/>
    <p:sldId id="630" r:id="rId35"/>
    <p:sldId id="631" r:id="rId36"/>
    <p:sldId id="632" r:id="rId37"/>
    <p:sldId id="633" r:id="rId38"/>
    <p:sldId id="634" r:id="rId39"/>
    <p:sldId id="635" r:id="rId40"/>
    <p:sldId id="647" r:id="rId41"/>
    <p:sldId id="667" r:id="rId42"/>
    <p:sldId id="668" r:id="rId43"/>
    <p:sldId id="669" r:id="rId44"/>
    <p:sldId id="670" r:id="rId45"/>
    <p:sldId id="671" r:id="rId46"/>
    <p:sldId id="672" r:id="rId47"/>
    <p:sldId id="673" r:id="rId48"/>
    <p:sldId id="674" r:id="rId49"/>
    <p:sldId id="636" r:id="rId50"/>
    <p:sldId id="637" r:id="rId51"/>
    <p:sldId id="638" r:id="rId52"/>
    <p:sldId id="639" r:id="rId53"/>
    <p:sldId id="666" r:id="rId54"/>
    <p:sldId id="665" r:id="rId55"/>
    <p:sldId id="648" r:id="rId56"/>
    <p:sldId id="649" r:id="rId57"/>
    <p:sldId id="650" r:id="rId58"/>
    <p:sldId id="651" r:id="rId59"/>
    <p:sldId id="652" r:id="rId60"/>
    <p:sldId id="675" r:id="rId61"/>
    <p:sldId id="654" r:id="rId62"/>
    <p:sldId id="655" r:id="rId63"/>
    <p:sldId id="656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Αναφορές</a:t>
            </a:r>
          </a:p>
          <a:p>
            <a:pPr algn="ctr"/>
            <a:r>
              <a:rPr lang="el-GR" dirty="0" smtClean="0"/>
              <a:t>Στοίβα και Σωρός μνήμης</a:t>
            </a:r>
            <a:endParaRPr lang="en-US" dirty="0" smtClean="0"/>
          </a:p>
          <a:p>
            <a:pPr algn="ctr"/>
            <a:r>
              <a:rPr lang="el-GR" dirty="0" smtClean="0"/>
              <a:t>Αντικείμενα παράμετροι</a:t>
            </a:r>
          </a:p>
          <a:p>
            <a:pPr algn="ctr"/>
            <a:r>
              <a:rPr lang="en-US" dirty="0" smtClean="0"/>
              <a:t>String Interning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φορά που καλείται μία μέθοδος, δημιουργείται ένα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πλαίσιο</a:t>
            </a:r>
            <a:r>
              <a:rPr lang="el-GR" dirty="0" smtClean="0"/>
              <a:t>»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</a:t>
            </a:r>
            <a:r>
              <a:rPr lang="en-US" dirty="0" smtClean="0"/>
              <a:t>) </a:t>
            </a:r>
            <a:r>
              <a:rPr lang="el-GR" dirty="0" smtClean="0"/>
              <a:t>για την μέθοδο στη στοίβα </a:t>
            </a:r>
          </a:p>
          <a:p>
            <a:pPr lvl="1"/>
            <a:r>
              <a:rPr lang="el-GR" dirty="0" smtClean="0"/>
              <a:t>Δημιουργείται ένας </a:t>
            </a:r>
            <a:r>
              <a:rPr lang="el-GR" dirty="0" smtClean="0">
                <a:solidFill>
                  <a:srgbClr val="0070C0"/>
                </a:solidFill>
              </a:rPr>
              <a:t>χώρος μνήμης </a:t>
            </a:r>
            <a:r>
              <a:rPr lang="el-GR" dirty="0" smtClean="0"/>
              <a:t>που αποθηκεύει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της μεθόδου.</a:t>
            </a:r>
          </a:p>
          <a:p>
            <a:r>
              <a:rPr lang="el-GR" dirty="0" smtClean="0"/>
              <a:t>Αν η μέθοδος καλέσει μία άλλη μέθοδο θα δημιουργηθεί ένα νέο πλαίσιο και θα τοποθετηθεί</a:t>
            </a:r>
            <a:r>
              <a:rPr lang="en-US" dirty="0" smtClean="0"/>
              <a:t> (push)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βγούμε από την μέθοδο το πλαίσιο </a:t>
            </a:r>
            <a:r>
              <a:rPr lang="el-GR" dirty="0" smtClean="0">
                <a:solidFill>
                  <a:srgbClr val="0070C0"/>
                </a:solidFill>
              </a:rPr>
              <a:t>αφαιρείται</a:t>
            </a:r>
            <a:r>
              <a:rPr lang="el-GR" dirty="0" smtClean="0"/>
              <a:t> </a:t>
            </a:r>
            <a:r>
              <a:rPr lang="en-US" dirty="0" smtClean="0"/>
              <a:t>(pop) </a:t>
            </a:r>
            <a:r>
              <a:rPr lang="el-GR" dirty="0" smtClean="0"/>
              <a:t>από την κορυφή της στοίβας και επιστρέφουμε στην προηγούμενη μέθοδο</a:t>
            </a:r>
          </a:p>
          <a:p>
            <a:r>
              <a:rPr lang="el-GR" dirty="0" smtClean="0"/>
              <a:t>Στη βάση της στοίβας είναι 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000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18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9068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8104" y="1772816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0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method3();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8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method3()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(b==10);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59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3033" y="3140968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μέσα σε μία μέθοδο δημιουργούμε ένα αντικείμενο με την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l-GR" dirty="0" smtClean="0"/>
              <a:t>γίνονται τα εξής</a:t>
            </a:r>
          </a:p>
          <a:p>
            <a:pPr lvl="1"/>
            <a:r>
              <a:rPr lang="el-GR" dirty="0" smtClean="0"/>
              <a:t>στο πλαίσιο (</a:t>
            </a:r>
            <a:r>
              <a:rPr lang="en-US" dirty="0" smtClean="0"/>
              <a:t>frame)</a:t>
            </a:r>
            <a:r>
              <a:rPr lang="el-GR" dirty="0" smtClean="0"/>
              <a:t> της μεθόδου (στη στοίβα) υπάρχει μια </a:t>
            </a:r>
            <a:r>
              <a:rPr lang="el-GR" dirty="0" smtClean="0">
                <a:solidFill>
                  <a:srgbClr val="0070C0"/>
                </a:solidFill>
              </a:rPr>
              <a:t>τοπική μεταβλητή</a:t>
            </a:r>
            <a:r>
              <a:rPr lang="el-GR" dirty="0" smtClean="0"/>
              <a:t> που κρατάει την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στο αντικείμενο</a:t>
            </a:r>
          </a:p>
          <a:p>
            <a:pPr lvl="1"/>
            <a:r>
              <a:rPr lang="el-GR" dirty="0" smtClean="0"/>
              <a:t>Η 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χώρο μνήμης </a:t>
            </a:r>
            <a:r>
              <a:rPr lang="el-GR" dirty="0" smtClean="0"/>
              <a:t>στο σωρό</a:t>
            </a:r>
            <a:r>
              <a:rPr lang="en-US" dirty="0" smtClean="0"/>
              <a:t> (heap)</a:t>
            </a:r>
            <a:r>
              <a:rPr lang="el-GR" dirty="0" smtClean="0"/>
              <a:t> για να κρατήσει τα πεδία του αντικειμένου.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δείχνει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που δεσμεύτηκε.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5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bob”,1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35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περιεχόμενο της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dereferencing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54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34137" y="1268760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επιστρέφουμε από την μέθοδο </a:t>
            </a:r>
            <a:r>
              <a:rPr lang="en-US" dirty="0" err="1" smtClean="0"/>
              <a:t>method3</a:t>
            </a:r>
            <a:r>
              <a:rPr lang="en-US" dirty="0" smtClean="0"/>
              <a:t> </a:t>
            </a:r>
            <a:r>
              <a:rPr lang="el-GR" dirty="0" smtClean="0"/>
              <a:t>η αναφορά προς το αντικείμενο </a:t>
            </a:r>
            <a:r>
              <a:rPr lang="en-US" dirty="0" smtClean="0"/>
              <a:t>Person </a:t>
            </a:r>
            <a:r>
              <a:rPr lang="el-GR" dirty="0" smtClean="0"/>
              <a:t>παύει να υπάρχει.</a:t>
            </a:r>
          </a:p>
          <a:p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υπάρχουν άλλες αναφορές στο αντικείμενο τότε ο </a:t>
            </a:r>
            <a:r>
              <a:rPr lang="en-US" dirty="0" smtClean="0"/>
              <a:t>garbage collector</a:t>
            </a:r>
            <a:r>
              <a:rPr lang="el-GR" dirty="0" smtClean="0"/>
              <a:t> αποδεσμεύει τη μνήμη του αντικειμένου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84168" y="3212976"/>
            <a:ext cx="1512168" cy="1590409"/>
            <a:chOff x="6084168" y="3212976"/>
            <a:chExt cx="1512168" cy="159040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84168" y="3212976"/>
              <a:ext cx="1512168" cy="15904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29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l-GR" dirty="0" err="1" smtClean="0"/>
              <a:t>λήση</a:t>
            </a:r>
            <a:r>
              <a:rPr lang="el-GR" dirty="0" smtClean="0"/>
              <a:t> μεθόδου από 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ObjectMethodCallDemo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2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02238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71172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70801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28055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183" y="3356992"/>
            <a:ext cx="259228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109927"/>
              </p:ext>
            </p:extLst>
          </p:nvPr>
        </p:nvGraphicFramePr>
        <p:xfrm>
          <a:off x="1548191" y="3789040"/>
          <a:ext cx="2448272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3995936" y="4797152"/>
            <a:ext cx="1944216" cy="7978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16016" y="1772816"/>
            <a:ext cx="4175956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καλείται μια μέθοδος ενός αντικειμένου αυτόματα δημιουργείται στο </a:t>
            </a:r>
            <a:r>
              <a:rPr lang="en-US" dirty="0" smtClean="0"/>
              <a:t>frame </a:t>
            </a:r>
            <a:r>
              <a:rPr lang="el-GR" dirty="0" smtClean="0"/>
              <a:t>της μεθόδου και η μεταβλητή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η οποία κρατάει μια αναφορά στο αρχικό αντικείμενο που κάλεσε την μέθοδο.</a:t>
            </a:r>
          </a:p>
          <a:p>
            <a:endParaRPr lang="el-GR" dirty="0"/>
          </a:p>
          <a:p>
            <a:r>
              <a:rPr lang="el-GR" dirty="0" smtClean="0"/>
              <a:t>Την μεταβλητή αυτή μπορούμε να την χρησιμοποιήσουμε σαν οποιαδήποτε άλλη μεταβλητή.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07672" y="2060848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2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5229200"/>
            <a:ext cx="2592288" cy="1093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082169"/>
              </p:ext>
            </p:extLst>
          </p:nvPr>
        </p:nvGraphicFramePr>
        <p:xfrm>
          <a:off x="1547664" y="5723144"/>
          <a:ext cx="2448272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stCxn id="5" idx="3"/>
            <a:endCxn id="13" idx="1"/>
          </p:cNvCxnSpPr>
          <p:nvPr/>
        </p:nvCxnSpPr>
        <p:spPr>
          <a:xfrm flipV="1">
            <a:off x="3995936" y="5594960"/>
            <a:ext cx="1944216" cy="34069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35072"/>
              </p:ext>
            </p:extLst>
          </p:nvPr>
        </p:nvGraphicFramePr>
        <p:xfrm>
          <a:off x="5940152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“Alice”</a:t>
                      </a: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259228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6183" y="3356992"/>
            <a:ext cx="2592288" cy="1872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96844"/>
              </p:ext>
            </p:extLst>
          </p:nvPr>
        </p:nvGraphicFramePr>
        <p:xfrm>
          <a:off x="1548191" y="3789040"/>
          <a:ext cx="2448272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name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“Alice”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number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3995936" y="4797152"/>
            <a:ext cx="1944216" cy="7978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17788" y="2939535"/>
            <a:ext cx="41759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this.name</a:t>
            </a:r>
            <a:r>
              <a:rPr lang="el-GR" dirty="0" smtClean="0"/>
              <a:t>, </a:t>
            </a:r>
            <a:r>
              <a:rPr lang="en-US" dirty="0" err="1" smtClean="0"/>
              <a:t>this.number</a:t>
            </a:r>
            <a:r>
              <a:rPr lang="en-US" dirty="0" smtClean="0"/>
              <a:t> </a:t>
            </a:r>
            <a:r>
              <a:rPr lang="el-GR" dirty="0" smtClean="0"/>
              <a:t>αναφέρονται στα πεδία του αντικειμένου ενώ τα </a:t>
            </a:r>
            <a:r>
              <a:rPr lang="en-US" dirty="0" smtClean="0"/>
              <a:t>name, number </a:t>
            </a:r>
            <a:r>
              <a:rPr lang="el-GR" dirty="0" smtClean="0"/>
              <a:t>στις τοπικές μεταβλητές.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781" y="1860808"/>
            <a:ext cx="3217547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07672" y="2060848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“Alice”,2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3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τύπου, αλλαγές στην τιμή της παραμέτρου </a:t>
            </a:r>
            <a:r>
              <a:rPr lang="el-GR" dirty="0" smtClean="0">
                <a:solidFill>
                  <a:srgbClr val="0070C0"/>
                </a:solidFill>
              </a:rPr>
              <a:t>δεν αλλάζουν </a:t>
            </a:r>
            <a:r>
              <a:rPr lang="el-GR" dirty="0" smtClean="0"/>
              <a:t>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</a:t>
            </a:r>
            <a:r>
              <a:rPr lang="el-GR" dirty="0" smtClean="0">
                <a:solidFill>
                  <a:srgbClr val="FF0000"/>
                </a:solidFill>
              </a:rPr>
              <a:t>περιεχόμενα</a:t>
            </a:r>
            <a:r>
              <a:rPr lang="el-GR" dirty="0" smtClean="0">
                <a:solidFill>
                  <a:srgbClr val="0070C0"/>
                </a:solidFill>
              </a:rPr>
              <a:t>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3933056"/>
            <a:ext cx="468052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6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1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8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92961" y="6043009"/>
            <a:ext cx="461554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περνιέται αυτόματα σε κάθε κλήση μεθόδου του αντικειμένου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1780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this.name;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356293" y="6043008"/>
            <a:ext cx="479238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περνιέται αυτόματα σε κάθε κλήση μεθόδου του αντικειμένου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2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88024" y="227687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0070C0"/>
                </a:solidFill>
              </a:rPr>
              <a:t>Ann 2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50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άλλη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785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2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98798" y="2276329"/>
            <a:ext cx="500970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16429" cy="101458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5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53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ακόμη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38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4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6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49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 </a:t>
            </a:r>
            <a:r>
              <a:rPr lang="el-GR" sz="2400" dirty="0" smtClean="0">
                <a:solidFill>
                  <a:schemeClr val="tx1"/>
                </a:solidFill>
              </a:rPr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>
                <a:solidFill>
                  <a:schemeClr val="tx1"/>
                </a:solidFill>
              </a:rPr>
              <a:t>(μια διεύθυνση που δεν </a:t>
            </a:r>
            <a:r>
              <a:rPr lang="el-GR" sz="2400" dirty="0">
                <a:solidFill>
                  <a:schemeClr val="tx1"/>
                </a:solidFill>
              </a:rPr>
              <a:t>δείχνει πουθενά)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6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πρόγραμμα που είδαμε η νέα τιμή του </a:t>
            </a: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χάνεται</a:t>
            </a:r>
            <a:r>
              <a:rPr lang="el-GR" dirty="0" smtClean="0"/>
              <a:t> όταν επιστρέφουμε από την συνάρτηση και η </a:t>
            </a:r>
            <a:r>
              <a:rPr lang="en-US" dirty="0" err="1" smtClean="0">
                <a:solidFill>
                  <a:srgbClr val="0070C0"/>
                </a:solidFill>
              </a:rPr>
              <a:t>p1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παραμένει αμετάβλητη.</a:t>
            </a:r>
          </a:p>
          <a:p>
            <a:r>
              <a:rPr lang="el-GR" dirty="0" smtClean="0"/>
              <a:t>Αυτό γιατί το πέρασμα των παραμέτρων γίνεται κατά τιμή, και η μεταβλητή </a:t>
            </a: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τοπική</a:t>
            </a:r>
            <a:r>
              <a:rPr lang="el-GR" dirty="0" smtClean="0"/>
              <a:t>. Ότι αλλαγή κάνουμε στην τιμή της θα έχει εμβέλεια μόνο μέσα στην </a:t>
            </a:r>
            <a:r>
              <a:rPr lang="en-US" dirty="0" smtClean="0">
                <a:solidFill>
                  <a:srgbClr val="0070C0"/>
                </a:solidFill>
              </a:rPr>
              <a:t>copier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Το νέο αντικείμενο που δημιουργήσαμε στην περίπτωση αυτή θα χαθεί άμα φύγουμε από τη μέθοδο</a:t>
            </a:r>
            <a:r>
              <a:rPr lang="en-US" dirty="0" smtClean="0"/>
              <a:t> </a:t>
            </a:r>
            <a:r>
              <a:rPr lang="el-GR" dirty="0" smtClean="0"/>
              <a:t>εφόσον δεν υπάρχει κάποια αναφορά σε αυτό.</a:t>
            </a:r>
          </a:p>
          <a:p>
            <a:r>
              <a:rPr lang="el-GR" dirty="0" smtClean="0"/>
              <a:t>Η αλλαγή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 smtClean="0"/>
              <a:t> της </a:t>
            </a:r>
            <a:r>
              <a:rPr lang="en-US" dirty="0" smtClean="0"/>
              <a:t>other </a:t>
            </a:r>
            <a:r>
              <a:rPr lang="el-GR" dirty="0" smtClean="0"/>
              <a:t>είναι διαφορετική από την αλλαγή στα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της διεύθυνσης στην οποία δείχνει η </a:t>
            </a:r>
            <a:r>
              <a:rPr lang="en-US" dirty="0" smtClean="0"/>
              <a:t>other</a:t>
            </a:r>
          </a:p>
          <a:p>
            <a:pPr lvl="1"/>
            <a:r>
              <a:rPr lang="el-GR" dirty="0" smtClean="0"/>
              <a:t>Οι αλλαγές στα περιεχόμενα  αλλάζουν τον χώρο μνήμης στο σωρό (</a:t>
            </a:r>
            <a:r>
              <a:rPr lang="en-US" dirty="0" smtClean="0"/>
              <a:t>heap)</a:t>
            </a:r>
            <a:r>
              <a:rPr lang="el-GR" dirty="0" smtClean="0"/>
              <a:t>. Οι αλλαγές επηρεάζουν όλες τις αναφορές στο αντικείμενο.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229600" cy="63367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 = {1,2,3};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("x: " + 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1172" y="285293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931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26858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58410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60133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61345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18445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97594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419872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81897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82420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19872" y="4142607"/>
            <a:ext cx="1224136" cy="29450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275" y="1507839"/>
            <a:ext cx="5615640" cy="190821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i = 0; i 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array[i]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(array[i] + " 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12505" y="1988840"/>
            <a:ext cx="23903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increment(array)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18837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19038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οι αλλαγές στον πίνακα παραμένουν.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9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04781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62736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580677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3419872" y="4690441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9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36714"/>
              </p:ext>
            </p:extLst>
          </p:nvPr>
        </p:nvGraphicFramePr>
        <p:xfrm>
          <a:off x="323528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8913"/>
              </p:ext>
            </p:extLst>
          </p:nvPr>
        </p:nvGraphicFramePr>
        <p:xfrm>
          <a:off x="4665712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increment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02540"/>
              </p:ext>
            </p:extLst>
          </p:nvPr>
        </p:nvGraphicFramePr>
        <p:xfrm>
          <a:off x="359532" y="3933056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804174"/>
            <a:ext cx="4766048" cy="110799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(“x: “ + 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18389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increment(x)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3419872" y="467983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30213"/>
              </p:ext>
            </p:extLst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7310"/>
              </p:ext>
            </p:extLst>
          </p:nvPr>
        </p:nvGraphicFramePr>
        <p:xfrm>
          <a:off x="5097760" y="4437112"/>
          <a:ext cx="126014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3988" y="2298976"/>
            <a:ext cx="428396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l-GR" dirty="0" smtClean="0"/>
              <a:t>Επιστρέφοντας από την μέθοδο </a:t>
            </a:r>
            <a:r>
              <a:rPr lang="en-US" dirty="0" smtClean="0"/>
              <a:t>increment </a:t>
            </a:r>
            <a:r>
              <a:rPr lang="el-GR" dirty="0" smtClean="0"/>
              <a:t>δεν υπάρχουν αλλαγές στη μεταβλητή </a:t>
            </a:r>
            <a:r>
              <a:rPr lang="en-US" dirty="0" smtClean="0"/>
              <a:t>x. 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628800"/>
            <a:ext cx="8208912" cy="496855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StringParameterDemo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“Bob“;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4337" y="5877272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367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5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7" idx="3"/>
          </p:cNvCxnSpPr>
          <p:nvPr/>
        </p:nvCxnSpPr>
        <p:spPr>
          <a:xfrm>
            <a:off x="3887924" y="4829641"/>
            <a:ext cx="1116124" cy="1047631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7944" y="2636912"/>
            <a:ext cx="50405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65859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5870799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589240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3115" y="4698773"/>
            <a:ext cx="1872208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 + Ann”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00061" y="4911215"/>
            <a:ext cx="1152128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3972830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μη </a:t>
            </a:r>
            <a:r>
              <a:rPr lang="el-GR" dirty="0" err="1" smtClean="0">
                <a:solidFill>
                  <a:srgbClr val="FF0000"/>
                </a:solidFill>
              </a:rPr>
              <a:t>μεταλλάξιμα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αντικείμενα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immutable objects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24161" y="6201394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αλλαγή</a:t>
            </a:r>
            <a:r>
              <a:rPr lang="el-GR" dirty="0" smtClean="0"/>
              <a:t> σε ένα </a:t>
            </a:r>
            <a:r>
              <a:rPr lang="en-US" dirty="0" smtClean="0"/>
              <a:t>String </a:t>
            </a:r>
            <a:r>
              <a:rPr lang="el-GR" dirty="0" smtClean="0"/>
              <a:t>έχει ως αποτέλεσμα τη </a:t>
            </a:r>
            <a:r>
              <a:rPr lang="el-GR" dirty="0" smtClean="0">
                <a:solidFill>
                  <a:srgbClr val="FF0000"/>
                </a:solidFill>
              </a:rPr>
              <a:t>δημιουργία ενός καινούριου 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3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για κάθε </a:t>
            </a:r>
            <a:r>
              <a:rPr lang="en-US" dirty="0">
                <a:solidFill>
                  <a:srgbClr val="FF0000"/>
                </a:solidFill>
              </a:rPr>
              <a:t>string value </a:t>
            </a:r>
            <a:r>
              <a:rPr lang="el-GR" dirty="0"/>
              <a:t>που εμφανίζεται δημιουργείται ένα</a:t>
            </a:r>
            <a:r>
              <a:rPr lang="en-US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/>
              <a:t>, το οποίο ονομάζεται </a:t>
            </a:r>
            <a:r>
              <a:rPr lang="en-US" dirty="0">
                <a:solidFill>
                  <a:srgbClr val="FF0000"/>
                </a:solidFill>
              </a:rPr>
              <a:t>intern string</a:t>
            </a:r>
            <a:r>
              <a:rPr lang="en-US" dirty="0"/>
              <a:t>, </a:t>
            </a:r>
            <a:r>
              <a:rPr lang="el-GR" dirty="0"/>
              <a:t>και το οποίο κρατάει αυτή την τιμή.</a:t>
            </a:r>
            <a:endParaRPr lang="en-US" dirty="0"/>
          </a:p>
          <a:p>
            <a:r>
              <a:rPr lang="el-GR" dirty="0" smtClean="0"/>
              <a:t>Για αυτό και οι αλφαριθμητικές σταθερές μπορούν να χρησιμοποιηθούν και σαν αντικείμενα. Π.χ. μπορούμε να καλέσουμε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Αυτό μπορεί να προκαλέσει μπερδέματα με </a:t>
            </a:r>
            <a:r>
              <a:rPr lang="el-GR" dirty="0"/>
              <a:t>ε</a:t>
            </a:r>
            <a:r>
              <a:rPr lang="el-GR" dirty="0" smtClean="0"/>
              <a:t>λέγχους ισότητας.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4566319"/>
            <a:ext cx="2949846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java”.length</a:t>
            </a:r>
            <a:r>
              <a:rPr lang="el-GR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1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507831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StringEquality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("1. "+ (x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(y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("3. "+ (z == 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("5.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("6. "+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("java"));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9637" y="1339334"/>
            <a:ext cx="424087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εκτυπωθεί?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3541" y="358140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3541" y="39753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53541" y="4426873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53541" y="4872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37817" y="5253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69" y="5660871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63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21336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429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81800" y="4743192"/>
            <a:ext cx="20465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60960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675327"/>
            <a:ext cx="4320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“java”;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4736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40678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8985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5795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1546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7334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5641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1875656"/>
            <a:ext cx="4648200" cy="4753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Όταν γίνεται η εκχώρηση της τιμής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"java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dirty="0" smtClean="0"/>
              <a:t> δημιουργείται ένα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n-US" dirty="0" smtClean="0"/>
              <a:t>, </a:t>
            </a:r>
            <a:r>
              <a:rPr lang="el-GR" dirty="0" smtClean="0"/>
              <a:t>και το οποίο κρατάει αυτή την τιμή.</a:t>
            </a:r>
            <a:endParaRPr lang="en-US" dirty="0" smtClean="0"/>
          </a:p>
          <a:p>
            <a:r>
              <a:rPr lang="el-GR" dirty="0" smtClean="0"/>
              <a:t>Η εντολή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y = "java";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l-GR" dirty="0" smtClean="0"/>
              <a:t>κάνει το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να δείχνει στη θέση που είναι αποθηκευμένη η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“java”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108617" y="48006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7410" y="5350552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>
            <a:stCxn id="42" idx="3"/>
          </p:cNvCxnSpPr>
          <p:nvPr/>
        </p:nvCxnSpPr>
        <p:spPr>
          <a:xfrm flipV="1">
            <a:off x="6273967" y="5334000"/>
            <a:ext cx="507833" cy="20121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7431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9278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60960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7831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90044" y="5638800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(intern string)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328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5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Interning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19812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3276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42734" y="458631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59436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81874" y="457200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((y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“java”);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086600" y="3321261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5000" y="391547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015082" y="3746195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2929" y="2427169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156250" y="2002235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715000" y="25810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015082" y="24117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28600" y="2569737"/>
            <a:ext cx="4648200" cy="3318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πρόκειται για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== “java”</a:t>
            </a:r>
            <a:r>
              <a:rPr lang="en-US" dirty="0"/>
              <a:t>) </a:t>
            </a:r>
            <a:r>
              <a:rPr lang="el-GR" dirty="0"/>
              <a:t>επιστρέφει </a:t>
            </a:r>
            <a:r>
              <a:rPr lang="en-US" dirty="0"/>
              <a:t>true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108617" y="4648200"/>
            <a:ext cx="1369669" cy="1219200"/>
            <a:chOff x="5031131" y="2438400"/>
            <a:chExt cx="1369669" cy="1219200"/>
          </a:xfrm>
        </p:grpSpPr>
        <p:sp>
          <p:nvSpPr>
            <p:cNvPr id="29" name="TextBox 2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508258" y="5294985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6274815" y="5181600"/>
            <a:ext cx="506985" cy="31664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15000" y="459079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015082" y="4775458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15000" y="5943600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066378" y="5630726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θα τυπώσει ο παρακάτω κώδικας?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36912"/>
            <a:ext cx="7189789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 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Person(“Alice”,1);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7653" y="3751726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81322" y="4138198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77653" y="4538308"/>
            <a:ext cx="72648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90924" y="487923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690924" y="5257374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706682" y="5585859"/>
            <a:ext cx="62549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02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85711"/>
              </p:ext>
            </p:extLst>
          </p:nvPr>
        </p:nvGraphicFramePr>
        <p:xfrm>
          <a:off x="1568912" y="4941168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two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9"/>
            <a:ext cx="1224136" cy="57606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24753"/>
              </p:ext>
            </p:extLst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2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60166"/>
              </p:ext>
            </p:extLst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>
          <a:xfrm flipV="1">
            <a:off x="4651715" y="5497009"/>
            <a:ext cx="1208722" cy="112455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9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385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τελεστής [] για τον πίνακα μας πάει στην αντίστοιχη θέση του χώρου που κρατήσαμε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25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7848" y="782251"/>
            <a:ext cx="2165959" cy="27048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15398" y="2788914"/>
            <a:ext cx="4320698" cy="28004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15398" y="3284984"/>
            <a:ext cx="2016442" cy="2576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504" y="298971"/>
            <a:ext cx="6726521" cy="553997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StringClass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s =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changeObject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ClassWithStrings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		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local = new String("local");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local;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local = “local";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 = local;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("Same");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(“Different");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874" y="5813008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796136" y="2323347"/>
            <a:ext cx="3260061" cy="1080120"/>
          </a:xfrm>
          <a:prstGeom prst="wedgeRectCallout">
            <a:avLst>
              <a:gd name="adj1" fmla="val -59678"/>
              <a:gd name="adj2" fmla="val 253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 </a:t>
            </a:r>
            <a:r>
              <a:rPr lang="el-GR" dirty="0">
                <a:solidFill>
                  <a:schemeClr val="tx1"/>
                </a:solidFill>
              </a:rPr>
              <a:t>ανάθεση </a:t>
            </a:r>
            <a:r>
              <a:rPr lang="en-US" dirty="0">
                <a:solidFill>
                  <a:schemeClr val="tx1"/>
                </a:solidFill>
              </a:rPr>
              <a:t>String </a:t>
            </a:r>
            <a:r>
              <a:rPr lang="el-GR" dirty="0" err="1">
                <a:solidFill>
                  <a:schemeClr val="tx1"/>
                </a:solidFill>
              </a:rPr>
              <a:t>σταθεράς</a:t>
            </a:r>
            <a:r>
              <a:rPr lang="el-GR" dirty="0">
                <a:solidFill>
                  <a:schemeClr val="tx1"/>
                </a:solidFill>
              </a:rPr>
              <a:t> είναι διαφορετική από τη δημιουργία αντικειμένου με </a:t>
            </a:r>
            <a:r>
              <a:rPr lang="en-US" dirty="0">
                <a:solidFill>
                  <a:schemeClr val="tx1"/>
                </a:solidFill>
              </a:rPr>
              <a:t>new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8070" y="3637629"/>
            <a:ext cx="261198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σταθερά δημιουργεί ένα νέο </a:t>
            </a:r>
            <a:r>
              <a:rPr lang="en-US" dirty="0" smtClean="0">
                <a:solidFill>
                  <a:srgbClr val="FF0000"/>
                </a:solidFill>
              </a:rPr>
              <a:t>intern String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788024" y="1"/>
            <a:ext cx="4355976" cy="1164088"/>
          </a:xfrm>
          <a:prstGeom prst="wedgeRectCallout">
            <a:avLst>
              <a:gd name="adj1" fmla="val -91642"/>
              <a:gd name="adj2" fmla="val 273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ανάθεση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err="1" smtClean="0">
                <a:solidFill>
                  <a:schemeClr val="tx1"/>
                </a:solidFill>
              </a:rPr>
              <a:t>σταθεράς</a:t>
            </a:r>
            <a:r>
              <a:rPr lang="el-GR" dirty="0" smtClean="0">
                <a:solidFill>
                  <a:schemeClr val="tx1"/>
                </a:solidFill>
              </a:rPr>
              <a:t> έχει αποτέλεσμα την δημιουργία ενός </a:t>
            </a:r>
            <a:r>
              <a:rPr lang="en-US" dirty="0" smtClean="0">
                <a:solidFill>
                  <a:schemeClr val="tx1"/>
                </a:solidFill>
              </a:rPr>
              <a:t>intern string </a:t>
            </a:r>
            <a:r>
              <a:rPr lang="el-GR" dirty="0" smtClean="0">
                <a:solidFill>
                  <a:schemeClr val="tx1"/>
                </a:solidFill>
              </a:rPr>
              <a:t>στο οποίο δείχνουν όλα τα </a:t>
            </a:r>
            <a:r>
              <a:rPr lang="en-US" dirty="0" smtClean="0">
                <a:solidFill>
                  <a:schemeClr val="tx1"/>
                </a:solidFill>
              </a:rPr>
              <a:t>strings </a:t>
            </a:r>
            <a:r>
              <a:rPr lang="el-GR" dirty="0" smtClean="0">
                <a:solidFill>
                  <a:schemeClr val="tx1"/>
                </a:solidFill>
              </a:rPr>
              <a:t>στα οποία ανατίθεται η σταθερά.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4205" y="5139645"/>
            <a:ext cx="5674951" cy="181588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class StringTest2{</a:t>
            </a:r>
          </a:p>
          <a:p>
            <a:r>
              <a:rPr lang="el-GR" dirty="0"/>
              <a:t>  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){</a:t>
            </a:r>
          </a:p>
          <a:p>
            <a:r>
              <a:rPr lang="en-US" dirty="0"/>
              <a:t>	</a:t>
            </a:r>
            <a:r>
              <a:rPr lang="en-US" dirty="0" err="1"/>
              <a:t>StringClass</a:t>
            </a:r>
            <a:r>
              <a:rPr lang="en-US" dirty="0"/>
              <a:t> obj1 = new </a:t>
            </a:r>
            <a:r>
              <a:rPr lang="en-US" dirty="0" err="1"/>
              <a:t>StringClass</a:t>
            </a:r>
            <a:r>
              <a:rPr lang="en-US" dirty="0"/>
              <a:t>();</a:t>
            </a:r>
          </a:p>
          <a:p>
            <a:r>
              <a:rPr lang="el-GR" dirty="0"/>
              <a:t>	</a:t>
            </a:r>
            <a:r>
              <a:rPr lang="en-US" dirty="0" err="1"/>
              <a:t>StringClass</a:t>
            </a:r>
            <a:r>
              <a:rPr lang="en-US" dirty="0"/>
              <a:t> obj2 = new </a:t>
            </a:r>
            <a:r>
              <a:rPr lang="en-US" dirty="0" err="1"/>
              <a:t>StringClass</a:t>
            </a:r>
            <a:r>
              <a:rPr lang="en-US" dirty="0"/>
              <a:t>();</a:t>
            </a:r>
          </a:p>
          <a:p>
            <a:r>
              <a:rPr lang="en-US" dirty="0"/>
              <a:t>	obj2.changeObject(obj1);</a:t>
            </a:r>
          </a:p>
          <a:p>
            <a:r>
              <a:rPr lang="el-GR" dirty="0"/>
              <a:t>  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498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  <p:bldP spid="5" grpId="0" animBg="1"/>
      <p:bldP spid="6" grpId="0" animBg="1"/>
      <p:bldP spid="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>
            <a:stCxn id="13" idx="3"/>
            <a:endCxn id="6" idx="1"/>
          </p:cNvCxnSpPr>
          <p:nvPr/>
        </p:nvCxnSpPr>
        <p:spPr>
          <a:xfrm>
            <a:off x="7599602" y="4581128"/>
            <a:ext cx="475291" cy="45794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1052" y="3968767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2924944"/>
            <a:ext cx="312624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πρώτο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“Same”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7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6" idx="1"/>
          </p:cNvCxnSpPr>
          <p:nvPr/>
        </p:nvCxnSpPr>
        <p:spPr>
          <a:xfrm flipV="1">
            <a:off x="7612922" y="5039068"/>
            <a:ext cx="461971" cy="556645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1" idx="1"/>
          </p:cNvCxnSpPr>
          <p:nvPr/>
        </p:nvCxnSpPr>
        <p:spPr>
          <a:xfrm flipV="1">
            <a:off x="3871592" y="3161094"/>
            <a:ext cx="1215725" cy="91274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79464" y="5952934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34295" y="2070009"/>
            <a:ext cx="5009705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local = new String("local");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9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92642" y="5412833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79322" y="43982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3568" y="2924944"/>
            <a:ext cx="331236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changeObject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79796"/>
              </p:ext>
            </p:extLst>
          </p:nvPr>
        </p:nvGraphicFramePr>
        <p:xfrm>
          <a:off x="760198" y="3429000"/>
          <a:ext cx="3096344" cy="1275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4893" y="4854402"/>
            <a:ext cx="71045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Elbow Connector 19"/>
          <p:cNvCxnSpPr>
            <a:stCxn id="9" idx="3"/>
            <a:endCxn id="22" idx="1"/>
          </p:cNvCxnSpPr>
          <p:nvPr/>
        </p:nvCxnSpPr>
        <p:spPr>
          <a:xfrm flipV="1">
            <a:off x="7612922" y="3800561"/>
            <a:ext cx="371422" cy="179515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1"/>
          </p:cNvCxnSpPr>
          <p:nvPr/>
        </p:nvCxnSpPr>
        <p:spPr>
          <a:xfrm flipV="1">
            <a:off x="3871592" y="3800561"/>
            <a:ext cx="4112752" cy="27327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7317" y="2976428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Elbow Connector 9"/>
          <p:cNvCxnSpPr>
            <a:endCxn id="21" idx="3"/>
          </p:cNvCxnSpPr>
          <p:nvPr/>
        </p:nvCxnSpPr>
        <p:spPr>
          <a:xfrm rot="16200000" flipV="1">
            <a:off x="5822307" y="3239147"/>
            <a:ext cx="1204010" cy="104790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84344" y="3615895"/>
            <a:ext cx="813043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“local”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1192" y="1484784"/>
            <a:ext cx="35197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δεύτερο </a:t>
            </a:r>
            <a:r>
              <a:rPr lang="en-US" dirty="0" smtClean="0"/>
              <a:t>if </a:t>
            </a:r>
            <a:r>
              <a:rPr lang="el-GR" dirty="0" smtClean="0"/>
              <a:t>τυπώνει </a:t>
            </a:r>
            <a:r>
              <a:rPr lang="en-US" dirty="0" smtClean="0"/>
              <a:t>“Different”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41052" y="3092058"/>
            <a:ext cx="14029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Intern string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61192" y="2024109"/>
            <a:ext cx="2390398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 = “local";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local;</a:t>
            </a:r>
          </a:p>
        </p:txBody>
      </p:sp>
    </p:spTree>
    <p:extLst>
      <p:ext uri="{BB962C8B-B14F-4D97-AF65-F5344CB8AC3E}">
        <p14:creationId xmlns:p14="http://schemas.microsoft.com/office/powerpoint/2010/main" val="262090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15" y="2245661"/>
            <a:ext cx="5040560" cy="1699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A[0] = 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910" y="4077072"/>
            <a:ext cx="5112569" cy="267765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r>
              <a:rPr lang="el-GR" sz="2400" dirty="0" smtClean="0"/>
              <a:t>, όπως και οι τιμές που είχαμε αποθηκεύσει στον πίνακα.</a:t>
            </a:r>
          </a:p>
        </p:txBody>
      </p:sp>
    </p:spTree>
    <p:extLst>
      <p:ext uri="{BB962C8B-B14F-4D97-AF65-F5344CB8AC3E}">
        <p14:creationId xmlns:p14="http://schemas.microsoft.com/office/powerpoint/2010/main" val="175396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ΣΤΟΙΒΑ ΚΑΙ ΣΩΡΟΣ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μνήμης από το </a:t>
            </a:r>
            <a:r>
              <a:rPr lang="en-US" dirty="0" smtClean="0"/>
              <a:t>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μνήμη χωρίζεται σε δύο τμήματα</a:t>
            </a:r>
          </a:p>
          <a:p>
            <a:pPr lvl="1"/>
            <a:r>
              <a:rPr lang="el-GR" dirty="0" smtClean="0"/>
              <a:t>Τη στοίβα (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κρατάει πληροφορία για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κάθε μεθόδου/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Το σωρό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δεσμεύουμε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 για τα αντικείμενα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04048" y="4384171"/>
            <a:ext cx="3024336" cy="2160240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688" y="4240155"/>
            <a:ext cx="2160240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587727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62934" y="42759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613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7437</TotalTime>
  <Words>3034</Words>
  <Application>Microsoft Office PowerPoint</Application>
  <PresentationFormat>On-screen Show (4:3)</PresentationFormat>
  <Paragraphs>1109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ΣΤΟΙΒΑ ΚΑΙ ΣΩΡΟΣ</vt:lpstr>
      <vt:lpstr>Διαχείριση μνήμης από το JVM</vt:lpstr>
      <vt:lpstr>Stack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Heap</vt:lpstr>
      <vt:lpstr>PowerPoint Presentation</vt:lpstr>
      <vt:lpstr>Παράδειγμα</vt:lpstr>
      <vt:lpstr>Παράδειγμα</vt:lpstr>
      <vt:lpstr>Kλήση μεθόδου από αντικείμενο</vt:lpstr>
      <vt:lpstr>Εξέλιξη του προγράμματος</vt:lpstr>
      <vt:lpstr>Εξέλιξη του προγράμματος</vt:lpstr>
      <vt:lpstr>Εξέλιξη του προγράμματος</vt:lpstr>
      <vt:lpstr>Αντικείμενα ως παράμετροι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Μια άλλη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Μια ακόμη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Αλλαγή παραμέτρων</vt:lpstr>
      <vt:lpstr>PowerPoint Presentation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Άλλο ένα παράδειγμα</vt:lpstr>
      <vt:lpstr>Εξέλιξη του προγράμματος</vt:lpstr>
      <vt:lpstr>Εξέλιξη του προγράμματος</vt:lpstr>
      <vt:lpstr>Εξέλιξη του προγράμματος</vt:lpstr>
      <vt:lpstr>String Interning</vt:lpstr>
      <vt:lpstr>Ισότητα String</vt:lpstr>
      <vt:lpstr>String Interning</vt:lpstr>
      <vt:lpstr>String Interning</vt:lpstr>
      <vt:lpstr>Equals</vt:lpstr>
      <vt:lpstr>Παράδειγμα</vt:lpstr>
      <vt:lpstr>Εξήγηση</vt:lpstr>
      <vt:lpstr>PowerPoint Presentation</vt:lpstr>
      <vt:lpstr>Εξέλιξη του προγράμματος</vt:lpstr>
      <vt:lpstr>Εξέλιξη του προγράμματος</vt:lpstr>
      <vt:lpstr>Εξέλιξη του προγράμματος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425</cp:revision>
  <dcterms:created xsi:type="dcterms:W3CDTF">2013-02-10T16:19:38Z</dcterms:created>
  <dcterms:modified xsi:type="dcterms:W3CDTF">2015-03-29T22:01:18Z</dcterms:modified>
</cp:coreProperties>
</file>