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257" r:id="rId2"/>
    <p:sldId id="492" r:id="rId3"/>
    <p:sldId id="493" r:id="rId4"/>
    <p:sldId id="494" r:id="rId5"/>
    <p:sldId id="495" r:id="rId6"/>
    <p:sldId id="496" r:id="rId7"/>
    <p:sldId id="497" r:id="rId8"/>
    <p:sldId id="525" r:id="rId9"/>
    <p:sldId id="491" r:id="rId10"/>
    <p:sldId id="526" r:id="rId11"/>
    <p:sldId id="527" r:id="rId12"/>
    <p:sldId id="498" r:id="rId13"/>
    <p:sldId id="528" r:id="rId14"/>
    <p:sldId id="529" r:id="rId15"/>
    <p:sldId id="530" r:id="rId16"/>
    <p:sldId id="499" r:id="rId17"/>
    <p:sldId id="500" r:id="rId18"/>
    <p:sldId id="501" r:id="rId19"/>
    <p:sldId id="502" r:id="rId20"/>
    <p:sldId id="503" r:id="rId21"/>
    <p:sldId id="504" r:id="rId22"/>
    <p:sldId id="505" r:id="rId23"/>
    <p:sldId id="506" r:id="rId24"/>
    <p:sldId id="507" r:id="rId25"/>
    <p:sldId id="508" r:id="rId26"/>
    <p:sldId id="509" r:id="rId27"/>
    <p:sldId id="510" r:id="rId28"/>
    <p:sldId id="511" r:id="rId29"/>
    <p:sldId id="512" r:id="rId30"/>
    <p:sldId id="513" r:id="rId31"/>
    <p:sldId id="514" r:id="rId32"/>
    <p:sldId id="515" r:id="rId33"/>
    <p:sldId id="516" r:id="rId34"/>
    <p:sldId id="517" r:id="rId35"/>
    <p:sldId id="518" r:id="rId36"/>
    <p:sldId id="519" r:id="rId37"/>
    <p:sldId id="520" r:id="rId38"/>
    <p:sldId id="521" r:id="rId39"/>
    <p:sldId id="522" r:id="rId40"/>
    <p:sldId id="523" r:id="rId41"/>
    <p:sldId id="524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4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Αντικείμενα ως ορίσματα</a:t>
            </a:r>
          </a:p>
          <a:p>
            <a:pPr algn="ctr"/>
            <a:r>
              <a:rPr lang="el-GR" dirty="0" smtClean="0"/>
              <a:t>Εισαγωγή </a:t>
            </a:r>
            <a:r>
              <a:rPr lang="el-GR" smtClean="0"/>
              <a:t>στις αναφορές</a:t>
            </a:r>
            <a:endParaRPr lang="en-US" dirty="0" smtClean="0"/>
          </a:p>
          <a:p>
            <a:pPr algn="ctr"/>
            <a:endParaRPr lang="el-GR" dirty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72008" y="764704"/>
            <a:ext cx="4067944" cy="288032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Autofit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1400" dirty="0">
                <a:solidFill>
                  <a:srgbClr val="FF0000"/>
                </a:solidFill>
              </a:rPr>
              <a:t>class Person</a:t>
            </a:r>
            <a:endParaRPr lang="el-GR" sz="1400" dirty="0">
              <a:solidFill>
                <a:srgbClr val="FF0000"/>
              </a:solidFill>
            </a:endParaRPr>
          </a:p>
          <a:p>
            <a:r>
              <a:rPr lang="en-US" sz="1400" dirty="0"/>
              <a:t>{</a:t>
            </a:r>
          </a:p>
          <a:p>
            <a:r>
              <a:rPr lang="el-GR" sz="1400" dirty="0"/>
              <a:t>  </a:t>
            </a:r>
            <a:r>
              <a:rPr lang="en-US" sz="1400" dirty="0"/>
              <a:t>private String name</a:t>
            </a:r>
            <a:r>
              <a:rPr lang="en-US" sz="1400" dirty="0" smtClean="0"/>
              <a:t>;</a:t>
            </a:r>
            <a:endParaRPr lang="el-GR" sz="1400" dirty="0" smtClean="0"/>
          </a:p>
          <a:p>
            <a:r>
              <a:rPr lang="el-GR" sz="1400" dirty="0"/>
              <a:t> </a:t>
            </a:r>
            <a:r>
              <a:rPr lang="el-GR" sz="1400" dirty="0" smtClean="0"/>
              <a:t> </a:t>
            </a:r>
            <a:r>
              <a:rPr lang="en-US" sz="1400" dirty="0" smtClean="0"/>
              <a:t>private 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licence</a:t>
            </a:r>
            <a:r>
              <a:rPr lang="en-US" sz="1400" dirty="0" smtClean="0"/>
              <a:t>;</a:t>
            </a:r>
            <a:endParaRPr lang="el-GR" sz="1400" dirty="0"/>
          </a:p>
          <a:p>
            <a:endParaRPr lang="en-US" sz="1400" dirty="0"/>
          </a:p>
          <a:p>
            <a:r>
              <a:rPr lang="el-GR" sz="1400" dirty="0"/>
              <a:t>  </a:t>
            </a:r>
            <a:r>
              <a:rPr lang="en-US" sz="1400" dirty="0"/>
              <a:t>public Person(String </a:t>
            </a:r>
            <a:r>
              <a:rPr lang="en-US" sz="1400" dirty="0" smtClean="0"/>
              <a:t>name,			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licence</a:t>
            </a:r>
            <a:r>
              <a:rPr lang="en-US" sz="1400" dirty="0" smtClean="0"/>
              <a:t>){</a:t>
            </a:r>
            <a:endParaRPr lang="en-US" sz="1400" dirty="0"/>
          </a:p>
          <a:p>
            <a:r>
              <a:rPr lang="el-GR" sz="1400" dirty="0"/>
              <a:t>    </a:t>
            </a:r>
            <a:r>
              <a:rPr lang="el-GR" sz="1400" dirty="0" smtClean="0"/>
              <a:t>  </a:t>
            </a:r>
            <a:r>
              <a:rPr lang="en-US" sz="1400" dirty="0" smtClean="0"/>
              <a:t>this.name </a:t>
            </a:r>
            <a:r>
              <a:rPr lang="en-US" sz="1400" dirty="0"/>
              <a:t>= name</a:t>
            </a:r>
            <a:r>
              <a:rPr lang="en-US" sz="1400" dirty="0" smtClean="0"/>
              <a:t>;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</a:t>
            </a:r>
            <a:r>
              <a:rPr lang="el-GR" sz="1400" dirty="0" smtClean="0"/>
              <a:t>  </a:t>
            </a:r>
            <a:r>
              <a:rPr lang="en-US" sz="1400" dirty="0" err="1" smtClean="0"/>
              <a:t>this.licence</a:t>
            </a:r>
            <a:r>
              <a:rPr lang="en-US" sz="1400" dirty="0" smtClean="0"/>
              <a:t> = </a:t>
            </a:r>
            <a:r>
              <a:rPr lang="en-US" sz="1400" dirty="0" err="1" smtClean="0"/>
              <a:t>licence</a:t>
            </a:r>
            <a:r>
              <a:rPr lang="en-US" sz="1400" dirty="0" smtClean="0"/>
              <a:t>;</a:t>
            </a:r>
            <a:endParaRPr lang="el-GR" sz="1400" dirty="0"/>
          </a:p>
          <a:p>
            <a:r>
              <a:rPr lang="el-GR" sz="1400" dirty="0"/>
              <a:t>  </a:t>
            </a:r>
            <a:r>
              <a:rPr lang="en-US" sz="1400" dirty="0" smtClean="0"/>
              <a:t>}</a:t>
            </a:r>
            <a:endParaRPr lang="en-US" sz="1400" dirty="0"/>
          </a:p>
          <a:p>
            <a:r>
              <a:rPr lang="en-US" sz="1400" dirty="0" smtClean="0"/>
              <a:t>}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427984" y="764704"/>
            <a:ext cx="4716016" cy="2246769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Car</a:t>
            </a:r>
            <a:endParaRPr lang="el-GR" sz="1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public Car(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position,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this.driver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driver;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1984" y="4869160"/>
            <a:ext cx="561662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Πως θα υλοποιήσουμε την </a:t>
            </a:r>
            <a:r>
              <a:rPr lang="en-US" dirty="0" err="1" smtClean="0">
                <a:solidFill>
                  <a:srgbClr val="FF0000"/>
                </a:solidFill>
              </a:rPr>
              <a:t>toString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και την </a:t>
            </a:r>
            <a:r>
              <a:rPr lang="en-US" dirty="0" smtClean="0">
                <a:solidFill>
                  <a:srgbClr val="FF0000"/>
                </a:solidFill>
              </a:rPr>
              <a:t>equals</a:t>
            </a:r>
            <a:r>
              <a:rPr lang="el-GR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68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92080" y="3933056"/>
            <a:ext cx="3456384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476672"/>
            <a:ext cx="4283968" cy="6264696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Autofit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1400" dirty="0">
                <a:solidFill>
                  <a:srgbClr val="FF0000"/>
                </a:solidFill>
              </a:rPr>
              <a:t>class Person</a:t>
            </a:r>
            <a:endParaRPr lang="el-GR" sz="1400" dirty="0">
              <a:solidFill>
                <a:srgbClr val="FF0000"/>
              </a:solidFill>
            </a:endParaRPr>
          </a:p>
          <a:p>
            <a:r>
              <a:rPr lang="en-US" sz="1400" dirty="0"/>
              <a:t>{</a:t>
            </a:r>
          </a:p>
          <a:p>
            <a:r>
              <a:rPr lang="el-GR" sz="1400" dirty="0"/>
              <a:t>  </a:t>
            </a:r>
            <a:r>
              <a:rPr lang="en-US" sz="1400" dirty="0"/>
              <a:t>private String name</a:t>
            </a:r>
            <a:r>
              <a:rPr lang="en-US" sz="1400" dirty="0" smtClean="0"/>
              <a:t>;</a:t>
            </a:r>
            <a:endParaRPr lang="el-GR" sz="1400" dirty="0" smtClean="0"/>
          </a:p>
          <a:p>
            <a:r>
              <a:rPr lang="el-GR" sz="1400" dirty="0"/>
              <a:t> </a:t>
            </a:r>
            <a:r>
              <a:rPr lang="el-GR" sz="1400" dirty="0" smtClean="0"/>
              <a:t> </a:t>
            </a:r>
            <a:r>
              <a:rPr lang="en-US" sz="1400" dirty="0" smtClean="0"/>
              <a:t>private 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licence</a:t>
            </a:r>
            <a:r>
              <a:rPr lang="en-US" sz="1400" dirty="0" smtClean="0"/>
              <a:t>;</a:t>
            </a:r>
            <a:endParaRPr lang="en-US" sz="1400" dirty="0"/>
          </a:p>
          <a:p>
            <a:r>
              <a:rPr lang="en-US" sz="1400" dirty="0"/>
              <a:t>	</a:t>
            </a:r>
          </a:p>
          <a:p>
            <a:r>
              <a:rPr lang="el-GR" sz="1400" dirty="0"/>
              <a:t>  </a:t>
            </a:r>
            <a:r>
              <a:rPr lang="en-US" sz="1400" dirty="0"/>
              <a:t>public Person(String </a:t>
            </a:r>
            <a:r>
              <a:rPr lang="en-US" sz="1400" dirty="0" smtClean="0"/>
              <a:t>name,			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licence</a:t>
            </a:r>
            <a:r>
              <a:rPr lang="en-US" sz="1400" dirty="0" smtClean="0"/>
              <a:t>){</a:t>
            </a:r>
            <a:endParaRPr lang="en-US" sz="1400" dirty="0"/>
          </a:p>
          <a:p>
            <a:r>
              <a:rPr lang="el-GR" sz="1400" dirty="0"/>
              <a:t>    </a:t>
            </a:r>
            <a:r>
              <a:rPr lang="en-US" sz="1400" dirty="0"/>
              <a:t>this.name = name</a:t>
            </a:r>
            <a:r>
              <a:rPr lang="en-US" sz="1400" dirty="0" smtClean="0"/>
              <a:t>;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</a:t>
            </a:r>
            <a:r>
              <a:rPr lang="en-US" sz="1400" dirty="0" err="1" smtClean="0"/>
              <a:t>this.licence</a:t>
            </a:r>
            <a:r>
              <a:rPr lang="en-US" sz="1400" dirty="0" smtClean="0"/>
              <a:t> = </a:t>
            </a:r>
            <a:r>
              <a:rPr lang="en-US" sz="1400" dirty="0" err="1" smtClean="0"/>
              <a:t>licence</a:t>
            </a:r>
            <a:r>
              <a:rPr lang="en-US" sz="1400" dirty="0" smtClean="0"/>
              <a:t>;</a:t>
            </a:r>
            <a:endParaRPr lang="el-GR" sz="1400" dirty="0"/>
          </a:p>
          <a:p>
            <a:r>
              <a:rPr lang="el-GR" sz="1400" dirty="0"/>
              <a:t>  </a:t>
            </a:r>
            <a:r>
              <a:rPr lang="en-US" sz="1400" dirty="0"/>
              <a:t>}</a:t>
            </a:r>
            <a:endParaRPr lang="el-GR" sz="1400" dirty="0"/>
          </a:p>
          <a:p>
            <a:r>
              <a:rPr lang="en-US" sz="1400" dirty="0"/>
              <a:t>	</a:t>
            </a:r>
          </a:p>
          <a:p>
            <a:r>
              <a:rPr lang="el-GR" sz="1400" dirty="0"/>
              <a:t>  </a:t>
            </a:r>
            <a:r>
              <a:rPr lang="en-US" sz="1400" dirty="0" smtClean="0"/>
              <a:t>public String </a:t>
            </a:r>
            <a:r>
              <a:rPr lang="en-US" sz="1400" dirty="0" err="1" smtClean="0">
                <a:solidFill>
                  <a:srgbClr val="FF0000"/>
                </a:solidFill>
              </a:rPr>
              <a:t>toString</a:t>
            </a:r>
            <a:r>
              <a:rPr lang="en-US" sz="1400" dirty="0" smtClean="0"/>
              <a:t>(){</a:t>
            </a:r>
            <a:endParaRPr lang="en-US" sz="1400" dirty="0"/>
          </a:p>
          <a:p>
            <a:r>
              <a:rPr lang="el-GR" sz="1400" dirty="0"/>
              <a:t>    </a:t>
            </a:r>
            <a:r>
              <a:rPr lang="en-US" sz="1400" dirty="0"/>
              <a:t>return </a:t>
            </a:r>
            <a:r>
              <a:rPr lang="en-US" sz="1400" dirty="0" smtClean="0"/>
              <a:t>name + “ “ + </a:t>
            </a:r>
            <a:r>
              <a:rPr lang="en-US" sz="1400" dirty="0" err="1" smtClean="0"/>
              <a:t>licence</a:t>
            </a:r>
            <a:r>
              <a:rPr lang="en-US" sz="1400" dirty="0" smtClean="0"/>
              <a:t>;</a:t>
            </a:r>
            <a:endParaRPr lang="en-US" sz="1400" dirty="0"/>
          </a:p>
          <a:p>
            <a:r>
              <a:rPr lang="el-GR" sz="1400" dirty="0"/>
              <a:t>  </a:t>
            </a:r>
            <a:r>
              <a:rPr lang="en-US" sz="1400" dirty="0" smtClean="0"/>
              <a:t>}</a:t>
            </a:r>
          </a:p>
          <a:p>
            <a:endParaRPr lang="en-US" sz="1400" dirty="0"/>
          </a:p>
          <a:p>
            <a:r>
              <a:rPr lang="en-US" sz="1400" dirty="0"/>
              <a:t> </a:t>
            </a:r>
            <a:r>
              <a:rPr lang="en-US" sz="1400" dirty="0" smtClean="0"/>
              <a:t> public </a:t>
            </a:r>
            <a:r>
              <a:rPr lang="en-US" sz="1400" dirty="0" err="1" smtClean="0"/>
              <a:t>boolean</a:t>
            </a:r>
            <a:r>
              <a:rPr lang="en-US" sz="1400" dirty="0" smtClean="0"/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equals</a:t>
            </a:r>
            <a:r>
              <a:rPr lang="en-US" sz="1400" dirty="0" smtClean="0"/>
              <a:t>(Person other){</a:t>
            </a:r>
            <a:endParaRPr lang="en-US" sz="1400" dirty="0"/>
          </a:p>
          <a:p>
            <a:r>
              <a:rPr lang="el-GR" sz="1400" dirty="0"/>
              <a:t>    </a:t>
            </a:r>
            <a:r>
              <a:rPr lang="en-US" sz="1400" dirty="0" smtClean="0"/>
              <a:t>if (</a:t>
            </a:r>
            <a:r>
              <a:rPr lang="en-US" sz="1400" dirty="0" err="1" smtClean="0"/>
              <a:t>this.name.equals</a:t>
            </a:r>
            <a:r>
              <a:rPr lang="en-US" sz="1400" dirty="0" smtClean="0"/>
              <a:t>(other.name)&amp;&amp;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</a:t>
            </a:r>
            <a:r>
              <a:rPr lang="en-US" sz="1400" dirty="0" err="1" smtClean="0"/>
              <a:t>this.licence</a:t>
            </a:r>
            <a:r>
              <a:rPr lang="en-US" sz="1400" dirty="0" smtClean="0"/>
              <a:t> == </a:t>
            </a:r>
            <a:r>
              <a:rPr lang="en-US" sz="1400" dirty="0" err="1" smtClean="0"/>
              <a:t>other.licence</a:t>
            </a:r>
            <a:r>
              <a:rPr lang="en-US" sz="1400" dirty="0" smtClean="0"/>
              <a:t>)){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return true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}else{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return false;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}</a:t>
            </a:r>
            <a:endParaRPr lang="en-US" sz="1400" dirty="0"/>
          </a:p>
          <a:p>
            <a:r>
              <a:rPr lang="el-GR" sz="1400" dirty="0"/>
              <a:t>  </a:t>
            </a:r>
            <a:r>
              <a:rPr lang="en-US" sz="1400" dirty="0"/>
              <a:t>}</a:t>
            </a:r>
          </a:p>
          <a:p>
            <a:r>
              <a:rPr lang="en-US" sz="1400" dirty="0" smtClean="0"/>
              <a:t>}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355976" y="476672"/>
            <a:ext cx="4788024" cy="4832092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Car</a:t>
            </a:r>
            <a:endParaRPr lang="el-GR" sz="1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public Car(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position,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this.driver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driver;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l-GR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driver +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" " + position;</a:t>
            </a:r>
          </a:p>
          <a:p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(Car other){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other.position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&amp;&amp;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this.driver.equals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other.driver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true;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}else{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false;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28084" y="5733256"/>
            <a:ext cx="338437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Φωλιασμένη</a:t>
            </a:r>
            <a:r>
              <a:rPr lang="el-GR" dirty="0" smtClean="0"/>
              <a:t> κλήση της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και της </a:t>
            </a:r>
            <a:r>
              <a:rPr lang="en-US" dirty="0" smtClean="0"/>
              <a:t>equals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04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Κώδικας σε πολλά αρχεία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Όταν έχουμε πολλές κλάσεις βολεύει να τις βάζουμε σε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διαφορετικά αρχεία</a:t>
            </a:r>
            <a:r>
              <a:rPr lang="el-GR" dirty="0" smtClean="0"/>
              <a:t>.</a:t>
            </a:r>
          </a:p>
          <a:p>
            <a:pPr lvl="1"/>
            <a:r>
              <a:rPr lang="en-US" dirty="0" smtClean="0"/>
              <a:t>To </a:t>
            </a:r>
            <a:r>
              <a:rPr lang="el-GR" dirty="0" smtClean="0"/>
              <a:t>κάθε αρχείο έχει το όνομα της κλάσης</a:t>
            </a:r>
            <a:endParaRPr lang="en-US" dirty="0" smtClean="0"/>
          </a:p>
          <a:p>
            <a:pPr lvl="1"/>
            <a:r>
              <a:rPr lang="el-GR" dirty="0" smtClean="0"/>
              <a:t>Σημείωση: μια κλάση μόνη της σε ένα αρχείο είναι </a:t>
            </a:r>
            <a:r>
              <a:rPr lang="en-US" dirty="0" smtClean="0"/>
              <a:t>by default public, </a:t>
            </a:r>
            <a:r>
              <a:rPr lang="el-GR" dirty="0" smtClean="0"/>
              <a:t>μαζί με άλλη είναι </a:t>
            </a:r>
            <a:r>
              <a:rPr lang="en-US" dirty="0" smtClean="0"/>
              <a:t>by default private.</a:t>
            </a:r>
            <a:endParaRPr lang="el-GR" dirty="0" smtClean="0"/>
          </a:p>
          <a:p>
            <a:r>
              <a:rPr lang="el-GR" dirty="0" smtClean="0"/>
              <a:t>Ένα επιπλέον πλεονέκτημα είναι ότι μπορούμε να ορίσουμε μια </a:t>
            </a:r>
            <a:r>
              <a:rPr lang="en-US" dirty="0" smtClean="0">
                <a:solidFill>
                  <a:srgbClr val="0070C0"/>
                </a:solidFill>
              </a:rPr>
              <a:t>main </a:t>
            </a:r>
            <a:r>
              <a:rPr lang="el-GR" dirty="0" smtClean="0"/>
              <a:t>συνάρτηση για κάθε κλάση ξεχωριστά</a:t>
            </a:r>
          </a:p>
          <a:p>
            <a:pPr lvl="1"/>
            <a:r>
              <a:rPr lang="el-GR" dirty="0" smtClean="0"/>
              <a:t>Βοηθάει για το </a:t>
            </a:r>
            <a:r>
              <a:rPr lang="en-US" dirty="0" smtClean="0"/>
              <a:t>testing </a:t>
            </a:r>
            <a:r>
              <a:rPr lang="el-GR" dirty="0" smtClean="0"/>
              <a:t>του κώδικα.</a:t>
            </a:r>
            <a:endParaRPr lang="en-US" dirty="0" smtClean="0"/>
          </a:p>
          <a:p>
            <a:pPr marL="0" indent="0">
              <a:buNone/>
            </a:pPr>
            <a:endParaRPr lang="el-GR" dirty="0" smtClean="0"/>
          </a:p>
          <a:p>
            <a:r>
              <a:rPr lang="el-GR" dirty="0" smtClean="0"/>
              <a:t>Για να κάνουμε </a:t>
            </a:r>
            <a:r>
              <a:rPr lang="en-US" dirty="0" smtClean="0"/>
              <a:t>compile </a:t>
            </a:r>
            <a:r>
              <a:rPr lang="el-GR" dirty="0" smtClean="0"/>
              <a:t>πολλά αρχεία </a:t>
            </a:r>
            <a:r>
              <a:rPr lang="el-GR" dirty="0" err="1" smtClean="0"/>
              <a:t>μαζι</a:t>
            </a:r>
            <a:r>
              <a:rPr lang="el-GR" dirty="0" smtClean="0"/>
              <a:t>: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javac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file1.java file2.java file3.java  </a:t>
            </a:r>
            <a:r>
              <a:rPr lang="en-US" dirty="0" smtClean="0"/>
              <a:t>	</a:t>
            </a:r>
            <a:endParaRPr lang="el-GR" dirty="0" smtClean="0"/>
          </a:p>
          <a:p>
            <a:pPr lvl="2"/>
            <a:r>
              <a:rPr lang="el-GR" dirty="0" smtClean="0"/>
              <a:t>ή μπορούμε να κάνουμε </a:t>
            </a:r>
            <a:r>
              <a:rPr lang="en-US" dirty="0" smtClean="0"/>
              <a:t>compile </a:t>
            </a:r>
            <a:r>
              <a:rPr lang="el-GR" dirty="0" smtClean="0"/>
              <a:t>το </a:t>
            </a:r>
            <a:r>
              <a:rPr lang="en-US" dirty="0" smtClean="0"/>
              <a:t>“</a:t>
            </a:r>
            <a:r>
              <a:rPr lang="el-GR" dirty="0" smtClean="0"/>
              <a:t>βασικό</a:t>
            </a:r>
            <a:r>
              <a:rPr lang="en-US" dirty="0" smtClean="0"/>
              <a:t>”</a:t>
            </a:r>
            <a:r>
              <a:rPr lang="el-GR" dirty="0" smtClean="0"/>
              <a:t> αρχείο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87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Φτιάξετε μια κλάση που να χειρίζεται ένα λογαριασμό τράπεζας. Κρατάει το όνομα του ιδιοκτήτη και το ποσό.</a:t>
            </a:r>
          </a:p>
          <a:p>
            <a:r>
              <a:rPr lang="el-GR" dirty="0" smtClean="0"/>
              <a:t>Δημιουργείστε και μία μέθοδο που συγχωνεύει δύο λογαριασμούς του ίδιου ατόμου.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9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476672"/>
            <a:ext cx="7173759" cy="4524315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BankAccount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private String name;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private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amount;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BankAccount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(String name,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amount){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this.name = name;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this.amount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amount;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void merge(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BankAccount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other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if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this.name.equals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(other.name)){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this.amount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other.amount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0871" y="5043801"/>
            <a:ext cx="6480720" cy="175432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Είναι σύνηθες το αποτέλεσμα μιας μεθόδου να αποθηκεύει το αποτέλεσμα της στο ίδιο αντικείμενο το οποίο κάλεσε την μέθοδο.</a:t>
            </a:r>
          </a:p>
          <a:p>
            <a:endParaRPr lang="el-GR" dirty="0"/>
          </a:p>
          <a:p>
            <a:r>
              <a:rPr lang="el-GR" dirty="0" smtClean="0"/>
              <a:t>Π.χ. εδώ το αποτέλεσμα της συγχώνευσης αποθηκεύεται στον λογαριασμό που έκανε την κλήση.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0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7664" y="4869160"/>
            <a:ext cx="7128792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7504" y="450729"/>
            <a:ext cx="8755923" cy="6247864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BankAccount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l-G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 name;</a:t>
            </a:r>
          </a:p>
          <a:p>
            <a:r>
              <a:rPr lang="el-G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amount;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l-G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BankAccount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(String name,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amount){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this.name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name;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this.amount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amount;</a:t>
            </a:r>
          </a:p>
          <a:p>
            <a:r>
              <a:rPr lang="el-G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l-G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merge(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BankAccount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other){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this.name.equals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(other.name)){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this.amount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other.amount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l-GR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l-GR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BankAccount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mergeIntoNewAccount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BankAccount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other){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this.name.equals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(other.name)){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BankAccount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newAccount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endParaRPr lang="el-GR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BankAccount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name,this.amount+other.amount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newAccount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l-G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9504" y="620006"/>
            <a:ext cx="4464496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Μια άλλη επιλογή είναι να δημιουργήσουμε ένα νέο λογαριασμό μετά την συγχώνευση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26617" y="3645024"/>
            <a:ext cx="3817381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Δημιουργούμε ένα νέο αντικείμενο </a:t>
            </a:r>
            <a:r>
              <a:rPr lang="en-US" dirty="0" err="1" smtClean="0"/>
              <a:t>BankAccount</a:t>
            </a:r>
            <a:r>
              <a:rPr lang="en-US" dirty="0" smtClean="0"/>
              <a:t> </a:t>
            </a:r>
            <a:r>
              <a:rPr lang="el-GR" dirty="0" smtClean="0"/>
              <a:t>και το επιστρέφουμε.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31840" y="5886785"/>
            <a:ext cx="601216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/>
              <a:t>Αν δεν μπορούμε να </a:t>
            </a:r>
            <a:r>
              <a:rPr lang="el-GR" dirty="0" smtClean="0"/>
              <a:t>δημιουργήσουμε το νέο λογαριασμό επιστρέφουμε </a:t>
            </a:r>
            <a:r>
              <a:rPr lang="en-US" dirty="0">
                <a:solidFill>
                  <a:srgbClr val="FF0000"/>
                </a:solidFill>
              </a:rPr>
              <a:t>null</a:t>
            </a:r>
            <a:r>
              <a:rPr lang="en-US" dirty="0"/>
              <a:t>. </a:t>
            </a:r>
            <a:r>
              <a:rPr lang="el-GR" dirty="0"/>
              <a:t>Το </a:t>
            </a:r>
            <a:r>
              <a:rPr lang="en-US" dirty="0"/>
              <a:t>null </a:t>
            </a:r>
            <a:r>
              <a:rPr lang="el-GR" dirty="0"/>
              <a:t>είναι το κενό αντικείμενο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21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ΑΝΑΦΟΡΕΣ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Όπως είδαμε για να δημιουργήσουμε ένα αντικείμενο χρειάζεται να καλέσουμε τη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new</a:t>
            </a:r>
            <a:r>
              <a:rPr lang="en-US" dirty="0" smtClean="0"/>
              <a:t>. </a:t>
            </a:r>
          </a:p>
          <a:p>
            <a:pPr lvl="1"/>
            <a:r>
              <a:rPr lang="el-GR" dirty="0" smtClean="0"/>
              <a:t>Για τον πίνακα είπαμε ότι έτσι δίνουμε χώρο στον πίνακα και δεσμεύουμε την απαιτούμενη μνήμη.</a:t>
            </a:r>
          </a:p>
          <a:p>
            <a:pPr lvl="1"/>
            <a:endParaRPr lang="el-GR" dirty="0"/>
          </a:p>
          <a:p>
            <a:r>
              <a:rPr lang="el-GR" dirty="0" smtClean="0"/>
              <a:t>Τι ακριβώς συμβαίνει όταν καλούμε την </a:t>
            </a:r>
            <a:r>
              <a:rPr lang="en-US" dirty="0" smtClean="0"/>
              <a:t>new?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41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μνήμη του υπολογιστή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54960" cy="4876800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Η </a:t>
            </a:r>
            <a:r>
              <a:rPr lang="el-GR" dirty="0" smtClean="0">
                <a:solidFill>
                  <a:srgbClr val="0070C0"/>
                </a:solidFill>
              </a:rPr>
              <a:t>κύρια μνήμη </a:t>
            </a:r>
            <a:r>
              <a:rPr lang="en-US" dirty="0" smtClean="0"/>
              <a:t>(main memory) </a:t>
            </a:r>
            <a:r>
              <a:rPr lang="el-GR" dirty="0" smtClean="0"/>
              <a:t>του υπολογιστή κρατάει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δεδομένα</a:t>
            </a:r>
            <a:r>
              <a:rPr lang="el-GR" dirty="0" smtClean="0"/>
              <a:t> (και τις εντολές) για την εκτέλεση των προγραμμάτων.</a:t>
            </a:r>
            <a:endParaRPr lang="en-US" dirty="0" smtClean="0"/>
          </a:p>
          <a:p>
            <a:pPr lvl="1"/>
            <a:r>
              <a:rPr lang="en-US" dirty="0" smtClean="0"/>
              <a:t>H </a:t>
            </a:r>
            <a:r>
              <a:rPr lang="el-GR" dirty="0" smtClean="0"/>
              <a:t>μνήμη είναι προσωρινή, τα δεδομένα χάνονται όταν ολοκληρωθεί το πρόγραμμα.</a:t>
            </a:r>
          </a:p>
          <a:p>
            <a:r>
              <a:rPr lang="el-GR" dirty="0" smtClean="0"/>
              <a:t>Η μνήμη είναι χωρισμένη σε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bytes</a:t>
            </a:r>
            <a:r>
              <a:rPr lang="en-US" dirty="0" smtClean="0"/>
              <a:t> (8 bits)</a:t>
            </a:r>
          </a:p>
          <a:p>
            <a:pPr lvl="1"/>
            <a:r>
              <a:rPr lang="el-GR" dirty="0" smtClean="0"/>
              <a:t>Ο χώρος που χρειάζεται για ένα </a:t>
            </a:r>
            <a:r>
              <a:rPr lang="el-GR" dirty="0" smtClean="0">
                <a:solidFill>
                  <a:srgbClr val="0070C0"/>
                </a:solidFill>
              </a:rPr>
              <a:t>χαρακτήρα</a:t>
            </a:r>
            <a:r>
              <a:rPr lang="el-GR" dirty="0" smtClean="0"/>
              <a:t> </a:t>
            </a:r>
            <a:r>
              <a:rPr lang="en-US" dirty="0" smtClean="0"/>
              <a:t>ASCII.</a:t>
            </a:r>
            <a:endParaRPr lang="el-GR" dirty="0" smtClean="0"/>
          </a:p>
          <a:p>
            <a:r>
              <a:rPr lang="el-GR" dirty="0" smtClean="0"/>
              <a:t>Το κάθε </a:t>
            </a:r>
            <a:r>
              <a:rPr lang="en-US" dirty="0" smtClean="0"/>
              <a:t>byte </a:t>
            </a:r>
            <a:r>
              <a:rPr lang="el-GR" dirty="0" smtClean="0"/>
              <a:t>έχει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διεύθυνση</a:t>
            </a:r>
            <a:r>
              <a:rPr lang="el-GR" dirty="0" smtClean="0"/>
              <a:t>, με την οποία μπορούμε να προσπελάσουμε τη συγκεκριμένη θέση μνήμης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Random Access Memory (RAM)</a:t>
            </a:r>
          </a:p>
          <a:p>
            <a:pPr lvl="1"/>
            <a:r>
              <a:rPr lang="el-GR" dirty="0" smtClean="0"/>
              <a:t>Σε 32-</a:t>
            </a:r>
            <a:r>
              <a:rPr lang="en-US" dirty="0" smtClean="0"/>
              <a:t>bit </a:t>
            </a:r>
            <a:r>
              <a:rPr lang="el-GR" dirty="0" smtClean="0"/>
              <a:t>συστήματα μια διεύθυνση είναι 32 </a:t>
            </a:r>
            <a:r>
              <a:rPr lang="en-US" dirty="0" smtClean="0"/>
              <a:t>bits, </a:t>
            </a:r>
            <a:r>
              <a:rPr lang="el-GR" dirty="0" smtClean="0"/>
              <a:t>σε 64-</a:t>
            </a:r>
            <a:r>
              <a:rPr lang="en-US" dirty="0" smtClean="0"/>
              <a:t>bit </a:t>
            </a:r>
            <a:r>
              <a:rPr lang="el-GR" dirty="0" smtClean="0"/>
              <a:t>συστήματα μια διεύθυνση είναι 64 </a:t>
            </a:r>
            <a:r>
              <a:rPr lang="en-US" dirty="0" smtClean="0"/>
              <a:t>bits.</a:t>
            </a:r>
            <a:endParaRPr lang="el-GR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559947"/>
              </p:ext>
            </p:extLst>
          </p:nvPr>
        </p:nvGraphicFramePr>
        <p:xfrm>
          <a:off x="6047656" y="1988840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‘a’</a:t>
                      </a:r>
                      <a:endParaRPr lang="el-GR" dirty="0" smtClean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‘b’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‘c’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‘d’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‘e’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‘f’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‘g’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‘</a:t>
                      </a:r>
                      <a:r>
                        <a:rPr lang="en-US" dirty="0" smtClean="0"/>
                        <a:t>h’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495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Αποθήκευση μεταβλητών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2952" cy="4876800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Η </a:t>
            </a:r>
            <a:r>
              <a:rPr lang="el-GR" dirty="0" smtClean="0">
                <a:solidFill>
                  <a:srgbClr val="0070C0"/>
                </a:solidFill>
              </a:rPr>
              <a:t>κύρια μνήμη </a:t>
            </a:r>
            <a:r>
              <a:rPr lang="en-US" dirty="0" smtClean="0"/>
              <a:t>(main memory) </a:t>
            </a:r>
            <a:r>
              <a:rPr lang="el-GR" dirty="0" smtClean="0"/>
              <a:t>του υπολογιστή κρατάει 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μεταβλητές</a:t>
            </a:r>
            <a:r>
              <a:rPr lang="el-GR" dirty="0" smtClean="0"/>
              <a:t> ενός προγράμματος</a:t>
            </a:r>
            <a:endParaRPr lang="en-US" dirty="0" smtClean="0"/>
          </a:p>
          <a:p>
            <a:r>
              <a:rPr lang="el-GR" dirty="0" smtClean="0"/>
              <a:t>Μια μεταβλητή μπορεί να απαιτεί χώρο περισσότερο από 1 </a:t>
            </a:r>
            <a:r>
              <a:rPr lang="en-US" dirty="0" smtClean="0"/>
              <a:t>byte.</a:t>
            </a:r>
          </a:p>
          <a:p>
            <a:pPr lvl="1"/>
            <a:r>
              <a:rPr lang="el-GR" dirty="0" smtClean="0"/>
              <a:t>Π.χ., οι μεταβλητές τύπου </a:t>
            </a:r>
            <a:r>
              <a:rPr lang="en-US" dirty="0" smtClean="0"/>
              <a:t>double </a:t>
            </a:r>
            <a:r>
              <a:rPr lang="el-GR" dirty="0" smtClean="0"/>
              <a:t>χρειάζονται 8 </a:t>
            </a:r>
            <a:r>
              <a:rPr lang="en-US" dirty="0" smtClean="0"/>
              <a:t>bytes.</a:t>
            </a:r>
          </a:p>
          <a:p>
            <a:pPr lvl="1"/>
            <a:r>
              <a:rPr lang="en-US" dirty="0" smtClean="0"/>
              <a:t>H </a:t>
            </a:r>
            <a:r>
              <a:rPr lang="el-GR" dirty="0" smtClean="0"/>
              <a:t>μεταβλητή τότε αποθηκεύεται σε συνεχόμενα </a:t>
            </a:r>
            <a:r>
              <a:rPr lang="en-US" dirty="0" smtClean="0"/>
              <a:t>bytes </a:t>
            </a:r>
            <a:r>
              <a:rPr lang="el-GR" dirty="0" smtClean="0"/>
              <a:t>στη μνήμη.</a:t>
            </a:r>
          </a:p>
          <a:p>
            <a:r>
              <a:rPr lang="en-US" dirty="0" smtClean="0"/>
              <a:t>H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θέση μνήμης </a:t>
            </a:r>
            <a:r>
              <a:rPr lang="el-GR" dirty="0" smtClean="0"/>
              <a:t>(διεύθυνση) της μεταβλητής θεωρείται το </a:t>
            </a:r>
            <a:r>
              <a:rPr lang="el-GR" dirty="0" smtClean="0">
                <a:solidFill>
                  <a:srgbClr val="0070C0"/>
                </a:solidFill>
              </a:rPr>
              <a:t>πρώτο </a:t>
            </a:r>
            <a:r>
              <a:rPr lang="en-US" dirty="0" smtClean="0">
                <a:solidFill>
                  <a:srgbClr val="0070C0"/>
                </a:solidFill>
              </a:rPr>
              <a:t>byte</a:t>
            </a:r>
            <a:r>
              <a:rPr lang="en-US" dirty="0" smtClean="0"/>
              <a:t> </a:t>
            </a:r>
            <a:r>
              <a:rPr lang="el-GR" dirty="0" smtClean="0"/>
              <a:t>από το οποίο ξεκινάει η αποθήκευση του της μεταβλητής.</a:t>
            </a:r>
          </a:p>
          <a:p>
            <a:pPr lvl="1"/>
            <a:r>
              <a:rPr lang="el-GR" dirty="0" smtClean="0"/>
              <a:t>Στο παράδειγμα μας η μεταβλητή βρίσκεται στη θέση 0000</a:t>
            </a:r>
          </a:p>
          <a:p>
            <a:pPr lvl="1"/>
            <a:r>
              <a:rPr lang="el-GR" dirty="0" smtClean="0"/>
              <a:t>Αν ξέρουμε την αρχή και το μέγεθος της μεταβλητής μπορούμε να τη διαβάσουμε.</a:t>
            </a:r>
          </a:p>
          <a:p>
            <a:r>
              <a:rPr lang="el-GR" dirty="0" smtClean="0"/>
              <a:t>Άρα μία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θέση μνήμης </a:t>
            </a:r>
            <a:r>
              <a:rPr lang="el-GR" dirty="0" smtClean="0"/>
              <a:t>αποτελείται από μία </a:t>
            </a:r>
            <a:r>
              <a:rPr lang="el-GR" dirty="0" smtClean="0">
                <a:solidFill>
                  <a:srgbClr val="0070C0"/>
                </a:solidFill>
              </a:rPr>
              <a:t>διεύθυνση</a:t>
            </a:r>
            <a:r>
              <a:rPr lang="el-GR" dirty="0" smtClean="0"/>
              <a:t> και το </a:t>
            </a:r>
            <a:r>
              <a:rPr lang="el-GR" dirty="0" smtClean="0">
                <a:solidFill>
                  <a:srgbClr val="0070C0"/>
                </a:solidFill>
              </a:rPr>
              <a:t>μέγεθος</a:t>
            </a:r>
            <a:r>
              <a:rPr lang="el-GR" dirty="0" smtClean="0"/>
              <a:t>. 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060732"/>
              </p:ext>
            </p:extLst>
          </p:nvPr>
        </p:nvGraphicFramePr>
        <p:xfrm>
          <a:off x="5940152" y="1988840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0000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8.5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0001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0100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0101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0110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0111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193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Αντικείμενα ως ορίσματα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Μπορούμε να περνάμε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 ως ορίσματα </a:t>
            </a:r>
            <a:r>
              <a:rPr lang="el-GR" dirty="0" smtClean="0"/>
              <a:t>σε μία μέθοδο όπως οποιαδήποτε άλλη μεταβλητή</a:t>
            </a:r>
          </a:p>
          <a:p>
            <a:r>
              <a:rPr lang="el-GR" dirty="0" smtClean="0"/>
              <a:t>Οποιαδήποτε κλάση μπορεί να χρησιμοποιηθεί ως παράμετρος.</a:t>
            </a:r>
          </a:p>
          <a:p>
            <a:r>
              <a:rPr lang="el-GR" dirty="0" smtClean="0"/>
              <a:t>Όταν τα ορίσματα ανήκουν στην κλάση στην οποία ορίζεται η μέθοδος τότε η μέθοδος μπορεί να δει (και) τα ιδιωτικά (</a:t>
            </a:r>
            <a:r>
              <a:rPr lang="en-US" dirty="0" smtClean="0"/>
              <a:t>private)</a:t>
            </a:r>
            <a:r>
              <a:rPr lang="el-GR" dirty="0" smtClean="0"/>
              <a:t>πεδία των αντικειμένων</a:t>
            </a:r>
          </a:p>
          <a:p>
            <a:r>
              <a:rPr lang="el-GR" dirty="0" smtClean="0"/>
              <a:t>Αν τα ορίσματα είναι διαφορετικού τύπου τότε η μέθοδος μπορεί μόνο να καλέσει τις </a:t>
            </a:r>
            <a:r>
              <a:rPr lang="en-US" dirty="0" smtClean="0"/>
              <a:t>public </a:t>
            </a:r>
            <a:r>
              <a:rPr lang="el-GR" dirty="0" smtClean="0"/>
              <a:t>μεθόδους.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10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Αποθήκευση μεταβλητών</a:t>
            </a:r>
            <a:r>
              <a:rPr lang="en-US" dirty="0" smtClean="0"/>
              <a:t> </a:t>
            </a:r>
            <a:r>
              <a:rPr lang="el-GR" dirty="0" smtClean="0"/>
              <a:t>πρωταρχικού τύπου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57550"/>
            <a:ext cx="5040560" cy="4876800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Για τις μεταβλητές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πρωταρχικού</a:t>
            </a:r>
            <a:r>
              <a:rPr lang="el-GR" dirty="0" smtClean="0"/>
              <a:t> τύπου (</a:t>
            </a:r>
            <a:r>
              <a:rPr lang="en-US" dirty="0" smtClean="0"/>
              <a:t>char, </a:t>
            </a:r>
            <a:r>
              <a:rPr lang="en-US" dirty="0" err="1" smtClean="0"/>
              <a:t>int</a:t>
            </a:r>
            <a:r>
              <a:rPr lang="en-US" dirty="0" smtClean="0"/>
              <a:t>, double,…) </a:t>
            </a:r>
            <a:r>
              <a:rPr lang="el-GR" dirty="0" smtClean="0"/>
              <a:t>ξέρουμε εκ των προτέρων το μέγεθος της μνήμης που χρειαζόμαστε.</a:t>
            </a:r>
          </a:p>
          <a:p>
            <a:r>
              <a:rPr lang="el-GR" dirty="0" smtClean="0"/>
              <a:t>Όταν ο μεταγλωττιστής δει τη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δήλωση</a:t>
            </a:r>
            <a:r>
              <a:rPr lang="el-GR" dirty="0" smtClean="0"/>
              <a:t> μιας μεταβλητής πρωταρχικού τύπου </a:t>
            </a:r>
            <a:r>
              <a:rPr lang="el-GR" dirty="0" smtClean="0">
                <a:solidFill>
                  <a:srgbClr val="0070C0"/>
                </a:solidFill>
              </a:rPr>
              <a:t>δεσμεύει </a:t>
            </a:r>
            <a:r>
              <a:rPr lang="el-GR" dirty="0" smtClean="0"/>
              <a:t>μια θέση μνήμης αντίστοιχου μεγέθους</a:t>
            </a:r>
          </a:p>
          <a:p>
            <a:pPr lvl="1"/>
            <a:r>
              <a:rPr lang="el-GR" dirty="0" smtClean="0"/>
              <a:t>Η δήλωση μιας μεταβλητής ουσιαστικά </a:t>
            </a:r>
            <a:r>
              <a:rPr lang="el-GR" dirty="0" smtClean="0">
                <a:solidFill>
                  <a:srgbClr val="0070C0"/>
                </a:solidFill>
              </a:rPr>
              <a:t>δίνει ένα όνομα </a:t>
            </a:r>
            <a:r>
              <a:rPr lang="el-GR" dirty="0" smtClean="0"/>
              <a:t>σε μία θέση μνήμης</a:t>
            </a:r>
          </a:p>
          <a:p>
            <a:pPr lvl="1"/>
            <a:r>
              <a:rPr lang="el-GR" dirty="0" smtClean="0"/>
              <a:t>Συχνά λέμε 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θέση μνήμης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x </a:t>
            </a:r>
            <a:r>
              <a:rPr lang="el-GR" dirty="0" smtClean="0"/>
              <a:t>για τη μεταβλητή </a:t>
            </a:r>
            <a:r>
              <a:rPr lang="en-US" dirty="0" smtClean="0">
                <a:solidFill>
                  <a:srgbClr val="0070C0"/>
                </a:solidFill>
              </a:rPr>
              <a:t>x</a:t>
            </a:r>
            <a:r>
              <a:rPr lang="en-US" dirty="0" smtClean="0"/>
              <a:t>.</a:t>
            </a:r>
            <a:endParaRPr lang="el-GR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216820"/>
              </p:ext>
            </p:extLst>
          </p:nvPr>
        </p:nvGraphicFramePr>
        <p:xfrm>
          <a:off x="5940152" y="256490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0000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0001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0070C0"/>
                          </a:solidFill>
                        </a:rPr>
                        <a:t>0100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0101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0110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0111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660232" y="1628800"/>
            <a:ext cx="15632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5;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3;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89078" y="321297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89078" y="497252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11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Αποθήκευση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57550"/>
            <a:ext cx="8208912" cy="1051370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Για τα αντικείμενα δεν </a:t>
            </a:r>
            <a:r>
              <a:rPr lang="el-GR" dirty="0"/>
              <a:t>ξέρουμε πάντα εκ των προτέρων το </a:t>
            </a:r>
            <a:r>
              <a:rPr lang="el-GR" dirty="0" smtClean="0"/>
              <a:t>μέγεθος της μνήμης που θα πρέπει να δεσμεύσουμε.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48342" y="4237632"/>
            <a:ext cx="8212090" cy="214369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/>
              <a:t>Παρομοίως αν δηλώσουμε</a:t>
            </a:r>
          </a:p>
          <a:p>
            <a:pPr marL="0" indent="0">
              <a:buFont typeface="Arial" pitchFamily="34" charset="0"/>
              <a:buNone/>
            </a:pPr>
            <a:r>
              <a:rPr lang="el-GR" dirty="0" smtClean="0"/>
              <a:t>	</a:t>
            </a: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A;</a:t>
            </a:r>
          </a:p>
          <a:p>
            <a:pPr marL="0" indent="0">
              <a:buFont typeface="Arial" pitchFamily="34" charset="0"/>
              <a:buNone/>
            </a:pPr>
            <a:r>
              <a:rPr lang="el-GR" dirty="0" smtClean="0"/>
              <a:t>μας λέει ότι έχουμε ένα πίνακα από ακέραιους αλλά δεν μας λέει πόσο μεγάλος θα είναι αυτός ο πίνακας.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l-GR" dirty="0" smtClean="0"/>
              <a:t>	</a:t>
            </a:r>
            <a:r>
              <a:rPr lang="en-US" sz="2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l-GR" sz="2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2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[2];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 = new </a:t>
            </a:r>
            <a:r>
              <a:rPr lang="en-US" sz="22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[3];</a:t>
            </a:r>
            <a:endParaRPr lang="en-US" sz="22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l-GR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934007" y="2924944"/>
            <a:ext cx="6840760" cy="1015663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000" dirty="0" smtClean="0"/>
              <a:t> </a:t>
            </a:r>
            <a:r>
              <a:rPr lang="el-GR" sz="2000" dirty="0" smtClean="0"/>
              <a:t>δεν </a:t>
            </a:r>
            <a:r>
              <a:rPr lang="el-GR" sz="2000" dirty="0" err="1" smtClean="0"/>
              <a:t>ξερουμε</a:t>
            </a:r>
            <a:r>
              <a:rPr lang="el-GR" sz="2000" dirty="0" smtClean="0"/>
              <a:t> το μέγεθος του </a:t>
            </a:r>
            <a:r>
              <a:rPr lang="en-US" sz="2000" dirty="0" smtClean="0">
                <a:solidFill>
                  <a:srgbClr val="0070C0"/>
                </a:solidFill>
              </a:rPr>
              <a:t>s</a:t>
            </a:r>
          </a:p>
          <a:p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 = “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”;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000" dirty="0" smtClean="0"/>
              <a:t> </a:t>
            </a:r>
            <a:r>
              <a:rPr lang="el-GR" sz="2000" dirty="0" smtClean="0"/>
              <a:t>το </a:t>
            </a:r>
            <a:r>
              <a:rPr lang="en-US" sz="2000" dirty="0" smtClean="0">
                <a:solidFill>
                  <a:srgbClr val="0070C0"/>
                </a:solidFill>
              </a:rPr>
              <a:t>s </a:t>
            </a:r>
            <a:r>
              <a:rPr lang="el-GR" sz="2000" dirty="0" smtClean="0"/>
              <a:t>έχει μέγεθος 2 χαρακτήρες</a:t>
            </a:r>
          </a:p>
          <a:p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 = “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”;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l-GR" sz="2000" dirty="0" smtClean="0"/>
              <a:t>το </a:t>
            </a:r>
            <a:r>
              <a:rPr lang="en-US" sz="2000" dirty="0" smtClean="0">
                <a:solidFill>
                  <a:srgbClr val="0070C0"/>
                </a:solidFill>
              </a:rPr>
              <a:t>s </a:t>
            </a:r>
            <a:r>
              <a:rPr lang="el-GR" sz="2000" dirty="0"/>
              <a:t>έχει μέγεθος </a:t>
            </a:r>
            <a:r>
              <a:rPr lang="el-GR" sz="2000" dirty="0" smtClean="0"/>
              <a:t>3 </a:t>
            </a:r>
            <a:r>
              <a:rPr lang="el-GR" sz="2000" dirty="0"/>
              <a:t>χαρακτήρες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8029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Αποθήκευση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57550"/>
            <a:ext cx="5040560" cy="4939802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Οι </a:t>
            </a:r>
            <a:r>
              <a:rPr lang="el-GR" dirty="0" smtClean="0">
                <a:solidFill>
                  <a:srgbClr val="0070C0"/>
                </a:solidFill>
              </a:rPr>
              <a:t>θέσεις μνήμης των αντικειμένων </a:t>
            </a:r>
            <a:r>
              <a:rPr lang="el-GR" dirty="0" smtClean="0"/>
              <a:t>κρατάνε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διεύθυνση</a:t>
            </a:r>
            <a:r>
              <a:rPr lang="el-GR" dirty="0" smtClean="0"/>
              <a:t> στο χώρο στον οποίο αποθηκεύεται το αντικείμενο</a:t>
            </a:r>
            <a:endParaRPr lang="en-US" dirty="0" smtClean="0"/>
          </a:p>
          <a:p>
            <a:r>
              <a:rPr lang="en-US" dirty="0" smtClean="0"/>
              <a:t>H </a:t>
            </a:r>
            <a:r>
              <a:rPr lang="el-GR" dirty="0" smtClean="0"/>
              <a:t>διεύθυνση αυτή λέγεται </a:t>
            </a:r>
            <a:r>
              <a:rPr lang="el-GR" dirty="0" smtClean="0">
                <a:solidFill>
                  <a:srgbClr val="FF0000"/>
                </a:solidFill>
              </a:rPr>
              <a:t>αναφορά</a:t>
            </a:r>
            <a:r>
              <a:rPr lang="el-GR" dirty="0" smtClean="0"/>
              <a:t>.</a:t>
            </a:r>
          </a:p>
          <a:p>
            <a:r>
              <a:rPr lang="el-GR" dirty="0" smtClean="0"/>
              <a:t>Οι αναφορές είναι παρόμοιες με τους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δείκτες</a:t>
            </a:r>
            <a:r>
              <a:rPr lang="el-GR" dirty="0" smtClean="0"/>
              <a:t> σε άλλες γλώσσες προγραμματισμού με τη διαφορά ότι η </a:t>
            </a:r>
            <a:r>
              <a:rPr lang="en-US" dirty="0" smtClean="0"/>
              <a:t>Java </a:t>
            </a:r>
            <a:r>
              <a:rPr lang="el-GR" dirty="0" smtClean="0"/>
              <a:t>δεν μας αφήνει να πειράξουμε τις διευθύνσεις.</a:t>
            </a:r>
          </a:p>
          <a:p>
            <a:pPr lvl="1"/>
            <a:r>
              <a:rPr lang="el-GR" dirty="0" smtClean="0"/>
              <a:t>Εμείς χρησιμοποιούμε μόνο τη μεταβλητή του αντικειμένου, όχι το περιεχόμενο της</a:t>
            </a:r>
          </a:p>
          <a:p>
            <a:pPr lvl="1"/>
            <a:r>
              <a:rPr lang="el-GR" dirty="0" smtClean="0"/>
              <a:t>Το </a:t>
            </a:r>
            <a:r>
              <a:rPr lang="en-US" dirty="0" smtClean="0">
                <a:solidFill>
                  <a:srgbClr val="0070C0"/>
                </a:solidFill>
              </a:rPr>
              <a:t>dereferencing</a:t>
            </a:r>
            <a:r>
              <a:rPr lang="en-US" dirty="0" smtClean="0"/>
              <a:t> </a:t>
            </a:r>
            <a:r>
              <a:rPr lang="el-GR" dirty="0" smtClean="0"/>
              <a:t>το κάνει η  </a:t>
            </a:r>
            <a:r>
              <a:rPr lang="en-US" dirty="0" smtClean="0"/>
              <a:t>Java </a:t>
            </a:r>
            <a:r>
              <a:rPr lang="el-GR" dirty="0" smtClean="0"/>
              <a:t>αυτόματα.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599215"/>
              </p:ext>
            </p:extLst>
          </p:nvPr>
        </p:nvGraphicFramePr>
        <p:xfrm>
          <a:off x="5940152" y="256490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0000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0070C0"/>
                          </a:solidFill>
                        </a:rPr>
                        <a:t>0100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0070C0"/>
                          </a:solidFill>
                        </a:rPr>
                        <a:t>0100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0101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660232" y="1628800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“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”;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89078" y="321297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</a:t>
            </a:r>
            <a:endParaRPr lang="en-US" dirty="0"/>
          </a:p>
        </p:txBody>
      </p:sp>
      <p:cxnSp>
        <p:nvCxnSpPr>
          <p:cNvPr id="11" name="Elbow Connector 10"/>
          <p:cNvCxnSpPr/>
          <p:nvPr/>
        </p:nvCxnSpPr>
        <p:spPr>
          <a:xfrm rot="5400000">
            <a:off x="6952910" y="3721678"/>
            <a:ext cx="1358860" cy="1080120"/>
          </a:xfrm>
          <a:prstGeom prst="bentConnector3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059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Παράδειγμα</a:t>
            </a:r>
            <a:r>
              <a:rPr lang="en-US" dirty="0" smtClean="0"/>
              <a:t> - </a:t>
            </a:r>
            <a:r>
              <a:rPr lang="el-GR" dirty="0" smtClean="0"/>
              <a:t>πινάκες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780928"/>
            <a:ext cx="5040560" cy="13394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A;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[2];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[3];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459303"/>
              </p:ext>
            </p:extLst>
          </p:nvPr>
        </p:nvGraphicFramePr>
        <p:xfrm>
          <a:off x="5940152" y="256490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427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Παράδειγμα</a:t>
            </a:r>
            <a:r>
              <a:rPr lang="en-US" dirty="0"/>
              <a:t> - </a:t>
            </a:r>
            <a:r>
              <a:rPr lang="el-GR" dirty="0"/>
              <a:t>πινάκες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780928"/>
            <a:ext cx="5040560" cy="13394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[] A;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[2];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[3];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472493"/>
              </p:ext>
            </p:extLst>
          </p:nvPr>
        </p:nvGraphicFramePr>
        <p:xfrm>
          <a:off x="5940152" y="256490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0000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37427" y="3095382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39552" y="4293096"/>
            <a:ext cx="4536504" cy="1728192"/>
          </a:xfrm>
          <a:prstGeom prst="wedgeRoundRectCallout">
            <a:avLst>
              <a:gd name="adj1" fmla="val 108689"/>
              <a:gd name="adj2" fmla="val -90768"/>
              <a:gd name="adj3" fmla="val 16667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 </a:t>
            </a:r>
            <a:r>
              <a:rPr lang="el-GR" sz="2400" dirty="0" smtClean="0"/>
              <a:t>δεσμευμένη λέξη </a:t>
            </a:r>
            <a:r>
              <a:rPr lang="en-US" sz="2400" dirty="0" smtClean="0">
                <a:solidFill>
                  <a:srgbClr val="FF0000"/>
                </a:solidFill>
              </a:rPr>
              <a:t>null</a:t>
            </a:r>
            <a:r>
              <a:rPr lang="en-US" sz="2400" dirty="0" smtClean="0"/>
              <a:t> </a:t>
            </a:r>
            <a:r>
              <a:rPr lang="el-GR" sz="2400" dirty="0" smtClean="0"/>
              <a:t>σημαίνει μια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κενή αναφορά </a:t>
            </a:r>
            <a:r>
              <a:rPr lang="el-GR" sz="2400" dirty="0" smtClean="0"/>
              <a:t>(δεν δείχνει πουθενά)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2967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Παράδειγμα</a:t>
            </a:r>
            <a:r>
              <a:rPr lang="en-US" dirty="0"/>
              <a:t> - </a:t>
            </a:r>
            <a:r>
              <a:rPr lang="el-GR" dirty="0"/>
              <a:t>πινάκες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780928"/>
            <a:ext cx="5040560" cy="13394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A;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[2];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[3];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120039"/>
              </p:ext>
            </p:extLst>
          </p:nvPr>
        </p:nvGraphicFramePr>
        <p:xfrm>
          <a:off x="5940152" y="256490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0011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</a:t>
                      </a:r>
                    </a:p>
                    <a:p>
                      <a:pPr algn="ctr"/>
                      <a:r>
                        <a:rPr lang="el-GR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37427" y="3095382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en-US" dirty="0"/>
          </a:p>
        </p:txBody>
      </p:sp>
      <p:cxnSp>
        <p:nvCxnSpPr>
          <p:cNvPr id="8" name="Elbow Connector 7"/>
          <p:cNvCxnSpPr/>
          <p:nvPr/>
        </p:nvCxnSpPr>
        <p:spPr>
          <a:xfrm rot="5400000">
            <a:off x="7151078" y="3631814"/>
            <a:ext cx="890518" cy="864094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3527" y="4509120"/>
            <a:ext cx="4464497" cy="156966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Με την εντολή </a:t>
            </a:r>
            <a:r>
              <a:rPr lang="en-US" sz="2400" dirty="0" smtClean="0">
                <a:solidFill>
                  <a:srgbClr val="FF0000"/>
                </a:solidFill>
              </a:rPr>
              <a:t>new</a:t>
            </a:r>
            <a:r>
              <a:rPr lang="en-US" sz="2400" dirty="0" smtClean="0"/>
              <a:t> </a:t>
            </a:r>
            <a:r>
              <a:rPr lang="el-GR" sz="2400" dirty="0" smtClean="0">
                <a:solidFill>
                  <a:srgbClr val="FF0000"/>
                </a:solidFill>
              </a:rPr>
              <a:t>δεσμεύουμε </a:t>
            </a:r>
            <a:r>
              <a:rPr lang="el-GR" sz="2400" dirty="0" smtClean="0"/>
              <a:t>δύο θέσεις ακεραίων και η αναφορά του Α δείχνει σε αυτό το χώρο που δεσμεύσαμε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904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Παράδειγμα</a:t>
            </a:r>
            <a:r>
              <a:rPr lang="en-US" dirty="0"/>
              <a:t> - </a:t>
            </a:r>
            <a:r>
              <a:rPr lang="el-GR" dirty="0"/>
              <a:t>πινάκες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780928"/>
            <a:ext cx="5040560" cy="13394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A;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[2];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[3];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621727"/>
              </p:ext>
            </p:extLst>
          </p:nvPr>
        </p:nvGraphicFramePr>
        <p:xfrm>
          <a:off x="5940152" y="256490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0101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</a:t>
                      </a:r>
                      <a:endParaRPr lang="en-US" dirty="0"/>
                    </a:p>
                    <a:p>
                      <a:pPr algn="ctr"/>
                      <a:r>
                        <a:rPr lang="el-GR" dirty="0" smtClean="0"/>
                        <a:t>0</a:t>
                      </a:r>
                      <a:endParaRPr lang="en-US" dirty="0"/>
                    </a:p>
                    <a:p>
                      <a:pPr algn="ctr"/>
                      <a:r>
                        <a:rPr lang="el-GR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37427" y="3095382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en-US" dirty="0"/>
          </a:p>
        </p:txBody>
      </p:sp>
      <p:cxnSp>
        <p:nvCxnSpPr>
          <p:cNvPr id="8" name="Elbow Connector 7"/>
          <p:cNvCxnSpPr/>
          <p:nvPr/>
        </p:nvCxnSpPr>
        <p:spPr>
          <a:xfrm rot="5400000">
            <a:off x="6833593" y="3955143"/>
            <a:ext cx="1675348" cy="1002266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3527" y="4365104"/>
            <a:ext cx="4464497" cy="230832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Με νέα κλήση της </a:t>
            </a:r>
            <a:r>
              <a:rPr lang="en-US" sz="2400" dirty="0" smtClean="0">
                <a:solidFill>
                  <a:srgbClr val="FF0000"/>
                </a:solidFill>
              </a:rPr>
              <a:t>new</a:t>
            </a:r>
            <a:r>
              <a:rPr lang="en-US" sz="2400" dirty="0" smtClean="0"/>
              <a:t> </a:t>
            </a:r>
            <a:r>
              <a:rPr lang="el-GR" sz="2400" dirty="0"/>
              <a:t>δεσμεύουμε</a:t>
            </a:r>
            <a:r>
              <a:rPr lang="el-GR" sz="2400" dirty="0" smtClean="0">
                <a:solidFill>
                  <a:srgbClr val="FF0000"/>
                </a:solidFill>
              </a:rPr>
              <a:t> </a:t>
            </a:r>
            <a:r>
              <a:rPr lang="el-GR" sz="2400" dirty="0" smtClean="0"/>
              <a:t>νέο χώρο για το Α, και αν δεν έχουμε κρατήσει την προηγούμενη αναφορά σε κάποια άλλη μεταβλητή τότε χάνεται (</a:t>
            </a:r>
            <a:r>
              <a:rPr lang="en-US" sz="2400" dirty="0" smtClean="0"/>
              <a:t>garbage collection)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143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Αντικείμενα κλάσεων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γίνεται με τα αντικείμενα κλάσεων που ορίσαμε εμείς?</a:t>
            </a:r>
          </a:p>
          <a:p>
            <a:r>
              <a:rPr lang="el-GR" dirty="0" smtClean="0"/>
              <a:t>Παράδειγμα: Η κλάση </a:t>
            </a:r>
            <a:r>
              <a:rPr lang="en-US" dirty="0" smtClean="0"/>
              <a:t>Person (</a:t>
            </a:r>
            <a:r>
              <a:rPr lang="en-US" dirty="0" err="1" smtClean="0"/>
              <a:t>ToyClass</a:t>
            </a:r>
            <a:r>
              <a:rPr lang="en-US" dirty="0" smtClean="0"/>
              <a:t> </a:t>
            </a:r>
            <a:r>
              <a:rPr lang="el-GR" dirty="0" smtClean="0"/>
              <a:t>από το βιβλίο</a:t>
            </a:r>
            <a:r>
              <a:rPr lang="en-US" dirty="0" smtClean="0"/>
              <a:t>)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43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3" y="548680"/>
            <a:ext cx="9036496" cy="6048672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int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number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initNumber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number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 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(name + " " + number);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976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352928" cy="792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Person(“Bob”, 1);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578802"/>
              </p:ext>
            </p:extLst>
          </p:nvPr>
        </p:nvGraphicFramePr>
        <p:xfrm>
          <a:off x="5724128" y="2636912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“Bob”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27984" y="3212976"/>
            <a:ext cx="1043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varP</a:t>
            </a:r>
            <a:endParaRPr lang="en-US" dirty="0"/>
          </a:p>
        </p:txBody>
      </p:sp>
      <p:cxnSp>
        <p:nvCxnSpPr>
          <p:cNvPr id="7" name="Elbow Connector 6"/>
          <p:cNvCxnSpPr/>
          <p:nvPr/>
        </p:nvCxnSpPr>
        <p:spPr>
          <a:xfrm rot="5400000">
            <a:off x="6912260" y="3609020"/>
            <a:ext cx="720080" cy="648072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054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κλάση </a:t>
            </a:r>
            <a:r>
              <a:rPr lang="en-US" dirty="0" smtClean="0"/>
              <a:t>Car </a:t>
            </a:r>
            <a:r>
              <a:rPr lang="el-GR" dirty="0" smtClean="0"/>
              <a:t>θα έχει ως πεδίο και το όνομα του οδηγού. Το όνομα θα το παίρνει από ένα αντικείμενο της κλάσης </a:t>
            </a:r>
            <a:r>
              <a:rPr lang="en-US" dirty="0" smtClean="0"/>
              <a:t>Person</a:t>
            </a:r>
            <a:r>
              <a:rPr lang="el-GR" dirty="0" smtClean="0"/>
              <a:t> στην αρχικοποίηση.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70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Αναθέσεις μεταξύ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72" y="3933056"/>
            <a:ext cx="5796136" cy="18722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varP1 = new Person(“Bob”, 1);</a:t>
            </a:r>
            <a:endParaRPr lang="el-GR" sz="1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 = varP1;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varP2.set(“Ann”,2);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(varP1);</a:t>
            </a:r>
          </a:p>
          <a:p>
            <a:pPr marL="0" indent="0">
              <a:buNone/>
            </a:pPr>
            <a:endParaRPr lang="en-US" sz="1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665372"/>
              </p:ext>
            </p:extLst>
          </p:nvPr>
        </p:nvGraphicFramePr>
        <p:xfrm>
          <a:off x="5868144" y="1844824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99592" y="2420888"/>
            <a:ext cx="440813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θα τυπώσει το παρακάτω πρόγραμμα?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07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Αναθέσεις μεταξύ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50" y="4149080"/>
            <a:ext cx="5796136" cy="18722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varP1 = new Person(“Bob”, 1);</a:t>
            </a:r>
            <a:endParaRPr lang="el-GR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 = varP1;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varP2.set(“Ann”,2);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(varP1);</a:t>
            </a:r>
          </a:p>
          <a:p>
            <a:pPr marL="0" indent="0">
              <a:buNone/>
            </a:pPr>
            <a:endParaRPr lang="en-US" sz="1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554223"/>
              </p:ext>
            </p:extLst>
          </p:nvPr>
        </p:nvGraphicFramePr>
        <p:xfrm>
          <a:off x="5940152" y="1700808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“Bob”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88024" y="234888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varP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sz="1400" dirty="0"/>
          </a:p>
        </p:txBody>
      </p:sp>
      <p:cxnSp>
        <p:nvCxnSpPr>
          <p:cNvPr id="7" name="Elbow Connector 6"/>
          <p:cNvCxnSpPr/>
          <p:nvPr/>
        </p:nvCxnSpPr>
        <p:spPr>
          <a:xfrm rot="5400000">
            <a:off x="7128284" y="2672916"/>
            <a:ext cx="720080" cy="648072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387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Αναθέσεις μεταξύ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50" y="4149080"/>
            <a:ext cx="5796136" cy="18722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varP1 = new Person(“Bob”, 1);</a:t>
            </a:r>
            <a:endParaRPr lang="el-GR" sz="1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varP2;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 = varP1;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varP2.set(“Ann”,2);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(varP1);</a:t>
            </a:r>
          </a:p>
          <a:p>
            <a:pPr marL="0" indent="0">
              <a:buNone/>
            </a:pPr>
            <a:endParaRPr lang="en-US" sz="1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131676"/>
              </p:ext>
            </p:extLst>
          </p:nvPr>
        </p:nvGraphicFramePr>
        <p:xfrm>
          <a:off x="5940152" y="1700808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“Bob”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88024" y="234888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varP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sz="1400" dirty="0"/>
          </a:p>
        </p:txBody>
      </p:sp>
      <p:cxnSp>
        <p:nvCxnSpPr>
          <p:cNvPr id="7" name="Elbow Connector 6"/>
          <p:cNvCxnSpPr/>
          <p:nvPr/>
        </p:nvCxnSpPr>
        <p:spPr>
          <a:xfrm rot="5400000">
            <a:off x="7128284" y="2672916"/>
            <a:ext cx="720080" cy="648072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788024" y="2767843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varP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5592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Αναθέσεις μεταξύ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50" y="4149080"/>
            <a:ext cx="5796136" cy="18722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varP1 = new Person(“Bob”, 1);</a:t>
            </a:r>
            <a:endParaRPr lang="el-GR" sz="1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varP2 = varP1;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varP2.set(“Ann”,2);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(varP1);</a:t>
            </a:r>
          </a:p>
          <a:p>
            <a:pPr marL="0" indent="0">
              <a:buNone/>
            </a:pPr>
            <a:endParaRPr lang="en-US" sz="1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784343"/>
              </p:ext>
            </p:extLst>
          </p:nvPr>
        </p:nvGraphicFramePr>
        <p:xfrm>
          <a:off x="5940152" y="1700808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0010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“Bob”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88024" y="234888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varP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sz="1400" dirty="0"/>
          </a:p>
        </p:txBody>
      </p:sp>
      <p:cxnSp>
        <p:nvCxnSpPr>
          <p:cNvPr id="7" name="Elbow Connector 6"/>
          <p:cNvCxnSpPr/>
          <p:nvPr/>
        </p:nvCxnSpPr>
        <p:spPr>
          <a:xfrm rot="5400000">
            <a:off x="7128284" y="2672916"/>
            <a:ext cx="720080" cy="648072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788024" y="2767843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varP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1400" dirty="0"/>
          </a:p>
        </p:txBody>
      </p:sp>
      <p:cxnSp>
        <p:nvCxnSpPr>
          <p:cNvPr id="9" name="Elbow Connector 8"/>
          <p:cNvCxnSpPr/>
          <p:nvPr/>
        </p:nvCxnSpPr>
        <p:spPr>
          <a:xfrm rot="10800000" flipV="1">
            <a:off x="7316688" y="3149352"/>
            <a:ext cx="855712" cy="360040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527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Αναθέσεις μεταξύ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50" y="4149080"/>
            <a:ext cx="5796136" cy="18722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varP1 = new Person(“Bob”, 1);</a:t>
            </a:r>
            <a:endParaRPr lang="el-GR" sz="1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 = varP1;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varP2.set(“Ann”,2);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(varP1);</a:t>
            </a:r>
          </a:p>
          <a:p>
            <a:pPr marL="0" indent="0">
              <a:buNone/>
            </a:pPr>
            <a:endParaRPr lang="en-US" sz="1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823805"/>
              </p:ext>
            </p:extLst>
          </p:nvPr>
        </p:nvGraphicFramePr>
        <p:xfrm>
          <a:off x="5940152" y="1700808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“Ann”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88024" y="234888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varP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sz="1400" dirty="0"/>
          </a:p>
        </p:txBody>
      </p:sp>
      <p:cxnSp>
        <p:nvCxnSpPr>
          <p:cNvPr id="7" name="Elbow Connector 6"/>
          <p:cNvCxnSpPr/>
          <p:nvPr/>
        </p:nvCxnSpPr>
        <p:spPr>
          <a:xfrm rot="5400000">
            <a:off x="7128284" y="2672916"/>
            <a:ext cx="720080" cy="648072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788024" y="2767843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varP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1400" dirty="0"/>
          </a:p>
        </p:txBody>
      </p:sp>
      <p:cxnSp>
        <p:nvCxnSpPr>
          <p:cNvPr id="9" name="Elbow Connector 8"/>
          <p:cNvCxnSpPr/>
          <p:nvPr/>
        </p:nvCxnSpPr>
        <p:spPr>
          <a:xfrm rot="10800000" flipV="1">
            <a:off x="7316688" y="3149352"/>
            <a:ext cx="855712" cy="360040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1560" y="2180112"/>
            <a:ext cx="396044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αλλαγή θα γίνει στο χώρο μνήμης που δείχνει ο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varP2</a:t>
            </a:r>
          </a:p>
          <a:p>
            <a:r>
              <a:rPr lang="el-GR" dirty="0" smtClean="0"/>
              <a:t>Αυτός είναι ο ίδιος όπως αυτός που δείχνει και ο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varP1</a:t>
            </a:r>
          </a:p>
        </p:txBody>
      </p:sp>
    </p:spTree>
    <p:extLst>
      <p:ext uri="{BB962C8B-B14F-4D97-AF65-F5344CB8AC3E}">
        <p14:creationId xmlns:p14="http://schemas.microsoft.com/office/powerpoint/2010/main" val="42512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Αναθέσεις μεταξύ αντικειμένων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50" y="4149080"/>
            <a:ext cx="5796136" cy="187220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varP1 = new Person(“Bob”, 1);</a:t>
            </a:r>
            <a:endParaRPr lang="el-GR" sz="1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 = varP1;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varP2.set(“Ann”,2);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(varP1);</a:t>
            </a:r>
          </a:p>
          <a:p>
            <a:pPr marL="0" indent="0">
              <a:buNone/>
            </a:pPr>
            <a:endParaRPr lang="en-US" sz="1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717911"/>
              </p:ext>
            </p:extLst>
          </p:nvPr>
        </p:nvGraphicFramePr>
        <p:xfrm>
          <a:off x="5940152" y="1700808"/>
          <a:ext cx="3096344" cy="404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“Ann”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88024" y="234888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varP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sz="1400" dirty="0"/>
          </a:p>
        </p:txBody>
      </p:sp>
      <p:cxnSp>
        <p:nvCxnSpPr>
          <p:cNvPr id="7" name="Elbow Connector 6"/>
          <p:cNvCxnSpPr/>
          <p:nvPr/>
        </p:nvCxnSpPr>
        <p:spPr>
          <a:xfrm rot="5400000">
            <a:off x="7128284" y="2672916"/>
            <a:ext cx="720080" cy="648072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788024" y="2767843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varP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1400" dirty="0"/>
          </a:p>
        </p:txBody>
      </p:sp>
      <p:cxnSp>
        <p:nvCxnSpPr>
          <p:cNvPr id="9" name="Elbow Connector 8"/>
          <p:cNvCxnSpPr/>
          <p:nvPr/>
        </p:nvCxnSpPr>
        <p:spPr>
          <a:xfrm rot="10800000" flipV="1">
            <a:off x="7316688" y="3149352"/>
            <a:ext cx="855712" cy="360040"/>
          </a:xfrm>
          <a:prstGeom prst="bent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03648" y="1844824"/>
            <a:ext cx="186236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Τυπώνει </a:t>
            </a:r>
            <a:r>
              <a:rPr lang="en-US" dirty="0" smtClean="0"/>
              <a:t>“Ann 2”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2767843"/>
            <a:ext cx="432048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Αλλάζοντας </a:t>
            </a:r>
            <a:r>
              <a:rPr lang="el-GR" dirty="0" smtClean="0">
                <a:solidFill>
                  <a:srgbClr val="FF0000"/>
                </a:solidFill>
              </a:rPr>
              <a:t>τα περιεχόμενα </a:t>
            </a:r>
            <a:r>
              <a:rPr lang="el-GR" dirty="0" smtClean="0"/>
              <a:t>της θέσης μνήμης στην </a:t>
            </a:r>
            <a:r>
              <a:rPr lang="el-GR" dirty="0" err="1" smtClean="0"/>
              <a:t>οποια</a:t>
            </a:r>
            <a:r>
              <a:rPr lang="el-GR" dirty="0" smtClean="0"/>
              <a:t> δείχνει ο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varP2</a:t>
            </a:r>
            <a:r>
              <a:rPr lang="en-US" dirty="0" smtClean="0"/>
              <a:t> </a:t>
            </a:r>
            <a:r>
              <a:rPr lang="el-GR" dirty="0" smtClean="0"/>
              <a:t>αλλάζουμε και το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varP1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41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Έχουμε πει ότι όταν ελέγχουμε ισότητα μεταξύ αντικειμένων (π.χ., </a:t>
            </a:r>
            <a:r>
              <a:rPr lang="en-US" dirty="0" smtClean="0"/>
              <a:t>Strings) </a:t>
            </a:r>
            <a:r>
              <a:rPr lang="el-GR" dirty="0" smtClean="0"/>
              <a:t>πρέπει να γίνεται μέσω της μεθόδου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quals</a:t>
            </a:r>
            <a:r>
              <a:rPr lang="en-US" dirty="0" smtClean="0"/>
              <a:t> </a:t>
            </a:r>
            <a:r>
              <a:rPr lang="el-GR" dirty="0" smtClean="0"/>
              <a:t>και όχι με το </a:t>
            </a:r>
            <a:r>
              <a:rPr lang="el-GR" dirty="0" smtClean="0">
                <a:solidFill>
                  <a:srgbClr val="0070C0"/>
                </a:solidFill>
              </a:rPr>
              <a:t>==</a:t>
            </a:r>
          </a:p>
          <a:p>
            <a:r>
              <a:rPr lang="el-GR" dirty="0" smtClean="0"/>
              <a:t>Η συζήτηση με τις αναφορές εξηγεί γιατί η σύγκριση με</a:t>
            </a:r>
            <a:r>
              <a:rPr lang="el-GR" dirty="0" smtClean="0">
                <a:solidFill>
                  <a:srgbClr val="0070C0"/>
                </a:solidFill>
              </a:rPr>
              <a:t> == </a:t>
            </a:r>
            <a:r>
              <a:rPr lang="el-GR" dirty="0" smtClean="0"/>
              <a:t>δε δουλεύει</a:t>
            </a:r>
          </a:p>
          <a:p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/>
              <a:t>σύγκριση με </a:t>
            </a:r>
            <a:r>
              <a:rPr lang="el-GR" dirty="0">
                <a:solidFill>
                  <a:srgbClr val="0070C0"/>
                </a:solidFill>
              </a:rPr>
              <a:t>==</a:t>
            </a:r>
            <a:r>
              <a:rPr lang="el-GR" dirty="0"/>
              <a:t> </a:t>
            </a:r>
            <a:r>
              <a:rPr lang="el-GR" dirty="0" smtClean="0"/>
              <a:t>συγκρίνει αν δύο </a:t>
            </a:r>
            <a:r>
              <a:rPr lang="el-GR" dirty="0" smtClean="0">
                <a:solidFill>
                  <a:srgbClr val="0070C0"/>
                </a:solidFill>
              </a:rPr>
              <a:t>αναφορές</a:t>
            </a:r>
            <a:r>
              <a:rPr lang="el-GR" dirty="0" smtClean="0"/>
              <a:t> είναι ίδιες και </a:t>
            </a:r>
            <a:r>
              <a:rPr lang="el-GR" dirty="0" smtClean="0">
                <a:solidFill>
                  <a:srgbClr val="FF0000"/>
                </a:solidFill>
              </a:rPr>
              <a:t>όχι </a:t>
            </a:r>
            <a:r>
              <a:rPr lang="el-GR" dirty="0" smtClean="0"/>
              <a:t>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τα περιεχόμενα </a:t>
            </a:r>
            <a:r>
              <a:rPr lang="el-GR" dirty="0" smtClean="0"/>
              <a:t>των θέσεων μνήμης στις οποίες δείχνουν οι αναφορές είναι ίδια.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19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Αντικείμενα ως παράμετροι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Όταν περνάμε παραμέτρους σε μία μέθοδο το πέρασμα γίνεται πάντα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 τιμής </a:t>
            </a:r>
            <a:r>
              <a:rPr lang="el-GR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call-by-value</a:t>
            </a:r>
            <a:r>
              <a:rPr lang="en-US" dirty="0" smtClean="0"/>
              <a:t>)</a:t>
            </a:r>
          </a:p>
          <a:p>
            <a:pPr lvl="1"/>
            <a:r>
              <a:rPr lang="el-GR" dirty="0" smtClean="0"/>
              <a:t>Δηλαδή απλά περνάμε τα </a:t>
            </a:r>
            <a:r>
              <a:rPr lang="el-GR" dirty="0" smtClean="0">
                <a:solidFill>
                  <a:srgbClr val="0070C0"/>
                </a:solidFill>
              </a:rPr>
              <a:t>περιεχόμενα της θέσης μνήμης </a:t>
            </a:r>
            <a:r>
              <a:rPr lang="el-GR" dirty="0" smtClean="0"/>
              <a:t>της συγκεκριμένης μεταβλητής.</a:t>
            </a:r>
          </a:p>
          <a:p>
            <a:pPr lvl="1"/>
            <a:r>
              <a:rPr lang="el-GR" dirty="0" smtClean="0"/>
              <a:t>Για μεταβλητές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πρωταρχικού</a:t>
            </a:r>
            <a:r>
              <a:rPr lang="el-GR" dirty="0" smtClean="0"/>
              <a:t> τύπου, αλλαγές στην τιμή της παραμέτρου </a:t>
            </a:r>
            <a:r>
              <a:rPr lang="el-GR" dirty="0" smtClean="0">
                <a:solidFill>
                  <a:srgbClr val="0070C0"/>
                </a:solidFill>
              </a:rPr>
              <a:t>δεν αλλάζουν </a:t>
            </a:r>
            <a:r>
              <a:rPr lang="el-GR" dirty="0" smtClean="0"/>
              <a:t>την μεταβλητή που περάσαμε σαν όρισμα.</a:t>
            </a:r>
          </a:p>
          <a:p>
            <a:pPr lvl="1"/>
            <a:endParaRPr lang="el-GR" dirty="0"/>
          </a:p>
          <a:p>
            <a:r>
              <a:rPr lang="el-GR" dirty="0" smtClean="0"/>
              <a:t>Τι γίνεται όμως αν η παράμετρος είναι ένα αντικείμενο?</a:t>
            </a:r>
          </a:p>
          <a:p>
            <a:pPr lvl="1"/>
            <a:r>
              <a:rPr lang="el-GR" dirty="0" smtClean="0"/>
              <a:t>Τα </a:t>
            </a:r>
            <a:r>
              <a:rPr lang="el-GR" dirty="0">
                <a:solidFill>
                  <a:srgbClr val="0070C0"/>
                </a:solidFill>
              </a:rPr>
              <a:t>περιεχόμενα της θέσης μνήμης </a:t>
            </a:r>
            <a:r>
              <a:rPr lang="el-GR" dirty="0" smtClean="0"/>
              <a:t>μιας μεταβλητής-αντικείμενο είναι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αναφορά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Αν</a:t>
            </a:r>
            <a:r>
              <a:rPr lang="el-GR" dirty="0" smtClean="0"/>
              <a:t> μέσα στην μέθοδο </a:t>
            </a:r>
            <a:r>
              <a:rPr lang="el-GR" dirty="0" smtClean="0">
                <a:solidFill>
                  <a:srgbClr val="0070C0"/>
                </a:solidFill>
              </a:rPr>
              <a:t>αλλάξουν τα περιεχόμενα του αντικειμένου </a:t>
            </a:r>
            <a:r>
              <a:rPr lang="el-GR" dirty="0" smtClean="0"/>
              <a:t>(εκεί που δείχνει η αναφορά) τότε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αλλάζει και η μεταβλητή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 smtClean="0"/>
              <a:t> που περάσαμε.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24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64904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ClassParameterDemo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aPerson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“Mr. White",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aPerson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anotherperson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Heisnberg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", 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"Now we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copier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aPerson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as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argument.");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anotherPerson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aPerson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aPerson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5536" y="4437112"/>
            <a:ext cx="8291264" cy="2232248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/>
              <a:t>public class </a:t>
            </a:r>
            <a:r>
              <a:rPr lang="en-US" dirty="0" smtClean="0"/>
              <a:t>Person</a:t>
            </a:r>
            <a:endParaRPr lang="en-US" dirty="0"/>
          </a:p>
          <a:p>
            <a:r>
              <a:rPr lang="en-US" dirty="0"/>
              <a:t>{</a:t>
            </a:r>
          </a:p>
          <a:p>
            <a:r>
              <a:rPr lang="en-US" dirty="0"/>
              <a:t>    private String name;</a:t>
            </a:r>
          </a:p>
          <a:p>
            <a:r>
              <a:rPr lang="en-US" dirty="0"/>
              <a:t>    private </a:t>
            </a:r>
            <a:r>
              <a:rPr lang="en-US" dirty="0" err="1"/>
              <a:t>int</a:t>
            </a:r>
            <a:r>
              <a:rPr lang="en-US" dirty="0"/>
              <a:t> number;</a:t>
            </a:r>
          </a:p>
          <a:p>
            <a:endParaRPr lang="en-US" dirty="0"/>
          </a:p>
          <a:p>
            <a:r>
              <a:rPr lang="en-US" dirty="0"/>
              <a:t>    public void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copier</a:t>
            </a:r>
            <a:r>
              <a:rPr lang="en-US" dirty="0" smtClean="0"/>
              <a:t>(Person </a:t>
            </a:r>
            <a:r>
              <a:rPr lang="en-US" dirty="0" smtClean="0">
                <a:solidFill>
                  <a:srgbClr val="00B050"/>
                </a:solidFill>
              </a:rPr>
              <a:t>other</a:t>
            </a:r>
            <a:r>
              <a:rPr lang="en-US" dirty="0" smtClean="0"/>
              <a:t>)</a:t>
            </a:r>
            <a:r>
              <a:rPr lang="el-GR" dirty="0" smtClean="0"/>
              <a:t> </a:t>
            </a:r>
            <a:r>
              <a:rPr lang="en-US" dirty="0"/>
              <a:t>{</a:t>
            </a:r>
          </a:p>
          <a:p>
            <a:r>
              <a:rPr lang="en-US" dirty="0"/>
              <a:t>        </a:t>
            </a:r>
            <a:r>
              <a:rPr lang="en-US" dirty="0" smtClean="0">
                <a:solidFill>
                  <a:srgbClr val="00B050"/>
                </a:solidFill>
              </a:rPr>
              <a:t>other</a:t>
            </a:r>
            <a:r>
              <a:rPr lang="en-US" dirty="0" smtClean="0"/>
              <a:t>.name </a:t>
            </a:r>
            <a:r>
              <a:rPr lang="en-US" dirty="0"/>
              <a:t>= name;</a:t>
            </a:r>
          </a:p>
          <a:p>
            <a:r>
              <a:rPr lang="en-US" dirty="0"/>
              <a:t>        </a:t>
            </a:r>
            <a:r>
              <a:rPr lang="en-US" dirty="0" err="1" smtClean="0">
                <a:solidFill>
                  <a:srgbClr val="00B050"/>
                </a:solidFill>
              </a:rPr>
              <a:t>other</a:t>
            </a:r>
            <a:r>
              <a:rPr lang="en-US" dirty="0" err="1" smtClean="0"/>
              <a:t>.number</a:t>
            </a:r>
            <a:r>
              <a:rPr lang="en-US" dirty="0" smtClean="0"/>
              <a:t> </a:t>
            </a:r>
            <a:r>
              <a:rPr lang="en-US" dirty="0"/>
              <a:t>= number;</a:t>
            </a:r>
          </a:p>
          <a:p>
            <a:r>
              <a:rPr lang="en-US" dirty="0"/>
              <a:t>    }</a:t>
            </a:r>
          </a:p>
          <a:p>
            <a:endParaRPr lang="en-US" dirty="0"/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660232" y="3789040"/>
            <a:ext cx="173573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θα τυπώσει?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60232" y="4643158"/>
            <a:ext cx="155683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Heisenberg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52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Εξήγηση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977369"/>
              </p:ext>
            </p:extLst>
          </p:nvPr>
        </p:nvGraphicFramePr>
        <p:xfrm>
          <a:off x="4427984" y="1484784"/>
          <a:ext cx="4320480" cy="4470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160240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0300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“Mr. White”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300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“Heisenberg”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30461" y="2170651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aPerson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1170" y="2545797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anotherPerson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90" y="3367675"/>
            <a:ext cx="4298103" cy="1169551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aPerson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new </a:t>
            </a:r>
            <a:endParaRPr lang="el-GR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Person(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“Mr. White",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anotherPerson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new</a:t>
            </a:r>
            <a:endParaRPr lang="el-GR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Person(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“Heisenberg", 2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76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522514"/>
            <a:ext cx="5105400" cy="3320143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Car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position = 0;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driverName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Car(int position,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driverName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driver.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driverName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 " " +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4267200"/>
            <a:ext cx="4953000" cy="2362200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class </a:t>
            </a:r>
            <a:r>
              <a:rPr lang="en-US" dirty="0" err="1">
                <a:solidFill>
                  <a:srgbClr val="00B050"/>
                </a:solidFill>
              </a:rPr>
              <a:t>MovingCarDriver</a:t>
            </a:r>
            <a:endParaRPr lang="el-GR" dirty="0">
              <a:solidFill>
                <a:srgbClr val="00B05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public static void main(String </a:t>
            </a:r>
            <a:r>
              <a:rPr lang="en-US" dirty="0" err="1"/>
              <a:t>args</a:t>
            </a:r>
            <a:r>
              <a:rPr lang="en-US" dirty="0" smtClean="0"/>
              <a:t>[])</a:t>
            </a:r>
            <a:endParaRPr lang="el-GR" dirty="0" smtClean="0"/>
          </a:p>
          <a:p>
            <a:r>
              <a:rPr lang="el-GR" dirty="0" smtClean="0"/>
              <a:t> 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>
                <a:solidFill>
                  <a:srgbClr val="FF0000"/>
                </a:solidFill>
              </a:rPr>
              <a:t>Person</a:t>
            </a:r>
            <a:r>
              <a:rPr lang="en-US" dirty="0"/>
              <a:t> </a:t>
            </a:r>
            <a:r>
              <a:rPr lang="en-US" dirty="0" err="1"/>
              <a:t>alice</a:t>
            </a:r>
            <a:r>
              <a:rPr lang="en-US" dirty="0"/>
              <a:t> = new </a:t>
            </a:r>
            <a:r>
              <a:rPr lang="en-US" dirty="0">
                <a:solidFill>
                  <a:srgbClr val="FF0000"/>
                </a:solidFill>
              </a:rPr>
              <a:t>Person</a:t>
            </a:r>
            <a:r>
              <a:rPr lang="en-US" dirty="0"/>
              <a:t>("Alice");</a:t>
            </a:r>
          </a:p>
          <a:p>
            <a:r>
              <a:rPr lang="el-GR" dirty="0"/>
              <a:t>   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 </a:t>
            </a:r>
            <a:r>
              <a:rPr lang="en-US" dirty="0" err="1"/>
              <a:t>myCar</a:t>
            </a:r>
            <a:r>
              <a:rPr lang="en-US" dirty="0"/>
              <a:t> = new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(1, </a:t>
            </a:r>
            <a:r>
              <a:rPr lang="en-US" dirty="0" err="1">
                <a:solidFill>
                  <a:srgbClr val="FF0000"/>
                </a:solidFill>
              </a:rPr>
              <a:t>alice</a:t>
            </a:r>
            <a:r>
              <a:rPr lang="en-US" dirty="0"/>
              <a:t>);</a:t>
            </a:r>
          </a:p>
          <a:p>
            <a:r>
              <a:rPr lang="el-GR" dirty="0"/>
              <a:t>    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myCar</a:t>
            </a:r>
            <a:r>
              <a:rPr lang="en-US" dirty="0"/>
              <a:t>);</a:t>
            </a:r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2528" y="533400"/>
            <a:ext cx="3712029" cy="29718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>
                <a:solidFill>
                  <a:srgbClr val="FF0000"/>
                </a:solidFill>
              </a:rPr>
              <a:t>class Person</a:t>
            </a:r>
            <a:endParaRPr lang="el-GR" dirty="0">
              <a:solidFill>
                <a:srgbClr val="FF000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private String name;</a:t>
            </a:r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Person(String name){</a:t>
            </a:r>
          </a:p>
          <a:p>
            <a:r>
              <a:rPr lang="el-GR" dirty="0"/>
              <a:t>    </a:t>
            </a:r>
            <a:r>
              <a:rPr lang="en-US" dirty="0"/>
              <a:t>this.name = name;</a:t>
            </a:r>
            <a:endParaRPr lang="el-GR" dirty="0"/>
          </a:p>
          <a:p>
            <a:r>
              <a:rPr lang="el-GR" dirty="0"/>
              <a:t>  </a:t>
            </a:r>
            <a:r>
              <a:rPr lang="en-US" dirty="0"/>
              <a:t>}</a:t>
            </a:r>
            <a:endParaRPr lang="el-GR" dirty="0"/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String </a:t>
            </a:r>
            <a:r>
              <a:rPr lang="en-US" dirty="0" err="1">
                <a:solidFill>
                  <a:srgbClr val="FF0000"/>
                </a:solidFill>
              </a:rPr>
              <a:t>getName</a:t>
            </a:r>
            <a:r>
              <a:rPr lang="en-US" dirty="0"/>
              <a:t>(){</a:t>
            </a:r>
          </a:p>
          <a:p>
            <a:r>
              <a:rPr lang="el-GR" dirty="0"/>
              <a:t>    </a:t>
            </a:r>
            <a:r>
              <a:rPr lang="en-US" dirty="0"/>
              <a:t>return name;</a:t>
            </a:r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96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Εξήγηση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596556"/>
              </p:ext>
            </p:extLst>
          </p:nvPr>
        </p:nvGraphicFramePr>
        <p:xfrm>
          <a:off x="4427984" y="1484784"/>
          <a:ext cx="4320480" cy="4470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160240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0300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“Mr. White”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300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“Heisenberg”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30461" y="2170651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aPerson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1170" y="2545797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anotherPerson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9891" y="4149080"/>
            <a:ext cx="3832029" cy="2232248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40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/>
              <a:t>public class </a:t>
            </a:r>
            <a:r>
              <a:rPr lang="en-US" dirty="0" smtClean="0"/>
              <a:t>Person</a:t>
            </a:r>
            <a:endParaRPr lang="en-US" dirty="0"/>
          </a:p>
          <a:p>
            <a:r>
              <a:rPr lang="en-US" dirty="0"/>
              <a:t>{</a:t>
            </a:r>
          </a:p>
          <a:p>
            <a:r>
              <a:rPr lang="en-US" dirty="0"/>
              <a:t>    private String </a:t>
            </a:r>
            <a:r>
              <a:rPr lang="en-US" dirty="0">
                <a:solidFill>
                  <a:srgbClr val="0070C0"/>
                </a:solidFill>
              </a:rPr>
              <a:t>name</a:t>
            </a:r>
            <a:r>
              <a:rPr lang="en-US" dirty="0"/>
              <a:t>;</a:t>
            </a:r>
          </a:p>
          <a:p>
            <a:r>
              <a:rPr lang="en-US" dirty="0"/>
              <a:t>    private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number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    public void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copier</a:t>
            </a:r>
            <a:r>
              <a:rPr lang="en-US" dirty="0" smtClean="0"/>
              <a:t>(Person </a:t>
            </a:r>
            <a:r>
              <a:rPr lang="en-US" dirty="0" smtClean="0">
                <a:solidFill>
                  <a:srgbClr val="00B050"/>
                </a:solidFill>
              </a:rPr>
              <a:t>other</a:t>
            </a:r>
            <a:r>
              <a:rPr lang="en-US" dirty="0" smtClean="0"/>
              <a:t>)</a:t>
            </a:r>
            <a:r>
              <a:rPr lang="el-GR" dirty="0" smtClean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{</a:t>
            </a:r>
            <a:endParaRPr lang="en-US" dirty="0"/>
          </a:p>
          <a:p>
            <a:r>
              <a:rPr lang="en-US" dirty="0"/>
              <a:t>        </a:t>
            </a:r>
            <a:r>
              <a:rPr lang="en-US" dirty="0" smtClean="0"/>
              <a:t>other.name </a:t>
            </a:r>
            <a:r>
              <a:rPr lang="en-US" dirty="0"/>
              <a:t>= name;</a:t>
            </a:r>
          </a:p>
          <a:p>
            <a:r>
              <a:rPr lang="en-US" dirty="0"/>
              <a:t>        </a:t>
            </a:r>
            <a:r>
              <a:rPr lang="en-US" dirty="0" err="1" smtClean="0"/>
              <a:t>other.number</a:t>
            </a:r>
            <a:r>
              <a:rPr lang="en-US" dirty="0" smtClean="0"/>
              <a:t> </a:t>
            </a:r>
            <a:r>
              <a:rPr lang="en-US" dirty="0"/>
              <a:t>= number;</a:t>
            </a:r>
          </a:p>
          <a:p>
            <a:r>
              <a:rPr lang="en-US" dirty="0"/>
              <a:t>    }</a:t>
            </a:r>
          </a:p>
          <a:p>
            <a:endParaRPr lang="en-US" dirty="0"/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890" y="3521564"/>
            <a:ext cx="3832029" cy="307777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anotherPerson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aPerson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06178" y="2961752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other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65452" y="6093296"/>
            <a:ext cx="2252540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other </a:t>
            </a:r>
            <a:r>
              <a:rPr lang="el-GR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aPerson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8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Εξήγηση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225354"/>
              </p:ext>
            </p:extLst>
          </p:nvPr>
        </p:nvGraphicFramePr>
        <p:xfrm>
          <a:off x="4427984" y="1484784"/>
          <a:ext cx="4320480" cy="4470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160240"/>
              </a:tblGrid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Διεύθυνση μνήμης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Περιεχόμενο μνήμης</a:t>
                      </a:r>
                      <a:endParaRPr lang="en-US" dirty="0"/>
                    </a:p>
                  </a:txBody>
                  <a:tcPr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0300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0200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</a:rPr>
                        <a:t>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“Heisenberg”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300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“Heisenberg”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0110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2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0111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30461" y="2170651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aPerson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41170" y="2545797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anotherPerson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06178" y="2961752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other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9891" y="4149080"/>
            <a:ext cx="3832029" cy="2232248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40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/>
              <a:t>public class </a:t>
            </a:r>
            <a:r>
              <a:rPr lang="en-US" dirty="0" smtClean="0"/>
              <a:t>Person</a:t>
            </a:r>
            <a:endParaRPr lang="en-US" dirty="0"/>
          </a:p>
          <a:p>
            <a:r>
              <a:rPr lang="en-US" dirty="0"/>
              <a:t>{</a:t>
            </a:r>
          </a:p>
          <a:p>
            <a:r>
              <a:rPr lang="en-US" dirty="0"/>
              <a:t>    private String </a:t>
            </a:r>
            <a:r>
              <a:rPr lang="en-US" dirty="0">
                <a:solidFill>
                  <a:srgbClr val="0070C0"/>
                </a:solidFill>
              </a:rPr>
              <a:t>name</a:t>
            </a:r>
            <a:r>
              <a:rPr lang="en-US" dirty="0"/>
              <a:t>;</a:t>
            </a:r>
          </a:p>
          <a:p>
            <a:r>
              <a:rPr lang="en-US" dirty="0"/>
              <a:t>    private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number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    public void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copier</a:t>
            </a:r>
            <a:r>
              <a:rPr lang="en-US" dirty="0" smtClean="0"/>
              <a:t>(Person </a:t>
            </a:r>
            <a:r>
              <a:rPr lang="en-US" dirty="0" smtClean="0">
                <a:solidFill>
                  <a:srgbClr val="00B050"/>
                </a:solidFill>
              </a:rPr>
              <a:t>other</a:t>
            </a:r>
            <a:r>
              <a:rPr lang="en-US" dirty="0" smtClean="0"/>
              <a:t>)</a:t>
            </a:r>
            <a:r>
              <a:rPr lang="el-GR" dirty="0" smtClean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{</a:t>
            </a:r>
            <a:endParaRPr lang="en-US" dirty="0"/>
          </a:p>
          <a:p>
            <a:r>
              <a:rPr lang="en-US" dirty="0"/>
              <a:t>        </a:t>
            </a:r>
            <a:r>
              <a:rPr lang="en-US" dirty="0" smtClean="0"/>
              <a:t>other.name </a:t>
            </a:r>
            <a:r>
              <a:rPr lang="en-US" dirty="0"/>
              <a:t>= name;</a:t>
            </a:r>
          </a:p>
          <a:p>
            <a:r>
              <a:rPr lang="en-US" dirty="0"/>
              <a:t>        </a:t>
            </a:r>
            <a:r>
              <a:rPr lang="en-US" dirty="0" err="1" smtClean="0"/>
              <a:t>other.number</a:t>
            </a:r>
            <a:r>
              <a:rPr lang="en-US" dirty="0" smtClean="0"/>
              <a:t> </a:t>
            </a:r>
            <a:r>
              <a:rPr lang="en-US" dirty="0"/>
              <a:t>= number;</a:t>
            </a:r>
          </a:p>
          <a:p>
            <a:r>
              <a:rPr lang="en-US" dirty="0"/>
              <a:t>    }</a:t>
            </a:r>
          </a:p>
          <a:p>
            <a:endParaRPr lang="en-US" dirty="0"/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890" y="3521564"/>
            <a:ext cx="3832029" cy="307777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anotherPerson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copier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aPerson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06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Αντικείμενα μέσα σε αντικείμενα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Εκτός από ορίσματα σε μεθόδους αντικείμενα οποιαδήποτε κλάσης μπορούν να εμφανιστούν και ως πεδία μιας κλάσης</a:t>
            </a:r>
          </a:p>
          <a:p>
            <a:pPr lvl="1"/>
            <a:r>
              <a:rPr lang="el-GR" dirty="0" smtClean="0"/>
              <a:t>Ένα αντικείμενο μπορεί να έχει μέσα του άλλα αντικείμενα.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05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22514"/>
            <a:ext cx="5181600" cy="351608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Car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position = 0;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Car(int position,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driver;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driver.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 " +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4267200"/>
            <a:ext cx="4953000" cy="2362200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class </a:t>
            </a:r>
            <a:r>
              <a:rPr lang="en-US" dirty="0" err="1">
                <a:solidFill>
                  <a:srgbClr val="00B050"/>
                </a:solidFill>
              </a:rPr>
              <a:t>MovingCarDriver</a:t>
            </a:r>
            <a:endParaRPr lang="el-GR" dirty="0">
              <a:solidFill>
                <a:srgbClr val="00B05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public static void main(String </a:t>
            </a:r>
            <a:r>
              <a:rPr lang="en-US" dirty="0" err="1"/>
              <a:t>args</a:t>
            </a:r>
            <a:r>
              <a:rPr lang="en-US" dirty="0" smtClean="0"/>
              <a:t>[])</a:t>
            </a:r>
            <a:endParaRPr lang="el-GR" dirty="0" smtClean="0"/>
          </a:p>
          <a:p>
            <a:r>
              <a:rPr lang="el-GR" dirty="0" smtClean="0"/>
              <a:t> 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>
                <a:solidFill>
                  <a:srgbClr val="FF0000"/>
                </a:solidFill>
              </a:rPr>
              <a:t>Person</a:t>
            </a:r>
            <a:r>
              <a:rPr lang="en-US" dirty="0"/>
              <a:t> </a:t>
            </a:r>
            <a:r>
              <a:rPr lang="en-US" dirty="0" err="1"/>
              <a:t>alice</a:t>
            </a:r>
            <a:r>
              <a:rPr lang="en-US" dirty="0"/>
              <a:t> = new </a:t>
            </a:r>
            <a:r>
              <a:rPr lang="en-US" dirty="0">
                <a:solidFill>
                  <a:srgbClr val="FF0000"/>
                </a:solidFill>
              </a:rPr>
              <a:t>Person</a:t>
            </a:r>
            <a:r>
              <a:rPr lang="en-US" dirty="0"/>
              <a:t>("Alice");</a:t>
            </a:r>
          </a:p>
          <a:p>
            <a:r>
              <a:rPr lang="el-GR" dirty="0"/>
              <a:t>   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 </a:t>
            </a:r>
            <a:r>
              <a:rPr lang="en-US" dirty="0" err="1"/>
              <a:t>myCar</a:t>
            </a:r>
            <a:r>
              <a:rPr lang="en-US" dirty="0"/>
              <a:t> = new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(1, </a:t>
            </a:r>
            <a:r>
              <a:rPr lang="en-US" dirty="0" err="1">
                <a:solidFill>
                  <a:srgbClr val="FF0000"/>
                </a:solidFill>
              </a:rPr>
              <a:t>alice</a:t>
            </a:r>
            <a:r>
              <a:rPr lang="en-US" dirty="0"/>
              <a:t>);</a:t>
            </a:r>
          </a:p>
          <a:p>
            <a:r>
              <a:rPr lang="el-GR" dirty="0"/>
              <a:t>    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myCar</a:t>
            </a:r>
            <a:r>
              <a:rPr lang="en-US" dirty="0"/>
              <a:t>);</a:t>
            </a:r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2528" y="533400"/>
            <a:ext cx="3712029" cy="29718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>
                <a:solidFill>
                  <a:srgbClr val="FF0000"/>
                </a:solidFill>
              </a:rPr>
              <a:t>class Person</a:t>
            </a:r>
            <a:endParaRPr lang="el-GR" dirty="0">
              <a:solidFill>
                <a:srgbClr val="FF000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private String name;</a:t>
            </a:r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Person(String name){</a:t>
            </a:r>
          </a:p>
          <a:p>
            <a:r>
              <a:rPr lang="el-GR" dirty="0"/>
              <a:t>    </a:t>
            </a:r>
            <a:r>
              <a:rPr lang="en-US" dirty="0"/>
              <a:t>this.name = name;</a:t>
            </a:r>
            <a:endParaRPr lang="el-GR" dirty="0"/>
          </a:p>
          <a:p>
            <a:r>
              <a:rPr lang="el-GR" dirty="0"/>
              <a:t>  </a:t>
            </a:r>
            <a:r>
              <a:rPr lang="en-US" dirty="0"/>
              <a:t>}</a:t>
            </a:r>
            <a:endParaRPr lang="el-GR" dirty="0"/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String </a:t>
            </a:r>
            <a:r>
              <a:rPr lang="en-US" dirty="0" err="1">
                <a:solidFill>
                  <a:srgbClr val="FF0000"/>
                </a:solidFill>
              </a:rPr>
              <a:t>getName</a:t>
            </a:r>
            <a:r>
              <a:rPr lang="en-US" dirty="0"/>
              <a:t>(){</a:t>
            </a:r>
          </a:p>
          <a:p>
            <a:r>
              <a:rPr lang="el-GR" dirty="0"/>
              <a:t>    </a:t>
            </a:r>
            <a:r>
              <a:rPr lang="en-US" dirty="0"/>
              <a:t>return name;</a:t>
            </a:r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156176" y="5013176"/>
            <a:ext cx="238488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Καλύτερη υλοποίηση!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58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55976" y="2132856"/>
            <a:ext cx="3672408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22514"/>
            <a:ext cx="5181600" cy="351608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Car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position = 0;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Car(int position,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 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Person(name);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driver.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 " + position;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4267200"/>
            <a:ext cx="4953000" cy="2362200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class </a:t>
            </a:r>
            <a:r>
              <a:rPr lang="en-US" dirty="0" err="1">
                <a:solidFill>
                  <a:srgbClr val="00B050"/>
                </a:solidFill>
              </a:rPr>
              <a:t>MovingCarDriver</a:t>
            </a:r>
            <a:endParaRPr lang="el-GR" dirty="0">
              <a:solidFill>
                <a:srgbClr val="00B05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public static void main(String </a:t>
            </a:r>
            <a:r>
              <a:rPr lang="en-US" dirty="0" err="1"/>
              <a:t>args</a:t>
            </a:r>
            <a:r>
              <a:rPr lang="en-US" dirty="0" smtClean="0"/>
              <a:t>[])</a:t>
            </a:r>
            <a:endParaRPr lang="el-GR" dirty="0" smtClean="0"/>
          </a:p>
          <a:p>
            <a:r>
              <a:rPr lang="el-GR" dirty="0" smtClean="0"/>
              <a:t> 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 smtClean="0">
                <a:solidFill>
                  <a:srgbClr val="0070C0"/>
                </a:solidFill>
              </a:rPr>
              <a:t>Car</a:t>
            </a:r>
            <a:r>
              <a:rPr lang="en-US" dirty="0" smtClean="0"/>
              <a:t> </a:t>
            </a:r>
            <a:r>
              <a:rPr lang="en-US" dirty="0" err="1"/>
              <a:t>myCar</a:t>
            </a:r>
            <a:r>
              <a:rPr lang="en-US" dirty="0"/>
              <a:t> = new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(1, </a:t>
            </a:r>
            <a:r>
              <a:rPr lang="en-US" dirty="0" smtClean="0">
                <a:solidFill>
                  <a:srgbClr val="FF0000"/>
                </a:solidFill>
              </a:rPr>
              <a:t>“Alice”</a:t>
            </a:r>
            <a:r>
              <a:rPr lang="en-US" dirty="0" smtClean="0"/>
              <a:t>);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myCar</a:t>
            </a:r>
            <a:r>
              <a:rPr lang="en-US" dirty="0"/>
              <a:t>);</a:t>
            </a:r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2528" y="533400"/>
            <a:ext cx="3712029" cy="29718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>
                <a:solidFill>
                  <a:srgbClr val="FF0000"/>
                </a:solidFill>
              </a:rPr>
              <a:t>class Person</a:t>
            </a:r>
            <a:endParaRPr lang="el-GR" dirty="0">
              <a:solidFill>
                <a:srgbClr val="FF000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private String name;</a:t>
            </a:r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Person(String name){</a:t>
            </a:r>
          </a:p>
          <a:p>
            <a:r>
              <a:rPr lang="el-GR" dirty="0"/>
              <a:t>    </a:t>
            </a:r>
            <a:r>
              <a:rPr lang="en-US" dirty="0"/>
              <a:t>this.name = name;</a:t>
            </a:r>
            <a:endParaRPr lang="el-GR" dirty="0"/>
          </a:p>
          <a:p>
            <a:r>
              <a:rPr lang="el-GR" dirty="0"/>
              <a:t>  </a:t>
            </a:r>
            <a:r>
              <a:rPr lang="en-US" dirty="0"/>
              <a:t>}</a:t>
            </a:r>
            <a:endParaRPr lang="el-GR" dirty="0"/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String </a:t>
            </a:r>
            <a:r>
              <a:rPr lang="en-US" dirty="0" err="1">
                <a:solidFill>
                  <a:srgbClr val="FF0000"/>
                </a:solidFill>
              </a:rPr>
              <a:t>getName</a:t>
            </a:r>
            <a:r>
              <a:rPr lang="en-US" dirty="0"/>
              <a:t>(){</a:t>
            </a:r>
          </a:p>
          <a:p>
            <a:r>
              <a:rPr lang="el-GR" dirty="0"/>
              <a:t>    </a:t>
            </a:r>
            <a:r>
              <a:rPr lang="en-US" dirty="0"/>
              <a:t>return name;</a:t>
            </a:r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6016352" y="4627240"/>
            <a:ext cx="3127648" cy="1826096"/>
          </a:xfrm>
          <a:prstGeom prst="wedgeRectCallout">
            <a:avLst>
              <a:gd name="adj1" fmla="val 3963"/>
              <a:gd name="adj2" fmla="val -1700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Το αντικείμενο δημιουργείται μέσα στον </a:t>
            </a:r>
            <a:r>
              <a:rPr lang="en-US" dirty="0" smtClean="0"/>
              <a:t>constructor</a:t>
            </a:r>
          </a:p>
          <a:p>
            <a:pPr algn="ctr"/>
            <a:r>
              <a:rPr lang="el-GR" dirty="0" smtClean="0"/>
              <a:t>Αυτό έχει νόημα αν το </a:t>
            </a:r>
            <a:r>
              <a:rPr lang="en-US" dirty="0" smtClean="0"/>
              <a:t>Person </a:t>
            </a:r>
            <a:r>
              <a:rPr lang="el-GR" dirty="0" smtClean="0"/>
              <a:t>χρησιμοποιείται μόνο</a:t>
            </a:r>
            <a:r>
              <a:rPr lang="en-US" dirty="0" smtClean="0"/>
              <a:t> </a:t>
            </a:r>
            <a:r>
              <a:rPr lang="el-GR" dirty="0" smtClean="0"/>
              <a:t>μέσα στην κλάση </a:t>
            </a:r>
            <a:r>
              <a:rPr lang="en-US" dirty="0" smtClean="0"/>
              <a:t>Car</a:t>
            </a:r>
            <a:r>
              <a:rPr lang="el-G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19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499992" y="2060848"/>
            <a:ext cx="2952328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23928" y="4495800"/>
            <a:ext cx="5155717" cy="2362200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class </a:t>
            </a:r>
            <a:r>
              <a:rPr lang="en-US" dirty="0" err="1">
                <a:solidFill>
                  <a:srgbClr val="00B050"/>
                </a:solidFill>
              </a:rPr>
              <a:t>MovingCarDriver</a:t>
            </a:r>
            <a:endParaRPr lang="el-GR" dirty="0">
              <a:solidFill>
                <a:srgbClr val="00B05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public static void main(String </a:t>
            </a:r>
            <a:r>
              <a:rPr lang="en-US" dirty="0" err="1"/>
              <a:t>args</a:t>
            </a:r>
            <a:r>
              <a:rPr lang="en-US" dirty="0" smtClean="0"/>
              <a:t>[])</a:t>
            </a:r>
            <a:endParaRPr lang="el-GR" dirty="0" smtClean="0"/>
          </a:p>
          <a:p>
            <a:r>
              <a:rPr lang="el-GR" dirty="0" smtClean="0"/>
              <a:t> 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>
                <a:solidFill>
                  <a:srgbClr val="FF0000"/>
                </a:solidFill>
              </a:rPr>
              <a:t>Person</a:t>
            </a:r>
            <a:r>
              <a:rPr lang="en-US" dirty="0"/>
              <a:t> </a:t>
            </a:r>
            <a:r>
              <a:rPr lang="en-US" dirty="0" err="1"/>
              <a:t>alice</a:t>
            </a:r>
            <a:r>
              <a:rPr lang="en-US" dirty="0"/>
              <a:t> = new </a:t>
            </a:r>
            <a:r>
              <a:rPr lang="en-US" dirty="0">
                <a:solidFill>
                  <a:srgbClr val="FF0000"/>
                </a:solidFill>
              </a:rPr>
              <a:t>Person</a:t>
            </a:r>
            <a:r>
              <a:rPr lang="en-US" dirty="0"/>
              <a:t>("Alice");</a:t>
            </a:r>
          </a:p>
          <a:p>
            <a:r>
              <a:rPr lang="el-GR" dirty="0"/>
              <a:t>   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 </a:t>
            </a:r>
            <a:r>
              <a:rPr lang="en-US" dirty="0" err="1"/>
              <a:t>myCar</a:t>
            </a:r>
            <a:r>
              <a:rPr lang="en-US" dirty="0"/>
              <a:t> = new </a:t>
            </a:r>
            <a:r>
              <a:rPr lang="en-US" dirty="0">
                <a:solidFill>
                  <a:srgbClr val="0070C0"/>
                </a:solidFill>
              </a:rPr>
              <a:t>Car</a:t>
            </a:r>
            <a:r>
              <a:rPr lang="en-US" dirty="0"/>
              <a:t>(1, </a:t>
            </a:r>
            <a:r>
              <a:rPr lang="en-US" dirty="0" err="1">
                <a:solidFill>
                  <a:srgbClr val="FF0000"/>
                </a:solidFill>
              </a:rPr>
              <a:t>alice</a:t>
            </a:r>
            <a:r>
              <a:rPr lang="en-US" dirty="0"/>
              <a:t>);</a:t>
            </a:r>
          </a:p>
          <a:p>
            <a:r>
              <a:rPr lang="el-GR" dirty="0"/>
              <a:t>    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myCar</a:t>
            </a:r>
            <a:r>
              <a:rPr lang="en-US" dirty="0"/>
              <a:t>);</a:t>
            </a:r>
          </a:p>
          <a:p>
            <a:r>
              <a:rPr lang="el-GR" dirty="0"/>
              <a:t>  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2528" y="533400"/>
            <a:ext cx="3712029" cy="4407768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>
                <a:solidFill>
                  <a:srgbClr val="FF0000"/>
                </a:solidFill>
              </a:rPr>
              <a:t>class Person</a:t>
            </a:r>
            <a:endParaRPr lang="el-GR" dirty="0">
              <a:solidFill>
                <a:srgbClr val="FF0000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l-GR" dirty="0"/>
              <a:t>  </a:t>
            </a:r>
            <a:r>
              <a:rPr lang="en-US" dirty="0"/>
              <a:t>private String name</a:t>
            </a:r>
            <a:r>
              <a:rPr lang="en-US" dirty="0" smtClean="0"/>
              <a:t>;</a:t>
            </a:r>
            <a:endParaRPr lang="el-GR" dirty="0" smtClean="0"/>
          </a:p>
          <a:p>
            <a:r>
              <a:rPr lang="el-GR" dirty="0"/>
              <a:t> </a:t>
            </a:r>
            <a:r>
              <a:rPr lang="el-GR" dirty="0" smtClean="0"/>
              <a:t> </a:t>
            </a:r>
            <a:r>
              <a:rPr lang="en-US" dirty="0" smtClean="0"/>
              <a:t>private </a:t>
            </a:r>
            <a:r>
              <a:rPr lang="en-US" dirty="0" err="1" smtClean="0"/>
              <a:t>int</a:t>
            </a:r>
            <a:r>
              <a:rPr lang="en-US" dirty="0" smtClean="0"/>
              <a:t> age;</a:t>
            </a:r>
            <a:endParaRPr lang="en-US" dirty="0"/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Person(String </a:t>
            </a:r>
            <a:r>
              <a:rPr lang="en-US" dirty="0" smtClean="0"/>
              <a:t>name, 		</a:t>
            </a:r>
            <a:r>
              <a:rPr lang="en-US" dirty="0" err="1" smtClean="0"/>
              <a:t>int</a:t>
            </a:r>
            <a:r>
              <a:rPr lang="en-US" dirty="0" smtClean="0"/>
              <a:t> age){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/>
              <a:t>this.name = name</a:t>
            </a:r>
            <a:r>
              <a:rPr lang="en-US" dirty="0" smtClean="0"/>
              <a:t>;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this.age</a:t>
            </a:r>
            <a:r>
              <a:rPr lang="en-US" dirty="0" smtClean="0"/>
              <a:t> = age;</a:t>
            </a:r>
            <a:endParaRPr lang="el-GR" dirty="0"/>
          </a:p>
          <a:p>
            <a:r>
              <a:rPr lang="el-GR" dirty="0"/>
              <a:t>  </a:t>
            </a:r>
            <a:r>
              <a:rPr lang="en-US" dirty="0"/>
              <a:t>}</a:t>
            </a:r>
            <a:endParaRPr lang="el-GR" dirty="0"/>
          </a:p>
          <a:p>
            <a:r>
              <a:rPr lang="en-US" dirty="0"/>
              <a:t>	</a:t>
            </a:r>
          </a:p>
          <a:p>
            <a:r>
              <a:rPr lang="el-GR" dirty="0"/>
              <a:t>  </a:t>
            </a:r>
            <a:r>
              <a:rPr lang="en-US" dirty="0"/>
              <a:t>public String </a:t>
            </a:r>
            <a:r>
              <a:rPr lang="en-US" dirty="0" err="1">
                <a:solidFill>
                  <a:srgbClr val="FF0000"/>
                </a:solidFill>
              </a:rPr>
              <a:t>getName</a:t>
            </a:r>
            <a:r>
              <a:rPr lang="en-US" dirty="0"/>
              <a:t>(){</a:t>
            </a:r>
          </a:p>
          <a:p>
            <a:r>
              <a:rPr lang="el-GR" dirty="0"/>
              <a:t>    </a:t>
            </a:r>
            <a:r>
              <a:rPr lang="en-US" dirty="0"/>
              <a:t>return name;</a:t>
            </a:r>
          </a:p>
          <a:p>
            <a:r>
              <a:rPr lang="el-GR" dirty="0"/>
              <a:t>  </a:t>
            </a:r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 smtClean="0"/>
              <a:t>  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getAge</a:t>
            </a:r>
            <a:r>
              <a:rPr lang="en-US" dirty="0" smtClean="0"/>
              <a:t>(){</a:t>
            </a:r>
            <a:endParaRPr lang="en-US" dirty="0"/>
          </a:p>
          <a:p>
            <a:r>
              <a:rPr lang="el-GR" dirty="0"/>
              <a:t>    </a:t>
            </a:r>
            <a:r>
              <a:rPr lang="en-US" dirty="0"/>
              <a:t>return </a:t>
            </a:r>
            <a:r>
              <a:rPr lang="en-US" dirty="0" smtClean="0"/>
              <a:t>age;</a:t>
            </a:r>
            <a:endParaRPr lang="en-US" dirty="0"/>
          </a:p>
          <a:p>
            <a:r>
              <a:rPr lang="el-GR" dirty="0"/>
              <a:t>  </a:t>
            </a:r>
            <a:r>
              <a:rPr lang="en-US" dirty="0" smtClean="0"/>
              <a:t>}</a:t>
            </a:r>
            <a:endParaRPr lang="en-US" dirty="0"/>
          </a:p>
          <a:p>
            <a:r>
              <a:rPr lang="en-US" dirty="0" smtClean="0"/>
              <a:t>}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49562" y="404664"/>
            <a:ext cx="5032147" cy="4016484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Car</a:t>
            </a:r>
            <a:endParaRPr lang="el-GR" sz="15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l-GR" sz="15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r>
              <a:rPr lang="el-GR" sz="15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l-GR" sz="15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public Car(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position, 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driver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l-GR" sz="15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r>
              <a:rPr lang="el-GR" sz="15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driver.getAge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&gt;= 18){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this.driver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= driver;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l-GR" sz="15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}</a:t>
            </a:r>
            <a:endParaRPr lang="el-GR" sz="1500" b="1" dirty="0">
              <a:latin typeface="Courier New" pitchFamily="49" charset="0"/>
              <a:cs typeface="Courier New" pitchFamily="49" charset="0"/>
            </a:endParaRPr>
          </a:p>
          <a:p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sz="15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l-GR" sz="15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driver.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+ " " + position;</a:t>
            </a:r>
          </a:p>
          <a:p>
            <a:r>
              <a:rPr lang="el-GR" sz="15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1011" y="5445224"/>
            <a:ext cx="3675062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 Person </a:t>
            </a:r>
            <a:r>
              <a:rPr lang="el-GR" dirty="0" smtClean="0"/>
              <a:t>είναι διαφορετική κλάση άρα δεν μπορούμε να διαβάσουμε το πεδίο </a:t>
            </a:r>
            <a:r>
              <a:rPr lang="en-US" dirty="0" smtClean="0"/>
              <a:t>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99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 animBg="1"/>
      <p:bldP spid="7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48381" y="4258988"/>
            <a:ext cx="2304256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12" y="299229"/>
            <a:ext cx="8229600" cy="990600"/>
          </a:xfrm>
        </p:spPr>
        <p:txBody>
          <a:bodyPr/>
          <a:lstStyle/>
          <a:p>
            <a:r>
              <a:rPr lang="el-GR" dirty="0" smtClean="0"/>
              <a:t>Η εντολή </a:t>
            </a:r>
            <a:r>
              <a:rPr lang="en-US" dirty="0" smtClean="0"/>
              <a:t>exit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2417" y="1631412"/>
            <a:ext cx="877605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/>
              <a:t>Χρησιμοποιείται για σοβαρά λάθη για να σταματάει την εκτέλεση του προγράμματος</a:t>
            </a:r>
            <a:r>
              <a:rPr lang="el-GR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2420888"/>
            <a:ext cx="8291264" cy="313932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RandomVector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position;</a:t>
            </a:r>
          </a:p>
          <a:p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driver.getAge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&gt;= 18){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this.driver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driver;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}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else{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5122050" y="4466389"/>
            <a:ext cx="3816424" cy="2092024"/>
          </a:xfrm>
          <a:prstGeom prst="wedgeRoundRectCallout">
            <a:avLst>
              <a:gd name="adj1" fmla="val -66904"/>
              <a:gd name="adj2" fmla="val -45883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Αν δώσουμε αρνητική διάσταση το πρόγραμμα μας θα σταματήσει.</a:t>
            </a:r>
          </a:p>
          <a:p>
            <a:pPr algn="ctr"/>
            <a:endParaRPr lang="el-GR" dirty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Το -1 εξυπηρετεί σαν κωδικός λάθους, μπορείτε να βάλετε όποια τιμή θέλετε.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90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6224</TotalTime>
  <Words>2390</Words>
  <Application>Microsoft Office PowerPoint</Application>
  <PresentationFormat>On-screen Show (4:3)</PresentationFormat>
  <Paragraphs>786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Clarity</vt:lpstr>
      <vt:lpstr>ΤΕΧΝΙΚΕΣ Αντικειμενοστραφουσ προγραμματισμου</vt:lpstr>
      <vt:lpstr>Αντικείμενα ως ορίσματα</vt:lpstr>
      <vt:lpstr>Παράδειγμα</vt:lpstr>
      <vt:lpstr>PowerPoint Presentation</vt:lpstr>
      <vt:lpstr>Αντικείμενα μέσα σε αντικείμενα</vt:lpstr>
      <vt:lpstr>PowerPoint Presentation</vt:lpstr>
      <vt:lpstr>PowerPoint Presentation</vt:lpstr>
      <vt:lpstr>PowerPoint Presentation</vt:lpstr>
      <vt:lpstr>Η εντολή exit</vt:lpstr>
      <vt:lpstr>PowerPoint Presentation</vt:lpstr>
      <vt:lpstr>PowerPoint Presentation</vt:lpstr>
      <vt:lpstr>Κώδικας σε πολλά αρχεία</vt:lpstr>
      <vt:lpstr>Παράδειγμα</vt:lpstr>
      <vt:lpstr>PowerPoint Presentation</vt:lpstr>
      <vt:lpstr>PowerPoint Presentation</vt:lpstr>
      <vt:lpstr>ΑΝΑΦΟΡΕΣ</vt:lpstr>
      <vt:lpstr>new</vt:lpstr>
      <vt:lpstr>Η μνήμη του υπολογιστή</vt:lpstr>
      <vt:lpstr>Αποθήκευση μεταβλητών</vt:lpstr>
      <vt:lpstr>Αποθήκευση μεταβλητών πρωταρχικού τύπου</vt:lpstr>
      <vt:lpstr>Αποθήκευση αντικειμένων</vt:lpstr>
      <vt:lpstr>Αποθήκευση αντικειμένων</vt:lpstr>
      <vt:lpstr>Παράδειγμα - πινάκες</vt:lpstr>
      <vt:lpstr>Παράδειγμα - πινάκες</vt:lpstr>
      <vt:lpstr>Παράδειγμα - πινάκες</vt:lpstr>
      <vt:lpstr>Παράδειγμα - πινάκες</vt:lpstr>
      <vt:lpstr>Αντικείμενα κλάσεων</vt:lpstr>
      <vt:lpstr>PowerPoint Presentation</vt:lpstr>
      <vt:lpstr>Παράδειγμα</vt:lpstr>
      <vt:lpstr>Αναθέσεις μεταξύ αντικειμένων</vt:lpstr>
      <vt:lpstr>Αναθέσεις μεταξύ αντικειμένων</vt:lpstr>
      <vt:lpstr>Αναθέσεις μεταξύ αντικειμένων</vt:lpstr>
      <vt:lpstr>Αναθέσεις μεταξύ αντικειμένων</vt:lpstr>
      <vt:lpstr>Αναθέσεις μεταξύ αντικειμένων</vt:lpstr>
      <vt:lpstr>Αναθέσεις μεταξύ αντικειμένων</vt:lpstr>
      <vt:lpstr>Equals</vt:lpstr>
      <vt:lpstr>Αντικείμενα ως παράμετροι</vt:lpstr>
      <vt:lpstr>Παράδειγμα</vt:lpstr>
      <vt:lpstr>Εξήγηση</vt:lpstr>
      <vt:lpstr>Εξήγηση</vt:lpstr>
      <vt:lpstr>Εξήγηση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364</cp:revision>
  <dcterms:created xsi:type="dcterms:W3CDTF">2013-02-10T16:19:38Z</dcterms:created>
  <dcterms:modified xsi:type="dcterms:W3CDTF">2015-03-25T14:41:17Z</dcterms:modified>
</cp:coreProperties>
</file>