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7" r:id="rId2"/>
    <p:sldId id="492" r:id="rId3"/>
    <p:sldId id="493" r:id="rId4"/>
    <p:sldId id="494" r:id="rId5"/>
    <p:sldId id="495" r:id="rId6"/>
    <p:sldId id="496" r:id="rId7"/>
    <p:sldId id="497" r:id="rId8"/>
    <p:sldId id="525" r:id="rId9"/>
    <p:sldId id="491" r:id="rId10"/>
    <p:sldId id="526" r:id="rId11"/>
    <p:sldId id="527" r:id="rId12"/>
    <p:sldId id="498" r:id="rId13"/>
    <p:sldId id="528" r:id="rId14"/>
    <p:sldId id="529" r:id="rId15"/>
    <p:sldId id="530" r:id="rId16"/>
    <p:sldId id="499" r:id="rId17"/>
    <p:sldId id="500" r:id="rId18"/>
    <p:sldId id="501" r:id="rId19"/>
    <p:sldId id="502" r:id="rId20"/>
    <p:sldId id="503" r:id="rId21"/>
    <p:sldId id="504" r:id="rId22"/>
    <p:sldId id="505" r:id="rId23"/>
    <p:sldId id="506" r:id="rId24"/>
    <p:sldId id="507" r:id="rId25"/>
    <p:sldId id="508" r:id="rId26"/>
    <p:sldId id="509" r:id="rId27"/>
    <p:sldId id="510" r:id="rId28"/>
    <p:sldId id="511" r:id="rId29"/>
    <p:sldId id="512" r:id="rId30"/>
    <p:sldId id="513" r:id="rId31"/>
    <p:sldId id="514" r:id="rId32"/>
    <p:sldId id="515" r:id="rId33"/>
    <p:sldId id="516" r:id="rId34"/>
    <p:sldId id="517" r:id="rId35"/>
    <p:sldId id="518" r:id="rId36"/>
    <p:sldId id="519" r:id="rId37"/>
    <p:sldId id="520" r:id="rId38"/>
    <p:sldId id="521" r:id="rId39"/>
    <p:sldId id="522" r:id="rId40"/>
    <p:sldId id="523" r:id="rId41"/>
    <p:sldId id="52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Αντικείμενα ως ορίσματα</a:t>
            </a:r>
          </a:p>
          <a:p>
            <a:pPr algn="ctr"/>
            <a:r>
              <a:rPr lang="el-GR" dirty="0" smtClean="0"/>
              <a:t>Εισαγωγή </a:t>
            </a:r>
            <a:r>
              <a:rPr lang="el-GR" smtClean="0"/>
              <a:t>στις αναφορές</a:t>
            </a:r>
            <a:endParaRPr lang="en-US" dirty="0" smtClean="0"/>
          </a:p>
          <a:p>
            <a:pPr algn="ctr"/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72008" y="764704"/>
            <a:ext cx="4067944" cy="288032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400" dirty="0">
                <a:solidFill>
                  <a:srgbClr val="FF0000"/>
                </a:solidFill>
              </a:rPr>
              <a:t>class Person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l-GR" sz="1400" dirty="0"/>
              <a:t>  </a:t>
            </a:r>
            <a:r>
              <a:rPr lang="en-US" sz="1400" dirty="0"/>
              <a:t>private String name</a:t>
            </a:r>
            <a:r>
              <a:rPr lang="en-US" sz="1400" dirty="0" smtClean="0"/>
              <a:t>;</a:t>
            </a:r>
            <a:endParaRPr lang="el-GR" sz="1400" dirty="0" smtClean="0"/>
          </a:p>
          <a:p>
            <a:r>
              <a:rPr lang="el-GR" sz="1400" dirty="0"/>
              <a:t> </a:t>
            </a:r>
            <a:r>
              <a:rPr lang="el-GR" sz="1400" dirty="0" smtClean="0"/>
              <a:t> </a:t>
            </a:r>
            <a:r>
              <a:rPr lang="en-US" sz="1400" dirty="0" smtClean="0"/>
              <a:t>private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/>
              <a:t>public Person(String </a:t>
            </a:r>
            <a:r>
              <a:rPr lang="en-US" sz="1400" dirty="0" smtClean="0"/>
              <a:t>name,		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l-GR" sz="1400" dirty="0" smtClean="0"/>
              <a:t>  </a:t>
            </a:r>
            <a:r>
              <a:rPr lang="en-US" sz="1400" dirty="0" smtClean="0"/>
              <a:t>this.name </a:t>
            </a:r>
            <a:r>
              <a:rPr lang="en-US" sz="1400" dirty="0"/>
              <a:t>= name</a:t>
            </a:r>
            <a:r>
              <a:rPr lang="en-US" sz="1400" dirty="0" smtClean="0"/>
              <a:t>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l-GR" sz="1400" dirty="0" smtClean="0"/>
              <a:t>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r>
              <a:rPr lang="el-GR" sz="1400" dirty="0"/>
              <a:t>  </a:t>
            </a:r>
            <a:r>
              <a:rPr lang="en-US" sz="1400" dirty="0" smtClean="0"/>
              <a:t>}</a:t>
            </a:r>
            <a:endParaRPr lang="en-US" sz="1400" dirty="0"/>
          </a:p>
          <a:p>
            <a:r>
              <a:rPr lang="en-US" sz="1400" dirty="0" smtClean="0"/>
              <a:t>}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764704"/>
            <a:ext cx="4716016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1984" y="4869160"/>
            <a:ext cx="561662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θα υλοποιήσουμε την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την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r>
              <a:rPr lang="el-GR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68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92080" y="3933056"/>
            <a:ext cx="345638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476672"/>
            <a:ext cx="4283968" cy="626469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400" dirty="0">
                <a:solidFill>
                  <a:srgbClr val="FF0000"/>
                </a:solidFill>
              </a:rPr>
              <a:t>class Person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l-GR" sz="1400" dirty="0"/>
              <a:t>  </a:t>
            </a:r>
            <a:r>
              <a:rPr lang="en-US" sz="1400" dirty="0"/>
              <a:t>private String name</a:t>
            </a:r>
            <a:r>
              <a:rPr lang="en-US" sz="1400" dirty="0" smtClean="0"/>
              <a:t>;</a:t>
            </a:r>
            <a:endParaRPr lang="el-GR" sz="1400" dirty="0" smtClean="0"/>
          </a:p>
          <a:p>
            <a:r>
              <a:rPr lang="el-GR" sz="1400" dirty="0"/>
              <a:t> </a:t>
            </a:r>
            <a:r>
              <a:rPr lang="el-GR" sz="1400" dirty="0" smtClean="0"/>
              <a:t> </a:t>
            </a:r>
            <a:r>
              <a:rPr lang="en-US" sz="1400" dirty="0" smtClean="0"/>
              <a:t>private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n-US" sz="1400" dirty="0"/>
          </a:p>
          <a:p>
            <a:r>
              <a:rPr lang="en-US" sz="1400" dirty="0"/>
              <a:t>	</a:t>
            </a:r>
          </a:p>
          <a:p>
            <a:r>
              <a:rPr lang="el-GR" sz="1400" dirty="0"/>
              <a:t>  </a:t>
            </a:r>
            <a:r>
              <a:rPr lang="en-US" sz="1400" dirty="0"/>
              <a:t>public Person(String </a:t>
            </a:r>
            <a:r>
              <a:rPr lang="en-US" sz="1400" dirty="0" smtClean="0"/>
              <a:t>name,		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/>
              <a:t>this.name = name</a:t>
            </a:r>
            <a:r>
              <a:rPr lang="en-US" sz="1400" dirty="0" smtClean="0"/>
              <a:t>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r>
              <a:rPr lang="el-GR" sz="1400" dirty="0"/>
              <a:t>  </a:t>
            </a:r>
            <a:r>
              <a:rPr lang="en-US" sz="1400" dirty="0"/>
              <a:t>}</a:t>
            </a:r>
            <a:endParaRPr lang="el-GR" sz="1400" dirty="0"/>
          </a:p>
          <a:p>
            <a:r>
              <a:rPr lang="en-US" sz="1400" dirty="0"/>
              <a:t>	</a:t>
            </a:r>
          </a:p>
          <a:p>
            <a:r>
              <a:rPr lang="el-GR" sz="1400" dirty="0"/>
              <a:t>  </a:t>
            </a:r>
            <a:r>
              <a:rPr lang="en-US" sz="1400" dirty="0" smtClean="0"/>
              <a:t>public String </a:t>
            </a:r>
            <a:r>
              <a:rPr lang="en-US" sz="1400" dirty="0" err="1" smtClean="0">
                <a:solidFill>
                  <a:srgbClr val="FF0000"/>
                </a:solidFill>
              </a:rPr>
              <a:t>toString</a:t>
            </a:r>
            <a:r>
              <a:rPr lang="en-US" sz="1400" dirty="0" smtClean="0"/>
              <a:t>(){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/>
              <a:t>return </a:t>
            </a:r>
            <a:r>
              <a:rPr lang="en-US" sz="1400" dirty="0" smtClean="0"/>
              <a:t>name + “ “ +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 smtClean="0"/>
              <a:t>}</a:t>
            </a:r>
          </a:p>
          <a:p>
            <a:endParaRPr lang="en-US" sz="1400" dirty="0"/>
          </a:p>
          <a:p>
            <a:r>
              <a:rPr lang="en-US" sz="1400" dirty="0"/>
              <a:t> </a:t>
            </a:r>
            <a:r>
              <a:rPr lang="en-US" sz="1400" dirty="0" smtClean="0"/>
              <a:t> public </a:t>
            </a:r>
            <a:r>
              <a:rPr lang="en-US" sz="1400" dirty="0" err="1" smtClean="0"/>
              <a:t>boolean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equals</a:t>
            </a:r>
            <a:r>
              <a:rPr lang="en-US" sz="1400" dirty="0" smtClean="0"/>
              <a:t>(Person other){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 smtClean="0"/>
              <a:t>if (</a:t>
            </a:r>
            <a:r>
              <a:rPr lang="en-US" sz="1400" dirty="0" err="1" smtClean="0"/>
              <a:t>this.name.equals</a:t>
            </a:r>
            <a:r>
              <a:rPr lang="en-US" sz="1400" dirty="0" smtClean="0"/>
              <a:t>(other.name)&amp;&amp;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== </a:t>
            </a:r>
            <a:r>
              <a:rPr lang="en-US" sz="1400" dirty="0" err="1" smtClean="0"/>
              <a:t>other.licence</a:t>
            </a:r>
            <a:r>
              <a:rPr lang="en-US" sz="1400" dirty="0" smtClean="0"/>
              <a:t>)){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return true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}else{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return false;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}</a:t>
            </a:r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/>
              <a:t>}</a:t>
            </a:r>
          </a:p>
          <a:p>
            <a:r>
              <a:rPr lang="en-US" sz="1400" dirty="0" smtClean="0"/>
              <a:t>}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355976" y="476672"/>
            <a:ext cx="4788024" cy="483209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400" b="1" dirty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driver +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(Car other){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&amp;&amp;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this.driver.equals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}else{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false;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8084" y="5733256"/>
            <a:ext cx="338437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Φωλιασμένη</a:t>
            </a:r>
            <a:r>
              <a:rPr lang="el-GR" dirty="0" smtClean="0"/>
              <a:t> κλήση της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της </a:t>
            </a:r>
            <a:r>
              <a:rPr lang="en-US" dirty="0" smtClean="0"/>
              <a:t>equals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Κώδικας σε πολλά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έχουμε πολλές κλάσεις βολεύει να τις βάζουμε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αρχεία</a:t>
            </a:r>
            <a:r>
              <a:rPr lang="el-GR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κάθε αρχείο έχει το όνομα της κλάσης</a:t>
            </a:r>
            <a:endParaRPr lang="en-US" dirty="0" smtClean="0"/>
          </a:p>
          <a:p>
            <a:pPr lvl="1"/>
            <a:r>
              <a:rPr lang="el-GR" dirty="0" smtClean="0"/>
              <a:t>Σημείωση: μια κλάση μόνη της σε ένα αρχείο είναι </a:t>
            </a:r>
            <a:r>
              <a:rPr lang="en-US" dirty="0" smtClean="0"/>
              <a:t>by default public, </a:t>
            </a:r>
            <a:r>
              <a:rPr lang="el-GR" dirty="0" smtClean="0"/>
              <a:t>μαζί με άλλη είναι </a:t>
            </a:r>
            <a:r>
              <a:rPr lang="en-US" dirty="0" smtClean="0"/>
              <a:t>by default private.</a:t>
            </a:r>
            <a:endParaRPr lang="el-GR" dirty="0" smtClean="0"/>
          </a:p>
          <a:p>
            <a:r>
              <a:rPr lang="el-GR" dirty="0" smtClean="0"/>
              <a:t>Ένα επιπλέον πλεονέκτημα είναι ότι μπορούμε να ορίσουμε μια </a:t>
            </a:r>
            <a:r>
              <a:rPr lang="en-US" dirty="0" smtClean="0">
                <a:solidFill>
                  <a:srgbClr val="0070C0"/>
                </a:solidFill>
              </a:rPr>
              <a:t>main </a:t>
            </a:r>
            <a:r>
              <a:rPr lang="el-GR" dirty="0" smtClean="0"/>
              <a:t>συνάρτηση για κάθε κλάση ξεχωριστά</a:t>
            </a:r>
          </a:p>
          <a:p>
            <a:pPr lvl="1"/>
            <a:r>
              <a:rPr lang="el-GR" dirty="0" smtClean="0"/>
              <a:t>Βοηθάει για το </a:t>
            </a:r>
            <a:r>
              <a:rPr lang="en-US" dirty="0" smtClean="0"/>
              <a:t>testing </a:t>
            </a:r>
            <a:r>
              <a:rPr lang="el-GR" dirty="0" smtClean="0"/>
              <a:t>του κώδικα.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Για να κάνουμε </a:t>
            </a:r>
            <a:r>
              <a:rPr lang="en-US" dirty="0" smtClean="0"/>
              <a:t>compile </a:t>
            </a:r>
            <a:r>
              <a:rPr lang="el-GR" dirty="0" smtClean="0"/>
              <a:t>πολλά αρχεία </a:t>
            </a:r>
            <a:r>
              <a:rPr lang="el-GR" dirty="0" err="1" smtClean="0"/>
              <a:t>μαζι</a:t>
            </a:r>
            <a:r>
              <a:rPr lang="el-GR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file1.java file2.java file3.java  </a:t>
            </a:r>
            <a:r>
              <a:rPr lang="en-US" dirty="0" smtClean="0"/>
              <a:t>	</a:t>
            </a:r>
            <a:endParaRPr lang="el-GR" dirty="0" smtClean="0"/>
          </a:p>
          <a:p>
            <a:pPr lvl="2"/>
            <a:r>
              <a:rPr lang="el-GR" dirty="0" smtClean="0"/>
              <a:t>ή μπορούμε να κάνουμε </a:t>
            </a:r>
            <a:r>
              <a:rPr lang="en-US" dirty="0" smtClean="0"/>
              <a:t>compile </a:t>
            </a:r>
            <a:r>
              <a:rPr lang="el-GR" dirty="0" smtClean="0"/>
              <a:t>το </a:t>
            </a:r>
            <a:r>
              <a:rPr lang="en-US" dirty="0" smtClean="0"/>
              <a:t>“</a:t>
            </a:r>
            <a:r>
              <a:rPr lang="el-GR" dirty="0" smtClean="0"/>
              <a:t>βασικό</a:t>
            </a:r>
            <a:r>
              <a:rPr lang="en-US" dirty="0" smtClean="0"/>
              <a:t>”</a:t>
            </a:r>
            <a:r>
              <a:rPr lang="el-GR" dirty="0" smtClean="0"/>
              <a:t> αρχείο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7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Φτιάξετε μια κλάση που να χειρίζεται ένα λογαριασμό τράπεζας. Κρατάει το όνομα του ιδιοκτήτη και το ποσό.</a:t>
            </a:r>
          </a:p>
          <a:p>
            <a:r>
              <a:rPr lang="el-GR" dirty="0" smtClean="0"/>
              <a:t>Δημιουργείστε και μία μέθοδο που συγχωνεύει δύο λογαριασμούς του ίδιου ατόμου.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76672"/>
            <a:ext cx="7173759" cy="452431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name,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amount;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merge(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other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(other.name)){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other.amount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0871" y="5043801"/>
            <a:ext cx="6480720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Είναι σύνηθες το αποτέλεσμα μιας μεθόδου να αποθηκεύει το αποτέλεσμα της στο ίδιο αντικείμενο το οποίο κάλεσε την μέθοδο.</a:t>
            </a:r>
          </a:p>
          <a:p>
            <a:endParaRPr lang="el-GR" dirty="0"/>
          </a:p>
          <a:p>
            <a:r>
              <a:rPr lang="el-GR" dirty="0" smtClean="0"/>
              <a:t>Π.χ. εδώ το αποτέλεσμα της συγχώνευσης αποθηκεύεται στον λογαριασμό που έκανε την κλήση.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4869160"/>
            <a:ext cx="7128792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7504" y="450729"/>
            <a:ext cx="8755923" cy="624786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name;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name,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this.name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name;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amount;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merge(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(other.name)){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mergeIntoNewAccount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(other.name)){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el-GR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name,this.amount+other.amount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9504" y="620006"/>
            <a:ext cx="446449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Μια άλλη επιλογή είναι να δημιουργήσουμε ένα νέο λογαριασμό μετά την συγχώνευση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26617" y="3645024"/>
            <a:ext cx="381738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Δημιουργούμε ένα νέο αντικείμενο </a:t>
            </a:r>
            <a:r>
              <a:rPr lang="en-US" dirty="0" err="1" smtClean="0"/>
              <a:t>BankAccount</a:t>
            </a:r>
            <a:r>
              <a:rPr lang="en-US" dirty="0" smtClean="0"/>
              <a:t> </a:t>
            </a:r>
            <a:r>
              <a:rPr lang="el-GR" dirty="0" smtClean="0"/>
              <a:t>και το επιστρέφουμε.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1840" y="5886785"/>
            <a:ext cx="601216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Αν δεν μπορούμε να </a:t>
            </a:r>
            <a:r>
              <a:rPr lang="el-GR" dirty="0" smtClean="0"/>
              <a:t>δημιουργήσουμε το νέο λογαριασμό επιστρέφουμε </a:t>
            </a:r>
            <a:r>
              <a:rPr lang="en-US" dirty="0">
                <a:solidFill>
                  <a:srgbClr val="FF0000"/>
                </a:solidFill>
              </a:rPr>
              <a:t>null</a:t>
            </a:r>
            <a:r>
              <a:rPr lang="en-US" dirty="0"/>
              <a:t>. </a:t>
            </a:r>
            <a:r>
              <a:rPr lang="el-GR" dirty="0"/>
              <a:t>Το </a:t>
            </a:r>
            <a:r>
              <a:rPr lang="en-US" dirty="0"/>
              <a:t>null </a:t>
            </a:r>
            <a:r>
              <a:rPr lang="el-GR" dirty="0"/>
              <a:t>είναι το κενό αντικείμενο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1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ΑΝΑΦΟΡΕΣ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είδαμε για να δημιουργήσουμε ένα αντικείμενο χρειάζεται να καλέσουμε τη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</a:t>
            </a:r>
            <a:r>
              <a:rPr lang="en-US" dirty="0" smtClean="0"/>
              <a:t>. </a:t>
            </a:r>
          </a:p>
          <a:p>
            <a:pPr lvl="1"/>
            <a:r>
              <a:rPr lang="el-GR" dirty="0" smtClean="0"/>
              <a:t>Για τον πίνακα είπαμε ότι έτσι δίνουμε χώρο στον πίνακα και δεσμεύουμε την απαιτούμενη μνήμη.</a:t>
            </a:r>
          </a:p>
          <a:p>
            <a:pPr lvl="1"/>
            <a:endParaRPr lang="el-GR" dirty="0"/>
          </a:p>
          <a:p>
            <a:r>
              <a:rPr lang="el-GR" dirty="0" smtClean="0"/>
              <a:t>Τι ακριβώς συμβαίνει όταν καλούμε την </a:t>
            </a:r>
            <a:r>
              <a:rPr lang="en-US" dirty="0" smtClean="0"/>
              <a:t>new?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41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μνήμη του υπολογιστή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δεδομένα</a:t>
            </a:r>
            <a:r>
              <a:rPr lang="el-GR" dirty="0" smtClean="0"/>
              <a:t> (και τις εντολές) για την εκτέλεση των προγραμμάτων.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μνήμη είναι προσωρινή, τα δεδομένα χάνονται όταν ολοκληρωθεί το πρόγραμμα.</a:t>
            </a:r>
          </a:p>
          <a:p>
            <a:r>
              <a:rPr lang="el-GR" dirty="0" smtClean="0"/>
              <a:t>Η μνήμη είναι χωρισμένη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bytes</a:t>
            </a:r>
            <a:r>
              <a:rPr lang="en-US" dirty="0" smtClean="0"/>
              <a:t> (8 bits)</a:t>
            </a:r>
          </a:p>
          <a:p>
            <a:pPr lvl="1"/>
            <a:r>
              <a:rPr lang="el-GR" dirty="0" smtClean="0"/>
              <a:t>Ο χώρος που χρειάζεται για ένα </a:t>
            </a:r>
            <a:r>
              <a:rPr lang="el-GR" dirty="0" smtClean="0">
                <a:solidFill>
                  <a:srgbClr val="0070C0"/>
                </a:solidFill>
              </a:rPr>
              <a:t>χαρακτήρα</a:t>
            </a:r>
            <a:r>
              <a:rPr lang="el-GR" dirty="0" smtClean="0"/>
              <a:t> </a:t>
            </a:r>
            <a:r>
              <a:rPr lang="en-US" dirty="0" smtClean="0"/>
              <a:t>ASCII.</a:t>
            </a:r>
            <a:endParaRPr lang="el-GR" dirty="0" smtClean="0"/>
          </a:p>
          <a:p>
            <a:r>
              <a:rPr lang="el-GR" dirty="0" smtClean="0"/>
              <a:t>Το κάθε </a:t>
            </a:r>
            <a:r>
              <a:rPr lang="en-US" dirty="0" smtClean="0"/>
              <a:t>byte </a:t>
            </a:r>
            <a:r>
              <a:rPr lang="el-GR" dirty="0" smtClean="0"/>
              <a:t>έχει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, με την οποία μπορούμε να προσπελάσουμε τη συγκεκριμένη θέση μνήμης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Random Access Memory (RAM)</a:t>
            </a:r>
          </a:p>
          <a:p>
            <a:pPr lvl="1"/>
            <a:r>
              <a:rPr lang="el-GR" dirty="0" smtClean="0"/>
              <a:t>Σε 32-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32 </a:t>
            </a:r>
            <a:r>
              <a:rPr lang="en-US" dirty="0" smtClean="0"/>
              <a:t>bits, </a:t>
            </a:r>
            <a:r>
              <a:rPr lang="el-GR" dirty="0" smtClean="0"/>
              <a:t>σε 64-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64 </a:t>
            </a:r>
            <a:r>
              <a:rPr lang="en-US" dirty="0" smtClean="0"/>
              <a:t>bits.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559947"/>
              </p:ext>
            </p:extLst>
          </p:nvPr>
        </p:nvGraphicFramePr>
        <p:xfrm>
          <a:off x="6047656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‘a’</a:t>
                      </a:r>
                      <a:endParaRPr lang="el-GR" dirty="0" smtClean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‘b’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‘c’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‘d’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‘f’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‘g’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‘</a:t>
                      </a:r>
                      <a:r>
                        <a:rPr lang="en-US" dirty="0" smtClean="0"/>
                        <a:t>h’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95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ενός προγράμματος</a:t>
            </a:r>
            <a:endParaRPr lang="en-US" dirty="0" smtClean="0"/>
          </a:p>
          <a:p>
            <a:r>
              <a:rPr lang="el-GR" dirty="0" smtClean="0"/>
              <a:t>Μια μεταβλητή μπορεί να απαιτεί χώρο περισσότερο από 1 </a:t>
            </a:r>
            <a:r>
              <a:rPr lang="en-US" dirty="0" smtClean="0"/>
              <a:t>byte.</a:t>
            </a:r>
          </a:p>
          <a:p>
            <a:pPr lvl="1"/>
            <a:r>
              <a:rPr lang="el-GR" dirty="0" smtClean="0"/>
              <a:t>Π.χ., οι μεταβλητές τύπου </a:t>
            </a:r>
            <a:r>
              <a:rPr lang="en-US" dirty="0" smtClean="0"/>
              <a:t>double </a:t>
            </a:r>
            <a:r>
              <a:rPr lang="el-GR" dirty="0" smtClean="0"/>
              <a:t>χρειάζονται 8 </a:t>
            </a:r>
            <a:r>
              <a:rPr lang="en-US" dirty="0" smtClean="0"/>
              <a:t>bytes.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μεταβλητή τότε αποθηκεύεται σε συνεχόμενα </a:t>
            </a:r>
            <a:r>
              <a:rPr lang="en-US" dirty="0" smtClean="0"/>
              <a:t>bytes </a:t>
            </a:r>
            <a:r>
              <a:rPr lang="el-GR" dirty="0" smtClean="0"/>
              <a:t>στη μνήμη.</a:t>
            </a:r>
          </a:p>
          <a:p>
            <a:r>
              <a:rPr lang="en-US" dirty="0" smtClean="0"/>
              <a:t>H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(διεύθυνση) της μεταβλητής θεωρείται το </a:t>
            </a:r>
            <a:r>
              <a:rPr lang="el-GR" dirty="0" smtClean="0">
                <a:solidFill>
                  <a:srgbClr val="0070C0"/>
                </a:solidFill>
              </a:rPr>
              <a:t>πρώτο </a:t>
            </a:r>
            <a:r>
              <a:rPr lang="en-US" dirty="0" smtClean="0">
                <a:solidFill>
                  <a:srgbClr val="0070C0"/>
                </a:solidFill>
              </a:rPr>
              <a:t>byte</a:t>
            </a:r>
            <a:r>
              <a:rPr lang="en-US" dirty="0" smtClean="0"/>
              <a:t> </a:t>
            </a:r>
            <a:r>
              <a:rPr lang="el-GR" dirty="0" smtClean="0"/>
              <a:t>από το οποίο ξεκινάει η αποθήκευση του της μεταβλητής.</a:t>
            </a:r>
          </a:p>
          <a:p>
            <a:pPr lvl="1"/>
            <a:r>
              <a:rPr lang="el-GR" dirty="0" smtClean="0"/>
              <a:t>Στο παράδειγμα μας η μεταβλητή βρίσκεται στη θέση 0000</a:t>
            </a:r>
          </a:p>
          <a:p>
            <a:pPr lvl="1"/>
            <a:r>
              <a:rPr lang="el-GR" dirty="0" smtClean="0"/>
              <a:t>Αν ξέρουμε την αρχή και το μέγεθος της μεταβλητής μπορούμε να τη διαβάσουμε.</a:t>
            </a:r>
          </a:p>
          <a:p>
            <a:r>
              <a:rPr lang="el-GR" dirty="0" smtClean="0"/>
              <a:t>Άρα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αποτελείται από μία </a:t>
            </a:r>
            <a:r>
              <a:rPr lang="el-GR" dirty="0" smtClean="0">
                <a:solidFill>
                  <a:srgbClr val="0070C0"/>
                </a:solidFill>
              </a:rPr>
              <a:t>διεύθυνση</a:t>
            </a:r>
            <a:r>
              <a:rPr lang="el-GR" dirty="0" smtClean="0"/>
              <a:t> και το </a:t>
            </a:r>
            <a:r>
              <a:rPr lang="el-GR" dirty="0" smtClean="0">
                <a:solidFill>
                  <a:srgbClr val="0070C0"/>
                </a:solidFill>
              </a:rPr>
              <a:t>μέγεθος</a:t>
            </a:r>
            <a:r>
              <a:rPr lang="el-GR" dirty="0" smtClean="0"/>
              <a:t>.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060732"/>
              </p:ext>
            </p:extLst>
          </p:nvPr>
        </p:nvGraphicFramePr>
        <p:xfrm>
          <a:off x="5940152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8.5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93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Μπορούμε να περνάμε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 ως ορίσματα </a:t>
            </a:r>
            <a:r>
              <a:rPr lang="el-GR" dirty="0" smtClean="0"/>
              <a:t>σε μία μέθοδο όπως οποιαδήποτε άλλη μεταβλητή</a:t>
            </a:r>
          </a:p>
          <a:p>
            <a:r>
              <a:rPr lang="el-GR" dirty="0" smtClean="0"/>
              <a:t>Οποιαδήποτε κλάση μπορεί να χρησιμοποιηθεί ως παράμετρος.</a:t>
            </a:r>
          </a:p>
          <a:p>
            <a:r>
              <a:rPr lang="el-GR" dirty="0" smtClean="0"/>
              <a:t>Όταν τα ορίσματα ανήκουν στην κλάση στην οποία ορίζεται η μέθοδος τότε η μέθοδος μπορεί να δει (και) τα ιδιωτικά (</a:t>
            </a:r>
            <a:r>
              <a:rPr lang="en-US" dirty="0" smtClean="0"/>
              <a:t>private)</a:t>
            </a:r>
            <a:r>
              <a:rPr lang="el-GR" dirty="0" smtClean="0"/>
              <a:t>πεδία των αντικειμένων</a:t>
            </a:r>
          </a:p>
          <a:p>
            <a:r>
              <a:rPr lang="el-GR" dirty="0" smtClean="0"/>
              <a:t>Αν τα ορίσματα είναι διαφορετικού τύπου τότε η μέθοδος μπορεί μόνο να καλέσει τις </a:t>
            </a:r>
            <a:r>
              <a:rPr lang="en-US" dirty="0" smtClean="0"/>
              <a:t>public </a:t>
            </a:r>
            <a:r>
              <a:rPr lang="el-GR" dirty="0" smtClean="0"/>
              <a:t>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Αποθήκευση μεταβλητών</a:t>
            </a:r>
            <a:r>
              <a:rPr lang="en-US" dirty="0" smtClean="0"/>
              <a:t> </a:t>
            </a:r>
            <a:r>
              <a:rPr lang="el-GR" dirty="0" smtClean="0"/>
              <a:t>πρωταρχικού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τις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</a:t>
            </a:r>
            <a:r>
              <a:rPr lang="el-GR" dirty="0" smtClean="0"/>
              <a:t> τύπου (</a:t>
            </a:r>
            <a:r>
              <a:rPr lang="en-US" dirty="0" smtClean="0"/>
              <a:t>char, </a:t>
            </a:r>
            <a:r>
              <a:rPr lang="en-US" dirty="0" err="1" smtClean="0"/>
              <a:t>int</a:t>
            </a:r>
            <a:r>
              <a:rPr lang="en-US" dirty="0" smtClean="0"/>
              <a:t>, double,…) </a:t>
            </a:r>
            <a:r>
              <a:rPr lang="el-GR" dirty="0" smtClean="0"/>
              <a:t>ξέρουμε εκ των προτέρων το μέγεθος της μνήμης που χρειαζόμαστε.</a:t>
            </a:r>
          </a:p>
          <a:p>
            <a:r>
              <a:rPr lang="el-GR" dirty="0" smtClean="0"/>
              <a:t>Όταν ο μεταγλωττιστής δει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δήλωση</a:t>
            </a:r>
            <a:r>
              <a:rPr lang="el-GR" dirty="0" smtClean="0"/>
              <a:t> μιας μεταβλητής πρωταρχικού τύπου </a:t>
            </a:r>
            <a:r>
              <a:rPr lang="el-GR" dirty="0" smtClean="0">
                <a:solidFill>
                  <a:srgbClr val="0070C0"/>
                </a:solidFill>
              </a:rPr>
              <a:t>δεσμεύει </a:t>
            </a:r>
            <a:r>
              <a:rPr lang="el-GR" dirty="0" smtClean="0"/>
              <a:t>μια θέση μνήμης αντίστοιχου μεγέθους</a:t>
            </a:r>
          </a:p>
          <a:p>
            <a:pPr lvl="1"/>
            <a:r>
              <a:rPr lang="el-GR" dirty="0" smtClean="0"/>
              <a:t>Η δήλωση μιας μεταβλητής ουσιαστικά </a:t>
            </a:r>
            <a:r>
              <a:rPr lang="el-GR" dirty="0" smtClean="0">
                <a:solidFill>
                  <a:srgbClr val="0070C0"/>
                </a:solidFill>
              </a:rPr>
              <a:t>δίνει ένα όνομα </a:t>
            </a:r>
            <a:r>
              <a:rPr lang="el-GR" dirty="0" smtClean="0"/>
              <a:t>σε μία θέση μνήμης</a:t>
            </a:r>
          </a:p>
          <a:p>
            <a:pPr lvl="1"/>
            <a:r>
              <a:rPr lang="el-GR" dirty="0" smtClean="0"/>
              <a:t>Συχνά λέμε 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x </a:t>
            </a:r>
            <a:r>
              <a:rPr lang="el-GR" dirty="0" smtClean="0"/>
              <a:t>για τη μεταβλητή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216820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89078" y="497252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11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8208912" cy="105137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τα αντικείμενα δεν </a:t>
            </a:r>
            <a:r>
              <a:rPr lang="el-GR" dirty="0"/>
              <a:t>ξέρουμε πάντα εκ των προτέρων το </a:t>
            </a:r>
            <a:r>
              <a:rPr lang="el-GR" dirty="0" smtClean="0"/>
              <a:t>μέγεθος της μνήμης που θα πρέπει να δεσμεύσουμε.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48342" y="4237632"/>
            <a:ext cx="8212090" cy="214369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Παρομοίως αν δηλώσουμε</a:t>
            </a:r>
          </a:p>
          <a:p>
            <a:pPr marL="0" indent="0">
              <a:buFont typeface="Arial" pitchFamily="34" charset="0"/>
              <a:buNone/>
            </a:pPr>
            <a:r>
              <a:rPr lang="el-GR" dirty="0" smtClean="0"/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0" indent="0">
              <a:buFont typeface="Arial" pitchFamily="34" charset="0"/>
              <a:buNone/>
            </a:pPr>
            <a:r>
              <a:rPr lang="el-GR" dirty="0" smtClean="0"/>
              <a:t>μας λέει ότι έχουμε ένα πίνακα από ακέραιους αλλά δεν μας λέει πόσο μεγάλος θα είναι αυτός ο πίνακας.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l-GR" dirty="0" smtClean="0"/>
              <a:t>	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= new </a:t>
            </a:r>
            <a:r>
              <a:rPr lang="en-US" sz="2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34007" y="2924944"/>
            <a:ext cx="6840760" cy="101566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</a:t>
            </a:r>
            <a:r>
              <a:rPr lang="el-GR" sz="2000" dirty="0" smtClean="0"/>
              <a:t>δεν </a:t>
            </a:r>
            <a:r>
              <a:rPr lang="el-GR" sz="2000" dirty="0" err="1" smtClean="0"/>
              <a:t>ξερουμε</a:t>
            </a:r>
            <a:r>
              <a:rPr lang="el-GR" sz="2000" dirty="0" smtClean="0"/>
              <a:t> το μέγεθος του </a:t>
            </a:r>
            <a:r>
              <a:rPr lang="en-US" sz="2000" dirty="0" smtClean="0">
                <a:solidFill>
                  <a:srgbClr val="0070C0"/>
                </a:solidFill>
              </a:rPr>
              <a:t>s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 = “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</a:t>
            </a:r>
            <a:r>
              <a:rPr lang="el-GR" sz="2000" dirty="0" smtClean="0"/>
              <a:t>το </a:t>
            </a:r>
            <a:r>
              <a:rPr lang="en-US" sz="2000" dirty="0" smtClean="0">
                <a:solidFill>
                  <a:srgbClr val="0070C0"/>
                </a:solidFill>
              </a:rPr>
              <a:t>s </a:t>
            </a:r>
            <a:r>
              <a:rPr lang="el-GR" sz="2000" dirty="0" smtClean="0"/>
              <a:t>έχει μέγεθος 2 χαρακτήρες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 = “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dirty="0" smtClean="0"/>
              <a:t>το </a:t>
            </a:r>
            <a:r>
              <a:rPr lang="en-US" sz="2000" dirty="0" smtClean="0">
                <a:solidFill>
                  <a:srgbClr val="0070C0"/>
                </a:solidFill>
              </a:rPr>
              <a:t>s </a:t>
            </a:r>
            <a:r>
              <a:rPr lang="el-GR" sz="2000" dirty="0"/>
              <a:t>έχει μέγεθος </a:t>
            </a:r>
            <a:r>
              <a:rPr lang="el-GR" sz="2000" dirty="0" smtClean="0"/>
              <a:t>3 </a:t>
            </a:r>
            <a:r>
              <a:rPr lang="el-GR" sz="2000" dirty="0"/>
              <a:t>χαρακτήρες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029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93980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θέσεις μνήμης των αντικειμένων </a:t>
            </a:r>
            <a:r>
              <a:rPr lang="el-GR" dirty="0" smtClean="0"/>
              <a:t>κρατάνε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 στο χώρο στον οποίο αποθηκεύεται το αντικείμενο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διεύθυνση αυτή λέγεται </a:t>
            </a:r>
            <a:r>
              <a:rPr lang="el-GR" dirty="0" smtClean="0">
                <a:solidFill>
                  <a:srgbClr val="FF0000"/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 αναφορές είναι παρόμοιες 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δείκτες</a:t>
            </a:r>
            <a:r>
              <a:rPr lang="el-GR" dirty="0" smtClean="0"/>
              <a:t> σε άλλες γλώσσες προγραμματισμού με τη διαφορά ότι η </a:t>
            </a:r>
            <a:r>
              <a:rPr lang="en-US" dirty="0" smtClean="0"/>
              <a:t>Java </a:t>
            </a:r>
            <a:r>
              <a:rPr lang="el-GR" dirty="0" smtClean="0"/>
              <a:t>δεν μας αφήνει να πειράξουμε τις διευθύνσεις.</a:t>
            </a:r>
          </a:p>
          <a:p>
            <a:pPr lvl="1"/>
            <a:r>
              <a:rPr lang="el-GR" dirty="0" smtClean="0"/>
              <a:t>Εμείς χρησιμοποιούμε μόνο τη μεταβλητή του αντικειμένου, όχι το περιεχόμενο της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 </a:t>
            </a:r>
            <a:r>
              <a:rPr lang="el-GR" dirty="0" smtClean="0"/>
              <a:t>το κάνει η  </a:t>
            </a:r>
            <a:r>
              <a:rPr lang="en-US" dirty="0" smtClean="0"/>
              <a:t>Java </a:t>
            </a:r>
            <a:r>
              <a:rPr lang="el-GR" dirty="0" smtClean="0"/>
              <a:t>αυτόματα.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599215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5400000">
            <a:off x="6952910" y="3721678"/>
            <a:ext cx="1358860" cy="108012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59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- </a:t>
            </a:r>
            <a:r>
              <a:rPr lang="el-GR" dirty="0" smtClean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459303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27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472493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39552" y="4293096"/>
            <a:ext cx="4536504" cy="1728192"/>
          </a:xfrm>
          <a:prstGeom prst="wedgeRoundRectCallout">
            <a:avLst>
              <a:gd name="adj1" fmla="val 108689"/>
              <a:gd name="adj2" fmla="val -90768"/>
              <a:gd name="adj3" fmla="val 16667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 </a:t>
            </a:r>
            <a:r>
              <a:rPr lang="el-GR" sz="2400" dirty="0" smtClean="0"/>
              <a:t>δεσμευμένη λέξη </a:t>
            </a:r>
            <a:r>
              <a:rPr lang="en-US" sz="2400" dirty="0" smtClean="0">
                <a:solidFill>
                  <a:srgbClr val="FF0000"/>
                </a:solidFill>
              </a:rPr>
              <a:t>null</a:t>
            </a:r>
            <a:r>
              <a:rPr lang="en-US" sz="2400" dirty="0" smtClean="0"/>
              <a:t> </a:t>
            </a:r>
            <a:r>
              <a:rPr lang="el-GR" sz="2400" dirty="0" smtClean="0"/>
              <a:t>σημαίνει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κενή αναφορά </a:t>
            </a:r>
            <a:r>
              <a:rPr lang="el-GR" sz="2400" dirty="0" smtClean="0"/>
              <a:t>(δεν δείχνει πουθενά)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296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120039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7151078" y="3631814"/>
            <a:ext cx="890518" cy="86409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509120"/>
            <a:ext cx="4464497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εντολή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δεσμεύουμε </a:t>
            </a:r>
            <a:r>
              <a:rPr lang="el-GR" sz="2400" dirty="0" smtClean="0"/>
              <a:t>δύο θέσεις ακεραίων και η αναφορά του Α δείχνει σε αυτό το χώρο που δεσμεύσαμε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904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621727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0101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6833593" y="3955143"/>
            <a:ext cx="1675348" cy="100226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365104"/>
            <a:ext cx="4464497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νέα κλήση της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/>
              <a:t>δεσμεύουμε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νέο χώρο για το Α, και αν δεν έχουμε κρατήσει την προηγούμενη αναφορά σε κάποια άλλη μεταβλητή τότε χάνεται (</a:t>
            </a:r>
            <a:r>
              <a:rPr lang="en-US" sz="2400" dirty="0" smtClean="0"/>
              <a:t>garbage collection)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14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με τα αντικείμενα κλάσεων που ορίσαμε εμείς?</a:t>
            </a:r>
          </a:p>
          <a:p>
            <a:r>
              <a:rPr lang="el-GR" dirty="0" smtClean="0"/>
              <a:t>Παράδειγμα: Η κλάση </a:t>
            </a:r>
            <a:r>
              <a:rPr lang="en-US" dirty="0" smtClean="0"/>
              <a:t>Person (</a:t>
            </a:r>
            <a:r>
              <a:rPr lang="en-US" dirty="0" err="1" smtClean="0"/>
              <a:t>ToyClass</a:t>
            </a:r>
            <a:r>
              <a:rPr lang="en-US" dirty="0" smtClean="0"/>
              <a:t> </a:t>
            </a:r>
            <a:r>
              <a:rPr lang="el-GR" dirty="0" smtClean="0"/>
              <a:t>από το βιβλίο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3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97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Person(“Bob”, 1);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578802"/>
              </p:ext>
            </p:extLst>
          </p:nvPr>
        </p:nvGraphicFramePr>
        <p:xfrm>
          <a:off x="5724128" y="2636912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27984" y="3212976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endParaRPr lang="en-US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6912260" y="3609020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54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Car </a:t>
            </a:r>
            <a:r>
              <a:rPr lang="el-GR" dirty="0" smtClean="0"/>
              <a:t>θα έχει ως πεδίο και το όνομα του οδηγού. Το όνομα θα το παίρνει από ένα αντικείμενο της κλάσης </a:t>
            </a:r>
            <a:r>
              <a:rPr lang="en-US" dirty="0" smtClean="0"/>
              <a:t>Person</a:t>
            </a:r>
            <a:r>
              <a:rPr lang="el-GR" dirty="0" smtClean="0"/>
              <a:t> στην αρχικοποίηση.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0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2" y="3933056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665372"/>
              </p:ext>
            </p:extLst>
          </p:nvPr>
        </p:nvGraphicFramePr>
        <p:xfrm>
          <a:off x="5868144" y="184482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99592" y="2420888"/>
            <a:ext cx="44081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το παρακάτω πρόγραμμα?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7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varP1 = new Person(“Bob”, 1);</a:t>
            </a: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554223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87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131676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5592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784343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27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823805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“Ann”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1560" y="2180112"/>
            <a:ext cx="396044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αλλαγή θα γίνει στο χώρο μνήμης που δείχνει 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</a:p>
          <a:p>
            <a:r>
              <a:rPr lang="el-GR" dirty="0" smtClean="0"/>
              <a:t>Αυτός είναι ο ίδιος όπως αυτός που δείχνει και ο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</a:p>
        </p:txBody>
      </p:sp>
    </p:spTree>
    <p:extLst>
      <p:ext uri="{BB962C8B-B14F-4D97-AF65-F5344CB8AC3E}">
        <p14:creationId xmlns:p14="http://schemas.microsoft.com/office/powerpoint/2010/main" val="42512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717911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“Ann”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03648" y="1844824"/>
            <a:ext cx="18623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“Ann 2”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2767843"/>
            <a:ext cx="432048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Αλλάζοντας </a:t>
            </a:r>
            <a:r>
              <a:rPr lang="el-GR" dirty="0" smtClean="0">
                <a:solidFill>
                  <a:srgbClr val="FF0000"/>
                </a:solidFill>
              </a:rPr>
              <a:t>τα περιεχόμενα </a:t>
            </a:r>
            <a:r>
              <a:rPr lang="el-GR" dirty="0" smtClean="0"/>
              <a:t>της θέσης μνήμης στην </a:t>
            </a:r>
            <a:r>
              <a:rPr lang="el-GR" dirty="0" err="1" smtClean="0"/>
              <a:t>οποια</a:t>
            </a:r>
            <a:r>
              <a:rPr lang="el-GR" dirty="0" smtClean="0"/>
              <a:t> δείχνει 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  <a:r>
              <a:rPr lang="en-US" dirty="0" smtClean="0"/>
              <a:t> </a:t>
            </a:r>
            <a:r>
              <a:rPr lang="el-GR" dirty="0" smtClean="0"/>
              <a:t>αλλάζουμε και το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41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πει ότι όταν ελέγχουμε ισότητα μεταξύ αντικειμένων (π.χ., </a:t>
            </a:r>
            <a:r>
              <a:rPr lang="en-US" dirty="0" smtClean="0"/>
              <a:t>Strings) </a:t>
            </a:r>
            <a:r>
              <a:rPr lang="el-GR" dirty="0" smtClean="0"/>
              <a:t>πρέπει να γίνεται μέσω της μεθόδου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quals</a:t>
            </a:r>
            <a:r>
              <a:rPr lang="en-US" dirty="0" smtClean="0"/>
              <a:t> </a:t>
            </a:r>
            <a:r>
              <a:rPr lang="el-GR" dirty="0" smtClean="0"/>
              <a:t>και όχι με το </a:t>
            </a:r>
            <a:r>
              <a:rPr lang="el-GR" dirty="0" smtClean="0">
                <a:solidFill>
                  <a:srgbClr val="0070C0"/>
                </a:solidFill>
              </a:rPr>
              <a:t>==</a:t>
            </a:r>
          </a:p>
          <a:p>
            <a:r>
              <a:rPr lang="el-GR" dirty="0" smtClean="0"/>
              <a:t>Η συζήτηση με τις αναφορές εξηγεί γιατί η σύγκριση με</a:t>
            </a:r>
            <a:r>
              <a:rPr lang="el-GR" dirty="0" smtClean="0">
                <a:solidFill>
                  <a:srgbClr val="0070C0"/>
                </a:solidFill>
              </a:rPr>
              <a:t> == </a:t>
            </a:r>
            <a:r>
              <a:rPr lang="el-GR" dirty="0" smtClean="0"/>
              <a:t>δε δουλεύει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σύγκριση με </a:t>
            </a:r>
            <a:r>
              <a:rPr lang="el-GR" dirty="0">
                <a:solidFill>
                  <a:srgbClr val="0070C0"/>
                </a:solidFill>
              </a:rPr>
              <a:t>==</a:t>
            </a:r>
            <a:r>
              <a:rPr lang="el-GR" dirty="0"/>
              <a:t> </a:t>
            </a:r>
            <a:r>
              <a:rPr lang="el-GR" dirty="0" smtClean="0"/>
              <a:t>συγκρίνει αν δύο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είναι ίδιες και </a:t>
            </a:r>
            <a:r>
              <a:rPr lang="el-GR" dirty="0" smtClean="0">
                <a:solidFill>
                  <a:srgbClr val="FF0000"/>
                </a:solidFill>
              </a:rPr>
              <a:t>όχι </a:t>
            </a:r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 περιεχόμενα </a:t>
            </a:r>
            <a:r>
              <a:rPr lang="el-GR" dirty="0" smtClean="0"/>
              <a:t>των θέσεων μνήμης στις οποίες δείχνουν οι αναφορές είναι ίδια.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19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περνάμε παραμέτρους σε μία μέθοδο το πέρασμα γίνεται πάντα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 τιμής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call-by-value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Δηλαδή απλά περνάμε τα </a:t>
            </a:r>
            <a:r>
              <a:rPr lang="el-GR" dirty="0" smtClean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της συγκεκριμένης μεταβλητής.</a:t>
            </a:r>
          </a:p>
          <a:p>
            <a:pPr lvl="1"/>
            <a:r>
              <a:rPr lang="el-GR" dirty="0" smtClean="0"/>
              <a:t>Για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</a:t>
            </a:r>
            <a:r>
              <a:rPr lang="el-GR" dirty="0" smtClean="0"/>
              <a:t> τύπου, αλλαγές στην τιμή της παραμέτρου </a:t>
            </a:r>
            <a:r>
              <a:rPr lang="el-GR" dirty="0" smtClean="0">
                <a:solidFill>
                  <a:srgbClr val="0070C0"/>
                </a:solidFill>
              </a:rPr>
              <a:t>δεν αλλάζουν </a:t>
            </a:r>
            <a:r>
              <a:rPr lang="el-GR" dirty="0" smtClean="0"/>
              <a:t>την μεταβλητή που περάσαμε σαν όρισμα.</a:t>
            </a:r>
          </a:p>
          <a:p>
            <a:pPr lvl="1"/>
            <a:endParaRPr lang="el-GR" dirty="0"/>
          </a:p>
          <a:p>
            <a:r>
              <a:rPr lang="el-GR" dirty="0" smtClean="0"/>
              <a:t>Τι γίνεται όμως αν η παράμετρος είναι ένα αντικείμενο?</a:t>
            </a:r>
          </a:p>
          <a:p>
            <a:pPr lvl="1"/>
            <a:r>
              <a:rPr lang="el-GR" dirty="0" smtClean="0"/>
              <a:t>Τα </a:t>
            </a:r>
            <a:r>
              <a:rPr lang="el-GR" dirty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μιας μεταβλητής-αντικείμενο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</a:t>
            </a:r>
            <a:r>
              <a:rPr lang="el-GR" dirty="0" smtClean="0"/>
              <a:t> μέσα στην μέθοδο </a:t>
            </a:r>
            <a:r>
              <a:rPr lang="el-GR" dirty="0" smtClean="0">
                <a:solidFill>
                  <a:srgbClr val="0070C0"/>
                </a:solidFill>
              </a:rPr>
              <a:t>αλλάξουν τα περιεχόμενα του αντικειμένου </a:t>
            </a:r>
            <a:r>
              <a:rPr lang="el-GR" dirty="0" smtClean="0"/>
              <a:t>(εκεί που δείχνει η αναφορά) τότε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και η μεταβλητή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περάσαμε.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24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6490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“Mr. White",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Heisnberg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"Now we call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copier with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argument.");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437112"/>
            <a:ext cx="8291264" cy="22322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smtClean="0"/>
              <a:t>Person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private String name;</a:t>
            </a:r>
          </a:p>
          <a:p>
            <a:r>
              <a:rPr lang="en-US" dirty="0"/>
              <a:t>    private </a:t>
            </a:r>
            <a:r>
              <a:rPr lang="en-US" dirty="0" err="1"/>
              <a:t>int</a:t>
            </a:r>
            <a:r>
              <a:rPr lang="en-US" dirty="0"/>
              <a:t> number;</a:t>
            </a:r>
          </a:p>
          <a:p>
            <a:endParaRPr lang="en-US" dirty="0"/>
          </a:p>
          <a:p>
            <a:r>
              <a:rPr lang="en-US" dirty="0"/>
              <a:t>    public void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(Person </a:t>
            </a:r>
            <a:r>
              <a:rPr lang="en-US" dirty="0" smtClean="0">
                <a:solidFill>
                  <a:srgbClr val="00B050"/>
                </a:solidFill>
              </a:rPr>
              <a:t>other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/>
              <a:t>{</a:t>
            </a:r>
          </a:p>
          <a:p>
            <a:r>
              <a:rPr lang="en-US" dirty="0"/>
              <a:t>        </a:t>
            </a:r>
            <a:r>
              <a:rPr lang="en-US" dirty="0" smtClean="0">
                <a:solidFill>
                  <a:srgbClr val="00B050"/>
                </a:solidFill>
              </a:rPr>
              <a:t>other</a:t>
            </a:r>
            <a:r>
              <a:rPr lang="en-US" dirty="0" smtClean="0"/>
              <a:t>.name </a:t>
            </a:r>
            <a:r>
              <a:rPr lang="en-US" dirty="0"/>
              <a:t>= name;</a:t>
            </a:r>
          </a:p>
          <a:p>
            <a:r>
              <a:rPr lang="en-US" dirty="0"/>
              <a:t>        </a:t>
            </a:r>
            <a:r>
              <a:rPr lang="en-US" dirty="0" err="1" smtClean="0">
                <a:solidFill>
                  <a:srgbClr val="00B050"/>
                </a:solidFill>
              </a:rPr>
              <a:t>other</a:t>
            </a:r>
            <a:r>
              <a:rPr lang="en-US" dirty="0" err="1" smtClean="0"/>
              <a:t>.number</a:t>
            </a:r>
            <a:r>
              <a:rPr lang="en-US" dirty="0" smtClean="0"/>
              <a:t> </a:t>
            </a:r>
            <a:r>
              <a:rPr lang="en-US" dirty="0"/>
              <a:t>= number;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60232" y="3789040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60232" y="4643158"/>
            <a:ext cx="155683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Heisenberg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52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977369"/>
              </p:ext>
            </p:extLst>
          </p:nvPr>
        </p:nvGraphicFramePr>
        <p:xfrm>
          <a:off x="4427984" y="1484784"/>
          <a:ext cx="4320480" cy="447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“Mr. White”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“Heisenberg”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30461" y="2170651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1170" y="2545797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90" y="3367675"/>
            <a:ext cx="4298103" cy="116955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new 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“Mr. White",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new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“Heisenberg", 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76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522514"/>
            <a:ext cx="5105400" cy="3320143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6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596556"/>
              </p:ext>
            </p:extLst>
          </p:nvPr>
        </p:nvGraphicFramePr>
        <p:xfrm>
          <a:off x="4427984" y="1484784"/>
          <a:ext cx="4320480" cy="447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“Mr. White”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“Heisenberg”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30461" y="2170651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1170" y="2545797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9891" y="4149080"/>
            <a:ext cx="3832029" cy="22322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smtClean="0"/>
              <a:t>Person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private String </a:t>
            </a:r>
            <a:r>
              <a:rPr lang="en-US" dirty="0">
                <a:solidFill>
                  <a:srgbClr val="0070C0"/>
                </a:solidFill>
              </a:rPr>
              <a:t>name</a:t>
            </a:r>
            <a:r>
              <a:rPr lang="en-US" dirty="0"/>
              <a:t>;</a:t>
            </a:r>
          </a:p>
          <a:p>
            <a:r>
              <a:rPr lang="en-US" dirty="0"/>
              <a:t>    private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number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public void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(Person </a:t>
            </a:r>
            <a:r>
              <a:rPr lang="en-US" dirty="0" smtClean="0">
                <a:solidFill>
                  <a:srgbClr val="00B050"/>
                </a:solidFill>
              </a:rPr>
              <a:t>other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{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smtClean="0"/>
              <a:t>other.name </a:t>
            </a:r>
            <a:r>
              <a:rPr lang="en-US" dirty="0"/>
              <a:t>= name;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other.number</a:t>
            </a:r>
            <a:r>
              <a:rPr lang="en-US" dirty="0" smtClean="0"/>
              <a:t> </a:t>
            </a:r>
            <a:r>
              <a:rPr lang="en-US" dirty="0"/>
              <a:t>= number;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90" y="3521564"/>
            <a:ext cx="383202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06178" y="2961752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other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65452" y="6093296"/>
            <a:ext cx="225254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other 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8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225354"/>
              </p:ext>
            </p:extLst>
          </p:nvPr>
        </p:nvGraphicFramePr>
        <p:xfrm>
          <a:off x="4427984" y="1484784"/>
          <a:ext cx="4320480" cy="447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“Heisenberg”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“Heisenberg”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30461" y="2170651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41170" y="2545797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06178" y="2961752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other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9891" y="4149080"/>
            <a:ext cx="3832029" cy="22322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smtClean="0"/>
              <a:t>Person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private String </a:t>
            </a:r>
            <a:r>
              <a:rPr lang="en-US" dirty="0">
                <a:solidFill>
                  <a:srgbClr val="0070C0"/>
                </a:solidFill>
              </a:rPr>
              <a:t>name</a:t>
            </a:r>
            <a:r>
              <a:rPr lang="en-US" dirty="0"/>
              <a:t>;</a:t>
            </a:r>
          </a:p>
          <a:p>
            <a:r>
              <a:rPr lang="en-US" dirty="0"/>
              <a:t>    private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number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public void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(Person </a:t>
            </a:r>
            <a:r>
              <a:rPr lang="en-US" dirty="0" smtClean="0">
                <a:solidFill>
                  <a:srgbClr val="00B050"/>
                </a:solidFill>
              </a:rPr>
              <a:t>other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{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smtClean="0"/>
              <a:t>other.name </a:t>
            </a:r>
            <a:r>
              <a:rPr lang="en-US" dirty="0"/>
              <a:t>= name;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other.number</a:t>
            </a:r>
            <a:r>
              <a:rPr lang="en-US" dirty="0" smtClean="0"/>
              <a:t> </a:t>
            </a:r>
            <a:r>
              <a:rPr lang="en-US" dirty="0"/>
              <a:t>= number;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890" y="3521564"/>
            <a:ext cx="383202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06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ορίσματα σε μεθόδους αντικείμενα οποιαδήποτε κλάσης μπορούν να εμφανιστούν και ως πεδία μιας κλάσης</a:t>
            </a:r>
          </a:p>
          <a:p>
            <a:pPr lvl="1"/>
            <a:r>
              <a:rPr lang="el-GR" dirty="0" smtClean="0"/>
              <a:t>Ένα αντικείμενο μπορεί να έχει μέσα του άλλα αντικείμενα.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0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56176" y="5013176"/>
            <a:ext cx="238488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Καλύτερη υλοποίηση!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8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5976" y="2132856"/>
            <a:ext cx="367240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Person(name);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smtClean="0">
                <a:solidFill>
                  <a:srgbClr val="FF0000"/>
                </a:solidFill>
              </a:rPr>
              <a:t>“Alice”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016352" y="4627240"/>
            <a:ext cx="3127648" cy="1826096"/>
          </a:xfrm>
          <a:prstGeom prst="wedgeRectCallout">
            <a:avLst>
              <a:gd name="adj1" fmla="val 3963"/>
              <a:gd name="adj2" fmla="val -1700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αντικείμενο δημιουργείται μέσα στον </a:t>
            </a:r>
            <a:r>
              <a:rPr lang="en-US" dirty="0" smtClean="0"/>
              <a:t>constructor</a:t>
            </a:r>
          </a:p>
          <a:p>
            <a:pPr algn="ctr"/>
            <a:r>
              <a:rPr lang="el-GR" dirty="0" smtClean="0"/>
              <a:t>Αυτό έχει νόημα αν το </a:t>
            </a:r>
            <a:r>
              <a:rPr lang="en-US" dirty="0" smtClean="0"/>
              <a:t>Person </a:t>
            </a:r>
            <a:r>
              <a:rPr lang="el-GR" dirty="0" smtClean="0"/>
              <a:t>χρησιμοποιείται μόνο</a:t>
            </a:r>
            <a:r>
              <a:rPr lang="en-US" dirty="0" smtClean="0"/>
              <a:t> </a:t>
            </a:r>
            <a:r>
              <a:rPr lang="el-GR" dirty="0" smtClean="0"/>
              <a:t>μέσα στην κλάση </a:t>
            </a:r>
            <a:r>
              <a:rPr lang="en-US" dirty="0" smtClean="0"/>
              <a:t>Car</a:t>
            </a:r>
            <a:r>
              <a:rPr lang="el-G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1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499992" y="2060848"/>
            <a:ext cx="2952328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23928" y="4495800"/>
            <a:ext cx="5155717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44077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</a:t>
            </a:r>
            <a:r>
              <a:rPr lang="en-US" dirty="0" smtClean="0"/>
              <a:t>private </a:t>
            </a:r>
            <a:r>
              <a:rPr lang="en-US" dirty="0" err="1" smtClean="0"/>
              <a:t>int</a:t>
            </a:r>
            <a:r>
              <a:rPr lang="en-US" dirty="0" smtClean="0"/>
              <a:t> age;</a:t>
            </a:r>
            <a:endParaRPr lang="en-US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</a:t>
            </a:r>
            <a:r>
              <a:rPr lang="en-US" dirty="0" smtClean="0"/>
              <a:t>name, 		</a:t>
            </a:r>
            <a:r>
              <a:rPr lang="en-US" dirty="0" err="1" smtClean="0"/>
              <a:t>int</a:t>
            </a:r>
            <a:r>
              <a:rPr lang="en-US" dirty="0" smtClean="0"/>
              <a:t> age){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this.name = name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this.age</a:t>
            </a:r>
            <a:r>
              <a:rPr lang="en-US" dirty="0" smtClean="0"/>
              <a:t> = age;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  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getAge</a:t>
            </a:r>
            <a:r>
              <a:rPr lang="en-US" dirty="0" smtClean="0"/>
              <a:t>(){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return </a:t>
            </a:r>
            <a:r>
              <a:rPr lang="en-US" dirty="0" smtClean="0"/>
              <a:t>age;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49562" y="404664"/>
            <a:ext cx="5032147" cy="401648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5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driver.getAge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&gt;= 18){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driver;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1500" b="1" dirty="0">
              <a:latin typeface="Courier New" pitchFamily="49" charset="0"/>
              <a:cs typeface="Courier New" pitchFamily="49" charset="0"/>
            </a:endParaRP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+ " " + position;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011" y="5445224"/>
            <a:ext cx="367506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Person </a:t>
            </a:r>
            <a:r>
              <a:rPr lang="el-GR" dirty="0" smtClean="0"/>
              <a:t>είναι διαφορετική κλάση άρα δεν μπορούμε να διαβάσουμε το πεδίο </a:t>
            </a:r>
            <a:r>
              <a:rPr lang="en-US" dirty="0" smtClean="0"/>
              <a:t>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99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7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48381" y="4258988"/>
            <a:ext cx="2304256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2" y="299229"/>
            <a:ext cx="8229600" cy="990600"/>
          </a:xfrm>
        </p:spPr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exit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2417" y="1631412"/>
            <a:ext cx="877605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Χρησιμοποιείται για σοβαρά λάθη για να σταματάει την εκτέλεση του προγράμματος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2420888"/>
            <a:ext cx="8291264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RandomVector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dimension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driver.getAge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&gt;= 18){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122050" y="4466389"/>
            <a:ext cx="3816424" cy="2092024"/>
          </a:xfrm>
          <a:prstGeom prst="wedgeRoundRectCallout">
            <a:avLst>
              <a:gd name="adj1" fmla="val -66904"/>
              <a:gd name="adj2" fmla="val -4588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 δώσουμε αρνητική διάσταση το πρόγραμμα μας θα σταματήσει.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 -1 εξυπηρετεί σαν κωδικός λάθους, μπορείτε να βάλετε όποια τιμή θέλετε.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9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6224</TotalTime>
  <Words>2390</Words>
  <Application>Microsoft Office PowerPoint</Application>
  <PresentationFormat>On-screen Show (4:3)</PresentationFormat>
  <Paragraphs>786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Clarity</vt:lpstr>
      <vt:lpstr>ΤΕΧΝΙΚΕΣ Αντικειμενοστραφουσ προγραμματισμου</vt:lpstr>
      <vt:lpstr>Αντικείμενα ως ορίσματα</vt:lpstr>
      <vt:lpstr>Παράδειγμα</vt:lpstr>
      <vt:lpstr>PowerPoint Presentation</vt:lpstr>
      <vt:lpstr>Αντικείμενα μέσα σε αντικείμενα</vt:lpstr>
      <vt:lpstr>PowerPoint Presentation</vt:lpstr>
      <vt:lpstr>PowerPoint Presentation</vt:lpstr>
      <vt:lpstr>PowerPoint Presentation</vt:lpstr>
      <vt:lpstr>Η εντολή exit</vt:lpstr>
      <vt:lpstr>PowerPoint Presentation</vt:lpstr>
      <vt:lpstr>PowerPoint Presentation</vt:lpstr>
      <vt:lpstr>Κώδικας σε πολλά αρχεία</vt:lpstr>
      <vt:lpstr>Παράδειγμα</vt:lpstr>
      <vt:lpstr>PowerPoint Presentation</vt:lpstr>
      <vt:lpstr>PowerPoint Presentation</vt:lpstr>
      <vt:lpstr>ΑΝΑΦΟΡΕΣ</vt:lpstr>
      <vt:lpstr>new</vt:lpstr>
      <vt:lpstr>Η μνήμη του υπολογιστή</vt:lpstr>
      <vt:lpstr>Αποθήκευση μεταβλητών</vt:lpstr>
      <vt:lpstr>Αποθήκευση μεταβλητών πρωταρχικού τύπου</vt:lpstr>
      <vt:lpstr>Αποθήκευση αντικειμένων</vt:lpstr>
      <vt:lpstr>Αποθήκευση αντικειμένων</vt:lpstr>
      <vt:lpstr>Παράδειγμα - πινάκες</vt:lpstr>
      <vt:lpstr>Παράδειγμα - πινάκες</vt:lpstr>
      <vt:lpstr>Παράδειγμα - πινάκες</vt:lpstr>
      <vt:lpstr>Παράδειγμα - πινάκες</vt:lpstr>
      <vt:lpstr>Αντικείμενα κλάσεων</vt:lpstr>
      <vt:lpstr>PowerPoint Presentation</vt:lpstr>
      <vt:lpstr>Παράδειγμα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Equals</vt:lpstr>
      <vt:lpstr>Αντικείμενα ως παράμετροι</vt:lpstr>
      <vt:lpstr>Παράδειγμα</vt:lpstr>
      <vt:lpstr>Εξήγηση</vt:lpstr>
      <vt:lpstr>Εξήγηση</vt:lpstr>
      <vt:lpstr>Εξήγηση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364</cp:revision>
  <dcterms:created xsi:type="dcterms:W3CDTF">2013-02-10T16:19:38Z</dcterms:created>
  <dcterms:modified xsi:type="dcterms:W3CDTF">2015-03-25T14:41:17Z</dcterms:modified>
</cp:coreProperties>
</file>