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5"/>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11" r:id="rId16"/>
    <p:sldId id="712" r:id="rId17"/>
    <p:sldId id="713" r:id="rId18"/>
    <p:sldId id="718" r:id="rId19"/>
    <p:sldId id="694" r:id="rId20"/>
    <p:sldId id="714" r:id="rId21"/>
    <p:sldId id="696" r:id="rId22"/>
    <p:sldId id="736" r:id="rId23"/>
    <p:sldId id="738" r:id="rId24"/>
    <p:sldId id="739" r:id="rId25"/>
    <p:sldId id="741" r:id="rId26"/>
    <p:sldId id="740" r:id="rId27"/>
    <p:sldId id="745" r:id="rId28"/>
    <p:sldId id="698" r:id="rId29"/>
    <p:sldId id="729" r:id="rId30"/>
    <p:sldId id="730" r:id="rId31"/>
    <p:sldId id="742" r:id="rId32"/>
    <p:sldId id="743" r:id="rId33"/>
    <p:sldId id="735" r:id="rId34"/>
    <p:sldId id="744" r:id="rId35"/>
    <p:sldId id="700" r:id="rId36"/>
    <p:sldId id="701" r:id="rId37"/>
    <p:sldId id="703" r:id="rId38"/>
    <p:sldId id="715" r:id="rId39"/>
    <p:sldId id="699" r:id="rId40"/>
    <p:sldId id="746" r:id="rId41"/>
    <p:sldId id="747" r:id="rId42"/>
    <p:sldId id="748" r:id="rId43"/>
    <p:sldId id="749" r:id="rId44"/>
    <p:sldId id="750" r:id="rId45"/>
    <p:sldId id="751" r:id="rId46"/>
    <p:sldId id="716" r:id="rId47"/>
    <p:sldId id="724" r:id="rId48"/>
    <p:sldId id="752" r:id="rId49"/>
    <p:sldId id="753" r:id="rId50"/>
    <p:sldId id="754" r:id="rId51"/>
    <p:sldId id="705" r:id="rId52"/>
    <p:sldId id="692" r:id="rId53"/>
    <p:sldId id="693" r:id="rId54"/>
    <p:sldId id="706" r:id="rId55"/>
    <p:sldId id="707" r:id="rId56"/>
    <p:sldId id="720" r:id="rId57"/>
    <p:sldId id="721" r:id="rId58"/>
    <p:sldId id="708" r:id="rId59"/>
    <p:sldId id="717" r:id="rId60"/>
    <p:sldId id="702" r:id="rId61"/>
    <p:sldId id="755" r:id="rId62"/>
    <p:sldId id="757" r:id="rId63"/>
    <p:sldId id="75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5" d="100"/>
          <a:sy n="65" d="100"/>
        </p:scale>
        <p:origin x="130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11/25/2015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5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MINING</a:t>
            </a:r>
            <a:br>
              <a:rPr lang="en-US" dirty="0" smtClean="0"/>
            </a:br>
            <a:r>
              <a:rPr lang="en-US" dirty="0" smtClean="0"/>
              <a:t>LECTURE 7</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Dimensionality Reduction</a:t>
            </a:r>
          </a:p>
          <a:p>
            <a:r>
              <a:rPr lang="en-US" dirty="0" smtClean="0"/>
              <a:t>PCA – SVD</a:t>
            </a:r>
          </a:p>
          <a:p>
            <a:endParaRPr lang="en-US" dirty="0"/>
          </a:p>
          <a:p>
            <a:r>
              <a:rPr lang="en-US" dirty="0" smtClean="0"/>
              <a:t>(Thanks to Jure </a:t>
            </a:r>
            <a:r>
              <a:rPr lang="en-US" dirty="0" err="1" smtClean="0"/>
              <a:t>Leskovec</a:t>
            </a:r>
            <a:r>
              <a:rPr lang="en-US" dirty="0" smtClean="0"/>
              <a:t>, </a:t>
            </a:r>
            <a:r>
              <a:rPr lang="en-US" dirty="0" err="1" smtClean="0"/>
              <a:t>Evimaria</a:t>
            </a:r>
            <a:r>
              <a:rPr lang="en-US" dirty="0" smtClean="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form of a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
                </a:r>
                <a:r>
                  <a:rPr lang="en-US" dirty="0" smtClean="0"/>
                  <a:t>attributes describing </a:t>
                </a:r>
                <a:r>
                  <a:rPr lang="en-US" dirty="0"/>
                  <a:t>the objects. </a:t>
                </a:r>
                <a:r>
                  <a:rPr lang="en-US" dirty="0" smtClean="0"/>
                  <a:t>Each </a:t>
                </a:r>
                <a:r>
                  <a:rPr lang="en-US" dirty="0"/>
                  <a:t>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r>
                  <a:rPr lang="en-US" dirty="0" smtClean="0"/>
                  <a:t>.</a:t>
                </a:r>
              </a:p>
              <a:p>
                <a:endParaRPr lang="en-US" dirty="0" smtClean="0"/>
              </a:p>
              <a:p>
                <a:r>
                  <a:rPr lang="en-US" dirty="0" smtClean="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smtClean="0">
                    <a:sym typeface="Symbol"/>
                  </a:rPr>
                  <a:t> real matrix </a:t>
                </a:r>
                <a:r>
                  <a:rPr lang="en-US" dirty="0" smtClean="0">
                    <a:solidFill>
                      <a:srgbClr val="00B0F0"/>
                    </a:solidFill>
                    <a:sym typeface="Symbol"/>
                  </a:rPr>
                  <a:t>A</a:t>
                </a:r>
                <a:r>
                  <a:rPr lang="en-US" dirty="0" smtClean="0">
                    <a:sym typeface="Symbol"/>
                  </a:rPr>
                  <a:t>.</a:t>
                </a:r>
              </a:p>
              <a:p>
                <a:pPr lvl="1"/>
                <a:r>
                  <a:rPr lang="en-US" dirty="0" smtClean="0">
                    <a:sym typeface="Symbol"/>
                  </a:rPr>
                  <a:t>We can now use tools from </a:t>
                </a:r>
                <a:r>
                  <a:rPr lang="en-US" dirty="0" smtClean="0">
                    <a:solidFill>
                      <a:schemeClr val="accent6">
                        <a:lumMod val="75000"/>
                      </a:schemeClr>
                    </a:solidFill>
                    <a:sym typeface="Symbol"/>
                  </a:rPr>
                  <a:t>linear algebra </a:t>
                </a:r>
                <a:r>
                  <a:rPr lang="en-US" dirty="0" smtClean="0">
                    <a:sym typeface="Symbol"/>
                  </a:rPr>
                  <a:t>to process the data matrix</a:t>
                </a:r>
              </a:p>
              <a:p>
                <a:pPr lvl="1"/>
                <a:endParaRPr lang="en-US" dirty="0">
                  <a:sym typeface="Symbol"/>
                </a:endParaRPr>
              </a:p>
              <a:p>
                <a:r>
                  <a:rPr lang="en-US" dirty="0" smtClean="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smtClean="0">
                    <a:solidFill>
                      <a:srgbClr val="00B0F0"/>
                    </a:solidFill>
                    <a:sym typeface="Symbol"/>
                  </a:rPr>
                  <a:t> </a:t>
                </a:r>
                <a:r>
                  <a:rPr lang="en-US" dirty="0" smtClean="0">
                    <a:sym typeface="Symbol"/>
                  </a:rPr>
                  <a:t>matrix </a:t>
                </a:r>
                <a:r>
                  <a:rPr lang="en-US" dirty="0">
                    <a:solidFill>
                      <a:srgbClr val="00B0F0"/>
                    </a:solidFill>
                    <a:sym typeface="Symbol"/>
                  </a:rPr>
                  <a:t>B</a:t>
                </a:r>
                <a:r>
                  <a:rPr lang="en-US" dirty="0" smtClean="0">
                    <a:sym typeface="Symbol"/>
                  </a:rPr>
                  <a:t> such that</a:t>
                </a:r>
              </a:p>
              <a:p>
                <a:pPr lvl="1"/>
                <a:r>
                  <a:rPr lang="en-US" dirty="0" smtClean="0">
                    <a:sym typeface="Symbol"/>
                  </a:rPr>
                  <a:t>It preserves as much of the </a:t>
                </a:r>
                <a:r>
                  <a:rPr lang="en-US" dirty="0" smtClean="0">
                    <a:solidFill>
                      <a:schemeClr val="accent6">
                        <a:lumMod val="75000"/>
                      </a:schemeClr>
                    </a:solidFill>
                    <a:sym typeface="Symbol"/>
                  </a:rPr>
                  <a:t>information</a:t>
                </a:r>
                <a:r>
                  <a:rPr lang="en-US" dirty="0" smtClean="0">
                    <a:sym typeface="Symbol"/>
                  </a:rPr>
                  <a:t> in the original matrix </a:t>
                </a:r>
                <a:r>
                  <a:rPr lang="en-US" dirty="0" smtClean="0">
                    <a:solidFill>
                      <a:srgbClr val="00B0F0"/>
                    </a:solidFill>
                    <a:sym typeface="Symbol"/>
                  </a:rPr>
                  <a:t>A</a:t>
                </a:r>
                <a:r>
                  <a:rPr lang="en-US" dirty="0" smtClean="0">
                    <a:sym typeface="Symbol"/>
                  </a:rPr>
                  <a:t> as possible</a:t>
                </a:r>
              </a:p>
              <a:p>
                <a:pPr lvl="1"/>
                <a:r>
                  <a:rPr lang="en-US" dirty="0" smtClean="0">
                    <a:sym typeface="Symbol"/>
                  </a:rPr>
                  <a:t>It reveals something about the structure of the data in </a:t>
                </a:r>
                <a:r>
                  <a:rPr lang="en-US" dirty="0" smtClean="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r="-741"/>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1174488"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documents</a:t>
            </a:r>
          </a:p>
        </p:txBody>
      </p:sp>
      <p:sp>
        <p:nvSpPr>
          <p:cNvPr id="11269" name="Text Box 6"/>
          <p:cNvSpPr txBox="1">
            <a:spLocks noChangeArrowheads="1"/>
          </p:cNvSpPr>
          <p:nvPr/>
        </p:nvSpPr>
        <p:spPr bwMode="auto">
          <a:xfrm rot="-5400000">
            <a:off x="4289425" y="-60325"/>
            <a:ext cx="908050"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terms </a:t>
            </a:r>
          </a:p>
          <a:p>
            <a:pPr>
              <a:lnSpc>
                <a:spcPct val="98000"/>
              </a:lnSpc>
              <a:buClr>
                <a:srgbClr val="000000"/>
              </a:buClr>
              <a:buSzPct val="100000"/>
              <a:buFont typeface="Calibri" pitchFamily="34" charset="0"/>
              <a:buNone/>
            </a:pPr>
            <a:r>
              <a:rPr lang="en-US" sz="2400" dirty="0">
                <a:solidFill>
                  <a:schemeClr val="tx1"/>
                </a:solidFill>
                <a:cs typeface="Times New Roman" pitchFamily="18" charset="0"/>
              </a:rPr>
              <a:t>(e.g., theorem, proof, etc.)</a:t>
            </a:r>
          </a:p>
        </p:txBody>
      </p:sp>
      <p:sp>
        <p:nvSpPr>
          <p:cNvPr id="11270" name="Text Box 7"/>
          <p:cNvSpPr txBox="1">
            <a:spLocks noChangeArrowheads="1"/>
          </p:cNvSpPr>
          <p:nvPr/>
        </p:nvSpPr>
        <p:spPr bwMode="auto">
          <a:xfrm rot="-5400000">
            <a:off x="4308475" y="2984500"/>
            <a:ext cx="908050"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frequency of the </a:t>
            </a:r>
            <a:r>
              <a:rPr lang="en-US" sz="2400" b="1" dirty="0">
                <a:solidFill>
                  <a:schemeClr val="accent2"/>
                </a:solidFill>
                <a:cs typeface="Times New Roman" pitchFamily="18" charset="0"/>
              </a:rPr>
              <a:t>j</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term in the </a:t>
            </a:r>
            <a:r>
              <a:rPr lang="en-US" sz="2400" b="1" dirty="0" err="1">
                <a:solidFill>
                  <a:schemeClr val="accent2"/>
                </a:solidFill>
                <a:cs typeface="Times New Roman" pitchFamily="18" charset="0"/>
              </a:rPr>
              <a:t>i</a:t>
            </a:r>
            <a:r>
              <a:rPr lang="en-US" sz="2400" dirty="0" err="1">
                <a:solidFill>
                  <a:schemeClr val="tx1"/>
                </a:solidFill>
                <a:cs typeface="Times New Roman" pitchFamily="18" charset="0"/>
              </a:rPr>
              <a:t>-th</a:t>
            </a:r>
            <a:r>
              <a:rPr lang="en-US" sz="2400" dirty="0">
                <a:solidFill>
                  <a:schemeClr val="tx1"/>
                </a:solidFill>
                <a:cs typeface="Times New Roman" pitchFamily="18" charset="0"/>
              </a:rPr>
              <a:t> document</a:t>
            </a:r>
          </a:p>
        </p:txBody>
      </p:sp>
      <p:sp>
        <p:nvSpPr>
          <p:cNvPr id="11271" name="TextBox 6"/>
          <p:cNvSpPr txBox="1">
            <a:spLocks noChangeArrowheads="1"/>
          </p:cNvSpPr>
          <p:nvPr/>
        </p:nvSpPr>
        <p:spPr bwMode="auto">
          <a:xfrm>
            <a:off x="609600" y="5410200"/>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a:t>
            </a:r>
            <a:r>
              <a:rPr lang="en-US" sz="2800" dirty="0" smtClean="0">
                <a:solidFill>
                  <a:srgbClr val="FF0000"/>
                </a:solidFill>
              </a:rPr>
              <a:t>subsets </a:t>
            </a:r>
            <a:r>
              <a:rPr lang="en-US" sz="2800" dirty="0">
                <a:solidFill>
                  <a:srgbClr val="FF0000"/>
                </a:solidFill>
              </a:rPr>
              <a:t>of </a:t>
            </a:r>
            <a:r>
              <a:rPr lang="en-US" sz="2800" dirty="0" smtClean="0">
                <a:solidFill>
                  <a:srgbClr val="FF0000"/>
                </a:solidFill>
              </a:rPr>
              <a:t>terms </a:t>
            </a:r>
            <a:r>
              <a:rPr lang="en-US" sz="2800" dirty="0">
                <a:solidFill>
                  <a:srgbClr val="FF0000"/>
                </a:solidFill>
              </a:rPr>
              <a:t>that </a:t>
            </a:r>
            <a:r>
              <a:rPr lang="en-US" sz="2800" dirty="0" smtClean="0">
                <a:solidFill>
                  <a:srgbClr val="FF0000"/>
                </a:solidFill>
              </a:rPr>
              <a:t>bring documents together</a:t>
            </a:r>
            <a:endParaRPr lang="en-US" sz="2800" dirty="0">
              <a:solidFill>
                <a:srgbClr val="FF0000"/>
              </a:solidFill>
            </a:endParaRPr>
          </a:p>
        </p:txBody>
      </p:sp>
    </p:spTree>
    <p:extLst>
      <p:ext uri="{BB962C8B-B14F-4D97-AF65-F5344CB8AC3E}">
        <p14:creationId xmlns:p14="http://schemas.microsoft.com/office/powerpoint/2010/main" val="33551858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1212588"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customers</a:t>
            </a:r>
          </a:p>
        </p:txBody>
      </p:sp>
      <p:sp>
        <p:nvSpPr>
          <p:cNvPr id="12293" name="Text Box 6"/>
          <p:cNvSpPr txBox="1">
            <a:spLocks noChangeArrowheads="1"/>
          </p:cNvSpPr>
          <p:nvPr/>
        </p:nvSpPr>
        <p:spPr bwMode="auto">
          <a:xfrm rot="-5400000">
            <a:off x="4174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movies</a:t>
            </a:r>
            <a:endParaRPr lang="en-US" sz="2400" dirty="0">
              <a:solidFill>
                <a:schemeClr val="tx1"/>
              </a:solidFill>
              <a:cs typeface="Times New Roman" pitchFamily="18" charset="0"/>
            </a:endParaRPr>
          </a:p>
          <a:p>
            <a:pPr>
              <a:lnSpc>
                <a:spcPct val="98000"/>
              </a:lnSpc>
              <a:buClr>
                <a:srgbClr val="000000"/>
              </a:buClr>
              <a:buSzPct val="100000"/>
              <a:buFont typeface="Calibri" pitchFamily="34" charset="0"/>
              <a:buNone/>
            </a:pPr>
            <a:endParaRPr lang="en-US" sz="2400" dirty="0">
              <a:solidFill>
                <a:schemeClr val="tx1"/>
              </a:solidFill>
              <a:cs typeface="Times New Roman" pitchFamily="18" charset="0"/>
            </a:endParaRPr>
          </a:p>
        </p:txBody>
      </p:sp>
      <p:sp>
        <p:nvSpPr>
          <p:cNvPr id="12294" name="Text Box 7"/>
          <p:cNvSpPr txBox="1">
            <a:spLocks noChangeArrowheads="1"/>
          </p:cNvSpPr>
          <p:nvPr/>
        </p:nvSpPr>
        <p:spPr bwMode="auto">
          <a:xfrm rot="-5400000">
            <a:off x="3784330"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rating of </a:t>
            </a:r>
            <a:r>
              <a:rPr lang="en-US" sz="2400" b="1" dirty="0" smtClean="0">
                <a:solidFill>
                  <a:schemeClr val="accent2"/>
                </a:solidFill>
                <a:cs typeface="Times New Roman" pitchFamily="18" charset="0"/>
              </a:rPr>
              <a:t>j</a:t>
            </a:r>
            <a:r>
              <a:rPr lang="en-US" sz="2400" dirty="0" smtClean="0">
                <a:solidFill>
                  <a:schemeClr val="tx1"/>
                </a:solidFill>
                <a:cs typeface="Times New Roman" pitchFamily="18" charset="0"/>
              </a:rPr>
              <a:t>-</a:t>
            </a:r>
            <a:r>
              <a:rPr lang="en-US" sz="2400" dirty="0" err="1" smtClean="0">
                <a:solidFill>
                  <a:schemeClr val="tx1"/>
                </a:solidFill>
                <a:cs typeface="Times New Roman" pitchFamily="18" charset="0"/>
              </a:rPr>
              <a:t>th</a:t>
            </a:r>
            <a:r>
              <a:rPr lang="en-US" sz="2400" dirty="0" smtClean="0">
                <a:solidFill>
                  <a:schemeClr val="tx1"/>
                </a:solidFill>
                <a:cs typeface="Times New Roman" pitchFamily="18" charset="0"/>
              </a:rPr>
              <a:t>  </a:t>
            </a:r>
            <a:r>
              <a:rPr lang="en-US" sz="2400" dirty="0">
                <a:solidFill>
                  <a:schemeClr val="tx1"/>
                </a:solidFill>
                <a:cs typeface="Times New Roman" pitchFamily="18" charset="0"/>
              </a:rPr>
              <a:t>product </a:t>
            </a:r>
            <a:r>
              <a:rPr lang="en-US" sz="2400" dirty="0" smtClean="0">
                <a:solidFill>
                  <a:schemeClr val="tx1"/>
                </a:solidFill>
                <a:cs typeface="Times New Roman" pitchFamily="18" charset="0"/>
              </a:rPr>
              <a:t>by </a:t>
            </a:r>
            <a:r>
              <a:rPr lang="en-US" sz="2400" dirty="0">
                <a:solidFill>
                  <a:schemeClr val="tx1"/>
                </a:solidFill>
                <a:cs typeface="Times New Roman" pitchFamily="18" charset="0"/>
              </a:rPr>
              <a:t>the </a:t>
            </a:r>
            <a:r>
              <a:rPr lang="en-US" sz="2400" b="1" dirty="0">
                <a:solidFill>
                  <a:schemeClr val="accent2"/>
                </a:solidFill>
                <a:cs typeface="Times New Roman" pitchFamily="18" charset="0"/>
              </a:rPr>
              <a:t>i</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customer</a:t>
            </a:r>
          </a:p>
        </p:txBody>
      </p:sp>
      <p:sp>
        <p:nvSpPr>
          <p:cNvPr id="12295" name="TextBox 6"/>
          <p:cNvSpPr txBox="1">
            <a:spLocks noChangeArrowheads="1"/>
          </p:cNvSpPr>
          <p:nvPr/>
        </p:nvSpPr>
        <p:spPr bwMode="auto">
          <a:xfrm>
            <a:off x="914400" y="5562600"/>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smtClean="0">
                <a:solidFill>
                  <a:srgbClr val="FF0000"/>
                </a:solidFill>
              </a:rPr>
              <a:t>Find subsets </a:t>
            </a:r>
            <a:r>
              <a:rPr lang="en-US" sz="2800" dirty="0">
                <a:solidFill>
                  <a:srgbClr val="FF0000"/>
                </a:solidFill>
              </a:rPr>
              <a:t>of </a:t>
            </a:r>
            <a:r>
              <a:rPr lang="en-US" sz="2800" dirty="0" smtClean="0">
                <a:solidFill>
                  <a:srgbClr val="FF0000"/>
                </a:solidFill>
              </a:rPr>
              <a:t>movies that capture </a:t>
            </a:r>
            <a:r>
              <a:rPr lang="en-US" sz="2800" dirty="0">
                <a:solidFill>
                  <a:srgbClr val="FF0000"/>
                </a:solidFill>
              </a:rPr>
              <a:t>the behavior or the customers</a:t>
            </a:r>
          </a:p>
        </p:txBody>
      </p:sp>
    </p:spTree>
    <p:extLst>
      <p:ext uri="{BB962C8B-B14F-4D97-AF65-F5344CB8AC3E}">
        <p14:creationId xmlns:p14="http://schemas.microsoft.com/office/powerpoint/2010/main" val="30623348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800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Linear 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We assume that vectors are </a:t>
                </a:r>
                <a:r>
                  <a:rPr lang="en-US" dirty="0" smtClean="0">
                    <a:solidFill>
                      <a:srgbClr val="0070C0"/>
                    </a:solidFill>
                  </a:rPr>
                  <a:t>column vectors</a:t>
                </a:r>
                <a:r>
                  <a:rPr lang="en-US" dirty="0" smtClean="0"/>
                  <a:t>. </a:t>
                </a:r>
              </a:p>
              <a:p>
                <a:r>
                  <a:rPr lang="en-US" dirty="0" smtClean="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smtClean="0"/>
                  <a:t> for the </a:t>
                </a:r>
                <a:r>
                  <a:rPr lang="en-US" dirty="0" smtClean="0">
                    <a:solidFill>
                      <a:schemeClr val="accent6">
                        <a:lumMod val="75000"/>
                      </a:schemeClr>
                    </a:solidFill>
                  </a:rPr>
                  <a:t>transpose</a:t>
                </a:r>
                <a:r>
                  <a:rPr lang="en-US" dirty="0" smtClean="0"/>
                  <a:t> of vector </a:t>
                </a:r>
                <a14:m>
                  <m:oMath xmlns:m="http://schemas.openxmlformats.org/officeDocument/2006/math">
                    <m:r>
                      <a:rPr lang="en-US" i="1" dirty="0" smtClean="0">
                        <a:solidFill>
                          <a:srgbClr val="00B0F0"/>
                        </a:solidFill>
                        <a:latin typeface="Cambria Math"/>
                      </a:rPr>
                      <m:t>𝑣</m:t>
                    </m:r>
                  </m:oMath>
                </a14:m>
                <a:r>
                  <a:rPr lang="en-US" dirty="0" smtClean="0"/>
                  <a:t> (</a:t>
                </a:r>
                <a:r>
                  <a:rPr lang="en-US" dirty="0" smtClean="0">
                    <a:solidFill>
                      <a:srgbClr val="0070C0"/>
                    </a:solidFill>
                  </a:rPr>
                  <a:t>row vector</a:t>
                </a:r>
                <a:r>
                  <a:rPr lang="en-US" dirty="0" smtClean="0"/>
                  <a:t>)</a:t>
                </a:r>
              </a:p>
              <a:p>
                <a:endParaRPr lang="en-US" dirty="0" smtClean="0">
                  <a:solidFill>
                    <a:schemeClr val="accent6">
                      <a:lumMod val="75000"/>
                    </a:schemeClr>
                  </a:solidFill>
                </a:endParaRPr>
              </a:p>
              <a:p>
                <a:r>
                  <a:rPr lang="en-US" dirty="0" smtClean="0">
                    <a:solidFill>
                      <a:schemeClr val="accent6">
                        <a:lumMod val="75000"/>
                      </a:schemeClr>
                    </a:solidFill>
                  </a:rPr>
                  <a:t>Dot product</a:t>
                </a:r>
                <a:r>
                  <a:rPr lang="en-US" dirty="0" smtClean="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smtClean="0">
                    <a:solidFill>
                      <a:srgbClr val="00B0F0"/>
                    </a:solidFill>
                  </a:rPr>
                  <a:t> </a:t>
                </a:r>
                <a:r>
                  <a:rPr lang="en-US" b="0" dirty="0" smtClean="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m:t>
                    </m:r>
                    <m:r>
                      <a:rPr lang="en-US" i="1" dirty="0" err="1" smtClean="0">
                        <a:latin typeface="Cambria Math"/>
                        <a:sym typeface="Symbol"/>
                      </a:rPr>
                      <m:t>1</m:t>
                    </m:r>
                    <m:r>
                      <a:rPr lang="en-US" i="1" dirty="0" err="1" smtClean="0">
                        <a:latin typeface="Cambria Math"/>
                        <a:sym typeface="Symbol"/>
                      </a:rPr>
                      <m:t> → </m:t>
                    </m:r>
                    <m:r>
                      <a:rPr lang="en-US" i="1" dirty="0" err="1" smtClean="0">
                        <a:latin typeface="Cambria Math"/>
                        <a:sym typeface="Symbol"/>
                      </a:rPr>
                      <m:t>1</m:t>
                    </m:r>
                    <m:r>
                      <a:rPr lang="en-US" i="1" dirty="0" err="1" smtClean="0">
                        <a:latin typeface="Cambria Math"/>
                        <a:sym typeface="Symbol"/>
                      </a:rPr>
                      <m:t></m:t>
                    </m:r>
                    <m:r>
                      <a:rPr lang="en-US" i="1" dirty="0" err="1" smtClean="0">
                        <a:latin typeface="Cambria Math"/>
                        <a:sym typeface="Symbol"/>
                      </a:rPr>
                      <m:t>1</m:t>
                    </m:r>
                  </m:oMath>
                </a14:m>
                <a:r>
                  <a:rPr lang="en-US" dirty="0" smtClean="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smtClean="0">
                    <a:solidFill>
                      <a:prstClr val="black"/>
                    </a:solidFill>
                    <a:sym typeface="Symbol"/>
                  </a:rPr>
                  <a:t> </a:t>
                </a:r>
                <a:r>
                  <a:rPr lang="en-US" dirty="0">
                    <a:solidFill>
                      <a:prstClr val="black"/>
                    </a:solidFill>
                    <a:sym typeface="Symbol"/>
                  </a:rPr>
                  <a:t>on </a:t>
                </a:r>
                <a14:m>
                  <m:oMath xmlns:m="http://schemas.openxmlformats.org/officeDocument/2006/math">
                    <m:r>
                      <a:rPr lang="en-US" b="0" i="1" smtClean="0">
                        <a:solidFill>
                          <a:prstClr val="black"/>
                        </a:solidFill>
                        <a:latin typeface="Cambria Math"/>
                        <a:sym typeface="Symbol"/>
                      </a:rPr>
                      <m:t>𝑢</m:t>
                    </m:r>
                  </m:oMath>
                </a14:m>
                <a:r>
                  <a:rPr lang="en-US" dirty="0" smtClean="0">
                    <a:solidFill>
                      <a:prstClr val="black"/>
                    </a:solidFill>
                  </a:rPr>
                  <a:t> (and vice versa)</a:t>
                </a:r>
                <a:endParaRPr lang="en-US" i="1" dirty="0" smtClean="0">
                  <a:latin typeface="Cambria Math"/>
                  <a:sym typeface="Symbol"/>
                </a:endParaRPr>
              </a:p>
              <a:p>
                <a:pPr lvl="1"/>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m:t>
                        </m:r>
                        <m:r>
                          <a:rPr lang="en-US" b="0" i="1" smtClean="0">
                            <a:latin typeface="Cambria Math"/>
                            <a:sym typeface="Symbol"/>
                          </a:rPr>
                          <m:t>, </m:t>
                        </m:r>
                        <m:r>
                          <a:rPr lang="en-US" b="0" i="1" smtClean="0">
                            <a:latin typeface="Cambria Math"/>
                            <a:sym typeface="Symbol"/>
                          </a:rPr>
                          <m:t>2</m:t>
                        </m:r>
                        <m:r>
                          <a:rPr lang="en-US" b="0" i="1" smtClean="0">
                            <a:latin typeface="Cambria Math"/>
                            <a:sym typeface="Symbol"/>
                          </a:rPr>
                          <m:t>, </m:t>
                        </m:r>
                        <m:r>
                          <a:rPr lang="en-US" b="0" i="1" smtClean="0">
                            <a:latin typeface="Cambria Math"/>
                            <a:sym typeface="Symbol"/>
                          </a:rPr>
                          <m:t>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m:t>
                    </m:r>
                    <m:r>
                      <a:rPr lang="en-US" b="0" i="1" smtClean="0">
                        <a:latin typeface="Cambria Math"/>
                        <a:sym typeface="Symbol"/>
                      </a:rPr>
                      <m:t>12</m:t>
                    </m:r>
                  </m:oMath>
                </a14:m>
                <a:r>
                  <a:rPr lang="en-US" dirty="0" smtClean="0">
                    <a:sym typeface="Symbol"/>
                  </a:rPr>
                  <a:t>	</a:t>
                </a:r>
              </a:p>
              <a:p>
                <a:endParaRPr lang="en-US" b="0" i="1" dirty="0" smtClean="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smtClean="0">
                  <a:sym typeface="Symbol"/>
                </a:endParaRPr>
              </a:p>
              <a:p>
                <a:pPr lvl="1"/>
                <a:endParaRPr lang="en-US" dirty="0" smtClean="0">
                  <a:sym typeface="Symbol"/>
                </a:endParaRPr>
              </a:p>
              <a:p>
                <a:pPr lvl="1"/>
                <a:r>
                  <a:rPr lang="en-US" dirty="0" smtClean="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m:t>
                    </m:r>
                    <m:r>
                      <a:rPr lang="en-US" i="1" dirty="0" smtClean="0">
                        <a:latin typeface="Cambria Math"/>
                        <a:sym typeface="Symbol"/>
                      </a:rPr>
                      <m:t>1</m:t>
                    </m:r>
                    <m:r>
                      <a:rPr lang="en-US" i="1" dirty="0" smtClean="0">
                        <a:latin typeface="Cambria Math"/>
                        <a:sym typeface="Symbol"/>
                      </a:rPr>
                      <m:t> </m:t>
                    </m:r>
                  </m:oMath>
                </a14:m>
                <a:r>
                  <a:rPr lang="en-US" dirty="0" smtClean="0">
                    <a:sym typeface="Symbol"/>
                  </a:rPr>
                  <a:t>(</a:t>
                </a:r>
                <a:r>
                  <a:rPr lang="en-US" dirty="0" smtClean="0">
                    <a:solidFill>
                      <a:srgbClr val="0070C0"/>
                    </a:solidFill>
                    <a:sym typeface="Symbol"/>
                  </a:rPr>
                  <a:t>unit vector</a:t>
                </a:r>
                <a:r>
                  <a:rPr lang="en-US" dirty="0" smtClean="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smtClean="0">
                    <a:sym typeface="Symbol"/>
                  </a:rPr>
                  <a:t> is the </a:t>
                </a:r>
                <a:r>
                  <a:rPr lang="en-US" dirty="0" smtClean="0">
                    <a:solidFill>
                      <a:schemeClr val="accent6">
                        <a:lumMod val="75000"/>
                      </a:schemeClr>
                    </a:solidFill>
                    <a:sym typeface="Symbol"/>
                  </a:rPr>
                  <a:t>projection length </a:t>
                </a:r>
                <a:r>
                  <a:rPr lang="en-US" dirty="0" smtClean="0">
                    <a:sym typeface="Symbol"/>
                  </a:rPr>
                  <a:t>of </a:t>
                </a:r>
                <a14:m>
                  <m:oMath xmlns:m="http://schemas.openxmlformats.org/officeDocument/2006/math">
                    <m:r>
                      <a:rPr lang="en-US" i="1" dirty="0" smtClean="0">
                        <a:latin typeface="Cambria Math"/>
                        <a:sym typeface="Symbol"/>
                      </a:rPr>
                      <m:t>𝑣</m:t>
                    </m:r>
                  </m:oMath>
                </a14:m>
                <a:r>
                  <a:rPr lang="en-US" dirty="0" smtClean="0">
                    <a:sym typeface="Symbol"/>
                  </a:rPr>
                  <a:t> on </a:t>
                </a:r>
                <a14:m>
                  <m:oMath xmlns:m="http://schemas.openxmlformats.org/officeDocument/2006/math">
                    <m:r>
                      <a:rPr lang="en-US" i="1" dirty="0" smtClean="0">
                        <a:latin typeface="Cambria Math"/>
                        <a:sym typeface="Symbol"/>
                      </a:rPr>
                      <m:t>𝑢</m:t>
                    </m:r>
                  </m:oMath>
                </a14:m>
                <a:endParaRPr lang="en-US" dirty="0" smtClean="0">
                  <a:sym typeface="Symbol"/>
                </a:endParaRPr>
              </a:p>
              <a:p>
                <a:endParaRPr lang="en-US" i="1" dirty="0" smtClean="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m:t>
                        </m:r>
                        <m:r>
                          <a:rPr lang="en-US" i="1">
                            <a:latin typeface="Cambria Math"/>
                            <a:sym typeface="Symbol"/>
                          </a:rPr>
                          <m:t>, </m:t>
                        </m:r>
                        <m:r>
                          <a:rPr lang="en-US" i="1">
                            <a:latin typeface="Cambria Math"/>
                            <a:sym typeface="Symbol"/>
                          </a:rPr>
                          <m:t>2</m:t>
                        </m:r>
                        <m:r>
                          <a:rPr lang="en-US" i="1">
                            <a:latin typeface="Cambria Math"/>
                            <a:sym typeface="Symbol"/>
                          </a:rPr>
                          <m:t>, </m:t>
                        </m:r>
                        <m:r>
                          <a:rPr lang="en-US" i="1">
                            <a:latin typeface="Cambria Math"/>
                            <a:sym typeface="Symbol"/>
                          </a:rPr>
                          <m:t>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smtClean="0">
                    <a:solidFill>
                      <a:schemeClr val="accent6">
                        <a:lumMod val="75000"/>
                      </a:schemeClr>
                    </a:solidFill>
                    <a:sym typeface="Symbol"/>
                  </a:rPr>
                  <a:t>: orthogonal</a:t>
                </a:r>
                <a:r>
                  <a:rPr lang="en-US" dirty="0" smtClean="0">
                    <a:sym typeface="Symbol"/>
                  </a:rPr>
                  <a:t> vectors</a:t>
                </a:r>
              </a:p>
              <a:p>
                <a:pPr marL="274320" lvl="1" indent="0">
                  <a:buNone/>
                </a:pPr>
                <a:endParaRPr lang="en-US" dirty="0" smtClean="0">
                  <a:sym typeface="Symbol"/>
                </a:endParaRPr>
              </a:p>
              <a:p>
                <a:pPr lvl="1"/>
                <a:r>
                  <a:rPr lang="en-US" dirty="0" smtClean="0">
                    <a:solidFill>
                      <a:srgbClr val="0070C0"/>
                    </a:solidFill>
                    <a:sym typeface="Symbol"/>
                  </a:rPr>
                  <a:t>Orthonormal</a:t>
                </a:r>
                <a:r>
                  <a:rPr lang="en-US" dirty="0" smtClean="0">
                    <a:sym typeface="Symbol"/>
                  </a:rPr>
                  <a:t> vectors: two unit vectors that are 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296" t="-1673"/>
                </a:stretch>
              </a:blipFill>
            </p:spPr>
            <p:txBody>
              <a:bodyPr/>
              <a:lstStyle/>
              <a:p>
                <a:r>
                  <a:rPr lang="en-US">
                    <a:noFill/>
                  </a:rPr>
                  <a:t> </a:t>
                </a:r>
              </a:p>
            </p:txBody>
          </p:sp>
        </mc:Fallback>
      </mc:AlternateContent>
      <p:cxnSp>
        <p:nvCxnSpPr>
          <p:cNvPr id="6" name="Straight Arrow Connector 5"/>
          <p:cNvCxnSpPr/>
          <p:nvPr/>
        </p:nvCxnSpPr>
        <p:spPr>
          <a:xfrm>
            <a:off x="6553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53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An </a:t>
                </a:r>
                <a:r>
                  <a:rPr lang="en-US" dirty="0" err="1">
                    <a:solidFill>
                      <a:srgbClr val="00B0F0"/>
                    </a:solidFill>
                  </a:rPr>
                  <a:t>n</a:t>
                </a:r>
                <a:r>
                  <a:rPr lang="en-US" dirty="0" err="1" smtClean="0">
                    <a:solidFill>
                      <a:srgbClr val="00B0F0"/>
                    </a:solidFill>
                    <a:sym typeface="Symbol"/>
                  </a:rPr>
                  <a:t>m</a:t>
                </a:r>
                <a:r>
                  <a:rPr lang="en-US" dirty="0" smtClean="0">
                    <a:sym typeface="Symbol"/>
                  </a:rPr>
                  <a:t> matrix </a:t>
                </a:r>
                <a:r>
                  <a:rPr lang="en-US" dirty="0" smtClean="0">
                    <a:solidFill>
                      <a:srgbClr val="00B0F0"/>
                    </a:solidFill>
                    <a:sym typeface="Symbol"/>
                  </a:rPr>
                  <a:t>A</a:t>
                </a:r>
                <a:r>
                  <a:rPr lang="en-US" dirty="0" smtClean="0">
                    <a:sym typeface="Symbol"/>
                  </a:rPr>
                  <a:t> is a collection of </a:t>
                </a:r>
                <a:r>
                  <a:rPr lang="en-US" dirty="0" smtClean="0">
                    <a:solidFill>
                      <a:srgbClr val="00B0F0"/>
                    </a:solidFill>
                    <a:sym typeface="Symbol"/>
                  </a:rPr>
                  <a:t>n</a:t>
                </a:r>
                <a:r>
                  <a:rPr lang="en-US" dirty="0" smtClean="0">
                    <a:sym typeface="Symbol"/>
                  </a:rPr>
                  <a:t> row vectors and </a:t>
                </a:r>
                <a:r>
                  <a:rPr lang="en-US" dirty="0" smtClean="0">
                    <a:solidFill>
                      <a:srgbClr val="00B0F0"/>
                    </a:solidFill>
                    <a:sym typeface="Symbol"/>
                  </a:rPr>
                  <a:t>m</a:t>
                </a:r>
                <a:r>
                  <a:rPr lang="en-US" dirty="0" smtClean="0">
                    <a:sym typeface="Symbol"/>
                  </a:rPr>
                  <a:t> column vectors</a:t>
                </a:r>
              </a:p>
              <a:p>
                <a:pPr marL="0" indent="0">
                  <a:buNone/>
                </a:pPr>
                <a:r>
                  <a:rPr lang="en-US" b="0"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smtClean="0"/>
              </a:p>
              <a:p>
                <a:r>
                  <a:rPr lang="en-US" dirty="0" smtClean="0"/>
                  <a:t>Matrix-vector multiplication</a:t>
                </a:r>
              </a:p>
              <a:p>
                <a:pPr lvl="1"/>
                <a:r>
                  <a:rPr lang="en-US" dirty="0" smtClean="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smtClean="0"/>
                  <a:t>: </a:t>
                </a:r>
                <a:r>
                  <a:rPr lang="en-US" dirty="0" smtClean="0">
                    <a:solidFill>
                      <a:srgbClr val="0070C0"/>
                    </a:solidFill>
                  </a:rPr>
                  <a:t>projection </a:t>
                </a:r>
                <a:r>
                  <a:rPr lang="en-US" dirty="0" smtClean="0"/>
                  <a:t>of u onto the </a:t>
                </a:r>
                <a:r>
                  <a:rPr lang="en-US" dirty="0" smtClean="0">
                    <a:solidFill>
                      <a:schemeClr val="accent6">
                        <a:lumMod val="75000"/>
                      </a:schemeClr>
                    </a:solidFill>
                  </a:rPr>
                  <a:t>row vectors </a:t>
                </a:r>
                <a:r>
                  <a:rPr lang="en-US" dirty="0" smtClean="0"/>
                  <a:t>of </a:t>
                </a:r>
                <a14:m>
                  <m:oMath xmlns:m="http://schemas.openxmlformats.org/officeDocument/2006/math">
                    <m:r>
                      <a:rPr lang="en-US" i="1" dirty="0" smtClean="0">
                        <a:latin typeface="Cambria Math"/>
                      </a:rPr>
                      <m:t>𝐴</m:t>
                    </m:r>
                  </m:oMath>
                </a14:m>
                <a:r>
                  <a:rPr lang="en-US" dirty="0" smtClean="0"/>
                  <a:t>, or projection of row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b="0" i="1" smtClean="0">
                        <a:latin typeface="Cambria Math"/>
                      </a:rPr>
                      <m:t>𝑢</m:t>
                    </m:r>
                  </m:oMath>
                </a14:m>
                <a:r>
                  <a:rPr lang="en-US" dirty="0" smtClean="0"/>
                  <a:t>.</a:t>
                </a:r>
              </a:p>
              <a:p>
                <a:pPr lvl="1"/>
                <a:r>
                  <a:rPr lang="en-US" dirty="0" smtClean="0">
                    <a:solidFill>
                      <a:schemeClr val="accent6">
                        <a:lumMod val="75000"/>
                      </a:schemeClr>
                    </a:solidFill>
                  </a:rPr>
                  <a:t>Left-multiplication</a:t>
                </a:r>
                <a:r>
                  <a:rPr lang="en-US" dirty="0" smtClean="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smtClean="0"/>
                  <a:t>: </a:t>
                </a:r>
                <a:r>
                  <a:rPr lang="en-US" dirty="0" smtClean="0">
                    <a:solidFill>
                      <a:srgbClr val="0070C0"/>
                    </a:solidFill>
                  </a:rPr>
                  <a:t>projection</a:t>
                </a:r>
                <a:r>
                  <a:rPr lang="en-US" dirty="0" smtClean="0"/>
                  <a:t> of </a:t>
                </a:r>
                <a14:m>
                  <m:oMath xmlns:m="http://schemas.openxmlformats.org/officeDocument/2006/math">
                    <m:r>
                      <a:rPr lang="en-US" b="0" i="1" smtClean="0">
                        <a:latin typeface="Cambria Math"/>
                      </a:rPr>
                      <m:t>𝑢</m:t>
                    </m:r>
                  </m:oMath>
                </a14:m>
                <a:r>
                  <a:rPr lang="en-US" dirty="0" smtClean="0"/>
                  <a:t> onto the </a:t>
                </a:r>
                <a:r>
                  <a:rPr lang="en-US" dirty="0" smtClean="0">
                    <a:solidFill>
                      <a:schemeClr val="accent6">
                        <a:lumMod val="75000"/>
                      </a:schemeClr>
                    </a:solidFill>
                  </a:rPr>
                  <a:t>column vectors </a:t>
                </a:r>
                <a:r>
                  <a:rPr lang="en-US" dirty="0" smtClean="0"/>
                  <a:t>of </a:t>
                </a:r>
                <a14:m>
                  <m:oMath xmlns:m="http://schemas.openxmlformats.org/officeDocument/2006/math">
                    <m:r>
                      <a:rPr lang="en-US" b="0" i="1" smtClean="0">
                        <a:latin typeface="Cambria Math"/>
                      </a:rPr>
                      <m:t>𝐴</m:t>
                    </m:r>
                  </m:oMath>
                </a14:m>
                <a:r>
                  <a:rPr lang="en-US" dirty="0" smtClean="0"/>
                  <a:t>, or projection of column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i="1" dirty="0" smtClean="0">
                        <a:latin typeface="Cambria Math"/>
                      </a:rPr>
                      <m:t>𝑢</m:t>
                    </m:r>
                  </m:oMath>
                </a14:m>
                <a:endParaRPr lang="en-US" dirty="0" smtClean="0"/>
              </a:p>
              <a:p>
                <a:r>
                  <a:rPr lang="en-US" dirty="0" smtClean="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1,2,3</m:t>
                          </m:r>
                        </m:e>
                      </m:d>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0</m:t>
                                </m:r>
                              </m:e>
                            </m:mr>
                            <m:mr>
                              <m:e>
                                <m:r>
                                  <a:rPr lang="en-US" b="0" i="1" smtClean="0">
                                    <a:latin typeface="Cambria Math"/>
                                  </a:rPr>
                                  <m:t>0</m:t>
                                </m:r>
                              </m:e>
                              <m:e>
                                <m:r>
                                  <a:rPr lang="en-US" b="0" i="1" smtClean="0">
                                    <a:latin typeface="Cambria Math"/>
                                  </a:rPr>
                                  <m:t>1</m:t>
                                </m:r>
                              </m:e>
                            </m:mr>
                            <m:mr>
                              <m:e>
                                <m:r>
                                  <a:rPr lang="en-US" b="0" i="1" smtClean="0">
                                    <a:latin typeface="Cambria Math"/>
                                  </a:rPr>
                                  <m:t>0</m:t>
                                </m:r>
                              </m:e>
                              <m:e>
                                <m:r>
                                  <a:rPr lang="en-US" b="0" i="1" smtClean="0">
                                    <a:latin typeface="Cambria Math"/>
                                  </a:rPr>
                                  <m:t>0</m:t>
                                </m:r>
                              </m:e>
                            </m:mr>
                          </m:m>
                        </m:e>
                      </m:d>
                      <m:r>
                        <a:rPr lang="en-US" b="0" i="1" smtClean="0">
                          <a:latin typeface="Cambria Math"/>
                        </a:rPr>
                        <m:t>=[1,2]</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125" r="-519"/>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fontScale="77500" lnSpcReduction="20000"/>
              </a:bodyPr>
              <a:lstStyle/>
              <a:p>
                <a:r>
                  <a:rPr lang="en-US" dirty="0" smtClean="0">
                    <a:solidFill>
                      <a:schemeClr val="accent6">
                        <a:lumMod val="75000"/>
                      </a:schemeClr>
                    </a:solidFill>
                  </a:rPr>
                  <a:t>Row space </a:t>
                </a:r>
                <a:r>
                  <a:rPr lang="en-US" dirty="0" smtClean="0"/>
                  <a:t>of A: The set of vectors that can be written as a linear combination of the </a:t>
                </a:r>
                <a:r>
                  <a:rPr lang="en-US" dirty="0" smtClean="0">
                    <a:solidFill>
                      <a:schemeClr val="accent6">
                        <a:lumMod val="75000"/>
                      </a:schemeClr>
                    </a:solidFill>
                  </a:rPr>
                  <a:t>rows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smtClean="0">
                  <a:solidFill>
                    <a:srgbClr val="0070C0"/>
                  </a:solidFill>
                </a:endParaRPr>
              </a:p>
              <a:p>
                <a:pPr lvl="1"/>
                <a:endParaRPr lang="en-US" dirty="0" smtClean="0"/>
              </a:p>
              <a:p>
                <a:r>
                  <a:rPr lang="en-US" dirty="0" smtClean="0">
                    <a:solidFill>
                      <a:schemeClr val="accent6">
                        <a:lumMod val="75000"/>
                      </a:schemeClr>
                    </a:solidFill>
                  </a:rPr>
                  <a:t>Column space </a:t>
                </a:r>
                <a:r>
                  <a:rPr lang="en-US" dirty="0" smtClean="0"/>
                  <a:t>of A: The set of vectors that can be written as a linear combination of the </a:t>
                </a:r>
                <a:r>
                  <a:rPr lang="en-US" dirty="0" smtClean="0">
                    <a:solidFill>
                      <a:schemeClr val="accent6">
                        <a:lumMod val="75000"/>
                      </a:schemeClr>
                    </a:solidFill>
                  </a:rPr>
                  <a:t>columns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smtClean="0">
                  <a:solidFill>
                    <a:srgbClr val="0070C0"/>
                  </a:solidFill>
                </a:endParaRPr>
              </a:p>
              <a:p>
                <a:pPr lvl="1"/>
                <a:endParaRPr lang="en-US" dirty="0"/>
              </a:p>
              <a:p>
                <a:r>
                  <a:rPr lang="en-US" dirty="0" smtClean="0">
                    <a:solidFill>
                      <a:schemeClr val="accent6">
                        <a:lumMod val="75000"/>
                      </a:schemeClr>
                    </a:solidFill>
                  </a:rPr>
                  <a:t>Rank</a:t>
                </a:r>
                <a:r>
                  <a:rPr lang="en-US" dirty="0" smtClean="0"/>
                  <a:t> of A: the number of </a:t>
                </a:r>
                <a:r>
                  <a:rPr lang="en-US" dirty="0" smtClean="0">
                    <a:solidFill>
                      <a:srgbClr val="0070C0"/>
                    </a:solidFill>
                  </a:rPr>
                  <a:t>linearly independent </a:t>
                </a:r>
                <a:r>
                  <a:rPr lang="en-US" dirty="0" smtClean="0"/>
                  <a:t>row (or column) vectors</a:t>
                </a:r>
              </a:p>
              <a:p>
                <a:pPr lvl="1"/>
                <a:r>
                  <a:rPr lang="en-US" dirty="0" smtClean="0"/>
                  <a:t>These vectors define a </a:t>
                </a:r>
                <a:r>
                  <a:rPr lang="en-US" dirty="0" smtClean="0">
                    <a:solidFill>
                      <a:schemeClr val="accent6">
                        <a:lumMod val="75000"/>
                      </a:schemeClr>
                    </a:solidFill>
                  </a:rPr>
                  <a:t>basis</a:t>
                </a:r>
                <a:r>
                  <a:rPr lang="en-US" dirty="0" smtClean="0"/>
                  <a:t> for the row (or column) space of A</a:t>
                </a:r>
              </a:p>
              <a:p>
                <a:pPr lvl="2"/>
                <a:r>
                  <a:rPr lang="en-US" dirty="0" smtClean="0"/>
                  <a:t>All vectors in the row (column) space are linear combinations of the basis vectors</a:t>
                </a:r>
              </a:p>
              <a:p>
                <a:r>
                  <a:rPr lang="en-US" dirty="0" smtClean="0">
                    <a:solidFill>
                      <a:schemeClr val="accent6">
                        <a:lumMod val="75000"/>
                      </a:schemeClr>
                    </a:solidFill>
                  </a:rPr>
                  <a:t>Example</a:t>
                </a:r>
                <a:endParaRPr lang="en-US" dirty="0">
                  <a:solidFill>
                    <a:schemeClr val="accent6">
                      <a:lumMod val="75000"/>
                    </a:schemeClr>
                  </a:solidFill>
                </a:endParaRPr>
              </a:p>
              <a:p>
                <a:pPr lvl="1"/>
                <a:r>
                  <a:rPr lang="en-US" dirty="0"/>
                  <a:t>Matrix </a:t>
                </a:r>
                <a:r>
                  <a:rPr lang="en-US" b="1" dirty="0"/>
                  <a:t>A =</a:t>
                </a:r>
                <a:r>
                  <a:rPr lang="en-US" dirty="0"/>
                  <a:t>                   </a:t>
                </a:r>
                <a:r>
                  <a:rPr lang="en-US" dirty="0" smtClean="0"/>
                  <a:t>has </a:t>
                </a:r>
                <a:r>
                  <a:rPr lang="en-US" dirty="0"/>
                  <a:t>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444" t="-1856" r="-741"/>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029200"/>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Rank-1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m:t>
                                </m:r>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m:t>
                                </m:r>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m:t>
                                </m:r>
                                <m:r>
                                  <a:rPr lang="en-US" b="0" i="1" smtClean="0">
                                    <a:latin typeface="Cambria Math"/>
                                  </a:rPr>
                                  <m:t>3</m:t>
                                </m:r>
                              </m:e>
                            </m:mr>
                          </m:m>
                        </m:e>
                      </m:d>
                    </m:oMath>
                  </m:oMathPara>
                </a14:m>
                <a:endParaRPr lang="en-US" dirty="0" smtClean="0"/>
              </a:p>
              <a:p>
                <a:r>
                  <a:rPr lang="en-US" dirty="0" smtClean="0"/>
                  <a:t>All </a:t>
                </a:r>
                <a:r>
                  <a:rPr lang="en-US" dirty="0" smtClean="0">
                    <a:solidFill>
                      <a:srgbClr val="0070C0"/>
                    </a:solidFill>
                  </a:rPr>
                  <a:t>rows</a:t>
                </a:r>
                <a:r>
                  <a:rPr lang="en-US" dirty="0" smtClean="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m:t>
                    </m:r>
                    <m:r>
                      <a:rPr lang="en-US" b="0" i="1" smtClean="0">
                        <a:solidFill>
                          <a:srgbClr val="0070C0"/>
                        </a:solidFill>
                        <a:latin typeface="Cambria Math"/>
                      </a:rPr>
                      <m:t>1</m:t>
                    </m:r>
                    <m:r>
                      <a:rPr lang="en-US" b="0" i="1" smtClean="0">
                        <a:solidFill>
                          <a:srgbClr val="0070C0"/>
                        </a:solidFill>
                        <a:latin typeface="Cambria Math"/>
                      </a:rPr>
                      <m:t>,</m:t>
                    </m:r>
                    <m:r>
                      <a:rPr lang="en-US" b="0" i="1" smtClean="0">
                        <a:solidFill>
                          <a:srgbClr val="0070C0"/>
                        </a:solidFill>
                        <a:latin typeface="Cambria Math"/>
                      </a:rPr>
                      <m:t>2</m:t>
                    </m:r>
                    <m:r>
                      <a:rPr lang="en-US" b="0" i="1" smtClean="0">
                        <a:solidFill>
                          <a:srgbClr val="0070C0"/>
                        </a:solidFill>
                        <a:latin typeface="Cambria Math"/>
                      </a:rPr>
                      <m:t>,−</m:t>
                    </m:r>
                    <m:r>
                      <a:rPr lang="en-US" b="0" i="1" smtClean="0">
                        <a:solidFill>
                          <a:srgbClr val="0070C0"/>
                        </a:solidFill>
                        <a:latin typeface="Cambria Math"/>
                      </a:rPr>
                      <m:t>1</m:t>
                    </m:r>
                    <m:r>
                      <a:rPr lang="en-US" b="0" i="1" smtClean="0">
                        <a:solidFill>
                          <a:srgbClr val="0070C0"/>
                        </a:solidFill>
                        <a:latin typeface="Cambria Math"/>
                      </a:rPr>
                      <m:t>]</m:t>
                    </m:r>
                  </m:oMath>
                </a14:m>
                <a:endParaRPr lang="en-US" dirty="0" smtClean="0">
                  <a:solidFill>
                    <a:srgbClr val="0070C0"/>
                  </a:solidFill>
                </a:endParaRPr>
              </a:p>
              <a:p>
                <a:r>
                  <a:rPr lang="en-US" dirty="0" smtClean="0"/>
                  <a:t>All </a:t>
                </a:r>
                <a:r>
                  <a:rPr lang="en-US" dirty="0" smtClean="0">
                    <a:solidFill>
                      <a:srgbClr val="0070C0"/>
                    </a:solidFill>
                  </a:rPr>
                  <a:t>columns</a:t>
                </a:r>
                <a:r>
                  <a:rPr lang="en-US" dirty="0" smtClean="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a:latin typeface="Cambria Math"/>
                        <a:sym typeface="Symbol"/>
                      </a:rPr>
                      <m:t>1</m:t>
                    </m:r>
                    <m:r>
                      <a:rPr lang="en-US" i="1" dirty="0">
                        <a:latin typeface="Cambria Math"/>
                        <a:sym typeface="Symbol"/>
                      </a:rPr>
                      <m:t> ,</m:t>
                    </m:r>
                    <m:r>
                      <a:rPr lang="en-US" i="1" dirty="0">
                        <a:latin typeface="Cambria Math"/>
                        <a:sym typeface="Symbol"/>
                      </a:rPr>
                      <m:t>1</m:t>
                    </m:r>
                    <m:r>
                      <a:rPr lang="en-US" i="1" dirty="0">
                        <a:latin typeface="Cambria Math"/>
                        <a:sym typeface="Symbol"/>
                      </a:rPr>
                      <m:t></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r="-1259"/>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(Right) Eigenvector</a:t>
                </a:r>
                <a:r>
                  <a:rPr lang="en-US" dirty="0" smtClean="0"/>
                  <a:t> </a:t>
                </a:r>
                <a:r>
                  <a:rPr lang="en-US" dirty="0"/>
                  <a:t>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smtClean="0"/>
                  <a:t>: </a:t>
                </a:r>
                <a:r>
                  <a:rPr lang="en-US" dirty="0" smtClean="0">
                    <a:solidFill>
                      <a:schemeClr val="accent6">
                        <a:lumMod val="75000"/>
                      </a:schemeClr>
                    </a:solidFill>
                  </a:rPr>
                  <a:t>eigenvalue</a:t>
                </a:r>
                <a:r>
                  <a:rPr lang="en-US" dirty="0" smtClean="0"/>
                  <a:t> of eigenvector </a:t>
                </a:r>
                <a14:m>
                  <m:oMath xmlns:m="http://schemas.openxmlformats.org/officeDocument/2006/math">
                    <m:r>
                      <a:rPr lang="en-US" b="0" i="1" smtClean="0">
                        <a:solidFill>
                          <a:srgbClr val="0070C0"/>
                        </a:solidFill>
                        <a:latin typeface="Cambria Math"/>
                      </a:rPr>
                      <m:t>𝑣</m:t>
                    </m:r>
                  </m:oMath>
                </a14:m>
                <a:endParaRPr lang="en-US" dirty="0" smtClean="0">
                  <a:solidFill>
                    <a:srgbClr val="0070C0"/>
                  </a:solidFill>
                </a:endParaRPr>
              </a:p>
              <a:p>
                <a:endParaRPr lang="en-US" dirty="0">
                  <a:solidFill>
                    <a:srgbClr val="0070C0"/>
                  </a:solidFill>
                </a:endParaRPr>
              </a:p>
              <a:p>
                <a:r>
                  <a:rPr lang="en-US" dirty="0" smtClean="0"/>
                  <a:t>A </a:t>
                </a:r>
                <a:r>
                  <a:rPr lang="en-US" dirty="0" smtClean="0">
                    <a:solidFill>
                      <a:srgbClr val="FF0000"/>
                    </a:solidFill>
                  </a:rPr>
                  <a:t>square symmetric </a:t>
                </a:r>
                <a:r>
                  <a:rPr lang="en-US" dirty="0" smtClean="0"/>
                  <a:t>matrix </a:t>
                </a:r>
                <a:r>
                  <a:rPr lang="en-US" dirty="0" smtClean="0">
                    <a:solidFill>
                      <a:srgbClr val="00B0F0"/>
                    </a:solidFill>
                  </a:rPr>
                  <a:t>A</a:t>
                </a:r>
                <a:r>
                  <a:rPr lang="en-US" dirty="0" smtClean="0"/>
                  <a:t> of rank </a:t>
                </a:r>
                <a:r>
                  <a:rPr lang="en-US" dirty="0" smtClean="0">
                    <a:solidFill>
                      <a:schemeClr val="accent6">
                        <a:lumMod val="75000"/>
                      </a:schemeClr>
                    </a:solidFill>
                  </a:rPr>
                  <a:t>r</a:t>
                </a:r>
                <a:r>
                  <a:rPr lang="en-US" dirty="0" smtClean="0"/>
                  <a:t>, has </a:t>
                </a:r>
                <a:r>
                  <a:rPr lang="en-US" dirty="0" smtClean="0">
                    <a:solidFill>
                      <a:schemeClr val="accent6">
                        <a:lumMod val="75000"/>
                      </a:schemeClr>
                    </a:solidFill>
                  </a:rPr>
                  <a:t>r</a:t>
                </a:r>
                <a:r>
                  <a:rPr lang="en-US" dirty="0" smtClean="0"/>
                  <a:t> </a:t>
                </a:r>
                <a:r>
                  <a:rPr lang="en-US" dirty="0" smtClean="0">
                    <a:solidFill>
                      <a:schemeClr val="accent6">
                        <a:lumMod val="75000"/>
                      </a:schemeClr>
                    </a:solidFill>
                  </a:rPr>
                  <a:t>orthonormal</a:t>
                </a:r>
                <a:r>
                  <a:rPr lang="en-US" dirty="0" smtClean="0"/>
                  <a:t> eigenvectors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with eigenvalues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smtClean="0"/>
                  <a:t>.</a:t>
                </a:r>
              </a:p>
              <a:p>
                <a:r>
                  <a:rPr lang="en-US" dirty="0" smtClean="0"/>
                  <a:t>Eigenvectors define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column space </a:t>
                </a:r>
                <a:r>
                  <a:rPr lang="en-US" dirty="0" smtClean="0"/>
                  <a:t>of </a:t>
                </a:r>
                <a:r>
                  <a:rPr lang="en-US" dirty="0" smtClean="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2125" r="-222"/>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 Decomposition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smtClean="0"/>
              </a:p>
              <a:p>
                <a:pPr marL="0" indent="0">
                  <a:buNone/>
                </a:pPr>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singular values</a:t>
                </a:r>
                <a:r>
                  <a:rPr lang="en-US" dirty="0" smtClean="0"/>
                  <a:t> of matrix </a:t>
                </a:r>
                <a14:m>
                  <m:oMath xmlns:m="http://schemas.openxmlformats.org/officeDocument/2006/math">
                    <m:r>
                      <a:rPr lang="en-US" i="1" dirty="0" smtClean="0">
                        <a:solidFill>
                          <a:srgbClr val="00B0F0"/>
                        </a:solidFill>
                        <a:latin typeface="Cambria Math"/>
                      </a:rPr>
                      <m:t>𝐴</m:t>
                    </m:r>
                  </m:oMath>
                </a14:m>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left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dirty="0" smtClean="0">
                  <a:solidFill>
                    <a:srgbClr val="00B0F0"/>
                  </a:solidFill>
                </a:endParaRPr>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right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b="0" i="1" dirty="0" smtClean="0">
                  <a:latin typeface="Cambria Math"/>
                </a:endParaRPr>
              </a:p>
              <a:p>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876800"/>
              </a:xfrm>
              <a:blipFill rotWithShape="1">
                <a:blip r:embed="rId2"/>
                <a:stretch>
                  <a:fillRect l="-410"/>
                </a:stretch>
              </a:blipFill>
            </p:spPr>
            <p:txBody>
              <a:bodyPr/>
              <a:lstStyle/>
              <a:p>
                <a:r>
                  <a:rPr lang="en-US">
                    <a:noFill/>
                  </a:rPr>
                  <a:t> </a:t>
                </a:r>
              </a:p>
            </p:txBody>
          </p:sp>
        </mc:Fallback>
      </mc:AlternateContent>
      <p:sp>
        <p:nvSpPr>
          <p:cNvPr id="4" name="Text Box 6"/>
          <p:cNvSpPr txBox="1">
            <a:spLocks noChangeArrowheads="1"/>
          </p:cNvSpPr>
          <p:nvPr/>
        </p:nvSpPr>
        <p:spPr bwMode="auto">
          <a:xfrm>
            <a:off x="14880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20976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2707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r</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a:t>
            </a:r>
            <a:endParaRPr kumimoji="1" lang="en-US" dirty="0">
              <a:latin typeface="Times New Roman" pitchFamily="18" charset="0"/>
              <a:cs typeface="Times New Roman" pitchFamily="18" charset="0"/>
            </a:endParaRPr>
          </a:p>
        </p:txBody>
      </p:sp>
      <p:sp>
        <p:nvSpPr>
          <p:cNvPr id="7" name="TextBox 6"/>
          <p:cNvSpPr txBox="1"/>
          <p:nvPr/>
        </p:nvSpPr>
        <p:spPr>
          <a:xfrm>
            <a:off x="1468345" y="2971800"/>
            <a:ext cx="1992918" cy="369332"/>
          </a:xfrm>
          <a:prstGeom prst="rect">
            <a:avLst/>
          </a:prstGeom>
          <a:noFill/>
        </p:spPr>
        <p:txBody>
          <a:bodyPr wrap="none" rtlCol="0">
            <a:spAutoFit/>
          </a:bodyPr>
          <a:lstStyle/>
          <a:p>
            <a:r>
              <a:rPr lang="en-US" dirty="0" smtClean="0">
                <a:solidFill>
                  <a:srgbClr val="0070C0"/>
                </a:solidFill>
              </a:rPr>
              <a:t>r</a:t>
            </a:r>
            <a:r>
              <a:rPr lang="en-US" dirty="0" smtClean="0"/>
              <a:t>: </a:t>
            </a:r>
            <a:r>
              <a:rPr lang="en-US" dirty="0" smtClean="0">
                <a:solidFill>
                  <a:srgbClr val="0070C0"/>
                </a:solidFill>
              </a:rPr>
              <a:t>rank</a:t>
            </a:r>
            <a:r>
              <a:rPr lang="en-US" dirty="0" smtClean="0"/>
              <a:t> of matrix A</a:t>
            </a:r>
            <a:endParaRPr lang="en-US" dirty="0"/>
          </a:p>
        </p:txBody>
      </p:sp>
      <p:sp>
        <p:nvSpPr>
          <p:cNvPr id="8" name="Text Box 6"/>
          <p:cNvSpPr txBox="1">
            <a:spLocks noChangeArrowheads="1"/>
          </p:cNvSpPr>
          <p:nvPr/>
        </p:nvSpPr>
        <p:spPr bwMode="auto">
          <a:xfrm>
            <a:off x="685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n</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 =</a:t>
            </a:r>
            <a:endParaRPr kumimoji="1"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66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a:t>
            </a:r>
            <a:r>
              <a:rPr lang="en-US" dirty="0"/>
              <a:t>V</a:t>
            </a:r>
            <a:r>
              <a:rPr lang="en-US" dirty="0" smtClean="0"/>
              <a:t>alue </a:t>
            </a:r>
            <a:r>
              <a:rPr lang="en-US" dirty="0"/>
              <a:t>D</a:t>
            </a:r>
            <a:r>
              <a:rPr lang="en-US" dirty="0" smtClean="0"/>
              <a:t>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45771"/>
                <a:ext cx="8229600" cy="4876800"/>
              </a:xfrm>
            </p:spPr>
            <p:txBody>
              <a:bodyPr>
                <a:normAutofit lnSpcReduction="10000"/>
              </a:bodyPr>
              <a:lstStyle/>
              <a:p>
                <a:r>
                  <a:rPr lang="en-US" dirty="0" smtClean="0"/>
                  <a:t>The </a:t>
                </a:r>
                <a:r>
                  <a:rPr lang="en-US" dirty="0" smtClean="0">
                    <a:solidFill>
                      <a:srgbClr val="0070C0"/>
                    </a:solidFill>
                  </a:rPr>
                  <a:t>left singular vectors </a:t>
                </a:r>
                <a:r>
                  <a:rPr lang="en-US" dirty="0" smtClean="0"/>
                  <a:t>are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row space </a:t>
                </a:r>
                <a:r>
                  <a:rPr lang="en-US" dirty="0" smtClean="0"/>
                  <a:t>of </a:t>
                </a:r>
                <a:r>
                  <a:rPr lang="en-US" dirty="0" smtClean="0">
                    <a:solidFill>
                      <a:srgbClr val="00B0F0"/>
                    </a:solidFill>
                  </a:rPr>
                  <a:t>A</a:t>
                </a:r>
                <a:r>
                  <a:rPr lang="en-US" dirty="0" smtClean="0"/>
                  <a:t>.</a:t>
                </a:r>
              </a:p>
              <a:p>
                <a:r>
                  <a:rPr lang="en-US" dirty="0" smtClean="0"/>
                  <a:t>The </a:t>
                </a:r>
                <a:r>
                  <a:rPr lang="en-US" dirty="0" smtClean="0">
                    <a:solidFill>
                      <a:srgbClr val="0070C0"/>
                    </a:solidFill>
                  </a:rPr>
                  <a:t>right singular vectors </a:t>
                </a:r>
                <a:r>
                  <a:rPr lang="en-US" dirty="0" smtClean="0"/>
                  <a:t>are an </a:t>
                </a:r>
                <a:r>
                  <a:rPr lang="en-US" dirty="0" smtClean="0">
                    <a:solidFill>
                      <a:schemeClr val="accent6">
                        <a:lumMod val="75000"/>
                      </a:schemeClr>
                    </a:solidFill>
                  </a:rPr>
                  <a:t>orthonormal basis</a:t>
                </a:r>
                <a:r>
                  <a:rPr lang="en-US" dirty="0" smtClean="0"/>
                  <a:t> for the </a:t>
                </a:r>
                <a:r>
                  <a:rPr lang="en-US" dirty="0" smtClean="0">
                    <a:solidFill>
                      <a:srgbClr val="0070C0"/>
                    </a:solidFill>
                  </a:rPr>
                  <a:t>column space </a:t>
                </a:r>
                <a:r>
                  <a:rPr lang="en-US" dirty="0" smtClean="0"/>
                  <a:t>of </a:t>
                </a:r>
                <a:r>
                  <a:rPr lang="en-US" dirty="0" smtClean="0">
                    <a:solidFill>
                      <a:srgbClr val="00B0F0"/>
                    </a:solidFill>
                  </a:rPr>
                  <a:t>A</a:t>
                </a:r>
                <a:r>
                  <a:rPr lang="en-US" dirty="0" smtClean="0"/>
                  <a:t>.</a:t>
                </a:r>
              </a:p>
              <a:p>
                <a:endParaRPr lang="en-US" dirty="0"/>
              </a:p>
              <a:p>
                <a:r>
                  <a:rPr lang="en-US" dirty="0" smtClean="0"/>
                  <a:t>If </a:t>
                </a:r>
                <a:r>
                  <a:rPr lang="en-US" dirty="0" smtClean="0">
                    <a:solidFill>
                      <a:srgbClr val="0070C0"/>
                    </a:solidFill>
                  </a:rPr>
                  <a:t>A</a:t>
                </a:r>
                <a:r>
                  <a:rPr lang="en-US" dirty="0" smtClean="0"/>
                  <a:t> </a:t>
                </a:r>
                <a:r>
                  <a:rPr lang="en-US" dirty="0"/>
                  <a:t>has rank </a:t>
                </a:r>
                <a:r>
                  <a:rPr lang="en-US" dirty="0">
                    <a:solidFill>
                      <a:srgbClr val="0070C0"/>
                    </a:solidFill>
                  </a:rPr>
                  <a:t>r</a:t>
                </a:r>
                <a:r>
                  <a:rPr lang="en-US" dirty="0"/>
                  <a:t>, </a:t>
                </a:r>
                <a:r>
                  <a:rPr lang="en-US" dirty="0" smtClean="0"/>
                  <a:t>then </a:t>
                </a:r>
                <a:r>
                  <a:rPr lang="en-US" dirty="0" smtClean="0">
                    <a:solidFill>
                      <a:srgbClr val="0070C0"/>
                    </a:solidFill>
                  </a:rPr>
                  <a:t>A</a:t>
                </a:r>
                <a:r>
                  <a:rPr lang="en-US" dirty="0" smtClean="0"/>
                  <a:t> </a:t>
                </a:r>
                <a:r>
                  <a:rPr lang="en-US" dirty="0"/>
                  <a:t>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a:t>
                </a:r>
                <a:r>
                  <a:rPr lang="en-US" dirty="0" smtClean="0"/>
                  <a:t>matrices</a:t>
                </a:r>
              </a:p>
              <a:p>
                <a:endParaRPr lang="en-US" dirty="0" smtClean="0"/>
              </a:p>
              <a:p>
                <a:r>
                  <a:rPr lang="en-US" dirty="0" smtClean="0"/>
                  <a:t>There are </a:t>
                </a:r>
                <a:r>
                  <a:rPr lang="en-US" dirty="0" smtClean="0">
                    <a:solidFill>
                      <a:srgbClr val="0070C0"/>
                    </a:solidFill>
                  </a:rPr>
                  <a:t>r</a:t>
                </a:r>
                <a:r>
                  <a:rPr lang="en-US" dirty="0" smtClean="0"/>
                  <a:t> “</a:t>
                </a:r>
                <a:r>
                  <a:rPr lang="en-US" dirty="0" smtClean="0">
                    <a:solidFill>
                      <a:schemeClr val="accent6">
                        <a:lumMod val="75000"/>
                      </a:schemeClr>
                    </a:solidFill>
                  </a:rPr>
                  <a:t>linear components” (trends) </a:t>
                </a:r>
                <a:r>
                  <a:rPr lang="en-US" dirty="0" smtClean="0"/>
                  <a:t>in </a:t>
                </a:r>
                <a:r>
                  <a:rPr lang="en-US" dirty="0" smtClean="0">
                    <a:solidFill>
                      <a:srgbClr val="0070C0"/>
                    </a:solidFill>
                  </a:rPr>
                  <a:t>A</a:t>
                </a:r>
                <a:r>
                  <a:rPr lang="en-US" dirty="0" smtClean="0"/>
                  <a:t>.</a:t>
                </a:r>
              </a:p>
              <a:p>
                <a:pPr lvl="1">
                  <a:lnSpc>
                    <a:spcPct val="80000"/>
                  </a:lnSpc>
                </a:pPr>
                <a:r>
                  <a:rPr lang="en-US" sz="2200" dirty="0" smtClean="0">
                    <a:solidFill>
                      <a:schemeClr val="accent6">
                        <a:lumMod val="75000"/>
                      </a:schemeClr>
                    </a:solidFill>
                  </a:rPr>
                  <a:t>Linear trend</a:t>
                </a:r>
                <a:r>
                  <a:rPr lang="en-US" sz="2200" dirty="0" smtClean="0"/>
                  <a:t>: the </a:t>
                </a:r>
                <a:r>
                  <a:rPr lang="en-US" sz="2200" dirty="0"/>
                  <a:t>tendency of the row vectors of </a:t>
                </a:r>
                <a:r>
                  <a:rPr lang="en-US" sz="2200" dirty="0">
                    <a:solidFill>
                      <a:srgbClr val="0066FF"/>
                    </a:solidFill>
                  </a:rPr>
                  <a:t>A</a:t>
                </a:r>
                <a:r>
                  <a:rPr lang="en-US" sz="2200" dirty="0"/>
                  <a:t> to align with vector </a:t>
                </a:r>
                <a:r>
                  <a:rPr lang="en-US" sz="2200" b="1" dirty="0">
                    <a:solidFill>
                      <a:srgbClr val="0066FF"/>
                    </a:solidFill>
                  </a:rPr>
                  <a:t>v</a:t>
                </a:r>
              </a:p>
              <a:p>
                <a:pPr lvl="1">
                  <a:lnSpc>
                    <a:spcPct val="80000"/>
                  </a:lnSpc>
                </a:pPr>
                <a:r>
                  <a:rPr lang="en-US" sz="2200" dirty="0" smtClean="0"/>
                  <a:t>Strength </a:t>
                </a:r>
                <a:r>
                  <a:rPr lang="en-US" sz="2200" dirty="0"/>
                  <a:t>of </a:t>
                </a:r>
                <a:r>
                  <a:rPr lang="en-US" sz="2200" dirty="0" smtClean="0"/>
                  <a:t>the i-</a:t>
                </a:r>
                <a:r>
                  <a:rPr lang="en-US" sz="2200" dirty="0" err="1" smtClean="0"/>
                  <a:t>th</a:t>
                </a:r>
                <a:r>
                  <a:rPr lang="en-US" sz="2200" dirty="0" smtClean="0"/>
                  <a:t> </a:t>
                </a:r>
                <a:r>
                  <a:rPr lang="en-US" sz="2200" dirty="0"/>
                  <a:t>linear trend: </a:t>
                </a:r>
                <a14:m>
                  <m:oMath xmlns:m="http://schemas.openxmlformats.org/officeDocument/2006/math">
                    <m:r>
                      <a:rPr lang="en-US" sz="2200" i="1" dirty="0" smtClean="0">
                        <a:solidFill>
                          <a:srgbClr val="00B0F0"/>
                        </a:solidFill>
                        <a:latin typeface="Cambria Math"/>
                      </a:rPr>
                      <m:t>||</m:t>
                    </m:r>
                    <m:r>
                      <a:rPr lang="en-US" sz="2200" i="1" dirty="0" smtClean="0">
                        <a:solidFill>
                          <a:srgbClr val="00B0F0"/>
                        </a:solidFill>
                        <a:latin typeface="Cambria Math"/>
                      </a:rPr>
                      <m:t>𝐴</m:t>
                    </m:r>
                    <m:sSub>
                      <m:sSubPr>
                        <m:ctrlPr>
                          <a:rPr lang="en-US" sz="2200" b="1" i="1" dirty="0" smtClean="0">
                            <a:solidFill>
                              <a:srgbClr val="00B0F0"/>
                            </a:solidFill>
                            <a:latin typeface="Cambria Math" panose="02040503050406030204" pitchFamily="18" charset="0"/>
                          </a:rPr>
                        </m:ctrlPr>
                      </m:sSubPr>
                      <m:e>
                        <m:r>
                          <a:rPr lang="en-US" sz="2200" b="1" i="1" dirty="0" smtClean="0">
                            <a:solidFill>
                              <a:srgbClr val="00B0F0"/>
                            </a:solidFill>
                            <a:latin typeface="Cambria Math"/>
                          </a:rPr>
                          <m:t>𝒗</m:t>
                        </m:r>
                      </m:e>
                      <m:sub>
                        <m:r>
                          <a:rPr lang="en-US" sz="2200" b="1" i="1" dirty="0" smtClean="0">
                            <a:solidFill>
                              <a:srgbClr val="00B0F0"/>
                            </a:solidFill>
                            <a:latin typeface="Cambria Math"/>
                          </a:rPr>
                          <m:t>𝒊</m:t>
                        </m:r>
                      </m:sub>
                    </m:sSub>
                    <m:r>
                      <a:rPr lang="en-US" sz="2200" b="1" i="1" dirty="0" smtClean="0">
                        <a:solidFill>
                          <a:srgbClr val="00B0F0"/>
                        </a:solidFill>
                        <a:latin typeface="Cambria Math"/>
                      </a:rPr>
                      <m:t>|| =</m:t>
                    </m:r>
                    <m:sSub>
                      <m:sSubPr>
                        <m:ctrlPr>
                          <a:rPr lang="en-US" sz="2200" b="1" i="1" dirty="0" smtClean="0">
                            <a:solidFill>
                              <a:srgbClr val="00B0F0"/>
                            </a:solidFill>
                            <a:latin typeface="Cambria Math" panose="02040503050406030204" pitchFamily="18" charset="0"/>
                          </a:rPr>
                        </m:ctrlPr>
                      </m:sSubPr>
                      <m:e>
                        <m:r>
                          <a:rPr lang="en-US" sz="2200" b="1" i="1" dirty="0" smtClean="0">
                            <a:solidFill>
                              <a:srgbClr val="00B0F0"/>
                            </a:solidFill>
                            <a:latin typeface="Cambria Math"/>
                          </a:rPr>
                          <m:t>𝝈</m:t>
                        </m:r>
                      </m:e>
                      <m:sub>
                        <m:r>
                          <a:rPr lang="en-US" sz="2200" b="1" i="1" dirty="0" smtClean="0">
                            <a:solidFill>
                              <a:srgbClr val="00B0F0"/>
                            </a:solidFill>
                            <a:latin typeface="Cambria Math"/>
                          </a:rPr>
                          <m:t>𝒊</m:t>
                        </m:r>
                      </m:sub>
                    </m:sSub>
                  </m:oMath>
                </a14:m>
                <a:endParaRPr lang="en-US" sz="2200" b="1" dirty="0" smtClean="0">
                  <a:solidFill>
                    <a:srgbClr val="00B0F0"/>
                  </a:solidFill>
                </a:endParaRPr>
              </a:p>
              <a:p>
                <a:pPr>
                  <a:lnSpc>
                    <a:spcPct val="80000"/>
                  </a:lnSpc>
                </a:pPr>
                <a:endParaRPr lang="en-US" sz="2600" b="1"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45771"/>
                <a:ext cx="8229600" cy="4876800"/>
              </a:xfrm>
              <a:blipFill rotWithShape="1">
                <a:blip r:embed="rId2"/>
                <a:stretch>
                  <a:fillRect l="-963" t="-2125" r="-2148" b="-1375"/>
                </a:stretch>
              </a:blipFill>
            </p:spPr>
            <p:txBody>
              <a:bodyPr/>
              <a:lstStyle/>
              <a:p>
                <a:r>
                  <a:rPr lang="en-US">
                    <a:noFill/>
                  </a:rPr>
                  <a:t> </a:t>
                </a:r>
              </a:p>
            </p:txBody>
          </p:sp>
        </mc:Fallback>
      </mc:AlternateContent>
    </p:spTree>
    <p:extLst>
      <p:ext uri="{BB962C8B-B14F-4D97-AF65-F5344CB8AC3E}">
        <p14:creationId xmlns:p14="http://schemas.microsoft.com/office/powerpoint/2010/main" val="171505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curse of dimensionality</a:t>
            </a:r>
            <a:endParaRPr lang="en-US" dirty="0"/>
          </a:p>
        </p:txBody>
      </p:sp>
      <p:sp>
        <p:nvSpPr>
          <p:cNvPr id="5" name="Content Placeholder 4"/>
          <p:cNvSpPr>
            <a:spLocks noGrp="1"/>
          </p:cNvSpPr>
          <p:nvPr>
            <p:ph idx="1"/>
          </p:nvPr>
        </p:nvSpPr>
        <p:spPr/>
        <p:txBody>
          <a:bodyPr>
            <a:normAutofit lnSpcReduction="10000"/>
          </a:bodyPr>
          <a:lstStyle/>
          <a:p>
            <a:r>
              <a:rPr lang="en-US" dirty="0" smtClean="0"/>
              <a:t>Real data usually have </a:t>
            </a:r>
            <a:r>
              <a:rPr lang="en-US" dirty="0" smtClean="0">
                <a:solidFill>
                  <a:schemeClr val="accent6">
                    <a:lumMod val="75000"/>
                  </a:schemeClr>
                </a:solidFill>
              </a:rPr>
              <a:t>thousands</a:t>
            </a:r>
            <a:r>
              <a:rPr lang="en-US" dirty="0" smtClean="0"/>
              <a:t>, or </a:t>
            </a:r>
            <a:r>
              <a:rPr lang="en-US" dirty="0" smtClean="0">
                <a:solidFill>
                  <a:schemeClr val="accent6">
                    <a:lumMod val="75000"/>
                  </a:schemeClr>
                </a:solidFill>
              </a:rPr>
              <a:t>millions</a:t>
            </a:r>
            <a:r>
              <a:rPr lang="en-US" dirty="0" smtClean="0"/>
              <a:t> of dimensions</a:t>
            </a:r>
          </a:p>
          <a:p>
            <a:pPr lvl="1"/>
            <a:r>
              <a:rPr lang="en-US" dirty="0" smtClean="0"/>
              <a:t>E.g., web documents, where the dimensionality is the vocabulary of words</a:t>
            </a:r>
          </a:p>
          <a:p>
            <a:pPr lvl="1"/>
            <a:r>
              <a:rPr lang="en-US" dirty="0" smtClean="0"/>
              <a:t>Facebook graph, where the dimensionality is the number of users</a:t>
            </a:r>
          </a:p>
          <a:p>
            <a:r>
              <a:rPr lang="en-US" dirty="0" smtClean="0"/>
              <a:t>Huge number of dimensions causes problems</a:t>
            </a:r>
          </a:p>
          <a:p>
            <a:pPr lvl="1"/>
            <a:r>
              <a:rPr lang="en-US" dirty="0" smtClean="0"/>
              <a:t>Data becomes very </a:t>
            </a:r>
            <a:r>
              <a:rPr lang="en-US" dirty="0" smtClean="0">
                <a:solidFill>
                  <a:srgbClr val="0070C0"/>
                </a:solidFill>
              </a:rPr>
              <a:t>sparse</a:t>
            </a:r>
            <a:r>
              <a:rPr lang="en-US" dirty="0" smtClean="0"/>
              <a:t>, some algorithms become meaningless (e.g. density based clustering)</a:t>
            </a:r>
          </a:p>
          <a:p>
            <a:pPr lvl="1"/>
            <a:r>
              <a:rPr lang="en-US" dirty="0" smtClean="0"/>
              <a:t>The </a:t>
            </a:r>
            <a:r>
              <a:rPr lang="en-US" dirty="0" smtClean="0">
                <a:solidFill>
                  <a:schemeClr val="accent6">
                    <a:lumMod val="75000"/>
                  </a:schemeClr>
                </a:solidFill>
              </a:rPr>
              <a:t>complexity</a:t>
            </a:r>
            <a:r>
              <a:rPr lang="en-US" dirty="0" smtClean="0"/>
              <a:t> of several algorithms depends on the dimensionality and they become infeasible (e.g. nearest neighbor search).</a:t>
            </a:r>
            <a:endParaRPr lang="en-US" dirty="0"/>
          </a:p>
        </p:txBody>
      </p:sp>
    </p:spTree>
    <p:extLst>
      <p:ext uri="{BB962C8B-B14F-4D97-AF65-F5344CB8AC3E}">
        <p14:creationId xmlns:p14="http://schemas.microsoft.com/office/powerpoint/2010/main" val="34209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Special case: </a:t>
                </a:r>
                <a:r>
                  <a:rPr lang="en-US" dirty="0" smtClean="0">
                    <a:solidFill>
                      <a:srgbClr val="00B0F0"/>
                    </a:solidFill>
                  </a:rPr>
                  <a:t>A</a:t>
                </a:r>
                <a:r>
                  <a:rPr lang="en-US" dirty="0" smtClean="0"/>
                  <a:t> is </a:t>
                </a:r>
                <a:r>
                  <a:rPr lang="en-US" dirty="0" smtClean="0">
                    <a:solidFill>
                      <a:schemeClr val="accent6">
                        <a:lumMod val="75000"/>
                      </a:schemeClr>
                    </a:solidFill>
                  </a:rPr>
                  <a:t>symmetric</a:t>
                </a:r>
                <a:r>
                  <a:rPr lang="en-US" dirty="0" smtClean="0"/>
                  <a:t> positive definite matrix</a:t>
                </a: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smtClean="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smtClean="0"/>
                  <a:t>: </a:t>
                </a:r>
                <a:r>
                  <a:rPr lang="en-US" dirty="0" smtClean="0">
                    <a:solidFill>
                      <a:schemeClr val="accent6">
                        <a:lumMod val="75000"/>
                      </a:schemeClr>
                    </a:solidFill>
                  </a:rPr>
                  <a:t>Eigenvalues</a:t>
                </a:r>
                <a:r>
                  <a:rPr lang="en-US" dirty="0" smtClean="0"/>
                  <a:t> of </a:t>
                </a:r>
                <a:r>
                  <a:rPr lang="en-US" dirty="0" smtClean="0">
                    <a:solidFill>
                      <a:srgbClr val="00B0F0"/>
                    </a:solidFill>
                  </a:rPr>
                  <a:t>A</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a:t>
                </a:r>
                <a:r>
                  <a:rPr lang="en-US" dirty="0" smtClean="0">
                    <a:solidFill>
                      <a:schemeClr val="accent6">
                        <a:lumMod val="75000"/>
                      </a:schemeClr>
                    </a:solidFill>
                  </a:rPr>
                  <a:t>Eigenvectors</a:t>
                </a:r>
                <a:r>
                  <a:rPr lang="en-US" dirty="0" smtClean="0"/>
                  <a:t> of </a:t>
                </a:r>
                <a:r>
                  <a:rPr lang="en-US" dirty="0" smtClean="0">
                    <a:solidFill>
                      <a:srgbClr val="00B0F0"/>
                    </a:solidFil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User-Movie matrix</a:t>
                </a:r>
              </a:p>
              <a:p>
                <a:pPr lvl="1"/>
                <a:r>
                  <a:rPr lang="en-US" dirty="0" smtClean="0"/>
                  <a:t>Blue and Red rows (</a:t>
                </a:r>
                <a:r>
                  <a:rPr lang="en-US" dirty="0" err="1" smtClean="0"/>
                  <a:t>colums</a:t>
                </a:r>
                <a:r>
                  <a:rPr lang="en-US" dirty="0" smtClean="0"/>
                  <a:t>) are </a:t>
                </a:r>
                <a:r>
                  <a:rPr lang="en-US" dirty="0" smtClean="0">
                    <a:solidFill>
                      <a:schemeClr val="accent6">
                        <a:lumMod val="75000"/>
                      </a:schemeClr>
                    </a:solidFill>
                  </a:rPr>
                  <a:t>linearly dependent </a:t>
                </a:r>
              </a:p>
              <a:p>
                <a:endParaRPr lang="en-US" dirty="0"/>
              </a:p>
              <a:p>
                <a:endParaRPr lang="en-US" dirty="0" smtClean="0"/>
              </a:p>
              <a:p>
                <a:endParaRPr lang="en-US" dirty="0"/>
              </a:p>
              <a:p>
                <a:endParaRPr lang="en-US" dirty="0" smtClean="0"/>
              </a:p>
              <a:p>
                <a:endParaRPr lang="en-US" dirty="0" smtClean="0"/>
              </a:p>
              <a:p>
                <a:r>
                  <a:rPr lang="en-US" dirty="0" smtClean="0"/>
                  <a:t>There are two </a:t>
                </a:r>
                <a:r>
                  <a:rPr lang="en-US" dirty="0" smtClean="0">
                    <a:solidFill>
                      <a:srgbClr val="0070C0"/>
                    </a:solidFill>
                  </a:rPr>
                  <a:t>prototype</a:t>
                </a:r>
                <a:r>
                  <a:rPr lang="en-US" dirty="0" smtClean="0"/>
                  <a:t> users (vectors of movies): blue and red</a:t>
                </a:r>
              </a:p>
              <a:p>
                <a:pPr lvl="1"/>
                <a:r>
                  <a:rPr lang="en-US" dirty="0" smtClean="0"/>
                  <a:t>To describe the data is enough to describe the two </a:t>
                </a:r>
                <a:r>
                  <a:rPr lang="en-US" dirty="0" smtClean="0">
                    <a:solidFill>
                      <a:srgbClr val="0070C0"/>
                    </a:solidFill>
                  </a:rPr>
                  <a:t>prototypes</a:t>
                </a:r>
                <a:r>
                  <a:rPr lang="en-US" dirty="0" smtClean="0"/>
                  <a:t>, and the </a:t>
                </a:r>
                <a:r>
                  <a:rPr lang="en-US" dirty="0" smtClean="0">
                    <a:solidFill>
                      <a:schemeClr val="accent6">
                        <a:lumMod val="75000"/>
                      </a:schemeClr>
                    </a:solidFill>
                  </a:rPr>
                  <a:t>projection weights </a:t>
                </a:r>
                <a:r>
                  <a:rPr lang="en-US" dirty="0" smtClean="0"/>
                  <a:t>for each row</a:t>
                </a:r>
              </a:p>
              <a:p>
                <a:endParaRPr lang="en-US" dirty="0" smtClean="0">
                  <a:solidFill>
                    <a:srgbClr val="00B0F0"/>
                  </a:solidFill>
                </a:endParaRPr>
              </a:p>
              <a:p>
                <a:r>
                  <a:rPr lang="en-US" dirty="0" smtClean="0">
                    <a:solidFill>
                      <a:srgbClr val="00B0F0"/>
                    </a:solidFill>
                  </a:rPr>
                  <a:t>A</a:t>
                </a:r>
                <a:r>
                  <a:rPr lang="en-US" dirty="0" smtClean="0"/>
                  <a:t> is a </a:t>
                </a:r>
                <a:r>
                  <a:rPr lang="en-US" dirty="0" smtClean="0">
                    <a:solidFill>
                      <a:schemeClr val="accent6">
                        <a:lumMod val="75000"/>
                      </a:schemeClr>
                    </a:solidFill>
                  </a:rPr>
                  <a:t>rank-2</a:t>
                </a:r>
                <a:r>
                  <a:rPr lang="en-US" dirty="0" smtClean="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3591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82917" y="2811877"/>
            <a:ext cx="736740" cy="523220"/>
          </a:xfrm>
          <a:prstGeom prst="rect">
            <a:avLst/>
          </a:prstGeom>
          <a:noFill/>
        </p:spPr>
        <p:txBody>
          <a:bodyPr wrap="none" rtlCol="0">
            <a:spAutoFit/>
          </a:bodyPr>
          <a:lstStyle/>
          <a:p>
            <a:r>
              <a:rPr lang="en-US" sz="2400" dirty="0" smtClean="0"/>
              <a:t>A =</a:t>
            </a:r>
            <a:r>
              <a:rPr lang="en-US" sz="2800" dirty="0" smtClean="0"/>
              <a:t> </a:t>
            </a:r>
            <a:endParaRPr lang="en-US" sz="2800" dirty="0"/>
          </a:p>
        </p:txBody>
      </p:sp>
    </p:spTree>
    <p:extLst>
      <p:ext uri="{BB962C8B-B14F-4D97-AF65-F5344CB8AC3E}">
        <p14:creationId xmlns:p14="http://schemas.microsoft.com/office/powerpoint/2010/main" val="326729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561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22</a:t>
            </a:fld>
            <a:endParaRPr lang="en-US"/>
          </a:p>
        </p:txBody>
      </p:sp>
      <p:sp>
        <p:nvSpPr>
          <p:cNvPr id="1404936" name="Freeform 8"/>
          <p:cNvSpPr>
            <a:spLocks/>
          </p:cNvSpPr>
          <p:nvPr/>
        </p:nvSpPr>
        <p:spPr bwMode="auto">
          <a:xfrm>
            <a:off x="894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555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778517" y="41700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2424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163312" y="16758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857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277625" y="36830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274450" y="40401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99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769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809312" y="54244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3011594" y="45092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266512" y="36877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5039625" y="40020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4002987" y="36734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442725" y="38528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726887" y="36941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725300" y="38623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481098" y="56298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249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738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347725"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6347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185925" y="50966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23</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24</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35474" y="2964231"/>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U</a:t>
            </a:r>
            <a:r>
              <a:rPr lang="en-US" dirty="0" smtClean="0"/>
              <a:t> is “user-to-concept” </a:t>
            </a:r>
            <a:endParaRPr lang="en-US" dirty="0"/>
          </a:p>
          <a:p>
            <a:pPr algn="l"/>
            <a:r>
              <a:rPr lang="en-US" dirty="0"/>
              <a:t>similarity </a:t>
            </a:r>
            <a:r>
              <a:rPr lang="en-US" dirty="0" smtClean="0"/>
              <a:t>matrix</a:t>
            </a:r>
          </a:p>
        </p:txBody>
      </p:sp>
      <p:sp>
        <p:nvSpPr>
          <p:cNvPr id="2" name="Oval 1"/>
          <p:cNvSpPr/>
          <p:nvPr/>
        </p:nvSpPr>
        <p:spPr>
          <a:xfrm>
            <a:off x="3215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36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25</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66688" y="3028672"/>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V</a:t>
            </a:r>
            <a:r>
              <a:rPr lang="en-US" dirty="0" smtClean="0"/>
              <a:t> is “movie to concept” similarity matrix</a:t>
            </a:r>
            <a:endParaRPr lang="en-US" dirty="0"/>
          </a:p>
        </p:txBody>
      </p:sp>
      <p:sp>
        <p:nvSpPr>
          <p:cNvPr id="36" name="Oval 35"/>
          <p:cNvSpPr/>
          <p:nvPr/>
        </p:nvSpPr>
        <p:spPr>
          <a:xfrm>
            <a:off x="7527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33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26</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41209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a:t>
            </a:r>
            <a:r>
              <a:rPr lang="en-US" sz="2400" dirty="0">
                <a:latin typeface="Times New Roman" pitchFamily="18" charset="0"/>
                <a:cs typeface="Times New Roman" pitchFamily="18" charset="0"/>
              </a:rPr>
              <a:t>0.00 </a:t>
            </a: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248400" y="3028672"/>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“concept strength” matrix</a:t>
            </a:r>
            <a:endParaRPr lang="en-US" dirty="0"/>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27</a:t>
            </a:fld>
            <a:endParaRPr lang="en-US"/>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0.00   0.00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5916045" y="1873634"/>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5405663" y="5425529"/>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26273" y="3774528"/>
            <a:ext cx="928178" cy="338554"/>
          </a:xfrm>
          <a:prstGeom prst="rect">
            <a:avLst/>
          </a:prstGeom>
          <a:solidFill>
            <a:srgbClr val="92D050"/>
          </a:solidFill>
        </p:spPr>
        <p:txBody>
          <a:bodyPr wrap="square" rtlCol="0">
            <a:spAutoFit/>
          </a:bodyPr>
          <a:lstStyle/>
          <a:p>
            <a:r>
              <a:rPr lang="en-US" sz="1600" dirty="0" smtClean="0"/>
              <a:t>Movie 1</a:t>
            </a:r>
            <a:endParaRPr lang="en-US" sz="1600" dirty="0"/>
          </a:p>
        </p:txBody>
      </p:sp>
      <p:sp>
        <p:nvSpPr>
          <p:cNvPr id="66" name="TextBox 65"/>
          <p:cNvSpPr txBox="1"/>
          <p:nvPr/>
        </p:nvSpPr>
        <p:spPr>
          <a:xfrm rot="16200000">
            <a:off x="5448940" y="2198121"/>
            <a:ext cx="928178" cy="338554"/>
          </a:xfrm>
          <a:prstGeom prst="rect">
            <a:avLst/>
          </a:prstGeom>
          <a:solidFill>
            <a:srgbClr val="92D050"/>
          </a:solidFill>
        </p:spPr>
        <p:txBody>
          <a:bodyPr wrap="square" rtlCol="0">
            <a:spAutoFit/>
          </a:bodyPr>
          <a:lstStyle/>
          <a:p>
            <a:r>
              <a:rPr lang="en-US" sz="1600" dirty="0" smtClean="0"/>
              <a:t>Movie 2</a:t>
            </a:r>
            <a:endParaRPr lang="en-US" sz="1600" dirty="0"/>
          </a:p>
        </p:txBody>
      </p:sp>
      <p:sp>
        <p:nvSpPr>
          <p:cNvPr id="67" name="TextBox 66"/>
          <p:cNvSpPr txBox="1"/>
          <p:nvPr/>
        </p:nvSpPr>
        <p:spPr>
          <a:xfrm>
            <a:off x="7754451" y="2539098"/>
            <a:ext cx="1389549" cy="584775"/>
          </a:xfrm>
          <a:prstGeom prst="rect">
            <a:avLst/>
          </a:prstGeom>
          <a:solidFill>
            <a:srgbClr val="92D050"/>
          </a:solidFill>
        </p:spPr>
        <p:txBody>
          <a:bodyPr wrap="square" rtlCol="0">
            <a:spAutoFit/>
          </a:bodyPr>
          <a:lstStyle/>
          <a:p>
            <a:r>
              <a:rPr lang="en-US" sz="1600" dirty="0" smtClean="0"/>
              <a:t>1</a:t>
            </a:r>
            <a:r>
              <a:rPr lang="en-US" sz="1600" baseline="30000" dirty="0" smtClean="0"/>
              <a:t>st</a:t>
            </a:r>
            <a:r>
              <a:rPr lang="en-US" sz="1600" dirty="0" smtClean="0"/>
              <a:t> singular vector</a:t>
            </a:r>
            <a:endParaRPr lang="en-US" sz="1600" dirty="0"/>
          </a:p>
        </p:txBody>
      </p:sp>
      <p:sp>
        <p:nvSpPr>
          <p:cNvPr id="68" name="Text Box 36"/>
          <p:cNvSpPr txBox="1">
            <a:spLocks noChangeArrowheads="1"/>
          </p:cNvSpPr>
          <p:nvPr/>
        </p:nvSpPr>
        <p:spPr bwMode="auto">
          <a:xfrm>
            <a:off x="6842798" y="4690407"/>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a:t>
            </a:r>
            <a:r>
              <a:rPr lang="en-US" dirty="0" smtClean="0">
                <a:solidFill>
                  <a:srgbClr val="FF0000"/>
                </a:solidFill>
              </a:rPr>
              <a:t>spread (variance)</a:t>
            </a:r>
            <a:r>
              <a:rPr lang="en-US" dirty="0" smtClean="0"/>
              <a:t>” matrix</a:t>
            </a:r>
            <a:endParaRPr lang="en-US" dirty="0"/>
          </a:p>
        </p:txBody>
      </p:sp>
    </p:spTree>
    <p:extLst>
      <p:ext uri="{BB962C8B-B14F-4D97-AF65-F5344CB8AC3E}">
        <p14:creationId xmlns:p14="http://schemas.microsoft.com/office/powerpoint/2010/main" val="788953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(more realistic) example</a:t>
            </a:r>
            <a:endParaRPr lang="en-US" dirty="0"/>
          </a:p>
        </p:txBody>
      </p:sp>
      <p:sp>
        <p:nvSpPr>
          <p:cNvPr id="3" name="Content Placeholder 2"/>
          <p:cNvSpPr>
            <a:spLocks noGrp="1"/>
          </p:cNvSpPr>
          <p:nvPr>
            <p:ph idx="1"/>
          </p:nvPr>
        </p:nvSpPr>
        <p:spPr>
          <a:ln>
            <a:noFill/>
          </a:ln>
        </p:spPr>
        <p:txBody>
          <a:bodyPr>
            <a:normAutofit/>
          </a:bodyPr>
          <a:lstStyle/>
          <a:p>
            <a:r>
              <a:rPr lang="en-US" dirty="0" smtClean="0"/>
              <a:t>User-Movie matrix</a:t>
            </a:r>
          </a:p>
          <a:p>
            <a:endParaRPr lang="en-US" dirty="0"/>
          </a:p>
          <a:p>
            <a:endParaRPr lang="en-US" dirty="0" smtClean="0"/>
          </a:p>
          <a:p>
            <a:endParaRPr lang="en-US" dirty="0"/>
          </a:p>
          <a:p>
            <a:endParaRPr lang="en-US" dirty="0" smtClean="0"/>
          </a:p>
          <a:p>
            <a:r>
              <a:rPr lang="en-US" dirty="0" smtClean="0"/>
              <a:t>There are two prototype users and movies but they are </a:t>
            </a:r>
            <a:r>
              <a:rPr lang="en-US" dirty="0" smtClean="0">
                <a:solidFill>
                  <a:srgbClr val="0070C0"/>
                </a:solidFill>
              </a:rPr>
              <a:t>noisy</a:t>
            </a:r>
          </a:p>
        </p:txBody>
      </p:sp>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9014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3680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5908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5160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6136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520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8785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29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1276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511175" y="1524000"/>
            <a:ext cx="8229600" cy="533399"/>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29</a:t>
            </a:fld>
            <a:endParaRPr lang="en-US"/>
          </a:p>
        </p:txBody>
      </p:sp>
      <p:sp>
        <p:nvSpPr>
          <p:cNvPr id="1404936" name="Freeform 8"/>
          <p:cNvSpPr>
            <a:spLocks/>
          </p:cNvSpPr>
          <p:nvPr/>
        </p:nvSpPr>
        <p:spPr bwMode="auto">
          <a:xfrm>
            <a:off x="795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4322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977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379418"/>
            <a:ext cx="1172116" cy="369332"/>
          </a:xfrm>
          <a:prstGeom prst="rect">
            <a:avLst/>
          </a:prstGeom>
          <a:noFill/>
          <a:ln w="15875">
            <a:noFill/>
            <a:miter lim="800000"/>
            <a:headEnd type="none" w="sm" len="sm"/>
            <a:tailEnd/>
          </a:ln>
          <a:effectLst/>
        </p:spPr>
        <p:txBody>
          <a:bodyPr wrap="none" anchor="ctr">
            <a:spAutoFit/>
          </a:bodyPr>
          <a:lstStyle/>
          <a:p>
            <a:r>
              <a:rPr lang="en-US"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828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835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4192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576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661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840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4154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825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4005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846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4014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782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5249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a:t>U</a:t>
            </a:r>
            <a:r>
              <a:rPr lang="en-US" dirty="0" smtClean="0"/>
              <a:t>sually the data can be described with fewer dimensions, without losing much of the meaning of the data.</a:t>
            </a:r>
          </a:p>
          <a:p>
            <a:pPr lvl="1"/>
            <a:r>
              <a:rPr lang="en-US" dirty="0" smtClean="0"/>
              <a:t>The data </a:t>
            </a:r>
            <a:r>
              <a:rPr lang="en-US" dirty="0" smtClean="0">
                <a:solidFill>
                  <a:srgbClr val="0070C0"/>
                </a:solidFill>
              </a:rPr>
              <a:t>reside</a:t>
            </a:r>
            <a:r>
              <a:rPr lang="en-US" dirty="0" smtClean="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38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30</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199701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31</a:t>
            </a:fld>
            <a:endParaRPr lang="en-US"/>
          </a:p>
        </p:txBody>
      </p:sp>
      <p:grpSp>
        <p:nvGrpSpPr>
          <p:cNvPr id="3" name="Group 2"/>
          <p:cNvGrpSpPr/>
          <p:nvPr/>
        </p:nvGrpSpPr>
        <p:grpSpPr>
          <a:xfrm>
            <a:off x="-3939" y="1828801"/>
            <a:ext cx="9147939" cy="4934128"/>
            <a:chOff x="-3939" y="1828801"/>
            <a:chExt cx="9147939"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31"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8"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39"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5984179" y="2739947"/>
            <a:ext cx="3133197" cy="646331"/>
          </a:xfrm>
          <a:prstGeom prst="rect">
            <a:avLst/>
          </a:prstGeom>
          <a:solidFill>
            <a:srgbClr val="92D050"/>
          </a:solidFill>
        </p:spPr>
        <p:txBody>
          <a:bodyPr wrap="square" rtlCol="0">
            <a:spAutoFit/>
          </a:bodyPr>
          <a:lstStyle/>
          <a:p>
            <a:r>
              <a:rPr lang="en-US" dirty="0" smtClean="0"/>
              <a:t>The first two vectors are more or less unchanged</a:t>
            </a:r>
            <a:endParaRPr lang="en-US" dirty="0"/>
          </a:p>
        </p:txBody>
      </p:sp>
    </p:spTree>
    <p:extLst>
      <p:ext uri="{BB962C8B-B14F-4D97-AF65-F5344CB8AC3E}">
        <p14:creationId xmlns:p14="http://schemas.microsoft.com/office/powerpoint/2010/main" val="17236916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32</a:t>
            </a:fld>
            <a:endParaRPr lang="en-US"/>
          </a:p>
        </p:txBody>
      </p:sp>
      <p:grpSp>
        <p:nvGrpSpPr>
          <p:cNvPr id="3" name="Group 2"/>
          <p:cNvGrpSpPr/>
          <p:nvPr/>
        </p:nvGrpSpPr>
        <p:grpSpPr>
          <a:xfrm>
            <a:off x="0" y="1828801"/>
            <a:ext cx="9144000" cy="4934128"/>
            <a:chOff x="0" y="1828801"/>
            <a:chExt cx="91440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5" name="TextBox 4"/>
          <p:cNvSpPr txBox="1"/>
          <p:nvPr/>
        </p:nvSpPr>
        <p:spPr>
          <a:xfrm>
            <a:off x="5867400" y="2362200"/>
            <a:ext cx="3124200" cy="646331"/>
          </a:xfrm>
          <a:prstGeom prst="rect">
            <a:avLst/>
          </a:prstGeom>
          <a:solidFill>
            <a:srgbClr val="92D050"/>
          </a:solidFill>
        </p:spPr>
        <p:txBody>
          <a:bodyPr wrap="square" rtlCol="0">
            <a:spAutoFit/>
          </a:bodyPr>
          <a:lstStyle/>
          <a:p>
            <a:r>
              <a:rPr lang="en-US" dirty="0" smtClean="0"/>
              <a:t>The third vector has a very low singular value</a:t>
            </a:r>
            <a:endParaRPr lang="en-US" dirty="0"/>
          </a:p>
        </p:txBody>
      </p:sp>
      <p:sp>
        <p:nvSpPr>
          <p:cNvPr id="38" name="Oval 37"/>
          <p:cNvSpPr/>
          <p:nvPr/>
        </p:nvSpPr>
        <p:spPr>
          <a:xfrm>
            <a:off x="7161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33</a:t>
            </a:fld>
            <a:endParaRPr lang="en-US"/>
          </a:p>
        </p:txBody>
      </p:sp>
      <p:sp>
        <p:nvSpPr>
          <p:cNvPr id="1377282" name="Rectangle 1026"/>
          <p:cNvSpPr>
            <a:spLocks noGrp="1" noChangeArrowheads="1"/>
          </p:cNvSpPr>
          <p:nvPr>
            <p:ph type="title"/>
          </p:nvPr>
        </p:nvSpPr>
        <p:spPr/>
        <p:txBody>
          <a:bodyPr/>
          <a:lstStyle/>
          <a:p>
            <a:r>
              <a:rPr lang="en-US"/>
              <a:t>SVD - Interpretation #1</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200" dirty="0" smtClean="0"/>
                  <a:t>‘</a:t>
                </a:r>
                <a:r>
                  <a:rPr lang="en-US" sz="3200" b="1" dirty="0" smtClean="0">
                    <a:solidFill>
                      <a:srgbClr val="D60093"/>
                    </a:solidFill>
                  </a:rPr>
                  <a:t>movies</a:t>
                </a:r>
                <a:r>
                  <a:rPr lang="en-US" sz="3200" dirty="0" smtClean="0"/>
                  <a:t>’, ‘</a:t>
                </a:r>
                <a:r>
                  <a:rPr lang="en-US" sz="3200" b="1" dirty="0" smtClean="0">
                    <a:solidFill>
                      <a:srgbClr val="D60093"/>
                    </a:solidFill>
                  </a:rPr>
                  <a:t>users</a:t>
                </a:r>
                <a:r>
                  <a:rPr lang="en-US" sz="3200" dirty="0" smtClean="0"/>
                  <a:t>’ </a:t>
                </a:r>
                <a:r>
                  <a:rPr lang="en-US" sz="3200" dirty="0"/>
                  <a:t>and ‘</a:t>
                </a:r>
                <a:r>
                  <a:rPr lang="en-US" sz="3200" b="1" dirty="0">
                    <a:solidFill>
                      <a:srgbClr val="D60093"/>
                    </a:solidFill>
                  </a:rPr>
                  <a:t>concepts</a:t>
                </a:r>
                <a:r>
                  <a:rPr lang="en-US" sz="3200" dirty="0" smtClean="0"/>
                  <a:t>’:</a:t>
                </a:r>
                <a:endParaRPr lang="en-US" sz="3200" dirty="0"/>
              </a:p>
              <a:p>
                <a:pPr>
                  <a:lnSpc>
                    <a:spcPct val="90000"/>
                  </a:lnSpc>
                </a:pPr>
                <a:endParaRPr lang="en-US" b="1" i="1" dirty="0" smtClean="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a:t>
                </a:r>
                <a:r>
                  <a:rPr lang="en-US" dirty="0" smtClean="0"/>
                  <a:t>movie-to-concept similarity </a:t>
                </a:r>
                <a:r>
                  <a:rPr lang="en-US" dirty="0"/>
                  <a:t>matrix</a:t>
                </a:r>
              </a:p>
              <a:p>
                <a:pPr lvl="5">
                  <a:lnSpc>
                    <a:spcPct val="90000"/>
                  </a:lnSpc>
                </a:pPr>
                <a:endParaRPr lang="en-US" dirty="0" smtClean="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smtClean="0"/>
                  <a:t>: </a:t>
                </a:r>
                <a:r>
                  <a:rPr lang="en-US" dirty="0"/>
                  <a:t>its diagonal elements: </a:t>
                </a:r>
                <a:r>
                  <a:rPr lang="en-US" dirty="0" smtClean="0"/>
                  <a:t/>
                </a:r>
                <a:br>
                  <a:rPr lang="en-US" dirty="0" smtClean="0"/>
                </a:br>
                <a:r>
                  <a:rPr lang="en-US" dirty="0" smtClean="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7772400" cy="4114800"/>
              </a:xfrm>
              <a:blipFill rotWithShape="1">
                <a:blip r:embed="rId2"/>
                <a:stretch>
                  <a:fillRect l="-2039"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Rank-k approximation</a:t>
            </a:r>
            <a:endParaRPr lang="en-US" dirty="0"/>
          </a:p>
        </p:txBody>
      </p:sp>
      <p:sp>
        <p:nvSpPr>
          <p:cNvPr id="3" name="Content Placeholder 2"/>
          <p:cNvSpPr>
            <a:spLocks noGrp="1"/>
          </p:cNvSpPr>
          <p:nvPr>
            <p:ph idx="1"/>
          </p:nvPr>
        </p:nvSpPr>
        <p:spPr>
          <a:ln>
            <a:noFill/>
          </a:ln>
        </p:spPr>
        <p:txBody>
          <a:bodyPr>
            <a:normAutofit fontScale="92500" lnSpcReduction="10000"/>
          </a:bodyPr>
          <a:lstStyle/>
          <a:p>
            <a:r>
              <a:rPr lang="en-US" dirty="0" smtClean="0"/>
              <a:t>In this User-Movie matrix</a:t>
            </a:r>
          </a:p>
          <a:p>
            <a:endParaRPr lang="en-US" dirty="0"/>
          </a:p>
          <a:p>
            <a:endParaRPr lang="en-US" dirty="0" smtClean="0"/>
          </a:p>
          <a:p>
            <a:endParaRPr lang="en-US" dirty="0"/>
          </a:p>
          <a:p>
            <a:endParaRPr lang="en-US" dirty="0" smtClean="0"/>
          </a:p>
          <a:p>
            <a:r>
              <a:rPr lang="en-US" dirty="0" smtClean="0"/>
              <a:t>We have more than two singular vectors, but the </a:t>
            </a:r>
            <a:r>
              <a:rPr lang="en-US" dirty="0" smtClean="0">
                <a:solidFill>
                  <a:schemeClr val="accent6">
                    <a:lumMod val="75000"/>
                  </a:schemeClr>
                </a:solidFill>
              </a:rPr>
              <a:t>strongest</a:t>
            </a:r>
            <a:r>
              <a:rPr lang="en-US" dirty="0" smtClean="0"/>
              <a:t> ones are still about the two types.</a:t>
            </a:r>
          </a:p>
          <a:p>
            <a:pPr lvl="1"/>
            <a:r>
              <a:rPr lang="en-US" dirty="0" smtClean="0"/>
              <a:t>The third models the </a:t>
            </a:r>
            <a:r>
              <a:rPr lang="en-US" dirty="0" smtClean="0">
                <a:solidFill>
                  <a:srgbClr val="FF0000"/>
                </a:solidFill>
              </a:rPr>
              <a:t>noise</a:t>
            </a:r>
            <a:r>
              <a:rPr lang="en-US" dirty="0" smtClean="0"/>
              <a:t> in the data</a:t>
            </a:r>
          </a:p>
          <a:p>
            <a:r>
              <a:rPr lang="en-US" dirty="0" smtClean="0"/>
              <a:t>By keeping the two </a:t>
            </a:r>
            <a:r>
              <a:rPr lang="en-US" dirty="0" smtClean="0">
                <a:solidFill>
                  <a:srgbClr val="0070C0"/>
                </a:solidFill>
              </a:rPr>
              <a:t>strongest singular vectors </a:t>
            </a:r>
            <a:r>
              <a:rPr lang="en-US" dirty="0" smtClean="0"/>
              <a:t>we obtain most of the information in the data.</a:t>
            </a:r>
          </a:p>
          <a:p>
            <a:pPr lvl="1"/>
            <a:r>
              <a:rPr lang="en-US" dirty="0" smtClean="0"/>
              <a:t>This is a </a:t>
            </a:r>
            <a:r>
              <a:rPr lang="en-US" dirty="0" smtClean="0">
                <a:solidFill>
                  <a:schemeClr val="accent6">
                    <a:lumMod val="75000"/>
                  </a:schemeClr>
                </a:solidFill>
              </a:rPr>
              <a:t>rank-2 approximation </a:t>
            </a:r>
            <a:r>
              <a:rPr lang="en-US" dirty="0" smtClean="0"/>
              <a:t>of the matrix A</a:t>
            </a:r>
            <a:endParaRPr lang="en-US" dirty="0"/>
          </a:p>
        </p:txBody>
      </p:sp>
      <p:grpSp>
        <p:nvGrpSpPr>
          <p:cNvPr id="4" name="Group 3"/>
          <p:cNvGrpSpPr/>
          <p:nvPr/>
        </p:nvGrpSpPr>
        <p:grpSpPr>
          <a:xfrm>
            <a:off x="3581400" y="21336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19400" y="2672834"/>
            <a:ext cx="812467" cy="523220"/>
          </a:xfrm>
          <a:prstGeom prst="rect">
            <a:avLst/>
          </a:prstGeom>
          <a:noFill/>
        </p:spPr>
        <p:txBody>
          <a:bodyPr wrap="none" rtlCol="0">
            <a:spAutoFit/>
          </a:bodyPr>
          <a:lstStyle/>
          <a:p>
            <a:r>
              <a:rPr lang="en-US" sz="2800" dirty="0" smtClean="0"/>
              <a:t>A = </a:t>
            </a:r>
            <a:endParaRPr lang="en-US" sz="2800" dirty="0"/>
          </a:p>
        </p:txBody>
      </p:sp>
      <p:sp>
        <p:nvSpPr>
          <p:cNvPr id="9" name="Oval 8"/>
          <p:cNvSpPr/>
          <p:nvPr/>
        </p:nvSpPr>
        <p:spPr>
          <a:xfrm>
            <a:off x="4495800" y="31394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81600" y="2362200"/>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2400" y="3287485"/>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04114" y="2385059"/>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3291849"/>
            <a:ext cx="76200"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7671" y="2649974"/>
            <a:ext cx="76200" cy="45719"/>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54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solidFill>
              </a:rPr>
              <a:t>Rank-</a:t>
            </a:r>
            <a:r>
              <a:rPr lang="en-US" b="1" dirty="0" smtClean="0">
                <a:solidFill>
                  <a:schemeClr val="accent2"/>
                </a:solidFill>
              </a:rPr>
              <a:t>k</a:t>
            </a:r>
            <a:r>
              <a:rPr lang="en-US" dirty="0" smtClean="0">
                <a:solidFill>
                  <a:schemeClr val="tx1"/>
                </a:solidFill>
              </a:rPr>
              <a:t> approximations (</a:t>
            </a:r>
            <a:r>
              <a:rPr lang="en-US" i="1" dirty="0" err="1" smtClean="0">
                <a:solidFill>
                  <a:schemeClr val="tx1"/>
                </a:solidFill>
              </a:rPr>
              <a:t>A</a:t>
            </a:r>
            <a:r>
              <a:rPr lang="en-US" i="1" baseline="-25000" dirty="0" err="1" smtClean="0">
                <a:solidFill>
                  <a:schemeClr val="tx1"/>
                </a:solidFill>
              </a:rPr>
              <a:t>k</a:t>
            </a:r>
            <a:r>
              <a:rPr lang="en-US" dirty="0" smtClean="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304800" y="4314825"/>
                <a:ext cx="84978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solidFill>
                          <a:schemeClr val="tx1"/>
                        </a:solidFill>
                        <a:latin typeface="Cambria Math"/>
                      </a:rPr>
                      <m:t>: </m:t>
                    </m:r>
                  </m:oMath>
                </a14:m>
                <a:r>
                  <a:rPr lang="en-US" sz="2400" dirty="0">
                    <a:solidFill>
                      <a:schemeClr val="tx1"/>
                    </a:solidFill>
                  </a:rPr>
                  <a:t>orthogonal matrix containing the top </a:t>
                </a:r>
                <a:r>
                  <a:rPr lang="en-US" sz="2400" b="1" i="1" dirty="0">
                    <a:solidFill>
                      <a:schemeClr val="accent2"/>
                    </a:solidFill>
                  </a:rPr>
                  <a:t>k</a:t>
                </a:r>
                <a:r>
                  <a:rPr lang="en-US" sz="2400" dirty="0">
                    <a:solidFill>
                      <a:schemeClr val="tx1"/>
                    </a:solidFill>
                  </a:rPr>
                  <a:t> left (right) singular vectors of </a:t>
                </a:r>
                <a:r>
                  <a:rPr lang="en-US" sz="2400" b="1" dirty="0" smtClean="0">
                    <a:solidFill>
                      <a:schemeClr val="accent2"/>
                    </a:solidFill>
                  </a:rPr>
                  <a:t>A</a:t>
                </a:r>
                <a:r>
                  <a:rPr lang="en-US" sz="2400" dirty="0" smtClean="0">
                    <a:solidFill>
                      <a:schemeClr val="tx1"/>
                    </a:solidFill>
                  </a:rPr>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smtClean="0">
                            <a:solidFill>
                              <a:schemeClr val="accent2"/>
                            </a:solidFill>
                            <a:latin typeface="Cambria Math" panose="02040503050406030204" pitchFamily="18" charset="0"/>
                          </a:rPr>
                        </m:ctrlPr>
                      </m:sSubPr>
                      <m:e>
                        <m:r>
                          <a:rPr lang="en-US" sz="2400" b="1" i="1" smtClean="0">
                            <a:solidFill>
                              <a:schemeClr val="accent2"/>
                            </a:solidFill>
                            <a:latin typeface="Cambria Math"/>
                          </a:rPr>
                          <m:t>𝜮</m:t>
                        </m:r>
                      </m:e>
                      <m:sub>
                        <m:r>
                          <a:rPr lang="en-US" sz="2400" b="1" i="1" smtClean="0">
                            <a:solidFill>
                              <a:schemeClr val="accent2"/>
                            </a:solidFill>
                            <a:latin typeface="Cambria Math"/>
                          </a:rPr>
                          <m:t>𝒌</m:t>
                        </m:r>
                      </m:sub>
                    </m:sSub>
                  </m:oMath>
                </a14:m>
                <a:r>
                  <a:rPr lang="en-US" sz="2400" b="1" i="1" dirty="0" smtClean="0">
                    <a:solidFill>
                      <a:schemeClr val="accent2"/>
                    </a:solidFill>
                  </a:rPr>
                  <a:t>: </a:t>
                </a:r>
                <a:r>
                  <a:rPr lang="en-US" sz="2400" dirty="0">
                    <a:solidFill>
                      <a:schemeClr val="tx1"/>
                    </a:solidFill>
                  </a:rPr>
                  <a:t>diagonal matrix containing the top </a:t>
                </a:r>
                <a:r>
                  <a:rPr lang="en-US" sz="2400" b="1" i="1" dirty="0">
                    <a:solidFill>
                      <a:schemeClr val="accent2"/>
                    </a:solidFill>
                  </a:rPr>
                  <a:t>k</a:t>
                </a:r>
                <a:r>
                  <a:rPr lang="en-US" sz="2400" dirty="0">
                    <a:solidFill>
                      <a:schemeClr val="tx1"/>
                    </a:solidFill>
                  </a:rPr>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solidFill>
                      <a:schemeClr val="tx1"/>
                    </a:solidFill>
                  </a:rPr>
                  <a:t>is an </a:t>
                </a:r>
                <a:r>
                  <a:rPr lang="en-US" sz="2400" dirty="0">
                    <a:solidFill>
                      <a:srgbClr val="0070C0"/>
                    </a:solidFill>
                  </a:rPr>
                  <a:t>approximation</a:t>
                </a:r>
                <a:r>
                  <a:rPr lang="en-US" sz="2400" dirty="0">
                    <a:solidFill>
                      <a:schemeClr val="tx1"/>
                    </a:solidFill>
                  </a:rPr>
                  <a:t> of</a:t>
                </a:r>
                <a:r>
                  <a:rPr lang="en-US" sz="2400" b="1" dirty="0">
                    <a:solidFill>
                      <a:schemeClr val="accent2"/>
                    </a:solidFill>
                  </a:rPr>
                  <a:t> A</a:t>
                </a:r>
                <a:endParaRPr lang="en-US" sz="2400" baseline="-25000" dirty="0">
                  <a:solidFill>
                    <a:schemeClr val="tx1"/>
                  </a:solidFill>
                </a:endParaRPr>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304800" y="4314825"/>
                <a:ext cx="8497888" cy="1902124"/>
              </a:xfrm>
              <a:prstGeom prst="rect">
                <a:avLst/>
              </a:prstGeom>
              <a:blipFill rotWithShape="1">
                <a:blip r:embed="rId3"/>
                <a:stretch>
                  <a:fillRect l="-1076"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1295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17526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d</a:t>
            </a:r>
          </a:p>
        </p:txBody>
      </p:sp>
      <p:sp>
        <p:nvSpPr>
          <p:cNvPr id="17414" name="TextBox 9"/>
          <p:cNvSpPr txBox="1">
            <a:spLocks noChangeArrowheads="1"/>
          </p:cNvSpPr>
          <p:nvPr/>
        </p:nvSpPr>
        <p:spPr bwMode="auto">
          <a:xfrm>
            <a:off x="35814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k</a:t>
            </a:r>
          </a:p>
        </p:txBody>
      </p:sp>
      <p:sp>
        <p:nvSpPr>
          <p:cNvPr id="17415" name="TextBox 10"/>
          <p:cNvSpPr txBox="1">
            <a:spLocks noChangeArrowheads="1"/>
          </p:cNvSpPr>
          <p:nvPr/>
        </p:nvSpPr>
        <p:spPr bwMode="auto">
          <a:xfrm>
            <a:off x="4953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k</a:t>
            </a:r>
          </a:p>
        </p:txBody>
      </p:sp>
      <p:sp>
        <p:nvSpPr>
          <p:cNvPr id="17416" name="TextBox 11"/>
          <p:cNvSpPr txBox="1">
            <a:spLocks noChangeArrowheads="1"/>
          </p:cNvSpPr>
          <p:nvPr/>
        </p:nvSpPr>
        <p:spPr bwMode="auto">
          <a:xfrm>
            <a:off x="6477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d</a:t>
            </a:r>
          </a:p>
        </p:txBody>
      </p:sp>
      <p:sp>
        <p:nvSpPr>
          <p:cNvPr id="2" name="Rectangle 1"/>
          <p:cNvSpPr/>
          <p:nvPr/>
        </p:nvSpPr>
        <p:spPr>
          <a:xfrm>
            <a:off x="5145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3147678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SVD as an optimization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04800" y="1600200"/>
                <a:ext cx="8534400" cy="4876800"/>
              </a:xfrm>
            </p:spPr>
            <p:txBody>
              <a:bodyPr/>
              <a:lstStyle/>
              <a:p>
                <a:r>
                  <a:rPr lang="en-US" dirty="0" smtClean="0"/>
                  <a:t>The </a:t>
                </a:r>
                <a:r>
                  <a:rPr lang="en-US" dirty="0" smtClean="0">
                    <a:solidFill>
                      <a:schemeClr val="accent6">
                        <a:lumMod val="75000"/>
                      </a:schemeClr>
                    </a:solidFill>
                  </a:rPr>
                  <a:t>rank-k</a:t>
                </a:r>
                <a:r>
                  <a:rPr lang="en-US" dirty="0" smtClean="0"/>
                  <a:t> </a:t>
                </a:r>
                <a:r>
                  <a:rPr lang="en-US" dirty="0" smtClean="0">
                    <a:solidFill>
                      <a:schemeClr val="accent6">
                        <a:lumMod val="75000"/>
                      </a:schemeClr>
                    </a:solidFill>
                  </a:rPr>
                  <a:t>approximation</a:t>
                </a:r>
                <a:r>
                  <a:rPr lang="en-US" dirty="0" smtClean="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smtClean="0">
                    <a:solidFill>
                      <a:srgbClr val="00B0F0"/>
                    </a:solidFill>
                  </a:rPr>
                  <a:t> </a:t>
                </a:r>
                <a:r>
                  <a:rPr lang="en-US" dirty="0" smtClean="0"/>
                  <a:t>produced by the top-k singular vectors of A </a:t>
                </a:r>
                <a:r>
                  <a:rPr lang="en-US" dirty="0" smtClean="0">
                    <a:solidFill>
                      <a:schemeClr val="accent6">
                        <a:lumMod val="75000"/>
                      </a:schemeClr>
                    </a:solidFill>
                  </a:rPr>
                  <a:t>minimizes</a:t>
                </a:r>
                <a:r>
                  <a:rPr lang="en-US" dirty="0" smtClean="0"/>
                  <a:t> the </a:t>
                </a:r>
                <a:r>
                  <a:rPr lang="en-US" dirty="0" err="1" smtClean="0">
                    <a:solidFill>
                      <a:srgbClr val="0070C0"/>
                    </a:solidFill>
                  </a:rPr>
                  <a:t>Frobenious</a:t>
                </a:r>
                <a:r>
                  <a:rPr lang="en-US" dirty="0" smtClean="0">
                    <a:solidFill>
                      <a:srgbClr val="0070C0"/>
                    </a:solidFill>
                  </a:rPr>
                  <a:t> norm</a:t>
                </a:r>
                <a:r>
                  <a:rPr lang="en-US" dirty="0" smtClean="0"/>
                  <a:t> of the difference with the matrix </a:t>
                </a:r>
                <a:r>
                  <a:rPr lang="en-US" dirty="0" smtClean="0">
                    <a:solidFill>
                      <a:srgbClr val="0070C0"/>
                    </a:solidFill>
                  </a:rPr>
                  <a:t>A</a:t>
                </a:r>
              </a:p>
              <a:p>
                <a:endParaRPr lang="en-US"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a:rPr>
                                    <m:t>max</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929" t="-1250" r="-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04800" y="5651483"/>
                <a:ext cx="8380051" cy="400110"/>
              </a:xfrm>
              <a:prstGeom prst="rect">
                <a:avLst/>
              </a:prstGeom>
              <a:noFill/>
              <a:ln>
                <a:solidFill>
                  <a:schemeClr val="accent1"/>
                </a:solidFill>
              </a:ln>
            </p:spPr>
            <p:txBody>
              <a:bodyPr wrap="none" rtlCol="0">
                <a:spAutoFit/>
              </a:bodyPr>
              <a:lstStyle/>
              <a:p>
                <a:r>
                  <a:rPr lang="en-US" sz="2000" dirty="0" smtClean="0">
                    <a:solidFill>
                      <a:schemeClr val="accent6">
                        <a:lumMod val="75000"/>
                      </a:schemeClr>
                    </a:solidFill>
                  </a:rPr>
                  <a:t>Explanation</a:t>
                </a:r>
                <a:r>
                  <a:rPr lang="en-US" sz="2000" dirty="0" smtClean="0"/>
                  <a:t>: The </a:t>
                </a:r>
                <a14:m>
                  <m:oMath xmlns:m="http://schemas.openxmlformats.org/officeDocument/2006/math">
                    <m:r>
                      <a:rPr lang="en-US" sz="2000" b="0" i="1" smtClean="0">
                        <a:latin typeface="Cambria Math"/>
                      </a:rPr>
                      <m:t>(</m:t>
                    </m:r>
                    <m:r>
                      <a:rPr lang="en-US" sz="2000" b="0" i="1" smtClean="0">
                        <a:latin typeface="Cambria Math"/>
                      </a:rPr>
                      <m:t>𝑖</m:t>
                    </m:r>
                    <m:r>
                      <a:rPr lang="en-US" sz="2000" b="0" i="1" smtClean="0">
                        <a:latin typeface="Cambria Math"/>
                      </a:rPr>
                      <m:t>,</m:t>
                    </m:r>
                    <m:r>
                      <a:rPr lang="en-US" sz="2000" b="0" i="1" smtClean="0">
                        <a:latin typeface="Cambria Math"/>
                      </a:rPr>
                      <m:t>𝑗</m:t>
                    </m:r>
                    <m:r>
                      <a:rPr lang="en-US" sz="2000" b="0" i="1" smtClean="0">
                        <a:latin typeface="Cambria Math"/>
                      </a:rPr>
                      <m:t>)</m:t>
                    </m:r>
                  </m:oMath>
                </a14:m>
                <a:r>
                  <a:rPr lang="en-US" sz="2000" dirty="0" smtClean="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n-US" sz="2000" dirty="0" smtClean="0"/>
                  <a:t>is close on average with the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rPr>
                          <m:t>,</m:t>
                        </m:r>
                        <m:r>
                          <a:rPr lang="en-US" sz="2000" b="0" i="1" smtClean="0">
                            <a:latin typeface="Cambria Math"/>
                          </a:rPr>
                          <m:t>𝑗</m:t>
                        </m:r>
                      </m:e>
                    </m:d>
                    <m:r>
                      <a:rPr lang="el-GR" sz="2000" b="0" i="1" smtClean="0">
                        <a:latin typeface="Cambria Math"/>
                      </a:rPr>
                      <m:t> </m:t>
                    </m:r>
                  </m:oMath>
                </a14:m>
                <a:r>
                  <a:rPr lang="en-US" sz="2000" dirty="0" smtClean="0"/>
                  <a:t>cell of </a:t>
                </a:r>
                <a14:m>
                  <m:oMath xmlns:m="http://schemas.openxmlformats.org/officeDocument/2006/math">
                    <m:r>
                      <a:rPr lang="en-US" sz="2000" b="0" i="1" smtClean="0">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5651483"/>
                <a:ext cx="8380051" cy="400110"/>
              </a:xfrm>
              <a:prstGeom prst="rect">
                <a:avLst/>
              </a:prstGeom>
              <a:blipFill rotWithShape="1">
                <a:blip r:embed="rId3"/>
                <a:stretch>
                  <a:fillRect l="-654"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24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can </a:t>
                </a:r>
                <a:r>
                  <a:rPr lang="en-US" dirty="0" smtClean="0">
                    <a:solidFill>
                      <a:schemeClr val="accent6">
                        <a:lumMod val="75000"/>
                      </a:schemeClr>
                    </a:solidFill>
                  </a:rPr>
                  <a:t>project</a:t>
                </a:r>
                <a:r>
                  <a:rPr lang="en-US" dirty="0" smtClean="0"/>
                  <a:t> the row (and column) vectors of the matrix </a:t>
                </a:r>
                <a:r>
                  <a:rPr lang="en-US" dirty="0" smtClean="0">
                    <a:solidFill>
                      <a:srgbClr val="00B0F0"/>
                    </a:solidFill>
                  </a:rPr>
                  <a:t>A</a:t>
                </a:r>
                <a:r>
                  <a:rPr lang="en-US" dirty="0" smtClean="0"/>
                  <a:t> into a </a:t>
                </a:r>
                <a:r>
                  <a:rPr lang="en-US" dirty="0" smtClean="0">
                    <a:solidFill>
                      <a:srgbClr val="00B0F0"/>
                    </a:solidFill>
                  </a:rPr>
                  <a:t>k-dimensional space </a:t>
                </a:r>
                <a:r>
                  <a:rPr lang="en-US" dirty="0" smtClean="0"/>
                  <a:t>and preserve most of the information</a:t>
                </a:r>
              </a:p>
              <a:p>
                <a:r>
                  <a:rPr lang="en-US" dirty="0" smtClean="0"/>
                  <a:t>(</a:t>
                </a:r>
                <a:r>
                  <a:rPr lang="en-US" dirty="0" smtClean="0">
                    <a:solidFill>
                      <a:srgbClr val="00B050"/>
                    </a:solidFill>
                  </a:rPr>
                  <a:t>Ideally</a:t>
                </a:r>
                <a:r>
                  <a:rPr lang="en-US" dirty="0" smtClean="0"/>
                  <a:t>) The k dimensions reveal </a:t>
                </a:r>
                <a:r>
                  <a:rPr lang="en-US" dirty="0" smtClean="0">
                    <a:solidFill>
                      <a:srgbClr val="FF0000"/>
                    </a:solidFill>
                  </a:rPr>
                  <a:t>latent features/aspects/topics</a:t>
                </a:r>
                <a:r>
                  <a:rPr lang="en-US" dirty="0" smtClean="0"/>
                  <a:t> of the term (document) space.</a:t>
                </a:r>
              </a:p>
              <a:p>
                <a:r>
                  <a:rPr lang="en-US" dirty="0" smtClean="0"/>
                  <a:t>(</a:t>
                </a:r>
                <a:r>
                  <a:rPr lang="en-US" dirty="0" smtClean="0">
                    <a:solidFill>
                      <a:srgbClr val="00B050"/>
                    </a:solidFill>
                  </a:rPr>
                  <a:t>Ideally</a:t>
                </a:r>
                <a:r>
                  <a:rPr lang="en-US" dirty="0" smtClean="0"/>
                  <a:t>) The </a:t>
                </a:r>
                <a14:m>
                  <m:oMath xmlns:m="http://schemas.openxmlformats.org/officeDocument/2006/math">
                    <m:sSub>
                      <m:sSubPr>
                        <m:ctrlPr>
                          <a:rPr lang="en-US" i="1" dirty="0" smtClean="0">
                            <a:solidFill>
                              <a:srgbClr val="00B0F0"/>
                            </a:solidFill>
                            <a:latin typeface="Cambria Math" panose="02040503050406030204" pitchFamily="18" charset="0"/>
                          </a:rPr>
                        </m:ctrlPr>
                      </m:sSubPr>
                      <m:e>
                        <m:r>
                          <a:rPr lang="en-US" i="1" dirty="0" smtClean="0">
                            <a:solidFill>
                              <a:srgbClr val="00B0F0"/>
                            </a:solidFill>
                            <a:latin typeface="Cambria Math"/>
                          </a:rPr>
                          <m:t>𝐴</m:t>
                        </m:r>
                      </m:e>
                      <m:sub>
                        <m:r>
                          <a:rPr lang="en-US" i="1" dirty="0" smtClean="0">
                            <a:solidFill>
                              <a:srgbClr val="00B0F0"/>
                            </a:solidFill>
                            <a:latin typeface="Cambria Math"/>
                          </a:rPr>
                          <m:t>𝑘</m:t>
                        </m:r>
                      </m:sub>
                    </m:sSub>
                  </m:oMath>
                </a14:m>
                <a:r>
                  <a:rPr lang="en-US" dirty="0" smtClean="0"/>
                  <a:t> approximation of matrix A, contains all the </a:t>
                </a:r>
                <a:r>
                  <a:rPr lang="en-US" dirty="0" smtClean="0">
                    <a:solidFill>
                      <a:schemeClr val="accent6">
                        <a:lumMod val="75000"/>
                      </a:schemeClr>
                    </a:solidFill>
                  </a:rPr>
                  <a:t>useful information</a:t>
                </a:r>
                <a:r>
                  <a:rPr lang="en-US" dirty="0" smtClean="0"/>
                  <a:t>, and what is discarded is noise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3312630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factor model	</a:t>
            </a:r>
            <a:endParaRPr lang="en-US" dirty="0"/>
          </a:p>
        </p:txBody>
      </p:sp>
      <p:sp>
        <p:nvSpPr>
          <p:cNvPr id="3" name="Content Placeholder 2"/>
          <p:cNvSpPr>
            <a:spLocks noGrp="1"/>
          </p:cNvSpPr>
          <p:nvPr>
            <p:ph idx="1"/>
          </p:nvPr>
        </p:nvSpPr>
        <p:spPr/>
        <p:txBody>
          <a:bodyPr/>
          <a:lstStyle/>
          <a:p>
            <a:r>
              <a:rPr lang="en-US" dirty="0" smtClean="0"/>
              <a:t>Rows (columns) are linear combinations of </a:t>
            </a:r>
            <a:r>
              <a:rPr lang="en-US" dirty="0" smtClean="0">
                <a:solidFill>
                  <a:srgbClr val="00B0F0"/>
                </a:solidFill>
              </a:rPr>
              <a:t>k</a:t>
            </a:r>
            <a:r>
              <a:rPr lang="en-US" dirty="0" smtClean="0"/>
              <a:t> </a:t>
            </a:r>
            <a:r>
              <a:rPr lang="en-US" dirty="0" smtClean="0">
                <a:solidFill>
                  <a:schemeClr val="accent6">
                    <a:lumMod val="75000"/>
                  </a:schemeClr>
                </a:solidFill>
              </a:rPr>
              <a:t>latent factors</a:t>
            </a:r>
          </a:p>
          <a:p>
            <a:pPr lvl="1"/>
            <a:r>
              <a:rPr lang="en-US" dirty="0" smtClean="0"/>
              <a:t>E.g., in our extreme document example there are two factors</a:t>
            </a:r>
          </a:p>
          <a:p>
            <a:r>
              <a:rPr lang="en-US" dirty="0" smtClean="0"/>
              <a:t>Some </a:t>
            </a:r>
            <a:r>
              <a:rPr lang="en-US" dirty="0" smtClean="0">
                <a:solidFill>
                  <a:srgbClr val="0070C0"/>
                </a:solidFill>
              </a:rPr>
              <a:t>noise</a:t>
            </a:r>
            <a:r>
              <a:rPr lang="en-US" dirty="0" smtClean="0"/>
              <a:t> is added to this rank-k matrix resulting in higher rank</a:t>
            </a:r>
          </a:p>
          <a:p>
            <a:endParaRPr lang="en-US" dirty="0" smtClean="0"/>
          </a:p>
          <a:p>
            <a:r>
              <a:rPr lang="en-US" dirty="0" smtClean="0"/>
              <a:t>SVD retrieves the latent factors (hopefully).</a:t>
            </a:r>
            <a:endParaRPr lang="en-US" dirty="0"/>
          </a:p>
        </p:txBody>
      </p:sp>
    </p:spTree>
    <p:extLst>
      <p:ext uri="{BB962C8B-B14F-4D97-AF65-F5344CB8AC3E}">
        <p14:creationId xmlns:p14="http://schemas.microsoft.com/office/powerpoint/2010/main" val="791118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1675" y="3276600"/>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3352800" y="3276600"/>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6858000" y="3276600"/>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5105400" y="3276600"/>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1524000" y="1989138"/>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7543800" y="1989138"/>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5762625" y="1966913"/>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4038600" y="1989138"/>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2743200" y="1989138"/>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228600" y="5521325"/>
            <a:ext cx="903288"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1616075" y="3006725"/>
            <a:ext cx="1012825"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3886200" y="3276600"/>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5105400" y="3276600"/>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5638800" y="3276600"/>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5105400" y="3733800"/>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6858000" y="37338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7162800" y="3355975"/>
            <a:ext cx="1303338"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3" name="Text Box 19"/>
          <p:cNvSpPr txBox="1">
            <a:spLocks noChangeArrowheads="1"/>
          </p:cNvSpPr>
          <p:nvPr/>
        </p:nvSpPr>
        <p:spPr bwMode="auto">
          <a:xfrm>
            <a:off x="7391400" y="3903663"/>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4" name="Text Box 20"/>
          <p:cNvSpPr txBox="1">
            <a:spLocks noChangeArrowheads="1"/>
          </p:cNvSpPr>
          <p:nvPr/>
        </p:nvSpPr>
        <p:spPr bwMode="auto">
          <a:xfrm rot="-5400000">
            <a:off x="3940969" y="4158457"/>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5" name="Text Box 21"/>
          <p:cNvSpPr txBox="1">
            <a:spLocks noChangeArrowheads="1"/>
          </p:cNvSpPr>
          <p:nvPr/>
        </p:nvSpPr>
        <p:spPr bwMode="auto">
          <a:xfrm>
            <a:off x="5715000" y="3889375"/>
            <a:ext cx="723900"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6" name="Text Box 22"/>
          <p:cNvSpPr txBox="1">
            <a:spLocks noChangeArrowheads="1"/>
          </p:cNvSpPr>
          <p:nvPr/>
        </p:nvSpPr>
        <p:spPr bwMode="auto">
          <a:xfrm rot="-5400000">
            <a:off x="2965450" y="4122738"/>
            <a:ext cx="1303338"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7" name="Text Box 23"/>
          <p:cNvSpPr txBox="1">
            <a:spLocks noChangeArrowheads="1"/>
          </p:cNvSpPr>
          <p:nvPr/>
        </p:nvSpPr>
        <p:spPr bwMode="auto">
          <a:xfrm>
            <a:off x="5105400" y="3355975"/>
            <a:ext cx="536575"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a:t>
            </a:r>
          </a:p>
        </p:txBody>
      </p:sp>
      <p:sp>
        <p:nvSpPr>
          <p:cNvPr id="16408" name="Text Box 24"/>
          <p:cNvSpPr txBox="1">
            <a:spLocks noChangeArrowheads="1"/>
          </p:cNvSpPr>
          <p:nvPr/>
        </p:nvSpPr>
        <p:spPr bwMode="auto">
          <a:xfrm>
            <a:off x="2762250" y="40100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chemeClr val="tx1"/>
                </a:solidFill>
              </a:rPr>
              <a:t>=</a:t>
            </a:r>
          </a:p>
        </p:txBody>
      </p:sp>
      <p:sp>
        <p:nvSpPr>
          <p:cNvPr id="16409" name="Rectangle 25"/>
          <p:cNvSpPr>
            <a:spLocks noGrp="1" noChangeArrowheads="1"/>
          </p:cNvSpPr>
          <p:nvPr>
            <p:ph type="title"/>
          </p:nvPr>
        </p:nvSpPr>
        <p:spPr/>
        <p:txBody>
          <a:bodyPr/>
          <a:lstStyle/>
          <a:p>
            <a:pPr eaLnBrk="1" hangingPunct="1"/>
            <a:r>
              <a:rPr lang="en-US" smtClean="0">
                <a:solidFill>
                  <a:schemeClr val="tx1"/>
                </a:solidFill>
              </a:rPr>
              <a:t>SVD and Rank-</a:t>
            </a:r>
            <a:r>
              <a:rPr lang="en-US" b="1" smtClean="0">
                <a:solidFill>
                  <a:schemeClr val="accent2"/>
                </a:solidFill>
              </a:rPr>
              <a:t>k</a:t>
            </a:r>
            <a:r>
              <a:rPr lang="en-US" i="1" smtClean="0">
                <a:solidFill>
                  <a:schemeClr val="tx1"/>
                </a:solidFill>
              </a:rPr>
              <a:t>  </a:t>
            </a:r>
            <a:r>
              <a:rPr lang="en-US" smtClean="0">
                <a:solidFill>
                  <a:schemeClr val="tx1"/>
                </a:solidFill>
              </a:rPr>
              <a:t>approximations </a:t>
            </a:r>
          </a:p>
        </p:txBody>
      </p:sp>
    </p:spTree>
    <p:extLst>
      <p:ext uri="{BB962C8B-B14F-4D97-AF65-F5344CB8AC3E}">
        <p14:creationId xmlns:p14="http://schemas.microsoft.com/office/powerpoint/2010/main" val="169436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this data matrix the dimension is essentially </a:t>
            </a:r>
            <a:r>
              <a:rPr lang="en-US" dirty="0" smtClean="0">
                <a:solidFill>
                  <a:srgbClr val="FF0000"/>
                </a:solidFill>
              </a:rPr>
              <a:t>3</a:t>
            </a:r>
          </a:p>
          <a:p>
            <a:pPr lvl="1"/>
            <a:r>
              <a:rPr lang="en-US" dirty="0" smtClean="0"/>
              <a:t>There are </a:t>
            </a:r>
            <a:r>
              <a:rPr lang="en-US" dirty="0" smtClean="0">
                <a:solidFill>
                  <a:srgbClr val="FF0000"/>
                </a:solidFill>
              </a:rPr>
              <a:t>three</a:t>
            </a:r>
            <a:r>
              <a:rPr lang="en-US" dirty="0" smtClean="0"/>
              <a:t> </a:t>
            </a:r>
            <a:r>
              <a:rPr lang="en-US" dirty="0" smtClean="0">
                <a:solidFill>
                  <a:srgbClr val="0070C0"/>
                </a:solidFill>
              </a:rPr>
              <a:t>types of products </a:t>
            </a:r>
            <a:r>
              <a:rPr lang="en-US" dirty="0" smtClean="0"/>
              <a:t>and </a:t>
            </a:r>
            <a:r>
              <a:rPr lang="en-US" dirty="0" smtClean="0">
                <a:solidFill>
                  <a:srgbClr val="FF0000"/>
                </a:solidFill>
              </a:rPr>
              <a:t>three</a:t>
            </a:r>
            <a:r>
              <a:rPr lang="en-US" dirty="0" smtClean="0"/>
              <a:t> </a:t>
            </a:r>
            <a:r>
              <a:rPr lang="en-US" dirty="0" smtClean="0">
                <a:solidFill>
                  <a:schemeClr val="accent6">
                    <a:lumMod val="75000"/>
                  </a:schemeClr>
                </a:solidFill>
              </a:rPr>
              <a:t>types of users</a:t>
            </a:r>
            <a:endParaRPr lang="en-US" dirty="0">
              <a:solidFill>
                <a:schemeClr val="accent6">
                  <a:lumMod val="75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a:t>
            </a:r>
            <a:r>
              <a:rPr lang="en-US" b="1" dirty="0" smtClean="0">
                <a:solidFill>
                  <a:srgbClr val="008000"/>
                </a:solidFill>
              </a:rPr>
              <a:t>Compute SVD</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40</a:t>
            </a:fld>
            <a:endParaRPr lang="en-US"/>
          </a:p>
        </p:txBody>
      </p:sp>
      <p:grpSp>
        <p:nvGrpSpPr>
          <p:cNvPr id="41" name="Group 40"/>
          <p:cNvGrpSpPr/>
          <p:nvPr/>
        </p:nvGrpSpPr>
        <p:grpSpPr>
          <a:xfrm>
            <a:off x="228600" y="3494544"/>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93620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41</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30847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42</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6577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43</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2" name="Rectangle 31"/>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86175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44</a:t>
            </a:fld>
            <a:endParaRPr lang="en-US"/>
          </a:p>
        </p:txBody>
      </p:sp>
      <p:grpSp>
        <p:nvGrpSpPr>
          <p:cNvPr id="24" name="Group 23"/>
          <p:cNvGrpSpPr/>
          <p:nvPr/>
        </p:nvGrpSpPr>
        <p:grpSpPr>
          <a:xfrm>
            <a:off x="228600" y="3494544"/>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grpSp>
      <p:sp>
        <p:nvSpPr>
          <p:cNvPr id="41" name="Rectangle 40"/>
          <p:cNvSpPr/>
          <p:nvPr/>
        </p:nvSpPr>
        <p:spPr>
          <a:xfrm>
            <a:off x="2374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p>
          <a:p>
            <a:pPr algn="ctr"/>
            <a:r>
              <a:rPr lang="en-US" sz="2400" b="1" dirty="0" smtClean="0">
                <a:latin typeface="Times New Roman" pitchFamily="18" charset="0"/>
                <a:cs typeface="Times New Roman" pitchFamily="18" charset="0"/>
              </a:rPr>
              <a:t>0.68</a:t>
            </a:r>
            <a:r>
              <a:rPr lang="en-US" sz="2400" dirty="0" smtClean="0">
                <a:latin typeface="Times New Roman" pitchFamily="18" charset="0"/>
                <a:cs typeface="Times New Roman" pitchFamily="18" charset="0"/>
              </a:rPr>
              <a:t>  -0.11</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0.07  </a:t>
            </a:r>
            <a:r>
              <a:rPr lang="en-US" sz="2400" b="1" dirty="0" smtClean="0">
                <a:latin typeface="Times New Roman" pitchFamily="18" charset="0"/>
                <a:cs typeface="Times New Roman" pitchFamily="18" charset="0"/>
              </a:rPr>
              <a:t> 0.73</a:t>
            </a:r>
            <a:endParaRPr lang="en-US" sz="2400" b="1"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sp>
        <p:nvSpPr>
          <p:cNvPr id="42" name="Rectangle 41"/>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434619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45</a:t>
            </a:fld>
            <a:endParaRPr lang="en-US"/>
          </a:p>
        </p:txBody>
      </p:sp>
      <p:sp>
        <p:nvSpPr>
          <p:cNvPr id="25" name="Freeform 8"/>
          <p:cNvSpPr>
            <a:spLocks/>
          </p:cNvSpPr>
          <p:nvPr/>
        </p:nvSpPr>
        <p:spPr bwMode="auto">
          <a:xfrm>
            <a:off x="730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2391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817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693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513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2667000" y="5867400"/>
            <a:ext cx="2404826" cy="830997"/>
          </a:xfrm>
          <a:prstGeom prst="rect">
            <a:avLst/>
          </a:prstGeom>
          <a:noFill/>
        </p:spPr>
        <p:txBody>
          <a:bodyPr wrap="none" rtlCol="0">
            <a:spAutoFit/>
          </a:bodyPr>
          <a:lstStyle/>
          <a:p>
            <a:r>
              <a:rPr lang="en-US" sz="2000" b="1" dirty="0" err="1" smtClean="0">
                <a:solidFill>
                  <a:srgbClr val="008000"/>
                </a:solidFill>
              </a:rPr>
              <a:t>Frobenius</a:t>
            </a:r>
            <a:r>
              <a:rPr lang="en-US" sz="2000" b="1"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M</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smtClean="0">
                <a:solidFill>
                  <a:srgbClr val="008000"/>
                </a:solidFill>
                <a:sym typeface="Symbol"/>
              </a:rPr>
              <a:t></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M</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5334000" y="5867400"/>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3973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71521"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Application: Recommender systems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Data: Users rating movies</a:t>
                </a:r>
              </a:p>
              <a:p>
                <a:pPr lvl="1"/>
                <a:r>
                  <a:rPr lang="en-US" dirty="0" smtClean="0"/>
                  <a:t>Sparse and often noisy</a:t>
                </a:r>
              </a:p>
              <a:p>
                <a:r>
                  <a:rPr lang="en-US" dirty="0" smtClean="0"/>
                  <a:t>Assumption: There are </a:t>
                </a:r>
                <a:r>
                  <a:rPr lang="en-US" dirty="0" smtClean="0">
                    <a:solidFill>
                      <a:srgbClr val="00B0F0"/>
                    </a:solidFill>
                  </a:rPr>
                  <a:t>k</a:t>
                </a:r>
                <a:r>
                  <a:rPr lang="en-US" dirty="0" smtClean="0"/>
                  <a:t> basic </a:t>
                </a:r>
                <a:r>
                  <a:rPr lang="en-US" dirty="0" smtClean="0">
                    <a:solidFill>
                      <a:schemeClr val="accent6">
                        <a:lumMod val="75000"/>
                      </a:schemeClr>
                    </a:solidFill>
                  </a:rPr>
                  <a:t>user profiles</a:t>
                </a:r>
                <a:r>
                  <a:rPr lang="en-US" dirty="0" smtClean="0"/>
                  <a:t>, and each user is a </a:t>
                </a:r>
                <a:r>
                  <a:rPr lang="en-US" dirty="0" smtClean="0">
                    <a:solidFill>
                      <a:srgbClr val="0070C0"/>
                    </a:solidFill>
                  </a:rPr>
                  <a:t>linear combination </a:t>
                </a:r>
                <a:r>
                  <a:rPr lang="en-US" dirty="0" smtClean="0"/>
                  <a:t>of these profiles</a:t>
                </a:r>
              </a:p>
              <a:p>
                <a:pPr lvl="1"/>
                <a:r>
                  <a:rPr lang="en-US" dirty="0" smtClean="0"/>
                  <a:t>E.g., action, comedy, drama, romance</a:t>
                </a:r>
              </a:p>
              <a:p>
                <a:pPr lvl="1"/>
                <a:r>
                  <a:rPr lang="en-US" dirty="0" smtClean="0"/>
                  <a:t>Each user is a weighted combination of these profiles</a:t>
                </a:r>
              </a:p>
              <a:p>
                <a:pPr lvl="1"/>
                <a:r>
                  <a:rPr lang="en-US" dirty="0" smtClean="0"/>
                  <a:t>The </a:t>
                </a:r>
                <a:r>
                  <a:rPr lang="en-US" dirty="0" smtClean="0">
                    <a:solidFill>
                      <a:schemeClr val="accent6">
                        <a:lumMod val="75000"/>
                      </a:schemeClr>
                    </a:solidFill>
                  </a:rPr>
                  <a:t>“true”</a:t>
                </a:r>
                <a:r>
                  <a:rPr lang="en-US" dirty="0" smtClean="0"/>
                  <a:t> matrix has rank k</a:t>
                </a:r>
              </a:p>
              <a:p>
                <a:r>
                  <a:rPr lang="en-US" dirty="0" smtClean="0"/>
                  <a:t>If we had the matrix </a:t>
                </a:r>
                <a:r>
                  <a:rPr lang="en-US" dirty="0" smtClean="0">
                    <a:solidFill>
                      <a:srgbClr val="0070C0"/>
                    </a:solidFill>
                  </a:rPr>
                  <a:t>A</a:t>
                </a:r>
                <a:r>
                  <a:rPr lang="en-US" dirty="0" smtClean="0"/>
                  <a:t> with all ratings of all users for all movies, the matrix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smtClean="0"/>
                  <a:t> would tell us the </a:t>
                </a:r>
                <a:r>
                  <a:rPr lang="en-US" dirty="0" smtClean="0">
                    <a:solidFill>
                      <a:schemeClr val="accent6">
                        <a:lumMod val="75000"/>
                      </a:schemeClr>
                    </a:solidFill>
                  </a:rPr>
                  <a:t>true preferences</a:t>
                </a:r>
                <a:r>
                  <a:rPr lang="en-US" dirty="0" smtClean="0"/>
                  <a:t> of the users for the movies</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963"/>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Recommendation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What we observe is a </a:t>
                </a:r>
                <a:r>
                  <a:rPr lang="en-US" dirty="0">
                    <a:solidFill>
                      <a:srgbClr val="FF0000"/>
                    </a:solidFill>
                  </a:rPr>
                  <a:t>noisy</a:t>
                </a:r>
                <a:r>
                  <a:rPr lang="en-US" dirty="0"/>
                  <a:t>, and </a:t>
                </a:r>
                <a:r>
                  <a:rPr lang="en-US" dirty="0">
                    <a:solidFill>
                      <a:srgbClr val="00B0F0"/>
                    </a:solidFill>
                  </a:rPr>
                  <a:t>incomplete</a:t>
                </a:r>
                <a:r>
                  <a:rPr lang="en-US" dirty="0"/>
                  <a:t> version of this matrix </a:t>
                </a:r>
                <a:r>
                  <a:rPr lang="en-US" dirty="0">
                    <a:solidFill>
                      <a:srgbClr val="0070C0"/>
                    </a:solidFill>
                  </a:rPr>
                  <a:t>𝐴 </a:t>
                </a:r>
                <a:r>
                  <a:rPr lang="en-US" dirty="0"/>
                  <a:t>̃</a:t>
                </a:r>
              </a:p>
              <a:p>
                <a:r>
                  <a:rPr lang="en-US" dirty="0" smtClean="0"/>
                  <a:t>Given matrix </a:t>
                </a:r>
                <a14:m>
                  <m:oMath xmlns:m="http://schemas.openxmlformats.org/officeDocument/2006/math">
                    <m:acc>
                      <m:accPr>
                        <m:chr m:val="̃"/>
                        <m:ctrlPr>
                          <a:rPr lang="en-US" i="1" smtClean="0">
                            <a:solidFill>
                              <a:srgbClr val="0070C0"/>
                            </a:solidFill>
                            <a:latin typeface="Cambria Math" panose="02040503050406030204" pitchFamily="18" charset="0"/>
                          </a:rPr>
                        </m:ctrlPr>
                      </m:accPr>
                      <m:e>
                        <m:r>
                          <a:rPr lang="en-US" b="0" i="1" smtClean="0">
                            <a:solidFill>
                              <a:srgbClr val="0070C0"/>
                            </a:solidFill>
                            <a:latin typeface="Cambria Math"/>
                          </a:rPr>
                          <m:t>𝐴</m:t>
                        </m:r>
                      </m:e>
                    </m:acc>
                  </m:oMath>
                </a14:m>
                <a:r>
                  <a:rPr lang="en-US" dirty="0" smtClean="0">
                    <a:solidFill>
                      <a:srgbClr val="0070C0"/>
                    </a:solidFill>
                  </a:rPr>
                  <a:t> </a:t>
                </a:r>
                <a:r>
                  <a:rPr lang="en-US" dirty="0" smtClean="0"/>
                  <a:t>and we would like to get the missing ratings that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𝐴</m:t>
                        </m:r>
                      </m:e>
                      <m:sub>
                        <m:r>
                          <a:rPr lang="en-US" b="0" i="1" smtClean="0">
                            <a:solidFill>
                              <a:srgbClr val="FF0000"/>
                            </a:solidFill>
                            <a:latin typeface="Cambria Math"/>
                          </a:rPr>
                          <m:t>𝑘</m:t>
                        </m:r>
                      </m:sub>
                    </m:sSub>
                    <m:r>
                      <a:rPr lang="el-GR" b="0" i="1" smtClean="0">
                        <a:latin typeface="Cambria Math"/>
                      </a:rPr>
                      <m:t> </m:t>
                    </m:r>
                  </m:oMath>
                </a14:m>
                <a:r>
                  <a:rPr lang="en-US" dirty="0" smtClean="0"/>
                  <a:t>would produce</a:t>
                </a:r>
              </a:p>
              <a:p>
                <a:pPr lvl="1"/>
                <a:endParaRPr lang="en-US" dirty="0"/>
              </a:p>
              <a:p>
                <a:r>
                  <a:rPr lang="en-US" dirty="0">
                    <a:solidFill>
                      <a:schemeClr val="accent6">
                        <a:lumMod val="75000"/>
                      </a:schemeClr>
                    </a:solidFill>
                  </a:rPr>
                  <a:t>Algorithm</a:t>
                </a:r>
                <a:r>
                  <a:rPr lang="en-US" dirty="0"/>
                  <a:t>: </a:t>
                </a:r>
                <a:r>
                  <a:rPr lang="en-US" dirty="0" smtClean="0"/>
                  <a:t>compute the </a:t>
                </a:r>
                <a:r>
                  <a:rPr lang="en-US" dirty="0" smtClean="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a:t>
                </a:r>
                <a:r>
                  <a:rPr lang="en-US" dirty="0" smtClean="0"/>
                  <a:t>of and matrix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a:rPr>
                          <m:t>𝐴</m:t>
                        </m:r>
                      </m:e>
                    </m:acc>
                  </m:oMath>
                </a14:m>
                <a:r>
                  <a:rPr lang="en-US" dirty="0" smtClean="0"/>
                  <a:t> predict </a:t>
                </a:r>
                <a:r>
                  <a:rPr lang="en-US" dirty="0"/>
                  <a:t>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smtClean="0"/>
              </a:p>
              <a:p>
                <a:pPr lvl="1"/>
                <a:r>
                  <a:rPr lang="en-US" dirty="0"/>
                  <a:t>The 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is </a:t>
                </a:r>
                <a:r>
                  <a:rPr lang="en-US" dirty="0">
                    <a:solidFill>
                      <a:srgbClr val="FF0000"/>
                    </a:solidFill>
                  </a:rPr>
                  <a:t>provably </a:t>
                </a:r>
                <a:r>
                  <a:rPr lang="en-US" dirty="0"/>
                  <a:t>close to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𝐴</m:t>
                        </m:r>
                      </m:e>
                      <m:sub>
                        <m:r>
                          <a:rPr lang="en-US" i="1">
                            <a:solidFill>
                              <a:srgbClr val="FF0000"/>
                            </a:solidFill>
                            <a:latin typeface="Cambria Math"/>
                          </a:rPr>
                          <m:t>𝑘</m:t>
                        </m:r>
                      </m:sub>
                    </m:sSub>
                  </m:oMath>
                </a14:m>
                <a:endParaRPr lang="en-US" dirty="0"/>
              </a:p>
              <a:p>
                <a:pPr lvl="1"/>
                <a:endParaRPr lang="en-US" dirty="0" smtClean="0">
                  <a:solidFill>
                    <a:schemeClr val="accent6">
                      <a:lumMod val="75000"/>
                    </a:schemeClr>
                  </a:solidFill>
                </a:endParaRPr>
              </a:p>
              <a:p>
                <a:r>
                  <a:rPr lang="en-US" dirty="0" smtClean="0">
                    <a:solidFill>
                      <a:schemeClr val="accent6">
                        <a:lumMod val="75000"/>
                      </a:schemeClr>
                    </a:solidFill>
                  </a:rPr>
                  <a:t>Model-based</a:t>
                </a:r>
                <a:r>
                  <a:rPr lang="en-US" dirty="0" smtClean="0"/>
                  <a:t> </a:t>
                </a:r>
                <a:r>
                  <a:rPr lang="en-US" dirty="0"/>
                  <a:t>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2125"/>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48</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9964810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a:t>
            </a:r>
            <a:r>
              <a:rPr lang="en-US" b="1" dirty="0">
                <a:solidFill>
                  <a:srgbClr val="0000FF"/>
                </a:solidFill>
              </a:rPr>
              <a:t>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49</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cxnSp>
        <p:nvCxnSpPr>
          <p:cNvPr id="3" name="Straight Connector 2"/>
          <p:cNvCxnSpPr/>
          <p:nvPr/>
        </p:nvCxnSpPr>
        <p:spPr>
          <a:xfrm>
            <a:off x="3962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2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a:t>
            </a:r>
            <a:r>
              <a:rPr lang="en-US" smtClean="0"/>
              <a:t>1 -1]</a:t>
            </a:r>
            <a:endParaRPr lang="en-US" dirty="0" smtClean="0"/>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Reconstruction of missing ratings</a:t>
            </a:r>
            <a:endParaRPr lang="en-US" dirty="0"/>
          </a:p>
        </p:txBody>
      </p:sp>
      <p:sp>
        <p:nvSpPr>
          <p:cNvPr id="5" name="Freeform 19"/>
          <p:cNvSpPr>
            <a:spLocks/>
          </p:cNvSpPr>
          <p:nvPr/>
        </p:nvSpPr>
        <p:spPr bwMode="auto">
          <a:xfrm flipH="1">
            <a:off x="5520713" y="283874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790241" y="2828595"/>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752600" y="2751891"/>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0.96  1.14   0.82   -</a:t>
            </a:r>
            <a:r>
              <a:rPr lang="en-US" sz="2400" dirty="0" smtClean="0">
                <a:latin typeface="Times New Roman" pitchFamily="18" charset="0"/>
                <a:cs typeface="Times New Roman" pitchFamily="18" charset="0"/>
              </a:rPr>
              <a:t>0.01  -0.01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solidFill>
                  <a:srgbClr val="00B0F0"/>
                </a:solidFill>
                <a:latin typeface="Times New Roman" pitchFamily="18" charset="0"/>
                <a:cs typeface="Times New Roman" pitchFamily="18" charset="0"/>
              </a:rPr>
              <a:t>1.94</a:t>
            </a:r>
            <a:r>
              <a:rPr lang="en-US" sz="2400" b="1" dirty="0" smtClean="0">
                <a:latin typeface="Times New Roman" pitchFamily="18" charset="0"/>
                <a:cs typeface="Times New Roman" pitchFamily="18" charset="0"/>
              </a:rPr>
              <a:t>  2.32   1.66</a:t>
            </a:r>
            <a:r>
              <a:rPr lang="en-US" sz="2400" dirty="0" smtClean="0">
                <a:latin typeface="Times New Roman" pitchFamily="18" charset="0"/>
                <a:cs typeface="Times New Roman" pitchFamily="18" charset="0"/>
              </a:rPr>
              <a:t>    0.07   0.07</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2.77  3.32   </a:t>
            </a:r>
            <a:r>
              <a:rPr lang="en-US" sz="2400" b="1" dirty="0" smtClean="0">
                <a:solidFill>
                  <a:srgbClr val="00B0F0"/>
                </a:solidFill>
                <a:latin typeface="Times New Roman" pitchFamily="18" charset="0"/>
                <a:cs typeface="Times New Roman" pitchFamily="18" charset="0"/>
              </a:rPr>
              <a:t>2.37</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4.84  5.74   4.14</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0.40  </a:t>
            </a:r>
            <a:r>
              <a:rPr lang="en-US" sz="2400" b="1" dirty="0" smtClean="0">
                <a:latin typeface="Times New Roman" pitchFamily="18" charset="0"/>
                <a:cs typeface="Times New Roman" pitchFamily="18" charset="0"/>
              </a:rPr>
              <a:t>1.42</a:t>
            </a:r>
            <a:r>
              <a:rPr lang="en-US" sz="2400" dirty="0" smtClean="0">
                <a:latin typeface="Times New Roman" pitchFamily="18" charset="0"/>
                <a:cs typeface="Times New Roman" pitchFamily="18" charset="0"/>
              </a:rPr>
              <a:t>   0.33  </a:t>
            </a:r>
            <a:r>
              <a:rPr lang="en-US" sz="2400" b="1" dirty="0" smtClean="0">
                <a:latin typeface="Times New Roman" pitchFamily="18" charset="0"/>
                <a:cs typeface="Times New Roman" pitchFamily="18" charset="0"/>
              </a:rPr>
              <a:t> 4.06   4.06</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0.42  0.63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0.38 </a:t>
            </a:r>
            <a:r>
              <a:rPr lang="en-US" sz="2400" b="1" dirty="0" smtClean="0">
                <a:latin typeface="Times New Roman" pitchFamily="18" charset="0"/>
                <a:cs typeface="Times New Roman" pitchFamily="18" charset="0"/>
              </a:rPr>
              <a:t> 4.92   4.92</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0.20  </a:t>
            </a:r>
            <a:r>
              <a:rPr lang="en-US" sz="2400" b="1" dirty="0" smtClean="0">
                <a:latin typeface="Times New Roman" pitchFamily="18" charset="0"/>
                <a:cs typeface="Times New Roman" pitchFamily="18" charset="0"/>
              </a:rPr>
              <a:t>0.71</a:t>
            </a:r>
            <a:r>
              <a:rPr lang="en-US" sz="2400" dirty="0" smtClean="0">
                <a:latin typeface="Times New Roman" pitchFamily="18" charset="0"/>
                <a:cs typeface="Times New Roman" pitchFamily="18" charset="0"/>
              </a:rPr>
              <a:t>   0.16   </a:t>
            </a:r>
            <a:r>
              <a:rPr lang="en-US" sz="2400" b="1" dirty="0" smtClean="0">
                <a:latin typeface="Times New Roman" pitchFamily="18" charset="0"/>
                <a:cs typeface="Times New Roman" pitchFamily="18" charset="0"/>
              </a:rPr>
              <a:t>2.03   2.03</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048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and PCA</a:t>
            </a:r>
            <a:endParaRPr lang="en-US" dirty="0"/>
          </a:p>
        </p:txBody>
      </p:sp>
      <p:sp>
        <p:nvSpPr>
          <p:cNvPr id="3" name="Content Placeholder 2"/>
          <p:cNvSpPr>
            <a:spLocks noGrp="1"/>
          </p:cNvSpPr>
          <p:nvPr>
            <p:ph idx="1"/>
          </p:nvPr>
        </p:nvSpPr>
        <p:spPr/>
        <p:txBody>
          <a:bodyPr/>
          <a:lstStyle/>
          <a:p>
            <a:r>
              <a:rPr lang="en-US" dirty="0" smtClean="0"/>
              <a:t>PCA is a special case of SVD on the </a:t>
            </a:r>
            <a:r>
              <a:rPr lang="en-US" dirty="0" smtClean="0">
                <a:solidFill>
                  <a:schemeClr val="accent6">
                    <a:lumMod val="75000"/>
                  </a:schemeClr>
                </a:solidFill>
              </a:rPr>
              <a:t>centered </a:t>
            </a:r>
            <a:r>
              <a:rPr lang="en-US" dirty="0" smtClean="0">
                <a:solidFill>
                  <a:schemeClr val="accent6">
                    <a:lumMod val="75000"/>
                  </a:schemeClr>
                </a:solidFill>
              </a:rPr>
              <a:t>matrix</a:t>
            </a:r>
            <a:r>
              <a:rPr lang="en-US" dirty="0" smtClean="0"/>
              <a:t>.</a:t>
            </a:r>
          </a:p>
          <a:p>
            <a:pPr lvl="1"/>
            <a:r>
              <a:rPr lang="en-US" dirty="0" smtClean="0"/>
              <a:t>A matrix where we subtract the </a:t>
            </a:r>
            <a:r>
              <a:rPr lang="en-US" smtClean="0"/>
              <a:t>mean from </a:t>
            </a:r>
            <a:r>
              <a:rPr lang="en-US" dirty="0" smtClean="0"/>
              <a:t>the row.</a:t>
            </a:r>
            <a:endParaRPr lang="en-US" dirty="0"/>
          </a:p>
        </p:txBody>
      </p:sp>
    </p:spTree>
    <p:extLst>
      <p:ext uri="{BB962C8B-B14F-4D97-AF65-F5344CB8AC3E}">
        <p14:creationId xmlns:p14="http://schemas.microsoft.com/office/powerpoint/2010/main" val="865533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Goal: reduce the dimensionality while preserving the “</a:t>
                </a:r>
                <a:r>
                  <a:rPr lang="en-US" dirty="0" smtClean="0">
                    <a:solidFill>
                      <a:srgbClr val="0070C0"/>
                    </a:solidFill>
                  </a:rPr>
                  <a:t>information</a:t>
                </a:r>
                <a:r>
                  <a:rPr lang="en-US" dirty="0" smtClean="0"/>
                  <a:t> in the data”</a:t>
                </a:r>
              </a:p>
              <a:p>
                <a:r>
                  <a:rPr lang="en-US" dirty="0" smtClean="0"/>
                  <a:t>Information in the data: </a:t>
                </a:r>
                <a:r>
                  <a:rPr lang="en-US" dirty="0" smtClean="0">
                    <a:solidFill>
                      <a:schemeClr val="accent6">
                        <a:lumMod val="75000"/>
                      </a:schemeClr>
                    </a:solidFill>
                  </a:rPr>
                  <a:t>variability </a:t>
                </a:r>
                <a:r>
                  <a:rPr lang="en-US" dirty="0" smtClean="0"/>
                  <a:t>in the data</a:t>
                </a:r>
              </a:p>
              <a:p>
                <a:pPr lvl="1"/>
                <a:r>
                  <a:rPr lang="en-US" dirty="0" smtClean="0"/>
                  <a:t>We measure variability using the </a:t>
                </a:r>
                <a:r>
                  <a:rPr lang="en-US" dirty="0" smtClean="0">
                    <a:solidFill>
                      <a:schemeClr val="accent6">
                        <a:lumMod val="75000"/>
                      </a:schemeClr>
                    </a:solidFill>
                  </a:rPr>
                  <a:t>covariance matrix</a:t>
                </a:r>
                <a:r>
                  <a:rPr lang="en-US" dirty="0" smtClean="0"/>
                  <a:t>.</a:t>
                </a:r>
              </a:p>
              <a:p>
                <a:pPr lvl="1"/>
                <a:r>
                  <a:rPr lang="en-US" dirty="0" smtClean="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e>
                            <m:sup>
                              <m:r>
                                <a:rPr lang="en-US" b="0" i="1" smtClean="0">
                                  <a:latin typeface="Cambria Math"/>
                                </a:rPr>
                                <m:t>𝑇</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oMath>
                  </m:oMathPara>
                </a14:m>
                <a:endParaRPr lang="en-US" dirty="0"/>
              </a:p>
              <a:p>
                <a:r>
                  <a:rPr lang="en-US" dirty="0" smtClean="0"/>
                  <a:t>Given matrix </a:t>
                </a:r>
                <a:r>
                  <a:rPr lang="en-US" dirty="0" smtClean="0">
                    <a:solidFill>
                      <a:srgbClr val="0070C0"/>
                    </a:solidFill>
                  </a:rPr>
                  <a:t>A</a:t>
                </a:r>
                <a:r>
                  <a:rPr lang="en-US" dirty="0" smtClean="0"/>
                  <a:t>, remove the </a:t>
                </a:r>
                <a:r>
                  <a:rPr lang="en-US" dirty="0" smtClean="0">
                    <a:solidFill>
                      <a:srgbClr val="0070C0"/>
                    </a:solidFill>
                  </a:rPr>
                  <a:t>mean</a:t>
                </a:r>
                <a:r>
                  <a:rPr lang="en-US" dirty="0" smtClean="0"/>
                  <a:t> of each column from the column vectors to get the </a:t>
                </a:r>
                <a:r>
                  <a:rPr lang="en-US" dirty="0" smtClean="0">
                    <a:solidFill>
                      <a:schemeClr val="accent6">
                        <a:lumMod val="75000"/>
                      </a:schemeClr>
                    </a:solidFill>
                  </a:rPr>
                  <a:t>centered</a:t>
                </a:r>
                <a:r>
                  <a:rPr lang="en-US" dirty="0" smtClean="0"/>
                  <a:t> matrix </a:t>
                </a:r>
                <a:r>
                  <a:rPr lang="en-US" dirty="0" smtClean="0">
                    <a:solidFill>
                      <a:srgbClr val="0070C0"/>
                    </a:solidFill>
                  </a:rPr>
                  <a:t>C</a:t>
                </a:r>
              </a:p>
              <a:p>
                <a:r>
                  <a:rPr lang="en-US" dirty="0" smtClean="0"/>
                  <a:t>The matrix </a:t>
                </a:r>
                <a14:m>
                  <m:oMath xmlns:m="http://schemas.openxmlformats.org/officeDocument/2006/math">
                    <m:r>
                      <a:rPr lang="en-US" i="1" dirty="0" smtClean="0">
                        <a:solidFill>
                          <a:srgbClr val="0070C0"/>
                        </a:solidFill>
                        <a:latin typeface="Cambria Math"/>
                      </a:rPr>
                      <m:t>𝑉</m:t>
                    </m:r>
                    <m:r>
                      <a:rPr lang="en-US" i="1" dirty="0" smtClean="0">
                        <a:solidFill>
                          <a:srgbClr val="0070C0"/>
                        </a:solidFill>
                        <a:latin typeface="Cambria Math"/>
                      </a:rPr>
                      <m:t> = </m:t>
                    </m:r>
                    <m:sSup>
                      <m:sSupPr>
                        <m:ctrlPr>
                          <a:rPr lang="en-US" i="1" dirty="0" smtClean="0">
                            <a:solidFill>
                              <a:srgbClr val="0070C0"/>
                            </a:solidFill>
                            <a:latin typeface="Cambria Math" panose="02040503050406030204" pitchFamily="18" charset="0"/>
                          </a:rPr>
                        </m:ctrlPr>
                      </m:sSupPr>
                      <m:e>
                        <m:r>
                          <a:rPr lang="en-US" i="1" dirty="0" smtClean="0">
                            <a:solidFill>
                              <a:srgbClr val="0070C0"/>
                            </a:solidFill>
                            <a:latin typeface="Cambria Math"/>
                          </a:rPr>
                          <m:t>𝐶</m:t>
                        </m:r>
                      </m:e>
                      <m:sup>
                        <m:r>
                          <a:rPr lang="en-US" i="1" dirty="0" smtClean="0">
                            <a:solidFill>
                              <a:srgbClr val="0070C0"/>
                            </a:solidFill>
                            <a:latin typeface="Cambria Math"/>
                          </a:rPr>
                          <m:t>𝑇</m:t>
                        </m:r>
                      </m:sup>
                    </m:sSup>
                    <m:r>
                      <a:rPr lang="en-US" b="0" i="1" dirty="0" smtClean="0">
                        <a:solidFill>
                          <a:srgbClr val="0070C0"/>
                        </a:solidFill>
                        <a:latin typeface="Cambria Math"/>
                      </a:rPr>
                      <m:t>𝐶</m:t>
                    </m:r>
                    <m:r>
                      <a:rPr lang="en-US" i="1" dirty="0" smtClean="0">
                        <a:solidFill>
                          <a:srgbClr val="0070C0"/>
                        </a:solidFill>
                        <a:latin typeface="Cambria Math"/>
                      </a:rPr>
                      <m:t> </m:t>
                    </m:r>
                  </m:oMath>
                </a14:m>
                <a:r>
                  <a:rPr lang="en-US" dirty="0" smtClean="0"/>
                  <a:t>is the </a:t>
                </a:r>
                <a:r>
                  <a:rPr lang="en-US" dirty="0" smtClean="0">
                    <a:solidFill>
                      <a:schemeClr val="accent6">
                        <a:lumMod val="75000"/>
                      </a:schemeClr>
                    </a:solidFill>
                  </a:rPr>
                  <a:t>covariance matrix</a:t>
                </a:r>
                <a:r>
                  <a:rPr lang="en-US" dirty="0" smtClean="0"/>
                  <a:t> of the </a:t>
                </a:r>
                <a:r>
                  <a:rPr lang="en-US" dirty="0" smtClean="0">
                    <a:solidFill>
                      <a:schemeClr val="accent6">
                        <a:lumMod val="75000"/>
                      </a:schemeClr>
                    </a:solidFill>
                  </a:rPr>
                  <a:t>row</a:t>
                </a:r>
                <a:r>
                  <a:rPr lang="en-US" dirty="0" smtClean="0"/>
                  <a:t> vectors of </a:t>
                </a:r>
                <a:r>
                  <a:rPr lang="en-US" dirty="0" smtClean="0">
                    <a:solidFill>
                      <a:srgbClr val="00B0F0"/>
                    </a:solidFill>
                  </a:rPr>
                  <a:t>A</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125"/>
                </a:stretch>
              </a:blipFill>
            </p:spPr>
            <p:txBody>
              <a:bodyPr/>
              <a:lstStyle/>
              <a:p>
                <a:r>
                  <a:rPr lang="en-US">
                    <a:noFill/>
                  </a:rPr>
                  <a:t> </a:t>
                </a:r>
              </a:p>
            </p:txBody>
          </p:sp>
        </mc:Fallback>
      </mc:AlternateContent>
    </p:spTree>
    <p:extLst>
      <p:ext uri="{BB962C8B-B14F-4D97-AF65-F5344CB8AC3E}">
        <p14:creationId xmlns:p14="http://schemas.microsoft.com/office/powerpoint/2010/main" val="4238159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Principal Component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We will project the rows of matrix </a:t>
                </a:r>
                <a:r>
                  <a:rPr lang="en-US" dirty="0" smtClean="0">
                    <a:solidFill>
                      <a:srgbClr val="00B0F0"/>
                    </a:solidFill>
                  </a:rPr>
                  <a:t>C</a:t>
                </a:r>
                <a:r>
                  <a:rPr lang="en-US" dirty="0" smtClean="0"/>
                  <a:t> into a new set of </a:t>
                </a:r>
                <a:r>
                  <a:rPr lang="en-US" dirty="0" smtClean="0">
                    <a:solidFill>
                      <a:schemeClr val="accent6">
                        <a:lumMod val="75000"/>
                      </a:schemeClr>
                    </a:solidFill>
                  </a:rPr>
                  <a:t>attributes</a:t>
                </a:r>
                <a:r>
                  <a:rPr lang="en-US" dirty="0" smtClean="0"/>
                  <a:t> (dimensions) such that:</a:t>
                </a:r>
              </a:p>
              <a:p>
                <a:pPr lvl="1"/>
                <a:r>
                  <a:rPr lang="en-US" dirty="0" smtClean="0"/>
                  <a:t>The attributes have </a:t>
                </a:r>
                <a:r>
                  <a:rPr lang="en-US" dirty="0" smtClean="0">
                    <a:solidFill>
                      <a:srgbClr val="0070C0"/>
                    </a:solidFill>
                  </a:rPr>
                  <a:t>zero covariance </a:t>
                </a:r>
                <a:r>
                  <a:rPr lang="en-US" dirty="0" smtClean="0"/>
                  <a:t>to each other (they are </a:t>
                </a:r>
                <a:r>
                  <a:rPr lang="en-US" dirty="0" smtClean="0">
                    <a:solidFill>
                      <a:schemeClr val="accent6">
                        <a:lumMod val="75000"/>
                      </a:schemeClr>
                    </a:solidFill>
                  </a:rPr>
                  <a:t>orthogonal</a:t>
                </a:r>
                <a:r>
                  <a:rPr lang="en-US" dirty="0" smtClean="0"/>
                  <a:t>)</a:t>
                </a:r>
              </a:p>
              <a:p>
                <a:pPr lvl="1"/>
                <a:r>
                  <a:rPr lang="en-US" dirty="0" smtClean="0"/>
                  <a:t>Each attribute captures </a:t>
                </a:r>
                <a:r>
                  <a:rPr lang="en-US" dirty="0" smtClean="0">
                    <a:solidFill>
                      <a:schemeClr val="accent6">
                        <a:lumMod val="75000"/>
                      </a:schemeClr>
                    </a:solidFill>
                  </a:rPr>
                  <a:t>the most remaining variance </a:t>
                </a:r>
                <a:r>
                  <a:rPr lang="en-US" dirty="0" smtClean="0"/>
                  <a:t>in the data, while orthogonal to the existing attributes</a:t>
                </a:r>
              </a:p>
              <a:p>
                <a:pPr lvl="2"/>
                <a:r>
                  <a:rPr lang="en-US" dirty="0" smtClean="0"/>
                  <a:t>The first attribute should capture the most variance in the data</a:t>
                </a:r>
              </a:p>
              <a:p>
                <a:pPr lvl="2"/>
                <a:endParaRPr lang="en-US" dirty="0"/>
              </a:p>
              <a:p>
                <a:r>
                  <a:rPr lang="en-US" dirty="0" smtClean="0"/>
                  <a:t>For matrix </a:t>
                </a:r>
                <a:r>
                  <a:rPr lang="en-US" dirty="0" smtClean="0">
                    <a:solidFill>
                      <a:srgbClr val="00B0F0"/>
                    </a:solidFill>
                  </a:rPr>
                  <a:t>C</a:t>
                </a:r>
                <a:r>
                  <a:rPr lang="en-US" dirty="0" smtClean="0"/>
                  <a:t>, the variance of the rows of </a:t>
                </a:r>
                <a:r>
                  <a:rPr lang="en-US" dirty="0" smtClean="0">
                    <a:solidFill>
                      <a:srgbClr val="00B0F0"/>
                    </a:solidFill>
                  </a:rPr>
                  <a:t>C</a:t>
                </a:r>
                <a:r>
                  <a:rPr lang="en-US" dirty="0" smtClean="0"/>
                  <a:t> when projected to vector x is given by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a:rPr>
                                  <m:t>𝐶𝑥</m:t>
                                </m:r>
                              </m:e>
                            </m:d>
                          </m:e>
                        </m:d>
                      </m:e>
                      <m:sup>
                        <m:r>
                          <a:rPr lang="en-US" b="0" i="1" smtClean="0">
                            <a:latin typeface="Cambria Math"/>
                          </a:rPr>
                          <m:t>2</m:t>
                        </m:r>
                      </m:sup>
                    </m:sSup>
                  </m:oMath>
                </a14:m>
                <a:endParaRPr lang="en-US" dirty="0" smtClean="0"/>
              </a:p>
              <a:p>
                <a:pPr lvl="1"/>
                <a:r>
                  <a:rPr lang="en-US" dirty="0" smtClean="0"/>
                  <a:t>The </a:t>
                </a:r>
                <a:r>
                  <a:rPr lang="en-US" dirty="0" smtClean="0">
                    <a:solidFill>
                      <a:schemeClr val="accent6">
                        <a:lumMod val="75000"/>
                      </a:schemeClr>
                    </a:solidFill>
                  </a:rPr>
                  <a:t>right singular vector of C </a:t>
                </a:r>
                <a:r>
                  <a:rPr lang="en-US" dirty="0" smtClean="0"/>
                  <a:t>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519" b="-1250"/>
                </a:stretch>
              </a:blipFill>
            </p:spPr>
            <p:txBody>
              <a:bodyPr/>
              <a:lstStyle/>
              <a:p>
                <a:r>
                  <a:rPr lang="en-US">
                    <a:noFill/>
                  </a:rPr>
                  <a:t> </a:t>
                </a:r>
              </a:p>
            </p:txBody>
          </p:sp>
        </mc:Fallback>
      </mc:AlternateContent>
    </p:spTree>
    <p:extLst>
      <p:ext uri="{BB962C8B-B14F-4D97-AF65-F5344CB8AC3E}">
        <p14:creationId xmlns:p14="http://schemas.microsoft.com/office/powerpoint/2010/main" val="3851062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a:xfrm>
            <a:off x="233363"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4648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solidFill>
                  <a:schemeClr val="tx1"/>
                </a:solidFill>
              </a:rPr>
              <a:t>Input:</a:t>
            </a:r>
            <a:r>
              <a:rPr lang="en-US" sz="2000">
                <a:solidFill>
                  <a:schemeClr val="tx1"/>
                </a:solidFill>
              </a:rPr>
              <a:t> </a:t>
            </a:r>
            <a:r>
              <a:rPr lang="en-US" sz="2000" b="1">
                <a:solidFill>
                  <a:schemeClr val="accent2"/>
                </a:solidFill>
              </a:rPr>
              <a:t>2-d</a:t>
            </a:r>
            <a:r>
              <a:rPr lang="en-US" sz="2000">
                <a:solidFill>
                  <a:schemeClr val="tx1"/>
                </a:solidFill>
              </a:rPr>
              <a:t> dimensional points</a:t>
            </a:r>
          </a:p>
          <a:p>
            <a:pPr eaLnBrk="0" hangingPunct="0">
              <a:lnSpc>
                <a:spcPct val="98000"/>
              </a:lnSpc>
              <a:buClr>
                <a:srgbClr val="000000"/>
              </a:buClr>
              <a:buSzPct val="100000"/>
              <a:buFont typeface="Calibri" pitchFamily="34" charset="0"/>
              <a:buNone/>
            </a:pPr>
            <a:endParaRPr lang="en-US" sz="2000">
              <a:solidFill>
                <a:schemeClr val="tx1"/>
              </a:solidFill>
            </a:endParaRPr>
          </a:p>
          <a:p>
            <a:pPr eaLnBrk="0" hangingPunct="0">
              <a:lnSpc>
                <a:spcPct val="98000"/>
              </a:lnSpc>
              <a:buClr>
                <a:srgbClr val="000000"/>
              </a:buClr>
              <a:buSzPct val="100000"/>
              <a:buFont typeface="Calibri" pitchFamily="34" charset="0"/>
              <a:buNone/>
            </a:pPr>
            <a:r>
              <a:rPr lang="en-US" sz="2000" b="1">
                <a:solidFill>
                  <a:schemeClr val="tx1"/>
                </a:solidFill>
              </a:rPr>
              <a:t>Output:</a:t>
            </a:r>
            <a:r>
              <a:rPr lang="en-US" sz="2000">
                <a:solidFill>
                  <a:schemeClr val="tx1"/>
                </a:solidFill>
              </a:rPr>
              <a:t> </a:t>
            </a:r>
          </a:p>
          <a:p>
            <a:pPr eaLnBrk="0" hangingPunct="0">
              <a:lnSpc>
                <a:spcPct val="98000"/>
              </a:lnSpc>
              <a:buClr>
                <a:srgbClr val="000000"/>
              </a:buClr>
              <a:buSzPct val="100000"/>
              <a:buFont typeface="Calibri" pitchFamily="34" charset="0"/>
              <a:buNone/>
            </a:pPr>
            <a:endParaRPr lang="en-US" sz="2000" baseline="-25000">
              <a:solidFill>
                <a:schemeClr val="tx1"/>
              </a:solidFill>
            </a:endParaRPr>
          </a:p>
          <a:p>
            <a:pPr eaLnBrk="0" hangingPunct="0">
              <a:lnSpc>
                <a:spcPct val="98000"/>
              </a:lnSpc>
              <a:buClr>
                <a:srgbClr val="000000"/>
              </a:buClr>
              <a:buSzPct val="100000"/>
              <a:buFont typeface="Calibri" pitchFamily="34" charset="0"/>
              <a:buNone/>
            </a:pPr>
            <a:endParaRPr lang="en-US" sz="2000" baseline="-25000">
              <a:solidFill>
                <a:schemeClr val="tx1"/>
              </a:solidFill>
            </a:endParaRPr>
          </a:p>
        </p:txBody>
      </p:sp>
      <p:grpSp>
        <p:nvGrpSpPr>
          <p:cNvPr id="2" name="Group 5"/>
          <p:cNvGrpSpPr>
            <a:grpSpLocks/>
          </p:cNvGrpSpPr>
          <p:nvPr/>
        </p:nvGrpSpPr>
        <p:grpSpPr bwMode="auto">
          <a:xfrm>
            <a:off x="954088" y="3038475"/>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1st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a:t>
              </a:r>
            </a:p>
          </p:txBody>
        </p:sp>
      </p:grpSp>
      <p:grpSp>
        <p:nvGrpSpPr>
          <p:cNvPr id="4" name="Group 10"/>
          <p:cNvGrpSpPr>
            <a:grpSpLocks/>
          </p:cNvGrpSpPr>
          <p:nvPr/>
        </p:nvGrpSpPr>
        <p:grpSpPr bwMode="auto">
          <a:xfrm>
            <a:off x="998538" y="2755900"/>
            <a:ext cx="7688262" cy="2578100"/>
            <a:chOff x="629" y="1736"/>
            <a:chExt cx="4843" cy="162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81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2nd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 after removing the projection of the data along the first singular vector.</a:t>
              </a:r>
            </a:p>
          </p:txBody>
        </p:sp>
      </p:grpSp>
    </p:spTree>
    <p:extLst>
      <p:ext uri="{BB962C8B-B14F-4D97-AF65-F5344CB8AC3E}">
        <p14:creationId xmlns:p14="http://schemas.microsoft.com/office/powerpoint/2010/main" val="483370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smtClean="0">
                <a:solidFill>
                  <a:schemeClr val="tx1"/>
                </a:solidFill>
              </a:rPr>
              <a:t>Singular values</a:t>
            </a:r>
          </a:p>
        </p:txBody>
      </p:sp>
      <p:sp>
        <p:nvSpPr>
          <p:cNvPr id="14339" name="Text Box 10"/>
          <p:cNvSpPr txBox="1">
            <a:spLocks noChangeArrowheads="1"/>
          </p:cNvSpPr>
          <p:nvPr/>
        </p:nvSpPr>
        <p:spPr bwMode="auto">
          <a:xfrm>
            <a:off x="4495800" y="2667000"/>
            <a:ext cx="4386263" cy="2625725"/>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a:solidFill>
                  <a:schemeClr val="accent2"/>
                </a:solidFill>
                <a:latin typeface="Symbol" pitchFamily="18" charset="2"/>
                <a:sym typeface="Symbol" pitchFamily="18" charset="2"/>
              </a:rPr>
              <a:t></a:t>
            </a:r>
            <a:r>
              <a:rPr lang="en-US" sz="2400" b="1" baseline="-25000">
                <a:solidFill>
                  <a:schemeClr val="accent2"/>
                </a:solidFill>
                <a:sym typeface="Symbol" pitchFamily="18" charset="2"/>
              </a:rPr>
              <a:t>1</a:t>
            </a:r>
            <a:r>
              <a:rPr lang="en-US" sz="2400" b="1">
                <a:solidFill>
                  <a:schemeClr val="accent2"/>
                </a:solidFill>
              </a:rPr>
              <a:t>: </a:t>
            </a:r>
            <a:r>
              <a:rPr lang="en-US" sz="2400">
                <a:solidFill>
                  <a:schemeClr val="tx1"/>
                </a:solidFill>
              </a:rPr>
              <a:t>measures how much of the data variance is explained by the first singular vector.</a:t>
            </a:r>
          </a:p>
          <a:p>
            <a:pPr eaLnBrk="0" hangingPunct="0">
              <a:lnSpc>
                <a:spcPct val="98000"/>
              </a:lnSpc>
              <a:buClr>
                <a:srgbClr val="000000"/>
              </a:buClr>
              <a:buSzPct val="100000"/>
              <a:buFont typeface="Calibri" pitchFamily="34" charset="0"/>
              <a:buNone/>
            </a:pPr>
            <a:endParaRPr lang="en-US" sz="2400">
              <a:solidFill>
                <a:schemeClr val="tx1"/>
              </a:solidFill>
            </a:endParaRPr>
          </a:p>
          <a:p>
            <a:pPr eaLnBrk="0" hangingPunct="0">
              <a:lnSpc>
                <a:spcPct val="98000"/>
              </a:lnSpc>
              <a:buClr>
                <a:srgbClr val="000000"/>
              </a:buClr>
              <a:buSzPct val="100000"/>
              <a:buFont typeface="Calibri" pitchFamily="34" charset="0"/>
              <a:buNone/>
            </a:pPr>
            <a:r>
              <a:rPr lang="en-US" sz="2400" b="1">
                <a:solidFill>
                  <a:schemeClr val="accent2"/>
                </a:solidFill>
                <a:latin typeface="Symbol" pitchFamily="18" charset="2"/>
                <a:sym typeface="Symbol" pitchFamily="18" charset="2"/>
              </a:rPr>
              <a:t></a:t>
            </a:r>
            <a:r>
              <a:rPr lang="en-US" sz="2400" b="1" baseline="-25000">
                <a:solidFill>
                  <a:schemeClr val="accent2"/>
                </a:solidFill>
                <a:sym typeface="Symbol" pitchFamily="18" charset="2"/>
              </a:rPr>
              <a:t>2</a:t>
            </a:r>
            <a:r>
              <a:rPr lang="en-US" sz="2400" b="1">
                <a:solidFill>
                  <a:schemeClr val="accent2"/>
                </a:solidFill>
              </a:rPr>
              <a:t>: </a:t>
            </a:r>
            <a:r>
              <a:rPr lang="en-US" sz="2400">
                <a:solidFill>
                  <a:schemeClr val="tx1"/>
                </a:solidFill>
              </a:rPr>
              <a:t>measures how much of the data variance is explained by the second singular vector.</a:t>
            </a:r>
            <a:endParaRPr lang="en-US" sz="2400" baseline="-25000">
              <a:solidFill>
                <a:schemeClr val="accent2"/>
              </a:solidFill>
            </a:endParaRPr>
          </a:p>
        </p:txBody>
      </p:sp>
      <p:sp>
        <p:nvSpPr>
          <p:cNvPr id="14340" name="Text Box 12"/>
          <p:cNvSpPr txBox="1">
            <a:spLocks noChangeArrowheads="1"/>
          </p:cNvSpPr>
          <p:nvPr/>
        </p:nvSpPr>
        <p:spPr bwMode="auto">
          <a:xfrm>
            <a:off x="2713038" y="4805363"/>
            <a:ext cx="434975" cy="304800"/>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57163" y="1828800"/>
            <a:ext cx="4217987" cy="4572000"/>
          </a:xfrm>
        </p:spPr>
      </p:pic>
      <p:grpSp>
        <p:nvGrpSpPr>
          <p:cNvPr id="2" name="Group 6"/>
          <p:cNvGrpSpPr>
            <a:grpSpLocks/>
          </p:cNvGrpSpPr>
          <p:nvPr/>
        </p:nvGrpSpPr>
        <p:grpSpPr bwMode="auto">
          <a:xfrm>
            <a:off x="877888" y="2913063"/>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922338"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331223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smtClean="0"/>
              <a:t>Singular values tell us something about the variance</a:t>
            </a:r>
          </a:p>
        </p:txBody>
      </p:sp>
      <p:sp>
        <p:nvSpPr>
          <p:cNvPr id="3076" name="Content Placeholder 2"/>
          <p:cNvSpPr>
            <a:spLocks noGrp="1"/>
          </p:cNvSpPr>
          <p:nvPr>
            <p:ph idx="1"/>
          </p:nvPr>
        </p:nvSpPr>
        <p:spPr>
          <a:xfrm>
            <a:off x="457200" y="1600200"/>
            <a:ext cx="8229600" cy="3505200"/>
          </a:xfrm>
        </p:spPr>
        <p:txBody>
          <a:bodyPr>
            <a:normAutofit lnSpcReduction="10000"/>
          </a:bodyPr>
          <a:lstStyle/>
          <a:p>
            <a:pPr eaLnBrk="1" hangingPunct="1"/>
            <a:r>
              <a:rPr lang="en-US" sz="2400" dirty="0" smtClean="0"/>
              <a:t>The variance in the direction of the </a:t>
            </a:r>
            <a:r>
              <a:rPr lang="en-US" sz="2400" b="1" dirty="0" smtClean="0">
                <a:solidFill>
                  <a:schemeClr val="accent2"/>
                </a:solidFill>
              </a:rPr>
              <a:t>k</a:t>
            </a:r>
            <a:r>
              <a:rPr lang="en-US" sz="2400" dirty="0" smtClean="0"/>
              <a:t>-</a:t>
            </a:r>
            <a:r>
              <a:rPr lang="en-US" sz="2400" dirty="0" err="1" smtClean="0"/>
              <a:t>th</a:t>
            </a:r>
            <a:r>
              <a:rPr lang="en-US" sz="2400" dirty="0" smtClean="0"/>
              <a:t> principal component is given by the corresponding singular value </a:t>
            </a:r>
            <a:r>
              <a:rPr lang="el-GR" sz="2400" b="1" dirty="0" smtClean="0">
                <a:solidFill>
                  <a:schemeClr val="accent2"/>
                </a:solidFill>
              </a:rPr>
              <a:t>σ</a:t>
            </a:r>
            <a:r>
              <a:rPr lang="en-US" sz="2400" b="1" baseline="-25000" dirty="0" err="1" smtClean="0">
                <a:solidFill>
                  <a:schemeClr val="accent2"/>
                </a:solidFill>
              </a:rPr>
              <a:t>k</a:t>
            </a:r>
            <a:r>
              <a:rPr lang="en-US" sz="2400" b="1" baseline="30000" dirty="0" err="1" smtClean="0">
                <a:solidFill>
                  <a:schemeClr val="accent2"/>
                </a:solidFill>
              </a:rPr>
              <a:t>2</a:t>
            </a:r>
            <a:endParaRPr lang="en-US" sz="2400" b="1" baseline="30000" dirty="0" smtClean="0">
              <a:solidFill>
                <a:schemeClr val="accent2"/>
              </a:solidFill>
            </a:endParaRPr>
          </a:p>
          <a:p>
            <a:pPr eaLnBrk="1" hangingPunct="1"/>
            <a:endParaRPr lang="en-US" sz="2400" b="1" dirty="0" smtClean="0">
              <a:solidFill>
                <a:schemeClr val="accent2"/>
              </a:solidFill>
            </a:endParaRPr>
          </a:p>
          <a:p>
            <a:pPr eaLnBrk="1" hangingPunct="1"/>
            <a:r>
              <a:rPr lang="en-US" sz="2400" dirty="0" smtClean="0">
                <a:solidFill>
                  <a:schemeClr val="tx1"/>
                </a:solidFill>
              </a:rPr>
              <a:t>Singular values can be used to estimate how many components to keep</a:t>
            </a:r>
          </a:p>
          <a:p>
            <a:pPr eaLnBrk="1" hangingPunct="1"/>
            <a:endParaRPr lang="en-US" sz="2400" dirty="0" smtClean="0">
              <a:solidFill>
                <a:schemeClr val="tx1"/>
              </a:solidFill>
            </a:endParaRPr>
          </a:p>
          <a:p>
            <a:pPr eaLnBrk="1" hangingPunct="1"/>
            <a:r>
              <a:rPr lang="en-US" sz="2400" b="1" i="1" dirty="0" smtClean="0">
                <a:solidFill>
                  <a:schemeClr val="tx1"/>
                </a:solidFill>
              </a:rPr>
              <a:t>Rule of thumb:</a:t>
            </a:r>
            <a:r>
              <a:rPr lang="en-US" sz="2400" dirty="0" smtClean="0">
                <a:solidFill>
                  <a:schemeClr val="tx1"/>
                </a:solidFill>
              </a:rPr>
              <a:t> keep enough to explain </a:t>
            </a:r>
            <a:r>
              <a:rPr lang="en-US" sz="2400" b="1" i="1" dirty="0" smtClean="0">
                <a:solidFill>
                  <a:schemeClr val="tx1"/>
                </a:solidFill>
              </a:rPr>
              <a:t>85%</a:t>
            </a:r>
            <a:r>
              <a:rPr lang="en-US" sz="2400" dirty="0" smtClean="0">
                <a:solidFill>
                  <a:schemeClr val="tx1"/>
                </a:solidFill>
              </a:rPr>
              <a:t> of the variation: </a:t>
            </a:r>
          </a:p>
        </p:txBody>
      </p:sp>
      <p:graphicFrame>
        <p:nvGraphicFramePr>
          <p:cNvPr id="3074" name="Object 2"/>
          <p:cNvGraphicFramePr>
            <a:graphicFrameLocks noChangeAspect="1"/>
          </p:cNvGraphicFramePr>
          <p:nvPr>
            <p:extLst>
              <p:ext uri="{D42A27DB-BD31-4B8C-83A1-F6EECF244321}">
                <p14:modId xmlns:p14="http://schemas.microsoft.com/office/powerpoint/2010/main" val="4291544656"/>
              </p:ext>
            </p:extLst>
          </p:nvPr>
        </p:nvGraphicFramePr>
        <p:xfrm>
          <a:off x="3581400" y="4572000"/>
          <a:ext cx="2514600" cy="1939834"/>
        </p:xfrm>
        <a:graphic>
          <a:graphicData uri="http://schemas.openxmlformats.org/presentationml/2006/ole">
            <mc:AlternateContent xmlns:mc="http://schemas.openxmlformats.org/markup-compatibility/2006">
              <mc:Choice xmlns:v="urn:schemas-microsoft-com:vml" Requires="v">
                <p:oleObj spid="_x0000_s3101" name="Equation" r:id="rId3" imgW="838080" imgH="888840" progId="Equation.3">
                  <p:embed/>
                </p:oleObj>
              </mc:Choice>
              <mc:Fallback>
                <p:oleObj name="Equation" r:id="rId3" imgW="83808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2514600" cy="1939834"/>
                      </a:xfrm>
                      <a:prstGeom prst="rect">
                        <a:avLst/>
                      </a:prstGeom>
                      <a:noFill/>
                      <a:extLst/>
                    </p:spPr>
                  </p:pic>
                </p:oleObj>
              </mc:Fallback>
            </mc:AlternateContent>
          </a:graphicData>
        </a:graphic>
      </p:graphicFrame>
    </p:spTree>
    <p:extLst>
      <p:ext uri="{BB962C8B-B14F-4D97-AF65-F5344CB8AC3E}">
        <p14:creationId xmlns:p14="http://schemas.microsoft.com/office/powerpoint/2010/main" val="1459403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smtClean="0"/>
              </a:p>
              <a:p>
                <a:pPr marL="0" indent="0">
                  <a:buNone/>
                </a:pPr>
                <a:endParaRPr lang="en-US" dirty="0"/>
              </a:p>
              <a:p>
                <a:pPr marL="0" indent="0">
                  <a:buNone/>
                </a:pP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smtClean="0"/>
              </a:p>
              <a:p>
                <a:pPr marL="0" indent="0">
                  <a:buNone/>
                </a:pPr>
                <a:endParaRPr lang="en-US" dirty="0"/>
              </a:p>
              <a:p>
                <a:r>
                  <a:rPr lang="en-US" dirty="0" smtClean="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smtClean="0"/>
              </a:p>
              <a:p>
                <a:pPr lvl="1"/>
                <a:r>
                  <a:rPr lang="en-US" dirty="0" smtClean="0"/>
                  <a:t>More or less same weight to all drugs</a:t>
                </a:r>
              </a:p>
              <a:p>
                <a:pPr lvl="1"/>
                <a:r>
                  <a:rPr lang="en-US" dirty="0" smtClean="0"/>
                  <a:t>Discriminates heavy from light users</a:t>
                </a:r>
              </a:p>
              <a:p>
                <a:r>
                  <a:rPr lang="en-US" dirty="0" smtClean="0"/>
                  <a:t>Second right singular vector</a:t>
                </a:r>
              </a:p>
              <a:p>
                <a:pPr lvl="1"/>
                <a:r>
                  <a:rPr lang="en-US" dirty="0" smtClean="0"/>
                  <a:t>Positive values for legal drugs, negative for illegal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6248400" y="2063234"/>
            <a:ext cx="1056700" cy="369332"/>
          </a:xfrm>
          <a:prstGeom prst="rect">
            <a:avLst/>
          </a:prstGeom>
          <a:noFill/>
        </p:spPr>
        <p:txBody>
          <a:bodyPr wrap="none" rtlCol="0">
            <a:spAutoFit/>
          </a:bodyPr>
          <a:lstStyle/>
          <a:p>
            <a:r>
              <a:rPr lang="en-US" dirty="0" smtClean="0"/>
              <a:t>students</a:t>
            </a:r>
            <a:endParaRPr lang="en-US" dirty="0"/>
          </a:p>
        </p:txBody>
      </p:sp>
      <p:sp>
        <p:nvSpPr>
          <p:cNvPr id="6" name="TextBox 5"/>
          <p:cNvSpPr txBox="1"/>
          <p:nvPr/>
        </p:nvSpPr>
        <p:spPr>
          <a:xfrm>
            <a:off x="4572000" y="1143000"/>
            <a:ext cx="761747" cy="369332"/>
          </a:xfrm>
          <a:prstGeom prst="rect">
            <a:avLst/>
          </a:prstGeom>
          <a:noFill/>
        </p:spPr>
        <p:txBody>
          <a:bodyPr wrap="none" rtlCol="0">
            <a:spAutoFit/>
          </a:bodyPr>
          <a:lstStyle/>
          <a:p>
            <a:r>
              <a:rPr lang="en-US" dirty="0" smtClean="0"/>
              <a:t>drugs</a:t>
            </a:r>
            <a:endParaRPr lang="en-US" dirty="0"/>
          </a:p>
        </p:txBody>
      </p:sp>
      <p:cxnSp>
        <p:nvCxnSpPr>
          <p:cNvPr id="8" name="Straight Connector 7"/>
          <p:cNvCxnSpPr/>
          <p:nvPr/>
        </p:nvCxnSpPr>
        <p:spPr>
          <a:xfrm>
            <a:off x="4952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0999" y="2910274"/>
            <a:ext cx="671979" cy="369332"/>
          </a:xfrm>
          <a:prstGeom prst="rect">
            <a:avLst/>
          </a:prstGeom>
          <a:noFill/>
        </p:spPr>
        <p:txBody>
          <a:bodyPr wrap="none" rtlCol="0">
            <a:spAutoFit/>
          </a:bodyPr>
          <a:lstStyle/>
          <a:p>
            <a:r>
              <a:rPr lang="en-US" dirty="0" smtClean="0"/>
              <a:t>legal</a:t>
            </a:r>
            <a:endParaRPr lang="en-US" dirty="0"/>
          </a:p>
        </p:txBody>
      </p:sp>
      <p:sp>
        <p:nvSpPr>
          <p:cNvPr id="10" name="TextBox 9"/>
          <p:cNvSpPr txBox="1"/>
          <p:nvPr/>
        </p:nvSpPr>
        <p:spPr>
          <a:xfrm>
            <a:off x="5105400" y="2910274"/>
            <a:ext cx="774571" cy="369332"/>
          </a:xfrm>
          <a:prstGeom prst="rect">
            <a:avLst/>
          </a:prstGeom>
          <a:noFill/>
        </p:spPr>
        <p:txBody>
          <a:bodyPr wrap="none" rtlCol="0">
            <a:spAutoFit/>
          </a:bodyPr>
          <a:lstStyle/>
          <a:p>
            <a:r>
              <a:rPr lang="en-US" dirty="0" smtClean="0"/>
              <a:t>illegal</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296361" y="3321977"/>
                <a:ext cx="3313023" cy="391646"/>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𝑖𝑗</m:t>
                        </m:r>
                      </m:sub>
                    </m:sSub>
                  </m:oMath>
                </a14:m>
                <a:r>
                  <a:rPr lang="en-US" dirty="0" smtClean="0"/>
                  <a:t>: usage of student </a:t>
                </a:r>
                <a:r>
                  <a:rPr lang="en-US" dirty="0" err="1" smtClean="0"/>
                  <a:t>i</a:t>
                </a:r>
                <a:r>
                  <a:rPr lang="en-US" dirty="0" smtClean="0"/>
                  <a:t> of drug j</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96361" y="3321977"/>
                <a:ext cx="3313023" cy="391646"/>
              </a:xfrm>
              <a:prstGeom prst="rect">
                <a:avLst/>
              </a:prstGeom>
              <a:blipFill rotWithShape="1">
                <a:blip r:embed="rId3"/>
                <a:stretch>
                  <a:fillRect t="-7813" r="-737" b="-18750"/>
                </a:stretch>
              </a:blipFill>
            </p:spPr>
            <p:txBody>
              <a:bodyPr/>
              <a:lstStyle/>
              <a:p>
                <a:r>
                  <a:rPr lang="en-US">
                    <a:noFill/>
                  </a:rPr>
                  <a:t> </a:t>
                </a:r>
              </a:p>
            </p:txBody>
          </p:sp>
        </mc:Fallback>
      </mc:AlternateContent>
      <p:cxnSp>
        <p:nvCxnSpPr>
          <p:cNvPr id="14" name="Straight Arrow Connector 13"/>
          <p:cNvCxnSpPr/>
          <p:nvPr/>
        </p:nvCxnSpPr>
        <p:spPr>
          <a:xfrm>
            <a:off x="6705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5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4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39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23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33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05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15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8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92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33361" y="6172200"/>
            <a:ext cx="877163" cy="369332"/>
          </a:xfrm>
          <a:prstGeom prst="rect">
            <a:avLst/>
          </a:prstGeom>
          <a:noFill/>
        </p:spPr>
        <p:txBody>
          <a:bodyPr wrap="none" rtlCol="0">
            <a:spAutoFit/>
          </a:bodyPr>
          <a:lstStyle/>
          <a:p>
            <a:r>
              <a:rPr lang="en-US" dirty="0" smtClean="0"/>
              <a:t>Drug 2</a:t>
            </a:r>
            <a:endParaRPr lang="en-US" dirty="0"/>
          </a:p>
        </p:txBody>
      </p:sp>
      <p:sp>
        <p:nvSpPr>
          <p:cNvPr id="31" name="TextBox 30"/>
          <p:cNvSpPr txBox="1"/>
          <p:nvPr/>
        </p:nvSpPr>
        <p:spPr>
          <a:xfrm>
            <a:off x="6285637" y="4126468"/>
            <a:ext cx="877163" cy="369332"/>
          </a:xfrm>
          <a:prstGeom prst="rect">
            <a:avLst/>
          </a:prstGeom>
          <a:noFill/>
        </p:spPr>
        <p:txBody>
          <a:bodyPr wrap="none" rtlCol="0">
            <a:spAutoFit/>
          </a:bodyPr>
          <a:lstStyle/>
          <a:p>
            <a:r>
              <a:rPr lang="en-US" dirty="0" smtClean="0"/>
              <a:t>Drug 1</a:t>
            </a:r>
            <a:endParaRPr lang="en-US" dirty="0"/>
          </a:p>
        </p:txBody>
      </p:sp>
      <p:sp>
        <p:nvSpPr>
          <p:cNvPr id="32" name="Rectangle 31"/>
          <p:cNvSpPr/>
          <p:nvPr/>
        </p:nvSpPr>
        <p:spPr>
          <a:xfrm>
            <a:off x="7267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92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12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property of PCA/SVD</a:t>
            </a:r>
            <a:endParaRPr lang="en-US" dirty="0"/>
          </a:p>
        </p:txBody>
      </p:sp>
      <p:sp>
        <p:nvSpPr>
          <p:cNvPr id="3" name="Content Placeholder 2"/>
          <p:cNvSpPr>
            <a:spLocks noGrp="1"/>
          </p:cNvSpPr>
          <p:nvPr>
            <p:ph idx="1"/>
          </p:nvPr>
        </p:nvSpPr>
        <p:spPr>
          <a:xfrm>
            <a:off x="457200" y="1600200"/>
            <a:ext cx="8229600" cy="914400"/>
          </a:xfrm>
        </p:spPr>
        <p:txBody>
          <a:bodyPr>
            <a:normAutofit fontScale="77500" lnSpcReduction="20000"/>
          </a:bodyPr>
          <a:lstStyle/>
          <a:p>
            <a:r>
              <a:rPr lang="en-US" dirty="0" smtClean="0"/>
              <a:t>The chosen vectors are such that minimize the </a:t>
            </a:r>
            <a:r>
              <a:rPr lang="en-US" dirty="0" smtClean="0">
                <a:solidFill>
                  <a:schemeClr val="accent6">
                    <a:lumMod val="75000"/>
                  </a:schemeClr>
                </a:solidFill>
              </a:rPr>
              <a:t>sum of square differences</a:t>
            </a:r>
            <a:r>
              <a:rPr lang="en-US" dirty="0" smtClean="0"/>
              <a:t> between the data vectors and the </a:t>
            </a:r>
            <a:r>
              <a:rPr lang="en-US" smtClean="0"/>
              <a:t>low-dimensional projections</a:t>
            </a:r>
            <a:endParaRPr lang="en-US" dirty="0"/>
          </a:p>
        </p:txBody>
      </p:sp>
      <p:pic>
        <p:nvPicPr>
          <p:cNvPr id="5" name="Picture 2"/>
          <p:cNvPicPr>
            <a:picLocks noChangeAspect="1" noChangeArrowheads="1"/>
          </p:cNvPicPr>
          <p:nvPr/>
        </p:nvPicPr>
        <p:blipFill>
          <a:blip r:embed="rId2" cstate="print"/>
          <a:srcRect/>
          <a:stretch>
            <a:fillRect/>
          </a:stretch>
        </p:blipFill>
        <p:spPr>
          <a:xfrm>
            <a:off x="1524000" y="2286000"/>
            <a:ext cx="4217987" cy="4572000"/>
          </a:xfrm>
          <a:prstGeom prst="rect">
            <a:avLst/>
          </a:prstGeom>
        </p:spPr>
      </p:pic>
      <p:grpSp>
        <p:nvGrpSpPr>
          <p:cNvPr id="6" name="Group 6"/>
          <p:cNvGrpSpPr>
            <a:grpSpLocks/>
          </p:cNvGrpSpPr>
          <p:nvPr/>
        </p:nvGrpSpPr>
        <p:grpSpPr bwMode="auto">
          <a:xfrm>
            <a:off x="2244725" y="3370263"/>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4076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29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86037"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038600" y="4223657"/>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377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Latent Semantic Indexing </a:t>
            </a:r>
            <a:r>
              <a:rPr lang="en-US" dirty="0" smtClean="0"/>
              <a:t>(LSI):</a:t>
            </a:r>
          </a:p>
          <a:p>
            <a:pPr lvl="1"/>
            <a:r>
              <a:rPr lang="en-US" dirty="0" smtClean="0"/>
              <a:t>Apply PCA on the </a:t>
            </a:r>
            <a:r>
              <a:rPr lang="en-US" dirty="0" smtClean="0">
                <a:solidFill>
                  <a:srgbClr val="0070C0"/>
                </a:solidFill>
              </a:rPr>
              <a:t>document-term</a:t>
            </a:r>
            <a:r>
              <a:rPr lang="en-US" dirty="0" smtClean="0"/>
              <a:t> matrix, and index the k-dimensional vectors</a:t>
            </a:r>
          </a:p>
          <a:p>
            <a:pPr lvl="1"/>
            <a:r>
              <a:rPr lang="en-US" dirty="0" smtClean="0"/>
              <a:t>When a query comes, </a:t>
            </a:r>
            <a:r>
              <a:rPr lang="en-US" dirty="0" smtClean="0">
                <a:solidFill>
                  <a:srgbClr val="0070C0"/>
                </a:solidFill>
              </a:rPr>
              <a:t>project</a:t>
            </a:r>
            <a:r>
              <a:rPr lang="en-US" dirty="0" smtClean="0"/>
              <a:t> it onto the k-dimensional space and compute </a:t>
            </a:r>
            <a:r>
              <a:rPr lang="en-US" dirty="0" smtClean="0">
                <a:solidFill>
                  <a:schemeClr val="accent6">
                    <a:lumMod val="75000"/>
                  </a:schemeClr>
                </a:solidFill>
              </a:rPr>
              <a:t>cosine similarity </a:t>
            </a:r>
            <a:r>
              <a:rPr lang="en-US" dirty="0" smtClean="0"/>
              <a:t>in this space</a:t>
            </a:r>
          </a:p>
          <a:p>
            <a:pPr lvl="1"/>
            <a:r>
              <a:rPr lang="en-US" dirty="0" smtClean="0"/>
              <a:t>Principal components capture main </a:t>
            </a:r>
            <a:r>
              <a:rPr lang="en-US" dirty="0" smtClean="0">
                <a:solidFill>
                  <a:srgbClr val="0070C0"/>
                </a:solidFill>
              </a:rPr>
              <a:t>topics</a:t>
            </a:r>
            <a:r>
              <a:rPr lang="en-US" dirty="0" smtClean="0"/>
              <a:t>, and enrich the document representation</a:t>
            </a:r>
          </a:p>
          <a:p>
            <a:endParaRPr lang="en-US" dirty="0"/>
          </a:p>
        </p:txBody>
      </p:sp>
    </p:spTree>
    <p:extLst>
      <p:ext uri="{BB962C8B-B14F-4D97-AF65-F5344CB8AC3E}">
        <p14:creationId xmlns:p14="http://schemas.microsoft.com/office/powerpoint/2010/main" val="246041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Find the “</a:t>
            </a:r>
            <a:r>
              <a:rPr lang="en-US" dirty="0" smtClean="0">
                <a:solidFill>
                  <a:schemeClr val="accent6">
                    <a:lumMod val="75000"/>
                  </a:schemeClr>
                </a:solidFill>
              </a:rPr>
              <a:t>true dimension</a:t>
            </a:r>
            <a:r>
              <a:rPr lang="en-US" dirty="0" smtClean="0"/>
              <a:t>” of the data</a:t>
            </a:r>
          </a:p>
          <a:p>
            <a:pPr lvl="1"/>
            <a:r>
              <a:rPr lang="en-US" dirty="0" smtClean="0"/>
              <a:t>In reality things are never as clear and simple as in this example, but we can still reduce the dimension.</a:t>
            </a:r>
          </a:p>
          <a:p>
            <a:pPr lvl="1"/>
            <a:endParaRPr lang="en-US" dirty="0"/>
          </a:p>
          <a:p>
            <a:r>
              <a:rPr lang="en-US" dirty="0" smtClean="0"/>
              <a:t>Essentially, we assume that some of the data is </a:t>
            </a:r>
            <a:r>
              <a:rPr lang="en-US" dirty="0" smtClean="0">
                <a:solidFill>
                  <a:srgbClr val="0070C0"/>
                </a:solidFill>
              </a:rPr>
              <a:t>noise</a:t>
            </a:r>
            <a:r>
              <a:rPr lang="en-US" dirty="0" smtClean="0"/>
              <a:t>, and we can approximate the useful part with a lower dimensionality space.</a:t>
            </a:r>
          </a:p>
          <a:p>
            <a:pPr lvl="1"/>
            <a:r>
              <a:rPr lang="en-US" dirty="0" smtClean="0"/>
              <a:t>Dimensionality reduction does not just reduce the amount of data, it often brings out the </a:t>
            </a:r>
            <a:r>
              <a:rPr lang="en-US" dirty="0" smtClean="0">
                <a:solidFill>
                  <a:schemeClr val="accent6">
                    <a:lumMod val="75000"/>
                  </a:schemeClr>
                </a:solidFill>
              </a:rPr>
              <a:t>useful</a:t>
            </a:r>
            <a:r>
              <a:rPr lang="en-US" dirty="0" smtClean="0"/>
              <a:t> part of the data</a:t>
            </a:r>
            <a:endParaRPr lang="en-US" dirty="0"/>
          </a:p>
        </p:txBody>
      </p:sp>
    </p:spTree>
    <p:extLst>
      <p:ext uri="{BB962C8B-B14F-4D97-AF65-F5344CB8AC3E}">
        <p14:creationId xmlns:p14="http://schemas.microsoft.com/office/powerpoint/2010/main" val="231387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12775" y="2398713"/>
            <a:ext cx="7921625" cy="153987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solidFill>
                  <a:schemeClr val="tx1"/>
                </a:solidFill>
              </a:rPr>
              <a:t>SVD is </a:t>
            </a:r>
            <a:r>
              <a:rPr lang="en-US" sz="3200"/>
              <a:t>“</a:t>
            </a:r>
            <a:r>
              <a:rPr lang="en-US" sz="3200" b="1">
                <a:solidFill>
                  <a:schemeClr val="tx1"/>
                </a:solidFill>
              </a:rPr>
              <a:t>the Rolls-Royce and the Swiss Army Knife of Numerical Linear Algebra.”*</a:t>
            </a:r>
          </a:p>
          <a:p>
            <a:pPr>
              <a:lnSpc>
                <a:spcPct val="98000"/>
              </a:lnSpc>
              <a:buClr>
                <a:srgbClr val="000000"/>
              </a:buClr>
              <a:buSzPct val="100000"/>
              <a:buFont typeface="Calibri" pitchFamily="34" charset="0"/>
              <a:buNone/>
            </a:pPr>
            <a:r>
              <a:rPr lang="en-US" sz="3200">
                <a:solidFill>
                  <a:schemeClr val="tx1"/>
                </a:solidFill>
              </a:rPr>
              <a:t>*Dianne O’Leary, MMDS ’06</a:t>
            </a:r>
          </a:p>
        </p:txBody>
      </p:sp>
    </p:spTree>
    <p:extLst>
      <p:ext uri="{BB962C8B-B14F-4D97-AF65-F5344CB8AC3E}">
        <p14:creationId xmlns:p14="http://schemas.microsoft.com/office/powerpoint/2010/main" val="2381308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Consider a symmetric square matrix </a:t>
                </a:r>
                <a14:m>
                  <m:oMath xmlns:m="http://schemas.openxmlformats.org/officeDocument/2006/math">
                    <m:r>
                      <a:rPr lang="en-US" i="1" dirty="0" smtClean="0">
                        <a:solidFill>
                          <a:srgbClr val="0070C0"/>
                        </a:solidFill>
                        <a:latin typeface="Cambria Math"/>
                      </a:rPr>
                      <m:t>𝑀</m:t>
                    </m:r>
                  </m:oMath>
                </a14:m>
                <a:endParaRPr lang="en-US" dirty="0" smtClean="0">
                  <a:solidFill>
                    <a:srgbClr val="0070C0"/>
                  </a:solidFill>
                </a:endParaRPr>
              </a:p>
              <a:p>
                <a:r>
                  <a:rPr lang="en-US" dirty="0" smtClean="0"/>
                  <a:t>Power-method:</a:t>
                </a:r>
              </a:p>
              <a:p>
                <a:pPr lvl="1"/>
                <a:r>
                  <a:rPr lang="en-US" dirty="0" smtClean="0"/>
                  <a:t>Start with the vector </a:t>
                </a:r>
                <a14:m>
                  <m:oMath xmlns:m="http://schemas.openxmlformats.org/officeDocument/2006/math">
                    <m:r>
                      <a:rPr lang="en-US" i="1" dirty="0" smtClean="0">
                        <a:latin typeface="Cambria Math"/>
                      </a:rPr>
                      <m:t>𝑣</m:t>
                    </m:r>
                  </m:oMath>
                </a14:m>
                <a:r>
                  <a:rPr lang="en-US" dirty="0" smtClean="0"/>
                  <a:t> of all 1’s</a:t>
                </a:r>
              </a:p>
              <a:p>
                <a:pPr lvl="1"/>
                <a:r>
                  <a:rPr lang="en-US" dirty="0" smtClean="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smtClean="0">
                  <a:solidFill>
                    <a:srgbClr val="0070C0"/>
                  </a:solidFill>
                </a:endParaRPr>
              </a:p>
              <a:p>
                <a:pPr lvl="1"/>
                <a:r>
                  <a:rPr lang="en-US" dirty="0" smtClean="0"/>
                  <a:t>Normalize by the length of </a:t>
                </a:r>
                <a14:m>
                  <m:oMath xmlns:m="http://schemas.openxmlformats.org/officeDocument/2006/math">
                    <m:r>
                      <a:rPr lang="en-US" i="1" dirty="0" smtClean="0">
                        <a:solidFill>
                          <a:srgbClr val="0070C0"/>
                        </a:solidFill>
                        <a:latin typeface="Cambria Math"/>
                      </a:rPr>
                      <m:t>𝑣</m:t>
                    </m:r>
                  </m:oMath>
                </a14:m>
                <a:endParaRPr lang="en-US" dirty="0" smtClean="0"/>
              </a:p>
              <a:p>
                <a:pPr lvl="1"/>
                <a:r>
                  <a:rPr lang="en-US" dirty="0" smtClean="0"/>
                  <a:t>Repeat until the vector does not change</a:t>
                </a:r>
              </a:p>
              <a:p>
                <a:pPr lvl="1"/>
                <a:endParaRPr lang="en-US" dirty="0"/>
              </a:p>
              <a:p>
                <a:r>
                  <a:rPr lang="en-US" dirty="0" smtClean="0"/>
                  <a:t>This will give us the first eigenvector.</a:t>
                </a:r>
              </a:p>
              <a:p>
                <a:r>
                  <a:rPr lang="en-US" dirty="0" smtClean="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smtClean="0">
                  <a:solidFill>
                    <a:srgbClr val="0070C0"/>
                  </a:solidFill>
                </a:endParaRPr>
              </a:p>
              <a:p>
                <a:endParaRPr lang="en-US" dirty="0"/>
              </a:p>
              <a:p>
                <a:r>
                  <a:rPr lang="en-US" dirty="0" smtClean="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a:t>
                </a:r>
                <a:r>
                  <a:rPr lang="en-US" dirty="0"/>
                  <a:t>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216024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singular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smtClean="0">
                    <a:solidFill>
                      <a:schemeClr val="accent6">
                        <a:lumMod val="75000"/>
                      </a:schemeClr>
                    </a:solidFill>
                  </a:rPr>
                  <a:t> </a:t>
                </a:r>
                <a:r>
                  <a:rPr lang="en-US" dirty="0" smtClean="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2" cstate="print"/>
          <a:srcRect t="9033" r="65192" b="5588"/>
          <a:stretch/>
        </p:blipFill>
        <p:spPr bwMode="auto">
          <a:xfrm>
            <a:off x="990600" y="2667000"/>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latin typeface="Arial" pitchFamily="34" charset="0"/>
                <a:cs typeface="Arial" pitchFamily="34" charset="0"/>
              </a:rPr>
              <a:t>Rather than representing</a:t>
            </a:r>
            <a:br>
              <a:rPr lang="en-US" sz="2000" dirty="0" smtClean="0">
                <a:latin typeface="Arial" pitchFamily="34" charset="0"/>
                <a:cs typeface="Arial" pitchFamily="34" charset="0"/>
              </a:rPr>
            </a:br>
            <a:r>
              <a:rPr lang="en-US" sz="2000" dirty="0" smtClean="0">
                <a:latin typeface="Arial" pitchFamily="34" charset="0"/>
                <a:cs typeface="Arial" pitchFamily="34" charset="0"/>
              </a:rPr>
              <a:t>every point with 2 coordinates</a:t>
            </a:r>
            <a:br>
              <a:rPr lang="en-US" sz="2000" dirty="0" smtClean="0">
                <a:latin typeface="Arial" pitchFamily="34" charset="0"/>
                <a:cs typeface="Arial" pitchFamily="34" charset="0"/>
              </a:rPr>
            </a:br>
            <a:r>
              <a:rPr lang="en-US" sz="2000" dirty="0" smtClean="0">
                <a:latin typeface="Arial" pitchFamily="34" charset="0"/>
                <a:cs typeface="Arial" pitchFamily="34" charset="0"/>
              </a:rPr>
              <a:t>we represent each point with</a:t>
            </a:r>
          </a:p>
          <a:p>
            <a:r>
              <a:rPr lang="en-US" sz="2000" dirty="0" smtClean="0">
                <a:latin typeface="Arial" pitchFamily="34" charset="0"/>
                <a:cs typeface="Arial" pitchFamily="34" charset="0"/>
              </a:rPr>
              <a:t>1 coordinate (corresponding to</a:t>
            </a:r>
            <a:br>
              <a:rPr lang="en-US" sz="2000" dirty="0" smtClean="0">
                <a:latin typeface="Arial" pitchFamily="34" charset="0"/>
                <a:cs typeface="Arial" pitchFamily="34" charset="0"/>
              </a:rPr>
            </a:br>
            <a:r>
              <a:rPr lang="en-US" sz="2000" dirty="0" smtClean="0">
                <a:latin typeface="Arial" pitchFamily="34" charset="0"/>
                <a:cs typeface="Arial" pitchFamily="34" charset="0"/>
              </a:rPr>
              <a:t>the position of the point on </a:t>
            </a:r>
            <a:br>
              <a:rPr lang="en-US" sz="2000" dirty="0" smtClean="0">
                <a:latin typeface="Arial" pitchFamily="34" charset="0"/>
                <a:cs typeface="Arial" pitchFamily="34" charset="0"/>
              </a:rPr>
            </a:br>
            <a:r>
              <a:rPr lang="en-US" sz="2000" dirty="0" smtClean="0">
                <a:latin typeface="Arial" pitchFamily="34" charset="0"/>
                <a:cs typeface="Arial" pitchFamily="34" charset="0"/>
              </a:rPr>
              <a:t>the red line).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By doing this we incur a bit of</a:t>
            </a:r>
            <a:br>
              <a:rPr lang="en-US" sz="2000" dirty="0" smtClean="0">
                <a:latin typeface="Arial" pitchFamily="34" charset="0"/>
                <a:cs typeface="Arial" pitchFamily="34" charset="0"/>
              </a:rPr>
            </a:br>
            <a:r>
              <a:rPr lang="en-US" sz="2000" b="1" dirty="0" smtClean="0">
                <a:solidFill>
                  <a:srgbClr val="FF0000"/>
                </a:solidFill>
                <a:latin typeface="Arial" pitchFamily="34" charset="0"/>
                <a:cs typeface="Arial" pitchFamily="34" charset="0"/>
              </a:rPr>
              <a:t>error</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as the points do not </a:t>
            </a:r>
            <a:br>
              <a:rPr lang="en-US" sz="2000" dirty="0" smtClean="0">
                <a:latin typeface="Arial" pitchFamily="34" charset="0"/>
                <a:cs typeface="Arial" pitchFamily="34" charset="0"/>
              </a:rPr>
            </a:br>
            <a:r>
              <a:rPr lang="en-US" sz="2000" dirty="0" smtClean="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Discover hidden correlations/topics</a:t>
            </a:r>
          </a:p>
          <a:p>
            <a:pPr lvl="1"/>
            <a:r>
              <a:rPr lang="en-US" dirty="0" smtClean="0"/>
              <a:t>E.g., in documents, words that occur commonly together</a:t>
            </a:r>
          </a:p>
          <a:p>
            <a:r>
              <a:rPr lang="en-US" b="1" dirty="0" smtClean="0">
                <a:solidFill>
                  <a:srgbClr val="FF0066"/>
                </a:solidFill>
              </a:rPr>
              <a:t>Remove redundant and noisy features</a:t>
            </a:r>
          </a:p>
          <a:p>
            <a:pPr lvl="1"/>
            <a:r>
              <a:rPr lang="en-US" dirty="0"/>
              <a:t>E.g., in documents, </a:t>
            </a:r>
            <a:r>
              <a:rPr lang="en-US" dirty="0" smtClean="0"/>
              <a:t> 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We have already seen a form of dimensionality reduction</a:t>
            </a:r>
          </a:p>
          <a:p>
            <a:endParaRPr lang="en-US" dirty="0"/>
          </a:p>
          <a:p>
            <a:r>
              <a:rPr lang="en-US" dirty="0" smtClean="0"/>
              <a:t>LSH, and random projections reduce the dimension while preserving the distances</a:t>
            </a:r>
            <a:endParaRPr lang="en-US" dirty="0"/>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13708</TotalTime>
  <Words>4107</Words>
  <Application>Microsoft Office PowerPoint</Application>
  <PresentationFormat>On-screen Show (4:3)</PresentationFormat>
  <Paragraphs>929</Paragraphs>
  <Slides>63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2" baseType="lpstr">
      <vt:lpstr>Arial</vt:lpstr>
      <vt:lpstr>Calibri</vt:lpstr>
      <vt:lpstr>Cambria Math</vt:lpstr>
      <vt:lpstr>Sylfaen</vt:lpstr>
      <vt:lpstr>Symbol</vt:lpstr>
      <vt:lpstr>Tahoma</vt:lpstr>
      <vt:lpstr>Times New Roman</vt:lpstr>
      <vt:lpstr>Clarity</vt:lpstr>
      <vt:lpstr>Equation</vt:lpstr>
      <vt:lpstr>DATA MINING LECTURE 7</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Rank</vt:lpstr>
      <vt:lpstr>Rank-1 matrices</vt:lpstr>
      <vt:lpstr>Eigenvectors</vt:lpstr>
      <vt:lpstr>Singular Value Decomposition</vt:lpstr>
      <vt:lpstr>Singular Value Decomposition</vt:lpstr>
      <vt:lpstr>Symmetric matrices</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 #1</vt:lpstr>
      <vt:lpstr>Rank-k approximation</vt:lpstr>
      <vt:lpstr>Rank-k approximations (Ak)</vt:lpstr>
      <vt:lpstr>SVD as an optimization</vt:lpstr>
      <vt:lpstr>What does this mean?</vt:lpstr>
      <vt:lpstr>Latent factor model </vt:lpstr>
      <vt:lpstr>SVD and Rank-k  approximations </vt:lpstr>
      <vt:lpstr>Example</vt:lpstr>
      <vt:lpstr>Example</vt:lpstr>
      <vt:lpstr>Example</vt:lpstr>
      <vt:lpstr>Example</vt:lpstr>
      <vt:lpstr>Example</vt:lpstr>
      <vt:lpstr>Example</vt:lpstr>
      <vt:lpstr>Application: Recommender systems</vt:lpstr>
      <vt:lpstr>Model-based Recommendation Systems</vt:lpstr>
      <vt:lpstr>Example</vt:lpstr>
      <vt:lpstr>Example</vt:lpstr>
      <vt:lpstr>Example</vt:lpstr>
      <vt:lpstr>SVD and PCA</vt:lpstr>
      <vt:lpstr>Covariance matrix</vt:lpstr>
      <vt:lpstr>PCA: Principal Component Analysis</vt:lpstr>
      <vt:lpstr>PCA</vt:lpstr>
      <vt:lpstr>Singular values</vt:lpstr>
      <vt:lpstr>Singular values tell us something about the variance</vt:lpstr>
      <vt:lpstr>Example</vt:lpstr>
      <vt:lpstr>Another property of PCA/SVD</vt:lpstr>
      <vt:lpstr>Application</vt:lpstr>
      <vt:lpstr>PowerPoint Presentation</vt:lpstr>
      <vt:lpstr>Computation of eigenvectors</vt:lpstr>
      <vt:lpstr>Singular Values and Eigenvalues</vt:lpstr>
      <vt:lpstr>Computing singular vectors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519</cp:revision>
  <dcterms:created xsi:type="dcterms:W3CDTF">2011-10-17T19:46:53Z</dcterms:created>
  <dcterms:modified xsi:type="dcterms:W3CDTF">2015-11-25T09:17:12Z</dcterms:modified>
</cp:coreProperties>
</file>