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1"/>
  </p:notesMasterIdLst>
  <p:sldIdLst>
    <p:sldId id="271" r:id="rId2"/>
    <p:sldId id="432" r:id="rId3"/>
    <p:sldId id="598" r:id="rId4"/>
    <p:sldId id="597" r:id="rId5"/>
    <p:sldId id="426" r:id="rId6"/>
    <p:sldId id="433" r:id="rId7"/>
    <p:sldId id="599" r:id="rId8"/>
    <p:sldId id="428" r:id="rId9"/>
    <p:sldId id="429" r:id="rId10"/>
    <p:sldId id="603" r:id="rId11"/>
    <p:sldId id="447" r:id="rId12"/>
    <p:sldId id="602" r:id="rId13"/>
    <p:sldId id="469" r:id="rId14"/>
    <p:sldId id="448" r:id="rId15"/>
    <p:sldId id="600" r:id="rId16"/>
    <p:sldId id="440" r:id="rId17"/>
    <p:sldId id="443" r:id="rId18"/>
    <p:sldId id="444" r:id="rId19"/>
    <p:sldId id="601" r:id="rId20"/>
    <p:sldId id="604" r:id="rId21"/>
    <p:sldId id="445" r:id="rId22"/>
    <p:sldId id="446" r:id="rId23"/>
    <p:sldId id="605" r:id="rId24"/>
    <p:sldId id="488" r:id="rId25"/>
    <p:sldId id="607" r:id="rId26"/>
    <p:sldId id="485" r:id="rId27"/>
    <p:sldId id="609" r:id="rId28"/>
    <p:sldId id="610" r:id="rId29"/>
    <p:sldId id="660" r:id="rId30"/>
    <p:sldId id="611" r:id="rId31"/>
    <p:sldId id="612" r:id="rId32"/>
    <p:sldId id="606" r:id="rId33"/>
    <p:sldId id="451" r:id="rId34"/>
    <p:sldId id="646" r:id="rId35"/>
    <p:sldId id="452" r:id="rId36"/>
    <p:sldId id="454" r:id="rId37"/>
    <p:sldId id="439" r:id="rId38"/>
    <p:sldId id="453" r:id="rId39"/>
    <p:sldId id="455" r:id="rId40"/>
    <p:sldId id="457" r:id="rId41"/>
    <p:sldId id="456" r:id="rId42"/>
    <p:sldId id="458" r:id="rId43"/>
    <p:sldId id="459" r:id="rId44"/>
    <p:sldId id="460" r:id="rId45"/>
    <p:sldId id="461" r:id="rId46"/>
    <p:sldId id="462" r:id="rId47"/>
    <p:sldId id="463" r:id="rId48"/>
    <p:sldId id="464" r:id="rId49"/>
    <p:sldId id="465" r:id="rId50"/>
    <p:sldId id="613" r:id="rId51"/>
    <p:sldId id="591" r:id="rId52"/>
    <p:sldId id="492" r:id="rId53"/>
    <p:sldId id="494" r:id="rId54"/>
    <p:sldId id="495" r:id="rId55"/>
    <p:sldId id="592" r:id="rId56"/>
    <p:sldId id="593" r:id="rId57"/>
    <p:sldId id="594" r:id="rId58"/>
    <p:sldId id="595" r:id="rId59"/>
    <p:sldId id="565" r:id="rId60"/>
    <p:sldId id="579" r:id="rId61"/>
    <p:sldId id="596" r:id="rId62"/>
    <p:sldId id="661" r:id="rId63"/>
    <p:sldId id="614" r:id="rId64"/>
    <p:sldId id="615" r:id="rId65"/>
    <p:sldId id="616" r:id="rId66"/>
    <p:sldId id="617" r:id="rId67"/>
    <p:sldId id="618" r:id="rId68"/>
    <p:sldId id="620" r:id="rId69"/>
    <p:sldId id="621" r:id="rId70"/>
    <p:sldId id="619" r:id="rId71"/>
    <p:sldId id="623" r:id="rId72"/>
    <p:sldId id="624" r:id="rId73"/>
    <p:sldId id="625" r:id="rId74"/>
    <p:sldId id="637" r:id="rId75"/>
    <p:sldId id="626" r:id="rId76"/>
    <p:sldId id="627" r:id="rId77"/>
    <p:sldId id="628" r:id="rId78"/>
    <p:sldId id="629" r:id="rId79"/>
    <p:sldId id="631" r:id="rId80"/>
    <p:sldId id="630" r:id="rId81"/>
    <p:sldId id="632" r:id="rId82"/>
    <p:sldId id="634" r:id="rId83"/>
    <p:sldId id="658" r:id="rId84"/>
    <p:sldId id="659" r:id="rId85"/>
    <p:sldId id="648" r:id="rId86"/>
    <p:sldId id="649" r:id="rId87"/>
    <p:sldId id="650" r:id="rId88"/>
    <p:sldId id="651" r:id="rId89"/>
    <p:sldId id="652" r:id="rId90"/>
    <p:sldId id="653" r:id="rId91"/>
    <p:sldId id="654" r:id="rId92"/>
    <p:sldId id="655" r:id="rId93"/>
    <p:sldId id="633" r:id="rId94"/>
    <p:sldId id="636" r:id="rId95"/>
    <p:sldId id="640" r:id="rId96"/>
    <p:sldId id="641" r:id="rId97"/>
    <p:sldId id="638" r:id="rId98"/>
    <p:sldId id="639" r:id="rId99"/>
    <p:sldId id="489" r:id="rId10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06" autoAdjust="0"/>
    <p:restoredTop sz="94660"/>
  </p:normalViewPr>
  <p:slideViewPr>
    <p:cSldViewPr>
      <p:cViewPr varScale="1">
        <p:scale>
          <a:sx n="111" d="100"/>
          <a:sy n="111" d="100"/>
        </p:scale>
        <p:origin x="65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201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presProps" Target="pres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image" Target="../media/image20.emf"/><Relationship Id="rId4" Type="http://schemas.openxmlformats.org/officeDocument/2006/relationships/image" Target="../media/image2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image" Target="../media/image5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7B57C5-3770-495C-8B92-F5FDF1A84E46}" type="datetimeFigureOut">
              <a:rPr lang="en-US" smtClean="0"/>
              <a:pPr/>
              <a:t>11/18/2015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304180-1105-47D3-A5E8-12D0BE6D81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888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6CC3C5-CBBF-408B-BDA1-19EDB5143399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6172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0115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5026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4781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5613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4839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9998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996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5528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0863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291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013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7037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938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6557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0769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5036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17192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42636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39406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90400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9770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65052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2D0282-9444-4BDF-BE39-E71ECC6EC01A}" type="slidenum">
              <a:rPr lang="en-US"/>
              <a:pPr/>
              <a:t>34</a:t>
            </a:fld>
            <a:endParaRPr lang="en-US"/>
          </a:p>
        </p:txBody>
      </p:sp>
      <p:sp>
        <p:nvSpPr>
          <p:cNvPr id="296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49706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77363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49713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74264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58779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53893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91246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44167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44525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1851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34062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15666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9921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30812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7775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08486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32316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5668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90618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06065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6024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96315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8887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45A269-5B64-4C0E-AE6C-3C6FD7BEEE78}" type="slidenum">
              <a:rPr lang="en-US"/>
              <a:pPr/>
              <a:t>85</a:t>
            </a:fld>
            <a:endParaRPr lang="en-US"/>
          </a:p>
        </p:txBody>
      </p:sp>
      <p:sp>
        <p:nvSpPr>
          <p:cNvPr id="301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01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70687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C3EAE2-B4EF-4C9D-BF6D-AA3BBAF89B2B}" type="slidenum">
              <a:rPr lang="en-US"/>
              <a:pPr/>
              <a:t>86</a:t>
            </a:fld>
            <a:endParaRPr lang="en-US"/>
          </a:p>
        </p:txBody>
      </p:sp>
      <p:sp>
        <p:nvSpPr>
          <p:cNvPr id="303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33010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D1D773-5D07-4CBC-97A5-54721496D53F}" type="slidenum">
              <a:rPr lang="en-US"/>
              <a:pPr/>
              <a:t>87</a:t>
            </a:fld>
            <a:endParaRPr lang="en-US"/>
          </a:p>
        </p:txBody>
      </p:sp>
      <p:sp>
        <p:nvSpPr>
          <p:cNvPr id="305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05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39225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E6B204-A528-40C3-9F1D-E94D37E68089}" type="slidenum">
              <a:rPr lang="en-US"/>
              <a:pPr/>
              <a:t>88</a:t>
            </a:fld>
            <a:endParaRPr lang="en-US"/>
          </a:p>
        </p:txBody>
      </p:sp>
      <p:sp>
        <p:nvSpPr>
          <p:cNvPr id="307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02246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AAC076-3CB3-4028-8902-FB7DB3064964}" type="slidenum">
              <a:rPr lang="en-US"/>
              <a:pPr/>
              <a:t>89</a:t>
            </a:fld>
            <a:endParaRPr lang="en-US"/>
          </a:p>
        </p:txBody>
      </p:sp>
      <p:sp>
        <p:nvSpPr>
          <p:cNvPr id="309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31674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D58F76-741F-42ED-BE4C-5AFC1354E232}" type="slidenum">
              <a:rPr lang="en-US"/>
              <a:pPr/>
              <a:t>90</a:t>
            </a:fld>
            <a:endParaRPr lang="en-US"/>
          </a:p>
        </p:txBody>
      </p:sp>
      <p:sp>
        <p:nvSpPr>
          <p:cNvPr id="311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11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00040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3EA18C-5524-4649-BB5D-20E90CCB3EB6}" type="slidenum">
              <a:rPr lang="en-US"/>
              <a:pPr/>
              <a:t>91</a:t>
            </a:fld>
            <a:endParaRPr lang="en-US"/>
          </a:p>
        </p:txBody>
      </p:sp>
      <p:sp>
        <p:nvSpPr>
          <p:cNvPr id="313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57040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E4BEE4-DF79-405E-AD10-B6B08FA9AF2E}" type="slidenum">
              <a:rPr lang="en-US"/>
              <a:pPr/>
              <a:t>92</a:t>
            </a:fld>
            <a:endParaRPr lang="en-US"/>
          </a:p>
        </p:txBody>
      </p:sp>
      <p:sp>
        <p:nvSpPr>
          <p:cNvPr id="315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463248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3197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2998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9468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1221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050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EC5E1-12BC-4298-A0BD-E2548DEF4E5D}" type="datetime1">
              <a:rPr lang="el-GR" smtClean="0"/>
              <a:t>18/11/2015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A1577-615C-4A00-ABFE-40C1AC8DA0A6}" type="datetime1">
              <a:rPr lang="el-GR" smtClean="0"/>
              <a:t>18/11/2015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BA42E-B861-4C5F-B95B-241094071446}" type="datetime1">
              <a:rPr lang="el-GR" smtClean="0"/>
              <a:t>18/11/2015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A7DEA-9E28-4EB1-8DA0-FFD8BDC6DF20}" type="datetime1">
              <a:rPr lang="el-GR" smtClean="0"/>
              <a:t>18/11/2015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79293-3BA5-4A66-90C9-C88590373902}" type="datetime1">
              <a:rPr lang="el-GR" smtClean="0"/>
              <a:t>18/11/2015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D2AB7-789C-4485-8EDE-E66AA71CDD13}" type="datetime1">
              <a:rPr lang="el-GR" smtClean="0"/>
              <a:t>18/11/2015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3E763-FAEF-4BFC-ADA3-3E3319DBDDBA}" type="datetime1">
              <a:rPr lang="el-GR" smtClean="0"/>
              <a:t>18/11/2015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28697-F572-4E1A-A9B3-0CDDB11B9BF7}" type="datetime1">
              <a:rPr lang="el-GR" smtClean="0"/>
              <a:t>18/11/2015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24C0E-3233-41C1-BE70-54CFB1E4CAE9}" type="datetime1">
              <a:rPr lang="el-GR" smtClean="0"/>
              <a:t>18/11/2015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256E-878C-4F29-A530-86919DF75AC9}" type="datetime1">
              <a:rPr lang="el-GR" smtClean="0"/>
              <a:t>18/11/2015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677E0-6EB8-40FD-9393-B99D0CC780C5}" type="datetime1">
              <a:rPr lang="el-GR" smtClean="0"/>
              <a:t>18/11/2015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BDDDBE-06DC-4255-9C23-FE1649D46878}" type="datetime1">
              <a:rPr lang="el-GR" smtClean="0"/>
              <a:t>18/11/2015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8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9.e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2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23.emf"/><Relationship Id="rId5" Type="http://schemas.openxmlformats.org/officeDocument/2006/relationships/image" Target="../media/image20.e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22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1.emf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42.w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47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hyperlink" Target="http://www.internetlivestats.com/twitter-statistics/" TargetMode="External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5.e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54.emf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accent6">
                    <a:lumMod val="50000"/>
                  </a:schemeClr>
                </a:solidFill>
              </a:rPr>
              <a:t>Λ14 Διαδικτυακά Κοινωνικά Δίκτυα και Μέσα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15110" cy="1257312"/>
          </a:xfrm>
        </p:spPr>
        <p:txBody>
          <a:bodyPr/>
          <a:lstStyle/>
          <a:p>
            <a:r>
              <a:rPr lang="en-US" dirty="0" smtClean="0"/>
              <a:t>Link Prediction</a:t>
            </a:r>
            <a:endParaRPr lang="el-G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0246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8789" y="182489"/>
            <a:ext cx="79024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Methods for Link Prediction 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(outline)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2564904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</a:rPr>
              <a:t>How to assign the score(x, y) between two nodes x and y?</a:t>
            </a:r>
            <a:endParaRPr lang="el-GR" sz="3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1640" y="4293096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  Some form of 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similarity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or 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node proximity</a:t>
            </a:r>
            <a:endParaRPr lang="el-GR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2814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620688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Methods for Link Prediction: 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Neighborhood-based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3290" y="2708920"/>
            <a:ext cx="8136904" cy="1569660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 </a:t>
            </a:r>
            <a:r>
              <a:rPr lang="en-US" sz="3200" dirty="0" smtClean="0"/>
              <a:t>larger </a:t>
            </a:r>
            <a:r>
              <a:rPr lang="en-US" sz="3200" dirty="0" smtClean="0"/>
              <a:t>the overlap of the neighbors of two nodes, the more likely the nodes to be linked in the future </a:t>
            </a:r>
            <a:endParaRPr lang="el-GR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11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0392" y="112276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Methods for Link Prediction: 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Neighborhood-based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1957" y="1927864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Let </a:t>
            </a: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Γ(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x) denote the set of neighbors of x in G</a:t>
            </a:r>
            <a:r>
              <a:rPr lang="en-US" sz="2400" baseline="-25000" dirty="0" smtClean="0">
                <a:solidFill>
                  <a:schemeClr val="tx2">
                    <a:lumMod val="50000"/>
                  </a:schemeClr>
                </a:solidFill>
              </a:rPr>
              <a:t>old</a:t>
            </a:r>
            <a:endParaRPr lang="el-GR" sz="2400" baseline="-250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281" y="3317339"/>
            <a:ext cx="4400727" cy="772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051720" y="2674238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Common neighbors:</a:t>
            </a:r>
            <a:endParaRPr lang="el-GR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46820" y="4397787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Jaccard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coefficient:</a:t>
            </a:r>
            <a:endParaRPr lang="el-GR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2700" y="5103186"/>
            <a:ext cx="3888432" cy="972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4327630" y="4921007"/>
            <a:ext cx="44406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/>
              <a:t>The probability that both x and y have a feature for a randomly selected feature that either x or y has</a:t>
            </a:r>
            <a:endParaRPr lang="el-GR" sz="24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4893314" y="3197458"/>
            <a:ext cx="3888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 adjacency matrix  </a:t>
            </a:r>
            <a:endParaRPr lang="en-US" sz="2400" dirty="0"/>
          </a:p>
          <a:p>
            <a:r>
              <a:rPr lang="en-US" sz="2400" dirty="0" smtClean="0"/>
              <a:t> A</a:t>
            </a:r>
            <a:r>
              <a:rPr lang="en-US" sz="2400" baseline="-25000" dirty="0" smtClean="0"/>
              <a:t>x,y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:Number of different paths of length 2</a:t>
            </a:r>
            <a:endParaRPr lang="el-GR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8369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04664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Methods for Link Prediction: 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Neighborhood-based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9772" y="1737955"/>
            <a:ext cx="388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</a:rPr>
              <a:t>Adamic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/Adar</a:t>
            </a:r>
            <a:endParaRPr lang="el-GR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5502" y="2274968"/>
            <a:ext cx="5502702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286470" y="3715128"/>
            <a:ext cx="82459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en-US" sz="2400" dirty="0" smtClean="0"/>
              <a:t>  Assigns large weights to common neighbors </a:t>
            </a:r>
            <a:r>
              <a:rPr lang="en-US" sz="2400" i="1" dirty="0" smtClean="0"/>
              <a:t>z</a:t>
            </a:r>
            <a:r>
              <a:rPr lang="en-US" sz="2400" dirty="0" smtClean="0"/>
              <a:t> of </a:t>
            </a:r>
            <a:r>
              <a:rPr lang="en-US" sz="2400" i="1" dirty="0" smtClean="0"/>
              <a:t>x</a:t>
            </a:r>
            <a:r>
              <a:rPr lang="en-US" sz="2400" dirty="0" smtClean="0"/>
              <a:t> and </a:t>
            </a:r>
            <a:r>
              <a:rPr lang="en-US" sz="2400" i="1" dirty="0" smtClean="0"/>
              <a:t>y</a:t>
            </a:r>
            <a:r>
              <a:rPr lang="en-US" sz="2400" dirty="0" smtClean="0"/>
              <a:t> which themselves have few neighbors (weight rare features more heavily) </a:t>
            </a:r>
            <a:endParaRPr lang="el-GR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93293" y="5249872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000" dirty="0" smtClean="0"/>
              <a:t> Neighbors who are linked with </a:t>
            </a: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</a:t>
            </a:r>
            <a:r>
              <a:rPr lang="en-US" sz="2000" dirty="0" smtClean="0"/>
              <a:t> nodes are assigned weight = 1/log(2) = </a:t>
            </a: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1.4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/>
              <a:t> Neighbors who are linked with </a:t>
            </a: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5</a:t>
            </a:r>
            <a:r>
              <a:rPr lang="en-US" sz="2000" dirty="0" smtClean="0"/>
              <a:t> nodes are assigned  weight = 1/log(5) = </a:t>
            </a: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0.62</a:t>
            </a:r>
            <a:endParaRPr lang="el-GR" sz="20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13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04664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Methods for Link Prediction: 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Neighborhood-based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9772" y="1692097"/>
            <a:ext cx="50045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Preferential attachment</a:t>
            </a:r>
            <a:endParaRPr lang="el-GR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5556" y="4613573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el-GR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 Researchers found empirical</a:t>
            </a:r>
            <a:r>
              <a:rPr lang="el-GR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evidence to suggest that co-authorship is correlated with the</a:t>
            </a:r>
            <a:r>
              <a:rPr lang="el-GR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product of the neighborhood sizes</a:t>
            </a:r>
            <a:endParaRPr lang="el-GR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5556" y="2276872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/>
              <a:t>Based on the premise that the probability that a new edge has node x as its endpoint is proportional to |</a:t>
            </a:r>
            <a:r>
              <a:rPr lang="el-GR" sz="2400" dirty="0" smtClean="0"/>
              <a:t>Γ</a:t>
            </a:r>
            <a:r>
              <a:rPr lang="en-US" sz="2400" dirty="0" smtClean="0"/>
              <a:t>(x)|</a:t>
            </a:r>
            <a:r>
              <a:rPr lang="el-GR" sz="2400" dirty="0" smtClean="0"/>
              <a:t>,</a:t>
            </a:r>
            <a:r>
              <a:rPr lang="en-US" sz="2400" dirty="0" smtClean="0"/>
              <a:t> i.e., nodes like to form ties</a:t>
            </a:r>
            <a:r>
              <a:rPr lang="el-GR" sz="2400" dirty="0" smtClean="0"/>
              <a:t> </a:t>
            </a:r>
            <a:r>
              <a:rPr lang="en-US" sz="2400" dirty="0" smtClean="0"/>
              <a:t>with ‘popular’ nodes</a:t>
            </a:r>
            <a:endParaRPr lang="el-GR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51709" y="3760157"/>
            <a:ext cx="4492499" cy="69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47564" y="5693694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This depends 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on the degrees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of the nodes not on their neighbors per se</a:t>
            </a:r>
            <a:endParaRPr lang="el-GR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14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04664"/>
            <a:ext cx="842493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Methods for Link Prediction: 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Neighborhood-based</a:t>
            </a:r>
            <a:endParaRPr lang="en-US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95736" y="2420888"/>
            <a:ext cx="50045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Overlap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err="1" smtClean="0"/>
              <a:t>Jaccard</a:t>
            </a:r>
            <a:endParaRPr lang="en-US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200" dirty="0" err="1" smtClean="0"/>
              <a:t>Adamic</a:t>
            </a:r>
            <a:r>
              <a:rPr lang="en-US" sz="3200" dirty="0" smtClean="0"/>
              <a:t>/Adar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Preferential attachment</a:t>
            </a:r>
            <a:endParaRPr lang="el-GR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2425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476672"/>
            <a:ext cx="7245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Methods for Link Prediction: 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Shortest Path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2060848"/>
            <a:ext cx="820891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For x, y ∈ V × V −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E</a:t>
            </a:r>
            <a:r>
              <a:rPr lang="en-US" sz="2800" baseline="-25000" dirty="0" err="1" smtClean="0">
                <a:solidFill>
                  <a:schemeClr val="tx2">
                    <a:lumMod val="50000"/>
                  </a:schemeClr>
                </a:solidFill>
              </a:rPr>
              <a:t>old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</a:p>
          <a:p>
            <a:pPr algn="ctr"/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score(x, y) = (negated) length of </a:t>
            </a:r>
            <a:r>
              <a:rPr lang="en-US" sz="2800" i="1" dirty="0" smtClean="0">
                <a:solidFill>
                  <a:schemeClr val="accent6">
                    <a:lumMod val="75000"/>
                  </a:schemeClr>
                </a:solidFill>
              </a:rPr>
              <a:t>shortest path 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between x and y</a:t>
            </a:r>
          </a:p>
          <a:p>
            <a:endParaRPr lang="en-US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en-US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 If there are more than </a:t>
            </a:r>
            <a:r>
              <a:rPr lang="en-US" sz="2800" i="1" dirty="0" smtClean="0">
                <a:solidFill>
                  <a:schemeClr val="tx2">
                    <a:lumMod val="50000"/>
                  </a:schemeClr>
                </a:solidFill>
              </a:rPr>
              <a:t>n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pairs of nodes tied for the shortest path length, order them at random.</a:t>
            </a:r>
            <a:endParaRPr lang="el-GR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16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04664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Methods for Link Prediction: 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based on the ensemble of all paths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3142" y="2852936"/>
            <a:ext cx="8064896" cy="1200329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/>
              <a:t>Not just the shortest, but </a:t>
            </a:r>
            <a:r>
              <a:rPr lang="en-US" sz="3600" i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all</a:t>
            </a:r>
            <a:r>
              <a:rPr lang="en-US" sz="3600" dirty="0" smtClean="0"/>
              <a:t> paths between two nodes</a:t>
            </a:r>
            <a:endParaRPr lang="el-GR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17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842493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Methods for Link Prediction: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based on the ensemble of all paths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99792" y="1556792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Katz</a:t>
            </a:r>
            <a:r>
              <a:rPr lang="el-GR" sz="3600" baseline="-25000" dirty="0" smtClean="0">
                <a:solidFill>
                  <a:schemeClr val="accent6">
                    <a:lumMod val="75000"/>
                  </a:schemeClr>
                </a:solidFill>
              </a:rPr>
              <a:t>β</a:t>
            </a:r>
            <a:r>
              <a:rPr lang="el-GR" sz="3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measure</a:t>
            </a:r>
            <a:endParaRPr lang="el-GR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7544" y="3861048"/>
            <a:ext cx="84249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Sum over all paths of length </a:t>
            </a:r>
            <a:r>
              <a:rPr lang="en-US" sz="2400" i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l</a:t>
            </a:r>
            <a:endParaRPr lang="en-US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r>
              <a:rPr lang="el-GR" sz="2400" i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β</a:t>
            </a:r>
            <a:r>
              <a:rPr lang="en-US" sz="2400" i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i="1" dirty="0" smtClean="0"/>
              <a:t>&gt; 0</a:t>
            </a: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(&lt; 1) is a parameter of the predictor, exponentially damped to count short paths more heavily</a:t>
            </a:r>
          </a:p>
          <a:p>
            <a:pPr algn="just"/>
            <a:endParaRPr lang="en-US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>
              <a:buFont typeface="Wingdings" pitchFamily="2" charset="2"/>
              <a:buChar char="ü"/>
            </a:pPr>
            <a:r>
              <a:rPr lang="en-US" sz="2400" i="1" dirty="0" smtClean="0">
                <a:solidFill>
                  <a:schemeClr val="tx2">
                    <a:lumMod val="50000"/>
                  </a:schemeClr>
                </a:solidFill>
              </a:rPr>
              <a:t>  Small </a:t>
            </a:r>
            <a:r>
              <a:rPr lang="el-GR" sz="2400" i="1" dirty="0" smtClean="0">
                <a:solidFill>
                  <a:schemeClr val="tx2">
                    <a:lumMod val="50000"/>
                  </a:schemeClr>
                </a:solidFill>
              </a:rPr>
              <a:t>β </a:t>
            </a:r>
            <a:r>
              <a:rPr lang="en-US" sz="2400" i="1" dirty="0" smtClean="0">
                <a:solidFill>
                  <a:schemeClr val="tx2">
                    <a:lumMod val="50000"/>
                  </a:schemeClr>
                </a:solidFill>
              </a:rPr>
              <a:t>predictions much like common neighbors</a:t>
            </a:r>
          </a:p>
          <a:p>
            <a:pPr algn="just"/>
            <a:r>
              <a:rPr lang="el-GR" sz="2400" i="1" dirty="0" smtClean="0">
                <a:solidFill>
                  <a:schemeClr val="tx2">
                    <a:lumMod val="50000"/>
                  </a:schemeClr>
                </a:solidFill>
              </a:rPr>
              <a:t>β = 0, </a:t>
            </a:r>
            <a:r>
              <a:rPr lang="en-US" sz="2400" i="1" dirty="0" smtClean="0">
                <a:solidFill>
                  <a:schemeClr val="tx2">
                    <a:lumMod val="50000"/>
                  </a:schemeClr>
                </a:solidFill>
              </a:rPr>
              <a:t>degree, maximal </a:t>
            </a:r>
            <a:r>
              <a:rPr lang="el-GR" sz="2400" i="1" dirty="0" smtClean="0">
                <a:solidFill>
                  <a:schemeClr val="tx2">
                    <a:lumMod val="50000"/>
                  </a:schemeClr>
                </a:solidFill>
              </a:rPr>
              <a:t>β, </a:t>
            </a:r>
            <a:r>
              <a:rPr lang="en-US" sz="2400" i="1" dirty="0" smtClean="0">
                <a:solidFill>
                  <a:schemeClr val="tx2">
                    <a:lumMod val="50000"/>
                  </a:schemeClr>
                </a:solidFill>
              </a:rPr>
              <a:t>eigenvalue</a:t>
            </a:r>
            <a:endParaRPr lang="el-GR" sz="2400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75756" y="2378204"/>
            <a:ext cx="4176464" cy="1197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18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Methods for Link Prediction: 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based on the ensemble of all paths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3568" y="5085184"/>
            <a:ext cx="76328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000" i="1" dirty="0" smtClean="0">
                <a:solidFill>
                  <a:schemeClr val="accent6">
                    <a:lumMod val="75000"/>
                  </a:schemeClr>
                </a:solidFill>
              </a:rPr>
              <a:t>Unweighted 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version, in which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</a:rPr>
              <a:t>path</a:t>
            </a:r>
            <a:r>
              <a:rPr lang="en-US" sz="2000" baseline="-25000" dirty="0" err="1" smtClean="0">
                <a:solidFill>
                  <a:schemeClr val="tx2">
                    <a:lumMod val="50000"/>
                  </a:schemeClr>
                </a:solidFill>
              </a:rPr>
              <a:t>x,y</a:t>
            </a:r>
            <a:r>
              <a:rPr lang="en-US" sz="2000" baseline="30000" dirty="0" smtClean="0">
                <a:solidFill>
                  <a:schemeClr val="tx2">
                    <a:lumMod val="50000"/>
                  </a:schemeClr>
                </a:solidFill>
              </a:rPr>
              <a:t>(1)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= 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1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, if x and y have collaborated, 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0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otherwise</a:t>
            </a:r>
          </a:p>
          <a:p>
            <a:pPr marL="342900" indent="-342900" algn="just"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000" i="1" dirty="0" smtClean="0">
                <a:solidFill>
                  <a:schemeClr val="accent6">
                    <a:lumMod val="75000"/>
                  </a:schemeClr>
                </a:solidFill>
              </a:rPr>
              <a:t>Weighted 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version, in which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</a:rPr>
              <a:t>path</a:t>
            </a:r>
            <a:r>
              <a:rPr lang="en-US" sz="2000" baseline="-25000" dirty="0" err="1" smtClean="0">
                <a:solidFill>
                  <a:schemeClr val="tx2">
                    <a:lumMod val="50000"/>
                  </a:schemeClr>
                </a:solidFill>
              </a:rPr>
              <a:t>x,y</a:t>
            </a:r>
            <a:r>
              <a:rPr lang="en-US" sz="2000" baseline="30000" dirty="0" smtClean="0">
                <a:solidFill>
                  <a:schemeClr val="tx2">
                    <a:lumMod val="50000"/>
                  </a:schemeClr>
                </a:solidFill>
              </a:rPr>
              <a:t>(1)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= 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#times 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x and y have collaborated</a:t>
            </a:r>
            <a:endParaRPr lang="el-GR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2586" y="2203123"/>
            <a:ext cx="4418747" cy="126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63852" y="3141576"/>
            <a:ext cx="6580105" cy="1151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68188" y="4021462"/>
            <a:ext cx="2736304" cy="975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691680" y="4394194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Closed form:</a:t>
            </a:r>
            <a:endParaRPr lang="el-GR" sz="24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19</a:t>
            </a:fld>
            <a:endParaRPr lang="el-GR"/>
          </a:p>
        </p:txBody>
      </p:sp>
      <p:sp>
        <p:nvSpPr>
          <p:cNvPr id="12" name="TextBox 11"/>
          <p:cNvSpPr txBox="1"/>
          <p:nvPr/>
        </p:nvSpPr>
        <p:spPr>
          <a:xfrm>
            <a:off x="2699792" y="1729864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Katz</a:t>
            </a:r>
            <a:r>
              <a:rPr lang="el-GR" sz="3600" baseline="-25000" dirty="0" smtClean="0">
                <a:solidFill>
                  <a:schemeClr val="accent6">
                    <a:lumMod val="75000"/>
                  </a:schemeClr>
                </a:solidFill>
              </a:rPr>
              <a:t>β</a:t>
            </a:r>
            <a:r>
              <a:rPr lang="el-GR" sz="3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measure</a:t>
            </a:r>
            <a:endParaRPr lang="el-GR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70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476672"/>
            <a:ext cx="7245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Motivation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9888" y="1412776"/>
            <a:ext cx="807857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Recommending </a:t>
            </a: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new friends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in online social networks.</a:t>
            </a:r>
          </a:p>
          <a:p>
            <a:pPr algn="just">
              <a:buFont typeface="Wingdings" pitchFamily="2" charset="2"/>
              <a:buChar char="§"/>
            </a:pPr>
            <a:endParaRPr lang="en-US" sz="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Predicting the participation of </a:t>
            </a: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actors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in events</a:t>
            </a:r>
          </a:p>
          <a:p>
            <a:pPr algn="just">
              <a:buFont typeface="Wingdings" pitchFamily="2" charset="2"/>
              <a:buChar char="§"/>
            </a:pPr>
            <a:endParaRPr lang="en-US" sz="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Suggesting </a:t>
            </a: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interactions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between the members of a company/organization that are external to the hierarchical structure of the organization itself.</a:t>
            </a:r>
          </a:p>
          <a:p>
            <a:pPr algn="just">
              <a:buFont typeface="Wingdings" pitchFamily="2" charset="2"/>
              <a:buChar char="§"/>
            </a:pPr>
            <a:endParaRPr lang="en-US" sz="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Predicting </a:t>
            </a: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connections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between members of terrorist organizations who have not been directly observed to work together.</a:t>
            </a:r>
          </a:p>
          <a:p>
            <a:pPr algn="just">
              <a:buFont typeface="Wingdings" pitchFamily="2" charset="2"/>
              <a:buChar char="§"/>
            </a:pPr>
            <a:endParaRPr lang="en-US" sz="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Suggesting </a:t>
            </a: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collaborations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between researchers based on co-authorship.</a:t>
            </a:r>
          </a:p>
          <a:p>
            <a:pPr algn="just">
              <a:buFont typeface="Wingdings" pitchFamily="2" charset="2"/>
              <a:buChar char="§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Overcoming the </a:t>
            </a:r>
            <a:r>
              <a:rPr lang="en-US" sz="2400" dirty="0" smtClean="0"/>
              <a:t>data-sparsity </a:t>
            </a:r>
            <a:r>
              <a:rPr lang="en-US" sz="2400" dirty="0"/>
              <a:t>problem </a:t>
            </a: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 recommender </a:t>
            </a:r>
            <a:r>
              <a:rPr lang="en-US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systems </a:t>
            </a:r>
            <a:r>
              <a:rPr lang="en-US" sz="2400" dirty="0"/>
              <a:t>using collaborative filtering</a:t>
            </a:r>
            <a:endParaRPr lang="el-GR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842493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Methods for Link Prediction: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based on the ensemble of all paths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9532" y="1351821"/>
            <a:ext cx="8352928" cy="830997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Consider a </a:t>
            </a:r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</a:rPr>
              <a:t>random walk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on G</a:t>
            </a:r>
            <a:r>
              <a:rPr lang="en-US" sz="2400" baseline="-25000" dirty="0" smtClean="0">
                <a:solidFill>
                  <a:schemeClr val="tx2">
                    <a:lumMod val="50000"/>
                  </a:schemeClr>
                </a:solidFill>
              </a:rPr>
              <a:t>old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that starts at </a:t>
            </a:r>
            <a:r>
              <a:rPr lang="en-US" sz="2400" i="1" dirty="0" smtClean="0">
                <a:solidFill>
                  <a:schemeClr val="tx2">
                    <a:lumMod val="50000"/>
                  </a:schemeClr>
                </a:solidFill>
              </a:rPr>
              <a:t>x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and</a:t>
            </a: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iteratively moves to a neighbor of </a:t>
            </a:r>
            <a:r>
              <a:rPr lang="en-US" sz="2400" i="1" dirty="0" smtClean="0">
                <a:solidFill>
                  <a:schemeClr val="tx2">
                    <a:lumMod val="50000"/>
                  </a:schemeClr>
                </a:solidFill>
              </a:rPr>
              <a:t>x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chosen uniformly at</a:t>
            </a: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random from </a:t>
            </a: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Γ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(x).</a:t>
            </a:r>
            <a:endParaRPr lang="el-GR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1539" y="2359932"/>
            <a:ext cx="84232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The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Hitting Time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H</a:t>
            </a:r>
            <a:r>
              <a:rPr lang="en-US" sz="2400" baseline="-25000" dirty="0" err="1" smtClean="0">
                <a:solidFill>
                  <a:schemeClr val="tx2">
                    <a:lumMod val="50000"/>
                  </a:schemeClr>
                </a:solidFill>
              </a:rPr>
              <a:t>x,y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from x to y is the expected number</a:t>
            </a: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of steps it takes for the random walk starting at x to reach y.</a:t>
            </a:r>
          </a:p>
          <a:p>
            <a:pPr algn="ctr"/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score(x, y) = −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H</a:t>
            </a:r>
            <a:r>
              <a:rPr lang="en-US" sz="2400" baseline="-25000" dirty="0" err="1" smtClean="0">
                <a:solidFill>
                  <a:schemeClr val="tx2">
                    <a:lumMod val="50000"/>
                  </a:schemeClr>
                </a:solidFill>
              </a:rPr>
              <a:t>x,y</a:t>
            </a:r>
            <a:endParaRPr lang="en-US" sz="2400" baseline="-250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1539" y="3560261"/>
            <a:ext cx="80648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The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Commute Time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C</a:t>
            </a:r>
            <a:r>
              <a:rPr lang="en-US" sz="2400" baseline="-25000" dirty="0" err="1" smtClean="0">
                <a:solidFill>
                  <a:schemeClr val="tx2">
                    <a:lumMod val="50000"/>
                  </a:schemeClr>
                </a:solidFill>
              </a:rPr>
              <a:t>x,y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from x to y is the expected number</a:t>
            </a: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of steps to travel from x to y and from y to x</a:t>
            </a:r>
          </a:p>
          <a:p>
            <a:pPr algn="ctr"/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score(x, y) = − (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H</a:t>
            </a:r>
            <a:r>
              <a:rPr lang="en-US" sz="2400" baseline="-25000" dirty="0" err="1" smtClean="0">
                <a:solidFill>
                  <a:schemeClr val="tx2">
                    <a:lumMod val="50000"/>
                  </a:schemeClr>
                </a:solidFill>
              </a:rPr>
              <a:t>x,y</a:t>
            </a:r>
            <a:r>
              <a:rPr lang="en-US" sz="2400" baseline="-25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+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H</a:t>
            </a:r>
            <a:r>
              <a:rPr lang="en-US" sz="2400" baseline="-25000" dirty="0" err="1" smtClean="0">
                <a:solidFill>
                  <a:schemeClr val="tx2">
                    <a:lumMod val="50000"/>
                  </a:schemeClr>
                </a:solidFill>
              </a:rPr>
              <a:t>y,x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)</a:t>
            </a:r>
            <a:endParaRPr lang="en-US" sz="2400" baseline="-250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20</a:t>
            </a:fld>
            <a:endParaRPr lang="el-GR"/>
          </a:p>
        </p:txBody>
      </p:sp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185" y="4941168"/>
            <a:ext cx="303847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47664" y="5229200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 symmetric, can </a:t>
            </a:r>
            <a:r>
              <a:rPr lang="en-US" dirty="0" smtClean="0"/>
              <a:t>be </a:t>
            </a:r>
            <a:r>
              <a:rPr lang="en-US" dirty="0" smtClean="0"/>
              <a:t>shown</a:t>
            </a:r>
            <a:endParaRPr lang="en-US" dirty="0" smtClean="0"/>
          </a:p>
        </p:txBody>
      </p:sp>
      <p:pic>
        <p:nvPicPr>
          <p:cNvPr id="553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316" y="5542156"/>
            <a:ext cx="13239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759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6706" y="404664"/>
            <a:ext cx="842493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Methods for Link Prediction: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based on the ensemble of all paths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1002" y="4437112"/>
            <a:ext cx="82879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Can also consider stationary-normed versions:</a:t>
            </a:r>
          </a:p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(to counteract the fact that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H</a:t>
            </a:r>
            <a:r>
              <a:rPr lang="en-US" sz="2400" baseline="-25000" dirty="0" err="1" smtClean="0">
                <a:solidFill>
                  <a:schemeClr val="tx2">
                    <a:lumMod val="50000"/>
                  </a:schemeClr>
                </a:solidFill>
              </a:rPr>
              <a:t>x,y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is rather small when y is a node with a large stationary probability)</a:t>
            </a:r>
          </a:p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score(x, y) = −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H</a:t>
            </a:r>
            <a:r>
              <a:rPr lang="en-US" sz="2400" baseline="-25000" dirty="0" err="1" smtClean="0">
                <a:solidFill>
                  <a:schemeClr val="tx2">
                    <a:lumMod val="50000"/>
                  </a:schemeClr>
                </a:solidFill>
              </a:rPr>
              <a:t>x,y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π</a:t>
            </a:r>
            <a:r>
              <a:rPr lang="en-US" sz="2400" baseline="-25000" dirty="0" smtClean="0">
                <a:solidFill>
                  <a:schemeClr val="tx2">
                    <a:lumMod val="50000"/>
                  </a:schemeClr>
                </a:solidFill>
              </a:rPr>
              <a:t>y </a:t>
            </a:r>
          </a:p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score(x, y) = −(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H</a:t>
            </a:r>
            <a:r>
              <a:rPr lang="en-US" sz="2400" baseline="-25000" dirty="0" err="1" smtClean="0">
                <a:solidFill>
                  <a:schemeClr val="tx2">
                    <a:lumMod val="50000"/>
                  </a:schemeClr>
                </a:solidFill>
              </a:rPr>
              <a:t>x,y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π</a:t>
            </a:r>
            <a:r>
              <a:rPr lang="en-US" sz="2400" baseline="-25000" dirty="0" smtClean="0">
                <a:solidFill>
                  <a:schemeClr val="tx2">
                    <a:lumMod val="50000"/>
                  </a:schemeClr>
                </a:solidFill>
              </a:rPr>
              <a:t>y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+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H</a:t>
            </a:r>
            <a:r>
              <a:rPr lang="en-US" sz="2400" baseline="-25000" dirty="0" err="1" smtClean="0">
                <a:solidFill>
                  <a:schemeClr val="tx2">
                    <a:lumMod val="50000"/>
                  </a:schemeClr>
                </a:solidFill>
              </a:rPr>
              <a:t>y,x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π</a:t>
            </a:r>
            <a:r>
              <a:rPr lang="en-US" sz="2400" baseline="-25000" dirty="0" smtClean="0">
                <a:solidFill>
                  <a:schemeClr val="tx2">
                    <a:lumMod val="50000"/>
                  </a:schemeClr>
                </a:solidFill>
              </a:rPr>
              <a:t>x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)</a:t>
            </a:r>
            <a:endParaRPr lang="el-GR" sz="24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21</a:t>
            </a:fld>
            <a:endParaRPr lang="el-GR"/>
          </a:p>
        </p:txBody>
      </p:sp>
      <p:sp>
        <p:nvSpPr>
          <p:cNvPr id="4" name="TextBox 3"/>
          <p:cNvSpPr txBox="1"/>
          <p:nvPr/>
        </p:nvSpPr>
        <p:spPr>
          <a:xfrm>
            <a:off x="541002" y="2483604"/>
            <a:ext cx="69814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Example:  hit time in a line</a:t>
            </a:r>
            <a:endParaRPr lang="en-US" sz="24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969748" y="3851756"/>
            <a:ext cx="67687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955702" y="3792892"/>
            <a:ext cx="108012" cy="1177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907104" y="3801274"/>
            <a:ext cx="108012" cy="1177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684494" y="3797083"/>
            <a:ext cx="108012" cy="1177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421322" y="3800778"/>
            <a:ext cx="108012" cy="1177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25732" y="334770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679938" y="3347700"/>
            <a:ext cx="192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i-1      </a:t>
            </a:r>
            <a:r>
              <a:rPr lang="en-US" dirty="0" err="1" smtClean="0"/>
              <a:t>i</a:t>
            </a:r>
            <a:r>
              <a:rPr lang="en-US" dirty="0" smtClean="0"/>
              <a:t>       i+1</a:t>
            </a:r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2967970" y="3812111"/>
            <a:ext cx="108012" cy="1177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7396462" y="334770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332656"/>
            <a:ext cx="842493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Methods for Link Prediction: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based on the ensemble of all paths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536" y="1772816"/>
            <a:ext cx="8064896" cy="1200329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The hitting time and commute time measures are sensitive to parts of the graph far away from x and y -&gt; periodically 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reset the walk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7582" y="5589240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score(x, y) = stationary probability of y in a rooted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PageRank</a:t>
            </a:r>
            <a:endParaRPr lang="en-US" sz="2400" baseline="-250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5574" y="3142709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Random walk on G</a:t>
            </a:r>
            <a:r>
              <a:rPr lang="en-US" sz="2000" baseline="-25000" dirty="0" smtClean="0">
                <a:solidFill>
                  <a:schemeClr val="tx2">
                    <a:lumMod val="50000"/>
                  </a:schemeClr>
                </a:solidFill>
              </a:rPr>
              <a:t>old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that starts at </a:t>
            </a:r>
            <a:r>
              <a:rPr lang="en-US" sz="2000" i="1" dirty="0" smtClean="0">
                <a:solidFill>
                  <a:schemeClr val="tx2">
                    <a:lumMod val="50000"/>
                  </a:schemeClr>
                </a:solidFill>
              </a:rPr>
              <a:t>x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and has a probability  </a:t>
            </a:r>
            <a:r>
              <a:rPr lang="en-US" sz="2000" i="1" dirty="0" smtClean="0">
                <a:solidFill>
                  <a:schemeClr val="tx2">
                    <a:lumMod val="50000"/>
                  </a:schemeClr>
                </a:solidFill>
              </a:rPr>
              <a:t>α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of returning to x at each step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5536" y="4138137"/>
            <a:ext cx="7704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Rooted Page Rank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: Starts from x, with probability (1 – </a:t>
            </a:r>
            <a:r>
              <a:rPr lang="en-US" sz="2400" i="1" dirty="0" smtClean="0">
                <a:solidFill>
                  <a:schemeClr val="tx2">
                    <a:lumMod val="50000"/>
                  </a:schemeClr>
                </a:solidFill>
              </a:rPr>
              <a:t>a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) moves to a random neighbor and with probability </a:t>
            </a:r>
            <a:r>
              <a:rPr lang="en-US" sz="2400" i="1" dirty="0" smtClean="0">
                <a:solidFill>
                  <a:schemeClr val="tx2">
                    <a:lumMod val="50000"/>
                  </a:schemeClr>
                </a:solidFill>
              </a:rPr>
              <a:t>a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returns to x</a:t>
            </a:r>
            <a:endParaRPr lang="en-US" sz="2400" baseline="-250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22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Methods for Link Prediction: 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based on the ensemble of all paths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552" y="1384922"/>
            <a:ext cx="7704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</a:rPr>
              <a:t>SimRank</a:t>
            </a:r>
            <a:endParaRPr lang="en-US" sz="4000" baseline="-250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4662" y="2120519"/>
            <a:ext cx="85238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/>
              <a:t>Two objects are </a:t>
            </a: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similar</a:t>
            </a:r>
            <a:r>
              <a:rPr lang="en-US" sz="2400" dirty="0" smtClean="0"/>
              <a:t>, if they are </a:t>
            </a: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related to similar objects</a:t>
            </a:r>
          </a:p>
          <a:p>
            <a:pPr algn="just"/>
            <a:endParaRPr lang="en-US" sz="800" dirty="0" smtClean="0"/>
          </a:p>
          <a:p>
            <a:pPr algn="just"/>
            <a:r>
              <a:rPr lang="en-US" sz="2400" dirty="0" smtClean="0"/>
              <a:t>Two objects </a:t>
            </a:r>
            <a:r>
              <a:rPr lang="en-US" sz="2400" i="1" dirty="0" smtClean="0">
                <a:solidFill>
                  <a:srgbClr val="FF0000"/>
                </a:solidFill>
              </a:rPr>
              <a:t>x</a:t>
            </a:r>
            <a:r>
              <a:rPr lang="en-US" sz="2400" dirty="0" smtClean="0"/>
              <a:t> and </a:t>
            </a:r>
            <a:r>
              <a:rPr lang="en-US" sz="2400" i="1" dirty="0" smtClean="0">
                <a:solidFill>
                  <a:srgbClr val="FF0000"/>
                </a:solidFill>
              </a:rPr>
              <a:t>y</a:t>
            </a:r>
            <a:r>
              <a:rPr lang="en-US" sz="2400" dirty="0" smtClean="0"/>
              <a:t> are </a:t>
            </a:r>
            <a:r>
              <a:rPr lang="en-US" sz="2400" i="1" dirty="0" smtClean="0"/>
              <a:t>similar</a:t>
            </a:r>
            <a:r>
              <a:rPr lang="en-US" sz="2400" dirty="0" smtClean="0"/>
              <a:t>, if they are related to objects </a:t>
            </a:r>
            <a:r>
              <a:rPr lang="en-US" sz="2400" i="1" dirty="0" smtClean="0">
                <a:solidFill>
                  <a:srgbClr val="FF0000"/>
                </a:solidFill>
              </a:rPr>
              <a:t>a</a:t>
            </a:r>
            <a:r>
              <a:rPr lang="en-US" sz="2400" dirty="0" smtClean="0"/>
              <a:t> and </a:t>
            </a:r>
            <a:r>
              <a:rPr lang="en-US" sz="2400" i="1" dirty="0" smtClean="0">
                <a:solidFill>
                  <a:srgbClr val="FF0000"/>
                </a:solidFill>
              </a:rPr>
              <a:t>b</a:t>
            </a:r>
            <a:r>
              <a:rPr lang="en-US" sz="2400" dirty="0" smtClean="0"/>
              <a:t> respectively and </a:t>
            </a:r>
            <a:r>
              <a:rPr lang="en-US" sz="2400" i="1" dirty="0">
                <a:solidFill>
                  <a:srgbClr val="FF0000"/>
                </a:solidFill>
              </a:rPr>
              <a:t>a</a:t>
            </a:r>
            <a:r>
              <a:rPr lang="en-US" sz="2400" dirty="0" smtClean="0"/>
              <a:t> and </a:t>
            </a:r>
            <a:r>
              <a:rPr lang="en-US" sz="2400" i="1" dirty="0">
                <a:solidFill>
                  <a:srgbClr val="FF0000"/>
                </a:solidFill>
              </a:rPr>
              <a:t>b</a:t>
            </a:r>
            <a:r>
              <a:rPr lang="en-US" sz="2400" dirty="0" smtClean="0"/>
              <a:t> are themselves similar</a:t>
            </a:r>
          </a:p>
          <a:p>
            <a:pPr algn="just"/>
            <a:endParaRPr lang="en-US" sz="800" dirty="0" smtClean="0"/>
          </a:p>
          <a:p>
            <a:pPr algn="just"/>
            <a:r>
              <a:rPr lang="en-US" sz="2000" dirty="0" smtClean="0"/>
              <a:t>Base case: similarity(x, x) = 1 </a:t>
            </a:r>
            <a:endParaRPr lang="el-GR" sz="2000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005064"/>
            <a:ext cx="7888536" cy="1142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68678" y="5168648"/>
            <a:ext cx="8523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Average similarity between neighbors of x and neighbors of y</a:t>
            </a:r>
            <a:endParaRPr lang="el-G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23</a:t>
            </a:fld>
            <a:endParaRPr lang="el-GR"/>
          </a:p>
        </p:txBody>
      </p:sp>
      <p:sp>
        <p:nvSpPr>
          <p:cNvPr id="12" name="TextBox 11"/>
          <p:cNvSpPr txBox="1"/>
          <p:nvPr/>
        </p:nvSpPr>
        <p:spPr>
          <a:xfrm>
            <a:off x="1678251" y="5821340"/>
            <a:ext cx="590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score(x, y) = similarity(x, y)</a:t>
            </a:r>
            <a:endParaRPr lang="en-US" sz="2400" baseline="-250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69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</a:rPr>
              <a:t>SimRank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529771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Introduced for directed graphs, I(x): in-neighbors of x</a:t>
            </a:r>
            <a:endParaRPr lang="en-US" sz="2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24</a:t>
            </a:fld>
            <a:endParaRPr lang="el-GR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31" y="2132856"/>
            <a:ext cx="6529798" cy="1221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74095" y="3354140"/>
            <a:ext cx="85238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Average similarity between in-neighbors of </a:t>
            </a:r>
            <a:r>
              <a:rPr lang="en-US" sz="2400" i="1" dirty="0" smtClean="0"/>
              <a:t>a</a:t>
            </a:r>
            <a:r>
              <a:rPr lang="en-US" sz="2400" dirty="0" smtClean="0"/>
              <a:t> and in-neighbors of </a:t>
            </a:r>
            <a:r>
              <a:rPr lang="en-US" sz="2400" i="1" dirty="0" smtClean="0"/>
              <a:t>b</a:t>
            </a:r>
          </a:p>
          <a:p>
            <a:r>
              <a:rPr lang="en-US" sz="2400" i="1" dirty="0" smtClean="0"/>
              <a:t>C  </a:t>
            </a:r>
            <a:r>
              <a:rPr lang="en-US" sz="2400" dirty="0" smtClean="0"/>
              <a:t>a constant between 0 and 1</a:t>
            </a:r>
            <a:endParaRPr lang="en-US" sz="2400" dirty="0"/>
          </a:p>
          <a:p>
            <a:r>
              <a:rPr lang="en-US" sz="2400" dirty="0" smtClean="0"/>
              <a:t>n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equations</a:t>
            </a:r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689" y="2125415"/>
            <a:ext cx="154305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45314" y="4809926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Iterative computation</a:t>
            </a:r>
            <a:endParaRPr lang="el-GR" sz="24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0120" y="5271591"/>
            <a:ext cx="8421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</a:t>
            </a:r>
            <a:r>
              <a:rPr lang="en-US" sz="2000" baseline="-25000" dirty="0" smtClean="0"/>
              <a:t>0</a:t>
            </a:r>
            <a:r>
              <a:rPr lang="en-US" sz="2000" dirty="0" smtClean="0"/>
              <a:t>(x, y) = 1 if x = y and 0 otherwise</a:t>
            </a:r>
          </a:p>
          <a:p>
            <a:r>
              <a:rPr lang="en-US" sz="2000" dirty="0" smtClean="0"/>
              <a:t>s</a:t>
            </a:r>
            <a:r>
              <a:rPr lang="en-US" sz="2000" baseline="-25000" dirty="0" smtClean="0"/>
              <a:t>k+1</a:t>
            </a:r>
            <a:r>
              <a:rPr lang="en-US" sz="2000" dirty="0" smtClean="0"/>
              <a:t>  based on the </a:t>
            </a:r>
            <a:r>
              <a:rPr lang="en-US" sz="2000" dirty="0" err="1" smtClean="0"/>
              <a:t>s</a:t>
            </a:r>
            <a:r>
              <a:rPr lang="en-US" sz="2000" baseline="-25000" dirty="0" err="1" smtClean="0"/>
              <a:t>k</a:t>
            </a:r>
            <a:r>
              <a:rPr lang="en-US" sz="2000" dirty="0" smtClean="0"/>
              <a:t> values of its (in-neighbors) computed at iteration k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446" y="182489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</a:rPr>
              <a:t>SimRank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993870"/>
            <a:ext cx="1872208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3145998"/>
            <a:ext cx="3312368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3299411" y="1024374"/>
            <a:ext cx="56166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/>
              <a:t>Graph G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:</a:t>
            </a:r>
          </a:p>
          <a:p>
            <a:pPr algn="just"/>
            <a:r>
              <a:rPr lang="en-US" sz="2000" dirty="0" smtClean="0"/>
              <a:t>A node for each pair of nodes</a:t>
            </a:r>
          </a:p>
          <a:p>
            <a:pPr algn="just"/>
            <a:r>
              <a:rPr lang="en-US" sz="2000" dirty="0" smtClean="0"/>
              <a:t>(x, y) </a:t>
            </a:r>
            <a:r>
              <a:rPr lang="en-US" sz="2000" dirty="0" smtClean="0">
                <a:sym typeface="Wingdings" pitchFamily="2" charset="2"/>
              </a:rPr>
              <a:t> </a:t>
            </a:r>
            <a:r>
              <a:rPr lang="en-US" sz="2000" dirty="0" smtClean="0"/>
              <a:t>(a, b), if x </a:t>
            </a:r>
            <a:r>
              <a:rPr lang="en-US" sz="2000" dirty="0" smtClean="0">
                <a:sym typeface="Wingdings" pitchFamily="2" charset="2"/>
              </a:rPr>
              <a:t> a and y  b</a:t>
            </a:r>
            <a:endParaRPr lang="en-US" sz="2000" dirty="0" smtClean="0"/>
          </a:p>
          <a:p>
            <a:pPr algn="just"/>
            <a:r>
              <a:rPr lang="en-US" sz="2000" dirty="0" smtClean="0"/>
              <a:t>Scores </a:t>
            </a:r>
            <a:r>
              <a:rPr lang="en-US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flow</a:t>
            </a:r>
            <a:r>
              <a:rPr lang="en-US" sz="2000" dirty="0" smtClean="0"/>
              <a:t> from a node to its neighbors</a:t>
            </a:r>
          </a:p>
          <a:p>
            <a:pPr algn="just"/>
            <a:r>
              <a:rPr lang="en-US" sz="2000" i="1" dirty="0" smtClean="0"/>
              <a:t>C</a:t>
            </a:r>
            <a:r>
              <a:rPr lang="en-US" sz="2000" dirty="0" smtClean="0"/>
              <a:t> gives the rate of </a:t>
            </a:r>
            <a:r>
              <a:rPr lang="en-US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decay</a:t>
            </a:r>
            <a:r>
              <a:rPr lang="en-US" sz="2000" dirty="0" smtClean="0"/>
              <a:t> as similarity flows across edges</a:t>
            </a:r>
            <a:r>
              <a:rPr lang="el-GR" sz="2000" dirty="0" smtClean="0"/>
              <a:t> (</a:t>
            </a:r>
            <a:r>
              <a:rPr lang="en-US" sz="2000" i="1" dirty="0" smtClean="0"/>
              <a:t>C</a:t>
            </a:r>
            <a:r>
              <a:rPr lang="el-GR" sz="2000" dirty="0" smtClean="0"/>
              <a:t> = 0.8 </a:t>
            </a:r>
            <a:r>
              <a:rPr lang="en-US" sz="2000" dirty="0" smtClean="0"/>
              <a:t>in the example)</a:t>
            </a:r>
            <a:r>
              <a:rPr lang="el-GR" sz="2000" dirty="0" smtClean="0"/>
              <a:t> </a:t>
            </a:r>
            <a:endParaRPr lang="el-GR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246366" y="5618388"/>
            <a:ext cx="8421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Self-loops</a:t>
            </a:r>
          </a:p>
          <a:p>
            <a:r>
              <a:rPr lang="en-US" sz="2000" dirty="0" smtClean="0"/>
              <a:t>Prune by considering only nodes within a a radius 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4096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</a:rPr>
              <a:t>SimRank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7030" y="1111093"/>
            <a:ext cx="7833719" cy="15696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Expected Meeting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Distance (EMD)</a:t>
            </a:r>
            <a:r>
              <a:rPr lang="en-US" sz="2400" dirty="0" smtClean="0"/>
              <a:t>: how soon two random surfers are expected to meet at the same node if they started at nodes x and y and randomly walked (in lock step) the graph backwards</a:t>
            </a:r>
            <a:endParaRPr lang="el-GR" sz="24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791333"/>
            <a:ext cx="6898965" cy="1818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26</a:t>
            </a:fld>
            <a:endParaRPr lang="el-GR"/>
          </a:p>
        </p:txBody>
      </p:sp>
      <p:sp>
        <p:nvSpPr>
          <p:cNvPr id="4" name="TextBox 3"/>
          <p:cNvSpPr txBox="1"/>
          <p:nvPr/>
        </p:nvSpPr>
        <p:spPr>
          <a:xfrm>
            <a:off x="5645260" y="4831460"/>
            <a:ext cx="29523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= 3, </a:t>
            </a:r>
          </a:p>
          <a:p>
            <a:r>
              <a:rPr lang="en-US" sz="1400" dirty="0" smtClean="0"/>
              <a:t>a </a:t>
            </a:r>
            <a:r>
              <a:rPr lang="en-US" sz="1400" dirty="0"/>
              <a:t>lower similarity than between v and w </a:t>
            </a:r>
            <a:r>
              <a:rPr lang="en-US" sz="1400" dirty="0" smtClean="0"/>
              <a:t>but</a:t>
            </a:r>
            <a:r>
              <a:rPr lang="en-US" sz="1400" dirty="0"/>
              <a:t> </a:t>
            </a:r>
            <a:r>
              <a:rPr lang="en-US" sz="1400" dirty="0" smtClean="0"/>
              <a:t>higher </a:t>
            </a:r>
            <a:r>
              <a:rPr lang="en-US" sz="1400" dirty="0"/>
              <a:t>than between u and v (or u and w).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63688" y="4817155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Symbol"/>
              </a:rPr>
              <a:t>= 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124980" y="4626251"/>
            <a:ext cx="2160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m(u</a:t>
            </a:r>
            <a:r>
              <a:rPr lang="en-US" sz="1400" dirty="0"/>
              <a:t>, v) = m(</a:t>
            </a:r>
            <a:r>
              <a:rPr lang="en-US" sz="1400" dirty="0" err="1"/>
              <a:t>u,w</a:t>
            </a:r>
            <a:r>
              <a:rPr lang="en-US" sz="1400" dirty="0"/>
              <a:t>) = </a:t>
            </a:r>
            <a:r>
              <a:rPr lang="en-US" sz="1400" dirty="0" smtClean="0">
                <a:sym typeface="Symbol"/>
              </a:rPr>
              <a:t> </a:t>
            </a:r>
            <a:r>
              <a:rPr lang="en-US" sz="1400" dirty="0">
                <a:sym typeface="Symbol"/>
              </a:rPr>
              <a:t></a:t>
            </a:r>
            <a:r>
              <a:rPr lang="en-US" sz="1400" dirty="0" smtClean="0"/>
              <a:t>, m(v</a:t>
            </a:r>
            <a:r>
              <a:rPr lang="en-US" sz="1400" dirty="0" smtClean="0"/>
              <a:t>, w</a:t>
            </a:r>
            <a:r>
              <a:rPr lang="en-US" sz="1400" dirty="0"/>
              <a:t>) = 1 </a:t>
            </a:r>
            <a:endParaRPr lang="en-US" sz="1400" dirty="0" smtClean="0"/>
          </a:p>
          <a:p>
            <a:r>
              <a:rPr lang="en-US" sz="1400" dirty="0" smtClean="0"/>
              <a:t>v </a:t>
            </a:r>
            <a:r>
              <a:rPr lang="en-US" sz="1400" dirty="0"/>
              <a:t>and w are much more similar </a:t>
            </a:r>
            <a:r>
              <a:rPr lang="en-US" sz="1400" dirty="0" smtClean="0"/>
              <a:t>than </a:t>
            </a:r>
            <a:r>
              <a:rPr lang="en-US" sz="1400" dirty="0"/>
              <a:t>u is to v or w.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6852" y="476672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</a:rPr>
              <a:t>SimRank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6852" y="2132856"/>
            <a:ext cx="8540203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Let us consider G</a:t>
            </a:r>
            <a:r>
              <a:rPr lang="en-US" sz="2400" baseline="30000" dirty="0" smtClean="0"/>
              <a:t>2</a:t>
            </a:r>
          </a:p>
          <a:p>
            <a:r>
              <a:rPr lang="en-US" sz="2400" dirty="0" smtClean="0"/>
              <a:t>A node (</a:t>
            </a:r>
            <a:r>
              <a:rPr lang="en-US" sz="2400" i="1" dirty="0">
                <a:solidFill>
                  <a:srgbClr val="FF0000"/>
                </a:solidFill>
              </a:rPr>
              <a:t>a</a:t>
            </a:r>
            <a:r>
              <a:rPr lang="en-US" sz="2400" dirty="0" smtClean="0"/>
              <a:t>, </a:t>
            </a:r>
            <a:r>
              <a:rPr lang="en-US" sz="2400" i="1" dirty="0">
                <a:solidFill>
                  <a:srgbClr val="FF0000"/>
                </a:solidFill>
              </a:rPr>
              <a:t>b</a:t>
            </a:r>
            <a:r>
              <a:rPr lang="en-US" sz="2400" dirty="0" smtClean="0"/>
              <a:t>) as a state of the tour in G: if </a:t>
            </a:r>
            <a:r>
              <a:rPr lang="en-US" sz="2400" i="1" dirty="0" smtClean="0">
                <a:solidFill>
                  <a:srgbClr val="FF0000"/>
                </a:solidFill>
              </a:rPr>
              <a:t>a</a:t>
            </a:r>
            <a:r>
              <a:rPr lang="en-US" sz="2400" dirty="0" smtClean="0"/>
              <a:t> moves to </a:t>
            </a:r>
            <a:r>
              <a:rPr lang="en-US" sz="2400" i="1" dirty="0">
                <a:solidFill>
                  <a:srgbClr val="FF0000"/>
                </a:solidFill>
              </a:rPr>
              <a:t>c</a:t>
            </a:r>
            <a:r>
              <a:rPr lang="en-US" sz="2400" dirty="0" smtClean="0"/>
              <a:t>, </a:t>
            </a:r>
            <a:r>
              <a:rPr lang="en-US" sz="2400" i="1" dirty="0">
                <a:solidFill>
                  <a:srgbClr val="FF0000"/>
                </a:solidFill>
              </a:rPr>
              <a:t>b</a:t>
            </a:r>
            <a:r>
              <a:rPr lang="en-US" sz="2400" dirty="0" smtClean="0"/>
              <a:t> moves to </a:t>
            </a:r>
            <a:r>
              <a:rPr lang="en-US" sz="2400" i="1" dirty="0">
                <a:solidFill>
                  <a:srgbClr val="FF0000"/>
                </a:solidFill>
              </a:rPr>
              <a:t>d</a:t>
            </a:r>
            <a:r>
              <a:rPr lang="en-US" sz="2400" dirty="0" smtClean="0"/>
              <a:t> in G, then (</a:t>
            </a:r>
            <a:r>
              <a:rPr lang="en-US" sz="2400" i="1" dirty="0">
                <a:solidFill>
                  <a:srgbClr val="FF0000"/>
                </a:solidFill>
              </a:rPr>
              <a:t>a</a:t>
            </a:r>
            <a:r>
              <a:rPr lang="en-US" sz="2400" dirty="0" smtClean="0"/>
              <a:t>, </a:t>
            </a:r>
            <a:r>
              <a:rPr lang="en-US" sz="2400" i="1" dirty="0">
                <a:solidFill>
                  <a:srgbClr val="FF0000"/>
                </a:solidFill>
              </a:rPr>
              <a:t>b</a:t>
            </a:r>
            <a:r>
              <a:rPr lang="en-US" sz="2400" dirty="0" smtClean="0"/>
              <a:t>) moves to  (</a:t>
            </a:r>
            <a:r>
              <a:rPr lang="en-US" sz="2400" i="1" dirty="0">
                <a:solidFill>
                  <a:srgbClr val="FF0000"/>
                </a:solidFill>
              </a:rPr>
              <a:t>c</a:t>
            </a:r>
            <a:r>
              <a:rPr lang="en-US" sz="2400" dirty="0" smtClean="0"/>
              <a:t>, </a:t>
            </a:r>
            <a:r>
              <a:rPr lang="en-US" sz="2400" i="1" dirty="0">
                <a:solidFill>
                  <a:srgbClr val="FF0000"/>
                </a:solidFill>
              </a:rPr>
              <a:t>d</a:t>
            </a:r>
            <a:r>
              <a:rPr lang="en-US" sz="2400" dirty="0" smtClean="0"/>
              <a:t>) </a:t>
            </a:r>
            <a:r>
              <a:rPr lang="en-US" sz="2400" dirty="0"/>
              <a:t>in </a:t>
            </a:r>
            <a:r>
              <a:rPr lang="en-US" sz="2400" dirty="0" smtClean="0"/>
              <a:t>G</a:t>
            </a:r>
            <a:r>
              <a:rPr lang="en-US" sz="2400" baseline="30000" dirty="0" smtClean="0"/>
              <a:t>2 </a:t>
            </a:r>
          </a:p>
          <a:p>
            <a:endParaRPr lang="en-US" sz="2400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 </a:t>
            </a:r>
            <a:r>
              <a:rPr lang="en-US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tour in G</a:t>
            </a:r>
            <a:r>
              <a:rPr lang="en-US" sz="2400" i="1" baseline="30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</a:t>
            </a:r>
            <a:r>
              <a:rPr lang="en-US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of length n represents a pair of tours in G where each has length n</a:t>
            </a:r>
            <a:endParaRPr lang="en-US" sz="2400" i="1" baseline="30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n-US" sz="2400" baseline="30000" dirty="0"/>
          </a:p>
          <a:p>
            <a:r>
              <a:rPr lang="en-US" sz="2400" dirty="0" smtClean="0"/>
              <a:t>What are the states in G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that correspond to “meeting” points?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3913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04664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</a:rPr>
              <a:t>SimRank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1520" y="1268760"/>
            <a:ext cx="849694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are the states in G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that correspond to “meeting” points?</a:t>
            </a:r>
          </a:p>
          <a:p>
            <a:endParaRPr lang="en-US" sz="800" i="1" dirty="0" smtClean="0"/>
          </a:p>
          <a:p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Singleton nodes </a:t>
            </a:r>
            <a:r>
              <a:rPr lang="en-US" sz="2400" i="1" dirty="0" smtClean="0"/>
              <a:t>(common neighbors)</a:t>
            </a:r>
          </a:p>
          <a:p>
            <a:endParaRPr lang="en-US" sz="800" dirty="0" smtClean="0"/>
          </a:p>
          <a:p>
            <a:endParaRPr lang="en-US" sz="2400" dirty="0" smtClean="0"/>
          </a:p>
          <a:p>
            <a:r>
              <a:rPr lang="en-US" sz="2400" dirty="0" smtClean="0"/>
              <a:t>The </a:t>
            </a:r>
            <a:r>
              <a:rPr lang="en-US" sz="2400" dirty="0" smtClean="0"/>
              <a:t>EMD m(</a:t>
            </a:r>
            <a:r>
              <a:rPr lang="en-US" sz="2400" i="1" dirty="0" smtClean="0"/>
              <a:t>a</a:t>
            </a:r>
            <a:r>
              <a:rPr lang="en-US" sz="2400" dirty="0" smtClean="0"/>
              <a:t>, </a:t>
            </a:r>
            <a:r>
              <a:rPr lang="en-US" sz="2400" i="1" dirty="0"/>
              <a:t>b</a:t>
            </a:r>
            <a:r>
              <a:rPr lang="en-US" sz="2400" dirty="0" smtClean="0"/>
              <a:t>)  is just the expected distance (hitting time) in G</a:t>
            </a:r>
            <a:r>
              <a:rPr lang="en-US" sz="2400" baseline="30000" dirty="0"/>
              <a:t>2</a:t>
            </a:r>
            <a:r>
              <a:rPr lang="en-US" sz="2400" dirty="0" smtClean="0"/>
              <a:t> between (</a:t>
            </a:r>
            <a:r>
              <a:rPr lang="en-US" sz="2400" i="1" dirty="0"/>
              <a:t>a</a:t>
            </a:r>
            <a:r>
              <a:rPr lang="en-US" sz="2400" dirty="0" smtClean="0"/>
              <a:t>, </a:t>
            </a:r>
            <a:r>
              <a:rPr lang="en-US" sz="2400" i="1" dirty="0"/>
              <a:t>b</a:t>
            </a:r>
            <a:r>
              <a:rPr lang="en-US" sz="2400" dirty="0" smtClean="0"/>
              <a:t>) and any singleton node </a:t>
            </a:r>
          </a:p>
          <a:p>
            <a:pPr algn="just"/>
            <a:endParaRPr lang="en-US" sz="24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sz="2400" dirty="0" smtClean="0"/>
              <a:t>The sum is taken over all walks that start from </a:t>
            </a:r>
            <a:r>
              <a:rPr lang="en-US" sz="2400" dirty="0" smtClean="0"/>
              <a:t>(</a:t>
            </a:r>
            <a:r>
              <a:rPr lang="en-US" sz="2400" i="1" dirty="0" smtClean="0"/>
              <a:t>a</a:t>
            </a:r>
            <a:r>
              <a:rPr lang="en-US" sz="2400" dirty="0" smtClean="0"/>
              <a:t>, </a:t>
            </a:r>
            <a:r>
              <a:rPr lang="en-US" sz="2400" i="1" dirty="0" smtClean="0"/>
              <a:t>b</a:t>
            </a:r>
            <a:r>
              <a:rPr lang="en-US" sz="2400" dirty="0" smtClean="0"/>
              <a:t>) </a:t>
            </a:r>
            <a:r>
              <a:rPr lang="en-US" sz="2400" dirty="0" smtClean="0"/>
              <a:t>and end at a singleton node</a:t>
            </a:r>
            <a:endParaRPr lang="el-GR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7195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464C2-BC4A-4117-98E6-4C89B7349193}" type="slidenum">
              <a:rPr lang="en-US"/>
              <a:pPr/>
              <a:t>29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1143000"/>
          </a:xfrm>
        </p:spPr>
        <p:txBody>
          <a:bodyPr/>
          <a:lstStyle/>
          <a:p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SimRank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for bipartite graphs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574" y="1249744"/>
            <a:ext cx="6448426" cy="4999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7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476672"/>
            <a:ext cx="7245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Motivation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9888" y="1556792"/>
            <a:ext cx="77048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In social networks:</a:t>
            </a:r>
          </a:p>
          <a:p>
            <a:pPr algn="just"/>
            <a:endParaRPr lang="en-US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Increases user engagement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Controls the growth of the network</a:t>
            </a:r>
            <a:endParaRPr lang="el-GR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688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464C2-BC4A-4117-98E6-4C89B7349193}" type="slidenum">
              <a:rPr lang="en-US"/>
              <a:pPr/>
              <a:t>30</a:t>
            </a:fld>
            <a:endParaRPr lang="en-US"/>
          </a:p>
        </p:txBody>
      </p:sp>
      <p:graphicFrame>
        <p:nvGraphicFramePr>
          <p:cNvPr id="392202" name="Object 10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8516896"/>
              </p:ext>
            </p:extLst>
          </p:nvPr>
        </p:nvGraphicFramePr>
        <p:xfrm>
          <a:off x="1308099" y="1917822"/>
          <a:ext cx="3035300" cy="323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40" name="Visio" r:id="rId3" imgW="6046927" imgH="6439510" progId="">
                  <p:embed/>
                </p:oleObj>
              </mc:Choice>
              <mc:Fallback>
                <p:oleObj name="Visio" r:id="rId3" imgW="6046927" imgH="643951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8099" y="1917822"/>
                        <a:ext cx="3035300" cy="3232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2203" name="AutoShape 11"/>
          <p:cNvSpPr>
            <a:spLocks noChangeArrowheads="1"/>
          </p:cNvSpPr>
          <p:nvPr/>
        </p:nvSpPr>
        <p:spPr bwMode="auto">
          <a:xfrm>
            <a:off x="304799" y="3070347"/>
            <a:ext cx="914400" cy="381000"/>
          </a:xfrm>
          <a:prstGeom prst="rightArrow">
            <a:avLst>
              <a:gd name="adj1" fmla="val 50000"/>
              <a:gd name="adj2" fmla="val 6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2205" name="Text Box 13"/>
          <p:cNvSpPr txBox="1">
            <a:spLocks noChangeArrowheads="1"/>
          </p:cNvSpPr>
          <p:nvPr/>
        </p:nvSpPr>
        <p:spPr bwMode="auto">
          <a:xfrm>
            <a:off x="1487487" y="5194422"/>
            <a:ext cx="7937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none">
            <a:spAutoFit/>
          </a:bodyPr>
          <a:lstStyle/>
          <a:p>
            <a:r>
              <a:rPr lang="en-US" sz="4000"/>
              <a:t>…</a:t>
            </a:r>
          </a:p>
        </p:txBody>
      </p:sp>
      <p:sp>
        <p:nvSpPr>
          <p:cNvPr id="392206" name="Text Box 14"/>
          <p:cNvSpPr txBox="1">
            <a:spLocks noChangeArrowheads="1"/>
          </p:cNvSpPr>
          <p:nvPr/>
        </p:nvSpPr>
        <p:spPr bwMode="auto">
          <a:xfrm>
            <a:off x="3473449" y="4584822"/>
            <a:ext cx="7937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none">
            <a:spAutoFit/>
          </a:bodyPr>
          <a:lstStyle/>
          <a:p>
            <a:r>
              <a:rPr lang="en-US" sz="4000"/>
              <a:t>…</a:t>
            </a:r>
          </a:p>
        </p:txBody>
      </p:sp>
      <p:sp>
        <p:nvSpPr>
          <p:cNvPr id="392207" name="Text Box 15"/>
          <p:cNvSpPr txBox="1">
            <a:spLocks noChangeArrowheads="1"/>
          </p:cNvSpPr>
          <p:nvPr/>
        </p:nvSpPr>
        <p:spPr bwMode="auto">
          <a:xfrm>
            <a:off x="1492249" y="1232022"/>
            <a:ext cx="7937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none">
            <a:spAutoFit/>
          </a:bodyPr>
          <a:lstStyle/>
          <a:p>
            <a:r>
              <a:rPr lang="en-US" sz="4000"/>
              <a:t>…</a:t>
            </a:r>
          </a:p>
        </p:txBody>
      </p:sp>
      <p:sp>
        <p:nvSpPr>
          <p:cNvPr id="392208" name="Text Box 16"/>
          <p:cNvSpPr txBox="1">
            <a:spLocks noChangeArrowheads="1"/>
          </p:cNvSpPr>
          <p:nvPr/>
        </p:nvSpPr>
        <p:spPr bwMode="auto">
          <a:xfrm>
            <a:off x="3473449" y="1165347"/>
            <a:ext cx="7937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none">
            <a:spAutoFit/>
          </a:bodyPr>
          <a:lstStyle/>
          <a:p>
            <a:r>
              <a:rPr lang="en-US" sz="4000"/>
              <a:t>…</a:t>
            </a:r>
          </a:p>
        </p:txBody>
      </p:sp>
      <p:sp>
        <p:nvSpPr>
          <p:cNvPr id="392209" name="Text Box 17"/>
          <p:cNvSpPr txBox="1">
            <a:spLocks noChangeArrowheads="1"/>
          </p:cNvSpPr>
          <p:nvPr/>
        </p:nvSpPr>
        <p:spPr bwMode="auto">
          <a:xfrm>
            <a:off x="914400" y="5818768"/>
            <a:ext cx="15969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Conference</a:t>
            </a:r>
          </a:p>
        </p:txBody>
      </p:sp>
      <p:sp>
        <p:nvSpPr>
          <p:cNvPr id="392210" name="Text Box 18"/>
          <p:cNvSpPr txBox="1">
            <a:spLocks noChangeArrowheads="1"/>
          </p:cNvSpPr>
          <p:nvPr/>
        </p:nvSpPr>
        <p:spPr bwMode="auto">
          <a:xfrm>
            <a:off x="3276600" y="5494459"/>
            <a:ext cx="102624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Author</a:t>
            </a:r>
          </a:p>
        </p:txBody>
      </p:sp>
      <p:sp>
        <p:nvSpPr>
          <p:cNvPr id="392216" name="Text Box 24"/>
          <p:cNvSpPr txBox="1">
            <a:spLocks noChangeArrowheads="1"/>
          </p:cNvSpPr>
          <p:nvPr/>
        </p:nvSpPr>
        <p:spPr bwMode="auto">
          <a:xfrm>
            <a:off x="4843462" y="1927347"/>
            <a:ext cx="384333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 sz="2800" dirty="0">
              <a:solidFill>
                <a:srgbClr val="D60093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sz="2800" b="1" i="1" dirty="0" smtClean="0">
                <a:solidFill>
                  <a:srgbClr val="D60093"/>
                </a:solidFill>
                <a:latin typeface="Calibri" pitchFamily="34" charset="0"/>
                <a:cs typeface="Calibri" pitchFamily="34" charset="0"/>
              </a:rPr>
              <a:t>Q</a:t>
            </a:r>
            <a:r>
              <a:rPr lang="en-US" sz="2800" dirty="0">
                <a:solidFill>
                  <a:srgbClr val="D60093"/>
                </a:solidFill>
                <a:latin typeface="Calibri" pitchFamily="34" charset="0"/>
                <a:cs typeface="Calibri" pitchFamily="34" charset="0"/>
              </a:rPr>
              <a:t>:</a:t>
            </a:r>
            <a:r>
              <a:rPr lang="en-US" sz="2800" dirty="0">
                <a:solidFill>
                  <a:schemeClr val="accent3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What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is most related</a:t>
            </a:r>
          </a:p>
          <a:p>
            <a:r>
              <a:rPr lang="en-US" sz="2800" dirty="0">
                <a:latin typeface="Calibri" pitchFamily="34" charset="0"/>
                <a:cs typeface="Calibri" pitchFamily="34" charset="0"/>
              </a:rPr>
              <a:t> conference to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ICDM?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SimRank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60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629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SimRank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396308" name="Object 20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5081340"/>
              </p:ext>
            </p:extLst>
          </p:nvPr>
        </p:nvGraphicFramePr>
        <p:xfrm>
          <a:off x="1790700" y="1447800"/>
          <a:ext cx="5562600" cy="495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63" name="Visio" r:id="rId3" imgW="6626352" imgH="5899709" progId="">
                  <p:embed/>
                </p:oleObj>
              </mc:Choice>
              <mc:Fallback>
                <p:oleObj name="Visio" r:id="rId3" imgW="6626352" imgH="589970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0700" y="1447800"/>
                        <a:ext cx="5562600" cy="495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08958-F324-419A-93FE-A33AC4EDD9FB}" type="slidenum">
              <a:rPr lang="en-US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39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04664"/>
            <a:ext cx="842493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Methods for Link Prediction: based on 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p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aths</a:t>
            </a:r>
            <a:endParaRPr lang="en-US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91680" y="2420887"/>
            <a:ext cx="60486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Shortest paths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Katz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Hitting and commute time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Rooted page rank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err="1" smtClean="0"/>
              <a:t>SimRank</a:t>
            </a:r>
            <a:endParaRPr lang="el-GR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661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Methods for Link Prediction: 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other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7544" y="1874441"/>
            <a:ext cx="792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Low rank approximations</a:t>
            </a:r>
            <a:endParaRPr lang="en-US" sz="3200" baseline="-250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3115255"/>
            <a:ext cx="77048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M adjacency matrix , represent M with a lower rank matrix M</a:t>
            </a:r>
            <a:r>
              <a:rPr lang="en-US" sz="2800" baseline="-25000" dirty="0" smtClean="0">
                <a:solidFill>
                  <a:schemeClr val="tx2">
                    <a:lumMod val="50000"/>
                  </a:schemeClr>
                </a:solidFill>
              </a:rPr>
              <a:t>k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 </a:t>
            </a:r>
          </a:p>
          <a:p>
            <a:endParaRPr lang="en-US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Apply SVD (singular value decomposition)</a:t>
            </a:r>
          </a:p>
          <a:p>
            <a:endParaRPr lang="en-US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The rank-k matrix that best approximates M</a:t>
            </a:r>
            <a:endParaRPr lang="el-GR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33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Singular Value Decomposition</a:t>
            </a:r>
          </a:p>
        </p:txBody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4150" y="1844675"/>
            <a:ext cx="8810625" cy="4752975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sz="2000"/>
          </a:p>
          <a:p>
            <a:pPr>
              <a:lnSpc>
                <a:spcPct val="80000"/>
              </a:lnSpc>
            </a:pPr>
            <a:endParaRPr lang="en-US" sz="2000"/>
          </a:p>
          <a:p>
            <a:pPr>
              <a:lnSpc>
                <a:spcPct val="80000"/>
              </a:lnSpc>
            </a:pPr>
            <a:endParaRPr lang="en-US" sz="2000"/>
          </a:p>
          <a:p>
            <a:pPr>
              <a:lnSpc>
                <a:spcPct val="80000"/>
              </a:lnSpc>
            </a:pPr>
            <a:endParaRPr lang="en-US" sz="2000"/>
          </a:p>
          <a:p>
            <a:pPr>
              <a:lnSpc>
                <a:spcPct val="80000"/>
              </a:lnSpc>
              <a:spcBef>
                <a:spcPct val="10000"/>
              </a:spcBef>
            </a:pPr>
            <a:endParaRPr lang="en-US" sz="2200" i="1">
              <a:latin typeface="Palatino Linotype" pitchFamily="18" charset="0"/>
            </a:endParaRPr>
          </a:p>
          <a:p>
            <a:pPr>
              <a:lnSpc>
                <a:spcPct val="80000"/>
              </a:lnSpc>
              <a:spcBef>
                <a:spcPct val="10000"/>
              </a:spcBef>
            </a:pPr>
            <a:endParaRPr lang="en-US" sz="2200" i="1">
              <a:latin typeface="Palatino Linotype" pitchFamily="18" charset="0"/>
            </a:endParaRP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sz="2200" b="1">
                <a:solidFill>
                  <a:srgbClr val="009900"/>
                </a:solidFill>
              </a:rPr>
              <a:t>r</a:t>
            </a:r>
            <a:r>
              <a:rPr lang="en-US" sz="2200" b="1">
                <a:solidFill>
                  <a:schemeClr val="folHlink"/>
                </a:solidFill>
                <a:latin typeface="Palatino Linotype" pitchFamily="18" charset="0"/>
              </a:rPr>
              <a:t> </a:t>
            </a:r>
            <a:r>
              <a:rPr lang="en-US" sz="2200"/>
              <a:t>: rank of matrix </a:t>
            </a:r>
            <a:r>
              <a:rPr lang="en-US" sz="2200">
                <a:solidFill>
                  <a:srgbClr val="0066FF"/>
                </a:solidFill>
              </a:rPr>
              <a:t>A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endParaRPr lang="fi-FI" sz="2200" b="1">
              <a:solidFill>
                <a:srgbClr val="FF3300"/>
              </a:solidFill>
              <a:latin typeface="Palatino Linotype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l-GR" sz="2200" b="1">
                <a:solidFill>
                  <a:srgbClr val="FF3300"/>
                </a:solidFill>
                <a:latin typeface="Palatino Linotype" pitchFamily="18" charset="0"/>
                <a:cs typeface="Times New Roman" pitchFamily="18" charset="0"/>
              </a:rPr>
              <a:t>σ</a:t>
            </a:r>
            <a:r>
              <a:rPr lang="en-US" sz="2200" b="1" baseline="-25000">
                <a:solidFill>
                  <a:srgbClr val="FF3300"/>
                </a:solidFill>
                <a:latin typeface="Palatino Linotype" pitchFamily="18" charset="0"/>
                <a:cs typeface="Times New Roman" pitchFamily="18" charset="0"/>
              </a:rPr>
              <a:t>1</a:t>
            </a:r>
            <a:r>
              <a:rPr lang="en-US" sz="2200" b="1">
                <a:solidFill>
                  <a:srgbClr val="FF3300"/>
                </a:solidFill>
                <a:latin typeface="Palatino Linotype" pitchFamily="18" charset="0"/>
                <a:cs typeface="Times New Roman" pitchFamily="18" charset="0"/>
              </a:rPr>
              <a:t>≥ </a:t>
            </a:r>
            <a:r>
              <a:rPr lang="el-GR" sz="2200" b="1">
                <a:solidFill>
                  <a:srgbClr val="FF3300"/>
                </a:solidFill>
                <a:latin typeface="Palatino Linotype" pitchFamily="18" charset="0"/>
                <a:cs typeface="Times New Roman" pitchFamily="18" charset="0"/>
              </a:rPr>
              <a:t>σ</a:t>
            </a:r>
            <a:r>
              <a:rPr lang="en-US" sz="2200" b="1" baseline="-25000">
                <a:solidFill>
                  <a:srgbClr val="FF3300"/>
                </a:solidFill>
                <a:latin typeface="Palatino Linotype" pitchFamily="18" charset="0"/>
                <a:cs typeface="Times New Roman" pitchFamily="18" charset="0"/>
              </a:rPr>
              <a:t>2</a:t>
            </a:r>
            <a:r>
              <a:rPr lang="en-US" sz="2200" b="1">
                <a:solidFill>
                  <a:srgbClr val="FF3300"/>
                </a:solidFill>
                <a:latin typeface="Palatino Linotype" pitchFamily="18" charset="0"/>
                <a:cs typeface="Times New Roman" pitchFamily="18" charset="0"/>
              </a:rPr>
              <a:t>≥ … ≥</a:t>
            </a:r>
            <a:r>
              <a:rPr lang="el-GR" sz="2200" b="1">
                <a:solidFill>
                  <a:srgbClr val="FF3300"/>
                </a:solidFill>
                <a:latin typeface="Palatino Linotype" pitchFamily="18" charset="0"/>
                <a:cs typeface="Times New Roman" pitchFamily="18" charset="0"/>
              </a:rPr>
              <a:t>σ</a:t>
            </a:r>
            <a:r>
              <a:rPr lang="en-US" sz="2200" b="1" baseline="-25000">
                <a:solidFill>
                  <a:srgbClr val="FF3300"/>
                </a:solidFill>
                <a:latin typeface="Palatino Linotype" pitchFamily="18" charset="0"/>
                <a:cs typeface="Times New Roman" pitchFamily="18" charset="0"/>
              </a:rPr>
              <a:t>r</a:t>
            </a:r>
            <a:r>
              <a:rPr lang="en-US" sz="2200" i="1"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en-US" sz="2200">
                <a:cs typeface="Times New Roman" pitchFamily="18" charset="0"/>
              </a:rPr>
              <a:t>: singular values (square roots of eig-vals </a:t>
            </a:r>
            <a:r>
              <a:rPr lang="en-US" sz="2200">
                <a:solidFill>
                  <a:srgbClr val="0066FF"/>
                </a:solidFill>
                <a:cs typeface="Times New Roman" pitchFamily="18" charset="0"/>
              </a:rPr>
              <a:t>AA</a:t>
            </a:r>
            <a:r>
              <a:rPr lang="en-US" sz="2200" baseline="30000">
                <a:solidFill>
                  <a:srgbClr val="0066FF"/>
                </a:solidFill>
                <a:cs typeface="Times New Roman" pitchFamily="18" charset="0"/>
              </a:rPr>
              <a:t>T</a:t>
            </a:r>
            <a:r>
              <a:rPr lang="en-US" sz="2200">
                <a:solidFill>
                  <a:srgbClr val="0066FF"/>
                </a:solidFill>
                <a:cs typeface="Times New Roman" pitchFamily="18" charset="0"/>
              </a:rPr>
              <a:t>, A</a:t>
            </a:r>
            <a:r>
              <a:rPr lang="en-US" sz="2200" baseline="30000">
                <a:solidFill>
                  <a:srgbClr val="0066FF"/>
                </a:solidFill>
                <a:cs typeface="Times New Roman" pitchFamily="18" charset="0"/>
              </a:rPr>
              <a:t>T</a:t>
            </a:r>
            <a:r>
              <a:rPr lang="en-US" sz="2200">
                <a:solidFill>
                  <a:srgbClr val="0066FF"/>
                </a:solidFill>
                <a:cs typeface="Times New Roman" pitchFamily="18" charset="0"/>
              </a:rPr>
              <a:t>A</a:t>
            </a:r>
            <a:r>
              <a:rPr lang="en-US" sz="2200">
                <a:cs typeface="Times New Roman" pitchFamily="18" charset="0"/>
              </a:rPr>
              <a:t>)</a:t>
            </a:r>
          </a:p>
          <a:p>
            <a:pPr>
              <a:lnSpc>
                <a:spcPct val="8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sz="2200" i="1">
                <a:latin typeface="Palatino Linotype" pitchFamily="18" charset="0"/>
                <a:cs typeface="Times New Roman" pitchFamily="18" charset="0"/>
              </a:rPr>
              <a:t>                     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sz="2200">
                <a:cs typeface="Times New Roman" pitchFamily="18" charset="0"/>
              </a:rPr>
              <a:t>                   : left singular vectors (eig-vectors of </a:t>
            </a:r>
            <a:r>
              <a:rPr lang="en-US" sz="2200">
                <a:solidFill>
                  <a:srgbClr val="0066FF"/>
                </a:solidFill>
                <a:cs typeface="Times New Roman" pitchFamily="18" charset="0"/>
              </a:rPr>
              <a:t>AA</a:t>
            </a:r>
            <a:r>
              <a:rPr lang="en-US" sz="2200" baseline="30000">
                <a:solidFill>
                  <a:srgbClr val="0066FF"/>
                </a:solidFill>
                <a:cs typeface="Times New Roman" pitchFamily="18" charset="0"/>
              </a:rPr>
              <a:t>T</a:t>
            </a:r>
            <a:r>
              <a:rPr lang="en-US" sz="2200">
                <a:cs typeface="Times New Roman" pitchFamily="18" charset="0"/>
              </a:rPr>
              <a:t>)</a:t>
            </a:r>
          </a:p>
          <a:p>
            <a:pPr>
              <a:lnSpc>
                <a:spcPct val="8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sz="2200">
                <a:latin typeface="Palatino Linotype" pitchFamily="18" charset="0"/>
                <a:cs typeface="Times New Roman" pitchFamily="18" charset="0"/>
              </a:rPr>
              <a:t>       </a:t>
            </a:r>
            <a:r>
              <a:rPr lang="en-US" sz="2200">
                <a:cs typeface="Times New Roman" pitchFamily="18" charset="0"/>
              </a:rPr>
              <a:t>             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sz="2200">
                <a:cs typeface="Times New Roman" pitchFamily="18" charset="0"/>
              </a:rPr>
              <a:t>                    : right singular vectors (eig-vectors of </a:t>
            </a:r>
            <a:r>
              <a:rPr lang="en-US" sz="2200">
                <a:solidFill>
                  <a:srgbClr val="0066FF"/>
                </a:solidFill>
                <a:cs typeface="Times New Roman" pitchFamily="18" charset="0"/>
              </a:rPr>
              <a:t>A</a:t>
            </a:r>
            <a:r>
              <a:rPr lang="en-US" sz="2200" baseline="30000">
                <a:solidFill>
                  <a:srgbClr val="0066FF"/>
                </a:solidFill>
                <a:cs typeface="Times New Roman" pitchFamily="18" charset="0"/>
              </a:rPr>
              <a:t>T</a:t>
            </a:r>
            <a:r>
              <a:rPr lang="en-US" sz="2200">
                <a:solidFill>
                  <a:srgbClr val="0066FF"/>
                </a:solidFill>
                <a:cs typeface="Times New Roman" pitchFamily="18" charset="0"/>
              </a:rPr>
              <a:t>A</a:t>
            </a:r>
            <a:r>
              <a:rPr lang="en-US" sz="2200">
                <a:cs typeface="Times New Roman" pitchFamily="18" charset="0"/>
              </a:rPr>
              <a:t>)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endParaRPr lang="en-US" sz="2200">
              <a:cs typeface="Times New Roman" pitchFamily="18" charset="0"/>
            </a:endParaRP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sz="2200">
                <a:cs typeface="Times New Roman" pitchFamily="18" charset="0"/>
              </a:rPr>
              <a:t>  </a:t>
            </a:r>
          </a:p>
        </p:txBody>
      </p:sp>
      <p:grpSp>
        <p:nvGrpSpPr>
          <p:cNvPr id="295940" name="Group 4"/>
          <p:cNvGrpSpPr>
            <a:grpSpLocks/>
          </p:cNvGrpSpPr>
          <p:nvPr/>
        </p:nvGrpSpPr>
        <p:grpSpPr bwMode="auto">
          <a:xfrm>
            <a:off x="841375" y="1530350"/>
            <a:ext cx="7667625" cy="1955800"/>
            <a:chOff x="442" y="864"/>
            <a:chExt cx="4830" cy="1232"/>
          </a:xfrm>
        </p:grpSpPr>
        <p:graphicFrame>
          <p:nvGraphicFramePr>
            <p:cNvPr id="295941" name="Object 5"/>
            <p:cNvGraphicFramePr>
              <a:graphicFrameLocks noChangeAspect="1"/>
            </p:cNvGraphicFramePr>
            <p:nvPr/>
          </p:nvGraphicFramePr>
          <p:xfrm>
            <a:off x="442" y="864"/>
            <a:ext cx="4830" cy="12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378" name="Equation" r:id="rId4" imgW="3682800" imgH="939600" progId="Equation.3">
                    <p:embed/>
                  </p:oleObj>
                </mc:Choice>
                <mc:Fallback>
                  <p:oleObj name="Equation" r:id="rId4" imgW="3682800" imgH="939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2" y="864"/>
                          <a:ext cx="4830" cy="12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95942" name="Text Box 6"/>
            <p:cNvSpPr txBox="1">
              <a:spLocks noChangeArrowheads="1"/>
            </p:cNvSpPr>
            <p:nvPr/>
          </p:nvSpPr>
          <p:spPr bwMode="auto">
            <a:xfrm>
              <a:off x="576" y="1680"/>
              <a:ext cx="49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kumimoji="1" lang="en-US" sz="2000">
                  <a:latin typeface="Times New Roman" pitchFamily="18" charset="0"/>
                </a:rPr>
                <a:t>[</a:t>
              </a:r>
              <a:r>
                <a:rPr kumimoji="1" lang="en-US" sz="2000" i="1">
                  <a:latin typeface="Times New Roman" pitchFamily="18" charset="0"/>
                </a:rPr>
                <a:t>n</a:t>
              </a:r>
              <a:r>
                <a:rPr kumimoji="1" lang="en-US" sz="2000" i="1">
                  <a:latin typeface="Times New Roman" pitchFamily="18" charset="0"/>
                  <a:cs typeface="Times New Roman" pitchFamily="18" charset="0"/>
                </a:rPr>
                <a:t>×r</a:t>
              </a:r>
              <a:r>
                <a:rPr kumimoji="1" lang="en-US" sz="2000">
                  <a:latin typeface="Times New Roman" pitchFamily="18" charset="0"/>
                  <a:cs typeface="Times New Roman" pitchFamily="18" charset="0"/>
                </a:rPr>
                <a:t>]</a:t>
              </a:r>
            </a:p>
          </p:txBody>
        </p:sp>
        <p:sp>
          <p:nvSpPr>
            <p:cNvPr id="295943" name="Text Box 7"/>
            <p:cNvSpPr txBox="1">
              <a:spLocks noChangeArrowheads="1"/>
            </p:cNvSpPr>
            <p:nvPr/>
          </p:nvSpPr>
          <p:spPr bwMode="auto">
            <a:xfrm>
              <a:off x="960" y="1680"/>
              <a:ext cx="49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kumimoji="1" lang="en-US" sz="2000">
                  <a:latin typeface="Times New Roman" pitchFamily="18" charset="0"/>
                </a:rPr>
                <a:t>[</a:t>
              </a:r>
              <a:r>
                <a:rPr kumimoji="1" lang="en-US" sz="2000" i="1">
                  <a:latin typeface="Times New Roman" pitchFamily="18" charset="0"/>
                </a:rPr>
                <a:t>r</a:t>
              </a:r>
              <a:r>
                <a:rPr kumimoji="1" lang="en-US" sz="2000" i="1">
                  <a:latin typeface="Times New Roman" pitchFamily="18" charset="0"/>
                  <a:cs typeface="Times New Roman" pitchFamily="18" charset="0"/>
                </a:rPr>
                <a:t>×r</a:t>
              </a:r>
              <a:r>
                <a:rPr kumimoji="1" lang="en-US" sz="2000">
                  <a:latin typeface="Times New Roman" pitchFamily="18" charset="0"/>
                  <a:cs typeface="Times New Roman" pitchFamily="18" charset="0"/>
                </a:rPr>
                <a:t>]</a:t>
              </a:r>
            </a:p>
          </p:txBody>
        </p:sp>
        <p:sp>
          <p:nvSpPr>
            <p:cNvPr id="295944" name="Text Box 8"/>
            <p:cNvSpPr txBox="1">
              <a:spLocks noChangeArrowheads="1"/>
            </p:cNvSpPr>
            <p:nvPr/>
          </p:nvSpPr>
          <p:spPr bwMode="auto">
            <a:xfrm>
              <a:off x="1344" y="1680"/>
              <a:ext cx="49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kumimoji="1" lang="en-US" sz="2000">
                  <a:latin typeface="Times New Roman" pitchFamily="18" charset="0"/>
                </a:rPr>
                <a:t>[</a:t>
              </a:r>
              <a:r>
                <a:rPr kumimoji="1" lang="en-US" sz="2000" i="1">
                  <a:latin typeface="Times New Roman" pitchFamily="18" charset="0"/>
                </a:rPr>
                <a:t>r</a:t>
              </a:r>
              <a:r>
                <a:rPr kumimoji="1" lang="en-US" sz="2000" i="1">
                  <a:latin typeface="Times New Roman" pitchFamily="18" charset="0"/>
                  <a:cs typeface="Times New Roman" pitchFamily="18" charset="0"/>
                </a:rPr>
                <a:t>×n</a:t>
              </a:r>
              <a:r>
                <a:rPr kumimoji="1" lang="en-US" sz="2000">
                  <a:latin typeface="Times New Roman" pitchFamily="18" charset="0"/>
                  <a:cs typeface="Times New Roman" pitchFamily="18" charset="0"/>
                </a:rPr>
                <a:t>]</a:t>
              </a:r>
            </a:p>
          </p:txBody>
        </p:sp>
      </p:grpSp>
      <p:graphicFrame>
        <p:nvGraphicFramePr>
          <p:cNvPr id="295945" name="Object 9"/>
          <p:cNvGraphicFramePr>
            <a:graphicFrameLocks noChangeAspect="1"/>
          </p:cNvGraphicFramePr>
          <p:nvPr/>
        </p:nvGraphicFramePr>
        <p:xfrm>
          <a:off x="552450" y="4802188"/>
          <a:ext cx="1508125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79" name="Equation" r:id="rId6" imgW="774360" imgH="215640" progId="Equation.3">
                  <p:embed/>
                </p:oleObj>
              </mc:Choice>
              <mc:Fallback>
                <p:oleObj name="Equation" r:id="rId6" imgW="7743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450" y="4802188"/>
                        <a:ext cx="1508125" cy="420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5946" name="Object 10"/>
          <p:cNvGraphicFramePr>
            <a:graphicFrameLocks noChangeAspect="1"/>
          </p:cNvGraphicFramePr>
          <p:nvPr/>
        </p:nvGraphicFramePr>
        <p:xfrm>
          <a:off x="498475" y="5378450"/>
          <a:ext cx="1746250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80" name="Equation" r:id="rId8" imgW="799920" imgH="215640" progId="Equation.3">
                  <p:embed/>
                </p:oleObj>
              </mc:Choice>
              <mc:Fallback>
                <p:oleObj name="Equation" r:id="rId8" imgW="7999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475" y="5378450"/>
                        <a:ext cx="1746250" cy="471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5947" name="Object 11"/>
          <p:cNvGraphicFramePr>
            <a:graphicFrameLocks noChangeAspect="1"/>
          </p:cNvGraphicFramePr>
          <p:nvPr/>
        </p:nvGraphicFramePr>
        <p:xfrm>
          <a:off x="2255838" y="6046788"/>
          <a:ext cx="4681537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81" name="Equation" r:id="rId10" imgW="2145960" imgH="228600" progId="Equation.3">
                  <p:embed/>
                </p:oleObj>
              </mc:Choice>
              <mc:Fallback>
                <p:oleObj name="Equation" r:id="rId10" imgW="21459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5838" y="6046788"/>
                        <a:ext cx="4681537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5937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95536" y="896526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Unseen Bigrams</a:t>
            </a:r>
            <a:endParaRPr lang="en-US" sz="3600" baseline="-250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1412776"/>
            <a:ext cx="79928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Unseen bigrams: pairs of word that co-occur in a test corpus, but not in the corresponding training corpus</a:t>
            </a:r>
          </a:p>
          <a:p>
            <a:pPr algn="just"/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Not just score(x, y) but score(z, y) for nodes z that are similar to x  --- </a:t>
            </a:r>
            <a:r>
              <a:rPr lang="en-US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</a:t>
            </a:r>
            <a:r>
              <a:rPr lang="en-US" sz="2400" baseline="-25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x</a:t>
            </a:r>
            <a:r>
              <a:rPr lang="en-US" sz="24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</a:t>
            </a:r>
            <a:r>
              <a:rPr lang="el-GR" sz="24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δ</a:t>
            </a:r>
            <a:r>
              <a:rPr lang="en-US" sz="24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</a:t>
            </a:r>
            <a:r>
              <a:rPr lang="en-US" sz="2400" baseline="30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the </a:t>
            </a: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δ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nodes </a:t>
            </a: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most related to x</a:t>
            </a:r>
            <a:endParaRPr lang="el-GR" sz="24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184" y="2892492"/>
            <a:ext cx="7376547" cy="812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184" y="3640873"/>
            <a:ext cx="6984776" cy="921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35</a:t>
            </a:fld>
            <a:endParaRPr lang="el-GR"/>
          </a:p>
        </p:txBody>
      </p:sp>
      <p:sp>
        <p:nvSpPr>
          <p:cNvPr id="8" name="TextBox 7"/>
          <p:cNvSpPr txBox="1"/>
          <p:nvPr/>
        </p:nvSpPr>
        <p:spPr>
          <a:xfrm>
            <a:off x="323528" y="188640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Methods for Link Prediction: 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other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293096"/>
            <a:ext cx="3867150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Methods for Link Prediction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: High-level approaches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0472" y="1671191"/>
            <a:ext cx="792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Clustering</a:t>
            </a:r>
            <a:endParaRPr lang="en-US" sz="3200" baseline="-250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2852936"/>
            <a:ext cx="6912768" cy="29649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Compute score(x, y) for al edges in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</a:t>
            </a:r>
            <a:r>
              <a:rPr lang="en-US" sz="2800" baseline="-25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old</a:t>
            </a:r>
            <a:endParaRPr lang="en-US" sz="2800" baseline="-250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just">
              <a:buFont typeface="Wingdings" pitchFamily="2" charset="2"/>
              <a:buChar char="§"/>
            </a:pPr>
            <a:endParaRPr lang="en-US" sz="2800" baseline="-250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Delete the (1-p) fraction of the edges whose score is the lowest, for some parameter p</a:t>
            </a:r>
          </a:p>
          <a:p>
            <a:pPr algn="just">
              <a:buFont typeface="Wingdings" pitchFamily="2" charset="2"/>
              <a:buChar char="§"/>
            </a:pPr>
            <a:endParaRPr lang="en-US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Recompute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score(x, y) for all pairs in the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subgraph</a:t>
            </a:r>
            <a:endParaRPr lang="el-GR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36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67544" y="4005064"/>
            <a:ext cx="7776864" cy="108012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TextBox 1"/>
          <p:cNvSpPr txBox="1"/>
          <p:nvPr/>
        </p:nvSpPr>
        <p:spPr>
          <a:xfrm>
            <a:off x="899592" y="476672"/>
            <a:ext cx="7245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How to Evaluate the Prediction (outline)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0954" y="1556792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Each link predictor </a:t>
            </a:r>
            <a:r>
              <a:rPr lang="en-US" sz="2400" i="1" dirty="0" smtClean="0">
                <a:solidFill>
                  <a:schemeClr val="tx2">
                    <a:lumMod val="50000"/>
                  </a:schemeClr>
                </a:solidFill>
              </a:rPr>
              <a:t>p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outputs a ranked list </a:t>
            </a:r>
            <a:r>
              <a:rPr lang="en-US" sz="2400" i="1" dirty="0" err="1" smtClean="0">
                <a:solidFill>
                  <a:schemeClr val="accent6">
                    <a:lumMod val="75000"/>
                  </a:schemeClr>
                </a:solidFill>
              </a:rPr>
              <a:t>L</a:t>
            </a:r>
            <a:r>
              <a:rPr lang="en-US" sz="2400" i="1" baseline="-25000" dirty="0" err="1" smtClean="0">
                <a:solidFill>
                  <a:schemeClr val="accent6">
                    <a:lumMod val="75000"/>
                  </a:schemeClr>
                </a:solidFill>
              </a:rPr>
              <a:t>p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of pairs in V × V −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E</a:t>
            </a:r>
            <a:r>
              <a:rPr lang="en-US" sz="2400" baseline="-25000" dirty="0" err="1" smtClean="0">
                <a:solidFill>
                  <a:schemeClr val="tx2">
                    <a:lumMod val="50000"/>
                  </a:schemeClr>
                </a:solidFill>
              </a:rPr>
              <a:t>old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: predicted new collaborations in decreasing order of confidence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1560" y="2780928"/>
            <a:ext cx="77048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In this paper, focus on Core, thus</a:t>
            </a:r>
          </a:p>
          <a:p>
            <a:endParaRPr lang="en-US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</a:rPr>
              <a:t>E∗</a:t>
            </a:r>
            <a:r>
              <a:rPr lang="en-US" sz="2000" baseline="-25000" dirty="0" err="1" smtClean="0">
                <a:solidFill>
                  <a:schemeClr val="tx2">
                    <a:lumMod val="50000"/>
                  </a:schemeClr>
                </a:solidFill>
              </a:rPr>
              <a:t>new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= 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</a:rPr>
              <a:t>E</a:t>
            </a:r>
            <a:r>
              <a:rPr lang="en-US" sz="2000" baseline="-25000" dirty="0" err="1" smtClean="0">
                <a:solidFill>
                  <a:schemeClr val="tx2">
                    <a:lumMod val="50000"/>
                  </a:schemeClr>
                </a:solidFill>
              </a:rPr>
              <a:t>new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∩ (Core × Core)  = |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</a:rPr>
              <a:t>E∗</a:t>
            </a:r>
            <a:r>
              <a:rPr lang="en-US" sz="2000" baseline="-25000" dirty="0" err="1" smtClean="0">
                <a:solidFill>
                  <a:schemeClr val="tx2">
                    <a:lumMod val="50000"/>
                  </a:schemeClr>
                </a:solidFill>
              </a:rPr>
              <a:t>new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|</a:t>
            </a:r>
          </a:p>
          <a:p>
            <a:endParaRPr lang="en-US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Evaluation method: </a:t>
            </a:r>
            <a:r>
              <a:rPr lang="en-US" sz="2000" i="1" dirty="0" smtClean="0">
                <a:solidFill>
                  <a:schemeClr val="accent3">
                    <a:lumMod val="75000"/>
                  </a:schemeClr>
                </a:solidFill>
              </a:rPr>
              <a:t>Size of the intersection 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of 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the first </a:t>
            </a:r>
            <a:r>
              <a:rPr lang="en-US" sz="2000" i="1" dirty="0" smtClean="0">
                <a:solidFill>
                  <a:schemeClr val="tx2">
                    <a:lumMod val="50000"/>
                  </a:schemeClr>
                </a:solidFill>
              </a:rPr>
              <a:t>n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edge predictions from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</a:rPr>
              <a:t>L</a:t>
            </a:r>
            <a:r>
              <a:rPr lang="en-US" sz="2000" baseline="-25000" dirty="0" err="1" smtClean="0">
                <a:solidFill>
                  <a:schemeClr val="tx2">
                    <a:lumMod val="50000"/>
                  </a:schemeClr>
                </a:solidFill>
              </a:rPr>
              <a:t>p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that are in Core × Core, and 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the set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</a:rPr>
              <a:t>E∗</a:t>
            </a:r>
            <a:r>
              <a:rPr lang="en-US" sz="2000" baseline="-25000" dirty="0" err="1" smtClean="0">
                <a:solidFill>
                  <a:schemeClr val="tx2">
                    <a:lumMod val="50000"/>
                  </a:schemeClr>
                </a:solidFill>
              </a:rPr>
              <a:t>new</a:t>
            </a:r>
            <a:endParaRPr lang="el-GR" sz="2000" baseline="-250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5445224"/>
            <a:ext cx="7992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000" i="1" dirty="0" smtClean="0">
                <a:solidFill>
                  <a:schemeClr val="accent6">
                    <a:lumMod val="75000"/>
                  </a:schemeClr>
                </a:solidFill>
              </a:rPr>
              <a:t> How many of the (relevant) top-n predictions are correct (precision?)</a:t>
            </a:r>
            <a:endParaRPr lang="el-GR" sz="20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37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84249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</a:rPr>
              <a:t>Evaluation: baseline</a:t>
            </a:r>
            <a:endParaRPr lang="en-US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1736" y="1196752"/>
            <a:ext cx="79928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Baseline: random predictor </a:t>
            </a:r>
          </a:p>
          <a:p>
            <a:pPr algn="just"/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</a:rPr>
              <a:t>Randomly select pairs of authors who did not collaborate in the training interval</a:t>
            </a:r>
            <a:endParaRPr lang="el-GR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809137" y="3588857"/>
            <a:ext cx="1836204" cy="996305"/>
            <a:chOff x="2123728" y="2852936"/>
            <a:chExt cx="1368152" cy="708273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95736" y="3284984"/>
              <a:ext cx="123825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27784" y="2852936"/>
              <a:ext cx="552450" cy="266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9" name="Straight Connector 8"/>
            <p:cNvCxnSpPr/>
            <p:nvPr/>
          </p:nvCxnSpPr>
          <p:spPr>
            <a:xfrm>
              <a:off x="2123728" y="3140968"/>
              <a:ext cx="1368152" cy="0"/>
            </a:xfrm>
            <a:prstGeom prst="line">
              <a:avLst/>
            </a:prstGeom>
            <a:ln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395536" y="2924944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Probability that a random prediction is correct:</a:t>
            </a:r>
            <a:endParaRPr lang="el-GR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552" y="5013176"/>
            <a:ext cx="7725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In the datasets, from 0.15% (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cond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-mat) to 0.48% (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astro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-ph)</a:t>
            </a:r>
            <a:endParaRPr lang="el-GR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38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Evaluation: Factor improvement over random</a:t>
            </a:r>
            <a:endParaRPr lang="en-US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3149" y="1401618"/>
            <a:ext cx="8264461" cy="481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39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476672"/>
            <a:ext cx="7245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</a:rPr>
              <a:t>Outline</a:t>
            </a:r>
            <a:endParaRPr lang="en-US" sz="4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628800"/>
            <a:ext cx="82089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3600" dirty="0" smtClean="0"/>
              <a:t>Estimating a score for each edge (seminal work of </a:t>
            </a:r>
            <a:r>
              <a:rPr lang="en-US" sz="3600" dirty="0" err="1" smtClean="0">
                <a:solidFill>
                  <a:schemeClr val="bg2">
                    <a:lumMod val="10000"/>
                  </a:schemeClr>
                </a:solidFill>
              </a:rPr>
              <a:t>Liben-Nowell&amp;Kleinberg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</a:rPr>
              <a:t>)</a:t>
            </a:r>
            <a:r>
              <a:rPr lang="en-US" sz="3600" dirty="0" smtClean="0"/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36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</a:rPr>
              <a:t>Classification approach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36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3600" dirty="0"/>
              <a:t>The who to follow service </a:t>
            </a:r>
            <a:r>
              <a:rPr lang="en-US" sz="3600" dirty="0" smtClean="0"/>
              <a:t>at Twitter 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658717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980728"/>
            <a:ext cx="6480720" cy="5538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23528" y="0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Evaluation: Factor improvement over random</a:t>
            </a:r>
            <a:endParaRPr lang="en-US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40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Evaluation: Average relevance performance (random)</a:t>
            </a:r>
            <a:endParaRPr lang="en-US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764704"/>
            <a:ext cx="5391150" cy="526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642670" y="1196752"/>
            <a:ext cx="316835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average ratio over the five datasets of the given predictor's performance 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versus a baseline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predictor's performance. </a:t>
            </a:r>
            <a:endParaRPr lang="el-GR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>
              <a:buFont typeface="Wingdings" pitchFamily="2" charset="2"/>
              <a:buChar char="§"/>
            </a:pPr>
            <a:r>
              <a:rPr lang="el-GR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the error bars indicate the minimum and maximum of this ratio over the five datasets. </a:t>
            </a:r>
          </a:p>
          <a:p>
            <a:pPr algn="just">
              <a:buFont typeface="Wingdings" pitchFamily="2" charset="2"/>
              <a:buChar char="§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the parameters for the starred predictors are: (1) for weighted Katz,  </a:t>
            </a:r>
            <a:r>
              <a:rPr lang="el-GR" dirty="0" smtClean="0">
                <a:solidFill>
                  <a:schemeClr val="tx2">
                    <a:lumMod val="50000"/>
                  </a:schemeClr>
                </a:solidFill>
              </a:rPr>
              <a:t>β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= 0</a:t>
            </a:r>
            <a:r>
              <a:rPr lang="el-GR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005; (2) for Katz clustering, </a:t>
            </a:r>
            <a:r>
              <a:rPr lang="el-GR" dirty="0" smtClean="0">
                <a:solidFill>
                  <a:schemeClr val="tx2">
                    <a:lumMod val="50000"/>
                  </a:schemeClr>
                </a:solidFill>
              </a:rPr>
              <a:t>β1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= 0</a:t>
            </a:r>
            <a:r>
              <a:rPr lang="el-GR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001;  </a:t>
            </a:r>
            <a:r>
              <a:rPr lang="el-GR" dirty="0" smtClean="0">
                <a:solidFill>
                  <a:schemeClr val="tx2">
                    <a:lumMod val="50000"/>
                  </a:schemeClr>
                </a:solidFill>
              </a:rPr>
              <a:t>ρ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= 0</a:t>
            </a:r>
            <a:r>
              <a:rPr lang="el-GR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15; </a:t>
            </a:r>
            <a:r>
              <a:rPr lang="el-GR" dirty="0" smtClean="0">
                <a:solidFill>
                  <a:schemeClr val="tx2">
                    <a:lumMod val="50000"/>
                  </a:schemeClr>
                </a:solidFill>
              </a:rPr>
              <a:t>β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2 = 0</a:t>
            </a:r>
            <a:r>
              <a:rPr lang="el-GR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1; (3) for low-rank inner product, rank = 256; (4) for rooted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Pagerank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l-GR" dirty="0" smtClean="0">
                <a:solidFill>
                  <a:schemeClr val="tx2">
                    <a:lumMod val="50000"/>
                  </a:schemeClr>
                </a:solidFill>
              </a:rPr>
              <a:t>α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= 0</a:t>
            </a:r>
            <a:r>
              <a:rPr lang="el-GR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15; (5) for unseen bigrams, unweighted, common neighbors with </a:t>
            </a:r>
            <a:r>
              <a:rPr lang="el-GR" dirty="0" smtClean="0">
                <a:solidFill>
                  <a:schemeClr val="tx2">
                    <a:lumMod val="50000"/>
                  </a:schemeClr>
                </a:solidFill>
              </a:rPr>
              <a:t>δ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= 8; and (6) for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SimRank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, C ( </a:t>
            </a:r>
            <a:r>
              <a:rPr lang="el-GR" dirty="0" smtClean="0">
                <a:solidFill>
                  <a:schemeClr val="tx2">
                    <a:lumMod val="50000"/>
                  </a:schemeClr>
                </a:solidFill>
              </a:rPr>
              <a:t>γ)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= 0</a:t>
            </a:r>
            <a:r>
              <a:rPr lang="el-GR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8.</a:t>
            </a:r>
            <a:endParaRPr lang="el-GR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41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00213" y="1094174"/>
            <a:ext cx="5176043" cy="5244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23528" y="188640"/>
            <a:ext cx="84249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Evaluation: Average relevance performance (distance)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42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109663"/>
            <a:ext cx="5791200" cy="463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23528" y="188640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Evaluation: Average relevance performance (neighbors)</a:t>
            </a:r>
            <a:endParaRPr lang="en-US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43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Evaluation: prediction overlap</a:t>
            </a:r>
            <a:endParaRPr lang="en-US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124744"/>
            <a:ext cx="5251345" cy="267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3861048"/>
            <a:ext cx="508635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547664" y="486916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correct</a:t>
            </a:r>
            <a:endParaRPr lang="el-GR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24128" y="1196752"/>
            <a:ext cx="29523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How much similar are the predictions made by the different methods?</a:t>
            </a:r>
          </a:p>
          <a:p>
            <a:pPr algn="just"/>
            <a:endParaRPr lang="en-US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Why?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5536" y="3068960"/>
            <a:ext cx="144016" cy="72008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Rectangle 9"/>
          <p:cNvSpPr/>
          <p:nvPr/>
        </p:nvSpPr>
        <p:spPr>
          <a:xfrm>
            <a:off x="395536" y="2348880"/>
            <a:ext cx="144016" cy="72008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Rectangle 10"/>
          <p:cNvSpPr/>
          <p:nvPr/>
        </p:nvSpPr>
        <p:spPr>
          <a:xfrm>
            <a:off x="395536" y="3212976"/>
            <a:ext cx="144016" cy="72008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Rectangle 11"/>
          <p:cNvSpPr/>
          <p:nvPr/>
        </p:nvSpPr>
        <p:spPr>
          <a:xfrm>
            <a:off x="395536" y="3356992"/>
            <a:ext cx="144016" cy="7200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Rectangle 12"/>
          <p:cNvSpPr/>
          <p:nvPr/>
        </p:nvSpPr>
        <p:spPr>
          <a:xfrm>
            <a:off x="395536" y="2924944"/>
            <a:ext cx="144016" cy="7200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Rectangle 13"/>
          <p:cNvSpPr/>
          <p:nvPr/>
        </p:nvSpPr>
        <p:spPr>
          <a:xfrm>
            <a:off x="395536" y="3501008"/>
            <a:ext cx="144016" cy="7200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Rectangle 14"/>
          <p:cNvSpPr/>
          <p:nvPr/>
        </p:nvSpPr>
        <p:spPr>
          <a:xfrm>
            <a:off x="395536" y="2780928"/>
            <a:ext cx="144016" cy="72008"/>
          </a:xfrm>
          <a:prstGeom prst="rect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44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Evaluation: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datasets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772816"/>
            <a:ext cx="5457825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67544" y="1088903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How much does the performance of the different methods depends on the dataset?</a:t>
            </a:r>
            <a:endParaRPr lang="el-GR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5085184"/>
            <a:ext cx="74168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(rank) On 4 of the 5 datasets best at an intermediate rank </a:t>
            </a:r>
          </a:p>
          <a:p>
            <a:pPr algn="just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     On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qr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-qc, best at rank 1, does it have a “simpler” structure”?</a:t>
            </a:r>
          </a:p>
          <a:p>
            <a:pPr algn="just">
              <a:buFont typeface="Wingdings" pitchFamily="2" charset="2"/>
              <a:buChar char="§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On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hep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-ph, preferential attachment the best</a:t>
            </a:r>
          </a:p>
          <a:p>
            <a:pPr algn="just">
              <a:buFont typeface="Wingdings" pitchFamily="2" charset="2"/>
              <a:buChar char="§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Why is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astro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-ph “difficult”?</a:t>
            </a:r>
          </a:p>
          <a:p>
            <a:pPr algn="just"/>
            <a:r>
              <a:rPr lang="en-US" i="1" dirty="0" smtClean="0">
                <a:solidFill>
                  <a:schemeClr val="tx2">
                    <a:lumMod val="50000"/>
                  </a:schemeClr>
                </a:solidFill>
              </a:rPr>
              <a:t>The culture of physicists and physics collaboration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45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84249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</a:rPr>
              <a:t>Evaluation: small world</a:t>
            </a:r>
            <a:endParaRPr lang="en-US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1730425"/>
            <a:ext cx="7200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The shortest path even in unrelated disciplines is often very short</a:t>
            </a:r>
          </a:p>
          <a:p>
            <a:endParaRPr lang="en-US" sz="28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Basic classifier on graph distances does not work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46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Evaluation: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restricting to distance three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4102" y="1130940"/>
            <a:ext cx="37444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Many pairs of authors separated by a graph distance of 2 will not collaborate and </a:t>
            </a:r>
          </a:p>
          <a:p>
            <a:pPr algn="just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Many pairs who collaborate are at distance greater than 2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764704"/>
            <a:ext cx="39719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6597" y="3974976"/>
            <a:ext cx="49434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3068960"/>
            <a:ext cx="2677805" cy="3408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04102" y="2800254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Disregard all distance 2 pairs (do not just  “close” triangles)</a:t>
            </a:r>
            <a:endParaRPr lang="el-GR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47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Evaluation: the breadth of data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110829"/>
            <a:ext cx="7532349" cy="794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008584" y="1484784"/>
            <a:ext cx="51125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Three</a:t>
            </a:r>
            <a:r>
              <a:rPr lang="en-US" sz="2000" dirty="0" smtClean="0"/>
              <a:t> additional datasets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Proceedings of STOC and FOCS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Papers for </a:t>
            </a:r>
            <a:r>
              <a:rPr lang="en-US" sz="2000" dirty="0" err="1" smtClean="0"/>
              <a:t>Citeseer</a:t>
            </a:r>
            <a:endParaRPr lang="en-US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All five of the </a:t>
            </a:r>
            <a:r>
              <a:rPr lang="en-US" sz="2000" dirty="0" err="1" smtClean="0"/>
              <a:t>arXiv</a:t>
            </a:r>
            <a:r>
              <a:rPr lang="en-US" sz="2000" dirty="0" smtClean="0"/>
              <a:t> sections</a:t>
            </a:r>
            <a:endParaRPr lang="el-GR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2433518" y="3919633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Common neighbors </a:t>
            </a:r>
            <a:r>
              <a:rPr lang="en-US" dirty="0" err="1" smtClean="0"/>
              <a:t>vs</a:t>
            </a:r>
            <a:r>
              <a:rPr lang="en-US" dirty="0" smtClean="0"/>
              <a:t> Random</a:t>
            </a:r>
            <a:endParaRPr lang="el-GR" dirty="0"/>
          </a:p>
        </p:txBody>
      </p:sp>
      <p:sp>
        <p:nvSpPr>
          <p:cNvPr id="6" name="TextBox 5"/>
          <p:cNvSpPr txBox="1"/>
          <p:nvPr/>
        </p:nvSpPr>
        <p:spPr>
          <a:xfrm>
            <a:off x="899592" y="4941168"/>
            <a:ext cx="66247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800" dirty="0" smtClean="0"/>
              <a:t>   Suggests that is easier to predict links </a:t>
            </a:r>
            <a:r>
              <a:rPr lang="en-US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within communities</a:t>
            </a:r>
            <a:endParaRPr lang="el-GR" sz="28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48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Extensions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1196752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Improve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performance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. Even the best (Katz clustering on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gr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-qc) correct on only about 16% of its prediction</a:t>
            </a:r>
            <a:endParaRPr lang="el-GR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2276872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Improve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efficiency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on very large networks (approximation of distances) </a:t>
            </a:r>
            <a:endParaRPr lang="el-GR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3212976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Treat more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recent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collaborations as more important</a:t>
            </a:r>
            <a:endParaRPr lang="el-GR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4077072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2">
                  <a:lumMod val="50000"/>
                </a:schemeClr>
              </a:buClr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 Additional information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(paper titles, author institutions, etc)</a:t>
            </a:r>
          </a:p>
          <a:p>
            <a:pPr>
              <a:buClr>
                <a:schemeClr val="tx2">
                  <a:lumMod val="50000"/>
                </a:schemeClr>
              </a:buClr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To some extent latently  present in the graph</a:t>
            </a:r>
            <a:endParaRPr lang="el-GR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49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476672"/>
            <a:ext cx="7245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Problem Definition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1484784"/>
            <a:ext cx="7704856" cy="181588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Link prediction problem: 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Given the links in a social network at time </a:t>
            </a:r>
            <a:r>
              <a:rPr lang="en-US" sz="2800" i="1" dirty="0" smtClean="0">
                <a:solidFill>
                  <a:schemeClr val="tx2">
                    <a:lumMod val="50000"/>
                  </a:schemeClr>
                </a:solidFill>
              </a:rPr>
              <a:t>t,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i="1" dirty="0" smtClean="0">
                <a:solidFill>
                  <a:schemeClr val="tx2">
                    <a:lumMod val="50000"/>
                  </a:schemeClr>
                </a:solidFill>
              </a:rPr>
              <a:t>predict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the edges that will be added to the network during the time interval from time </a:t>
            </a:r>
            <a:r>
              <a:rPr lang="en-US" sz="2800" i="1" dirty="0" smtClean="0">
                <a:solidFill>
                  <a:schemeClr val="tx2">
                    <a:lumMod val="50000"/>
                  </a:schemeClr>
                </a:solidFill>
              </a:rPr>
              <a:t>t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to a given future time </a:t>
            </a:r>
            <a:r>
              <a:rPr lang="en-US" sz="2800" i="1" dirty="0" smtClean="0">
                <a:solidFill>
                  <a:schemeClr val="tx2">
                    <a:lumMod val="50000"/>
                  </a:schemeClr>
                </a:solidFill>
              </a:rPr>
              <a:t>t’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8465" y="3877945"/>
            <a:ext cx="75608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Based solely on the </a:t>
            </a:r>
            <a:r>
              <a:rPr lang="en-US" sz="2000" i="1" dirty="0" smtClean="0">
                <a:solidFill>
                  <a:schemeClr val="accent6">
                    <a:lumMod val="75000"/>
                  </a:schemeClr>
                </a:solidFill>
              </a:rPr>
              <a:t>topology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of the network (social proximity) (the more general problem also considers attributes of the nodes and links)</a:t>
            </a:r>
          </a:p>
          <a:p>
            <a:pPr algn="just">
              <a:buFont typeface="Wingdings" pitchFamily="2" charset="2"/>
              <a:buChar char="§"/>
            </a:pPr>
            <a:endParaRPr lang="en-US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Different from the problem of </a:t>
            </a:r>
            <a:r>
              <a:rPr lang="en-US" sz="2000" i="1" dirty="0" smtClean="0">
                <a:solidFill>
                  <a:schemeClr val="accent6">
                    <a:lumMod val="75000"/>
                  </a:schemeClr>
                </a:solidFill>
              </a:rPr>
              <a:t>inferring missing 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(hidden) links (there is a temporal aspect)</a:t>
            </a:r>
          </a:p>
          <a:p>
            <a:pPr lvl="1" algn="just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To save experimental effort in the laboratory or in the field</a:t>
            </a:r>
            <a:endParaRPr lang="el-GR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5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476672"/>
            <a:ext cx="7245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Outline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1556792"/>
            <a:ext cx="79208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Estimating a score for each edge (seminal work of </a:t>
            </a:r>
            <a:r>
              <a:rPr lang="en-US" sz="2400" dirty="0" err="1" smtClean="0">
                <a:solidFill>
                  <a:schemeClr val="bg1">
                    <a:lumMod val="65000"/>
                  </a:schemeClr>
                </a:solidFill>
              </a:rPr>
              <a:t>Liben-Nowell&amp;Kleinberg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Neighbors 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measures, Distance measures, Other 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methods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Evaluation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Classification approach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 smtClean="0"/>
              <a:t>Twitter 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50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5991415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Using Supervised Learning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340768"/>
            <a:ext cx="7992888" cy="430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</a:pPr>
            <a:r>
              <a:rPr lang="en-US" altLang="en-US" sz="2400" dirty="0"/>
              <a:t>Given a collection of records </a:t>
            </a:r>
            <a:r>
              <a:rPr lang="en-US" altLang="en-US" sz="2400" dirty="0" smtClean="0"/>
              <a:t>(</a:t>
            </a:r>
            <a:r>
              <a:rPr lang="en-US" altLang="en-US" sz="2400" i="1" dirty="0" smtClean="0">
                <a:solidFill>
                  <a:schemeClr val="accent6">
                    <a:lumMod val="75000"/>
                  </a:schemeClr>
                </a:solidFill>
              </a:rPr>
              <a:t>training </a:t>
            </a:r>
            <a:r>
              <a:rPr lang="en-US" altLang="en-US" sz="2400" i="1" dirty="0">
                <a:solidFill>
                  <a:schemeClr val="accent6">
                    <a:lumMod val="75000"/>
                  </a:schemeClr>
                </a:solidFill>
              </a:rPr>
              <a:t>set </a:t>
            </a:r>
            <a:r>
              <a:rPr lang="en-US" altLang="en-US" sz="2400" dirty="0" smtClean="0"/>
              <a:t>)</a:t>
            </a:r>
          </a:p>
          <a:p>
            <a:pPr marL="342900" indent="-342900">
              <a:lnSpc>
                <a:spcPct val="90000"/>
              </a:lnSpc>
            </a:pPr>
            <a:endParaRPr lang="en-US" altLang="en-US" sz="800" dirty="0"/>
          </a:p>
          <a:p>
            <a:pPr marL="342900" indent="-342900">
              <a:lnSpc>
                <a:spcPct val="90000"/>
              </a:lnSpc>
            </a:pPr>
            <a:r>
              <a:rPr lang="en-US" altLang="en-US" sz="2400" dirty="0" smtClean="0"/>
              <a:t>Each </a:t>
            </a:r>
            <a:r>
              <a:rPr lang="en-US" altLang="en-US" sz="2400" dirty="0"/>
              <a:t>record </a:t>
            </a:r>
            <a:r>
              <a:rPr lang="en-US" altLang="en-US" sz="2400" dirty="0" smtClean="0"/>
              <a:t>contains </a:t>
            </a:r>
          </a:p>
          <a:p>
            <a:pPr marL="342900" indent="-342900">
              <a:lnSpc>
                <a:spcPct val="90000"/>
              </a:lnSpc>
            </a:pPr>
            <a:r>
              <a:rPr lang="en-US" altLang="en-US" sz="2400" dirty="0"/>
              <a:t> </a:t>
            </a:r>
            <a:r>
              <a:rPr lang="en-US" altLang="en-US" sz="2400" dirty="0" smtClean="0"/>
              <a:t>     a </a:t>
            </a:r>
            <a:r>
              <a:rPr lang="en-US" altLang="en-US" sz="2400" dirty="0"/>
              <a:t>set of </a:t>
            </a:r>
            <a:r>
              <a:rPr lang="en-US" altLang="en-US" sz="2400" i="1" dirty="0" smtClean="0"/>
              <a:t>attributes (features) + </a:t>
            </a:r>
            <a:r>
              <a:rPr lang="en-US" altLang="en-US" sz="2400" dirty="0" smtClean="0"/>
              <a:t>the </a:t>
            </a:r>
            <a:r>
              <a:rPr lang="en-US" altLang="en-US" sz="2400" i="1" dirty="0" smtClean="0">
                <a:solidFill>
                  <a:schemeClr val="accent6">
                    <a:lumMod val="75000"/>
                  </a:schemeClr>
                </a:solidFill>
              </a:rPr>
              <a:t>class attribute</a:t>
            </a:r>
            <a:r>
              <a:rPr lang="en-US" altLang="en-US" sz="2400" dirty="0" smtClean="0"/>
              <a:t>.</a:t>
            </a:r>
            <a:endParaRPr lang="en-US" altLang="en-US" sz="2400" dirty="0"/>
          </a:p>
          <a:p>
            <a:pPr marL="342900" indent="-342900">
              <a:lnSpc>
                <a:spcPct val="90000"/>
              </a:lnSpc>
            </a:pPr>
            <a:endParaRPr lang="en-US" altLang="en-US" sz="800" dirty="0" smtClean="0"/>
          </a:p>
          <a:p>
            <a:pPr marL="342900" indent="-342900">
              <a:lnSpc>
                <a:spcPct val="90000"/>
              </a:lnSpc>
            </a:pPr>
            <a:r>
              <a:rPr lang="en-US" altLang="en-US" sz="2400" dirty="0" smtClean="0"/>
              <a:t>Find </a:t>
            </a:r>
            <a:r>
              <a:rPr lang="en-US" altLang="en-US" sz="2400" dirty="0"/>
              <a:t>a </a:t>
            </a:r>
            <a:r>
              <a:rPr lang="en-US" altLang="en-US" sz="2400" i="1" dirty="0">
                <a:solidFill>
                  <a:schemeClr val="accent6">
                    <a:lumMod val="75000"/>
                  </a:schemeClr>
                </a:solidFill>
              </a:rPr>
              <a:t>model</a:t>
            </a:r>
            <a:r>
              <a:rPr lang="en-US" altLang="en-US" sz="2400" dirty="0"/>
              <a:t>  for </a:t>
            </a:r>
            <a:r>
              <a:rPr lang="en-US" altLang="en-US" sz="2400" dirty="0" smtClean="0"/>
              <a:t>the class </a:t>
            </a:r>
            <a:r>
              <a:rPr lang="en-US" altLang="en-US" sz="2400" dirty="0"/>
              <a:t>attribute as a function of the values </a:t>
            </a:r>
            <a:r>
              <a:rPr lang="en-US" altLang="en-US" sz="2400" dirty="0" smtClean="0"/>
              <a:t>of other </a:t>
            </a:r>
            <a:r>
              <a:rPr lang="en-US" altLang="en-US" sz="2400" dirty="0"/>
              <a:t>attributes.</a:t>
            </a:r>
          </a:p>
          <a:p>
            <a:pPr marL="342900" indent="-342900">
              <a:lnSpc>
                <a:spcPct val="90000"/>
              </a:lnSpc>
            </a:pPr>
            <a:endParaRPr lang="en-US" altLang="en-US" sz="2400" dirty="0" smtClean="0"/>
          </a:p>
          <a:p>
            <a:pPr marL="342900" indent="-342900">
              <a:lnSpc>
                <a:spcPct val="90000"/>
              </a:lnSpc>
            </a:pPr>
            <a:r>
              <a:rPr lang="en-US" altLang="en-US" sz="2400" dirty="0" smtClean="0"/>
              <a:t>Goal</a:t>
            </a:r>
            <a:r>
              <a:rPr lang="en-US" altLang="en-US" sz="2400" dirty="0"/>
              <a:t>: previously unseen records should be assigned a class as accurately as </a:t>
            </a:r>
            <a:r>
              <a:rPr lang="en-US" altLang="en-US" sz="2400" dirty="0" smtClean="0"/>
              <a:t>possible.</a:t>
            </a:r>
          </a:p>
          <a:p>
            <a:pPr marL="342900" indent="-342900">
              <a:lnSpc>
                <a:spcPct val="90000"/>
              </a:lnSpc>
            </a:pPr>
            <a:endParaRPr lang="en-US" altLang="en-US" sz="2400" dirty="0"/>
          </a:p>
          <a:p>
            <a:pPr marL="342900" indent="-342900">
              <a:lnSpc>
                <a:spcPct val="90000"/>
              </a:lnSpc>
            </a:pPr>
            <a:r>
              <a:rPr lang="en-US" altLang="en-US" sz="2400" dirty="0" smtClean="0"/>
              <a:t>A </a:t>
            </a:r>
            <a:r>
              <a:rPr lang="en-US" altLang="en-US" sz="2400" dirty="0">
                <a:solidFill>
                  <a:schemeClr val="accent6">
                    <a:lumMod val="75000"/>
                  </a:schemeClr>
                </a:solidFill>
              </a:rPr>
              <a:t>test set </a:t>
            </a:r>
            <a:r>
              <a:rPr lang="en-US" altLang="en-US" sz="2400" dirty="0"/>
              <a:t>is used to determine the accuracy of the model. </a:t>
            </a:r>
            <a:endParaRPr lang="en-US" altLang="en-US" sz="2400" dirty="0" smtClean="0"/>
          </a:p>
          <a:p>
            <a:pPr marL="342900" indent="-342900">
              <a:lnSpc>
                <a:spcPct val="90000"/>
              </a:lnSpc>
            </a:pPr>
            <a:endParaRPr lang="en-US" altLang="en-US" sz="800" dirty="0"/>
          </a:p>
          <a:p>
            <a:pPr marL="342900" indent="-342900">
              <a:lnSpc>
                <a:spcPct val="90000"/>
              </a:lnSpc>
            </a:pPr>
            <a:r>
              <a:rPr lang="en-US" altLang="en-US" sz="2000" dirty="0" smtClean="0"/>
              <a:t>Usually, the given data set is divided into training and test sets, with training set used to build the model and test set used to validate it.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51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7460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accent6">
                    <a:lumMod val="75000"/>
                  </a:schemeClr>
                </a:solidFill>
              </a:rPr>
              <a:t>Illustrating the Classification </a:t>
            </a:r>
            <a:r>
              <a:rPr lang="en-US" altLang="en-US" dirty="0">
                <a:solidFill>
                  <a:schemeClr val="accent6">
                    <a:lumMod val="75000"/>
                  </a:schemeClr>
                </a:solidFill>
              </a:rPr>
              <a:t>Task</a:t>
            </a:r>
          </a:p>
        </p:txBody>
      </p:sp>
      <p:graphicFrame>
        <p:nvGraphicFramePr>
          <p:cNvPr id="828442" name="Object 26"/>
          <p:cNvGraphicFramePr>
            <a:graphicFrameLocks noGrp="1" noChangeAspect="1"/>
          </p:cNvGraphicFramePr>
          <p:nvPr>
            <p:ph idx="1"/>
          </p:nvPr>
        </p:nvGraphicFramePr>
        <p:xfrm>
          <a:off x="1093788" y="1143000"/>
          <a:ext cx="6951662" cy="518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" name="Visio" r:id="rId3" imgW="8424875" imgH="6279741" progId="Visio.Drawing.6">
                  <p:embed/>
                </p:oleObj>
              </mc:Choice>
              <mc:Fallback>
                <p:oleObj name="Visio" r:id="rId3" imgW="8424875" imgH="6279741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3788" y="1143000"/>
                        <a:ext cx="6951662" cy="518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52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7130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9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accent6">
                    <a:lumMod val="75000"/>
                  </a:schemeClr>
                </a:solidFill>
              </a:rPr>
              <a:t>Classification Techniques</a:t>
            </a:r>
          </a:p>
        </p:txBody>
      </p:sp>
      <p:sp>
        <p:nvSpPr>
          <p:cNvPr id="80691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Decision Tree based Methods</a:t>
            </a:r>
          </a:p>
          <a:p>
            <a:r>
              <a:rPr lang="en-US" altLang="en-US" dirty="0"/>
              <a:t>Rule-based Methods</a:t>
            </a:r>
          </a:p>
          <a:p>
            <a:r>
              <a:rPr lang="en-US" altLang="en-US" dirty="0"/>
              <a:t>Memory based reasoning</a:t>
            </a:r>
          </a:p>
          <a:p>
            <a:r>
              <a:rPr lang="en-US" altLang="en-US" dirty="0"/>
              <a:t>Neural Networks</a:t>
            </a:r>
          </a:p>
          <a:p>
            <a:r>
              <a:rPr lang="en-US" altLang="en-US" dirty="0"/>
              <a:t>Naïve Bayes and Bayesian Belief Networks</a:t>
            </a:r>
          </a:p>
          <a:p>
            <a:r>
              <a:rPr lang="en-US" altLang="en-US" dirty="0"/>
              <a:t>Support Vector </a:t>
            </a:r>
            <a:r>
              <a:rPr lang="en-US" altLang="en-US" dirty="0" smtClean="0"/>
              <a:t>Machines</a:t>
            </a:r>
          </a:p>
          <a:p>
            <a:r>
              <a:rPr lang="en-US" altLang="en-US" dirty="0" smtClean="0"/>
              <a:t>Logistic Regression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53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1520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858" name="Rectangle 2"/>
          <p:cNvSpPr>
            <a:spLocks noGrp="1" noChangeArrowheads="1"/>
          </p:cNvSpPr>
          <p:nvPr>
            <p:ph type="title"/>
          </p:nvPr>
        </p:nvSpPr>
        <p:spPr>
          <a:xfrm>
            <a:off x="439738" y="197152"/>
            <a:ext cx="8229600" cy="1143000"/>
          </a:xfrm>
        </p:spPr>
        <p:txBody>
          <a:bodyPr/>
          <a:lstStyle/>
          <a:p>
            <a:r>
              <a:rPr lang="en-US" altLang="en-US" dirty="0">
                <a:solidFill>
                  <a:schemeClr val="accent6">
                    <a:lumMod val="75000"/>
                  </a:schemeClr>
                </a:solidFill>
              </a:rPr>
              <a:t>Example of a Decision Tree</a:t>
            </a:r>
          </a:p>
        </p:txBody>
      </p:sp>
      <p:grpSp>
        <p:nvGrpSpPr>
          <p:cNvPr id="889859" name="Group 3"/>
          <p:cNvGrpSpPr>
            <a:grpSpLocks/>
          </p:cNvGrpSpPr>
          <p:nvPr/>
        </p:nvGrpSpPr>
        <p:grpSpPr bwMode="auto">
          <a:xfrm>
            <a:off x="228600" y="1371600"/>
            <a:ext cx="3587750" cy="4311650"/>
            <a:chOff x="288" y="951"/>
            <a:chExt cx="2260" cy="2716"/>
          </a:xfrm>
        </p:grpSpPr>
        <p:graphicFrame>
          <p:nvGraphicFramePr>
            <p:cNvPr id="889860" name="Object 4"/>
            <p:cNvGraphicFramePr>
              <a:graphicFrameLocks noChangeAspect="1"/>
            </p:cNvGraphicFramePr>
            <p:nvPr/>
          </p:nvGraphicFramePr>
          <p:xfrm>
            <a:off x="288" y="1344"/>
            <a:ext cx="2246" cy="23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66" name="Document" r:id="rId3" imgW="5405040" imgH="5780160" progId="Word.Document.8">
                    <p:embed/>
                  </p:oleObj>
                </mc:Choice>
                <mc:Fallback>
                  <p:oleObj name="Document" r:id="rId3" imgW="5405040" imgH="5780160" progId="Word.Documen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" y="1344"/>
                          <a:ext cx="2246" cy="232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89861" name="Text Box 5"/>
            <p:cNvSpPr txBox="1">
              <a:spLocks noChangeArrowheads="1"/>
            </p:cNvSpPr>
            <p:nvPr/>
          </p:nvSpPr>
          <p:spPr bwMode="auto">
            <a:xfrm rot="-2416809">
              <a:off x="672" y="951"/>
              <a:ext cx="79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altLang="en-US" sz="1600">
                  <a:solidFill>
                    <a:srgbClr val="006600"/>
                  </a:solidFill>
                  <a:latin typeface="Arial" charset="0"/>
                </a:rPr>
                <a:t>categorical</a:t>
              </a:r>
              <a:endParaRPr lang="en-US" altLang="en-US" sz="160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89862" name="Text Box 6"/>
            <p:cNvSpPr txBox="1">
              <a:spLocks noChangeArrowheads="1"/>
            </p:cNvSpPr>
            <p:nvPr/>
          </p:nvSpPr>
          <p:spPr bwMode="auto">
            <a:xfrm rot="-2416809">
              <a:off x="1104" y="951"/>
              <a:ext cx="79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altLang="en-US" sz="1600">
                  <a:solidFill>
                    <a:srgbClr val="006600"/>
                  </a:solidFill>
                  <a:latin typeface="Arial" charset="0"/>
                </a:rPr>
                <a:t>categorical</a:t>
              </a:r>
              <a:endParaRPr lang="en-US" altLang="en-US" sz="160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89863" name="Text Box 7"/>
            <p:cNvSpPr txBox="1">
              <a:spLocks noChangeArrowheads="1"/>
            </p:cNvSpPr>
            <p:nvPr/>
          </p:nvSpPr>
          <p:spPr bwMode="auto">
            <a:xfrm rot="-2416809">
              <a:off x="1632" y="951"/>
              <a:ext cx="80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altLang="en-US" sz="1600">
                  <a:solidFill>
                    <a:srgbClr val="006600"/>
                  </a:solidFill>
                  <a:latin typeface="Arial" charset="0"/>
                </a:rPr>
                <a:t>continuous</a:t>
              </a:r>
              <a:endParaRPr lang="en-US" altLang="en-US" sz="160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89864" name="Text Box 8"/>
            <p:cNvSpPr txBox="1">
              <a:spLocks noChangeArrowheads="1"/>
            </p:cNvSpPr>
            <p:nvPr/>
          </p:nvSpPr>
          <p:spPr bwMode="auto">
            <a:xfrm rot="-2416809">
              <a:off x="2112" y="1047"/>
              <a:ext cx="43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altLang="en-US" sz="1600">
                  <a:solidFill>
                    <a:srgbClr val="006600"/>
                  </a:solidFill>
                  <a:latin typeface="Arial" charset="0"/>
                </a:rPr>
                <a:t>class</a:t>
              </a:r>
              <a:endParaRPr lang="en-US" altLang="en-US" sz="1600">
                <a:solidFill>
                  <a:schemeClr val="bg2"/>
                </a:solidFill>
                <a:latin typeface="Arial" charset="0"/>
              </a:endParaRPr>
            </a:p>
          </p:txBody>
        </p:sp>
      </p:grpSp>
      <p:sp>
        <p:nvSpPr>
          <p:cNvPr id="889865" name="Line 9"/>
          <p:cNvSpPr>
            <a:spLocks noChangeShapeType="1"/>
          </p:cNvSpPr>
          <p:nvPr/>
        </p:nvSpPr>
        <p:spPr bwMode="auto">
          <a:xfrm>
            <a:off x="6965950" y="4505325"/>
            <a:ext cx="242888" cy="5270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66" name="Line 10"/>
          <p:cNvSpPr>
            <a:spLocks noChangeShapeType="1"/>
          </p:cNvSpPr>
          <p:nvPr/>
        </p:nvSpPr>
        <p:spPr bwMode="auto">
          <a:xfrm flipH="1">
            <a:off x="5835650" y="4505325"/>
            <a:ext cx="323850" cy="5270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67" name="Line 11"/>
          <p:cNvSpPr>
            <a:spLocks noChangeShapeType="1"/>
          </p:cNvSpPr>
          <p:nvPr/>
        </p:nvSpPr>
        <p:spPr bwMode="auto">
          <a:xfrm flipH="1">
            <a:off x="6481763" y="3711575"/>
            <a:ext cx="403225" cy="5286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68" name="Line 12"/>
          <p:cNvSpPr>
            <a:spLocks noChangeShapeType="1"/>
          </p:cNvSpPr>
          <p:nvPr/>
        </p:nvSpPr>
        <p:spPr bwMode="auto">
          <a:xfrm>
            <a:off x="7693025" y="3711575"/>
            <a:ext cx="484188" cy="5286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69" name="Line 13"/>
          <p:cNvSpPr>
            <a:spLocks noChangeShapeType="1"/>
          </p:cNvSpPr>
          <p:nvPr/>
        </p:nvSpPr>
        <p:spPr bwMode="auto">
          <a:xfrm>
            <a:off x="6643688" y="2984500"/>
            <a:ext cx="565150" cy="4635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70" name="Line 14"/>
          <p:cNvSpPr>
            <a:spLocks noChangeShapeType="1"/>
          </p:cNvSpPr>
          <p:nvPr/>
        </p:nvSpPr>
        <p:spPr bwMode="auto">
          <a:xfrm flipH="1">
            <a:off x="5270500" y="2984500"/>
            <a:ext cx="565150" cy="4635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71" name="Text Box 15"/>
          <p:cNvSpPr txBox="1">
            <a:spLocks noChangeArrowheads="1"/>
          </p:cNvSpPr>
          <p:nvPr/>
        </p:nvSpPr>
        <p:spPr bwMode="auto">
          <a:xfrm>
            <a:off x="5788025" y="2720975"/>
            <a:ext cx="936625" cy="34925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1600">
                <a:solidFill>
                  <a:srgbClr val="2D1993"/>
                </a:solidFill>
                <a:latin typeface="Arial" charset="0"/>
              </a:rPr>
              <a:t>Refund</a:t>
            </a:r>
            <a:endParaRPr lang="en-US" alt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89872" name="Text Box 16"/>
          <p:cNvSpPr txBox="1">
            <a:spLocks noChangeArrowheads="1"/>
          </p:cNvSpPr>
          <p:nvPr/>
        </p:nvSpPr>
        <p:spPr bwMode="auto">
          <a:xfrm>
            <a:off x="6804025" y="3448050"/>
            <a:ext cx="935038" cy="34925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1600">
                <a:solidFill>
                  <a:srgbClr val="2D1993"/>
                </a:solidFill>
                <a:latin typeface="Arial" charset="0"/>
              </a:rPr>
              <a:t>MarSt</a:t>
            </a:r>
            <a:endParaRPr lang="en-US" alt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89873" name="Text Box 17"/>
          <p:cNvSpPr txBox="1">
            <a:spLocks noChangeArrowheads="1"/>
          </p:cNvSpPr>
          <p:nvPr/>
        </p:nvSpPr>
        <p:spPr bwMode="auto">
          <a:xfrm>
            <a:off x="6078538" y="4240213"/>
            <a:ext cx="968375" cy="34925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1600">
                <a:solidFill>
                  <a:srgbClr val="2D1993"/>
                </a:solidFill>
                <a:latin typeface="Arial" charset="0"/>
              </a:rPr>
              <a:t>TaxInc</a:t>
            </a:r>
            <a:endParaRPr lang="en-US" alt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89874" name="AutoShape 18"/>
          <p:cNvSpPr>
            <a:spLocks noChangeArrowheads="1"/>
          </p:cNvSpPr>
          <p:nvPr/>
        </p:nvSpPr>
        <p:spPr bwMode="auto">
          <a:xfrm>
            <a:off x="7005638" y="5029200"/>
            <a:ext cx="627062" cy="366713"/>
          </a:xfrm>
          <a:prstGeom prst="roundRect">
            <a:avLst>
              <a:gd name="adj" fmla="val 16769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75" name="Text Box 19"/>
          <p:cNvSpPr txBox="1">
            <a:spLocks noChangeArrowheads="1"/>
          </p:cNvSpPr>
          <p:nvPr/>
        </p:nvSpPr>
        <p:spPr bwMode="auto">
          <a:xfrm>
            <a:off x="6929438" y="5029200"/>
            <a:ext cx="685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1600">
                <a:solidFill>
                  <a:srgbClr val="800000"/>
                </a:solidFill>
                <a:latin typeface="Arial" charset="0"/>
              </a:rPr>
              <a:t>YES</a:t>
            </a:r>
            <a:endParaRPr lang="en-US" alt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89876" name="AutoShape 20"/>
          <p:cNvSpPr>
            <a:spLocks noChangeArrowheads="1"/>
          </p:cNvSpPr>
          <p:nvPr/>
        </p:nvSpPr>
        <p:spPr bwMode="auto">
          <a:xfrm>
            <a:off x="5513388" y="5046663"/>
            <a:ext cx="654050" cy="363537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77" name="Text Box 21"/>
          <p:cNvSpPr txBox="1">
            <a:spLocks noChangeArrowheads="1"/>
          </p:cNvSpPr>
          <p:nvPr/>
        </p:nvSpPr>
        <p:spPr bwMode="auto">
          <a:xfrm>
            <a:off x="5610225" y="5032375"/>
            <a:ext cx="488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1600">
                <a:solidFill>
                  <a:srgbClr val="800000"/>
                </a:solidFill>
                <a:latin typeface="Arial" charset="0"/>
              </a:rPr>
              <a:t>NO</a:t>
            </a:r>
            <a:endParaRPr lang="en-US" alt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89878" name="AutoShape 22"/>
          <p:cNvSpPr>
            <a:spLocks noChangeArrowheads="1"/>
          </p:cNvSpPr>
          <p:nvPr/>
        </p:nvSpPr>
        <p:spPr bwMode="auto">
          <a:xfrm>
            <a:off x="4948238" y="3462338"/>
            <a:ext cx="685800" cy="347662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79" name="Text Box 23"/>
          <p:cNvSpPr txBox="1">
            <a:spLocks noChangeArrowheads="1"/>
          </p:cNvSpPr>
          <p:nvPr/>
        </p:nvSpPr>
        <p:spPr bwMode="auto">
          <a:xfrm>
            <a:off x="5043488" y="3448050"/>
            <a:ext cx="488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1600">
                <a:solidFill>
                  <a:srgbClr val="800000"/>
                </a:solidFill>
                <a:latin typeface="Arial" charset="0"/>
              </a:rPr>
              <a:t>NO</a:t>
            </a:r>
            <a:endParaRPr lang="en-US" altLang="en-US" sz="1600" b="0">
              <a:solidFill>
                <a:srgbClr val="00FFFF"/>
              </a:solidFill>
              <a:latin typeface="Arial" charset="0"/>
            </a:endParaRPr>
          </a:p>
        </p:txBody>
      </p:sp>
      <p:sp>
        <p:nvSpPr>
          <p:cNvPr id="889880" name="AutoShape 24"/>
          <p:cNvSpPr>
            <a:spLocks noChangeArrowheads="1"/>
          </p:cNvSpPr>
          <p:nvPr/>
        </p:nvSpPr>
        <p:spPr bwMode="auto">
          <a:xfrm>
            <a:off x="7843838" y="4267200"/>
            <a:ext cx="685800" cy="381000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81" name="Text Box 25"/>
          <p:cNvSpPr txBox="1">
            <a:spLocks noChangeArrowheads="1"/>
          </p:cNvSpPr>
          <p:nvPr/>
        </p:nvSpPr>
        <p:spPr bwMode="auto">
          <a:xfrm>
            <a:off x="7920038" y="4267200"/>
            <a:ext cx="488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1600">
                <a:solidFill>
                  <a:srgbClr val="800000"/>
                </a:solidFill>
                <a:latin typeface="Arial" charset="0"/>
              </a:rPr>
              <a:t>NO</a:t>
            </a:r>
            <a:endParaRPr lang="en-US" alt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89882" name="Text Box 26"/>
          <p:cNvSpPr txBox="1">
            <a:spLocks noChangeArrowheads="1"/>
          </p:cNvSpPr>
          <p:nvPr/>
        </p:nvSpPr>
        <p:spPr bwMode="auto">
          <a:xfrm>
            <a:off x="5060950" y="2984500"/>
            <a:ext cx="533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1600" b="0">
                <a:latin typeface="Arial" charset="0"/>
              </a:rPr>
              <a:t>Yes</a:t>
            </a:r>
            <a:endParaRPr lang="en-US" alt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89883" name="Text Box 27"/>
          <p:cNvSpPr txBox="1">
            <a:spLocks noChangeArrowheads="1"/>
          </p:cNvSpPr>
          <p:nvPr/>
        </p:nvSpPr>
        <p:spPr bwMode="auto">
          <a:xfrm>
            <a:off x="6926263" y="2984500"/>
            <a:ext cx="4429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1600" b="0">
                <a:latin typeface="Arial" charset="0"/>
              </a:rPr>
              <a:t>No</a:t>
            </a:r>
            <a:endParaRPr lang="en-US" alt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89884" name="Text Box 28"/>
          <p:cNvSpPr txBox="1">
            <a:spLocks noChangeArrowheads="1"/>
          </p:cNvSpPr>
          <p:nvPr/>
        </p:nvSpPr>
        <p:spPr bwMode="auto">
          <a:xfrm>
            <a:off x="7908925" y="3749675"/>
            <a:ext cx="9302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1600" b="0">
                <a:latin typeface="Arial" charset="0"/>
              </a:rPr>
              <a:t>Married</a:t>
            </a:r>
            <a:r>
              <a:rPr lang="en-US" altLang="en-US" sz="1600" b="0">
                <a:solidFill>
                  <a:schemeClr val="bg2"/>
                </a:solidFill>
                <a:latin typeface="Arial" charset="0"/>
              </a:rPr>
              <a:t> </a:t>
            </a:r>
          </a:p>
        </p:txBody>
      </p:sp>
      <p:sp>
        <p:nvSpPr>
          <p:cNvPr id="889885" name="Text Box 29"/>
          <p:cNvSpPr txBox="1">
            <a:spLocks noChangeArrowheads="1"/>
          </p:cNvSpPr>
          <p:nvPr/>
        </p:nvSpPr>
        <p:spPr bwMode="auto">
          <a:xfrm>
            <a:off x="5692775" y="3778250"/>
            <a:ext cx="1660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1600" b="0">
                <a:latin typeface="Arial" charset="0"/>
              </a:rPr>
              <a:t>Single, Divorced</a:t>
            </a:r>
            <a:endParaRPr lang="en-US" alt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89886" name="Text Box 30"/>
          <p:cNvSpPr txBox="1">
            <a:spLocks noChangeArrowheads="1"/>
          </p:cNvSpPr>
          <p:nvPr/>
        </p:nvSpPr>
        <p:spPr bwMode="auto">
          <a:xfrm>
            <a:off x="5313363" y="4570413"/>
            <a:ext cx="720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1600" b="0">
                <a:latin typeface="Arial" charset="0"/>
              </a:rPr>
              <a:t>&lt; 80K</a:t>
            </a:r>
            <a:endParaRPr lang="en-US" alt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89887" name="Text Box 31"/>
          <p:cNvSpPr txBox="1">
            <a:spLocks noChangeArrowheads="1"/>
          </p:cNvSpPr>
          <p:nvPr/>
        </p:nvSpPr>
        <p:spPr bwMode="auto">
          <a:xfrm>
            <a:off x="7088188" y="4570413"/>
            <a:ext cx="720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1600" b="0">
                <a:latin typeface="Arial" charset="0"/>
              </a:rPr>
              <a:t>&gt; 80K</a:t>
            </a:r>
            <a:endParaRPr lang="en-US" alt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89888" name="Text Box 32"/>
          <p:cNvSpPr txBox="1">
            <a:spLocks noChangeArrowheads="1"/>
          </p:cNvSpPr>
          <p:nvPr/>
        </p:nvSpPr>
        <p:spPr bwMode="auto">
          <a:xfrm>
            <a:off x="6427788" y="1766888"/>
            <a:ext cx="2241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1800" i="1">
                <a:solidFill>
                  <a:srgbClr val="FF0000"/>
                </a:solidFill>
                <a:latin typeface="Arial" charset="0"/>
              </a:rPr>
              <a:t>Splitting Attributes</a:t>
            </a:r>
          </a:p>
        </p:txBody>
      </p:sp>
      <p:sp>
        <p:nvSpPr>
          <p:cNvPr id="889889" name="Line 33"/>
          <p:cNvSpPr>
            <a:spLocks noChangeShapeType="1"/>
          </p:cNvSpPr>
          <p:nvPr/>
        </p:nvSpPr>
        <p:spPr bwMode="auto">
          <a:xfrm flipH="1">
            <a:off x="6805613" y="2147888"/>
            <a:ext cx="536575" cy="534987"/>
          </a:xfrm>
          <a:prstGeom prst="line">
            <a:avLst/>
          </a:prstGeom>
          <a:noFill/>
          <a:ln w="15875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90" name="AutoShape 34"/>
          <p:cNvSpPr>
            <a:spLocks noChangeArrowheads="1"/>
          </p:cNvSpPr>
          <p:nvPr/>
        </p:nvSpPr>
        <p:spPr bwMode="auto">
          <a:xfrm>
            <a:off x="3810000" y="3810000"/>
            <a:ext cx="914400" cy="293688"/>
          </a:xfrm>
          <a:prstGeom prst="rightArrow">
            <a:avLst>
              <a:gd name="adj1" fmla="val 50000"/>
              <a:gd name="adj2" fmla="val 77838"/>
            </a:avLst>
          </a:prstGeom>
          <a:solidFill>
            <a:srgbClr val="CC0000"/>
          </a:solidFill>
          <a:ln w="12700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91" name="Line 35"/>
          <p:cNvSpPr>
            <a:spLocks noChangeShapeType="1"/>
          </p:cNvSpPr>
          <p:nvPr/>
        </p:nvSpPr>
        <p:spPr bwMode="auto">
          <a:xfrm>
            <a:off x="7418388" y="2147888"/>
            <a:ext cx="76200" cy="1144587"/>
          </a:xfrm>
          <a:prstGeom prst="line">
            <a:avLst/>
          </a:prstGeom>
          <a:noFill/>
          <a:ln w="15875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92" name="Text Box 36"/>
          <p:cNvSpPr txBox="1">
            <a:spLocks noChangeArrowheads="1"/>
          </p:cNvSpPr>
          <p:nvPr/>
        </p:nvSpPr>
        <p:spPr bwMode="auto">
          <a:xfrm>
            <a:off x="762000" y="5867400"/>
            <a:ext cx="2514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2000">
                <a:solidFill>
                  <a:schemeClr val="tx2"/>
                </a:solidFill>
                <a:latin typeface="Arial" charset="0"/>
              </a:rPr>
              <a:t>Training Data</a:t>
            </a:r>
            <a:endParaRPr lang="en-US" altLang="en-US" sz="20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89893" name="Text Box 37"/>
          <p:cNvSpPr txBox="1">
            <a:spLocks noChangeArrowheads="1"/>
          </p:cNvSpPr>
          <p:nvPr/>
        </p:nvSpPr>
        <p:spPr bwMode="auto">
          <a:xfrm>
            <a:off x="5029200" y="5835650"/>
            <a:ext cx="3124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2000">
                <a:solidFill>
                  <a:schemeClr val="tx2"/>
                </a:solidFill>
                <a:latin typeface="Arial" charset="0"/>
              </a:rPr>
              <a:t>Model:  Decision Tree</a:t>
            </a:r>
            <a:endParaRPr lang="en-US" altLang="en-US" sz="20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54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4547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Classification for Link Prediction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052736"/>
            <a:ext cx="7992888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</a:pPr>
            <a:r>
              <a:rPr lang="en-US" altLang="en-US" sz="2400" i="1" dirty="0" smtClean="0">
                <a:solidFill>
                  <a:schemeClr val="accent6">
                    <a:lumMod val="75000"/>
                  </a:schemeClr>
                </a:solidFill>
              </a:rPr>
              <a:t>Class</a:t>
            </a:r>
            <a:r>
              <a:rPr lang="en-US" altLang="en-US" sz="2400" i="1" dirty="0">
                <a:solidFill>
                  <a:schemeClr val="accent6">
                    <a:lumMod val="75000"/>
                  </a:schemeClr>
                </a:solidFill>
              </a:rPr>
              <a:t>?</a:t>
            </a:r>
            <a:endParaRPr lang="en-US" sz="800" i="1" dirty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>
              <a:lnSpc>
                <a:spcPct val="90000"/>
              </a:lnSpc>
            </a:pPr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</a:rPr>
              <a:t>Features (predictors)?</a:t>
            </a:r>
            <a:endParaRPr lang="en-US" sz="20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668" y="2067541"/>
            <a:ext cx="5616624" cy="3624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5949280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PropFlow</a:t>
            </a:r>
            <a:r>
              <a:rPr lang="en-US" sz="2400" dirty="0" smtClean="0"/>
              <a:t>: random walks, stops at </a:t>
            </a:r>
            <a:r>
              <a:rPr lang="en-US" sz="2400" i="1" dirty="0" smtClean="0"/>
              <a:t>l</a:t>
            </a:r>
            <a:r>
              <a:rPr lang="en-US" sz="2400" dirty="0" smtClean="0"/>
              <a:t> or when </a:t>
            </a:r>
            <a:r>
              <a:rPr lang="en-US" sz="2400" dirty="0" smtClean="0"/>
              <a:t>cycle 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55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2222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Using Supervised Learning: why?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196752"/>
            <a:ext cx="4219575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3115" y="4725144"/>
            <a:ext cx="7344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Even training on a single feature may outperform ranking  (restriction to n-neighborhoods)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Dependencies between features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56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2918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How to split 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the graph to get train data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4293096"/>
            <a:ext cx="81369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err="1" smtClean="0"/>
              <a:t>tx</a:t>
            </a:r>
            <a:r>
              <a:rPr lang="en-US" sz="2400" dirty="0" smtClean="0"/>
              <a:t> length of computing features – ty length of determining the class attribute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Large </a:t>
            </a:r>
            <a:r>
              <a:rPr lang="en-US" sz="2400" dirty="0" err="1" smtClean="0"/>
              <a:t>tx</a:t>
            </a:r>
            <a:r>
              <a:rPr lang="en-US" sz="2400" dirty="0" smtClean="0"/>
              <a:t> =&gt; better quality of </a:t>
            </a:r>
            <a:r>
              <a:rPr lang="en-US" sz="2400" dirty="0" smtClean="0"/>
              <a:t>features as the network reaches saturation</a:t>
            </a:r>
            <a:endParaRPr lang="en-US" sz="24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Increasing ty increases positives</a:t>
            </a:r>
            <a:endParaRPr lang="en-US" sz="2400" dirty="0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12776"/>
            <a:ext cx="443865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57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4213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Imbalance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3115" y="968290"/>
            <a:ext cx="73448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Sparse networks: |E| = k |V| for constant k &lt;&lt; |V|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/>
          </a:p>
          <a:p>
            <a:r>
              <a:rPr lang="en-US" sz="2400" dirty="0" smtClean="0"/>
              <a:t>The class imbalance </a:t>
            </a:r>
            <a:r>
              <a:rPr lang="en-US" sz="2400" dirty="0" smtClean="0"/>
              <a:t>ratio </a:t>
            </a:r>
            <a:r>
              <a:rPr lang="en-US" sz="2400" dirty="0" smtClean="0"/>
              <a:t>for link prediction in a sparse network is </a:t>
            </a:r>
            <a:r>
              <a:rPr lang="el-GR" sz="2400" dirty="0" smtClean="0"/>
              <a:t>Ω</a:t>
            </a:r>
            <a:r>
              <a:rPr lang="en-US" sz="2400" dirty="0" smtClean="0"/>
              <a:t>(|V|/1) when at most |V| nodes are added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27584" y="2780928"/>
            <a:ext cx="6387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Missing links is |V|</a:t>
            </a:r>
            <a:r>
              <a:rPr lang="en-US" baseline="30000" dirty="0" smtClean="0"/>
              <a:t>2</a:t>
            </a:r>
          </a:p>
          <a:p>
            <a:r>
              <a:rPr lang="en-US" dirty="0" smtClean="0"/>
              <a:t>Positives V</a:t>
            </a:r>
            <a:endParaRPr lang="en-US" dirty="0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924944"/>
            <a:ext cx="4467225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3115" y="4293096"/>
            <a:ext cx="2570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Treat each neighborhood as a separate problem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58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2131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accent6">
                    <a:lumMod val="75000"/>
                  </a:schemeClr>
                </a:solidFill>
              </a:rPr>
              <a:t>Metrics for Performance Evaluation</a:t>
            </a:r>
          </a:p>
        </p:txBody>
      </p:sp>
      <p:sp>
        <p:nvSpPr>
          <p:cNvPr id="963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7715200" cy="10367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dirty="0" smtClean="0"/>
              <a:t>Confusion </a:t>
            </a:r>
            <a:r>
              <a:rPr lang="en-US" altLang="en-US" dirty="0"/>
              <a:t>Matrix:</a:t>
            </a:r>
          </a:p>
        </p:txBody>
      </p:sp>
      <p:graphicFrame>
        <p:nvGraphicFramePr>
          <p:cNvPr id="963588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9953683"/>
              </p:ext>
            </p:extLst>
          </p:nvPr>
        </p:nvGraphicFramePr>
        <p:xfrm>
          <a:off x="1187624" y="2750072"/>
          <a:ext cx="5400600" cy="1910080"/>
        </p:xfrm>
        <a:graphic>
          <a:graphicData uri="http://schemas.openxmlformats.org/drawingml/2006/table">
            <a:tbl>
              <a:tblPr/>
              <a:tblGrid>
                <a:gridCol w="1350150"/>
                <a:gridCol w="1350150"/>
                <a:gridCol w="1350150"/>
                <a:gridCol w="1350150"/>
              </a:tblGrid>
              <a:tr h="439139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PREDICTED CLASS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6029">
                <a:tc rowSpan="3"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/>
                      </a:r>
                      <a:b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ACTUAL</a:t>
                      </a:r>
                      <a:b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5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51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8643125"/>
              </p:ext>
            </p:extLst>
          </p:nvPr>
        </p:nvGraphicFramePr>
        <p:xfrm>
          <a:off x="2051720" y="5229200"/>
          <a:ext cx="4874174" cy="8201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37" name="Εξίσωση" r:id="rId3" imgW="1981080" imgH="393480" progId="Equation.3">
                  <p:embed/>
                </p:oleObj>
              </mc:Choice>
              <mc:Fallback>
                <p:oleObj name="Εξίσωση" r:id="rId3" imgW="1981080" imgH="393480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0" y="5229200"/>
                        <a:ext cx="4874174" cy="8201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59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1372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4367" y="332656"/>
            <a:ext cx="7245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Problem Formulation (details)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1340768"/>
            <a:ext cx="8208912" cy="2831544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Consider a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social network 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= (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 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where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each edge 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= 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&lt;u, v&gt; 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  <a:sym typeface="Symbol"/>
              </a:rPr>
              <a:t>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</a:rPr>
              <a:t> E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represents an interaction between 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</a:rPr>
              <a:t>u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and 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</a:rPr>
              <a:t>v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that took place at a particular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time 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t(e)</a:t>
            </a:r>
          </a:p>
          <a:p>
            <a:pPr algn="just"/>
            <a:endParaRPr lang="en-US" i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r>
              <a:rPr lang="en-US" sz="1600" i="1" dirty="0" smtClean="0">
                <a:solidFill>
                  <a:schemeClr val="tx2">
                    <a:lumMod val="50000"/>
                  </a:schemeClr>
                </a:solidFill>
              </a:rPr>
              <a:t>(multiple interactions between two nodes as parallel edges with different timestamps)</a:t>
            </a:r>
          </a:p>
          <a:p>
            <a:pPr algn="just"/>
            <a:endParaRPr lang="en-US" i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For two times, 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</a:rPr>
              <a:t>t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&lt; 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</a:rPr>
              <a:t>t′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, let 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G[t, t′] 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</a:rPr>
              <a:t>denote 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subgraph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of 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</a:rPr>
              <a:t>G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consisting of all edges with a timestamp between 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</a:rPr>
              <a:t>t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and 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</a:rPr>
              <a:t>t′</a:t>
            </a:r>
          </a:p>
          <a:p>
            <a:pPr algn="just"/>
            <a:endParaRPr lang="en-US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>
              <a:buSzPct val="125000"/>
              <a:buFont typeface="Wingdings" pitchFamily="2" charset="2"/>
              <a:buChar char="§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For four times, 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</a:rPr>
              <a:t>t</a:t>
            </a:r>
            <a:r>
              <a:rPr lang="en-US" i="1" baseline="-25000" dirty="0" smtClean="0">
                <a:solidFill>
                  <a:schemeClr val="tx2">
                    <a:lumMod val="50000"/>
                  </a:schemeClr>
                </a:solidFill>
              </a:rPr>
              <a:t>0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&lt; 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</a:rPr>
              <a:t>t′</a:t>
            </a:r>
            <a:r>
              <a:rPr lang="en-US" i="1" baseline="-25000" dirty="0" smtClean="0">
                <a:solidFill>
                  <a:schemeClr val="tx2">
                    <a:lumMod val="50000"/>
                  </a:schemeClr>
                </a:solidFill>
              </a:rPr>
              <a:t>0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&lt; 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</a:rPr>
              <a:t>t</a:t>
            </a:r>
            <a:r>
              <a:rPr lang="en-US" i="1" baseline="-25000" dirty="0" smtClean="0">
                <a:solidFill>
                  <a:schemeClr val="tx2">
                    <a:lumMod val="50000"/>
                  </a:schemeClr>
                </a:solidFill>
              </a:rPr>
              <a:t>1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&lt; 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</a:rPr>
              <a:t>t′</a:t>
            </a:r>
            <a:r>
              <a:rPr lang="en-US" i="1" baseline="-25000" dirty="0" smtClean="0">
                <a:solidFill>
                  <a:schemeClr val="tx2">
                    <a:lumMod val="50000"/>
                  </a:schemeClr>
                </a:solidFill>
              </a:rPr>
              <a:t>1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given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G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[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en-US" i="1" baseline="-25000" dirty="0" smtClean="0">
                <a:solidFill>
                  <a:schemeClr val="accent6">
                    <a:lumMod val="75000"/>
                  </a:schemeClr>
                </a:solidFill>
              </a:rPr>
              <a:t>0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t′</a:t>
            </a:r>
            <a:r>
              <a:rPr lang="en-US" i="1" baseline="-25000" dirty="0" smtClean="0">
                <a:solidFill>
                  <a:schemeClr val="accent6">
                    <a:lumMod val="75000"/>
                  </a:schemeClr>
                </a:solidFill>
              </a:rPr>
              <a:t>0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]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, we wish to output a list of edges not in 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</a:rPr>
              <a:t>G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[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</a:rPr>
              <a:t>t</a:t>
            </a:r>
            <a:r>
              <a:rPr lang="en-US" i="1" baseline="-25000" dirty="0" smtClean="0">
                <a:solidFill>
                  <a:schemeClr val="tx2">
                    <a:lumMod val="50000"/>
                  </a:schemeClr>
                </a:solidFill>
              </a:rPr>
              <a:t>0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</a:rPr>
              <a:t>t′ </a:t>
            </a:r>
            <a:r>
              <a:rPr lang="en-US" i="1" baseline="-25000" dirty="0" smtClean="0">
                <a:solidFill>
                  <a:schemeClr val="tx2">
                    <a:lumMod val="50000"/>
                  </a:schemeClr>
                </a:solidFill>
              </a:rPr>
              <a:t>0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] that are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predicted to appear in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G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[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en-US" i="1" baseline="-25000" dirty="0" smtClean="0">
                <a:solidFill>
                  <a:schemeClr val="accent6">
                    <a:lumMod val="75000"/>
                  </a:schemeClr>
                </a:solidFill>
              </a:rPr>
              <a:t>1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t′</a:t>
            </a:r>
            <a:r>
              <a:rPr lang="el-GR" i="1" baseline="-25000" dirty="0" smtClean="0">
                <a:solidFill>
                  <a:schemeClr val="accent6">
                    <a:lumMod val="75000"/>
                  </a:schemeClr>
                </a:solidFill>
              </a:rPr>
              <a:t>1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]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79712" y="4581128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 [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</a:rPr>
              <a:t>t</a:t>
            </a:r>
            <a:r>
              <a:rPr lang="en-US" i="1" baseline="-25000" dirty="0" smtClean="0">
                <a:solidFill>
                  <a:schemeClr val="tx2">
                    <a:lumMod val="50000"/>
                  </a:schemeClr>
                </a:solidFill>
              </a:rPr>
              <a:t>0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</a:rPr>
              <a:t>t′</a:t>
            </a:r>
            <a:r>
              <a:rPr lang="en-US" i="1" baseline="-25000" dirty="0" smtClean="0">
                <a:solidFill>
                  <a:schemeClr val="tx2">
                    <a:lumMod val="50000"/>
                  </a:schemeClr>
                </a:solidFill>
              </a:rPr>
              <a:t>0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] training interval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 [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</a:rPr>
              <a:t>t</a:t>
            </a:r>
            <a:r>
              <a:rPr lang="en-US" i="1" baseline="-25000" dirty="0" smtClean="0">
                <a:solidFill>
                  <a:schemeClr val="tx2">
                    <a:lumMod val="50000"/>
                  </a:schemeClr>
                </a:solidFill>
              </a:rPr>
              <a:t>1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</a:rPr>
              <a:t>t′</a:t>
            </a:r>
            <a:r>
              <a:rPr lang="el-GR" i="1" baseline="-25000" dirty="0" smtClean="0">
                <a:solidFill>
                  <a:schemeClr val="tx2">
                    <a:lumMod val="50000"/>
                  </a:schemeClr>
                </a:solidFill>
              </a:rPr>
              <a:t>1</a:t>
            </a:r>
            <a:r>
              <a:rPr lang="el-GR" dirty="0" smtClean="0">
                <a:solidFill>
                  <a:schemeClr val="tx2">
                    <a:lumMod val="50000"/>
                  </a:schemeClr>
                </a:solidFill>
              </a:rPr>
              <a:t>]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test interval</a:t>
            </a:r>
            <a:endParaRPr lang="el-GR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6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en-US" altLang="en-US" dirty="0">
                <a:solidFill>
                  <a:schemeClr val="accent6">
                    <a:lumMod val="75000"/>
                  </a:schemeClr>
                </a:solidFill>
              </a:rPr>
              <a:t>ROC Curve</a:t>
            </a:r>
          </a:p>
        </p:txBody>
      </p:sp>
      <p:sp>
        <p:nvSpPr>
          <p:cNvPr id="977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888" y="1228867"/>
            <a:ext cx="4343400" cy="4749552"/>
          </a:xfrm>
        </p:spPr>
        <p:txBody>
          <a:bodyPr>
            <a:noAutofit/>
          </a:bodyPr>
          <a:lstStyle/>
          <a:p>
            <a:pPr>
              <a:buFont typeface="Monotype Sorts" pitchFamily="2" charset="2"/>
              <a:buNone/>
            </a:pPr>
            <a:r>
              <a:rPr lang="en-US" altLang="en-US" sz="1800" b="1" dirty="0">
                <a:solidFill>
                  <a:schemeClr val="accent6">
                    <a:lumMod val="75000"/>
                  </a:schemeClr>
                </a:solidFill>
              </a:rPr>
              <a:t>TPR</a:t>
            </a:r>
            <a:r>
              <a:rPr lang="en-US" altLang="en-US" sz="1800" dirty="0"/>
              <a:t> (sensitivity)=TP/(TP+FN) (percentage of positive classified as such)</a:t>
            </a:r>
          </a:p>
          <a:p>
            <a:pPr>
              <a:buFont typeface="Monotype Sorts" pitchFamily="2" charset="2"/>
              <a:buNone/>
            </a:pPr>
            <a:r>
              <a:rPr lang="en-US" altLang="en-US" sz="1800" b="1" dirty="0">
                <a:solidFill>
                  <a:schemeClr val="accent6">
                    <a:lumMod val="75000"/>
                  </a:schemeClr>
                </a:solidFill>
              </a:rPr>
              <a:t>FPR</a:t>
            </a:r>
            <a:r>
              <a:rPr lang="en-US" altLang="en-US" sz="1800" dirty="0"/>
              <a:t> = FP/(TN+FP) (percentage of negative classified as positive</a:t>
            </a:r>
            <a:r>
              <a:rPr lang="en-US" altLang="en-US" sz="1800" dirty="0" smtClean="0"/>
              <a:t>)</a:t>
            </a:r>
          </a:p>
          <a:p>
            <a:pPr>
              <a:buFont typeface="Monotype Sorts" pitchFamily="2" charset="2"/>
              <a:buNone/>
            </a:pPr>
            <a:endParaRPr lang="en-US" altLang="en-US" sz="1800" dirty="0"/>
          </a:p>
          <a:p>
            <a:r>
              <a:rPr lang="en-US" altLang="en-US" sz="1600" dirty="0" smtClean="0"/>
              <a:t>(</a:t>
            </a:r>
            <a:r>
              <a:rPr lang="en-US" altLang="en-US" sz="1600" dirty="0"/>
              <a:t>0,0): declare everything</a:t>
            </a:r>
            <a:br>
              <a:rPr lang="en-US" altLang="en-US" sz="1600" dirty="0"/>
            </a:br>
            <a:r>
              <a:rPr lang="en-US" altLang="en-US" sz="1600" dirty="0"/>
              <a:t>          to be negative class</a:t>
            </a:r>
          </a:p>
          <a:p>
            <a:r>
              <a:rPr lang="en-US" altLang="en-US" sz="1600" dirty="0"/>
              <a:t>(1,1): declare everything</a:t>
            </a:r>
            <a:br>
              <a:rPr lang="en-US" altLang="en-US" sz="1600" dirty="0"/>
            </a:br>
            <a:r>
              <a:rPr lang="en-US" altLang="en-US" sz="1600" dirty="0"/>
              <a:t>         to be positive class</a:t>
            </a:r>
          </a:p>
          <a:p>
            <a:r>
              <a:rPr lang="en-US" altLang="en-US" sz="1600" dirty="0" smtClean="0"/>
              <a:t>(0,1): ideal</a:t>
            </a:r>
          </a:p>
          <a:p>
            <a:endParaRPr lang="en-US" altLang="en-US" sz="1600" dirty="0"/>
          </a:p>
          <a:p>
            <a:pPr marL="0" indent="0">
              <a:buNone/>
            </a:pPr>
            <a:r>
              <a:rPr lang="en-US" altLang="en-US" sz="2400" dirty="0" smtClean="0"/>
              <a:t>Diagonal line: </a:t>
            </a:r>
            <a:r>
              <a:rPr lang="en-US" altLang="en-US" sz="2000" dirty="0" smtClean="0"/>
              <a:t>Random guessing</a:t>
            </a:r>
          </a:p>
          <a:p>
            <a:pPr marL="0" indent="0">
              <a:buNone/>
            </a:pPr>
            <a:r>
              <a:rPr lang="en-US" altLang="en-US" sz="2400" dirty="0"/>
              <a:t>Below </a:t>
            </a:r>
            <a:r>
              <a:rPr lang="en-US" altLang="en-US" sz="2400" dirty="0"/>
              <a:t>diagonal </a:t>
            </a:r>
            <a:r>
              <a:rPr lang="en-US" altLang="en-US" sz="2400" dirty="0"/>
              <a:t>line</a:t>
            </a:r>
            <a:r>
              <a:rPr lang="en-US" altLang="en-US" sz="2000" dirty="0" smtClean="0"/>
              <a:t>: prediction </a:t>
            </a:r>
            <a:r>
              <a:rPr lang="en-US" altLang="en-US" sz="2000" dirty="0"/>
              <a:t>is opposite of the true class</a:t>
            </a:r>
          </a:p>
        </p:txBody>
      </p:sp>
      <p:pic>
        <p:nvPicPr>
          <p:cNvPr id="9779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9" r="6557"/>
          <a:stretch>
            <a:fillRect/>
          </a:stretch>
        </p:blipFill>
        <p:spPr bwMode="auto">
          <a:xfrm>
            <a:off x="4267200" y="1143000"/>
            <a:ext cx="48006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6237312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AUC</a:t>
            </a:r>
            <a:r>
              <a:rPr lang="en-US" sz="2400" dirty="0" smtClean="0"/>
              <a:t>: area under the ROC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60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3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accent6">
                    <a:lumMod val="75000"/>
                  </a:schemeClr>
                </a:solidFill>
              </a:rPr>
              <a:t>Results</a:t>
            </a:r>
            <a:endParaRPr lang="en-US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1340768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Ensemble of classifiers: Random Forest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61</a:t>
            </a:fld>
            <a:endParaRPr lang="el-GR"/>
          </a:p>
        </p:txBody>
      </p:sp>
      <p:sp>
        <p:nvSpPr>
          <p:cNvPr id="3" name="TextBox 2"/>
          <p:cNvSpPr txBox="1"/>
          <p:nvPr/>
        </p:nvSpPr>
        <p:spPr>
          <a:xfrm>
            <a:off x="467544" y="2422996"/>
            <a:ext cx="8064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Random forest</a:t>
            </a:r>
            <a:r>
              <a:rPr lang="en-US" dirty="0" smtClean="0"/>
              <a:t>: Ensemble classifier that constructs </a:t>
            </a:r>
            <a:r>
              <a:rPr lang="en-US" dirty="0"/>
              <a:t>a multitude of decision trees at training time and </a:t>
            </a:r>
            <a:r>
              <a:rPr lang="en-US" dirty="0" smtClean="0"/>
              <a:t>output </a:t>
            </a:r>
            <a:r>
              <a:rPr lang="en-US" dirty="0"/>
              <a:t>the class that is the mode </a:t>
            </a:r>
            <a:r>
              <a:rPr lang="en-US" dirty="0" smtClean="0"/>
              <a:t>(most frequent) of </a:t>
            </a:r>
            <a:r>
              <a:rPr lang="en-US" dirty="0"/>
              <a:t>the classes (classification) or mean prediction (regression) of the individual trees.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4998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accent6">
                    <a:lumMod val="75000"/>
                  </a:schemeClr>
                </a:solidFill>
              </a:rPr>
              <a:t>Results</a:t>
            </a:r>
            <a:endParaRPr lang="en-US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71" y="3645024"/>
            <a:ext cx="8494593" cy="2370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62</a:t>
            </a:fld>
            <a:endParaRPr lang="el-GR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545" y="1113030"/>
            <a:ext cx="8301243" cy="2361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23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126766"/>
            <a:ext cx="7245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Outline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1155193"/>
            <a:ext cx="792088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Estimating a score for each edge (seminal work of </a:t>
            </a:r>
            <a:r>
              <a:rPr lang="en-US" sz="2400" dirty="0" err="1" smtClean="0">
                <a:solidFill>
                  <a:schemeClr val="bg1">
                    <a:lumMod val="65000"/>
                  </a:schemeClr>
                </a:solidFill>
              </a:rPr>
              <a:t>Liben-Nowell&amp;Kleinberg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Neighbors 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measures, distance measures, other 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methods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Evaluation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Classification 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approach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Brief background on classification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Issues </a:t>
            </a:r>
            <a:endParaRPr lang="en-US" sz="240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FF0000"/>
                </a:solidFill>
              </a:rPr>
              <a:t>The who to follow service </a:t>
            </a:r>
            <a:r>
              <a:rPr lang="en-US" sz="2400" dirty="0" smtClean="0">
                <a:solidFill>
                  <a:srgbClr val="FF0000"/>
                </a:solidFill>
              </a:rPr>
              <a:t>at Twitter </a:t>
            </a:r>
            <a:endParaRPr lang="en-US" sz="2400" dirty="0" smtClean="0">
              <a:solidFill>
                <a:srgbClr val="FF0000"/>
              </a:solidFill>
            </a:endParaRP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FF0000"/>
                </a:solidFill>
              </a:rPr>
              <a:t>Some practical considerations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FF0000"/>
                </a:solidFill>
              </a:rPr>
              <a:t>Overall architecture of a real social network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FF0000"/>
                </a:solidFill>
              </a:rPr>
              <a:t>SALSA (yet another link analysis algorithm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FF0000"/>
                </a:solidFill>
              </a:rPr>
              <a:t>Some evaluation issues</a:t>
            </a:r>
            <a:endParaRPr lang="en-US" sz="2400" dirty="0" smtClean="0">
              <a:solidFill>
                <a:srgbClr val="FF0000"/>
              </a:solidFill>
            </a:endParaRPr>
          </a:p>
          <a:p>
            <a:pPr marL="1200150" lvl="2" indent="-285750"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63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0355861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Introduction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64</a:t>
            </a:fld>
            <a:endParaRPr lang="el-GR"/>
          </a:p>
        </p:txBody>
      </p:sp>
      <p:sp>
        <p:nvSpPr>
          <p:cNvPr id="4" name="TextBox 3"/>
          <p:cNvSpPr txBox="1"/>
          <p:nvPr/>
        </p:nvSpPr>
        <p:spPr>
          <a:xfrm>
            <a:off x="313111" y="1268760"/>
            <a:ext cx="870973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Wtf (“Who to Follow"): </a:t>
            </a:r>
            <a:r>
              <a:rPr lang="en-US" sz="2400" i="1" dirty="0">
                <a:solidFill>
                  <a:schemeClr val="accent6">
                    <a:lumMod val="75000"/>
                  </a:schemeClr>
                </a:solidFill>
              </a:rPr>
              <a:t>the Twitter user </a:t>
            </a:r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</a:rPr>
              <a:t>recommendation service</a:t>
            </a:r>
          </a:p>
          <a:p>
            <a:pPr algn="ctr"/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Twitter: 200 </a:t>
            </a:r>
            <a:r>
              <a:rPr lang="en-US" sz="2000" dirty="0"/>
              <a:t>million </a:t>
            </a:r>
            <a:r>
              <a:rPr lang="en-US" sz="2000" dirty="0" smtClean="0"/>
              <a:t>users, 400 </a:t>
            </a:r>
            <a:r>
              <a:rPr lang="en-US" sz="2000" dirty="0"/>
              <a:t>million tweets every day (as of early 2013</a:t>
            </a:r>
            <a:r>
              <a:rPr lang="en-US" sz="2000" dirty="0" smtClean="0"/>
              <a:t>)</a:t>
            </a:r>
          </a:p>
          <a:p>
            <a:r>
              <a:rPr lang="en-US" sz="2000" dirty="0" smtClean="0">
                <a:hlinkClick r:id="rId2"/>
              </a:rPr>
              <a:t>http</a:t>
            </a:r>
            <a:r>
              <a:rPr lang="en-US" sz="2000" dirty="0">
                <a:hlinkClick r:id="rId2"/>
              </a:rPr>
              <a:t>://www.internetlivestats.com/twitter-statistics</a:t>
            </a:r>
            <a:r>
              <a:rPr lang="en-US" sz="2000" dirty="0" smtClean="0">
                <a:hlinkClick r:id="rId2"/>
              </a:rPr>
              <a:t>/</a:t>
            </a:r>
            <a:endParaRPr lang="en-US" sz="20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Twitter needs </a:t>
            </a:r>
            <a:r>
              <a:rPr lang="en-US" sz="2000" dirty="0"/>
              <a:t>to </a:t>
            </a:r>
            <a:r>
              <a:rPr lang="en-US" sz="2000" dirty="0" smtClean="0"/>
              <a:t>help  existing </a:t>
            </a:r>
            <a:r>
              <a:rPr lang="en-US" sz="2000" dirty="0"/>
              <a:t>and </a:t>
            </a:r>
            <a:r>
              <a:rPr lang="en-US" sz="2000" dirty="0" smtClean="0"/>
              <a:t>new users  to discover </a:t>
            </a:r>
            <a:r>
              <a:rPr lang="en-US" sz="2000" dirty="0"/>
              <a:t>connections </a:t>
            </a:r>
            <a:r>
              <a:rPr lang="en-US" sz="2000" dirty="0" smtClean="0"/>
              <a:t>to </a:t>
            </a:r>
            <a:r>
              <a:rPr lang="en-US" sz="2000" dirty="0"/>
              <a:t>sustain and grow </a:t>
            </a:r>
            <a:endParaRPr lang="en-US" sz="20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Also </a:t>
            </a:r>
            <a:r>
              <a:rPr lang="en-US" sz="2000" dirty="0"/>
              <a:t>used for search relevance, discovery, </a:t>
            </a:r>
            <a:r>
              <a:rPr lang="en-US" sz="2000" dirty="0" smtClean="0"/>
              <a:t>promoted products, </a:t>
            </a:r>
            <a:r>
              <a:rPr lang="en-US" sz="2000" dirty="0" smtClean="0"/>
              <a:t>etc.</a:t>
            </a:r>
            <a:endParaRPr lang="en-US" sz="20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861048"/>
            <a:ext cx="2952328" cy="188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87940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Introduction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65</a:t>
            </a:fld>
            <a:endParaRPr lang="el-GR"/>
          </a:p>
        </p:txBody>
      </p:sp>
      <p:sp>
        <p:nvSpPr>
          <p:cNvPr id="4" name="TextBox 3"/>
          <p:cNvSpPr txBox="1"/>
          <p:nvPr/>
        </p:nvSpPr>
        <p:spPr>
          <a:xfrm>
            <a:off x="971600" y="1628800"/>
            <a:ext cx="69231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Difference between: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i="1" dirty="0" smtClean="0"/>
              <a:t>Interested in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Similar to</a:t>
            </a:r>
          </a:p>
          <a:p>
            <a:endParaRPr lang="en-US" sz="2400" dirty="0" smtClean="0"/>
          </a:p>
          <a:p>
            <a:r>
              <a:rPr lang="en-US" sz="2400" dirty="0" smtClean="0"/>
              <a:t>Is it a “social” network as Facebook?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2022095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The  Twitter graph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66</a:t>
            </a:fld>
            <a:endParaRPr lang="el-GR"/>
          </a:p>
        </p:txBody>
      </p:sp>
      <p:grpSp>
        <p:nvGrpSpPr>
          <p:cNvPr id="7" name="Group 6"/>
          <p:cNvGrpSpPr/>
          <p:nvPr/>
        </p:nvGrpSpPr>
        <p:grpSpPr>
          <a:xfrm>
            <a:off x="4211960" y="3068960"/>
            <a:ext cx="4608512" cy="3146866"/>
            <a:chOff x="4211960" y="3068960"/>
            <a:chExt cx="4608512" cy="314686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4048" y="3429000"/>
              <a:ext cx="2886968" cy="2349992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4211960" y="5877272"/>
              <a:ext cx="46085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/>
                <a:t>http://blog.ouseful.info/2011/07/07/visualising-twitter-friend-connections-using-gephi-an-example-using-wireduk-friends-network/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4499992" y="3068960"/>
              <a:ext cx="3391024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67544" y="1472314"/>
            <a:ext cx="5472608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 smtClean="0"/>
              <a:t>Node: </a:t>
            </a:r>
            <a:r>
              <a:rPr lang="en-US" sz="2400" dirty="0" smtClean="0"/>
              <a:t>user (directed) edge: </a:t>
            </a:r>
            <a:r>
              <a:rPr lang="en-US" sz="2400" dirty="0" smtClean="0"/>
              <a:t>follows</a:t>
            </a:r>
          </a:p>
          <a:p>
            <a:endParaRPr lang="en-US" sz="24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 smtClean="0"/>
              <a:t>Statistics </a:t>
            </a:r>
            <a:r>
              <a:rPr lang="en-US" sz="2400" dirty="0" smtClean="0"/>
              <a:t>(August 2012)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000" dirty="0" smtClean="0"/>
              <a:t>over </a:t>
            </a:r>
            <a:r>
              <a:rPr lang="en-US" sz="2000" i="1" dirty="0">
                <a:solidFill>
                  <a:srgbClr val="FF0000"/>
                </a:solidFill>
              </a:rPr>
              <a:t>20 billion edges </a:t>
            </a:r>
            <a:r>
              <a:rPr lang="en-US" sz="2000" dirty="0" smtClean="0"/>
              <a:t>(only active users)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FF0000"/>
                </a:solidFill>
              </a:rPr>
              <a:t>power </a:t>
            </a:r>
            <a:r>
              <a:rPr lang="en-US" sz="2000" dirty="0">
                <a:solidFill>
                  <a:srgbClr val="FF0000"/>
                </a:solidFill>
              </a:rPr>
              <a:t>law </a:t>
            </a:r>
            <a:r>
              <a:rPr lang="en-US" sz="2000" dirty="0"/>
              <a:t>distributions </a:t>
            </a:r>
            <a:r>
              <a:rPr lang="en-US" sz="2000" dirty="0" smtClean="0"/>
              <a:t>of in-degrees </a:t>
            </a:r>
            <a:r>
              <a:rPr lang="en-US" sz="2000" dirty="0"/>
              <a:t>and out-degrees. </a:t>
            </a:r>
            <a:endParaRPr lang="en-US" sz="2000" dirty="0" smtClean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000" dirty="0" smtClean="0"/>
              <a:t>over 1000 with </a:t>
            </a:r>
            <a:r>
              <a:rPr lang="en-US" sz="2000" dirty="0"/>
              <a:t>more than </a:t>
            </a:r>
            <a:r>
              <a:rPr lang="en-US" sz="2000" dirty="0" smtClean="0"/>
              <a:t>1 million followers</a:t>
            </a:r>
            <a:r>
              <a:rPr lang="en-US" sz="2000" dirty="0"/>
              <a:t>, </a:t>
            </a:r>
            <a:endParaRPr lang="en-US" sz="2000" dirty="0" smtClean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000" dirty="0" smtClean="0"/>
              <a:t>25 </a:t>
            </a:r>
            <a:r>
              <a:rPr lang="en-US" sz="2000" dirty="0"/>
              <a:t>users with more than 10 million followers.</a:t>
            </a:r>
          </a:p>
        </p:txBody>
      </p:sp>
    </p:spTree>
    <p:extLst>
      <p:ext uri="{BB962C8B-B14F-4D97-AF65-F5344CB8AC3E}">
        <p14:creationId xmlns:p14="http://schemas.microsoft.com/office/powerpoint/2010/main" val="321801903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The  Twitter graph: storage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67</a:t>
            </a:fld>
            <a:endParaRPr lang="el-GR"/>
          </a:p>
        </p:txBody>
      </p:sp>
      <p:sp>
        <p:nvSpPr>
          <p:cNvPr id="8" name="TextBox 7"/>
          <p:cNvSpPr txBox="1"/>
          <p:nvPr/>
        </p:nvSpPr>
        <p:spPr>
          <a:xfrm>
            <a:off x="395536" y="1472314"/>
            <a:ext cx="8208912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Stored </a:t>
            </a:r>
            <a:r>
              <a:rPr lang="en-US" sz="2400" dirty="0"/>
              <a:t>in a </a:t>
            </a:r>
            <a:r>
              <a:rPr lang="en-US" sz="2400" dirty="0">
                <a:solidFill>
                  <a:srgbClr val="FF0000"/>
                </a:solidFill>
              </a:rPr>
              <a:t>graph database </a:t>
            </a:r>
            <a:r>
              <a:rPr lang="en-US" sz="2400" dirty="0" smtClean="0"/>
              <a:t>called </a:t>
            </a:r>
            <a:r>
              <a:rPr lang="en-US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FlockDB</a:t>
            </a:r>
            <a:r>
              <a:rPr lang="en-US" sz="2400" dirty="0" smtClean="0"/>
              <a:t> which </a:t>
            </a:r>
            <a:r>
              <a:rPr lang="en-US" sz="2400" dirty="0"/>
              <a:t>uses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MySQL </a:t>
            </a:r>
            <a:r>
              <a:rPr lang="en-US" sz="2400" dirty="0"/>
              <a:t>as the underlying storage </a:t>
            </a:r>
            <a:r>
              <a:rPr lang="en-US" sz="2400" dirty="0" smtClean="0"/>
              <a:t>engine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8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err="1"/>
              <a:t>Sharding</a:t>
            </a:r>
            <a:r>
              <a:rPr lang="en-US" sz="2400" dirty="0"/>
              <a:t> and replication </a:t>
            </a:r>
            <a:r>
              <a:rPr lang="en-US" sz="2400" dirty="0" smtClean="0"/>
              <a:t>by </a:t>
            </a:r>
            <a:r>
              <a:rPr lang="en-US" sz="2400" dirty="0"/>
              <a:t>a </a:t>
            </a:r>
            <a:r>
              <a:rPr lang="en-US" sz="2400" dirty="0" smtClean="0"/>
              <a:t>framework called 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Gizzard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Both custom </a:t>
            </a:r>
            <a:r>
              <a:rPr lang="en-US" sz="2400" dirty="0"/>
              <a:t>solutions developed </a:t>
            </a:r>
            <a:r>
              <a:rPr lang="en-US" sz="2400" dirty="0" smtClean="0"/>
              <a:t>internally but </a:t>
            </a:r>
            <a:r>
              <a:rPr lang="en-US" sz="2400" dirty="0" smtClean="0">
                <a:solidFill>
                  <a:srgbClr val="FF0000"/>
                </a:solidFill>
              </a:rPr>
              <a:t>open sourced</a:t>
            </a: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8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err="1" smtClean="0"/>
              <a:t>FlockDB</a:t>
            </a:r>
            <a:r>
              <a:rPr lang="en-US" sz="2400" dirty="0" smtClean="0"/>
              <a:t> holds the “ground </a:t>
            </a:r>
            <a:r>
              <a:rPr lang="en-US" sz="2400" dirty="0"/>
              <a:t>truth" for the </a:t>
            </a:r>
            <a:r>
              <a:rPr lang="en-US" sz="2400" dirty="0">
                <a:solidFill>
                  <a:srgbClr val="FF0000"/>
                </a:solidFill>
              </a:rPr>
              <a:t>state </a:t>
            </a:r>
            <a:r>
              <a:rPr lang="en-US" sz="2400" dirty="0" smtClean="0">
                <a:solidFill>
                  <a:srgbClr val="FF0000"/>
                </a:solidFill>
              </a:rPr>
              <a:t>of the graph</a:t>
            </a:r>
            <a:endParaRPr lang="en-US" sz="2400" dirty="0">
              <a:solidFill>
                <a:srgbClr val="FF0000"/>
              </a:solidFill>
            </a:endParaRPr>
          </a:p>
          <a:p>
            <a:endParaRPr lang="en-US" sz="8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O</a:t>
            </a:r>
            <a:r>
              <a:rPr lang="en-US" sz="2400" dirty="0" smtClean="0"/>
              <a:t>ptimized </a:t>
            </a:r>
            <a:r>
              <a:rPr lang="en-US" sz="2400" dirty="0"/>
              <a:t>for </a:t>
            </a:r>
            <a:r>
              <a:rPr lang="en-US" sz="2400" dirty="0">
                <a:solidFill>
                  <a:srgbClr val="FF0000"/>
                </a:solidFill>
              </a:rPr>
              <a:t>low-latency</a:t>
            </a:r>
            <a:r>
              <a:rPr lang="en-US" sz="2400" dirty="0"/>
              <a:t>, </a:t>
            </a:r>
            <a:r>
              <a:rPr lang="en-US" sz="2400" dirty="0" smtClean="0">
                <a:solidFill>
                  <a:srgbClr val="FF0000"/>
                </a:solidFill>
              </a:rPr>
              <a:t>high-throughput reads </a:t>
            </a:r>
            <a:r>
              <a:rPr lang="en-US" sz="2400" dirty="0">
                <a:solidFill>
                  <a:srgbClr val="FF0000"/>
                </a:solidFill>
              </a:rPr>
              <a:t>and writes</a:t>
            </a:r>
            <a:r>
              <a:rPr lang="en-US" sz="2400" dirty="0"/>
              <a:t>, </a:t>
            </a:r>
            <a:r>
              <a:rPr lang="en-US" sz="2400" dirty="0" smtClean="0"/>
              <a:t>and efficient </a:t>
            </a:r>
            <a:r>
              <a:rPr lang="en-US" sz="2400" dirty="0">
                <a:solidFill>
                  <a:srgbClr val="FF0000"/>
                </a:solidFill>
              </a:rPr>
              <a:t>intersection of </a:t>
            </a:r>
            <a:r>
              <a:rPr lang="en-US" sz="2400" dirty="0" smtClean="0">
                <a:solidFill>
                  <a:srgbClr val="FF0000"/>
                </a:solidFill>
              </a:rPr>
              <a:t>adjacency lists </a:t>
            </a:r>
            <a:r>
              <a:rPr lang="en-US" dirty="0"/>
              <a:t>(needed to deliver @-replies, or messages </a:t>
            </a:r>
            <a:r>
              <a:rPr lang="en-US" dirty="0" smtClean="0"/>
              <a:t>targeted to </a:t>
            </a:r>
            <a:r>
              <a:rPr lang="en-US" dirty="0"/>
              <a:t>a </a:t>
            </a:r>
            <a:r>
              <a:rPr lang="en-US" dirty="0" smtClean="0"/>
              <a:t>specific user received mutual </a:t>
            </a:r>
            <a:r>
              <a:rPr lang="en-US" dirty="0"/>
              <a:t>followers of the sender and recipient</a:t>
            </a:r>
            <a:r>
              <a:rPr lang="en-US" sz="2400" dirty="0" smtClean="0"/>
              <a:t>)</a:t>
            </a:r>
          </a:p>
          <a:p>
            <a:endParaRPr lang="en-US" sz="800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hundreds </a:t>
            </a:r>
            <a:r>
              <a:rPr lang="en-US" sz="2000" dirty="0"/>
              <a:t>of thousands </a:t>
            </a:r>
            <a:r>
              <a:rPr lang="en-US" sz="2000" dirty="0" smtClean="0"/>
              <a:t>of reads </a:t>
            </a:r>
            <a:r>
              <a:rPr lang="en-US" sz="2000" dirty="0"/>
              <a:t>per second and tens of thousands of writes per second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9334088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The  Twitter graph: analysis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68</a:t>
            </a:fld>
            <a:endParaRPr lang="el-GR"/>
          </a:p>
        </p:txBody>
      </p:sp>
      <p:sp>
        <p:nvSpPr>
          <p:cNvPr id="8" name="TextBox 7"/>
          <p:cNvSpPr txBox="1"/>
          <p:nvPr/>
        </p:nvSpPr>
        <p:spPr>
          <a:xfrm>
            <a:off x="358879" y="1556792"/>
            <a:ext cx="820891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Instead </a:t>
            </a:r>
            <a:r>
              <a:rPr lang="en-US" sz="2400" dirty="0"/>
              <a:t>of simple get/put queries, </a:t>
            </a:r>
            <a:r>
              <a:rPr lang="en-US" sz="2400" dirty="0" smtClean="0"/>
              <a:t>many graph </a:t>
            </a:r>
            <a:r>
              <a:rPr lang="en-US" sz="2400" dirty="0"/>
              <a:t>algorithms involve </a:t>
            </a:r>
            <a:r>
              <a:rPr lang="en-US" sz="2400" i="1" dirty="0">
                <a:solidFill>
                  <a:srgbClr val="FF0000"/>
                </a:solidFill>
              </a:rPr>
              <a:t>large sequential scans </a:t>
            </a:r>
            <a:r>
              <a:rPr lang="en-US" sz="2400" dirty="0"/>
              <a:t>over </a:t>
            </a:r>
            <a:r>
              <a:rPr lang="en-US" sz="2400" dirty="0" smtClean="0"/>
              <a:t>many vertices </a:t>
            </a:r>
            <a:r>
              <a:rPr lang="en-US" sz="2400" dirty="0"/>
              <a:t>followed by </a:t>
            </a:r>
            <a:r>
              <a:rPr lang="en-US" sz="2400" dirty="0" smtClean="0">
                <a:solidFill>
                  <a:srgbClr val="FF0000"/>
                </a:solidFill>
              </a:rPr>
              <a:t>self-joins</a:t>
            </a:r>
            <a:r>
              <a:rPr lang="en-US" sz="2400" dirty="0" smtClean="0"/>
              <a:t> (for </a:t>
            </a:r>
            <a:r>
              <a:rPr lang="en-US" sz="2400" dirty="0"/>
              <a:t>example, to </a:t>
            </a:r>
            <a:r>
              <a:rPr lang="en-US" sz="2400" dirty="0" smtClean="0"/>
              <a:t>materialize egocentric </a:t>
            </a:r>
            <a:r>
              <a:rPr lang="en-US" sz="2400" dirty="0"/>
              <a:t>follower </a:t>
            </a:r>
            <a:r>
              <a:rPr lang="en-US" sz="2400" dirty="0" smtClean="0"/>
              <a:t>neighborhoods)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 smtClean="0">
                <a:solidFill>
                  <a:srgbClr val="FF0000"/>
                </a:solidFill>
              </a:rPr>
              <a:t>not </a:t>
            </a:r>
            <a:r>
              <a:rPr lang="en-US" sz="2400" i="1" dirty="0">
                <a:solidFill>
                  <a:srgbClr val="FF0000"/>
                </a:solidFill>
              </a:rPr>
              <a:t>time sensitive </a:t>
            </a:r>
            <a:r>
              <a:rPr lang="en-US" sz="2400" dirty="0" smtClean="0"/>
              <a:t>unlike </a:t>
            </a:r>
            <a:r>
              <a:rPr lang="en-US" sz="2400" dirty="0"/>
              <a:t>graph manipulations tied directly to </a:t>
            </a:r>
            <a:r>
              <a:rPr lang="en-US" sz="2400" dirty="0" smtClean="0"/>
              <a:t>user actions </a:t>
            </a:r>
            <a:r>
              <a:rPr lang="en-US" sz="2400" dirty="0"/>
              <a:t>(adding a follower</a:t>
            </a:r>
            <a:r>
              <a:rPr lang="en-US" sz="2400" dirty="0" smtClean="0"/>
              <a:t>) </a:t>
            </a:r>
            <a:r>
              <a:rPr lang="en-US" sz="2400" dirty="0"/>
              <a:t>which have tight </a:t>
            </a:r>
            <a:r>
              <a:rPr lang="en-US" sz="2400" dirty="0" smtClean="0"/>
              <a:t>latency bounds.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OLAP</a:t>
            </a:r>
            <a:r>
              <a:rPr lang="en-US" sz="2400" dirty="0" smtClean="0"/>
              <a:t> </a:t>
            </a:r>
            <a:r>
              <a:rPr lang="en-US" sz="2400" dirty="0"/>
              <a:t>(online analytical </a:t>
            </a:r>
            <a:r>
              <a:rPr lang="en-US" sz="2400" dirty="0" smtClean="0"/>
              <a:t>processing) vs.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OLTP </a:t>
            </a:r>
            <a:r>
              <a:rPr lang="en-US" sz="2400" dirty="0"/>
              <a:t>(online </a:t>
            </a:r>
            <a:r>
              <a:rPr lang="en-US" sz="2400" dirty="0" smtClean="0"/>
              <a:t>transaction processing</a:t>
            </a:r>
            <a:r>
              <a:rPr lang="en-US" sz="2400" dirty="0"/>
              <a:t>) </a:t>
            </a:r>
            <a:endParaRPr lang="en-US" sz="2400" dirty="0" smtClean="0"/>
          </a:p>
          <a:p>
            <a:r>
              <a:rPr lang="en-US" sz="2400" dirty="0" smtClean="0"/>
              <a:t>analytical </a:t>
            </a:r>
            <a:r>
              <a:rPr lang="en-US" sz="2400" dirty="0"/>
              <a:t>workloads that depend on sequential </a:t>
            </a:r>
            <a:r>
              <a:rPr lang="en-US" sz="2400" dirty="0" smtClean="0"/>
              <a:t>scans vs. </a:t>
            </a:r>
            <a:r>
              <a:rPr lang="en-US" sz="2400" dirty="0"/>
              <a:t>short, primarily seek-based workloads that provide </a:t>
            </a:r>
            <a:r>
              <a:rPr lang="en-US" sz="2400" dirty="0" smtClean="0"/>
              <a:t>an interactive service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980044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The  Twitter graph: analysis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69</a:t>
            </a:fld>
            <a:endParaRPr lang="el-GR"/>
          </a:p>
        </p:txBody>
      </p:sp>
      <p:sp>
        <p:nvSpPr>
          <p:cNvPr id="8" name="TextBox 7"/>
          <p:cNvSpPr txBox="1"/>
          <p:nvPr/>
        </p:nvSpPr>
        <p:spPr>
          <a:xfrm>
            <a:off x="358879" y="1556792"/>
            <a:ext cx="820891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Instead </a:t>
            </a:r>
            <a:r>
              <a:rPr lang="en-US" sz="2400" dirty="0"/>
              <a:t>of simple get/put queries, </a:t>
            </a:r>
            <a:r>
              <a:rPr lang="en-US" sz="2400" dirty="0" smtClean="0"/>
              <a:t>many graph </a:t>
            </a:r>
            <a:r>
              <a:rPr lang="en-US" sz="2400" dirty="0"/>
              <a:t>algorithms involve </a:t>
            </a:r>
            <a:r>
              <a:rPr lang="en-US" sz="2400" i="1" dirty="0">
                <a:solidFill>
                  <a:srgbClr val="FF0000"/>
                </a:solidFill>
              </a:rPr>
              <a:t>large sequential scans </a:t>
            </a:r>
            <a:r>
              <a:rPr lang="en-US" sz="2400" dirty="0"/>
              <a:t>over </a:t>
            </a:r>
            <a:r>
              <a:rPr lang="en-US" sz="2400" dirty="0" smtClean="0"/>
              <a:t>many vertices </a:t>
            </a:r>
            <a:r>
              <a:rPr lang="en-US" sz="2400" dirty="0"/>
              <a:t>followed by </a:t>
            </a:r>
            <a:r>
              <a:rPr lang="en-US" sz="2400" dirty="0" smtClean="0">
                <a:solidFill>
                  <a:srgbClr val="FF0000"/>
                </a:solidFill>
              </a:rPr>
              <a:t>self-joins</a:t>
            </a:r>
            <a:r>
              <a:rPr lang="en-US" sz="2400" dirty="0" smtClean="0"/>
              <a:t> (for </a:t>
            </a:r>
            <a:r>
              <a:rPr lang="en-US" sz="2400" dirty="0"/>
              <a:t>example, to </a:t>
            </a:r>
            <a:r>
              <a:rPr lang="en-US" sz="2400" dirty="0" smtClean="0"/>
              <a:t>materialize egocentric </a:t>
            </a:r>
            <a:r>
              <a:rPr lang="en-US" sz="2400" dirty="0"/>
              <a:t>follower </a:t>
            </a:r>
            <a:r>
              <a:rPr lang="en-US" sz="2400" dirty="0" smtClean="0"/>
              <a:t>neighborhoods)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 smtClean="0">
                <a:solidFill>
                  <a:srgbClr val="FF0000"/>
                </a:solidFill>
              </a:rPr>
              <a:t>not </a:t>
            </a:r>
            <a:r>
              <a:rPr lang="en-US" sz="2400" i="1" dirty="0">
                <a:solidFill>
                  <a:srgbClr val="FF0000"/>
                </a:solidFill>
              </a:rPr>
              <a:t>time sensitive </a:t>
            </a:r>
            <a:r>
              <a:rPr lang="en-US" sz="2400" dirty="0" smtClean="0"/>
              <a:t>unlike </a:t>
            </a:r>
            <a:r>
              <a:rPr lang="en-US" sz="2400" dirty="0"/>
              <a:t>graph manipulations tied directly to </a:t>
            </a:r>
            <a:r>
              <a:rPr lang="en-US" sz="2400" dirty="0" smtClean="0"/>
              <a:t>user actions </a:t>
            </a:r>
            <a:r>
              <a:rPr lang="en-US" sz="2400" dirty="0"/>
              <a:t>(adding a follower</a:t>
            </a:r>
            <a:r>
              <a:rPr lang="en-US" sz="2400" dirty="0" smtClean="0"/>
              <a:t>) </a:t>
            </a:r>
            <a:r>
              <a:rPr lang="en-US" sz="2400" dirty="0"/>
              <a:t>which have tight </a:t>
            </a:r>
            <a:r>
              <a:rPr lang="en-US" sz="2400" dirty="0" smtClean="0"/>
              <a:t>latency bounds.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OLAP</a:t>
            </a:r>
            <a:r>
              <a:rPr lang="en-US" sz="2400" dirty="0" smtClean="0"/>
              <a:t> </a:t>
            </a:r>
            <a:r>
              <a:rPr lang="en-US" sz="2400" dirty="0"/>
              <a:t>(online analytical </a:t>
            </a:r>
            <a:r>
              <a:rPr lang="en-US" sz="2400" dirty="0" smtClean="0"/>
              <a:t>processing) vs.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OLTP </a:t>
            </a:r>
            <a:r>
              <a:rPr lang="en-US" sz="2400" dirty="0"/>
              <a:t>(online </a:t>
            </a:r>
            <a:r>
              <a:rPr lang="en-US" sz="2400" dirty="0" smtClean="0"/>
              <a:t>transaction processing</a:t>
            </a:r>
            <a:r>
              <a:rPr lang="en-US" sz="2400" dirty="0"/>
              <a:t>) </a:t>
            </a:r>
            <a:endParaRPr lang="en-US" sz="2400" dirty="0" smtClean="0"/>
          </a:p>
          <a:p>
            <a:r>
              <a:rPr lang="en-US" sz="2400" dirty="0" smtClean="0"/>
              <a:t>analytical </a:t>
            </a:r>
            <a:r>
              <a:rPr lang="en-US" sz="2400" dirty="0"/>
              <a:t>workloads that depend on sequential </a:t>
            </a:r>
            <a:r>
              <a:rPr lang="en-US" sz="2400" dirty="0" smtClean="0"/>
              <a:t>scans vs. </a:t>
            </a:r>
            <a:r>
              <a:rPr lang="en-US" sz="2400" dirty="0"/>
              <a:t>short, primarily seek-based workloads that provide </a:t>
            </a:r>
            <a:r>
              <a:rPr lang="en-US" sz="2400" dirty="0" smtClean="0"/>
              <a:t>a user-facing service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90556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200744"/>
            <a:ext cx="7245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Problem Formulation (details)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1844824"/>
            <a:ext cx="8352928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Prediction for a subset of nodes</a:t>
            </a:r>
          </a:p>
          <a:p>
            <a:pPr algn="ctr"/>
            <a:endParaRPr lang="en-US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Two parameters: </a:t>
            </a:r>
            <a:r>
              <a:rPr lang="el-GR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κ</a:t>
            </a:r>
            <a:r>
              <a:rPr lang="en-US" sz="2400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training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and </a:t>
            </a:r>
            <a:r>
              <a:rPr lang="el-GR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κ</a:t>
            </a:r>
            <a:r>
              <a:rPr lang="en-US" sz="2400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test</a:t>
            </a:r>
          </a:p>
          <a:p>
            <a:endParaRPr lang="el-GR" sz="2400" baseline="-250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Core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: all nodes that are incident to at least </a:t>
            </a: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κ</a:t>
            </a:r>
            <a:r>
              <a:rPr lang="en-US" sz="2400" baseline="-25000" dirty="0" smtClean="0">
                <a:solidFill>
                  <a:schemeClr val="tx2">
                    <a:lumMod val="50000"/>
                  </a:schemeClr>
                </a:solidFill>
              </a:rPr>
              <a:t>training</a:t>
            </a:r>
            <a:r>
              <a:rPr lang="en-US" sz="2400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edges in </a:t>
            </a:r>
            <a:r>
              <a:rPr lang="en-US" sz="2400" i="1" dirty="0" smtClean="0">
                <a:solidFill>
                  <a:schemeClr val="tx2">
                    <a:lumMod val="50000"/>
                  </a:schemeClr>
                </a:solidFill>
              </a:rPr>
              <a:t>G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[</a:t>
            </a:r>
            <a:r>
              <a:rPr lang="en-US" sz="2400" i="1" dirty="0" smtClean="0">
                <a:solidFill>
                  <a:schemeClr val="tx2">
                    <a:lumMod val="50000"/>
                  </a:schemeClr>
                </a:solidFill>
              </a:rPr>
              <a:t>t</a:t>
            </a:r>
            <a:r>
              <a:rPr lang="en-US" sz="2400" i="1" baseline="-25000" dirty="0" smtClean="0">
                <a:solidFill>
                  <a:schemeClr val="tx2">
                    <a:lumMod val="50000"/>
                  </a:schemeClr>
                </a:solidFill>
              </a:rPr>
              <a:t>0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n-US" sz="2400" i="1" dirty="0" smtClean="0">
                <a:solidFill>
                  <a:schemeClr val="tx2">
                    <a:lumMod val="50000"/>
                  </a:schemeClr>
                </a:solidFill>
              </a:rPr>
              <a:t>t′</a:t>
            </a:r>
            <a:r>
              <a:rPr lang="en-US" sz="2400" i="1" baseline="-25000" dirty="0" smtClean="0">
                <a:solidFill>
                  <a:schemeClr val="tx2">
                    <a:lumMod val="50000"/>
                  </a:schemeClr>
                </a:solidFill>
              </a:rPr>
              <a:t>0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], and at least </a:t>
            </a: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κ</a:t>
            </a:r>
            <a:r>
              <a:rPr lang="en-US" sz="2400" baseline="-25000" dirty="0" smtClean="0">
                <a:solidFill>
                  <a:schemeClr val="tx2">
                    <a:lumMod val="50000"/>
                  </a:schemeClr>
                </a:solidFill>
              </a:rPr>
              <a:t>test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edges in </a:t>
            </a:r>
            <a:r>
              <a:rPr lang="en-US" sz="2400" i="1" dirty="0" smtClean="0">
                <a:solidFill>
                  <a:schemeClr val="tx2">
                    <a:lumMod val="50000"/>
                  </a:schemeClr>
                </a:solidFill>
              </a:rPr>
              <a:t>G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[</a:t>
            </a:r>
            <a:r>
              <a:rPr lang="en-US" sz="2400" i="1" dirty="0" smtClean="0">
                <a:solidFill>
                  <a:schemeClr val="tx2">
                    <a:lumMod val="50000"/>
                  </a:schemeClr>
                </a:solidFill>
              </a:rPr>
              <a:t>t</a:t>
            </a:r>
            <a:r>
              <a:rPr lang="en-US" sz="2400" i="1" baseline="-25000" dirty="0" smtClean="0">
                <a:solidFill>
                  <a:schemeClr val="tx2">
                    <a:lumMod val="50000"/>
                  </a:schemeClr>
                </a:solidFill>
              </a:rPr>
              <a:t>1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n-US" sz="2400" i="1" dirty="0" smtClean="0">
                <a:solidFill>
                  <a:schemeClr val="tx2">
                    <a:lumMod val="50000"/>
                  </a:schemeClr>
                </a:solidFill>
              </a:rPr>
              <a:t>t′</a:t>
            </a:r>
            <a:r>
              <a:rPr lang="el-GR" sz="2400" i="1" baseline="-25000" dirty="0" smtClean="0">
                <a:solidFill>
                  <a:schemeClr val="tx2">
                    <a:lumMod val="50000"/>
                  </a:schemeClr>
                </a:solidFill>
              </a:rPr>
              <a:t>1</a:t>
            </a: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]</a:t>
            </a:r>
            <a:endParaRPr lang="en-US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endParaRPr lang="en-US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2400" i="1" dirty="0" smtClean="0">
                <a:solidFill>
                  <a:schemeClr val="accent2">
                    <a:lumMod val="75000"/>
                  </a:schemeClr>
                </a:solidFill>
              </a:rPr>
              <a:t> Predict new edges between the nodes in Core</a:t>
            </a:r>
            <a:endParaRPr lang="el-GR" sz="24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2329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History of WTF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70</a:t>
            </a:fld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395536" y="1844824"/>
            <a:ext cx="79928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3 engineers, project started in spring 2010, product  delivered in summer 2010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3284983"/>
            <a:ext cx="720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Basic assumption: the whole graph fits into memory of a single server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1221895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Design Decisions: To Hadoop or not?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71</a:t>
            </a:fld>
            <a:endParaRPr lang="el-GR"/>
          </a:p>
        </p:txBody>
      </p:sp>
      <p:sp>
        <p:nvSpPr>
          <p:cNvPr id="6" name="TextBox 5"/>
          <p:cNvSpPr txBox="1"/>
          <p:nvPr/>
        </p:nvSpPr>
        <p:spPr>
          <a:xfrm>
            <a:off x="179512" y="1484784"/>
            <a:ext cx="8424936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Case study:  </a:t>
            </a:r>
            <a:r>
              <a:rPr lang="en-US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MapReduce implementation </a:t>
            </a: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of PageRank</a:t>
            </a:r>
          </a:p>
          <a:p>
            <a:endParaRPr lang="en-US" sz="2400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Each iteration a MapReduce job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Serialize the graph </a:t>
            </a:r>
            <a:r>
              <a:rPr lang="en-US" sz="2000" dirty="0"/>
              <a:t>as </a:t>
            </a:r>
            <a:r>
              <a:rPr lang="en-US" sz="20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adjacency lists </a:t>
            </a:r>
            <a:r>
              <a:rPr lang="en-US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for each </a:t>
            </a:r>
            <a:r>
              <a:rPr lang="en-US" sz="20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vertex</a:t>
            </a:r>
            <a:r>
              <a:rPr lang="en-US" sz="2000" dirty="0"/>
              <a:t>, along with the current PageRank value. </a:t>
            </a: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Mappers</a:t>
            </a:r>
            <a:r>
              <a:rPr lang="en-US" sz="2000" dirty="0"/>
              <a:t> </a:t>
            </a:r>
            <a:r>
              <a:rPr lang="en-US" sz="2000" dirty="0" smtClean="0"/>
              <a:t>process </a:t>
            </a:r>
            <a:r>
              <a:rPr lang="en-US" sz="2000" dirty="0"/>
              <a:t>all vertices in parallel: for each vertex on </a:t>
            </a:r>
            <a:r>
              <a:rPr lang="en-US" sz="2000" dirty="0" smtClean="0"/>
              <a:t>the adjacency </a:t>
            </a:r>
            <a:r>
              <a:rPr lang="en-US" sz="2000" dirty="0"/>
              <a:t>list, </a:t>
            </a:r>
            <a:r>
              <a:rPr lang="en-US" sz="2000" i="1" dirty="0"/>
              <a:t>the mapper emits an intermediate </a:t>
            </a:r>
            <a:r>
              <a:rPr lang="en-US" sz="2000" i="1" dirty="0" smtClean="0"/>
              <a:t>key-value </a:t>
            </a:r>
            <a:r>
              <a:rPr lang="en-US" sz="2000" i="1" dirty="0" smtClean="0"/>
              <a:t>pair: </a:t>
            </a:r>
            <a:r>
              <a:rPr lang="en-US" sz="2000" dirty="0" smtClean="0"/>
              <a:t>(destination vertex, partial </a:t>
            </a:r>
            <a:r>
              <a:rPr lang="en-US" sz="2000" dirty="0" smtClean="0"/>
              <a:t>PageRank)</a:t>
            </a: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Gather all key-value </a:t>
            </a:r>
            <a:r>
              <a:rPr lang="en-US" sz="2000" dirty="0"/>
              <a:t>pairs with the same destination vertex, and </a:t>
            </a:r>
            <a:r>
              <a:rPr lang="en-US" sz="2000" dirty="0" smtClean="0"/>
              <a:t>each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educer</a:t>
            </a:r>
            <a:r>
              <a:rPr lang="en-US" sz="2000" dirty="0" smtClean="0"/>
              <a:t> </a:t>
            </a:r>
            <a:r>
              <a:rPr lang="en-US" sz="2000" dirty="0"/>
              <a:t>sums up the partial </a:t>
            </a:r>
            <a:r>
              <a:rPr lang="en-US" sz="2000" dirty="0" smtClean="0"/>
              <a:t>PageRank contributions</a:t>
            </a:r>
          </a:p>
          <a:p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Convergence</a:t>
            </a:r>
            <a:r>
              <a:rPr lang="en-US" sz="2000" dirty="0" smtClean="0"/>
              <a:t> requires dozens </a:t>
            </a:r>
            <a:r>
              <a:rPr lang="en-US" sz="2000" dirty="0"/>
              <a:t>of iterations. 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 control program </a:t>
            </a:r>
            <a:r>
              <a:rPr lang="en-US" sz="2000" dirty="0" smtClean="0"/>
              <a:t>sets </a:t>
            </a:r>
            <a:r>
              <a:rPr lang="en-US" sz="2000" dirty="0"/>
              <a:t>up the MapReduce job, waits for it </a:t>
            </a:r>
            <a:r>
              <a:rPr lang="en-US" sz="2000" dirty="0" smtClean="0"/>
              <a:t>to complete</a:t>
            </a:r>
            <a:r>
              <a:rPr lang="en-US" sz="2000" dirty="0"/>
              <a:t>, and </a:t>
            </a:r>
            <a:r>
              <a:rPr lang="en-US" sz="2000" dirty="0" smtClean="0"/>
              <a:t>checks </a:t>
            </a:r>
            <a:r>
              <a:rPr lang="en-US" sz="2000" dirty="0"/>
              <a:t>for convergence by reading </a:t>
            </a:r>
            <a:r>
              <a:rPr lang="en-US" sz="2000" dirty="0" smtClean="0"/>
              <a:t>in the </a:t>
            </a:r>
            <a:r>
              <a:rPr lang="en-US" sz="2000" dirty="0"/>
              <a:t>updated PageRank vector and comparing it with </a:t>
            </a:r>
            <a:r>
              <a:rPr lang="en-US" sz="2000" dirty="0" smtClean="0"/>
              <a:t>the previous</a:t>
            </a:r>
            <a:r>
              <a:rPr lang="en-US" sz="2000" dirty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This basic </a:t>
            </a:r>
            <a:r>
              <a:rPr lang="en-US" sz="2000" dirty="0"/>
              <a:t>structure </a:t>
            </a:r>
            <a:r>
              <a:rPr lang="en-US" sz="2000" dirty="0" smtClean="0"/>
              <a:t>can </a:t>
            </a:r>
            <a:r>
              <a:rPr lang="en-US" sz="2000" dirty="0"/>
              <a:t>be </a:t>
            </a:r>
            <a:r>
              <a:rPr lang="en-US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applied to a large class </a:t>
            </a:r>
            <a:r>
              <a:rPr lang="en-US" sz="2000" dirty="0" smtClean="0"/>
              <a:t>of “message-passing</a:t>
            </a:r>
            <a:r>
              <a:rPr lang="en-US" sz="2000" dirty="0"/>
              <a:t>" graph </a:t>
            </a:r>
            <a:r>
              <a:rPr lang="en-US" sz="2000" dirty="0" smtClean="0"/>
              <a:t>(</a:t>
            </a:r>
            <a:r>
              <a:rPr lang="en-US" sz="2000" dirty="0"/>
              <a:t>e.g., </a:t>
            </a:r>
            <a:r>
              <a:rPr lang="en-US" sz="2000" dirty="0" smtClean="0"/>
              <a:t>breadth-first search)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9191847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Design Decisions: To Hadoop or not?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72</a:t>
            </a:fld>
            <a:endParaRPr lang="el-GR"/>
          </a:p>
        </p:txBody>
      </p:sp>
      <p:sp>
        <p:nvSpPr>
          <p:cNvPr id="6" name="TextBox 5"/>
          <p:cNvSpPr txBox="1"/>
          <p:nvPr/>
        </p:nvSpPr>
        <p:spPr>
          <a:xfrm>
            <a:off x="198058" y="1484784"/>
            <a:ext cx="842493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Shortcomings of MapReduce </a:t>
            </a:r>
            <a:r>
              <a:rPr lang="en-US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implementation </a:t>
            </a: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of PageRank</a:t>
            </a:r>
          </a:p>
          <a:p>
            <a:endParaRPr lang="en-US" sz="800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MapReduce jobs have </a:t>
            </a:r>
            <a:r>
              <a:rPr lang="en-US" sz="20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relatively high startup costs </a:t>
            </a:r>
            <a:r>
              <a:rPr lang="en-US" sz="2000" dirty="0"/>
              <a:t>(</a:t>
            </a:r>
            <a:r>
              <a:rPr lang="en-US" sz="2000" dirty="0" smtClean="0"/>
              <a:t>in Hadoop</a:t>
            </a:r>
            <a:r>
              <a:rPr lang="en-US" sz="2000" dirty="0"/>
              <a:t>, on a large, busy cluster, can be tens of seconds</a:t>
            </a:r>
            <a:r>
              <a:rPr lang="en-US" sz="2000" dirty="0" smtClean="0"/>
              <a:t>) , this places </a:t>
            </a:r>
            <a:r>
              <a:rPr lang="en-US" sz="2000" dirty="0"/>
              <a:t>a lower bound on iteration time</a:t>
            </a:r>
            <a:r>
              <a:rPr lang="en-US" sz="2000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8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Scale-free </a:t>
            </a:r>
            <a:r>
              <a:rPr lang="en-US" sz="20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graphs</a:t>
            </a:r>
            <a:r>
              <a:rPr lang="en-US" sz="2000" dirty="0"/>
              <a:t>, whose edge distributions follow </a:t>
            </a:r>
            <a:r>
              <a:rPr lang="en-US" sz="2000" dirty="0" smtClean="0"/>
              <a:t>power laws</a:t>
            </a:r>
            <a:r>
              <a:rPr lang="en-US" sz="2000" dirty="0"/>
              <a:t>, create stragglers in the reduce phase. </a:t>
            </a:r>
            <a:r>
              <a:rPr lang="en-US" sz="2000" dirty="0" smtClean="0"/>
              <a:t>(e.g., </a:t>
            </a:r>
            <a:r>
              <a:rPr lang="en-US" sz="2000" dirty="0"/>
              <a:t>the reducer assigned </a:t>
            </a:r>
            <a:r>
              <a:rPr lang="en-US" sz="2000" dirty="0" smtClean="0"/>
              <a:t>to </a:t>
            </a:r>
            <a:r>
              <a:rPr lang="en-US" sz="2000" dirty="0" smtClean="0"/>
              <a:t>google.com) Combiners </a:t>
            </a:r>
            <a:r>
              <a:rPr lang="en-US" sz="2000" dirty="0"/>
              <a:t>and other local aggregation </a:t>
            </a:r>
            <a:r>
              <a:rPr lang="en-US" sz="2000" dirty="0" smtClean="0"/>
              <a:t>techniques </a:t>
            </a:r>
            <a:r>
              <a:rPr lang="en-US" sz="2000" dirty="0" smtClean="0"/>
              <a:t>help</a:t>
            </a:r>
            <a:endParaRPr lang="en-US" sz="20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8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</a:t>
            </a:r>
            <a:r>
              <a:rPr lang="en-US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ust shuffle </a:t>
            </a:r>
            <a:r>
              <a:rPr lang="en-US" sz="20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the </a:t>
            </a:r>
            <a:r>
              <a:rPr lang="en-US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graph structure </a:t>
            </a:r>
            <a:r>
              <a:rPr lang="en-US" sz="2000" dirty="0"/>
              <a:t>(i.e., adjacency lists) from the mappers to </a:t>
            </a:r>
            <a:r>
              <a:rPr lang="en-US" sz="2000" dirty="0" smtClean="0"/>
              <a:t>the reducers at each iteration. </a:t>
            </a:r>
            <a:r>
              <a:rPr lang="en-US" sz="2000" dirty="0"/>
              <a:t>Since in most cases the graph structure is </a:t>
            </a:r>
            <a:r>
              <a:rPr lang="en-US" sz="2000" dirty="0" smtClean="0"/>
              <a:t>static, wasted effort </a:t>
            </a:r>
            <a:r>
              <a:rPr lang="en-US" sz="2000" dirty="0"/>
              <a:t>(sorting, network </a:t>
            </a:r>
            <a:r>
              <a:rPr lang="en-US" sz="2000" dirty="0" smtClean="0"/>
              <a:t>traffic</a:t>
            </a:r>
            <a:r>
              <a:rPr lang="en-US" sz="2000" dirty="0"/>
              <a:t>, etc</a:t>
            </a:r>
            <a:r>
              <a:rPr lang="en-US" sz="2000" dirty="0" smtClean="0"/>
              <a:t>.).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8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The </a:t>
            </a:r>
            <a:r>
              <a:rPr lang="en-US" sz="20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PageRank vector </a:t>
            </a:r>
            <a:r>
              <a:rPr lang="en-US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is </a:t>
            </a:r>
            <a:r>
              <a:rPr lang="en-US" sz="20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serialized to HDFS</a:t>
            </a:r>
            <a:r>
              <a:rPr lang="en-US" sz="2000" dirty="0"/>
              <a:t>, along </a:t>
            </a:r>
            <a:r>
              <a:rPr lang="en-US" sz="2000" dirty="0" smtClean="0"/>
              <a:t>with the </a:t>
            </a:r>
            <a:r>
              <a:rPr lang="en-US" sz="2000" dirty="0"/>
              <a:t>graph structure, at each iteration. E</a:t>
            </a:r>
            <a:r>
              <a:rPr lang="en-US" sz="2000" dirty="0" smtClean="0"/>
              <a:t>xcellent fault </a:t>
            </a:r>
            <a:r>
              <a:rPr lang="en-US" sz="2000" dirty="0"/>
              <a:t>tolerance, but at the cost of </a:t>
            </a:r>
            <a:r>
              <a:rPr lang="en-US" sz="2000" dirty="0" smtClean="0"/>
              <a:t>performance.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0626138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Design Decisions: To Hadoop or not?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73</a:t>
            </a:fld>
            <a:endParaRPr lang="el-GR"/>
          </a:p>
        </p:txBody>
      </p:sp>
      <p:sp>
        <p:nvSpPr>
          <p:cNvPr id="6" name="TextBox 5"/>
          <p:cNvSpPr txBox="1"/>
          <p:nvPr/>
        </p:nvSpPr>
        <p:spPr>
          <a:xfrm>
            <a:off x="179512" y="1340768"/>
            <a:ext cx="8424936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Besides Hadoop:</a:t>
            </a:r>
          </a:p>
          <a:p>
            <a:endParaRPr lang="en-US" sz="16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sz="2400" dirty="0" smtClean="0"/>
              <a:t>Improvements: </a:t>
            </a:r>
            <a:r>
              <a:rPr lang="en-US" sz="2400" dirty="0" err="1" smtClean="0"/>
              <a:t>HaLoop</a:t>
            </a:r>
            <a:r>
              <a:rPr lang="en-US" sz="2400" dirty="0" smtClean="0"/>
              <a:t> Twister, and </a:t>
            </a:r>
            <a:r>
              <a:rPr lang="en-US" sz="2400" dirty="0" err="1" smtClean="0"/>
              <a:t>PrIter</a:t>
            </a:r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Alternatives: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Google's </a:t>
            </a:r>
            <a:r>
              <a:rPr lang="en-US" sz="2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Pregel</a:t>
            </a:r>
            <a:r>
              <a:rPr lang="en-US" sz="2400" dirty="0"/>
              <a:t> </a:t>
            </a:r>
            <a:r>
              <a:rPr lang="en-US" sz="2400" dirty="0" smtClean="0"/>
              <a:t>implements</a:t>
            </a:r>
            <a:r>
              <a:rPr lang="en-US" sz="2400" dirty="0"/>
              <a:t> </a:t>
            </a:r>
            <a:r>
              <a:rPr lang="en-US" sz="2400" dirty="0" smtClean="0"/>
              <a:t>the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Bulk Synchronous Parallel</a:t>
            </a:r>
            <a:r>
              <a:rPr lang="en-US" sz="2400" dirty="0"/>
              <a:t> model </a:t>
            </a:r>
            <a:r>
              <a:rPr lang="en-US" sz="2400" dirty="0" smtClean="0"/>
              <a:t>: </a:t>
            </a:r>
            <a:r>
              <a:rPr lang="en-US" sz="2400" dirty="0"/>
              <a:t>computations </a:t>
            </a:r>
            <a:r>
              <a:rPr lang="en-US" sz="2400" dirty="0" smtClean="0"/>
              <a:t>at </a:t>
            </a:r>
            <a:r>
              <a:rPr lang="en-US" sz="2400" dirty="0"/>
              <a:t>graph vertices </a:t>
            </a:r>
            <a:r>
              <a:rPr lang="en-US" sz="2400" dirty="0" smtClean="0"/>
              <a:t>that dispatch “messages</a:t>
            </a:r>
            <a:r>
              <a:rPr lang="en-US" sz="2400" dirty="0"/>
              <a:t>" </a:t>
            </a:r>
            <a:r>
              <a:rPr lang="en-US" sz="2400" dirty="0" smtClean="0"/>
              <a:t>to other </a:t>
            </a:r>
            <a:r>
              <a:rPr lang="en-US" sz="2400" dirty="0"/>
              <a:t>vertices. Processing proceeds in </a:t>
            </a:r>
            <a:r>
              <a:rPr lang="en-US" sz="2400" dirty="0" err="1" smtClean="0"/>
              <a:t>supersteps</a:t>
            </a:r>
            <a:r>
              <a:rPr lang="en-US" sz="2400" dirty="0" smtClean="0"/>
              <a:t> </a:t>
            </a:r>
            <a:r>
              <a:rPr lang="en-US" sz="2400" dirty="0"/>
              <a:t>with </a:t>
            </a:r>
            <a:r>
              <a:rPr lang="en-US" sz="2400" dirty="0" smtClean="0"/>
              <a:t>synchronization barriers </a:t>
            </a:r>
            <a:r>
              <a:rPr lang="en-US" sz="2400" dirty="0"/>
              <a:t>between each. </a:t>
            </a:r>
            <a:endParaRPr lang="en-US" sz="24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GraphLab</a:t>
            </a:r>
            <a:r>
              <a:rPr lang="en-US" sz="2400" dirty="0" smtClean="0"/>
              <a:t> and </a:t>
            </a:r>
            <a:r>
              <a:rPr lang="en-US" sz="2400" dirty="0"/>
              <a:t>its distributed </a:t>
            </a:r>
            <a:r>
              <a:rPr lang="en-US" sz="2400" dirty="0" smtClean="0"/>
              <a:t>variant: computations either </a:t>
            </a:r>
            <a:r>
              <a:rPr lang="en-US" sz="2400" dirty="0"/>
              <a:t>through an </a:t>
            </a:r>
            <a:r>
              <a:rPr lang="en-US" sz="2400" i="1" dirty="0"/>
              <a:t>update function </a:t>
            </a:r>
            <a:r>
              <a:rPr lang="en-US" sz="2400" dirty="0"/>
              <a:t>which defines </a:t>
            </a:r>
            <a:r>
              <a:rPr lang="en-US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local </a:t>
            </a: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computations </a:t>
            </a:r>
            <a:r>
              <a:rPr lang="en-US" sz="2400" dirty="0"/>
              <a:t>(on a single vertex) </a:t>
            </a:r>
            <a:r>
              <a:rPr lang="en-US" sz="2400" dirty="0"/>
              <a:t>or through </a:t>
            </a:r>
            <a:r>
              <a:rPr lang="en-US" sz="2400" i="1" dirty="0"/>
              <a:t>a sync mechanism </a:t>
            </a:r>
            <a:r>
              <a:rPr lang="en-US" sz="2400" dirty="0"/>
              <a:t>which </a:t>
            </a:r>
            <a:r>
              <a:rPr lang="en-US" sz="2400" dirty="0" smtClean="0"/>
              <a:t>defines </a:t>
            </a: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global </a:t>
            </a:r>
            <a:r>
              <a:rPr lang="en-US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aggregation </a:t>
            </a:r>
            <a:r>
              <a:rPr lang="en-US" sz="2400" dirty="0"/>
              <a:t>in the context of </a:t>
            </a:r>
            <a:r>
              <a:rPr lang="en-US" sz="2400" dirty="0" smtClean="0"/>
              <a:t>different consistency models</a:t>
            </a:r>
            <a:r>
              <a:rPr lang="en-US" sz="2400" dirty="0"/>
              <a:t>.</a:t>
            </a:r>
            <a:endParaRPr lang="en-US" sz="800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71951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Design Decisions: To Hadoop or not?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74</a:t>
            </a:fld>
            <a:endParaRPr lang="el-GR"/>
          </a:p>
        </p:txBody>
      </p:sp>
      <p:sp>
        <p:nvSpPr>
          <p:cNvPr id="6" name="TextBox 5"/>
          <p:cNvSpPr txBox="1"/>
          <p:nvPr/>
        </p:nvSpPr>
        <p:spPr>
          <a:xfrm>
            <a:off x="179512" y="1606715"/>
            <a:ext cx="8424936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Decided to build their own system</a:t>
            </a:r>
          </a:p>
          <a:p>
            <a:endParaRPr lang="en-US" sz="2000" dirty="0"/>
          </a:p>
          <a:p>
            <a:r>
              <a:rPr lang="en-US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Hadoop reconsidered: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new architecture completely on Hadoop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in </a:t>
            </a:r>
            <a:r>
              <a:rPr lang="en-US" sz="2400" dirty="0" smtClean="0">
                <a:solidFill>
                  <a:srgbClr val="FF9900"/>
                </a:solidFill>
              </a:rPr>
              <a:t>Pig</a:t>
            </a:r>
            <a:r>
              <a:rPr lang="en-US" sz="2400" dirty="0" smtClean="0"/>
              <a:t>  </a:t>
            </a:r>
            <a:r>
              <a:rPr lang="en-US" sz="2400" dirty="0"/>
              <a:t>a high-level </a:t>
            </a:r>
            <a:r>
              <a:rPr lang="en-US" sz="2400" dirty="0" smtClean="0"/>
              <a:t>dataflow language for large</a:t>
            </a:r>
            <a:r>
              <a:rPr lang="en-US" sz="2400" dirty="0"/>
              <a:t>, semi-structured datasets </a:t>
            </a:r>
            <a:r>
              <a:rPr lang="en-US" sz="2400" dirty="0" smtClean="0"/>
              <a:t>compiled </a:t>
            </a:r>
            <a:r>
              <a:rPr lang="en-US" sz="2400" dirty="0"/>
              <a:t>into physical plans </a:t>
            </a:r>
            <a:r>
              <a:rPr lang="en-US" sz="2400" dirty="0" smtClean="0"/>
              <a:t>executed </a:t>
            </a:r>
            <a:r>
              <a:rPr lang="en-US" sz="2400" dirty="0"/>
              <a:t>on </a:t>
            </a:r>
            <a:r>
              <a:rPr lang="en-US" sz="2400" dirty="0" smtClean="0"/>
              <a:t>Hadoop</a:t>
            </a:r>
            <a:r>
              <a:rPr lang="en-US" sz="2400" dirty="0"/>
              <a:t>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FF9900"/>
                </a:solidFill>
              </a:rPr>
              <a:t>Pig Latin</a:t>
            </a:r>
            <a:r>
              <a:rPr lang="en-US" sz="2400" dirty="0" smtClean="0"/>
              <a:t> primitives</a:t>
            </a:r>
            <a:r>
              <a:rPr lang="en-US" sz="2400" dirty="0"/>
              <a:t> </a:t>
            </a:r>
            <a:r>
              <a:rPr lang="en-US" sz="2400" dirty="0" smtClean="0"/>
              <a:t>for projection, selection</a:t>
            </a:r>
            <a:r>
              <a:rPr lang="en-US" sz="2400" dirty="0"/>
              <a:t>, group, join, etc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r>
              <a:rPr lang="en-US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Why not some other graph processing system?</a:t>
            </a:r>
          </a:p>
          <a:p>
            <a:r>
              <a:rPr lang="en-US" sz="2400" dirty="0" smtClean="0"/>
              <a:t>For compatibility, e.g., to use existing</a:t>
            </a:r>
            <a:r>
              <a:rPr lang="en-US" sz="2400" dirty="0"/>
              <a:t> </a:t>
            </a:r>
            <a:r>
              <a:rPr lang="en-US" sz="2400" dirty="0" smtClean="0"/>
              <a:t>analytics hooks </a:t>
            </a:r>
            <a:r>
              <a:rPr lang="en-US" sz="2400" dirty="0"/>
              <a:t>for job scheduling, dependency </a:t>
            </a:r>
            <a:r>
              <a:rPr lang="en-US" sz="2400" dirty="0" smtClean="0"/>
              <a:t>management, </a:t>
            </a:r>
            <a:r>
              <a:rPr lang="en-US" sz="2400" dirty="0" smtClean="0"/>
              <a:t>etc.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94422310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Design Decisions: How much memory?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75</a:t>
            </a:fld>
            <a:endParaRPr lang="el-GR"/>
          </a:p>
        </p:txBody>
      </p:sp>
      <p:sp>
        <p:nvSpPr>
          <p:cNvPr id="6" name="TextBox 5"/>
          <p:cNvSpPr txBox="1"/>
          <p:nvPr/>
        </p:nvSpPr>
        <p:spPr>
          <a:xfrm>
            <a:off x="191380" y="1484784"/>
            <a:ext cx="8773108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in-memory processing on a </a:t>
            </a:r>
            <a:r>
              <a:rPr lang="en-US" sz="2800" dirty="0" smtClean="0"/>
              <a:t>single server</a:t>
            </a:r>
          </a:p>
          <a:p>
            <a:endParaRPr lang="en-US" sz="16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sz="2400" dirty="0" smtClean="0"/>
              <a:t>Why?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The </a:t>
            </a:r>
            <a:r>
              <a:rPr lang="en-US" sz="2400" dirty="0"/>
              <a:t>alternative (a partitioned, </a:t>
            </a:r>
            <a:r>
              <a:rPr lang="en-US" sz="2400" dirty="0" smtClean="0"/>
              <a:t>distributed graph </a:t>
            </a:r>
            <a:r>
              <a:rPr lang="en-US" sz="2400" dirty="0"/>
              <a:t>processing engine) </a:t>
            </a:r>
            <a:r>
              <a:rPr lang="en-US" sz="2400" dirty="0" smtClean="0"/>
              <a:t>significantly </a:t>
            </a:r>
            <a:r>
              <a:rPr lang="en-US" sz="2400" dirty="0"/>
              <a:t>more </a:t>
            </a:r>
            <a:r>
              <a:rPr lang="en-US" sz="2400" dirty="0" smtClean="0"/>
              <a:t>complex and difficult </a:t>
            </a:r>
            <a:r>
              <a:rPr lang="en-US" sz="2400" dirty="0"/>
              <a:t>to build, </a:t>
            </a: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It was feasible (72GB -&gt; 144GB, 5 bytes per edge (no metadata); 24-36 months lead time)</a:t>
            </a:r>
          </a:p>
          <a:p>
            <a:endParaRPr lang="en-US" sz="800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In memory – not uncommon (google indexes + Facebook, Twitter many cache servers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 </a:t>
            </a:r>
            <a:r>
              <a:rPr lang="en-US" sz="2000" dirty="0" smtClean="0"/>
              <a:t>A single machine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Graph distribution still hard (hash partitioning, minimize the number of edges that cross-partition (two stage, over partition #clusters&gt;&gt;#servers, still skew problems), use replication to provide n-hop guarantee (all n-neighbors in a singe site)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Avoids extra protocols (e.g., replication for fault-tolerance)</a:t>
            </a:r>
          </a:p>
        </p:txBody>
      </p:sp>
    </p:spTree>
    <p:extLst>
      <p:ext uri="{BB962C8B-B14F-4D97-AF65-F5344CB8AC3E}">
        <p14:creationId xmlns:p14="http://schemas.microsoft.com/office/powerpoint/2010/main" val="9256827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Overall Architecture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76</a:t>
            </a:fld>
            <a:endParaRPr lang="el-GR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88840"/>
            <a:ext cx="5057775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721393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856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Overall Architecture: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Cassovary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77</a:t>
            </a:fld>
            <a:endParaRPr lang="el-GR"/>
          </a:p>
        </p:txBody>
      </p:sp>
      <p:sp>
        <p:nvSpPr>
          <p:cNvPr id="4" name="TextBox 3"/>
          <p:cNvSpPr txBox="1"/>
          <p:nvPr/>
        </p:nvSpPr>
        <p:spPr>
          <a:xfrm>
            <a:off x="395536" y="1268760"/>
            <a:ext cx="7848872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</a:t>
            </a:r>
            <a:r>
              <a:rPr lang="en-US" sz="2400" dirty="0" smtClean="0"/>
              <a:t>n memory</a:t>
            </a:r>
            <a:r>
              <a:rPr lang="en-US" sz="2400" dirty="0"/>
              <a:t> </a:t>
            </a:r>
            <a:r>
              <a:rPr lang="en-US" sz="2400" dirty="0" smtClean="0"/>
              <a:t>graph </a:t>
            </a:r>
            <a:r>
              <a:rPr lang="en-US" sz="2400" dirty="0"/>
              <a:t>processing engine</a:t>
            </a:r>
            <a:r>
              <a:rPr lang="en-US" sz="2400" dirty="0" smtClean="0"/>
              <a:t>, </a:t>
            </a:r>
            <a:r>
              <a:rPr lang="en-US" sz="2400" dirty="0"/>
              <a:t>written in </a:t>
            </a:r>
            <a:r>
              <a:rPr lang="en-US" sz="2400" dirty="0" smtClean="0"/>
              <a:t>Scala</a:t>
            </a:r>
          </a:p>
          <a:p>
            <a:endParaRPr lang="en-US" sz="8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smtClean="0"/>
              <a:t>Once </a:t>
            </a:r>
            <a:r>
              <a:rPr lang="en-US" sz="2000" dirty="0"/>
              <a:t>loaded into </a:t>
            </a:r>
            <a:r>
              <a:rPr lang="en-US" sz="2000" dirty="0" smtClean="0"/>
              <a:t>memory, </a:t>
            </a:r>
            <a:r>
              <a:rPr lang="en-US" sz="2000" dirty="0" smtClean="0"/>
              <a:t>graph </a:t>
            </a:r>
            <a:r>
              <a:rPr lang="en-US" sz="2000" dirty="0"/>
              <a:t>is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immutable</a:t>
            </a:r>
            <a:r>
              <a:rPr lang="en-US" sz="2000" dirty="0"/>
              <a:t> </a:t>
            </a:r>
            <a:endParaRPr lang="en-US" sz="20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Fault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tolerance </a:t>
            </a:r>
            <a:r>
              <a:rPr lang="en-US" sz="2000" dirty="0" smtClean="0"/>
              <a:t>provided by </a:t>
            </a:r>
            <a:r>
              <a:rPr lang="en-US" sz="2000" dirty="0"/>
              <a:t>replication, i.e., running many instances of </a:t>
            </a:r>
            <a:r>
              <a:rPr lang="en-US" sz="2000" dirty="0" err="1" smtClean="0"/>
              <a:t>Cassovary</a:t>
            </a:r>
            <a:r>
              <a:rPr lang="en-US" sz="2000" dirty="0" smtClean="0"/>
              <a:t>, each </a:t>
            </a:r>
            <a:r>
              <a:rPr lang="en-US" sz="2000" dirty="0"/>
              <a:t>holding a </a:t>
            </a:r>
            <a:r>
              <a:rPr lang="en-US" sz="2000" dirty="0" smtClean="0"/>
              <a:t>complete </a:t>
            </a:r>
            <a:r>
              <a:rPr lang="en-US" sz="2000" dirty="0"/>
              <a:t>copy of the graph in memory.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smtClean="0"/>
              <a:t>Access </a:t>
            </a:r>
            <a:r>
              <a:rPr lang="en-US" sz="2000" dirty="0"/>
              <a:t>to the graph via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vertex-based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queries </a:t>
            </a:r>
            <a:r>
              <a:rPr lang="en-US" sz="2000" dirty="0"/>
              <a:t>such as retrieving the set of outgoing </a:t>
            </a:r>
            <a:r>
              <a:rPr lang="en-US" sz="2000" dirty="0" smtClean="0"/>
              <a:t>edges for </a:t>
            </a:r>
            <a:r>
              <a:rPr lang="en-US" sz="2000" dirty="0"/>
              <a:t>a vertex and sampling a random outgoing edge. </a:t>
            </a:r>
            <a:endParaRPr lang="en-US" sz="20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Multi-threaded:</a:t>
            </a:r>
            <a:r>
              <a:rPr lang="en-US" sz="2000" dirty="0" smtClean="0"/>
              <a:t> each </a:t>
            </a:r>
            <a:r>
              <a:rPr lang="en-US" sz="2000" dirty="0"/>
              <a:t>query is handled by a separate thread.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/>
              <a:t>G</a:t>
            </a:r>
            <a:r>
              <a:rPr lang="en-US" sz="2000" dirty="0" smtClean="0"/>
              <a:t>raph stored as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optimized adjacency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lists</a:t>
            </a:r>
            <a:r>
              <a:rPr lang="en-US" sz="2000" dirty="0" smtClean="0"/>
              <a:t>:  the </a:t>
            </a:r>
            <a:r>
              <a:rPr lang="en-US" sz="2000" dirty="0"/>
              <a:t>adjacency lists of all vertices in large shared </a:t>
            </a:r>
            <a:r>
              <a:rPr lang="en-US" sz="2000" dirty="0" smtClean="0"/>
              <a:t>arrays  plus indexes  (start, length) into </a:t>
            </a:r>
            <a:r>
              <a:rPr lang="en-US" sz="2000" dirty="0"/>
              <a:t>these shared </a:t>
            </a:r>
            <a:r>
              <a:rPr lang="en-US" sz="2000" dirty="0" smtClean="0"/>
              <a:t>arrays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No compression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Random walks</a:t>
            </a:r>
            <a:r>
              <a:rPr lang="en-US" sz="2000" dirty="0" smtClean="0"/>
              <a:t> implemented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using  the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Monte-Carlo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method</a:t>
            </a:r>
            <a:r>
              <a:rPr lang="en-US" sz="2000" dirty="0" smtClean="0"/>
              <a:t>, </a:t>
            </a:r>
            <a:endParaRPr lang="en-US" sz="2000" dirty="0" smtClean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000" dirty="0" smtClean="0"/>
              <a:t>the </a:t>
            </a:r>
            <a:r>
              <a:rPr lang="en-US" sz="2000" dirty="0" smtClean="0"/>
              <a:t>walk is </a:t>
            </a:r>
            <a:r>
              <a:rPr lang="en-US" sz="2000" dirty="0"/>
              <a:t>carried out from a vertex by repeatedly choosing a </a:t>
            </a:r>
            <a:r>
              <a:rPr lang="en-US" sz="2000" dirty="0" smtClean="0"/>
              <a:t>random outgoing </a:t>
            </a:r>
            <a:r>
              <a:rPr lang="en-US" sz="2000" dirty="0"/>
              <a:t>edge and updating a </a:t>
            </a:r>
            <a:r>
              <a:rPr lang="en-US" sz="2000" dirty="0" smtClean="0"/>
              <a:t>visit counter.  </a:t>
            </a:r>
            <a:endParaRPr lang="en-US" sz="2000" dirty="0" smtClean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000" dirty="0" smtClean="0"/>
              <a:t>Slower </a:t>
            </a:r>
            <a:r>
              <a:rPr lang="en-US" sz="2000" dirty="0"/>
              <a:t>than a standard matrix-based implementation, </a:t>
            </a:r>
            <a:r>
              <a:rPr lang="en-US" sz="2000" dirty="0" smtClean="0"/>
              <a:t>but low runtime memory overhead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5739601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124" y="23393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Overall Architecture: Flow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78</a:t>
            </a:fld>
            <a:endParaRPr lang="el-GR"/>
          </a:p>
        </p:txBody>
      </p:sp>
      <p:sp>
        <p:nvSpPr>
          <p:cNvPr id="4" name="TextBox 3"/>
          <p:cNvSpPr txBox="1"/>
          <p:nvPr/>
        </p:nvSpPr>
        <p:spPr>
          <a:xfrm>
            <a:off x="363488" y="1412776"/>
            <a:ext cx="784887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Daily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snapshots </a:t>
            </a:r>
            <a:r>
              <a:rPr lang="en-US" sz="2000" dirty="0"/>
              <a:t>of the Twitter graph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imported</a:t>
            </a:r>
            <a:r>
              <a:rPr lang="en-US" sz="2000" dirty="0" smtClean="0"/>
              <a:t> </a:t>
            </a:r>
            <a:r>
              <a:rPr lang="en-US" sz="2000" dirty="0"/>
              <a:t>from </a:t>
            </a:r>
            <a:r>
              <a:rPr lang="en-US" sz="2000" dirty="0" err="1"/>
              <a:t>FlockDB</a:t>
            </a:r>
            <a:r>
              <a:rPr lang="en-US" sz="2000" dirty="0"/>
              <a:t> into </a:t>
            </a:r>
            <a:r>
              <a:rPr lang="en-US" sz="2000" dirty="0" smtClean="0"/>
              <a:t>the </a:t>
            </a:r>
            <a:r>
              <a:rPr lang="en-US" sz="2000" dirty="0"/>
              <a:t>Hadoop data warehouse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The entire </a:t>
            </a:r>
            <a:r>
              <a:rPr lang="en-US" sz="2000" dirty="0"/>
              <a:t>graph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loaded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into memory </a:t>
            </a:r>
            <a:r>
              <a:rPr lang="en-US" sz="2000" dirty="0"/>
              <a:t>onto the </a:t>
            </a:r>
            <a:r>
              <a:rPr lang="en-US" sz="2000" dirty="0" err="1" smtClean="0"/>
              <a:t>Cassovary</a:t>
            </a:r>
            <a:r>
              <a:rPr lang="en-US" sz="2000" dirty="0" smtClean="0"/>
              <a:t> </a:t>
            </a:r>
            <a:r>
              <a:rPr lang="en-US" sz="2000" dirty="0"/>
              <a:t>servers, each </a:t>
            </a:r>
            <a:r>
              <a:rPr lang="en-US" sz="2000" dirty="0" smtClean="0"/>
              <a:t>holds </a:t>
            </a:r>
            <a:r>
              <a:rPr lang="en-US" sz="2000" dirty="0"/>
              <a:t>a complete copy </a:t>
            </a:r>
            <a:r>
              <a:rPr lang="en-US" sz="2000" dirty="0" smtClean="0"/>
              <a:t>of the </a:t>
            </a:r>
            <a:r>
              <a:rPr lang="en-US" sz="2000" dirty="0"/>
              <a:t>graph in memory. </a:t>
            </a:r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Constantly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generate recommendations </a:t>
            </a:r>
            <a:r>
              <a:rPr lang="en-US" sz="2000" dirty="0" smtClean="0"/>
              <a:t>for users  </a:t>
            </a:r>
            <a:r>
              <a:rPr lang="en-US" sz="2000" dirty="0"/>
              <a:t>consuming from a </a:t>
            </a:r>
            <a:r>
              <a:rPr lang="en-US" sz="2000" dirty="0">
                <a:solidFill>
                  <a:srgbClr val="FF0000"/>
                </a:solidFill>
              </a:rPr>
              <a:t>distributed queue </a:t>
            </a:r>
            <a:r>
              <a:rPr lang="en-US" sz="2000" dirty="0" smtClean="0"/>
              <a:t>containing all </a:t>
            </a:r>
            <a:r>
              <a:rPr lang="en-US" sz="2000" dirty="0"/>
              <a:t>Twitter users sorted by a </a:t>
            </a:r>
            <a:r>
              <a:rPr lang="en-US" sz="2000" dirty="0" smtClean="0"/>
              <a:t>“last </a:t>
            </a:r>
            <a:r>
              <a:rPr lang="en-US" sz="2000" dirty="0"/>
              <a:t>refresh" </a:t>
            </a:r>
            <a:r>
              <a:rPr lang="en-US" sz="2000" dirty="0" smtClean="0"/>
              <a:t>timestamp (</a:t>
            </a:r>
            <a:r>
              <a:rPr lang="en-US" sz="2000" dirty="0"/>
              <a:t>~</a:t>
            </a:r>
            <a:r>
              <a:rPr lang="en-US" sz="2000" dirty="0" smtClean="0"/>
              <a:t>500 </a:t>
            </a:r>
            <a:r>
              <a:rPr lang="en-US" sz="2000" dirty="0" err="1"/>
              <a:t>ms</a:t>
            </a:r>
            <a:r>
              <a:rPr lang="en-US" sz="2000" dirty="0"/>
              <a:t> per thread to </a:t>
            </a:r>
            <a:r>
              <a:rPr lang="en-US" sz="2000" dirty="0" smtClean="0"/>
              <a:t>generate ~100 </a:t>
            </a:r>
            <a:r>
              <a:rPr lang="en-US" sz="2000" dirty="0"/>
              <a:t>recommendations for a </a:t>
            </a:r>
            <a:r>
              <a:rPr lang="en-US" sz="2000" dirty="0" smtClean="0"/>
              <a:t>user</a:t>
            </a:r>
            <a:r>
              <a:rPr lang="en-US" sz="2000" dirty="0"/>
              <a:t>)</a:t>
            </a:r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Output </a:t>
            </a:r>
            <a:r>
              <a:rPr lang="en-US" sz="2000" dirty="0"/>
              <a:t>from the </a:t>
            </a:r>
            <a:r>
              <a:rPr lang="en-US" sz="2000" dirty="0" err="1"/>
              <a:t>Cassovary</a:t>
            </a:r>
            <a:r>
              <a:rPr lang="en-US" sz="2000" dirty="0"/>
              <a:t> servers </a:t>
            </a:r>
            <a:r>
              <a:rPr lang="en-US" sz="2000" dirty="0" smtClean="0"/>
              <a:t>inserted into a </a:t>
            </a:r>
            <a:r>
              <a:rPr lang="en-US" sz="2000" dirty="0" err="1"/>
              <a:t>sharded</a:t>
            </a:r>
            <a:r>
              <a:rPr lang="en-US" sz="2000" dirty="0"/>
              <a:t> MySQL database, called, </a:t>
            </a:r>
            <a:r>
              <a:rPr lang="en-US" sz="2000" dirty="0" smtClean="0"/>
              <a:t>WTF </a:t>
            </a:r>
            <a:r>
              <a:rPr lang="en-US" sz="2000" dirty="0"/>
              <a:t>DB.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Once recommendations have </a:t>
            </a:r>
            <a:r>
              <a:rPr lang="en-US" sz="2000" dirty="0"/>
              <a:t>been computed for a user,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the user is </a:t>
            </a:r>
            <a:r>
              <a:rPr lang="en-US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enqueued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again </a:t>
            </a:r>
            <a:r>
              <a:rPr lang="en-US" sz="2000" dirty="0"/>
              <a:t>with an updated timestamp. </a:t>
            </a:r>
            <a:r>
              <a:rPr lang="en-US" sz="2000" dirty="0" smtClean="0"/>
              <a:t>Active </a:t>
            </a:r>
            <a:r>
              <a:rPr lang="en-US" sz="2000" dirty="0"/>
              <a:t>users who </a:t>
            </a:r>
            <a:r>
              <a:rPr lang="en-US" sz="2000" dirty="0" smtClean="0"/>
              <a:t>consume (or </a:t>
            </a:r>
            <a:r>
              <a:rPr lang="en-US" sz="2000" dirty="0"/>
              <a:t>are estimated to soon exhaust) all their </a:t>
            </a:r>
            <a:r>
              <a:rPr lang="en-US" sz="2000" dirty="0" smtClean="0"/>
              <a:t>recommendations are </a:t>
            </a:r>
            <a:r>
              <a:rPr lang="en-US" sz="2000" dirty="0" err="1"/>
              <a:t>requeued</a:t>
            </a:r>
            <a:r>
              <a:rPr lang="en-US" sz="2000" dirty="0"/>
              <a:t> with much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higher priority</a:t>
            </a:r>
            <a:r>
              <a:rPr lang="en-US" sz="2000" dirty="0"/>
              <a:t>; </a:t>
            </a:r>
            <a:r>
              <a:rPr lang="en-US" sz="2000" dirty="0" smtClean="0"/>
              <a:t>typically, these </a:t>
            </a:r>
            <a:r>
              <a:rPr lang="en-US" sz="2000" dirty="0"/>
              <a:t>users receive new suggestions within an hour.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11769957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856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Overall Architecture: Flow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79</a:t>
            </a:fld>
            <a:endParaRPr lang="el-GR"/>
          </a:p>
        </p:txBody>
      </p:sp>
      <p:sp>
        <p:nvSpPr>
          <p:cNvPr id="4" name="TextBox 3"/>
          <p:cNvSpPr txBox="1"/>
          <p:nvPr/>
        </p:nvSpPr>
        <p:spPr>
          <a:xfrm>
            <a:off x="323528" y="1340768"/>
            <a:ext cx="78488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Graph loaded once a day, </a:t>
            </a:r>
            <a:r>
              <a:rPr lang="en-US" sz="2400" dirty="0" smtClean="0"/>
              <a:t>what about new </a:t>
            </a:r>
            <a:r>
              <a:rPr lang="en-US" sz="2400" dirty="0" smtClean="0"/>
              <a:t>users?</a:t>
            </a:r>
          </a:p>
          <a:p>
            <a:endParaRPr lang="en-US" sz="2000" dirty="0"/>
          </a:p>
          <a:p>
            <a:r>
              <a:rPr lang="en-US" sz="2400" dirty="0" smtClean="0"/>
              <a:t>Link prediction for 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new users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Challenging due to </a:t>
            </a:r>
            <a:r>
              <a:rPr lang="en-US" sz="2000" dirty="0" smtClean="0">
                <a:solidFill>
                  <a:srgbClr val="FF0000"/>
                </a:solidFill>
              </a:rPr>
              <a:t>sparsity</a:t>
            </a:r>
            <a:r>
              <a:rPr lang="en-US" sz="2000" dirty="0" smtClean="0"/>
              <a:t>:  their </a:t>
            </a:r>
            <a:r>
              <a:rPr lang="en-US" sz="2000" dirty="0"/>
              <a:t>egocentric </a:t>
            </a:r>
            <a:r>
              <a:rPr lang="en-US" sz="2000" dirty="0" smtClean="0"/>
              <a:t>networks small </a:t>
            </a:r>
            <a:r>
              <a:rPr lang="en-US" sz="2000" dirty="0"/>
              <a:t>and not well connected to the rest of </a:t>
            </a:r>
            <a:r>
              <a:rPr lang="en-US" sz="2000" dirty="0" smtClean="0"/>
              <a:t>the graph (</a:t>
            </a:r>
            <a:r>
              <a:rPr lang="en-US" sz="2000" dirty="0" smtClean="0">
                <a:solidFill>
                  <a:srgbClr val="FF0000"/>
                </a:solidFill>
              </a:rPr>
              <a:t>cold start </a:t>
            </a:r>
            <a:r>
              <a:rPr lang="en-US" sz="2000" dirty="0" smtClean="0"/>
              <a:t>problem)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FF0000"/>
                </a:solidFill>
              </a:rPr>
              <a:t>Important</a:t>
            </a:r>
            <a:r>
              <a:rPr lang="en-US" sz="2000" dirty="0" smtClean="0"/>
              <a:t> for </a:t>
            </a:r>
            <a:r>
              <a:rPr lang="en-US" sz="2000" dirty="0"/>
              <a:t>social media </a:t>
            </a:r>
            <a:r>
              <a:rPr lang="en-US" sz="2000" dirty="0" smtClean="0"/>
              <a:t>services: user retention strongly affected </a:t>
            </a:r>
            <a:r>
              <a:rPr lang="en-US" sz="2000" dirty="0"/>
              <a:t>by </a:t>
            </a:r>
            <a:r>
              <a:rPr lang="en-US" sz="2000" dirty="0" smtClean="0"/>
              <a:t>ability </a:t>
            </a:r>
            <a:r>
              <a:rPr lang="en-US" sz="2000" dirty="0"/>
              <a:t>to </a:t>
            </a:r>
            <a:r>
              <a:rPr lang="en-US" sz="2000" dirty="0" smtClean="0"/>
              <a:t>find a community </a:t>
            </a:r>
            <a:r>
              <a:rPr lang="en-US" sz="2000" dirty="0"/>
              <a:t>with which to engage. </a:t>
            </a:r>
            <a:endParaRPr lang="en-US" sz="20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Any system intervention </a:t>
            </a:r>
            <a:r>
              <a:rPr lang="en-US" sz="2000" dirty="0"/>
              <a:t>is only </a:t>
            </a:r>
            <a:r>
              <a:rPr lang="en-US" sz="2000" dirty="0" smtClean="0"/>
              <a:t>effective </a:t>
            </a:r>
            <a:r>
              <a:rPr lang="en-US" sz="2000" dirty="0"/>
              <a:t>within a relatively </a:t>
            </a:r>
            <a:r>
              <a:rPr lang="en-US" sz="2000" dirty="0">
                <a:solidFill>
                  <a:srgbClr val="FF0000"/>
                </a:solidFill>
              </a:rPr>
              <a:t>short </a:t>
            </a:r>
            <a:r>
              <a:rPr lang="en-US" sz="2000" dirty="0" smtClean="0">
                <a:solidFill>
                  <a:srgbClr val="FF0000"/>
                </a:solidFill>
              </a:rPr>
              <a:t>time </a:t>
            </a:r>
            <a:r>
              <a:rPr lang="en-US" sz="2000" dirty="0" smtClean="0"/>
              <a:t>window. (if </a:t>
            </a:r>
            <a:r>
              <a:rPr lang="en-US" sz="2000" dirty="0"/>
              <a:t>users are unable to </a:t>
            </a:r>
            <a:r>
              <a:rPr lang="en-US" sz="2000" dirty="0" smtClean="0"/>
              <a:t>find </a:t>
            </a:r>
            <a:r>
              <a:rPr lang="en-US" sz="2000" dirty="0"/>
              <a:t>value in </a:t>
            </a:r>
            <a:r>
              <a:rPr lang="en-US" sz="2000" dirty="0" smtClean="0"/>
              <a:t>a service</a:t>
            </a:r>
            <a:r>
              <a:rPr lang="en-US" sz="2000" dirty="0"/>
              <a:t>, they are unlikely to </a:t>
            </a:r>
            <a:r>
              <a:rPr lang="en-US" sz="2000" dirty="0" smtClean="0"/>
              <a:t>return)</a:t>
            </a:r>
            <a:endParaRPr lang="en-US" sz="2000" dirty="0"/>
          </a:p>
          <a:p>
            <a:endParaRPr lang="en-US" sz="2000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en-US" sz="2000" dirty="0" smtClean="0"/>
              <a:t>new users are </a:t>
            </a:r>
            <a:r>
              <a:rPr lang="en-US" sz="2000" dirty="0"/>
              <a:t>given high priority in the </a:t>
            </a:r>
            <a:r>
              <a:rPr lang="en-US" sz="2000" dirty="0" err="1"/>
              <a:t>Cassovary</a:t>
            </a:r>
            <a:r>
              <a:rPr lang="en-US" sz="2000" dirty="0"/>
              <a:t> queue, </a:t>
            </a:r>
            <a:endParaRPr lang="en-US" sz="2000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en-US" sz="2000" dirty="0" smtClean="0"/>
              <a:t>a </a:t>
            </a:r>
            <a:r>
              <a:rPr lang="en-US" sz="2000" dirty="0"/>
              <a:t>completely </a:t>
            </a:r>
            <a:r>
              <a:rPr lang="en-US" sz="2000" dirty="0" smtClean="0"/>
              <a:t>independent set </a:t>
            </a:r>
            <a:r>
              <a:rPr lang="en-US" sz="2000" dirty="0"/>
              <a:t>of algorithms for </a:t>
            </a:r>
            <a:r>
              <a:rPr lang="en-US" sz="2000" dirty="0" smtClean="0"/>
              <a:t>real-time recommendations, specifically </a:t>
            </a:r>
            <a:r>
              <a:rPr lang="en-US" sz="2000" dirty="0"/>
              <a:t>targeting new users. 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662150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476672"/>
            <a:ext cx="7245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Example Dataset: co-authorship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124744"/>
            <a:ext cx="670560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67544" y="3429001"/>
            <a:ext cx="828092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i="1" dirty="0" smtClean="0">
                <a:solidFill>
                  <a:schemeClr val="tx2">
                    <a:lumMod val="50000"/>
                  </a:schemeClr>
                </a:solidFill>
              </a:rPr>
              <a:t>t</a:t>
            </a:r>
            <a:r>
              <a:rPr lang="en-US" i="1" baseline="-25000" dirty="0" smtClean="0">
                <a:solidFill>
                  <a:schemeClr val="tx2">
                    <a:lumMod val="50000"/>
                  </a:schemeClr>
                </a:solidFill>
              </a:rPr>
              <a:t>0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= 1994, 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</a:rPr>
              <a:t>t′</a:t>
            </a:r>
            <a:r>
              <a:rPr lang="en-US" i="1" baseline="-25000" dirty="0" smtClean="0">
                <a:solidFill>
                  <a:schemeClr val="tx2">
                    <a:lumMod val="50000"/>
                  </a:schemeClr>
                </a:solidFill>
              </a:rPr>
              <a:t>0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= 1996:  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training interval -&gt; [1994, 1996]</a:t>
            </a:r>
          </a:p>
          <a:p>
            <a:pPr algn="just"/>
            <a:r>
              <a:rPr lang="en-US" i="1" dirty="0" smtClean="0">
                <a:solidFill>
                  <a:schemeClr val="tx2">
                    <a:lumMod val="50000"/>
                  </a:schemeClr>
                </a:solidFill>
              </a:rPr>
              <a:t>t</a:t>
            </a:r>
            <a:r>
              <a:rPr lang="en-US" i="1" baseline="-25000" dirty="0" smtClean="0">
                <a:solidFill>
                  <a:schemeClr val="tx2">
                    <a:lumMod val="50000"/>
                  </a:schemeClr>
                </a:solidFill>
              </a:rPr>
              <a:t>1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= 1997, 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</a:rPr>
              <a:t>t′</a:t>
            </a:r>
            <a:r>
              <a:rPr lang="el-GR" i="1" baseline="-25000" dirty="0" smtClean="0">
                <a:solidFill>
                  <a:schemeClr val="tx2">
                    <a:lumMod val="50000"/>
                  </a:schemeClr>
                </a:solidFill>
              </a:rPr>
              <a:t>1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= 1999: 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test interval -&gt; [1997, 1999]</a:t>
            </a:r>
          </a:p>
          <a:p>
            <a:pPr algn="just"/>
            <a:endParaRPr lang="en-US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just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-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G</a:t>
            </a:r>
            <a:r>
              <a:rPr lang="en-US" baseline="-25000" dirty="0" err="1" smtClean="0">
                <a:solidFill>
                  <a:schemeClr val="tx2">
                    <a:lumMod val="50000"/>
                  </a:schemeClr>
                </a:solidFill>
              </a:rPr>
              <a:t>collab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= &lt;V,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E</a:t>
            </a:r>
            <a:r>
              <a:rPr lang="en-US" baseline="-25000" dirty="0" err="1" smtClean="0">
                <a:solidFill>
                  <a:schemeClr val="tx2">
                    <a:lumMod val="50000"/>
                  </a:schemeClr>
                </a:solidFill>
              </a:rPr>
              <a:t>old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&gt; = G[1994, 1996]</a:t>
            </a:r>
          </a:p>
          <a:p>
            <a:pPr algn="just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-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E</a:t>
            </a:r>
            <a:r>
              <a:rPr lang="en-US" baseline="-25000" dirty="0" err="1" smtClean="0">
                <a:solidFill>
                  <a:schemeClr val="tx2">
                    <a:lumMod val="50000"/>
                  </a:schemeClr>
                </a:solidFill>
              </a:rPr>
              <a:t>new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: authors in V that co-author a paper during the test interval but not during the training interval </a:t>
            </a:r>
          </a:p>
          <a:p>
            <a:pPr algn="just"/>
            <a:endParaRPr lang="en-US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r>
              <a:rPr lang="el-GR" dirty="0" smtClean="0">
                <a:solidFill>
                  <a:schemeClr val="tx2">
                    <a:lumMod val="50000"/>
                  </a:schemeClr>
                </a:solidFill>
              </a:rPr>
              <a:t>κ</a:t>
            </a:r>
            <a:r>
              <a:rPr lang="en-US" baseline="-25000" dirty="0" smtClean="0">
                <a:solidFill>
                  <a:schemeClr val="tx2">
                    <a:lumMod val="50000"/>
                  </a:schemeClr>
                </a:solidFill>
              </a:rPr>
              <a:t>training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</a:rPr>
              <a:t> = 3, </a:t>
            </a:r>
            <a:r>
              <a:rPr lang="el-GR" dirty="0" smtClean="0">
                <a:solidFill>
                  <a:schemeClr val="tx2">
                    <a:lumMod val="50000"/>
                  </a:schemeClr>
                </a:solidFill>
              </a:rPr>
              <a:t>κ</a:t>
            </a:r>
            <a:r>
              <a:rPr lang="en-US" baseline="-25000" dirty="0" smtClean="0">
                <a:solidFill>
                  <a:schemeClr val="tx2">
                    <a:lumMod val="50000"/>
                  </a:schemeClr>
                </a:solidFill>
              </a:rPr>
              <a:t>test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= 3: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 Core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consists of all authors who have written at least 3 papers during the training period and at least 3 papers during the test period</a:t>
            </a:r>
          </a:p>
          <a:p>
            <a:pPr algn="just"/>
            <a:endParaRPr lang="en-US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Predict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E</a:t>
            </a:r>
            <a:r>
              <a:rPr lang="en-US" baseline="-25000" dirty="0" err="1" smtClean="0">
                <a:solidFill>
                  <a:schemeClr val="accent3">
                    <a:lumMod val="75000"/>
                  </a:schemeClr>
                </a:solidFill>
              </a:rPr>
              <a:t>new</a:t>
            </a:r>
            <a:endParaRPr lang="el-GR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8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856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Algorithms: Circle of trust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80</a:t>
            </a:fld>
            <a:endParaRPr lang="el-GR"/>
          </a:p>
        </p:txBody>
      </p:sp>
      <p:sp>
        <p:nvSpPr>
          <p:cNvPr id="4" name="TextBox 3"/>
          <p:cNvSpPr txBox="1"/>
          <p:nvPr/>
        </p:nvSpPr>
        <p:spPr>
          <a:xfrm>
            <a:off x="323528" y="1809222"/>
            <a:ext cx="7664896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rgbClr val="FF0000"/>
                </a:solidFill>
              </a:rPr>
              <a:t>Circle of trust</a:t>
            </a:r>
            <a:r>
              <a:rPr lang="en-US" sz="2400" dirty="0" smtClean="0"/>
              <a:t>:  the </a:t>
            </a:r>
            <a:r>
              <a:rPr lang="en-US" sz="2400" dirty="0"/>
              <a:t>result of an egocentric random walk (</a:t>
            </a:r>
            <a:r>
              <a:rPr lang="en-US" sz="2400" dirty="0" smtClean="0"/>
              <a:t>similar to </a:t>
            </a:r>
            <a:r>
              <a:rPr lang="en-US" sz="2400" dirty="0"/>
              <a:t>personalized </a:t>
            </a:r>
            <a:r>
              <a:rPr lang="en-US" sz="2400" dirty="0" smtClean="0"/>
              <a:t>(rooted) PageRank</a:t>
            </a:r>
            <a:r>
              <a:rPr lang="en-US" sz="2400" dirty="0" smtClean="0"/>
              <a:t>)</a:t>
            </a:r>
          </a:p>
          <a:p>
            <a:pPr algn="just"/>
            <a:r>
              <a:rPr lang="en-US" sz="2000" dirty="0" smtClean="0"/>
              <a:t> </a:t>
            </a:r>
          </a:p>
          <a:p>
            <a:pPr algn="just"/>
            <a:endParaRPr lang="en-US" sz="2000" dirty="0" smtClean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000" dirty="0" smtClean="0"/>
              <a:t>Computed in </a:t>
            </a:r>
            <a:r>
              <a:rPr lang="en-US" sz="2000" dirty="0"/>
              <a:t>an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online fashion </a:t>
            </a:r>
            <a:r>
              <a:rPr lang="en-US" sz="2000" dirty="0" smtClean="0"/>
              <a:t>(from scratch each time)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given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 set of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parameters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dirty="0" smtClean="0"/>
              <a:t>(# </a:t>
            </a:r>
            <a:r>
              <a:rPr lang="en-US" sz="2000" dirty="0"/>
              <a:t>of random walk </a:t>
            </a:r>
            <a:r>
              <a:rPr lang="en-US" sz="2000" dirty="0" smtClean="0"/>
              <a:t>steps, reset probability</a:t>
            </a:r>
            <a:r>
              <a:rPr lang="en-US" sz="2000" dirty="0"/>
              <a:t>, pruning settings to discard low probability </a:t>
            </a:r>
            <a:r>
              <a:rPr lang="en-US" sz="2000" dirty="0" smtClean="0"/>
              <a:t>vertices, parameters </a:t>
            </a:r>
            <a:r>
              <a:rPr lang="en-US" sz="2000" dirty="0"/>
              <a:t>to control sampling of outgoing edges </a:t>
            </a:r>
            <a:r>
              <a:rPr lang="en-US" sz="2000" dirty="0" smtClean="0"/>
              <a:t>at vertices </a:t>
            </a:r>
            <a:r>
              <a:rPr lang="en-US" sz="2000" dirty="0"/>
              <a:t>with large out-degrees, etc</a:t>
            </a:r>
            <a:r>
              <a:rPr lang="en-US" sz="2000" dirty="0" smtClean="0"/>
              <a:t>.)</a:t>
            </a:r>
            <a:endParaRPr lang="en-US" sz="2000" dirty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000" dirty="0" smtClean="0"/>
              <a:t>Used </a:t>
            </a:r>
            <a:r>
              <a:rPr lang="en-US" sz="2000" dirty="0"/>
              <a:t>in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 variety of Twitter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products</a:t>
            </a:r>
            <a:r>
              <a:rPr lang="en-US" sz="2000" dirty="0" smtClean="0"/>
              <a:t>, e.g., </a:t>
            </a:r>
            <a:r>
              <a:rPr lang="en-US" sz="2000" dirty="0"/>
              <a:t>in </a:t>
            </a:r>
            <a:r>
              <a:rPr lang="en-US" sz="2000" dirty="0" smtClean="0"/>
              <a:t>search and </a:t>
            </a:r>
            <a:r>
              <a:rPr lang="en-US" sz="2000" dirty="0"/>
              <a:t>discovery, content from users </a:t>
            </a:r>
            <a:r>
              <a:rPr lang="en-US" sz="2000" dirty="0" smtClean="0"/>
              <a:t>in </a:t>
            </a:r>
            <a:r>
              <a:rPr lang="en-US" sz="2000" dirty="0"/>
              <a:t>one's circle </a:t>
            </a:r>
            <a:r>
              <a:rPr lang="en-US" sz="2000" dirty="0" smtClean="0"/>
              <a:t>of trust </a:t>
            </a:r>
            <a:r>
              <a:rPr lang="en-US" sz="2000" dirty="0" err="1" smtClean="0"/>
              <a:t>upweighted</a:t>
            </a:r>
            <a:endParaRPr lang="en-US" sz="2000" dirty="0" smtClean="0"/>
          </a:p>
          <a:p>
            <a:pPr algn="just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7046617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856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Algorithms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81</a:t>
            </a:fld>
            <a:endParaRPr lang="el-GR"/>
          </a:p>
        </p:txBody>
      </p:sp>
      <p:sp>
        <p:nvSpPr>
          <p:cNvPr id="4" name="TextBox 3"/>
          <p:cNvSpPr txBox="1"/>
          <p:nvPr/>
        </p:nvSpPr>
        <p:spPr>
          <a:xfrm>
            <a:off x="539552" y="1844824"/>
            <a:ext cx="784887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rgbClr val="00B0F0"/>
                </a:solidFill>
              </a:rPr>
              <a:t>Asymmetric </a:t>
            </a:r>
            <a:r>
              <a:rPr lang="en-US" sz="2800" dirty="0">
                <a:solidFill>
                  <a:srgbClr val="00B0F0"/>
                </a:solidFill>
              </a:rPr>
              <a:t>nature </a:t>
            </a:r>
            <a:r>
              <a:rPr lang="en-US" sz="2800" dirty="0" smtClean="0"/>
              <a:t>of the </a:t>
            </a:r>
            <a:r>
              <a:rPr lang="en-US" sz="2800" dirty="0"/>
              <a:t>follow </a:t>
            </a:r>
            <a:r>
              <a:rPr lang="en-US" sz="2800" dirty="0" smtClean="0"/>
              <a:t>relationship (other  social </a:t>
            </a:r>
            <a:r>
              <a:rPr lang="en-US" sz="2800" dirty="0"/>
              <a:t>networks </a:t>
            </a:r>
            <a:r>
              <a:rPr lang="en-US" sz="2800" dirty="0" smtClean="0"/>
              <a:t>e.g., Facebook </a:t>
            </a:r>
            <a:r>
              <a:rPr lang="en-US" sz="2800" dirty="0"/>
              <a:t>or </a:t>
            </a:r>
            <a:r>
              <a:rPr lang="en-US" sz="2800" dirty="0" smtClean="0"/>
              <a:t>LinkedIn</a:t>
            </a:r>
            <a:r>
              <a:rPr lang="en-US" sz="2800" dirty="0"/>
              <a:t> </a:t>
            </a:r>
            <a:r>
              <a:rPr lang="en-US" sz="2800" dirty="0" smtClean="0"/>
              <a:t>require</a:t>
            </a:r>
            <a:r>
              <a:rPr lang="en-US" sz="2800" dirty="0"/>
              <a:t> </a:t>
            </a:r>
            <a:r>
              <a:rPr lang="en-US" sz="2800" dirty="0" smtClean="0"/>
              <a:t>the </a:t>
            </a:r>
            <a:r>
              <a:rPr lang="en-US" sz="2800" dirty="0"/>
              <a:t>consent of both participating </a:t>
            </a:r>
            <a:r>
              <a:rPr lang="en-US" sz="2800" dirty="0" smtClean="0"/>
              <a:t>members)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8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dirty="0"/>
              <a:t>D</a:t>
            </a:r>
            <a:r>
              <a:rPr lang="en-US" sz="2800" dirty="0" smtClean="0"/>
              <a:t>irected </a:t>
            </a:r>
            <a:r>
              <a:rPr lang="en-US" sz="2800" dirty="0"/>
              <a:t>edge </a:t>
            </a:r>
            <a:r>
              <a:rPr lang="en-US" sz="2800" dirty="0" smtClean="0"/>
              <a:t>case is similar </a:t>
            </a:r>
            <a:r>
              <a:rPr lang="en-US" sz="2800" dirty="0"/>
              <a:t>to the </a:t>
            </a:r>
            <a:r>
              <a:rPr lang="en-US" sz="2800" dirty="0" smtClean="0">
                <a:solidFill>
                  <a:srgbClr val="00B0F0"/>
                </a:solidFill>
              </a:rPr>
              <a:t>user-item </a:t>
            </a:r>
            <a:r>
              <a:rPr lang="en-US" sz="2800" dirty="0">
                <a:solidFill>
                  <a:srgbClr val="00B0F0"/>
                </a:solidFill>
              </a:rPr>
              <a:t>recommendations </a:t>
            </a:r>
            <a:r>
              <a:rPr lang="en-US" sz="2800" dirty="0" smtClean="0"/>
              <a:t>problem where </a:t>
            </a:r>
            <a:r>
              <a:rPr lang="en-US" sz="2800" dirty="0"/>
              <a:t>the </a:t>
            </a:r>
            <a:r>
              <a:rPr lang="en-US" sz="2800" dirty="0" smtClean="0"/>
              <a:t>“item” is </a:t>
            </a:r>
            <a:r>
              <a:rPr lang="en-US" sz="2800" dirty="0"/>
              <a:t>also a user.</a:t>
            </a:r>
          </a:p>
        </p:txBody>
      </p:sp>
    </p:spTree>
    <p:extLst>
      <p:ext uri="{BB962C8B-B14F-4D97-AF65-F5344CB8AC3E}">
        <p14:creationId xmlns:p14="http://schemas.microsoft.com/office/powerpoint/2010/main" val="75090902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856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Algorithms: SALSA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82</a:t>
            </a:fld>
            <a:endParaRPr lang="el-GR"/>
          </a:p>
        </p:txBody>
      </p:sp>
      <p:sp>
        <p:nvSpPr>
          <p:cNvPr id="4" name="TextBox 3"/>
          <p:cNvSpPr txBox="1"/>
          <p:nvPr/>
        </p:nvSpPr>
        <p:spPr>
          <a:xfrm>
            <a:off x="441884" y="930583"/>
            <a:ext cx="78488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SALSA </a:t>
            </a:r>
            <a:r>
              <a:rPr lang="en-US" sz="2400" dirty="0"/>
              <a:t>(Stochastic Approach for Link-Structure Analysis)</a:t>
            </a:r>
          </a:p>
          <a:p>
            <a:r>
              <a:rPr lang="en-US" sz="2000" i="1" dirty="0" smtClean="0"/>
              <a:t>a variation of HITS</a:t>
            </a:r>
            <a:endParaRPr lang="en-US" sz="2000" i="1" dirty="0" smtClean="0"/>
          </a:p>
        </p:txBody>
      </p:sp>
      <p:grpSp>
        <p:nvGrpSpPr>
          <p:cNvPr id="31" name="Group 30"/>
          <p:cNvGrpSpPr/>
          <p:nvPr/>
        </p:nvGrpSpPr>
        <p:grpSpPr>
          <a:xfrm>
            <a:off x="5436096" y="3588143"/>
            <a:ext cx="2541587" cy="2470150"/>
            <a:chOff x="5919788" y="4292600"/>
            <a:chExt cx="2541587" cy="2470150"/>
          </a:xfrm>
        </p:grpSpPr>
        <p:sp>
          <p:nvSpPr>
            <p:cNvPr id="32" name="Rectangle 28"/>
            <p:cNvSpPr>
              <a:spLocks noChangeArrowheads="1"/>
            </p:cNvSpPr>
            <p:nvPr/>
          </p:nvSpPr>
          <p:spPr bwMode="auto">
            <a:xfrm>
              <a:off x="6156325" y="6021388"/>
              <a:ext cx="217488" cy="288925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Rectangle 29"/>
            <p:cNvSpPr>
              <a:spLocks noChangeArrowheads="1"/>
            </p:cNvSpPr>
            <p:nvPr/>
          </p:nvSpPr>
          <p:spPr bwMode="auto">
            <a:xfrm>
              <a:off x="6156325" y="5589588"/>
              <a:ext cx="215900" cy="288925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33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Rectangle 30"/>
            <p:cNvSpPr>
              <a:spLocks noChangeArrowheads="1"/>
            </p:cNvSpPr>
            <p:nvPr/>
          </p:nvSpPr>
          <p:spPr bwMode="auto">
            <a:xfrm>
              <a:off x="6156325" y="5157788"/>
              <a:ext cx="215900" cy="287337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Rectangle 31"/>
            <p:cNvSpPr>
              <a:spLocks noChangeArrowheads="1"/>
            </p:cNvSpPr>
            <p:nvPr/>
          </p:nvSpPr>
          <p:spPr bwMode="auto">
            <a:xfrm>
              <a:off x="6156325" y="4292600"/>
              <a:ext cx="215900" cy="288925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Rectangle 32"/>
            <p:cNvSpPr>
              <a:spLocks noChangeArrowheads="1"/>
            </p:cNvSpPr>
            <p:nvPr/>
          </p:nvSpPr>
          <p:spPr bwMode="auto">
            <a:xfrm>
              <a:off x="6156325" y="4724400"/>
              <a:ext cx="215900" cy="288925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5B60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Rectangle 33"/>
            <p:cNvSpPr>
              <a:spLocks noChangeArrowheads="1"/>
            </p:cNvSpPr>
            <p:nvPr/>
          </p:nvSpPr>
          <p:spPr bwMode="auto">
            <a:xfrm>
              <a:off x="7380288" y="4724400"/>
              <a:ext cx="215900" cy="288925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Rectangle 34"/>
            <p:cNvSpPr>
              <a:spLocks noChangeArrowheads="1"/>
            </p:cNvSpPr>
            <p:nvPr/>
          </p:nvSpPr>
          <p:spPr bwMode="auto">
            <a:xfrm>
              <a:off x="7380288" y="5157788"/>
              <a:ext cx="215900" cy="287337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5B60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Rectangle 35"/>
            <p:cNvSpPr>
              <a:spLocks noChangeArrowheads="1"/>
            </p:cNvSpPr>
            <p:nvPr/>
          </p:nvSpPr>
          <p:spPr bwMode="auto">
            <a:xfrm>
              <a:off x="7380288" y="6021388"/>
              <a:ext cx="215900" cy="288925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33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Rectangle 36"/>
            <p:cNvSpPr>
              <a:spLocks noChangeArrowheads="1"/>
            </p:cNvSpPr>
            <p:nvPr/>
          </p:nvSpPr>
          <p:spPr bwMode="auto">
            <a:xfrm>
              <a:off x="7380288" y="4292600"/>
              <a:ext cx="217487" cy="288925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Rectangle 37"/>
            <p:cNvSpPr>
              <a:spLocks noChangeArrowheads="1"/>
            </p:cNvSpPr>
            <p:nvPr/>
          </p:nvSpPr>
          <p:spPr bwMode="auto">
            <a:xfrm>
              <a:off x="7380288" y="5589588"/>
              <a:ext cx="220662" cy="280987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Line 38"/>
            <p:cNvSpPr>
              <a:spLocks noChangeShapeType="1"/>
            </p:cNvSpPr>
            <p:nvPr/>
          </p:nvSpPr>
          <p:spPr bwMode="auto">
            <a:xfrm>
              <a:off x="6443663" y="4437063"/>
              <a:ext cx="86518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39"/>
            <p:cNvSpPr>
              <a:spLocks noChangeShapeType="1"/>
            </p:cNvSpPr>
            <p:nvPr/>
          </p:nvSpPr>
          <p:spPr bwMode="auto">
            <a:xfrm flipV="1">
              <a:off x="6443663" y="4437063"/>
              <a:ext cx="865187" cy="5048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40"/>
            <p:cNvSpPr>
              <a:spLocks noChangeShapeType="1"/>
            </p:cNvSpPr>
            <p:nvPr/>
          </p:nvSpPr>
          <p:spPr bwMode="auto">
            <a:xfrm>
              <a:off x="6443663" y="4941888"/>
              <a:ext cx="86518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41"/>
            <p:cNvSpPr>
              <a:spLocks noChangeShapeType="1"/>
            </p:cNvSpPr>
            <p:nvPr/>
          </p:nvSpPr>
          <p:spPr bwMode="auto">
            <a:xfrm>
              <a:off x="6443663" y="5373688"/>
              <a:ext cx="86518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42"/>
            <p:cNvSpPr>
              <a:spLocks noChangeShapeType="1"/>
            </p:cNvSpPr>
            <p:nvPr/>
          </p:nvSpPr>
          <p:spPr bwMode="auto">
            <a:xfrm flipV="1">
              <a:off x="6443663" y="4941888"/>
              <a:ext cx="865187" cy="431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43"/>
            <p:cNvSpPr>
              <a:spLocks noChangeShapeType="1"/>
            </p:cNvSpPr>
            <p:nvPr/>
          </p:nvSpPr>
          <p:spPr bwMode="auto">
            <a:xfrm flipV="1">
              <a:off x="6443663" y="4508500"/>
              <a:ext cx="865187" cy="8651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44"/>
            <p:cNvSpPr>
              <a:spLocks noChangeShapeType="1"/>
            </p:cNvSpPr>
            <p:nvPr/>
          </p:nvSpPr>
          <p:spPr bwMode="auto">
            <a:xfrm>
              <a:off x="6443663" y="5734050"/>
              <a:ext cx="86518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45"/>
            <p:cNvSpPr>
              <a:spLocks noChangeShapeType="1"/>
            </p:cNvSpPr>
            <p:nvPr/>
          </p:nvSpPr>
          <p:spPr bwMode="auto">
            <a:xfrm flipV="1">
              <a:off x="6443663" y="5373688"/>
              <a:ext cx="865187" cy="3603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46"/>
            <p:cNvSpPr>
              <a:spLocks noChangeShapeType="1"/>
            </p:cNvSpPr>
            <p:nvPr/>
          </p:nvSpPr>
          <p:spPr bwMode="auto">
            <a:xfrm>
              <a:off x="6443663" y="6165850"/>
              <a:ext cx="86518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Text Box 47"/>
            <p:cNvSpPr txBox="1">
              <a:spLocks noChangeArrowheads="1"/>
            </p:cNvSpPr>
            <p:nvPr/>
          </p:nvSpPr>
          <p:spPr bwMode="auto">
            <a:xfrm>
              <a:off x="5919788" y="6396038"/>
              <a:ext cx="6667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latin typeface="Tahoma" pitchFamily="34" charset="0"/>
                </a:rPr>
                <a:t>hubs</a:t>
              </a:r>
            </a:p>
          </p:txBody>
        </p:sp>
        <p:sp>
          <p:nvSpPr>
            <p:cNvPr id="52" name="Text Box 48"/>
            <p:cNvSpPr txBox="1">
              <a:spLocks noChangeArrowheads="1"/>
            </p:cNvSpPr>
            <p:nvPr/>
          </p:nvSpPr>
          <p:spPr bwMode="auto">
            <a:xfrm>
              <a:off x="7216775" y="6375400"/>
              <a:ext cx="12446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latin typeface="Tahoma" pitchFamily="34" charset="0"/>
                </a:rPr>
                <a:t>authorities</a:t>
              </a:r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448416" y="1649739"/>
            <a:ext cx="4680520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As in HITS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 smtClean="0">
                <a:solidFill>
                  <a:srgbClr val="0066FF"/>
                </a:solidFill>
              </a:rPr>
              <a:t>hubs</a:t>
            </a:r>
            <a:r>
              <a:rPr lang="en-US" sz="2400" dirty="0" smtClean="0"/>
              <a:t> 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authorities 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48415" y="2745171"/>
            <a:ext cx="544011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dirty="0" smtClean="0"/>
              <a:t>HITS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70C0"/>
                </a:solidFill>
              </a:rPr>
              <a:t>Good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dirty="0"/>
              <a:t>hubs point to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good </a:t>
            </a:r>
            <a:r>
              <a:rPr lang="en-US" sz="2000" dirty="0"/>
              <a:t>authorities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Good </a:t>
            </a:r>
            <a:r>
              <a:rPr lang="en-US" sz="2000" dirty="0"/>
              <a:t>authorities are pointed by </a:t>
            </a:r>
            <a:r>
              <a:rPr lang="en-US" sz="2000" dirty="0">
                <a:solidFill>
                  <a:srgbClr val="0070C0"/>
                </a:solidFill>
              </a:rPr>
              <a:t>good</a:t>
            </a:r>
            <a:r>
              <a:rPr lang="en-US" sz="2000" dirty="0">
                <a:solidFill>
                  <a:srgbClr val="009900"/>
                </a:solidFill>
              </a:rPr>
              <a:t> </a:t>
            </a:r>
            <a:r>
              <a:rPr lang="en-US" sz="2000" dirty="0" smtClean="0"/>
              <a:t>hubs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r>
              <a:rPr lang="en-US" sz="2000" dirty="0" smtClean="0">
                <a:solidFill>
                  <a:srgbClr val="0066FF"/>
                </a:solidFill>
              </a:rPr>
              <a:t>hub </a:t>
            </a:r>
            <a:r>
              <a:rPr lang="en-US" sz="2000" dirty="0">
                <a:solidFill>
                  <a:srgbClr val="0066FF"/>
                </a:solidFill>
              </a:rPr>
              <a:t>weight </a:t>
            </a:r>
            <a:r>
              <a:rPr lang="en-US" sz="2000" dirty="0" smtClean="0"/>
              <a:t>=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sum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of the authority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weights</a:t>
            </a:r>
            <a:r>
              <a:rPr lang="en-US" sz="2000" dirty="0"/>
              <a:t> of the authorities pointed to by the </a:t>
            </a:r>
            <a:r>
              <a:rPr lang="en-US" sz="2000" dirty="0" smtClean="0"/>
              <a:t>hub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800" dirty="0"/>
          </a:p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authority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weight </a:t>
            </a:r>
            <a:r>
              <a:rPr lang="en-US" sz="2000" dirty="0" smtClean="0"/>
              <a:t>= </a:t>
            </a:r>
            <a:r>
              <a:rPr lang="en-US" sz="2000" dirty="0">
                <a:solidFill>
                  <a:srgbClr val="0066FF"/>
                </a:solidFill>
              </a:rPr>
              <a:t>sum </a:t>
            </a:r>
            <a:r>
              <a:rPr lang="en-US" sz="2000" dirty="0">
                <a:solidFill>
                  <a:srgbClr val="0066FF"/>
                </a:solidFill>
              </a:rPr>
              <a:t>of the hub weights</a:t>
            </a:r>
            <a:r>
              <a:rPr lang="en-US" sz="2000" dirty="0"/>
              <a:t> that point to this authority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graphicFrame>
        <p:nvGraphicFramePr>
          <p:cNvPr id="5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1827720"/>
              </p:ext>
            </p:extLst>
          </p:nvPr>
        </p:nvGraphicFramePr>
        <p:xfrm>
          <a:off x="3250565" y="4431106"/>
          <a:ext cx="1584325" cy="83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10" name="Equation" r:id="rId3" imgW="672840" imgH="355320" progId="Equation.3">
                  <p:embed/>
                </p:oleObj>
              </mc:Choice>
              <mc:Fallback>
                <p:oleObj name="Equation" r:id="rId3" imgW="67284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0565" y="4431106"/>
                        <a:ext cx="1584325" cy="836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687564"/>
              </p:ext>
            </p:extLst>
          </p:nvPr>
        </p:nvGraphicFramePr>
        <p:xfrm>
          <a:off x="3195531" y="5494199"/>
          <a:ext cx="1524000" cy="81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11" name="Equation" r:id="rId5" imgW="660240" imgH="355320" progId="Equation.3">
                  <p:embed/>
                </p:oleObj>
              </mc:Choice>
              <mc:Fallback>
                <p:oleObj name="Equation" r:id="rId5" imgW="66024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5531" y="5494199"/>
                        <a:ext cx="1524000" cy="817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5706753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856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Algorithms: SALSA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83</a:t>
            </a:fld>
            <a:endParaRPr lang="el-GR"/>
          </a:p>
        </p:txBody>
      </p:sp>
      <p:sp>
        <p:nvSpPr>
          <p:cNvPr id="4" name="TextBox 3"/>
          <p:cNvSpPr txBox="1"/>
          <p:nvPr/>
        </p:nvSpPr>
        <p:spPr>
          <a:xfrm>
            <a:off x="339435" y="974062"/>
            <a:ext cx="784887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Random </a:t>
            </a:r>
            <a:r>
              <a:rPr lang="en-US" sz="2400" dirty="0" smtClean="0"/>
              <a:t>walks to rank hubs and authorities</a:t>
            </a:r>
          </a:p>
          <a:p>
            <a:endParaRPr lang="en-US" sz="20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Two </a:t>
            </a:r>
            <a:r>
              <a:rPr lang="en-US" sz="2000" dirty="0" smtClean="0"/>
              <a:t>different random walks (Markov chains): a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chain of hubs </a:t>
            </a:r>
            <a:r>
              <a:rPr lang="en-US" sz="2000" dirty="0"/>
              <a:t>and a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chain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of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authorities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E</a:t>
            </a:r>
            <a:r>
              <a:rPr lang="en-US" sz="2000" dirty="0"/>
              <a:t>ach </a:t>
            </a:r>
            <a:r>
              <a:rPr lang="en-US" sz="2000" dirty="0" smtClean="0"/>
              <a:t>walk traverses nodes  only in one side by </a:t>
            </a:r>
            <a:r>
              <a:rPr lang="en-US" sz="2000" dirty="0" smtClean="0">
                <a:solidFill>
                  <a:srgbClr val="FF0000"/>
                </a:solidFill>
              </a:rPr>
              <a:t>traversing two links in each </a:t>
            </a:r>
            <a:r>
              <a:rPr lang="en-US" sz="2000" dirty="0" smtClean="0">
                <a:solidFill>
                  <a:srgbClr val="FF0000"/>
                </a:solidFill>
              </a:rPr>
              <a:t>step</a:t>
            </a:r>
            <a:r>
              <a:rPr lang="en-US" sz="2000" dirty="0" smtClean="0"/>
              <a:t> </a:t>
            </a:r>
            <a:r>
              <a:rPr lang="en-US" sz="2000" dirty="0"/>
              <a:t>h-&gt;a-h, a-&gt;h-&gt;a </a:t>
            </a:r>
            <a:endParaRPr lang="en-US" sz="20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39435" y="3186251"/>
            <a:ext cx="4680520" cy="3313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Transition matrices of each </a:t>
            </a:r>
            <a:r>
              <a:rPr lang="en-US" sz="2000" dirty="0" smtClean="0"/>
              <a:t>Markov chain: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</a:t>
            </a:r>
            <a:r>
              <a:rPr lang="en-US" sz="2000" dirty="0"/>
              <a:t> and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A</a:t>
            </a:r>
          </a:p>
          <a:p>
            <a:endParaRPr lang="en-US" sz="800" dirty="0" smtClean="0"/>
          </a:p>
          <a:p>
            <a:r>
              <a:rPr lang="en-US" sz="2000" dirty="0" smtClean="0"/>
              <a:t>W: the adjacency of the directed graph</a:t>
            </a:r>
          </a:p>
          <a:p>
            <a:r>
              <a:rPr lang="en-US" sz="2000" dirty="0" err="1" smtClean="0"/>
              <a:t>W</a:t>
            </a:r>
            <a:r>
              <a:rPr lang="en-US" sz="2000" baseline="-25000" dirty="0" err="1" smtClean="0"/>
              <a:t>r</a:t>
            </a:r>
            <a:r>
              <a:rPr lang="en-US" sz="2000" dirty="0" smtClean="0"/>
              <a:t>: divide each entry by the sum of its row</a:t>
            </a:r>
          </a:p>
          <a:p>
            <a:r>
              <a:rPr lang="en-US" sz="2000" dirty="0" err="1" smtClean="0"/>
              <a:t>W</a:t>
            </a:r>
            <a:r>
              <a:rPr lang="en-US" sz="2000" baseline="-25000" dirty="0" err="1"/>
              <a:t>c</a:t>
            </a:r>
            <a:r>
              <a:rPr lang="en-US" sz="2000" dirty="0" smtClean="0"/>
              <a:t>: divide each entry by the sum of its column</a:t>
            </a:r>
          </a:p>
          <a:p>
            <a:endParaRPr lang="en-US" sz="800" dirty="0" smtClean="0"/>
          </a:p>
          <a:p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</a:t>
            </a:r>
            <a:r>
              <a:rPr lang="en-US" sz="2000" dirty="0" smtClean="0"/>
              <a:t> = </a:t>
            </a:r>
            <a:r>
              <a:rPr lang="en-US" sz="2000" dirty="0" err="1" smtClean="0"/>
              <a:t>W</a:t>
            </a:r>
            <a:r>
              <a:rPr lang="en-US" sz="2000" baseline="-25000" dirty="0" err="1"/>
              <a:t>r</a:t>
            </a:r>
            <a:r>
              <a:rPr lang="en-US" sz="2000" dirty="0" err="1" smtClean="0"/>
              <a:t>W</a:t>
            </a:r>
            <a:r>
              <a:rPr lang="en-US" sz="2000" baseline="-25000" dirty="0" err="1"/>
              <a:t>c</a:t>
            </a:r>
            <a:r>
              <a:rPr lang="en-US" sz="2000" baseline="30000" dirty="0" err="1" smtClean="0"/>
              <a:t>T</a:t>
            </a:r>
            <a:r>
              <a:rPr lang="en-US" sz="2000" dirty="0" smtClean="0"/>
              <a:t> </a:t>
            </a:r>
          </a:p>
          <a:p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en-US" sz="2000" dirty="0" smtClean="0"/>
              <a:t> = </a:t>
            </a:r>
            <a:r>
              <a:rPr lang="en-US" sz="2000" dirty="0" err="1" smtClean="0"/>
              <a:t>W</a:t>
            </a:r>
            <a:r>
              <a:rPr lang="en-US" sz="2000" baseline="-25000" dirty="0" err="1"/>
              <a:t>c</a:t>
            </a:r>
            <a:r>
              <a:rPr lang="en-US" sz="2000" baseline="30000" dirty="0" err="1" smtClean="0"/>
              <a:t>T</a:t>
            </a:r>
            <a:r>
              <a:rPr lang="en-US" sz="2000" baseline="30000" dirty="0" smtClean="0"/>
              <a:t> </a:t>
            </a:r>
            <a:r>
              <a:rPr lang="en-US" sz="2000" dirty="0" err="1" smtClean="0"/>
              <a:t>W</a:t>
            </a:r>
            <a:r>
              <a:rPr lang="en-US" sz="2000" baseline="-25000" dirty="0" err="1" smtClean="0"/>
              <a:t>r</a:t>
            </a:r>
            <a:endParaRPr lang="en-US" sz="2000" baseline="-25000" dirty="0" smtClean="0"/>
          </a:p>
          <a:p>
            <a:endParaRPr lang="en-US" sz="2000" baseline="-25000" dirty="0"/>
          </a:p>
          <a:p>
            <a:r>
              <a:rPr lang="en-US" sz="2000" dirty="0"/>
              <a:t>Proportional to the degree</a:t>
            </a:r>
            <a:endParaRPr lang="en-US" sz="2000" dirty="0"/>
          </a:p>
        </p:txBody>
      </p:sp>
      <p:grpSp>
        <p:nvGrpSpPr>
          <p:cNvPr id="31" name="Group 30"/>
          <p:cNvGrpSpPr/>
          <p:nvPr/>
        </p:nvGrpSpPr>
        <p:grpSpPr>
          <a:xfrm>
            <a:off x="5436096" y="3588143"/>
            <a:ext cx="2541587" cy="2470150"/>
            <a:chOff x="5919788" y="4292600"/>
            <a:chExt cx="2541587" cy="2470150"/>
          </a:xfrm>
        </p:grpSpPr>
        <p:sp>
          <p:nvSpPr>
            <p:cNvPr id="32" name="Rectangle 28"/>
            <p:cNvSpPr>
              <a:spLocks noChangeArrowheads="1"/>
            </p:cNvSpPr>
            <p:nvPr/>
          </p:nvSpPr>
          <p:spPr bwMode="auto">
            <a:xfrm>
              <a:off x="6156325" y="6021388"/>
              <a:ext cx="217488" cy="288925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Rectangle 29"/>
            <p:cNvSpPr>
              <a:spLocks noChangeArrowheads="1"/>
            </p:cNvSpPr>
            <p:nvPr/>
          </p:nvSpPr>
          <p:spPr bwMode="auto">
            <a:xfrm>
              <a:off x="6156325" y="5589588"/>
              <a:ext cx="215900" cy="288925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33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Rectangle 30"/>
            <p:cNvSpPr>
              <a:spLocks noChangeArrowheads="1"/>
            </p:cNvSpPr>
            <p:nvPr/>
          </p:nvSpPr>
          <p:spPr bwMode="auto">
            <a:xfrm>
              <a:off x="6156325" y="5157788"/>
              <a:ext cx="215900" cy="287337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Rectangle 31"/>
            <p:cNvSpPr>
              <a:spLocks noChangeArrowheads="1"/>
            </p:cNvSpPr>
            <p:nvPr/>
          </p:nvSpPr>
          <p:spPr bwMode="auto">
            <a:xfrm>
              <a:off x="6156325" y="4292600"/>
              <a:ext cx="215900" cy="288925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Rectangle 32"/>
            <p:cNvSpPr>
              <a:spLocks noChangeArrowheads="1"/>
            </p:cNvSpPr>
            <p:nvPr/>
          </p:nvSpPr>
          <p:spPr bwMode="auto">
            <a:xfrm>
              <a:off x="6156325" y="4724400"/>
              <a:ext cx="215900" cy="288925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5B60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Rectangle 33"/>
            <p:cNvSpPr>
              <a:spLocks noChangeArrowheads="1"/>
            </p:cNvSpPr>
            <p:nvPr/>
          </p:nvSpPr>
          <p:spPr bwMode="auto">
            <a:xfrm>
              <a:off x="7380288" y="4724400"/>
              <a:ext cx="215900" cy="288925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Rectangle 34"/>
            <p:cNvSpPr>
              <a:spLocks noChangeArrowheads="1"/>
            </p:cNvSpPr>
            <p:nvPr/>
          </p:nvSpPr>
          <p:spPr bwMode="auto">
            <a:xfrm>
              <a:off x="7380288" y="5157788"/>
              <a:ext cx="215900" cy="287337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5B60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Rectangle 35"/>
            <p:cNvSpPr>
              <a:spLocks noChangeArrowheads="1"/>
            </p:cNvSpPr>
            <p:nvPr/>
          </p:nvSpPr>
          <p:spPr bwMode="auto">
            <a:xfrm>
              <a:off x="7380288" y="6021388"/>
              <a:ext cx="215900" cy="288925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33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Rectangle 36"/>
            <p:cNvSpPr>
              <a:spLocks noChangeArrowheads="1"/>
            </p:cNvSpPr>
            <p:nvPr/>
          </p:nvSpPr>
          <p:spPr bwMode="auto">
            <a:xfrm>
              <a:off x="7380288" y="4292600"/>
              <a:ext cx="217487" cy="288925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Rectangle 37"/>
            <p:cNvSpPr>
              <a:spLocks noChangeArrowheads="1"/>
            </p:cNvSpPr>
            <p:nvPr/>
          </p:nvSpPr>
          <p:spPr bwMode="auto">
            <a:xfrm>
              <a:off x="7380288" y="5589588"/>
              <a:ext cx="220662" cy="280987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Line 38"/>
            <p:cNvSpPr>
              <a:spLocks noChangeShapeType="1"/>
            </p:cNvSpPr>
            <p:nvPr/>
          </p:nvSpPr>
          <p:spPr bwMode="auto">
            <a:xfrm>
              <a:off x="6443663" y="4437063"/>
              <a:ext cx="86518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39"/>
            <p:cNvSpPr>
              <a:spLocks noChangeShapeType="1"/>
            </p:cNvSpPr>
            <p:nvPr/>
          </p:nvSpPr>
          <p:spPr bwMode="auto">
            <a:xfrm flipV="1">
              <a:off x="6443663" y="4437063"/>
              <a:ext cx="865187" cy="5048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40"/>
            <p:cNvSpPr>
              <a:spLocks noChangeShapeType="1"/>
            </p:cNvSpPr>
            <p:nvPr/>
          </p:nvSpPr>
          <p:spPr bwMode="auto">
            <a:xfrm>
              <a:off x="6443663" y="4941888"/>
              <a:ext cx="86518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41"/>
            <p:cNvSpPr>
              <a:spLocks noChangeShapeType="1"/>
            </p:cNvSpPr>
            <p:nvPr/>
          </p:nvSpPr>
          <p:spPr bwMode="auto">
            <a:xfrm>
              <a:off x="6443663" y="5373688"/>
              <a:ext cx="86518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42"/>
            <p:cNvSpPr>
              <a:spLocks noChangeShapeType="1"/>
            </p:cNvSpPr>
            <p:nvPr/>
          </p:nvSpPr>
          <p:spPr bwMode="auto">
            <a:xfrm flipV="1">
              <a:off x="6443663" y="4941888"/>
              <a:ext cx="865187" cy="431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43"/>
            <p:cNvSpPr>
              <a:spLocks noChangeShapeType="1"/>
            </p:cNvSpPr>
            <p:nvPr/>
          </p:nvSpPr>
          <p:spPr bwMode="auto">
            <a:xfrm flipV="1">
              <a:off x="6443663" y="4508500"/>
              <a:ext cx="865187" cy="8651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44"/>
            <p:cNvSpPr>
              <a:spLocks noChangeShapeType="1"/>
            </p:cNvSpPr>
            <p:nvPr/>
          </p:nvSpPr>
          <p:spPr bwMode="auto">
            <a:xfrm>
              <a:off x="6443663" y="5734050"/>
              <a:ext cx="86518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45"/>
            <p:cNvSpPr>
              <a:spLocks noChangeShapeType="1"/>
            </p:cNvSpPr>
            <p:nvPr/>
          </p:nvSpPr>
          <p:spPr bwMode="auto">
            <a:xfrm flipV="1">
              <a:off x="6443663" y="5373688"/>
              <a:ext cx="865187" cy="3603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46"/>
            <p:cNvSpPr>
              <a:spLocks noChangeShapeType="1"/>
            </p:cNvSpPr>
            <p:nvPr/>
          </p:nvSpPr>
          <p:spPr bwMode="auto">
            <a:xfrm>
              <a:off x="6443663" y="6165850"/>
              <a:ext cx="86518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Text Box 47"/>
            <p:cNvSpPr txBox="1">
              <a:spLocks noChangeArrowheads="1"/>
            </p:cNvSpPr>
            <p:nvPr/>
          </p:nvSpPr>
          <p:spPr bwMode="auto">
            <a:xfrm>
              <a:off x="5919788" y="6396038"/>
              <a:ext cx="6667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latin typeface="Tahoma" pitchFamily="34" charset="0"/>
                </a:rPr>
                <a:t>hubs</a:t>
              </a:r>
            </a:p>
          </p:txBody>
        </p:sp>
        <p:sp>
          <p:nvSpPr>
            <p:cNvPr id="52" name="Text Box 48"/>
            <p:cNvSpPr txBox="1">
              <a:spLocks noChangeArrowheads="1"/>
            </p:cNvSpPr>
            <p:nvPr/>
          </p:nvSpPr>
          <p:spPr bwMode="auto">
            <a:xfrm>
              <a:off x="7216775" y="6375400"/>
              <a:ext cx="12446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latin typeface="Tahoma" pitchFamily="34" charset="0"/>
                </a:rPr>
                <a:t>authorities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2481600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856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Algorithms: SALSA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84</a:t>
            </a:fld>
            <a:endParaRPr lang="el-GR"/>
          </a:p>
        </p:txBody>
      </p:sp>
      <p:sp>
        <p:nvSpPr>
          <p:cNvPr id="4" name="TextBox 3"/>
          <p:cNvSpPr txBox="1"/>
          <p:nvPr/>
        </p:nvSpPr>
        <p:spPr>
          <a:xfrm>
            <a:off x="441884" y="1340768"/>
            <a:ext cx="78488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Reduces the problem of HITS with tightly </a:t>
            </a:r>
            <a:r>
              <a:rPr lang="en-US" sz="2400" dirty="0"/>
              <a:t>knit </a:t>
            </a:r>
            <a:r>
              <a:rPr lang="en-US" sz="2400" dirty="0" smtClean="0"/>
              <a:t>communities (TKC effect)</a:t>
            </a: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Better for single-topic communities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More </a:t>
            </a:r>
            <a:r>
              <a:rPr lang="en-US" sz="2400" dirty="0" smtClean="0"/>
              <a:t>efficient implementation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3789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HITS and the TKC effect</a:t>
            </a:r>
          </a:p>
        </p:txBody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HITS algorithm favors the most </a:t>
            </a:r>
            <a:r>
              <a:rPr lang="en-US">
                <a:solidFill>
                  <a:srgbClr val="FF6600"/>
                </a:solidFill>
              </a:rPr>
              <a:t>dense community</a:t>
            </a:r>
            <a:r>
              <a:rPr lang="en-US"/>
              <a:t> of hubs and authorities</a:t>
            </a:r>
          </a:p>
          <a:p>
            <a:pPr lvl="1"/>
            <a:r>
              <a:rPr lang="en-US"/>
              <a:t>Tightly Knit Community (TKC) effect</a:t>
            </a:r>
          </a:p>
        </p:txBody>
      </p:sp>
      <p:sp>
        <p:nvSpPr>
          <p:cNvPr id="300036" name="Rectangle 4"/>
          <p:cNvSpPr>
            <a:spLocks noChangeArrowheads="1"/>
          </p:cNvSpPr>
          <p:nvPr/>
        </p:nvSpPr>
        <p:spPr bwMode="auto">
          <a:xfrm>
            <a:off x="3417888" y="4292600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037" name="Rectangle 5"/>
          <p:cNvSpPr>
            <a:spLocks noChangeArrowheads="1"/>
          </p:cNvSpPr>
          <p:nvPr/>
        </p:nvSpPr>
        <p:spPr bwMode="auto">
          <a:xfrm>
            <a:off x="3417888" y="4725988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038" name="Rectangle 6"/>
          <p:cNvSpPr>
            <a:spLocks noChangeArrowheads="1"/>
          </p:cNvSpPr>
          <p:nvPr/>
        </p:nvSpPr>
        <p:spPr bwMode="auto">
          <a:xfrm>
            <a:off x="4641850" y="3860800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039" name="Rectangle 7"/>
          <p:cNvSpPr>
            <a:spLocks noChangeArrowheads="1"/>
          </p:cNvSpPr>
          <p:nvPr/>
        </p:nvSpPr>
        <p:spPr bwMode="auto">
          <a:xfrm>
            <a:off x="4641850" y="4292600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040" name="Rectangle 8"/>
          <p:cNvSpPr>
            <a:spLocks noChangeArrowheads="1"/>
          </p:cNvSpPr>
          <p:nvPr/>
        </p:nvSpPr>
        <p:spPr bwMode="auto">
          <a:xfrm>
            <a:off x="4641850" y="4725988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041" name="Rectangle 9"/>
          <p:cNvSpPr>
            <a:spLocks noChangeArrowheads="1"/>
          </p:cNvSpPr>
          <p:nvPr/>
        </p:nvSpPr>
        <p:spPr bwMode="auto">
          <a:xfrm>
            <a:off x="3417888" y="3860800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042" name="Rectangle 10"/>
          <p:cNvSpPr>
            <a:spLocks noChangeArrowheads="1"/>
          </p:cNvSpPr>
          <p:nvPr/>
        </p:nvSpPr>
        <p:spPr bwMode="auto">
          <a:xfrm>
            <a:off x="3419475" y="5443538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043" name="Rectangle 11"/>
          <p:cNvSpPr>
            <a:spLocks noChangeArrowheads="1"/>
          </p:cNvSpPr>
          <p:nvPr/>
        </p:nvSpPr>
        <p:spPr bwMode="auto">
          <a:xfrm>
            <a:off x="3419475" y="5876925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044" name="Rectangle 12"/>
          <p:cNvSpPr>
            <a:spLocks noChangeArrowheads="1"/>
          </p:cNvSpPr>
          <p:nvPr/>
        </p:nvSpPr>
        <p:spPr bwMode="auto">
          <a:xfrm>
            <a:off x="4643438" y="530066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045" name="Rectangle 13"/>
          <p:cNvSpPr>
            <a:spLocks noChangeArrowheads="1"/>
          </p:cNvSpPr>
          <p:nvPr/>
        </p:nvSpPr>
        <p:spPr bwMode="auto">
          <a:xfrm>
            <a:off x="4643438" y="573246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046" name="Rectangle 14"/>
          <p:cNvSpPr>
            <a:spLocks noChangeArrowheads="1"/>
          </p:cNvSpPr>
          <p:nvPr/>
        </p:nvSpPr>
        <p:spPr bwMode="auto">
          <a:xfrm>
            <a:off x="4643438" y="616426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047" name="Line 15"/>
          <p:cNvSpPr>
            <a:spLocks noChangeShapeType="1"/>
          </p:cNvSpPr>
          <p:nvPr/>
        </p:nvSpPr>
        <p:spPr bwMode="auto">
          <a:xfrm>
            <a:off x="3635375" y="4005263"/>
            <a:ext cx="9366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0048" name="Line 16"/>
          <p:cNvSpPr>
            <a:spLocks noChangeShapeType="1"/>
          </p:cNvSpPr>
          <p:nvPr/>
        </p:nvSpPr>
        <p:spPr bwMode="auto">
          <a:xfrm>
            <a:off x="3635375" y="4005263"/>
            <a:ext cx="936625" cy="431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0049" name="Line 17"/>
          <p:cNvSpPr>
            <a:spLocks noChangeShapeType="1"/>
          </p:cNvSpPr>
          <p:nvPr/>
        </p:nvSpPr>
        <p:spPr bwMode="auto">
          <a:xfrm>
            <a:off x="3635375" y="4005263"/>
            <a:ext cx="1008063" cy="863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0050" name="Line 18"/>
          <p:cNvSpPr>
            <a:spLocks noChangeShapeType="1"/>
          </p:cNvSpPr>
          <p:nvPr/>
        </p:nvSpPr>
        <p:spPr bwMode="auto">
          <a:xfrm>
            <a:off x="3635375" y="4437063"/>
            <a:ext cx="9366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0051" name="Line 19"/>
          <p:cNvSpPr>
            <a:spLocks noChangeShapeType="1"/>
          </p:cNvSpPr>
          <p:nvPr/>
        </p:nvSpPr>
        <p:spPr bwMode="auto">
          <a:xfrm flipV="1">
            <a:off x="3635375" y="4005263"/>
            <a:ext cx="936625" cy="431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0052" name="Line 20"/>
          <p:cNvSpPr>
            <a:spLocks noChangeShapeType="1"/>
          </p:cNvSpPr>
          <p:nvPr/>
        </p:nvSpPr>
        <p:spPr bwMode="auto">
          <a:xfrm>
            <a:off x="3635375" y="4437063"/>
            <a:ext cx="936625" cy="431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0053" name="Line 21"/>
          <p:cNvSpPr>
            <a:spLocks noChangeShapeType="1"/>
          </p:cNvSpPr>
          <p:nvPr/>
        </p:nvSpPr>
        <p:spPr bwMode="auto">
          <a:xfrm>
            <a:off x="3635375" y="4868863"/>
            <a:ext cx="9366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0054" name="Line 22"/>
          <p:cNvSpPr>
            <a:spLocks noChangeShapeType="1"/>
          </p:cNvSpPr>
          <p:nvPr/>
        </p:nvSpPr>
        <p:spPr bwMode="auto">
          <a:xfrm flipV="1">
            <a:off x="3635375" y="4437063"/>
            <a:ext cx="936625" cy="431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0055" name="Line 23"/>
          <p:cNvSpPr>
            <a:spLocks noChangeShapeType="1"/>
          </p:cNvSpPr>
          <p:nvPr/>
        </p:nvSpPr>
        <p:spPr bwMode="auto">
          <a:xfrm flipV="1">
            <a:off x="3635375" y="4005263"/>
            <a:ext cx="936625" cy="863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0056" name="Line 24"/>
          <p:cNvSpPr>
            <a:spLocks noChangeShapeType="1"/>
          </p:cNvSpPr>
          <p:nvPr/>
        </p:nvSpPr>
        <p:spPr bwMode="auto">
          <a:xfrm flipV="1">
            <a:off x="3635375" y="5445125"/>
            <a:ext cx="936625" cy="1444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0057" name="Line 25"/>
          <p:cNvSpPr>
            <a:spLocks noChangeShapeType="1"/>
          </p:cNvSpPr>
          <p:nvPr/>
        </p:nvSpPr>
        <p:spPr bwMode="auto">
          <a:xfrm>
            <a:off x="3635375" y="5589588"/>
            <a:ext cx="1008063" cy="2873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0058" name="Line 26"/>
          <p:cNvSpPr>
            <a:spLocks noChangeShapeType="1"/>
          </p:cNvSpPr>
          <p:nvPr/>
        </p:nvSpPr>
        <p:spPr bwMode="auto">
          <a:xfrm>
            <a:off x="3635375" y="5589588"/>
            <a:ext cx="936625" cy="7191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0059" name="Line 27"/>
          <p:cNvSpPr>
            <a:spLocks noChangeShapeType="1"/>
          </p:cNvSpPr>
          <p:nvPr/>
        </p:nvSpPr>
        <p:spPr bwMode="auto">
          <a:xfrm flipV="1">
            <a:off x="3635375" y="5445125"/>
            <a:ext cx="936625" cy="576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0060" name="Line 28"/>
          <p:cNvSpPr>
            <a:spLocks noChangeShapeType="1"/>
          </p:cNvSpPr>
          <p:nvPr/>
        </p:nvSpPr>
        <p:spPr bwMode="auto">
          <a:xfrm flipV="1">
            <a:off x="3635375" y="5876925"/>
            <a:ext cx="936625" cy="1444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0061" name="Line 29"/>
          <p:cNvSpPr>
            <a:spLocks noChangeShapeType="1"/>
          </p:cNvSpPr>
          <p:nvPr/>
        </p:nvSpPr>
        <p:spPr bwMode="auto">
          <a:xfrm>
            <a:off x="3635375" y="6021388"/>
            <a:ext cx="936625" cy="2873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74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HITS and the TKC effect</a:t>
            </a:r>
          </a:p>
        </p:txBody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HITS algorithm favors the most </a:t>
            </a:r>
            <a:r>
              <a:rPr lang="en-US">
                <a:solidFill>
                  <a:srgbClr val="FF6600"/>
                </a:solidFill>
              </a:rPr>
              <a:t>dense community</a:t>
            </a:r>
            <a:r>
              <a:rPr lang="en-US"/>
              <a:t> of hubs and authorities</a:t>
            </a:r>
          </a:p>
          <a:p>
            <a:pPr lvl="1"/>
            <a:r>
              <a:rPr lang="en-US"/>
              <a:t>Tightly Knit Community (TKC) effect</a:t>
            </a:r>
          </a:p>
        </p:txBody>
      </p:sp>
      <p:sp>
        <p:nvSpPr>
          <p:cNvPr id="302084" name="Rectangle 4"/>
          <p:cNvSpPr>
            <a:spLocks noChangeArrowheads="1"/>
          </p:cNvSpPr>
          <p:nvPr/>
        </p:nvSpPr>
        <p:spPr bwMode="auto">
          <a:xfrm>
            <a:off x="3417888" y="4292600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085" name="Rectangle 5"/>
          <p:cNvSpPr>
            <a:spLocks noChangeArrowheads="1"/>
          </p:cNvSpPr>
          <p:nvPr/>
        </p:nvSpPr>
        <p:spPr bwMode="auto">
          <a:xfrm>
            <a:off x="3417888" y="4725988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086" name="Rectangle 6"/>
          <p:cNvSpPr>
            <a:spLocks noChangeArrowheads="1"/>
          </p:cNvSpPr>
          <p:nvPr/>
        </p:nvSpPr>
        <p:spPr bwMode="auto">
          <a:xfrm>
            <a:off x="4641850" y="3860800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087" name="Rectangle 7"/>
          <p:cNvSpPr>
            <a:spLocks noChangeArrowheads="1"/>
          </p:cNvSpPr>
          <p:nvPr/>
        </p:nvSpPr>
        <p:spPr bwMode="auto">
          <a:xfrm>
            <a:off x="4641850" y="4292600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088" name="Rectangle 8"/>
          <p:cNvSpPr>
            <a:spLocks noChangeArrowheads="1"/>
          </p:cNvSpPr>
          <p:nvPr/>
        </p:nvSpPr>
        <p:spPr bwMode="auto">
          <a:xfrm>
            <a:off x="4641850" y="4725988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089" name="Rectangle 9"/>
          <p:cNvSpPr>
            <a:spLocks noChangeArrowheads="1"/>
          </p:cNvSpPr>
          <p:nvPr/>
        </p:nvSpPr>
        <p:spPr bwMode="auto">
          <a:xfrm>
            <a:off x="3417888" y="3860800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090" name="Rectangle 10"/>
          <p:cNvSpPr>
            <a:spLocks noChangeArrowheads="1"/>
          </p:cNvSpPr>
          <p:nvPr/>
        </p:nvSpPr>
        <p:spPr bwMode="auto">
          <a:xfrm>
            <a:off x="3419475" y="5443538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091" name="Rectangle 11"/>
          <p:cNvSpPr>
            <a:spLocks noChangeArrowheads="1"/>
          </p:cNvSpPr>
          <p:nvPr/>
        </p:nvSpPr>
        <p:spPr bwMode="auto">
          <a:xfrm>
            <a:off x="3419475" y="5876925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092" name="Rectangle 12"/>
          <p:cNvSpPr>
            <a:spLocks noChangeArrowheads="1"/>
          </p:cNvSpPr>
          <p:nvPr/>
        </p:nvSpPr>
        <p:spPr bwMode="auto">
          <a:xfrm>
            <a:off x="4643438" y="530066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093" name="Rectangle 13"/>
          <p:cNvSpPr>
            <a:spLocks noChangeArrowheads="1"/>
          </p:cNvSpPr>
          <p:nvPr/>
        </p:nvSpPr>
        <p:spPr bwMode="auto">
          <a:xfrm>
            <a:off x="4643438" y="573246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094" name="Rectangle 14"/>
          <p:cNvSpPr>
            <a:spLocks noChangeArrowheads="1"/>
          </p:cNvSpPr>
          <p:nvPr/>
        </p:nvSpPr>
        <p:spPr bwMode="auto">
          <a:xfrm>
            <a:off x="4643438" y="616426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095" name="Line 15"/>
          <p:cNvSpPr>
            <a:spLocks noChangeShapeType="1"/>
          </p:cNvSpPr>
          <p:nvPr/>
        </p:nvSpPr>
        <p:spPr bwMode="auto">
          <a:xfrm>
            <a:off x="3635375" y="4005263"/>
            <a:ext cx="9366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2096" name="Line 16"/>
          <p:cNvSpPr>
            <a:spLocks noChangeShapeType="1"/>
          </p:cNvSpPr>
          <p:nvPr/>
        </p:nvSpPr>
        <p:spPr bwMode="auto">
          <a:xfrm>
            <a:off x="3635375" y="4005263"/>
            <a:ext cx="936625" cy="431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2097" name="Line 17"/>
          <p:cNvSpPr>
            <a:spLocks noChangeShapeType="1"/>
          </p:cNvSpPr>
          <p:nvPr/>
        </p:nvSpPr>
        <p:spPr bwMode="auto">
          <a:xfrm>
            <a:off x="3635375" y="4005263"/>
            <a:ext cx="1008063" cy="863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2098" name="Line 18"/>
          <p:cNvSpPr>
            <a:spLocks noChangeShapeType="1"/>
          </p:cNvSpPr>
          <p:nvPr/>
        </p:nvSpPr>
        <p:spPr bwMode="auto">
          <a:xfrm>
            <a:off x="3635375" y="4437063"/>
            <a:ext cx="9366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2099" name="Line 19"/>
          <p:cNvSpPr>
            <a:spLocks noChangeShapeType="1"/>
          </p:cNvSpPr>
          <p:nvPr/>
        </p:nvSpPr>
        <p:spPr bwMode="auto">
          <a:xfrm flipV="1">
            <a:off x="3635375" y="4005263"/>
            <a:ext cx="936625" cy="431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2100" name="Line 20"/>
          <p:cNvSpPr>
            <a:spLocks noChangeShapeType="1"/>
          </p:cNvSpPr>
          <p:nvPr/>
        </p:nvSpPr>
        <p:spPr bwMode="auto">
          <a:xfrm>
            <a:off x="3635375" y="4437063"/>
            <a:ext cx="936625" cy="431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2101" name="Line 21"/>
          <p:cNvSpPr>
            <a:spLocks noChangeShapeType="1"/>
          </p:cNvSpPr>
          <p:nvPr/>
        </p:nvSpPr>
        <p:spPr bwMode="auto">
          <a:xfrm>
            <a:off x="3635375" y="4868863"/>
            <a:ext cx="9366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2102" name="Line 22"/>
          <p:cNvSpPr>
            <a:spLocks noChangeShapeType="1"/>
          </p:cNvSpPr>
          <p:nvPr/>
        </p:nvSpPr>
        <p:spPr bwMode="auto">
          <a:xfrm flipV="1">
            <a:off x="3635375" y="4437063"/>
            <a:ext cx="936625" cy="431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2103" name="Line 23"/>
          <p:cNvSpPr>
            <a:spLocks noChangeShapeType="1"/>
          </p:cNvSpPr>
          <p:nvPr/>
        </p:nvSpPr>
        <p:spPr bwMode="auto">
          <a:xfrm flipV="1">
            <a:off x="3635375" y="4005263"/>
            <a:ext cx="936625" cy="863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2104" name="Line 24"/>
          <p:cNvSpPr>
            <a:spLocks noChangeShapeType="1"/>
          </p:cNvSpPr>
          <p:nvPr/>
        </p:nvSpPr>
        <p:spPr bwMode="auto">
          <a:xfrm flipV="1">
            <a:off x="3635375" y="5445125"/>
            <a:ext cx="936625" cy="1444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2105" name="Line 25"/>
          <p:cNvSpPr>
            <a:spLocks noChangeShapeType="1"/>
          </p:cNvSpPr>
          <p:nvPr/>
        </p:nvSpPr>
        <p:spPr bwMode="auto">
          <a:xfrm>
            <a:off x="3635375" y="5589588"/>
            <a:ext cx="1008063" cy="2873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2106" name="Line 26"/>
          <p:cNvSpPr>
            <a:spLocks noChangeShapeType="1"/>
          </p:cNvSpPr>
          <p:nvPr/>
        </p:nvSpPr>
        <p:spPr bwMode="auto">
          <a:xfrm>
            <a:off x="3635375" y="5589588"/>
            <a:ext cx="936625" cy="7191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2107" name="Line 27"/>
          <p:cNvSpPr>
            <a:spLocks noChangeShapeType="1"/>
          </p:cNvSpPr>
          <p:nvPr/>
        </p:nvSpPr>
        <p:spPr bwMode="auto">
          <a:xfrm flipV="1">
            <a:off x="3635375" y="5445125"/>
            <a:ext cx="936625" cy="576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2108" name="Line 28"/>
          <p:cNvSpPr>
            <a:spLocks noChangeShapeType="1"/>
          </p:cNvSpPr>
          <p:nvPr/>
        </p:nvSpPr>
        <p:spPr bwMode="auto">
          <a:xfrm flipV="1">
            <a:off x="3635375" y="5876925"/>
            <a:ext cx="936625" cy="1444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2109" name="Line 29"/>
          <p:cNvSpPr>
            <a:spLocks noChangeShapeType="1"/>
          </p:cNvSpPr>
          <p:nvPr/>
        </p:nvSpPr>
        <p:spPr bwMode="auto">
          <a:xfrm>
            <a:off x="3635375" y="6021388"/>
            <a:ext cx="936625" cy="2873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2110" name="Text Box 30"/>
          <p:cNvSpPr txBox="1">
            <a:spLocks noChangeArrowheads="1"/>
          </p:cNvSpPr>
          <p:nvPr/>
        </p:nvSpPr>
        <p:spPr bwMode="auto">
          <a:xfrm>
            <a:off x="4984750" y="3803650"/>
            <a:ext cx="3095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1</a:t>
            </a:r>
          </a:p>
        </p:txBody>
      </p:sp>
      <p:sp>
        <p:nvSpPr>
          <p:cNvPr id="302111" name="Text Box 31"/>
          <p:cNvSpPr txBox="1">
            <a:spLocks noChangeArrowheads="1"/>
          </p:cNvSpPr>
          <p:nvPr/>
        </p:nvSpPr>
        <p:spPr bwMode="auto">
          <a:xfrm>
            <a:off x="5003800" y="4221163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1</a:t>
            </a:r>
          </a:p>
        </p:txBody>
      </p:sp>
      <p:sp>
        <p:nvSpPr>
          <p:cNvPr id="302112" name="Text Box 32"/>
          <p:cNvSpPr txBox="1">
            <a:spLocks noChangeArrowheads="1"/>
          </p:cNvSpPr>
          <p:nvPr/>
        </p:nvSpPr>
        <p:spPr bwMode="auto">
          <a:xfrm>
            <a:off x="5003800" y="4652963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1</a:t>
            </a:r>
          </a:p>
        </p:txBody>
      </p:sp>
      <p:sp>
        <p:nvSpPr>
          <p:cNvPr id="302113" name="Text Box 33"/>
          <p:cNvSpPr txBox="1">
            <a:spLocks noChangeArrowheads="1"/>
          </p:cNvSpPr>
          <p:nvPr/>
        </p:nvSpPr>
        <p:spPr bwMode="auto">
          <a:xfrm>
            <a:off x="5003800" y="5229225"/>
            <a:ext cx="3095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1</a:t>
            </a:r>
          </a:p>
        </p:txBody>
      </p:sp>
      <p:sp>
        <p:nvSpPr>
          <p:cNvPr id="302114" name="Text Box 34"/>
          <p:cNvSpPr txBox="1">
            <a:spLocks noChangeArrowheads="1"/>
          </p:cNvSpPr>
          <p:nvPr/>
        </p:nvSpPr>
        <p:spPr bwMode="auto">
          <a:xfrm>
            <a:off x="5003800" y="5661025"/>
            <a:ext cx="3095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1</a:t>
            </a:r>
          </a:p>
        </p:txBody>
      </p:sp>
      <p:sp>
        <p:nvSpPr>
          <p:cNvPr id="302115" name="Text Box 35"/>
          <p:cNvSpPr txBox="1">
            <a:spLocks noChangeArrowheads="1"/>
          </p:cNvSpPr>
          <p:nvPr/>
        </p:nvSpPr>
        <p:spPr bwMode="auto">
          <a:xfrm>
            <a:off x="5003800" y="6092825"/>
            <a:ext cx="3095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34637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HITS and the TKC effect</a:t>
            </a:r>
          </a:p>
        </p:txBody>
      </p:sp>
      <p:sp>
        <p:nvSpPr>
          <p:cNvPr id="304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HITS algorithm favors the most </a:t>
            </a:r>
            <a:r>
              <a:rPr lang="en-US">
                <a:solidFill>
                  <a:srgbClr val="FF6600"/>
                </a:solidFill>
              </a:rPr>
              <a:t>dense community</a:t>
            </a:r>
            <a:r>
              <a:rPr lang="en-US"/>
              <a:t> of hubs and authorities</a:t>
            </a:r>
          </a:p>
          <a:p>
            <a:pPr lvl="1"/>
            <a:r>
              <a:rPr lang="en-US"/>
              <a:t>Tightly Knit Community (TKC) effect</a:t>
            </a:r>
          </a:p>
        </p:txBody>
      </p:sp>
      <p:sp>
        <p:nvSpPr>
          <p:cNvPr id="304132" name="Rectangle 4"/>
          <p:cNvSpPr>
            <a:spLocks noChangeArrowheads="1"/>
          </p:cNvSpPr>
          <p:nvPr/>
        </p:nvSpPr>
        <p:spPr bwMode="auto">
          <a:xfrm>
            <a:off x="3417888" y="4292600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133" name="Rectangle 5"/>
          <p:cNvSpPr>
            <a:spLocks noChangeArrowheads="1"/>
          </p:cNvSpPr>
          <p:nvPr/>
        </p:nvSpPr>
        <p:spPr bwMode="auto">
          <a:xfrm>
            <a:off x="3417888" y="4725988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134" name="Rectangle 6"/>
          <p:cNvSpPr>
            <a:spLocks noChangeArrowheads="1"/>
          </p:cNvSpPr>
          <p:nvPr/>
        </p:nvSpPr>
        <p:spPr bwMode="auto">
          <a:xfrm>
            <a:off x="4641850" y="3860800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135" name="Rectangle 7"/>
          <p:cNvSpPr>
            <a:spLocks noChangeArrowheads="1"/>
          </p:cNvSpPr>
          <p:nvPr/>
        </p:nvSpPr>
        <p:spPr bwMode="auto">
          <a:xfrm>
            <a:off x="4641850" y="4292600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136" name="Rectangle 8"/>
          <p:cNvSpPr>
            <a:spLocks noChangeArrowheads="1"/>
          </p:cNvSpPr>
          <p:nvPr/>
        </p:nvSpPr>
        <p:spPr bwMode="auto">
          <a:xfrm>
            <a:off x="4641850" y="4725988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137" name="Rectangle 9"/>
          <p:cNvSpPr>
            <a:spLocks noChangeArrowheads="1"/>
          </p:cNvSpPr>
          <p:nvPr/>
        </p:nvSpPr>
        <p:spPr bwMode="auto">
          <a:xfrm>
            <a:off x="3417888" y="3860800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138" name="Rectangle 10"/>
          <p:cNvSpPr>
            <a:spLocks noChangeArrowheads="1"/>
          </p:cNvSpPr>
          <p:nvPr/>
        </p:nvSpPr>
        <p:spPr bwMode="auto">
          <a:xfrm>
            <a:off x="3419475" y="5443538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139" name="Rectangle 11"/>
          <p:cNvSpPr>
            <a:spLocks noChangeArrowheads="1"/>
          </p:cNvSpPr>
          <p:nvPr/>
        </p:nvSpPr>
        <p:spPr bwMode="auto">
          <a:xfrm>
            <a:off x="3419475" y="5876925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140" name="Rectangle 12"/>
          <p:cNvSpPr>
            <a:spLocks noChangeArrowheads="1"/>
          </p:cNvSpPr>
          <p:nvPr/>
        </p:nvSpPr>
        <p:spPr bwMode="auto">
          <a:xfrm>
            <a:off x="4643438" y="530066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141" name="Rectangle 13"/>
          <p:cNvSpPr>
            <a:spLocks noChangeArrowheads="1"/>
          </p:cNvSpPr>
          <p:nvPr/>
        </p:nvSpPr>
        <p:spPr bwMode="auto">
          <a:xfrm>
            <a:off x="4643438" y="573246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142" name="Rectangle 14"/>
          <p:cNvSpPr>
            <a:spLocks noChangeArrowheads="1"/>
          </p:cNvSpPr>
          <p:nvPr/>
        </p:nvSpPr>
        <p:spPr bwMode="auto">
          <a:xfrm>
            <a:off x="4643438" y="616426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143" name="Line 15"/>
          <p:cNvSpPr>
            <a:spLocks noChangeShapeType="1"/>
          </p:cNvSpPr>
          <p:nvPr/>
        </p:nvSpPr>
        <p:spPr bwMode="auto">
          <a:xfrm>
            <a:off x="3635375" y="4005263"/>
            <a:ext cx="9366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4144" name="Line 16"/>
          <p:cNvSpPr>
            <a:spLocks noChangeShapeType="1"/>
          </p:cNvSpPr>
          <p:nvPr/>
        </p:nvSpPr>
        <p:spPr bwMode="auto">
          <a:xfrm>
            <a:off x="3635375" y="4005263"/>
            <a:ext cx="936625" cy="431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4145" name="Line 17"/>
          <p:cNvSpPr>
            <a:spLocks noChangeShapeType="1"/>
          </p:cNvSpPr>
          <p:nvPr/>
        </p:nvSpPr>
        <p:spPr bwMode="auto">
          <a:xfrm>
            <a:off x="3635375" y="4005263"/>
            <a:ext cx="1008063" cy="863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4146" name="Line 18"/>
          <p:cNvSpPr>
            <a:spLocks noChangeShapeType="1"/>
          </p:cNvSpPr>
          <p:nvPr/>
        </p:nvSpPr>
        <p:spPr bwMode="auto">
          <a:xfrm>
            <a:off x="3635375" y="4437063"/>
            <a:ext cx="9366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4147" name="Line 19"/>
          <p:cNvSpPr>
            <a:spLocks noChangeShapeType="1"/>
          </p:cNvSpPr>
          <p:nvPr/>
        </p:nvSpPr>
        <p:spPr bwMode="auto">
          <a:xfrm flipV="1">
            <a:off x="3635375" y="4005263"/>
            <a:ext cx="936625" cy="431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4148" name="Line 20"/>
          <p:cNvSpPr>
            <a:spLocks noChangeShapeType="1"/>
          </p:cNvSpPr>
          <p:nvPr/>
        </p:nvSpPr>
        <p:spPr bwMode="auto">
          <a:xfrm>
            <a:off x="3635375" y="4437063"/>
            <a:ext cx="936625" cy="431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4149" name="Line 21"/>
          <p:cNvSpPr>
            <a:spLocks noChangeShapeType="1"/>
          </p:cNvSpPr>
          <p:nvPr/>
        </p:nvSpPr>
        <p:spPr bwMode="auto">
          <a:xfrm>
            <a:off x="3635375" y="4868863"/>
            <a:ext cx="9366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4150" name="Line 22"/>
          <p:cNvSpPr>
            <a:spLocks noChangeShapeType="1"/>
          </p:cNvSpPr>
          <p:nvPr/>
        </p:nvSpPr>
        <p:spPr bwMode="auto">
          <a:xfrm flipV="1">
            <a:off x="3635375" y="4437063"/>
            <a:ext cx="936625" cy="431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4151" name="Line 23"/>
          <p:cNvSpPr>
            <a:spLocks noChangeShapeType="1"/>
          </p:cNvSpPr>
          <p:nvPr/>
        </p:nvSpPr>
        <p:spPr bwMode="auto">
          <a:xfrm flipV="1">
            <a:off x="3635375" y="4005263"/>
            <a:ext cx="936625" cy="863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4152" name="Line 24"/>
          <p:cNvSpPr>
            <a:spLocks noChangeShapeType="1"/>
          </p:cNvSpPr>
          <p:nvPr/>
        </p:nvSpPr>
        <p:spPr bwMode="auto">
          <a:xfrm flipV="1">
            <a:off x="3635375" y="5445125"/>
            <a:ext cx="936625" cy="1444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4153" name="Line 25"/>
          <p:cNvSpPr>
            <a:spLocks noChangeShapeType="1"/>
          </p:cNvSpPr>
          <p:nvPr/>
        </p:nvSpPr>
        <p:spPr bwMode="auto">
          <a:xfrm>
            <a:off x="3635375" y="5589588"/>
            <a:ext cx="1008063" cy="2873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4154" name="Line 26"/>
          <p:cNvSpPr>
            <a:spLocks noChangeShapeType="1"/>
          </p:cNvSpPr>
          <p:nvPr/>
        </p:nvSpPr>
        <p:spPr bwMode="auto">
          <a:xfrm>
            <a:off x="3635375" y="5589588"/>
            <a:ext cx="936625" cy="7191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4155" name="Line 27"/>
          <p:cNvSpPr>
            <a:spLocks noChangeShapeType="1"/>
          </p:cNvSpPr>
          <p:nvPr/>
        </p:nvSpPr>
        <p:spPr bwMode="auto">
          <a:xfrm flipV="1">
            <a:off x="3635375" y="5445125"/>
            <a:ext cx="936625" cy="576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4156" name="Line 28"/>
          <p:cNvSpPr>
            <a:spLocks noChangeShapeType="1"/>
          </p:cNvSpPr>
          <p:nvPr/>
        </p:nvSpPr>
        <p:spPr bwMode="auto">
          <a:xfrm flipV="1">
            <a:off x="3635375" y="5876925"/>
            <a:ext cx="936625" cy="1444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4157" name="Line 29"/>
          <p:cNvSpPr>
            <a:spLocks noChangeShapeType="1"/>
          </p:cNvSpPr>
          <p:nvPr/>
        </p:nvSpPr>
        <p:spPr bwMode="auto">
          <a:xfrm>
            <a:off x="3635375" y="6021388"/>
            <a:ext cx="936625" cy="2873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4158" name="Text Box 30"/>
          <p:cNvSpPr txBox="1">
            <a:spLocks noChangeArrowheads="1"/>
          </p:cNvSpPr>
          <p:nvPr/>
        </p:nvSpPr>
        <p:spPr bwMode="auto">
          <a:xfrm>
            <a:off x="2987675" y="3789363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3</a:t>
            </a:r>
          </a:p>
        </p:txBody>
      </p:sp>
      <p:sp>
        <p:nvSpPr>
          <p:cNvPr id="304159" name="Text Box 31"/>
          <p:cNvSpPr txBox="1">
            <a:spLocks noChangeArrowheads="1"/>
          </p:cNvSpPr>
          <p:nvPr/>
        </p:nvSpPr>
        <p:spPr bwMode="auto">
          <a:xfrm>
            <a:off x="2987675" y="4221163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3</a:t>
            </a:r>
          </a:p>
        </p:txBody>
      </p:sp>
      <p:sp>
        <p:nvSpPr>
          <p:cNvPr id="304160" name="Text Box 32"/>
          <p:cNvSpPr txBox="1">
            <a:spLocks noChangeArrowheads="1"/>
          </p:cNvSpPr>
          <p:nvPr/>
        </p:nvSpPr>
        <p:spPr bwMode="auto">
          <a:xfrm>
            <a:off x="2987675" y="4652963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3</a:t>
            </a:r>
          </a:p>
        </p:txBody>
      </p:sp>
      <p:sp>
        <p:nvSpPr>
          <p:cNvPr id="304161" name="Text Box 33"/>
          <p:cNvSpPr txBox="1">
            <a:spLocks noChangeArrowheads="1"/>
          </p:cNvSpPr>
          <p:nvPr/>
        </p:nvSpPr>
        <p:spPr bwMode="auto">
          <a:xfrm>
            <a:off x="2987675" y="5373688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3</a:t>
            </a:r>
          </a:p>
        </p:txBody>
      </p:sp>
      <p:sp>
        <p:nvSpPr>
          <p:cNvPr id="304162" name="Text Box 34"/>
          <p:cNvSpPr txBox="1">
            <a:spLocks noChangeArrowheads="1"/>
          </p:cNvSpPr>
          <p:nvPr/>
        </p:nvSpPr>
        <p:spPr bwMode="auto">
          <a:xfrm>
            <a:off x="2987675" y="5805488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08014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HITS and the TKC effect</a:t>
            </a:r>
          </a:p>
        </p:txBody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HITS algorithm favors the most </a:t>
            </a:r>
            <a:r>
              <a:rPr lang="en-US">
                <a:solidFill>
                  <a:srgbClr val="FF6600"/>
                </a:solidFill>
              </a:rPr>
              <a:t>dense community</a:t>
            </a:r>
            <a:r>
              <a:rPr lang="en-US"/>
              <a:t> of hubs and authorities</a:t>
            </a:r>
          </a:p>
          <a:p>
            <a:pPr lvl="1"/>
            <a:r>
              <a:rPr lang="en-US"/>
              <a:t>Tightly Knit Community (TKC) effect</a:t>
            </a:r>
          </a:p>
        </p:txBody>
      </p:sp>
      <p:sp>
        <p:nvSpPr>
          <p:cNvPr id="306180" name="Rectangle 4"/>
          <p:cNvSpPr>
            <a:spLocks noChangeArrowheads="1"/>
          </p:cNvSpPr>
          <p:nvPr/>
        </p:nvSpPr>
        <p:spPr bwMode="auto">
          <a:xfrm>
            <a:off x="3417888" y="4292600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181" name="Rectangle 5"/>
          <p:cNvSpPr>
            <a:spLocks noChangeArrowheads="1"/>
          </p:cNvSpPr>
          <p:nvPr/>
        </p:nvSpPr>
        <p:spPr bwMode="auto">
          <a:xfrm>
            <a:off x="3417888" y="4725988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182" name="Rectangle 6"/>
          <p:cNvSpPr>
            <a:spLocks noChangeArrowheads="1"/>
          </p:cNvSpPr>
          <p:nvPr/>
        </p:nvSpPr>
        <p:spPr bwMode="auto">
          <a:xfrm>
            <a:off x="4641850" y="3860800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183" name="Rectangle 7"/>
          <p:cNvSpPr>
            <a:spLocks noChangeArrowheads="1"/>
          </p:cNvSpPr>
          <p:nvPr/>
        </p:nvSpPr>
        <p:spPr bwMode="auto">
          <a:xfrm>
            <a:off x="4641850" y="4292600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184" name="Rectangle 8"/>
          <p:cNvSpPr>
            <a:spLocks noChangeArrowheads="1"/>
          </p:cNvSpPr>
          <p:nvPr/>
        </p:nvSpPr>
        <p:spPr bwMode="auto">
          <a:xfrm>
            <a:off x="4641850" y="4725988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185" name="Rectangle 9"/>
          <p:cNvSpPr>
            <a:spLocks noChangeArrowheads="1"/>
          </p:cNvSpPr>
          <p:nvPr/>
        </p:nvSpPr>
        <p:spPr bwMode="auto">
          <a:xfrm>
            <a:off x="3417888" y="3860800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186" name="Rectangle 10"/>
          <p:cNvSpPr>
            <a:spLocks noChangeArrowheads="1"/>
          </p:cNvSpPr>
          <p:nvPr/>
        </p:nvSpPr>
        <p:spPr bwMode="auto">
          <a:xfrm>
            <a:off x="3419475" y="5443538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187" name="Rectangle 11"/>
          <p:cNvSpPr>
            <a:spLocks noChangeArrowheads="1"/>
          </p:cNvSpPr>
          <p:nvPr/>
        </p:nvSpPr>
        <p:spPr bwMode="auto">
          <a:xfrm>
            <a:off x="3419475" y="5876925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188" name="Rectangle 12"/>
          <p:cNvSpPr>
            <a:spLocks noChangeArrowheads="1"/>
          </p:cNvSpPr>
          <p:nvPr/>
        </p:nvSpPr>
        <p:spPr bwMode="auto">
          <a:xfrm>
            <a:off x="4643438" y="530066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189" name="Rectangle 13"/>
          <p:cNvSpPr>
            <a:spLocks noChangeArrowheads="1"/>
          </p:cNvSpPr>
          <p:nvPr/>
        </p:nvSpPr>
        <p:spPr bwMode="auto">
          <a:xfrm>
            <a:off x="4643438" y="573246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190" name="Rectangle 14"/>
          <p:cNvSpPr>
            <a:spLocks noChangeArrowheads="1"/>
          </p:cNvSpPr>
          <p:nvPr/>
        </p:nvSpPr>
        <p:spPr bwMode="auto">
          <a:xfrm>
            <a:off x="4643438" y="616426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191" name="Line 15"/>
          <p:cNvSpPr>
            <a:spLocks noChangeShapeType="1"/>
          </p:cNvSpPr>
          <p:nvPr/>
        </p:nvSpPr>
        <p:spPr bwMode="auto">
          <a:xfrm>
            <a:off x="3635375" y="4005263"/>
            <a:ext cx="9366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192" name="Line 16"/>
          <p:cNvSpPr>
            <a:spLocks noChangeShapeType="1"/>
          </p:cNvSpPr>
          <p:nvPr/>
        </p:nvSpPr>
        <p:spPr bwMode="auto">
          <a:xfrm>
            <a:off x="3635375" y="4005263"/>
            <a:ext cx="936625" cy="431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193" name="Line 17"/>
          <p:cNvSpPr>
            <a:spLocks noChangeShapeType="1"/>
          </p:cNvSpPr>
          <p:nvPr/>
        </p:nvSpPr>
        <p:spPr bwMode="auto">
          <a:xfrm>
            <a:off x="3635375" y="4005263"/>
            <a:ext cx="1008063" cy="863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194" name="Line 18"/>
          <p:cNvSpPr>
            <a:spLocks noChangeShapeType="1"/>
          </p:cNvSpPr>
          <p:nvPr/>
        </p:nvSpPr>
        <p:spPr bwMode="auto">
          <a:xfrm>
            <a:off x="3635375" y="4437063"/>
            <a:ext cx="9366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195" name="Line 19"/>
          <p:cNvSpPr>
            <a:spLocks noChangeShapeType="1"/>
          </p:cNvSpPr>
          <p:nvPr/>
        </p:nvSpPr>
        <p:spPr bwMode="auto">
          <a:xfrm flipV="1">
            <a:off x="3635375" y="4005263"/>
            <a:ext cx="936625" cy="431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196" name="Line 20"/>
          <p:cNvSpPr>
            <a:spLocks noChangeShapeType="1"/>
          </p:cNvSpPr>
          <p:nvPr/>
        </p:nvSpPr>
        <p:spPr bwMode="auto">
          <a:xfrm>
            <a:off x="3635375" y="4437063"/>
            <a:ext cx="936625" cy="431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197" name="Line 21"/>
          <p:cNvSpPr>
            <a:spLocks noChangeShapeType="1"/>
          </p:cNvSpPr>
          <p:nvPr/>
        </p:nvSpPr>
        <p:spPr bwMode="auto">
          <a:xfrm>
            <a:off x="3635375" y="4868863"/>
            <a:ext cx="9366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198" name="Line 22"/>
          <p:cNvSpPr>
            <a:spLocks noChangeShapeType="1"/>
          </p:cNvSpPr>
          <p:nvPr/>
        </p:nvSpPr>
        <p:spPr bwMode="auto">
          <a:xfrm flipV="1">
            <a:off x="3635375" y="4437063"/>
            <a:ext cx="936625" cy="431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199" name="Line 23"/>
          <p:cNvSpPr>
            <a:spLocks noChangeShapeType="1"/>
          </p:cNvSpPr>
          <p:nvPr/>
        </p:nvSpPr>
        <p:spPr bwMode="auto">
          <a:xfrm flipV="1">
            <a:off x="3635375" y="4005263"/>
            <a:ext cx="936625" cy="863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200" name="Line 24"/>
          <p:cNvSpPr>
            <a:spLocks noChangeShapeType="1"/>
          </p:cNvSpPr>
          <p:nvPr/>
        </p:nvSpPr>
        <p:spPr bwMode="auto">
          <a:xfrm flipV="1">
            <a:off x="3635375" y="5445125"/>
            <a:ext cx="936625" cy="1444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201" name="Line 25"/>
          <p:cNvSpPr>
            <a:spLocks noChangeShapeType="1"/>
          </p:cNvSpPr>
          <p:nvPr/>
        </p:nvSpPr>
        <p:spPr bwMode="auto">
          <a:xfrm>
            <a:off x="3635375" y="5589588"/>
            <a:ext cx="1008063" cy="2873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202" name="Line 26"/>
          <p:cNvSpPr>
            <a:spLocks noChangeShapeType="1"/>
          </p:cNvSpPr>
          <p:nvPr/>
        </p:nvSpPr>
        <p:spPr bwMode="auto">
          <a:xfrm>
            <a:off x="3635375" y="5589588"/>
            <a:ext cx="936625" cy="7191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203" name="Line 27"/>
          <p:cNvSpPr>
            <a:spLocks noChangeShapeType="1"/>
          </p:cNvSpPr>
          <p:nvPr/>
        </p:nvSpPr>
        <p:spPr bwMode="auto">
          <a:xfrm flipV="1">
            <a:off x="3635375" y="5445125"/>
            <a:ext cx="936625" cy="576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204" name="Line 28"/>
          <p:cNvSpPr>
            <a:spLocks noChangeShapeType="1"/>
          </p:cNvSpPr>
          <p:nvPr/>
        </p:nvSpPr>
        <p:spPr bwMode="auto">
          <a:xfrm flipV="1">
            <a:off x="3635375" y="5876925"/>
            <a:ext cx="936625" cy="1444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205" name="Line 29"/>
          <p:cNvSpPr>
            <a:spLocks noChangeShapeType="1"/>
          </p:cNvSpPr>
          <p:nvPr/>
        </p:nvSpPr>
        <p:spPr bwMode="auto">
          <a:xfrm>
            <a:off x="3635375" y="6021388"/>
            <a:ext cx="936625" cy="2873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206" name="Text Box 30"/>
          <p:cNvSpPr txBox="1">
            <a:spLocks noChangeArrowheads="1"/>
          </p:cNvSpPr>
          <p:nvPr/>
        </p:nvSpPr>
        <p:spPr bwMode="auto">
          <a:xfrm>
            <a:off x="4984750" y="3803650"/>
            <a:ext cx="3921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3</a:t>
            </a:r>
            <a:r>
              <a:rPr lang="en-US" baseline="30000">
                <a:latin typeface="Tahoma" pitchFamily="34" charset="0"/>
              </a:rPr>
              <a:t>2</a:t>
            </a:r>
            <a:endParaRPr lang="en-US">
              <a:latin typeface="Tahoma" pitchFamily="34" charset="0"/>
            </a:endParaRPr>
          </a:p>
        </p:txBody>
      </p:sp>
      <p:sp>
        <p:nvSpPr>
          <p:cNvPr id="306207" name="Text Box 31"/>
          <p:cNvSpPr txBox="1">
            <a:spLocks noChangeArrowheads="1"/>
          </p:cNvSpPr>
          <p:nvPr/>
        </p:nvSpPr>
        <p:spPr bwMode="auto">
          <a:xfrm>
            <a:off x="5003800" y="4221163"/>
            <a:ext cx="3921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3</a:t>
            </a:r>
            <a:r>
              <a:rPr lang="en-US" baseline="30000">
                <a:latin typeface="Tahoma" pitchFamily="34" charset="0"/>
              </a:rPr>
              <a:t>2</a:t>
            </a:r>
            <a:endParaRPr lang="en-US">
              <a:latin typeface="Tahoma" pitchFamily="34" charset="0"/>
            </a:endParaRPr>
          </a:p>
        </p:txBody>
      </p:sp>
      <p:sp>
        <p:nvSpPr>
          <p:cNvPr id="306208" name="Text Box 32"/>
          <p:cNvSpPr txBox="1">
            <a:spLocks noChangeArrowheads="1"/>
          </p:cNvSpPr>
          <p:nvPr/>
        </p:nvSpPr>
        <p:spPr bwMode="auto">
          <a:xfrm>
            <a:off x="5003800" y="4652963"/>
            <a:ext cx="3921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3</a:t>
            </a:r>
            <a:r>
              <a:rPr lang="en-US" baseline="30000">
                <a:latin typeface="Tahoma" pitchFamily="34" charset="0"/>
              </a:rPr>
              <a:t>2</a:t>
            </a:r>
            <a:endParaRPr lang="en-US">
              <a:latin typeface="Tahoma" pitchFamily="34" charset="0"/>
            </a:endParaRPr>
          </a:p>
        </p:txBody>
      </p:sp>
      <p:sp>
        <p:nvSpPr>
          <p:cNvPr id="306209" name="Text Box 33"/>
          <p:cNvSpPr txBox="1">
            <a:spLocks noChangeArrowheads="1"/>
          </p:cNvSpPr>
          <p:nvPr/>
        </p:nvSpPr>
        <p:spPr bwMode="auto">
          <a:xfrm>
            <a:off x="5003800" y="5229225"/>
            <a:ext cx="5048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3</a:t>
            </a:r>
            <a:r>
              <a:rPr lang="en-US">
                <a:latin typeface="Tahoma" pitchFamily="34" charset="0"/>
                <a:cs typeface="Tahoma" pitchFamily="34" charset="0"/>
              </a:rPr>
              <a:t>∙2</a:t>
            </a:r>
          </a:p>
        </p:txBody>
      </p:sp>
      <p:sp>
        <p:nvSpPr>
          <p:cNvPr id="306210" name="Text Box 34"/>
          <p:cNvSpPr txBox="1">
            <a:spLocks noChangeArrowheads="1"/>
          </p:cNvSpPr>
          <p:nvPr/>
        </p:nvSpPr>
        <p:spPr bwMode="auto">
          <a:xfrm>
            <a:off x="5003800" y="5661025"/>
            <a:ext cx="5048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3∙2</a:t>
            </a:r>
          </a:p>
        </p:txBody>
      </p:sp>
      <p:sp>
        <p:nvSpPr>
          <p:cNvPr id="306211" name="Text Box 35"/>
          <p:cNvSpPr txBox="1">
            <a:spLocks noChangeArrowheads="1"/>
          </p:cNvSpPr>
          <p:nvPr/>
        </p:nvSpPr>
        <p:spPr bwMode="auto">
          <a:xfrm>
            <a:off x="5003800" y="6092825"/>
            <a:ext cx="5048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3∙2</a:t>
            </a:r>
          </a:p>
        </p:txBody>
      </p:sp>
    </p:spTree>
    <p:extLst>
      <p:ext uri="{BB962C8B-B14F-4D97-AF65-F5344CB8AC3E}">
        <p14:creationId xmlns:p14="http://schemas.microsoft.com/office/powerpoint/2010/main" val="220015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HITS and the TKC effect</a:t>
            </a:r>
          </a:p>
        </p:txBody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HITS algorithm favors the most </a:t>
            </a:r>
            <a:r>
              <a:rPr lang="en-US">
                <a:solidFill>
                  <a:srgbClr val="FF6600"/>
                </a:solidFill>
              </a:rPr>
              <a:t>dense community</a:t>
            </a:r>
            <a:r>
              <a:rPr lang="en-US"/>
              <a:t> of hubs and authorities</a:t>
            </a:r>
          </a:p>
          <a:p>
            <a:pPr lvl="1"/>
            <a:r>
              <a:rPr lang="en-US"/>
              <a:t>Tightly Knit Community (TKC) effect</a:t>
            </a:r>
          </a:p>
        </p:txBody>
      </p:sp>
      <p:sp>
        <p:nvSpPr>
          <p:cNvPr id="308228" name="Rectangle 4"/>
          <p:cNvSpPr>
            <a:spLocks noChangeArrowheads="1"/>
          </p:cNvSpPr>
          <p:nvPr/>
        </p:nvSpPr>
        <p:spPr bwMode="auto">
          <a:xfrm>
            <a:off x="3417888" y="4292600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229" name="Rectangle 5"/>
          <p:cNvSpPr>
            <a:spLocks noChangeArrowheads="1"/>
          </p:cNvSpPr>
          <p:nvPr/>
        </p:nvSpPr>
        <p:spPr bwMode="auto">
          <a:xfrm>
            <a:off x="3417888" y="4725988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230" name="Rectangle 6"/>
          <p:cNvSpPr>
            <a:spLocks noChangeArrowheads="1"/>
          </p:cNvSpPr>
          <p:nvPr/>
        </p:nvSpPr>
        <p:spPr bwMode="auto">
          <a:xfrm>
            <a:off x="4641850" y="3860800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231" name="Rectangle 7"/>
          <p:cNvSpPr>
            <a:spLocks noChangeArrowheads="1"/>
          </p:cNvSpPr>
          <p:nvPr/>
        </p:nvSpPr>
        <p:spPr bwMode="auto">
          <a:xfrm>
            <a:off x="4641850" y="4292600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232" name="Rectangle 8"/>
          <p:cNvSpPr>
            <a:spLocks noChangeArrowheads="1"/>
          </p:cNvSpPr>
          <p:nvPr/>
        </p:nvSpPr>
        <p:spPr bwMode="auto">
          <a:xfrm>
            <a:off x="4641850" y="4725988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233" name="Rectangle 9"/>
          <p:cNvSpPr>
            <a:spLocks noChangeArrowheads="1"/>
          </p:cNvSpPr>
          <p:nvPr/>
        </p:nvSpPr>
        <p:spPr bwMode="auto">
          <a:xfrm>
            <a:off x="3417888" y="3860800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234" name="Rectangle 10"/>
          <p:cNvSpPr>
            <a:spLocks noChangeArrowheads="1"/>
          </p:cNvSpPr>
          <p:nvPr/>
        </p:nvSpPr>
        <p:spPr bwMode="auto">
          <a:xfrm>
            <a:off x="3419475" y="5443538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235" name="Rectangle 11"/>
          <p:cNvSpPr>
            <a:spLocks noChangeArrowheads="1"/>
          </p:cNvSpPr>
          <p:nvPr/>
        </p:nvSpPr>
        <p:spPr bwMode="auto">
          <a:xfrm>
            <a:off x="3419475" y="5876925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236" name="Rectangle 12"/>
          <p:cNvSpPr>
            <a:spLocks noChangeArrowheads="1"/>
          </p:cNvSpPr>
          <p:nvPr/>
        </p:nvSpPr>
        <p:spPr bwMode="auto">
          <a:xfrm>
            <a:off x="4643438" y="530066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237" name="Rectangle 13"/>
          <p:cNvSpPr>
            <a:spLocks noChangeArrowheads="1"/>
          </p:cNvSpPr>
          <p:nvPr/>
        </p:nvSpPr>
        <p:spPr bwMode="auto">
          <a:xfrm>
            <a:off x="4643438" y="573246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238" name="Rectangle 14"/>
          <p:cNvSpPr>
            <a:spLocks noChangeArrowheads="1"/>
          </p:cNvSpPr>
          <p:nvPr/>
        </p:nvSpPr>
        <p:spPr bwMode="auto">
          <a:xfrm>
            <a:off x="4643438" y="616426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239" name="Line 15"/>
          <p:cNvSpPr>
            <a:spLocks noChangeShapeType="1"/>
          </p:cNvSpPr>
          <p:nvPr/>
        </p:nvSpPr>
        <p:spPr bwMode="auto">
          <a:xfrm>
            <a:off x="3635375" y="4005263"/>
            <a:ext cx="9366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240" name="Line 16"/>
          <p:cNvSpPr>
            <a:spLocks noChangeShapeType="1"/>
          </p:cNvSpPr>
          <p:nvPr/>
        </p:nvSpPr>
        <p:spPr bwMode="auto">
          <a:xfrm>
            <a:off x="3635375" y="4005263"/>
            <a:ext cx="936625" cy="431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241" name="Line 17"/>
          <p:cNvSpPr>
            <a:spLocks noChangeShapeType="1"/>
          </p:cNvSpPr>
          <p:nvPr/>
        </p:nvSpPr>
        <p:spPr bwMode="auto">
          <a:xfrm>
            <a:off x="3635375" y="4005263"/>
            <a:ext cx="1008063" cy="863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242" name="Line 18"/>
          <p:cNvSpPr>
            <a:spLocks noChangeShapeType="1"/>
          </p:cNvSpPr>
          <p:nvPr/>
        </p:nvSpPr>
        <p:spPr bwMode="auto">
          <a:xfrm>
            <a:off x="3635375" y="4437063"/>
            <a:ext cx="9366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243" name="Line 19"/>
          <p:cNvSpPr>
            <a:spLocks noChangeShapeType="1"/>
          </p:cNvSpPr>
          <p:nvPr/>
        </p:nvSpPr>
        <p:spPr bwMode="auto">
          <a:xfrm flipV="1">
            <a:off x="3635375" y="4005263"/>
            <a:ext cx="936625" cy="431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244" name="Line 20"/>
          <p:cNvSpPr>
            <a:spLocks noChangeShapeType="1"/>
          </p:cNvSpPr>
          <p:nvPr/>
        </p:nvSpPr>
        <p:spPr bwMode="auto">
          <a:xfrm>
            <a:off x="3635375" y="4437063"/>
            <a:ext cx="936625" cy="431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245" name="Line 21"/>
          <p:cNvSpPr>
            <a:spLocks noChangeShapeType="1"/>
          </p:cNvSpPr>
          <p:nvPr/>
        </p:nvSpPr>
        <p:spPr bwMode="auto">
          <a:xfrm>
            <a:off x="3635375" y="4868863"/>
            <a:ext cx="9366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246" name="Line 22"/>
          <p:cNvSpPr>
            <a:spLocks noChangeShapeType="1"/>
          </p:cNvSpPr>
          <p:nvPr/>
        </p:nvSpPr>
        <p:spPr bwMode="auto">
          <a:xfrm flipV="1">
            <a:off x="3635375" y="4437063"/>
            <a:ext cx="936625" cy="431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247" name="Line 23"/>
          <p:cNvSpPr>
            <a:spLocks noChangeShapeType="1"/>
          </p:cNvSpPr>
          <p:nvPr/>
        </p:nvSpPr>
        <p:spPr bwMode="auto">
          <a:xfrm flipV="1">
            <a:off x="3635375" y="4005263"/>
            <a:ext cx="936625" cy="863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248" name="Line 24"/>
          <p:cNvSpPr>
            <a:spLocks noChangeShapeType="1"/>
          </p:cNvSpPr>
          <p:nvPr/>
        </p:nvSpPr>
        <p:spPr bwMode="auto">
          <a:xfrm flipV="1">
            <a:off x="3635375" y="5445125"/>
            <a:ext cx="936625" cy="1444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249" name="Line 25"/>
          <p:cNvSpPr>
            <a:spLocks noChangeShapeType="1"/>
          </p:cNvSpPr>
          <p:nvPr/>
        </p:nvSpPr>
        <p:spPr bwMode="auto">
          <a:xfrm>
            <a:off x="3635375" y="5589588"/>
            <a:ext cx="1008063" cy="2873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250" name="Line 26"/>
          <p:cNvSpPr>
            <a:spLocks noChangeShapeType="1"/>
          </p:cNvSpPr>
          <p:nvPr/>
        </p:nvSpPr>
        <p:spPr bwMode="auto">
          <a:xfrm>
            <a:off x="3635375" y="5589588"/>
            <a:ext cx="936625" cy="7191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251" name="Line 27"/>
          <p:cNvSpPr>
            <a:spLocks noChangeShapeType="1"/>
          </p:cNvSpPr>
          <p:nvPr/>
        </p:nvSpPr>
        <p:spPr bwMode="auto">
          <a:xfrm flipV="1">
            <a:off x="3635375" y="5445125"/>
            <a:ext cx="936625" cy="576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252" name="Line 28"/>
          <p:cNvSpPr>
            <a:spLocks noChangeShapeType="1"/>
          </p:cNvSpPr>
          <p:nvPr/>
        </p:nvSpPr>
        <p:spPr bwMode="auto">
          <a:xfrm flipV="1">
            <a:off x="3635375" y="5876925"/>
            <a:ext cx="936625" cy="1444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253" name="Line 29"/>
          <p:cNvSpPr>
            <a:spLocks noChangeShapeType="1"/>
          </p:cNvSpPr>
          <p:nvPr/>
        </p:nvSpPr>
        <p:spPr bwMode="auto">
          <a:xfrm>
            <a:off x="3635375" y="6021388"/>
            <a:ext cx="936625" cy="2873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254" name="Text Box 30"/>
          <p:cNvSpPr txBox="1">
            <a:spLocks noChangeArrowheads="1"/>
          </p:cNvSpPr>
          <p:nvPr/>
        </p:nvSpPr>
        <p:spPr bwMode="auto">
          <a:xfrm>
            <a:off x="2905125" y="3789363"/>
            <a:ext cx="3921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0" hangingPunct="0"/>
            <a:r>
              <a:rPr lang="en-US">
                <a:latin typeface="Tahoma" pitchFamily="34" charset="0"/>
              </a:rPr>
              <a:t>3</a:t>
            </a:r>
            <a:r>
              <a:rPr lang="en-US" baseline="30000">
                <a:latin typeface="Tahoma" pitchFamily="34" charset="0"/>
              </a:rPr>
              <a:t>3</a:t>
            </a:r>
          </a:p>
        </p:txBody>
      </p:sp>
      <p:sp>
        <p:nvSpPr>
          <p:cNvPr id="308255" name="Text Box 31"/>
          <p:cNvSpPr txBox="1">
            <a:spLocks noChangeArrowheads="1"/>
          </p:cNvSpPr>
          <p:nvPr/>
        </p:nvSpPr>
        <p:spPr bwMode="auto">
          <a:xfrm>
            <a:off x="2905125" y="4221163"/>
            <a:ext cx="3921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0" hangingPunct="0"/>
            <a:r>
              <a:rPr lang="en-US">
                <a:latin typeface="Tahoma" pitchFamily="34" charset="0"/>
              </a:rPr>
              <a:t>3</a:t>
            </a:r>
            <a:r>
              <a:rPr lang="en-US" baseline="30000">
                <a:latin typeface="Tahoma" pitchFamily="34" charset="0"/>
              </a:rPr>
              <a:t>3</a:t>
            </a:r>
          </a:p>
        </p:txBody>
      </p:sp>
      <p:sp>
        <p:nvSpPr>
          <p:cNvPr id="308256" name="Text Box 32"/>
          <p:cNvSpPr txBox="1">
            <a:spLocks noChangeArrowheads="1"/>
          </p:cNvSpPr>
          <p:nvPr/>
        </p:nvSpPr>
        <p:spPr bwMode="auto">
          <a:xfrm>
            <a:off x="2905125" y="4652963"/>
            <a:ext cx="3921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0" hangingPunct="0"/>
            <a:r>
              <a:rPr lang="en-US">
                <a:latin typeface="Tahoma" pitchFamily="34" charset="0"/>
              </a:rPr>
              <a:t>3</a:t>
            </a:r>
            <a:r>
              <a:rPr lang="en-US" baseline="30000">
                <a:latin typeface="Tahoma" pitchFamily="34" charset="0"/>
              </a:rPr>
              <a:t>3</a:t>
            </a:r>
          </a:p>
        </p:txBody>
      </p:sp>
      <p:sp>
        <p:nvSpPr>
          <p:cNvPr id="308257" name="Text Box 33"/>
          <p:cNvSpPr txBox="1">
            <a:spLocks noChangeArrowheads="1"/>
          </p:cNvSpPr>
          <p:nvPr/>
        </p:nvSpPr>
        <p:spPr bwMode="auto">
          <a:xfrm>
            <a:off x="2590800" y="5373688"/>
            <a:ext cx="7064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0" hangingPunct="0"/>
            <a:r>
              <a:rPr lang="en-US">
                <a:latin typeface="Tahoma" pitchFamily="34" charset="0"/>
              </a:rPr>
              <a:t>3</a:t>
            </a:r>
            <a:r>
              <a:rPr lang="en-US" baseline="30000">
                <a:latin typeface="Tahoma" pitchFamily="34" charset="0"/>
              </a:rPr>
              <a:t>2 </a:t>
            </a:r>
            <a:r>
              <a:rPr lang="en-US">
                <a:latin typeface="Tahoma" pitchFamily="34" charset="0"/>
              </a:rPr>
              <a:t>∙ 2</a:t>
            </a:r>
          </a:p>
        </p:txBody>
      </p:sp>
      <p:sp>
        <p:nvSpPr>
          <p:cNvPr id="308258" name="Text Box 34"/>
          <p:cNvSpPr txBox="1">
            <a:spLocks noChangeArrowheads="1"/>
          </p:cNvSpPr>
          <p:nvPr/>
        </p:nvSpPr>
        <p:spPr bwMode="auto">
          <a:xfrm>
            <a:off x="2590800" y="5805488"/>
            <a:ext cx="7064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0" hangingPunct="0"/>
            <a:r>
              <a:rPr lang="en-US">
                <a:latin typeface="Tahoma" pitchFamily="34" charset="0"/>
              </a:rPr>
              <a:t>3</a:t>
            </a:r>
            <a:r>
              <a:rPr lang="en-US" baseline="30000">
                <a:latin typeface="Tahoma" pitchFamily="34" charset="0"/>
              </a:rPr>
              <a:t>2 </a:t>
            </a:r>
            <a:r>
              <a:rPr lang="en-US">
                <a:latin typeface="Tahoma" pitchFamily="34" charset="0"/>
              </a:rPr>
              <a:t>∙ 2</a:t>
            </a:r>
          </a:p>
        </p:txBody>
      </p:sp>
    </p:spTree>
    <p:extLst>
      <p:ext uri="{BB962C8B-B14F-4D97-AF65-F5344CB8AC3E}">
        <p14:creationId xmlns:p14="http://schemas.microsoft.com/office/powerpoint/2010/main" val="83489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8789" y="182489"/>
            <a:ext cx="79024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Methods for Link Prediction 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(outline)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568" y="1556793"/>
            <a:ext cx="7632848" cy="2554545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</a:rPr>
              <a:t>Assign a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 connection weight score(x, y) 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</a:rPr>
              <a:t>to each pair of nodes  &lt;x, y&gt; based on the input graph  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</a:rPr>
              <a:t>Produce a ranked list of decreasing order of score</a:t>
            </a:r>
            <a:endParaRPr lang="el-GR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2024" y="4551511"/>
            <a:ext cx="80564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We can consider all links </a:t>
            </a:r>
            <a:r>
              <a:rPr lang="en-US" sz="2400" i="1" dirty="0" smtClean="0">
                <a:solidFill>
                  <a:schemeClr val="tx2">
                    <a:lumMod val="50000"/>
                  </a:schemeClr>
                </a:solidFill>
              </a:rPr>
              <a:t>incident to a specific node x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, and recommend to x the top ones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If we focus to a specific x, the score can be seen as a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centrality measure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for x</a:t>
            </a:r>
            <a:endParaRPr lang="el-GR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9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HITS and the TKC effect</a:t>
            </a:r>
          </a:p>
        </p:txBody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HITS algorithm favors the most </a:t>
            </a:r>
            <a:r>
              <a:rPr lang="en-US">
                <a:solidFill>
                  <a:srgbClr val="FF6600"/>
                </a:solidFill>
              </a:rPr>
              <a:t>dense community</a:t>
            </a:r>
            <a:r>
              <a:rPr lang="en-US"/>
              <a:t> of hubs and authorities</a:t>
            </a:r>
          </a:p>
          <a:p>
            <a:pPr lvl="1"/>
            <a:r>
              <a:rPr lang="en-US"/>
              <a:t>Tightly Knit Community (TKC) effect</a:t>
            </a:r>
          </a:p>
        </p:txBody>
      </p:sp>
      <p:sp>
        <p:nvSpPr>
          <p:cNvPr id="310276" name="Rectangle 4"/>
          <p:cNvSpPr>
            <a:spLocks noChangeArrowheads="1"/>
          </p:cNvSpPr>
          <p:nvPr/>
        </p:nvSpPr>
        <p:spPr bwMode="auto">
          <a:xfrm>
            <a:off x="3417888" y="4292600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277" name="Rectangle 5"/>
          <p:cNvSpPr>
            <a:spLocks noChangeArrowheads="1"/>
          </p:cNvSpPr>
          <p:nvPr/>
        </p:nvSpPr>
        <p:spPr bwMode="auto">
          <a:xfrm>
            <a:off x="3417888" y="4725988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278" name="Rectangle 6"/>
          <p:cNvSpPr>
            <a:spLocks noChangeArrowheads="1"/>
          </p:cNvSpPr>
          <p:nvPr/>
        </p:nvSpPr>
        <p:spPr bwMode="auto">
          <a:xfrm>
            <a:off x="4641850" y="3860800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279" name="Rectangle 7"/>
          <p:cNvSpPr>
            <a:spLocks noChangeArrowheads="1"/>
          </p:cNvSpPr>
          <p:nvPr/>
        </p:nvSpPr>
        <p:spPr bwMode="auto">
          <a:xfrm>
            <a:off x="4641850" y="4292600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280" name="Rectangle 8"/>
          <p:cNvSpPr>
            <a:spLocks noChangeArrowheads="1"/>
          </p:cNvSpPr>
          <p:nvPr/>
        </p:nvSpPr>
        <p:spPr bwMode="auto">
          <a:xfrm>
            <a:off x="4641850" y="4725988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281" name="Rectangle 9"/>
          <p:cNvSpPr>
            <a:spLocks noChangeArrowheads="1"/>
          </p:cNvSpPr>
          <p:nvPr/>
        </p:nvSpPr>
        <p:spPr bwMode="auto">
          <a:xfrm>
            <a:off x="3417888" y="3860800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282" name="Rectangle 10"/>
          <p:cNvSpPr>
            <a:spLocks noChangeArrowheads="1"/>
          </p:cNvSpPr>
          <p:nvPr/>
        </p:nvSpPr>
        <p:spPr bwMode="auto">
          <a:xfrm>
            <a:off x="3419475" y="5443538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283" name="Rectangle 11"/>
          <p:cNvSpPr>
            <a:spLocks noChangeArrowheads="1"/>
          </p:cNvSpPr>
          <p:nvPr/>
        </p:nvSpPr>
        <p:spPr bwMode="auto">
          <a:xfrm>
            <a:off x="3419475" y="5876925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284" name="Rectangle 12"/>
          <p:cNvSpPr>
            <a:spLocks noChangeArrowheads="1"/>
          </p:cNvSpPr>
          <p:nvPr/>
        </p:nvSpPr>
        <p:spPr bwMode="auto">
          <a:xfrm>
            <a:off x="4643438" y="530066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285" name="Rectangle 13"/>
          <p:cNvSpPr>
            <a:spLocks noChangeArrowheads="1"/>
          </p:cNvSpPr>
          <p:nvPr/>
        </p:nvSpPr>
        <p:spPr bwMode="auto">
          <a:xfrm>
            <a:off x="4643438" y="573246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286" name="Rectangle 14"/>
          <p:cNvSpPr>
            <a:spLocks noChangeArrowheads="1"/>
          </p:cNvSpPr>
          <p:nvPr/>
        </p:nvSpPr>
        <p:spPr bwMode="auto">
          <a:xfrm>
            <a:off x="4643438" y="616426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287" name="Line 15"/>
          <p:cNvSpPr>
            <a:spLocks noChangeShapeType="1"/>
          </p:cNvSpPr>
          <p:nvPr/>
        </p:nvSpPr>
        <p:spPr bwMode="auto">
          <a:xfrm>
            <a:off x="3635375" y="4005263"/>
            <a:ext cx="9366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0288" name="Line 16"/>
          <p:cNvSpPr>
            <a:spLocks noChangeShapeType="1"/>
          </p:cNvSpPr>
          <p:nvPr/>
        </p:nvSpPr>
        <p:spPr bwMode="auto">
          <a:xfrm>
            <a:off x="3635375" y="4005263"/>
            <a:ext cx="936625" cy="431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0289" name="Line 17"/>
          <p:cNvSpPr>
            <a:spLocks noChangeShapeType="1"/>
          </p:cNvSpPr>
          <p:nvPr/>
        </p:nvSpPr>
        <p:spPr bwMode="auto">
          <a:xfrm>
            <a:off x="3635375" y="4005263"/>
            <a:ext cx="1008063" cy="863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0290" name="Line 18"/>
          <p:cNvSpPr>
            <a:spLocks noChangeShapeType="1"/>
          </p:cNvSpPr>
          <p:nvPr/>
        </p:nvSpPr>
        <p:spPr bwMode="auto">
          <a:xfrm>
            <a:off x="3635375" y="4437063"/>
            <a:ext cx="9366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0291" name="Line 19"/>
          <p:cNvSpPr>
            <a:spLocks noChangeShapeType="1"/>
          </p:cNvSpPr>
          <p:nvPr/>
        </p:nvSpPr>
        <p:spPr bwMode="auto">
          <a:xfrm flipV="1">
            <a:off x="3635375" y="4005263"/>
            <a:ext cx="936625" cy="431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0292" name="Line 20"/>
          <p:cNvSpPr>
            <a:spLocks noChangeShapeType="1"/>
          </p:cNvSpPr>
          <p:nvPr/>
        </p:nvSpPr>
        <p:spPr bwMode="auto">
          <a:xfrm>
            <a:off x="3635375" y="4437063"/>
            <a:ext cx="936625" cy="431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0293" name="Line 21"/>
          <p:cNvSpPr>
            <a:spLocks noChangeShapeType="1"/>
          </p:cNvSpPr>
          <p:nvPr/>
        </p:nvSpPr>
        <p:spPr bwMode="auto">
          <a:xfrm>
            <a:off x="3635375" y="4868863"/>
            <a:ext cx="9366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0294" name="Line 22"/>
          <p:cNvSpPr>
            <a:spLocks noChangeShapeType="1"/>
          </p:cNvSpPr>
          <p:nvPr/>
        </p:nvSpPr>
        <p:spPr bwMode="auto">
          <a:xfrm flipV="1">
            <a:off x="3635375" y="4437063"/>
            <a:ext cx="936625" cy="431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0295" name="Line 23"/>
          <p:cNvSpPr>
            <a:spLocks noChangeShapeType="1"/>
          </p:cNvSpPr>
          <p:nvPr/>
        </p:nvSpPr>
        <p:spPr bwMode="auto">
          <a:xfrm flipV="1">
            <a:off x="3635375" y="4005263"/>
            <a:ext cx="936625" cy="863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0296" name="Line 24"/>
          <p:cNvSpPr>
            <a:spLocks noChangeShapeType="1"/>
          </p:cNvSpPr>
          <p:nvPr/>
        </p:nvSpPr>
        <p:spPr bwMode="auto">
          <a:xfrm flipV="1">
            <a:off x="3635375" y="5445125"/>
            <a:ext cx="936625" cy="1444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0297" name="Line 25"/>
          <p:cNvSpPr>
            <a:spLocks noChangeShapeType="1"/>
          </p:cNvSpPr>
          <p:nvPr/>
        </p:nvSpPr>
        <p:spPr bwMode="auto">
          <a:xfrm>
            <a:off x="3635375" y="5589588"/>
            <a:ext cx="1008063" cy="2873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0298" name="Line 26"/>
          <p:cNvSpPr>
            <a:spLocks noChangeShapeType="1"/>
          </p:cNvSpPr>
          <p:nvPr/>
        </p:nvSpPr>
        <p:spPr bwMode="auto">
          <a:xfrm>
            <a:off x="3635375" y="5589588"/>
            <a:ext cx="936625" cy="7191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0299" name="Line 27"/>
          <p:cNvSpPr>
            <a:spLocks noChangeShapeType="1"/>
          </p:cNvSpPr>
          <p:nvPr/>
        </p:nvSpPr>
        <p:spPr bwMode="auto">
          <a:xfrm flipV="1">
            <a:off x="3635375" y="5445125"/>
            <a:ext cx="936625" cy="576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0300" name="Line 28"/>
          <p:cNvSpPr>
            <a:spLocks noChangeShapeType="1"/>
          </p:cNvSpPr>
          <p:nvPr/>
        </p:nvSpPr>
        <p:spPr bwMode="auto">
          <a:xfrm flipV="1">
            <a:off x="3635375" y="5876925"/>
            <a:ext cx="936625" cy="1444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0301" name="Line 29"/>
          <p:cNvSpPr>
            <a:spLocks noChangeShapeType="1"/>
          </p:cNvSpPr>
          <p:nvPr/>
        </p:nvSpPr>
        <p:spPr bwMode="auto">
          <a:xfrm>
            <a:off x="3635375" y="6021388"/>
            <a:ext cx="936625" cy="2873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0302" name="Text Box 30"/>
          <p:cNvSpPr txBox="1">
            <a:spLocks noChangeArrowheads="1"/>
          </p:cNvSpPr>
          <p:nvPr/>
        </p:nvSpPr>
        <p:spPr bwMode="auto">
          <a:xfrm>
            <a:off x="4984750" y="3803650"/>
            <a:ext cx="3921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3</a:t>
            </a:r>
            <a:r>
              <a:rPr lang="en-US" baseline="30000">
                <a:latin typeface="Tahoma" pitchFamily="34" charset="0"/>
              </a:rPr>
              <a:t>4</a:t>
            </a:r>
            <a:endParaRPr lang="en-US">
              <a:latin typeface="Tahoma" pitchFamily="34" charset="0"/>
            </a:endParaRPr>
          </a:p>
        </p:txBody>
      </p:sp>
      <p:sp>
        <p:nvSpPr>
          <p:cNvPr id="310303" name="Text Box 31"/>
          <p:cNvSpPr txBox="1">
            <a:spLocks noChangeArrowheads="1"/>
          </p:cNvSpPr>
          <p:nvPr/>
        </p:nvSpPr>
        <p:spPr bwMode="auto">
          <a:xfrm>
            <a:off x="5003800" y="4221163"/>
            <a:ext cx="3921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3</a:t>
            </a:r>
            <a:r>
              <a:rPr lang="en-US" baseline="30000">
                <a:latin typeface="Tahoma" pitchFamily="34" charset="0"/>
              </a:rPr>
              <a:t>4</a:t>
            </a:r>
            <a:endParaRPr lang="en-US">
              <a:latin typeface="Tahoma" pitchFamily="34" charset="0"/>
            </a:endParaRPr>
          </a:p>
        </p:txBody>
      </p:sp>
      <p:sp>
        <p:nvSpPr>
          <p:cNvPr id="310304" name="Text Box 32"/>
          <p:cNvSpPr txBox="1">
            <a:spLocks noChangeArrowheads="1"/>
          </p:cNvSpPr>
          <p:nvPr/>
        </p:nvSpPr>
        <p:spPr bwMode="auto">
          <a:xfrm>
            <a:off x="5003800" y="4652963"/>
            <a:ext cx="3921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3</a:t>
            </a:r>
            <a:r>
              <a:rPr lang="en-US" baseline="30000">
                <a:latin typeface="Tahoma" pitchFamily="34" charset="0"/>
              </a:rPr>
              <a:t>4</a:t>
            </a:r>
            <a:endParaRPr lang="en-US">
              <a:latin typeface="Tahoma" pitchFamily="34" charset="0"/>
            </a:endParaRPr>
          </a:p>
        </p:txBody>
      </p:sp>
      <p:sp>
        <p:nvSpPr>
          <p:cNvPr id="310305" name="Text Box 33"/>
          <p:cNvSpPr txBox="1">
            <a:spLocks noChangeArrowheads="1"/>
          </p:cNvSpPr>
          <p:nvPr/>
        </p:nvSpPr>
        <p:spPr bwMode="auto">
          <a:xfrm>
            <a:off x="5003800" y="5229225"/>
            <a:ext cx="812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3</a:t>
            </a:r>
            <a:r>
              <a:rPr lang="en-US" baseline="30000">
                <a:latin typeface="Tahoma" pitchFamily="34" charset="0"/>
              </a:rPr>
              <a:t>2</a:t>
            </a:r>
            <a:r>
              <a:rPr lang="en-US">
                <a:latin typeface="Tahoma" pitchFamily="34" charset="0"/>
              </a:rPr>
              <a:t> </a:t>
            </a:r>
            <a:r>
              <a:rPr lang="en-US">
                <a:latin typeface="Tahoma" pitchFamily="34" charset="0"/>
                <a:cs typeface="Tahoma" pitchFamily="34" charset="0"/>
              </a:rPr>
              <a:t>∙ 2</a:t>
            </a:r>
            <a:r>
              <a:rPr lang="en-US" baseline="30000">
                <a:latin typeface="Tahoma" pitchFamily="34" charset="0"/>
                <a:cs typeface="Tahoma" pitchFamily="34" charset="0"/>
              </a:rPr>
              <a:t>2</a:t>
            </a:r>
            <a:endParaRPr lang="en-US">
              <a:latin typeface="Tahoma" pitchFamily="34" charset="0"/>
              <a:cs typeface="Tahoma" pitchFamily="34" charset="0"/>
            </a:endParaRPr>
          </a:p>
        </p:txBody>
      </p:sp>
      <p:sp>
        <p:nvSpPr>
          <p:cNvPr id="310306" name="Text Box 34"/>
          <p:cNvSpPr txBox="1">
            <a:spLocks noChangeArrowheads="1"/>
          </p:cNvSpPr>
          <p:nvPr/>
        </p:nvSpPr>
        <p:spPr bwMode="auto">
          <a:xfrm>
            <a:off x="5003800" y="5661025"/>
            <a:ext cx="812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3</a:t>
            </a:r>
            <a:r>
              <a:rPr lang="en-US" baseline="30000">
                <a:latin typeface="Tahoma" pitchFamily="34" charset="0"/>
              </a:rPr>
              <a:t>2</a:t>
            </a:r>
            <a:r>
              <a:rPr lang="en-US">
                <a:latin typeface="Tahoma" pitchFamily="34" charset="0"/>
              </a:rPr>
              <a:t> </a:t>
            </a:r>
            <a:r>
              <a:rPr lang="en-US">
                <a:latin typeface="Tahoma" pitchFamily="34" charset="0"/>
                <a:cs typeface="Tahoma" pitchFamily="34" charset="0"/>
              </a:rPr>
              <a:t>∙ 2</a:t>
            </a:r>
            <a:r>
              <a:rPr lang="en-US" baseline="30000">
                <a:latin typeface="Tahoma" pitchFamily="34" charset="0"/>
                <a:cs typeface="Tahoma" pitchFamily="34" charset="0"/>
              </a:rPr>
              <a:t>2</a:t>
            </a:r>
          </a:p>
        </p:txBody>
      </p:sp>
      <p:sp>
        <p:nvSpPr>
          <p:cNvPr id="310307" name="Text Box 35"/>
          <p:cNvSpPr txBox="1">
            <a:spLocks noChangeArrowheads="1"/>
          </p:cNvSpPr>
          <p:nvPr/>
        </p:nvSpPr>
        <p:spPr bwMode="auto">
          <a:xfrm>
            <a:off x="5003800" y="6092825"/>
            <a:ext cx="812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3</a:t>
            </a:r>
            <a:r>
              <a:rPr lang="en-US" baseline="30000">
                <a:latin typeface="Tahoma" pitchFamily="34" charset="0"/>
              </a:rPr>
              <a:t>2</a:t>
            </a:r>
            <a:r>
              <a:rPr lang="en-US">
                <a:latin typeface="Tahoma" pitchFamily="34" charset="0"/>
              </a:rPr>
              <a:t> </a:t>
            </a:r>
            <a:r>
              <a:rPr lang="en-US">
                <a:latin typeface="Tahoma" pitchFamily="34" charset="0"/>
                <a:cs typeface="Tahoma" pitchFamily="34" charset="0"/>
              </a:rPr>
              <a:t>∙ 2</a:t>
            </a:r>
            <a:r>
              <a:rPr lang="en-US" baseline="30000">
                <a:latin typeface="Tahoma" pitchFamily="34" charset="0"/>
                <a:cs typeface="Tahoma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40970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HITS and the TKC effect</a:t>
            </a:r>
          </a:p>
        </p:txBody>
      </p:sp>
      <p:sp>
        <p:nvSpPr>
          <p:cNvPr id="312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HITS algorithm favors the most </a:t>
            </a:r>
            <a:r>
              <a:rPr lang="en-US">
                <a:solidFill>
                  <a:srgbClr val="FF6600"/>
                </a:solidFill>
              </a:rPr>
              <a:t>dense community</a:t>
            </a:r>
            <a:r>
              <a:rPr lang="en-US"/>
              <a:t> of hubs and authorities</a:t>
            </a:r>
          </a:p>
          <a:p>
            <a:pPr lvl="1"/>
            <a:r>
              <a:rPr lang="en-US"/>
              <a:t>Tightly Knit Community (TKC) effect</a:t>
            </a:r>
          </a:p>
        </p:txBody>
      </p:sp>
      <p:sp>
        <p:nvSpPr>
          <p:cNvPr id="312324" name="Rectangle 4"/>
          <p:cNvSpPr>
            <a:spLocks noChangeArrowheads="1"/>
          </p:cNvSpPr>
          <p:nvPr/>
        </p:nvSpPr>
        <p:spPr bwMode="auto">
          <a:xfrm>
            <a:off x="3417888" y="4292600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25" name="Rectangle 5"/>
          <p:cNvSpPr>
            <a:spLocks noChangeArrowheads="1"/>
          </p:cNvSpPr>
          <p:nvPr/>
        </p:nvSpPr>
        <p:spPr bwMode="auto">
          <a:xfrm>
            <a:off x="3417888" y="4725988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26" name="Rectangle 6"/>
          <p:cNvSpPr>
            <a:spLocks noChangeArrowheads="1"/>
          </p:cNvSpPr>
          <p:nvPr/>
        </p:nvSpPr>
        <p:spPr bwMode="auto">
          <a:xfrm>
            <a:off x="4641850" y="3860800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27" name="Rectangle 7"/>
          <p:cNvSpPr>
            <a:spLocks noChangeArrowheads="1"/>
          </p:cNvSpPr>
          <p:nvPr/>
        </p:nvSpPr>
        <p:spPr bwMode="auto">
          <a:xfrm>
            <a:off x="4641850" y="4292600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28" name="Rectangle 8"/>
          <p:cNvSpPr>
            <a:spLocks noChangeArrowheads="1"/>
          </p:cNvSpPr>
          <p:nvPr/>
        </p:nvSpPr>
        <p:spPr bwMode="auto">
          <a:xfrm>
            <a:off x="4641850" y="4725988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29" name="Rectangle 9"/>
          <p:cNvSpPr>
            <a:spLocks noChangeArrowheads="1"/>
          </p:cNvSpPr>
          <p:nvPr/>
        </p:nvSpPr>
        <p:spPr bwMode="auto">
          <a:xfrm>
            <a:off x="3417888" y="3860800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30" name="Rectangle 10"/>
          <p:cNvSpPr>
            <a:spLocks noChangeArrowheads="1"/>
          </p:cNvSpPr>
          <p:nvPr/>
        </p:nvSpPr>
        <p:spPr bwMode="auto">
          <a:xfrm>
            <a:off x="3419475" y="5443538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31" name="Rectangle 11"/>
          <p:cNvSpPr>
            <a:spLocks noChangeArrowheads="1"/>
          </p:cNvSpPr>
          <p:nvPr/>
        </p:nvSpPr>
        <p:spPr bwMode="auto">
          <a:xfrm>
            <a:off x="3419475" y="5876925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32" name="Rectangle 12"/>
          <p:cNvSpPr>
            <a:spLocks noChangeArrowheads="1"/>
          </p:cNvSpPr>
          <p:nvPr/>
        </p:nvSpPr>
        <p:spPr bwMode="auto">
          <a:xfrm>
            <a:off x="4643438" y="530066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33" name="Rectangle 13"/>
          <p:cNvSpPr>
            <a:spLocks noChangeArrowheads="1"/>
          </p:cNvSpPr>
          <p:nvPr/>
        </p:nvSpPr>
        <p:spPr bwMode="auto">
          <a:xfrm>
            <a:off x="4643438" y="573246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34" name="Rectangle 14"/>
          <p:cNvSpPr>
            <a:spLocks noChangeArrowheads="1"/>
          </p:cNvSpPr>
          <p:nvPr/>
        </p:nvSpPr>
        <p:spPr bwMode="auto">
          <a:xfrm>
            <a:off x="4643438" y="616426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35" name="Line 15"/>
          <p:cNvSpPr>
            <a:spLocks noChangeShapeType="1"/>
          </p:cNvSpPr>
          <p:nvPr/>
        </p:nvSpPr>
        <p:spPr bwMode="auto">
          <a:xfrm>
            <a:off x="3635375" y="4005263"/>
            <a:ext cx="9366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336" name="Line 16"/>
          <p:cNvSpPr>
            <a:spLocks noChangeShapeType="1"/>
          </p:cNvSpPr>
          <p:nvPr/>
        </p:nvSpPr>
        <p:spPr bwMode="auto">
          <a:xfrm>
            <a:off x="3635375" y="4005263"/>
            <a:ext cx="936625" cy="431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337" name="Line 17"/>
          <p:cNvSpPr>
            <a:spLocks noChangeShapeType="1"/>
          </p:cNvSpPr>
          <p:nvPr/>
        </p:nvSpPr>
        <p:spPr bwMode="auto">
          <a:xfrm>
            <a:off x="3635375" y="4005263"/>
            <a:ext cx="1008063" cy="863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338" name="Line 18"/>
          <p:cNvSpPr>
            <a:spLocks noChangeShapeType="1"/>
          </p:cNvSpPr>
          <p:nvPr/>
        </p:nvSpPr>
        <p:spPr bwMode="auto">
          <a:xfrm>
            <a:off x="3635375" y="4437063"/>
            <a:ext cx="9366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339" name="Line 19"/>
          <p:cNvSpPr>
            <a:spLocks noChangeShapeType="1"/>
          </p:cNvSpPr>
          <p:nvPr/>
        </p:nvSpPr>
        <p:spPr bwMode="auto">
          <a:xfrm flipV="1">
            <a:off x="3635375" y="4005263"/>
            <a:ext cx="936625" cy="431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340" name="Line 20"/>
          <p:cNvSpPr>
            <a:spLocks noChangeShapeType="1"/>
          </p:cNvSpPr>
          <p:nvPr/>
        </p:nvSpPr>
        <p:spPr bwMode="auto">
          <a:xfrm>
            <a:off x="3635375" y="4437063"/>
            <a:ext cx="936625" cy="431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341" name="Line 21"/>
          <p:cNvSpPr>
            <a:spLocks noChangeShapeType="1"/>
          </p:cNvSpPr>
          <p:nvPr/>
        </p:nvSpPr>
        <p:spPr bwMode="auto">
          <a:xfrm>
            <a:off x="3635375" y="4868863"/>
            <a:ext cx="9366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342" name="Line 22"/>
          <p:cNvSpPr>
            <a:spLocks noChangeShapeType="1"/>
          </p:cNvSpPr>
          <p:nvPr/>
        </p:nvSpPr>
        <p:spPr bwMode="auto">
          <a:xfrm flipV="1">
            <a:off x="3635375" y="4437063"/>
            <a:ext cx="936625" cy="431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343" name="Line 23"/>
          <p:cNvSpPr>
            <a:spLocks noChangeShapeType="1"/>
          </p:cNvSpPr>
          <p:nvPr/>
        </p:nvSpPr>
        <p:spPr bwMode="auto">
          <a:xfrm flipV="1">
            <a:off x="3635375" y="4005263"/>
            <a:ext cx="936625" cy="863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344" name="Line 24"/>
          <p:cNvSpPr>
            <a:spLocks noChangeShapeType="1"/>
          </p:cNvSpPr>
          <p:nvPr/>
        </p:nvSpPr>
        <p:spPr bwMode="auto">
          <a:xfrm flipV="1">
            <a:off x="3635375" y="5445125"/>
            <a:ext cx="936625" cy="1444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345" name="Line 25"/>
          <p:cNvSpPr>
            <a:spLocks noChangeShapeType="1"/>
          </p:cNvSpPr>
          <p:nvPr/>
        </p:nvSpPr>
        <p:spPr bwMode="auto">
          <a:xfrm>
            <a:off x="3635375" y="5589588"/>
            <a:ext cx="1008063" cy="2873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346" name="Line 26"/>
          <p:cNvSpPr>
            <a:spLocks noChangeShapeType="1"/>
          </p:cNvSpPr>
          <p:nvPr/>
        </p:nvSpPr>
        <p:spPr bwMode="auto">
          <a:xfrm>
            <a:off x="3635375" y="5589588"/>
            <a:ext cx="936625" cy="7191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347" name="Line 27"/>
          <p:cNvSpPr>
            <a:spLocks noChangeShapeType="1"/>
          </p:cNvSpPr>
          <p:nvPr/>
        </p:nvSpPr>
        <p:spPr bwMode="auto">
          <a:xfrm flipV="1">
            <a:off x="3635375" y="5445125"/>
            <a:ext cx="936625" cy="576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348" name="Line 28"/>
          <p:cNvSpPr>
            <a:spLocks noChangeShapeType="1"/>
          </p:cNvSpPr>
          <p:nvPr/>
        </p:nvSpPr>
        <p:spPr bwMode="auto">
          <a:xfrm flipV="1">
            <a:off x="3635375" y="5876925"/>
            <a:ext cx="936625" cy="1444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349" name="Line 29"/>
          <p:cNvSpPr>
            <a:spLocks noChangeShapeType="1"/>
          </p:cNvSpPr>
          <p:nvPr/>
        </p:nvSpPr>
        <p:spPr bwMode="auto">
          <a:xfrm>
            <a:off x="3635375" y="6021388"/>
            <a:ext cx="936625" cy="2873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350" name="Text Box 30"/>
          <p:cNvSpPr txBox="1">
            <a:spLocks noChangeArrowheads="1"/>
          </p:cNvSpPr>
          <p:nvPr/>
        </p:nvSpPr>
        <p:spPr bwMode="auto">
          <a:xfrm>
            <a:off x="4984750" y="3803650"/>
            <a:ext cx="4778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3</a:t>
            </a:r>
            <a:r>
              <a:rPr lang="en-US" baseline="30000">
                <a:latin typeface="Tahoma" pitchFamily="34" charset="0"/>
              </a:rPr>
              <a:t>2n</a:t>
            </a:r>
            <a:endParaRPr lang="en-US">
              <a:latin typeface="Tahoma" pitchFamily="34" charset="0"/>
            </a:endParaRPr>
          </a:p>
        </p:txBody>
      </p:sp>
      <p:sp>
        <p:nvSpPr>
          <p:cNvPr id="312351" name="Text Box 31"/>
          <p:cNvSpPr txBox="1">
            <a:spLocks noChangeArrowheads="1"/>
          </p:cNvSpPr>
          <p:nvPr/>
        </p:nvSpPr>
        <p:spPr bwMode="auto">
          <a:xfrm>
            <a:off x="5003800" y="4221163"/>
            <a:ext cx="4778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3</a:t>
            </a:r>
            <a:r>
              <a:rPr lang="en-US" baseline="30000">
                <a:latin typeface="Tahoma" pitchFamily="34" charset="0"/>
              </a:rPr>
              <a:t>2n</a:t>
            </a:r>
            <a:endParaRPr lang="en-US">
              <a:latin typeface="Tahoma" pitchFamily="34" charset="0"/>
            </a:endParaRPr>
          </a:p>
        </p:txBody>
      </p:sp>
      <p:sp>
        <p:nvSpPr>
          <p:cNvPr id="312352" name="Text Box 32"/>
          <p:cNvSpPr txBox="1">
            <a:spLocks noChangeArrowheads="1"/>
          </p:cNvSpPr>
          <p:nvPr/>
        </p:nvSpPr>
        <p:spPr bwMode="auto">
          <a:xfrm>
            <a:off x="5003800" y="4652963"/>
            <a:ext cx="4778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3</a:t>
            </a:r>
            <a:r>
              <a:rPr lang="en-US" baseline="30000">
                <a:latin typeface="Tahoma" pitchFamily="34" charset="0"/>
              </a:rPr>
              <a:t>2n</a:t>
            </a:r>
            <a:endParaRPr lang="en-US">
              <a:latin typeface="Tahoma" pitchFamily="34" charset="0"/>
            </a:endParaRPr>
          </a:p>
        </p:txBody>
      </p:sp>
      <p:sp>
        <p:nvSpPr>
          <p:cNvPr id="312353" name="Text Box 33"/>
          <p:cNvSpPr txBox="1">
            <a:spLocks noChangeArrowheads="1"/>
          </p:cNvSpPr>
          <p:nvPr/>
        </p:nvSpPr>
        <p:spPr bwMode="auto">
          <a:xfrm>
            <a:off x="5003800" y="5229225"/>
            <a:ext cx="819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3</a:t>
            </a:r>
            <a:r>
              <a:rPr lang="en-US" baseline="30000">
                <a:latin typeface="Tahoma" pitchFamily="34" charset="0"/>
              </a:rPr>
              <a:t>n</a:t>
            </a:r>
            <a:r>
              <a:rPr lang="en-US">
                <a:latin typeface="Tahoma" pitchFamily="34" charset="0"/>
              </a:rPr>
              <a:t> </a:t>
            </a:r>
            <a:r>
              <a:rPr lang="en-US">
                <a:latin typeface="Tahoma" pitchFamily="34" charset="0"/>
                <a:cs typeface="Tahoma" pitchFamily="34" charset="0"/>
              </a:rPr>
              <a:t>∙ 2</a:t>
            </a:r>
            <a:r>
              <a:rPr lang="en-US" baseline="30000">
                <a:latin typeface="Tahoma" pitchFamily="34" charset="0"/>
                <a:cs typeface="Tahoma" pitchFamily="34" charset="0"/>
              </a:rPr>
              <a:t>n</a:t>
            </a:r>
            <a:endParaRPr lang="en-US">
              <a:latin typeface="Tahoma" pitchFamily="34" charset="0"/>
              <a:cs typeface="Tahoma" pitchFamily="34" charset="0"/>
            </a:endParaRPr>
          </a:p>
        </p:txBody>
      </p:sp>
      <p:sp>
        <p:nvSpPr>
          <p:cNvPr id="312354" name="Text Box 34"/>
          <p:cNvSpPr txBox="1">
            <a:spLocks noChangeArrowheads="1"/>
          </p:cNvSpPr>
          <p:nvPr/>
        </p:nvSpPr>
        <p:spPr bwMode="auto">
          <a:xfrm>
            <a:off x="5003800" y="5661025"/>
            <a:ext cx="819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3</a:t>
            </a:r>
            <a:r>
              <a:rPr lang="en-US" baseline="30000">
                <a:latin typeface="Tahoma" pitchFamily="34" charset="0"/>
              </a:rPr>
              <a:t>n</a:t>
            </a:r>
            <a:r>
              <a:rPr lang="en-US">
                <a:latin typeface="Tahoma" pitchFamily="34" charset="0"/>
              </a:rPr>
              <a:t> </a:t>
            </a:r>
            <a:r>
              <a:rPr lang="en-US">
                <a:latin typeface="Tahoma" pitchFamily="34" charset="0"/>
                <a:cs typeface="Tahoma" pitchFamily="34" charset="0"/>
              </a:rPr>
              <a:t>∙ 2</a:t>
            </a:r>
            <a:r>
              <a:rPr lang="en-US" baseline="30000">
                <a:latin typeface="Tahoma" pitchFamily="34" charset="0"/>
                <a:cs typeface="Tahoma" pitchFamily="34" charset="0"/>
              </a:rPr>
              <a:t>n</a:t>
            </a:r>
          </a:p>
        </p:txBody>
      </p:sp>
      <p:sp>
        <p:nvSpPr>
          <p:cNvPr id="312355" name="Text Box 35"/>
          <p:cNvSpPr txBox="1">
            <a:spLocks noChangeArrowheads="1"/>
          </p:cNvSpPr>
          <p:nvPr/>
        </p:nvSpPr>
        <p:spPr bwMode="auto">
          <a:xfrm>
            <a:off x="5003800" y="6092825"/>
            <a:ext cx="819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3</a:t>
            </a:r>
            <a:r>
              <a:rPr lang="en-US" baseline="30000">
                <a:latin typeface="Tahoma" pitchFamily="34" charset="0"/>
              </a:rPr>
              <a:t>n</a:t>
            </a:r>
            <a:r>
              <a:rPr lang="en-US">
                <a:latin typeface="Tahoma" pitchFamily="34" charset="0"/>
              </a:rPr>
              <a:t> </a:t>
            </a:r>
            <a:r>
              <a:rPr lang="en-US">
                <a:latin typeface="Tahoma" pitchFamily="34" charset="0"/>
                <a:cs typeface="Tahoma" pitchFamily="34" charset="0"/>
              </a:rPr>
              <a:t>∙ 2</a:t>
            </a:r>
            <a:r>
              <a:rPr lang="en-US" baseline="30000">
                <a:latin typeface="Tahoma" pitchFamily="34" charset="0"/>
                <a:cs typeface="Tahoma" pitchFamily="34" charset="0"/>
              </a:rPr>
              <a:t>n</a:t>
            </a:r>
          </a:p>
        </p:txBody>
      </p:sp>
      <p:sp>
        <p:nvSpPr>
          <p:cNvPr id="312356" name="Text Box 36"/>
          <p:cNvSpPr txBox="1">
            <a:spLocks noChangeArrowheads="1"/>
          </p:cNvSpPr>
          <p:nvPr/>
        </p:nvSpPr>
        <p:spPr bwMode="auto">
          <a:xfrm>
            <a:off x="6208713" y="4376738"/>
            <a:ext cx="24177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Tahoma" pitchFamily="34" charset="0"/>
              </a:rPr>
              <a:t>after n iterations</a:t>
            </a:r>
          </a:p>
        </p:txBody>
      </p:sp>
      <p:sp>
        <p:nvSpPr>
          <p:cNvPr id="312357" name="Text Box 37"/>
          <p:cNvSpPr txBox="1">
            <a:spLocks noChangeArrowheads="1"/>
          </p:cNvSpPr>
          <p:nvPr/>
        </p:nvSpPr>
        <p:spPr bwMode="auto">
          <a:xfrm>
            <a:off x="179388" y="4437063"/>
            <a:ext cx="2998787" cy="1200150"/>
          </a:xfrm>
          <a:prstGeom prst="rect">
            <a:avLst/>
          </a:prstGeom>
          <a:solidFill>
            <a:srgbClr val="00CC99"/>
          </a:solidFill>
          <a:ln w="9525">
            <a:solidFill>
              <a:srgbClr val="F76047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FF3300"/>
                </a:solidFill>
                <a:latin typeface="Tahoma" pitchFamily="34" charset="0"/>
              </a:rPr>
              <a:t>weight of node </a:t>
            </a:r>
            <a:r>
              <a:rPr lang="en-US">
                <a:solidFill>
                  <a:srgbClr val="0033CC"/>
                </a:solidFill>
                <a:latin typeface="Tahoma" pitchFamily="34" charset="0"/>
              </a:rPr>
              <a:t>p</a:t>
            </a:r>
            <a:r>
              <a:rPr lang="en-US">
                <a:solidFill>
                  <a:srgbClr val="FF3300"/>
                </a:solidFill>
                <a:latin typeface="Tahoma" pitchFamily="34" charset="0"/>
              </a:rPr>
              <a:t> is </a:t>
            </a:r>
          </a:p>
          <a:p>
            <a:pPr eaLnBrk="0" hangingPunct="0"/>
            <a:r>
              <a:rPr lang="en-US">
                <a:solidFill>
                  <a:srgbClr val="FF3300"/>
                </a:solidFill>
                <a:latin typeface="Tahoma" pitchFamily="34" charset="0"/>
              </a:rPr>
              <a:t>proportional to the number </a:t>
            </a:r>
          </a:p>
          <a:p>
            <a:pPr eaLnBrk="0" hangingPunct="0"/>
            <a:r>
              <a:rPr lang="en-US">
                <a:solidFill>
                  <a:srgbClr val="FF3300"/>
                </a:solidFill>
                <a:latin typeface="Tahoma" pitchFamily="34" charset="0"/>
              </a:rPr>
              <a:t>of </a:t>
            </a:r>
            <a:r>
              <a:rPr lang="en-US">
                <a:solidFill>
                  <a:srgbClr val="0033CC"/>
                </a:solidFill>
                <a:latin typeface="Tahoma" pitchFamily="34" charset="0"/>
              </a:rPr>
              <a:t>(BF)</a:t>
            </a:r>
            <a:r>
              <a:rPr lang="en-US" baseline="30000">
                <a:solidFill>
                  <a:srgbClr val="0033CC"/>
                </a:solidFill>
                <a:latin typeface="Tahoma" pitchFamily="34" charset="0"/>
              </a:rPr>
              <a:t>n</a:t>
            </a:r>
            <a:r>
              <a:rPr lang="en-US">
                <a:solidFill>
                  <a:srgbClr val="FF3300"/>
                </a:solidFill>
                <a:latin typeface="Tahoma" pitchFamily="34" charset="0"/>
              </a:rPr>
              <a:t> paths that leave </a:t>
            </a:r>
          </a:p>
          <a:p>
            <a:pPr eaLnBrk="0" hangingPunct="0"/>
            <a:r>
              <a:rPr lang="en-US">
                <a:solidFill>
                  <a:srgbClr val="FF3300"/>
                </a:solidFill>
                <a:latin typeface="Tahoma" pitchFamily="34" charset="0"/>
              </a:rPr>
              <a:t>node p</a:t>
            </a:r>
          </a:p>
        </p:txBody>
      </p:sp>
    </p:spTree>
    <p:extLst>
      <p:ext uri="{BB962C8B-B14F-4D97-AF65-F5344CB8AC3E}">
        <p14:creationId xmlns:p14="http://schemas.microsoft.com/office/powerpoint/2010/main" val="311892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HITS and the TKC effect</a:t>
            </a:r>
          </a:p>
        </p:txBody>
      </p:sp>
      <p:sp>
        <p:nvSpPr>
          <p:cNvPr id="314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HITS algorithm favors the most </a:t>
            </a:r>
            <a:r>
              <a:rPr lang="en-US">
                <a:solidFill>
                  <a:srgbClr val="FF6600"/>
                </a:solidFill>
              </a:rPr>
              <a:t>dense community</a:t>
            </a:r>
            <a:r>
              <a:rPr lang="en-US"/>
              <a:t> of hubs and authorities</a:t>
            </a:r>
          </a:p>
          <a:p>
            <a:pPr lvl="1"/>
            <a:r>
              <a:rPr lang="en-US"/>
              <a:t>Tightly Knit Community (TKC) effect</a:t>
            </a:r>
          </a:p>
        </p:txBody>
      </p:sp>
      <p:sp>
        <p:nvSpPr>
          <p:cNvPr id="314372" name="Rectangle 4"/>
          <p:cNvSpPr>
            <a:spLocks noChangeArrowheads="1"/>
          </p:cNvSpPr>
          <p:nvPr/>
        </p:nvSpPr>
        <p:spPr bwMode="auto">
          <a:xfrm>
            <a:off x="3417888" y="4292600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4373" name="Rectangle 5"/>
          <p:cNvSpPr>
            <a:spLocks noChangeArrowheads="1"/>
          </p:cNvSpPr>
          <p:nvPr/>
        </p:nvSpPr>
        <p:spPr bwMode="auto">
          <a:xfrm>
            <a:off x="3417888" y="4725988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4374" name="Rectangle 6"/>
          <p:cNvSpPr>
            <a:spLocks noChangeArrowheads="1"/>
          </p:cNvSpPr>
          <p:nvPr/>
        </p:nvSpPr>
        <p:spPr bwMode="auto">
          <a:xfrm>
            <a:off x="4641850" y="3860800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4375" name="Rectangle 7"/>
          <p:cNvSpPr>
            <a:spLocks noChangeArrowheads="1"/>
          </p:cNvSpPr>
          <p:nvPr/>
        </p:nvSpPr>
        <p:spPr bwMode="auto">
          <a:xfrm>
            <a:off x="4641850" y="4292600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4376" name="Rectangle 8"/>
          <p:cNvSpPr>
            <a:spLocks noChangeArrowheads="1"/>
          </p:cNvSpPr>
          <p:nvPr/>
        </p:nvSpPr>
        <p:spPr bwMode="auto">
          <a:xfrm>
            <a:off x="4641850" y="4725988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4377" name="Rectangle 9"/>
          <p:cNvSpPr>
            <a:spLocks noChangeArrowheads="1"/>
          </p:cNvSpPr>
          <p:nvPr/>
        </p:nvSpPr>
        <p:spPr bwMode="auto">
          <a:xfrm>
            <a:off x="3417888" y="3860800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4378" name="Rectangle 10"/>
          <p:cNvSpPr>
            <a:spLocks noChangeArrowheads="1"/>
          </p:cNvSpPr>
          <p:nvPr/>
        </p:nvSpPr>
        <p:spPr bwMode="auto">
          <a:xfrm>
            <a:off x="3419475" y="5443538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4379" name="Rectangle 11"/>
          <p:cNvSpPr>
            <a:spLocks noChangeArrowheads="1"/>
          </p:cNvSpPr>
          <p:nvPr/>
        </p:nvSpPr>
        <p:spPr bwMode="auto">
          <a:xfrm>
            <a:off x="3419475" y="5876925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4380" name="Rectangle 12"/>
          <p:cNvSpPr>
            <a:spLocks noChangeArrowheads="1"/>
          </p:cNvSpPr>
          <p:nvPr/>
        </p:nvSpPr>
        <p:spPr bwMode="auto">
          <a:xfrm>
            <a:off x="4643438" y="530066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4381" name="Rectangle 13"/>
          <p:cNvSpPr>
            <a:spLocks noChangeArrowheads="1"/>
          </p:cNvSpPr>
          <p:nvPr/>
        </p:nvSpPr>
        <p:spPr bwMode="auto">
          <a:xfrm>
            <a:off x="4643438" y="573246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4382" name="Rectangle 14"/>
          <p:cNvSpPr>
            <a:spLocks noChangeArrowheads="1"/>
          </p:cNvSpPr>
          <p:nvPr/>
        </p:nvSpPr>
        <p:spPr bwMode="auto">
          <a:xfrm>
            <a:off x="4643438" y="616426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4383" name="Line 15"/>
          <p:cNvSpPr>
            <a:spLocks noChangeShapeType="1"/>
          </p:cNvSpPr>
          <p:nvPr/>
        </p:nvSpPr>
        <p:spPr bwMode="auto">
          <a:xfrm>
            <a:off x="3635375" y="4005263"/>
            <a:ext cx="9366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4384" name="Line 16"/>
          <p:cNvSpPr>
            <a:spLocks noChangeShapeType="1"/>
          </p:cNvSpPr>
          <p:nvPr/>
        </p:nvSpPr>
        <p:spPr bwMode="auto">
          <a:xfrm>
            <a:off x="3635375" y="4005263"/>
            <a:ext cx="936625" cy="431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4385" name="Line 17"/>
          <p:cNvSpPr>
            <a:spLocks noChangeShapeType="1"/>
          </p:cNvSpPr>
          <p:nvPr/>
        </p:nvSpPr>
        <p:spPr bwMode="auto">
          <a:xfrm>
            <a:off x="3635375" y="4005263"/>
            <a:ext cx="1008063" cy="863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4386" name="Line 18"/>
          <p:cNvSpPr>
            <a:spLocks noChangeShapeType="1"/>
          </p:cNvSpPr>
          <p:nvPr/>
        </p:nvSpPr>
        <p:spPr bwMode="auto">
          <a:xfrm>
            <a:off x="3635375" y="4437063"/>
            <a:ext cx="9366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4387" name="Line 19"/>
          <p:cNvSpPr>
            <a:spLocks noChangeShapeType="1"/>
          </p:cNvSpPr>
          <p:nvPr/>
        </p:nvSpPr>
        <p:spPr bwMode="auto">
          <a:xfrm flipV="1">
            <a:off x="3635375" y="4005263"/>
            <a:ext cx="936625" cy="431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4388" name="Line 20"/>
          <p:cNvSpPr>
            <a:spLocks noChangeShapeType="1"/>
          </p:cNvSpPr>
          <p:nvPr/>
        </p:nvSpPr>
        <p:spPr bwMode="auto">
          <a:xfrm>
            <a:off x="3635375" y="4437063"/>
            <a:ext cx="936625" cy="431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4389" name="Line 21"/>
          <p:cNvSpPr>
            <a:spLocks noChangeShapeType="1"/>
          </p:cNvSpPr>
          <p:nvPr/>
        </p:nvSpPr>
        <p:spPr bwMode="auto">
          <a:xfrm>
            <a:off x="3635375" y="4868863"/>
            <a:ext cx="9366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4390" name="Line 22"/>
          <p:cNvSpPr>
            <a:spLocks noChangeShapeType="1"/>
          </p:cNvSpPr>
          <p:nvPr/>
        </p:nvSpPr>
        <p:spPr bwMode="auto">
          <a:xfrm flipV="1">
            <a:off x="3635375" y="4437063"/>
            <a:ext cx="936625" cy="431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4391" name="Line 23"/>
          <p:cNvSpPr>
            <a:spLocks noChangeShapeType="1"/>
          </p:cNvSpPr>
          <p:nvPr/>
        </p:nvSpPr>
        <p:spPr bwMode="auto">
          <a:xfrm flipV="1">
            <a:off x="3635375" y="4005263"/>
            <a:ext cx="936625" cy="863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4392" name="Line 24"/>
          <p:cNvSpPr>
            <a:spLocks noChangeShapeType="1"/>
          </p:cNvSpPr>
          <p:nvPr/>
        </p:nvSpPr>
        <p:spPr bwMode="auto">
          <a:xfrm flipV="1">
            <a:off x="3635375" y="5445125"/>
            <a:ext cx="936625" cy="1444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4393" name="Line 25"/>
          <p:cNvSpPr>
            <a:spLocks noChangeShapeType="1"/>
          </p:cNvSpPr>
          <p:nvPr/>
        </p:nvSpPr>
        <p:spPr bwMode="auto">
          <a:xfrm>
            <a:off x="3635375" y="5589588"/>
            <a:ext cx="1008063" cy="2873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4394" name="Line 26"/>
          <p:cNvSpPr>
            <a:spLocks noChangeShapeType="1"/>
          </p:cNvSpPr>
          <p:nvPr/>
        </p:nvSpPr>
        <p:spPr bwMode="auto">
          <a:xfrm>
            <a:off x="3635375" y="5589588"/>
            <a:ext cx="936625" cy="7191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4395" name="Line 27"/>
          <p:cNvSpPr>
            <a:spLocks noChangeShapeType="1"/>
          </p:cNvSpPr>
          <p:nvPr/>
        </p:nvSpPr>
        <p:spPr bwMode="auto">
          <a:xfrm flipV="1">
            <a:off x="3635375" y="5445125"/>
            <a:ext cx="936625" cy="576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4396" name="Line 28"/>
          <p:cNvSpPr>
            <a:spLocks noChangeShapeType="1"/>
          </p:cNvSpPr>
          <p:nvPr/>
        </p:nvSpPr>
        <p:spPr bwMode="auto">
          <a:xfrm flipV="1">
            <a:off x="3635375" y="5876925"/>
            <a:ext cx="936625" cy="1444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4397" name="Line 29"/>
          <p:cNvSpPr>
            <a:spLocks noChangeShapeType="1"/>
          </p:cNvSpPr>
          <p:nvPr/>
        </p:nvSpPr>
        <p:spPr bwMode="auto">
          <a:xfrm>
            <a:off x="3635375" y="6021388"/>
            <a:ext cx="936625" cy="2873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4398" name="Text Box 30"/>
          <p:cNvSpPr txBox="1">
            <a:spLocks noChangeArrowheads="1"/>
          </p:cNvSpPr>
          <p:nvPr/>
        </p:nvSpPr>
        <p:spPr bwMode="auto">
          <a:xfrm>
            <a:off x="4984750" y="3803650"/>
            <a:ext cx="3095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1</a:t>
            </a:r>
          </a:p>
        </p:txBody>
      </p:sp>
      <p:sp>
        <p:nvSpPr>
          <p:cNvPr id="314399" name="Text Box 31"/>
          <p:cNvSpPr txBox="1">
            <a:spLocks noChangeArrowheads="1"/>
          </p:cNvSpPr>
          <p:nvPr/>
        </p:nvSpPr>
        <p:spPr bwMode="auto">
          <a:xfrm>
            <a:off x="5003800" y="4221163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1</a:t>
            </a:r>
          </a:p>
        </p:txBody>
      </p:sp>
      <p:sp>
        <p:nvSpPr>
          <p:cNvPr id="314400" name="Text Box 32"/>
          <p:cNvSpPr txBox="1">
            <a:spLocks noChangeArrowheads="1"/>
          </p:cNvSpPr>
          <p:nvPr/>
        </p:nvSpPr>
        <p:spPr bwMode="auto">
          <a:xfrm>
            <a:off x="5003800" y="4652963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1</a:t>
            </a:r>
          </a:p>
        </p:txBody>
      </p:sp>
      <p:sp>
        <p:nvSpPr>
          <p:cNvPr id="314401" name="Text Box 33"/>
          <p:cNvSpPr txBox="1">
            <a:spLocks noChangeArrowheads="1"/>
          </p:cNvSpPr>
          <p:nvPr/>
        </p:nvSpPr>
        <p:spPr bwMode="auto">
          <a:xfrm>
            <a:off x="5003800" y="5229225"/>
            <a:ext cx="3095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0</a:t>
            </a:r>
            <a:endParaRPr lang="en-US">
              <a:latin typeface="Tahoma" pitchFamily="34" charset="0"/>
              <a:cs typeface="Tahoma" pitchFamily="34" charset="0"/>
            </a:endParaRPr>
          </a:p>
        </p:txBody>
      </p:sp>
      <p:sp>
        <p:nvSpPr>
          <p:cNvPr id="314402" name="Text Box 34"/>
          <p:cNvSpPr txBox="1">
            <a:spLocks noChangeArrowheads="1"/>
          </p:cNvSpPr>
          <p:nvPr/>
        </p:nvSpPr>
        <p:spPr bwMode="auto">
          <a:xfrm>
            <a:off x="5003800" y="5661025"/>
            <a:ext cx="3095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0</a:t>
            </a:r>
            <a:endParaRPr lang="en-US" baseline="300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14403" name="Text Box 35"/>
          <p:cNvSpPr txBox="1">
            <a:spLocks noChangeArrowheads="1"/>
          </p:cNvSpPr>
          <p:nvPr/>
        </p:nvSpPr>
        <p:spPr bwMode="auto">
          <a:xfrm>
            <a:off x="5003800" y="6092825"/>
            <a:ext cx="3095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0</a:t>
            </a:r>
            <a:endParaRPr lang="en-US" baseline="300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14404" name="Text Box 36"/>
          <p:cNvSpPr txBox="1">
            <a:spLocks noChangeArrowheads="1"/>
          </p:cNvSpPr>
          <p:nvPr/>
        </p:nvSpPr>
        <p:spPr bwMode="auto">
          <a:xfrm>
            <a:off x="6208713" y="4376738"/>
            <a:ext cx="2709862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Tahoma" pitchFamily="34" charset="0"/>
              </a:rPr>
              <a:t>after normalization</a:t>
            </a:r>
          </a:p>
          <a:p>
            <a:pPr eaLnBrk="0" hangingPunct="0"/>
            <a:r>
              <a:rPr lang="en-US" sz="2400">
                <a:latin typeface="Tahoma" pitchFamily="34" charset="0"/>
              </a:rPr>
              <a:t>with the max </a:t>
            </a:r>
          </a:p>
          <a:p>
            <a:pPr eaLnBrk="0" hangingPunct="0"/>
            <a:r>
              <a:rPr lang="en-US" sz="2400">
                <a:latin typeface="Tahoma" pitchFamily="34" charset="0"/>
              </a:rPr>
              <a:t>element as n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→ ∞</a:t>
            </a:r>
          </a:p>
        </p:txBody>
      </p:sp>
    </p:spTree>
    <p:extLst>
      <p:ext uri="{BB962C8B-B14F-4D97-AF65-F5344CB8AC3E}">
        <p14:creationId xmlns:p14="http://schemas.microsoft.com/office/powerpoint/2010/main" val="6924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856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Algorithms: SALSA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93</a:t>
            </a:fld>
            <a:endParaRPr lang="el-GR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19" y="908720"/>
            <a:ext cx="3762375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4848586"/>
            <a:ext cx="820891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Hubs</a:t>
            </a:r>
            <a:r>
              <a:rPr lang="en-US" sz="2400" dirty="0" smtClean="0"/>
              <a:t>: 500 top-ranked </a:t>
            </a:r>
            <a:r>
              <a:rPr lang="en-US" sz="2400" dirty="0"/>
              <a:t>nodes from the user's circle of </a:t>
            </a:r>
            <a:r>
              <a:rPr lang="en-US" sz="2400" dirty="0" smtClean="0"/>
              <a:t>trust 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Authorities</a:t>
            </a:r>
            <a:r>
              <a:rPr lang="en-US" sz="2400" dirty="0" smtClean="0"/>
              <a:t>: users </a:t>
            </a:r>
            <a:r>
              <a:rPr lang="en-US" sz="2400" dirty="0"/>
              <a:t>that </a:t>
            </a:r>
            <a:r>
              <a:rPr lang="en-US" sz="2400" dirty="0" smtClean="0"/>
              <a:t>the hubs follow</a:t>
            </a:r>
          </a:p>
          <a:p>
            <a:endParaRPr lang="en-US" sz="800" dirty="0"/>
          </a:p>
          <a:p>
            <a:r>
              <a:rPr lang="en-US" sz="2400" dirty="0"/>
              <a:t>Hub vertices:  user similarity (based on </a:t>
            </a:r>
            <a:r>
              <a:rPr lang="en-US" sz="2400" dirty="0" err="1"/>
              <a:t>homophily</a:t>
            </a:r>
            <a:r>
              <a:rPr lang="en-US" sz="2400" dirty="0"/>
              <a:t>, also useful)</a:t>
            </a:r>
          </a:p>
          <a:p>
            <a:r>
              <a:rPr lang="en-US" sz="2400" dirty="0" smtClean="0"/>
              <a:t>Authority </a:t>
            </a:r>
            <a:r>
              <a:rPr lang="en-US" sz="2400" dirty="0" smtClean="0"/>
              <a:t>vertices : “interested in" </a:t>
            </a:r>
            <a:r>
              <a:rPr lang="en-US" sz="2400" dirty="0"/>
              <a:t>user recommendations. 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62681632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856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Algorithms: SALSA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94</a:t>
            </a:fld>
            <a:endParaRPr lang="el-GR"/>
          </a:p>
        </p:txBody>
      </p:sp>
      <p:sp>
        <p:nvSpPr>
          <p:cNvPr id="4" name="TextBox 3"/>
          <p:cNvSpPr txBox="1"/>
          <p:nvPr/>
        </p:nvSpPr>
        <p:spPr>
          <a:xfrm>
            <a:off x="683568" y="1484784"/>
            <a:ext cx="8003232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How it works</a:t>
            </a:r>
          </a:p>
          <a:p>
            <a:endParaRPr lang="en-US" dirty="0" smtClean="0"/>
          </a:p>
          <a:p>
            <a:r>
              <a:rPr lang="en-US" dirty="0" smtClean="0"/>
              <a:t>SALSA </a:t>
            </a:r>
            <a:r>
              <a:rPr lang="en-US" dirty="0"/>
              <a:t>mimics the recursive </a:t>
            </a:r>
            <a:r>
              <a:rPr lang="en-US" dirty="0" smtClean="0"/>
              <a:t>nature of </a:t>
            </a:r>
            <a:r>
              <a:rPr lang="en-US" dirty="0"/>
              <a:t>the </a:t>
            </a:r>
            <a:r>
              <a:rPr lang="en-US" dirty="0" smtClean="0"/>
              <a:t>problem: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A </a:t>
            </a:r>
            <a:r>
              <a:rPr lang="en-US" dirty="0"/>
              <a:t>user u is likely to follow those </a:t>
            </a:r>
            <a:r>
              <a:rPr lang="en-US" dirty="0" smtClean="0"/>
              <a:t>who are </a:t>
            </a:r>
            <a:r>
              <a:rPr lang="en-US" dirty="0"/>
              <a:t>followed by users that are similar to u. 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A u</a:t>
            </a:r>
            <a:r>
              <a:rPr lang="en-US" dirty="0" smtClean="0"/>
              <a:t>ser  is similar </a:t>
            </a:r>
            <a:r>
              <a:rPr lang="en-US" dirty="0"/>
              <a:t>to u if </a:t>
            </a:r>
            <a:r>
              <a:rPr lang="en-US" dirty="0"/>
              <a:t> </a:t>
            </a:r>
            <a:r>
              <a:rPr lang="en-US" dirty="0" smtClean="0"/>
              <a:t>the user </a:t>
            </a:r>
            <a:r>
              <a:rPr lang="en-US" dirty="0" smtClean="0"/>
              <a:t>follow </a:t>
            </a:r>
            <a:r>
              <a:rPr lang="en-US" dirty="0"/>
              <a:t>the same (or </a:t>
            </a:r>
            <a:r>
              <a:rPr lang="en-US" dirty="0" smtClean="0"/>
              <a:t>similar) users</a:t>
            </a:r>
            <a:r>
              <a:rPr lang="en-US" dirty="0"/>
              <a:t>. 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pPr marL="400050" indent="-400050">
              <a:buFont typeface="+mj-lt"/>
              <a:buAutoNum type="romanUcPeriod"/>
            </a:pPr>
            <a:r>
              <a:rPr lang="en-US" dirty="0" smtClean="0"/>
              <a:t>SALSA provides 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similar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users </a:t>
            </a:r>
            <a:r>
              <a:rPr lang="en-US" dirty="0"/>
              <a:t>to u on the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LHS</a:t>
            </a:r>
            <a:r>
              <a:rPr lang="en-US" dirty="0" smtClean="0"/>
              <a:t> and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similar 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followings </a:t>
            </a:r>
            <a:r>
              <a:rPr lang="en-US" dirty="0"/>
              <a:t>of those on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RHS</a:t>
            </a:r>
            <a:r>
              <a:rPr lang="en-US" dirty="0" smtClean="0"/>
              <a:t>. </a:t>
            </a:r>
          </a:p>
          <a:p>
            <a:pPr marL="400050" indent="-400050">
              <a:buFont typeface="+mj-lt"/>
              <a:buAutoNum type="romanUcPeriod"/>
            </a:pPr>
            <a:r>
              <a:rPr lang="en-US" dirty="0" smtClean="0"/>
              <a:t>The random walk </a:t>
            </a:r>
            <a:r>
              <a:rPr lang="en-US" dirty="0"/>
              <a:t>ensures </a:t>
            </a:r>
            <a:r>
              <a:rPr lang="en-US" dirty="0">
                <a:solidFill>
                  <a:srgbClr val="FF0000"/>
                </a:solidFill>
              </a:rPr>
              <a:t>equitable distribution </a:t>
            </a:r>
            <a:r>
              <a:rPr lang="en-US" dirty="0"/>
              <a:t>of scores </a:t>
            </a:r>
            <a:r>
              <a:rPr lang="en-US" dirty="0" smtClean="0"/>
              <a:t>in </a:t>
            </a:r>
            <a:r>
              <a:rPr lang="en-US" dirty="0"/>
              <a:t>both </a:t>
            </a:r>
            <a:r>
              <a:rPr lang="en-US" dirty="0" smtClean="0"/>
              <a:t>directions</a:t>
            </a:r>
          </a:p>
          <a:p>
            <a:pPr marL="400050" indent="-400050">
              <a:buFont typeface="+mj-lt"/>
              <a:buAutoNum type="romanUcPeriod"/>
            </a:pPr>
            <a:r>
              <a:rPr lang="en-US" dirty="0"/>
              <a:t>S</a:t>
            </a:r>
            <a:r>
              <a:rPr lang="en-US" dirty="0" smtClean="0"/>
              <a:t>imilar </a:t>
            </a:r>
            <a:r>
              <a:rPr lang="en-US" dirty="0"/>
              <a:t>users are </a:t>
            </a:r>
            <a:r>
              <a:rPr lang="en-US" dirty="0" smtClean="0"/>
              <a:t>selected from </a:t>
            </a:r>
            <a:r>
              <a:rPr lang="en-US" dirty="0"/>
              <a:t>the circle of trust of the </a:t>
            </a:r>
            <a:r>
              <a:rPr lang="en-US" dirty="0" smtClean="0"/>
              <a:t>user through </a:t>
            </a:r>
            <a:r>
              <a:rPr lang="en-US" dirty="0" smtClean="0">
                <a:solidFill>
                  <a:srgbClr val="FF0000"/>
                </a:solidFill>
              </a:rPr>
              <a:t>personalized PageRank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592479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856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Evaluation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95</a:t>
            </a:fld>
            <a:endParaRPr lang="el-GR"/>
          </a:p>
        </p:txBody>
      </p:sp>
      <p:sp>
        <p:nvSpPr>
          <p:cNvPr id="4" name="TextBox 3"/>
          <p:cNvSpPr txBox="1"/>
          <p:nvPr/>
        </p:nvSpPr>
        <p:spPr>
          <a:xfrm>
            <a:off x="1187624" y="1628800"/>
            <a:ext cx="69847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Offline </a:t>
            </a:r>
            <a:r>
              <a:rPr lang="en-US" sz="2400" dirty="0"/>
              <a:t>experiments on retrospective </a:t>
            </a:r>
            <a:r>
              <a:rPr lang="en-US" sz="2400" dirty="0" smtClean="0"/>
              <a:t>data</a:t>
            </a: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Online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A/B testing </a:t>
            </a:r>
            <a:r>
              <a:rPr lang="en-US" sz="2400" dirty="0"/>
              <a:t>on live </a:t>
            </a:r>
            <a:r>
              <a:rPr lang="en-US" sz="2400" dirty="0" smtClean="0"/>
              <a:t>traffic</a:t>
            </a:r>
          </a:p>
          <a:p>
            <a:endParaRPr lang="en-US" sz="2400" dirty="0"/>
          </a:p>
          <a:p>
            <a:r>
              <a:rPr lang="en-US" sz="2400" dirty="0" smtClean="0"/>
              <a:t>Various parameters may interfere: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How the results are rendered (e.g., explanations)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Platform (mobile, </a:t>
            </a:r>
            <a:r>
              <a:rPr lang="en-US" sz="2400" dirty="0" smtClean="0"/>
              <a:t>etc.)</a:t>
            </a:r>
            <a:endParaRPr lang="en-US" sz="24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New vs old users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49051364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856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Evaluation: metrics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96</a:t>
            </a:fld>
            <a:endParaRPr lang="el-GR"/>
          </a:p>
        </p:txBody>
      </p:sp>
      <p:sp>
        <p:nvSpPr>
          <p:cNvPr id="4" name="TextBox 3"/>
          <p:cNvSpPr txBox="1"/>
          <p:nvPr/>
        </p:nvSpPr>
        <p:spPr>
          <a:xfrm>
            <a:off x="539552" y="1340768"/>
            <a:ext cx="75608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ollow-through rate (FTR) </a:t>
            </a:r>
            <a:r>
              <a:rPr lang="en-US" sz="2400" dirty="0" smtClean="0"/>
              <a:t>(precision)</a:t>
            </a:r>
          </a:p>
          <a:p>
            <a:endParaRPr lang="en-US" sz="24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Does not capture recall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Does not capture lifecycle effects (newer users more receptive, etc. )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Does not</a:t>
            </a:r>
            <a:r>
              <a:rPr lang="en-US" sz="2400" dirty="0"/>
              <a:t> </a:t>
            </a:r>
            <a:r>
              <a:rPr lang="en-US" sz="2400" dirty="0" smtClean="0"/>
              <a:t>measure </a:t>
            </a:r>
            <a:r>
              <a:rPr lang="en-US" sz="2400" dirty="0"/>
              <a:t>the quality of the </a:t>
            </a:r>
            <a:r>
              <a:rPr lang="en-US" sz="2400" dirty="0" smtClean="0"/>
              <a:t>recommendations: all follow edges </a:t>
            </a:r>
            <a:r>
              <a:rPr lang="en-US" sz="2400" dirty="0"/>
              <a:t>are not </a:t>
            </a:r>
            <a:r>
              <a:rPr lang="en-US" sz="2400" dirty="0" smtClean="0"/>
              <a:t>equal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4581128"/>
            <a:ext cx="75608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ngagement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per 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impression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EPI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):</a:t>
            </a:r>
          </a:p>
          <a:p>
            <a:r>
              <a:rPr lang="en-US" sz="2400" dirty="0" smtClean="0"/>
              <a:t>After a recommendation is accepted, the </a:t>
            </a:r>
            <a:r>
              <a:rPr lang="en-US" sz="2400" dirty="0"/>
              <a:t>amount of engagement by </a:t>
            </a:r>
            <a:r>
              <a:rPr lang="en-US" sz="2400" dirty="0" smtClean="0"/>
              <a:t>the user </a:t>
            </a:r>
            <a:r>
              <a:rPr lang="en-US" sz="2400" dirty="0"/>
              <a:t>on that recommendation in a </a:t>
            </a:r>
            <a:r>
              <a:rPr lang="en-US" sz="2400" dirty="0" smtClean="0"/>
              <a:t>specified </a:t>
            </a:r>
            <a:r>
              <a:rPr lang="en-US" sz="2400" dirty="0"/>
              <a:t>time </a:t>
            </a:r>
            <a:r>
              <a:rPr lang="en-US" sz="2400" dirty="0" smtClean="0"/>
              <a:t>interval called </a:t>
            </a:r>
            <a:r>
              <a:rPr lang="en-US" sz="2400" dirty="0"/>
              <a:t>the observation interval. </a:t>
            </a:r>
          </a:p>
        </p:txBody>
      </p:sp>
    </p:spTree>
    <p:extLst>
      <p:ext uri="{BB962C8B-B14F-4D97-AF65-F5344CB8AC3E}">
        <p14:creationId xmlns:p14="http://schemas.microsoft.com/office/powerpoint/2010/main" val="3356724581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Extensions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97</a:t>
            </a:fld>
            <a:endParaRPr lang="el-GR"/>
          </a:p>
        </p:txBody>
      </p:sp>
      <p:sp>
        <p:nvSpPr>
          <p:cNvPr id="6" name="TextBox 5"/>
          <p:cNvSpPr txBox="1"/>
          <p:nvPr/>
        </p:nvSpPr>
        <p:spPr>
          <a:xfrm>
            <a:off x="204809" y="1340768"/>
            <a:ext cx="84249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Add </a:t>
            </a: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metadata </a:t>
            </a:r>
            <a:r>
              <a:rPr lang="en-US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to vertices </a:t>
            </a:r>
            <a:r>
              <a:rPr lang="en-US" sz="2400" dirty="0"/>
              <a:t>(e.g., user </a:t>
            </a:r>
            <a:r>
              <a:rPr lang="en-US" sz="2400" dirty="0" smtClean="0"/>
              <a:t>profile information)</a:t>
            </a:r>
            <a:r>
              <a:rPr lang="en-US" sz="2400" dirty="0"/>
              <a:t> </a:t>
            </a:r>
            <a:r>
              <a:rPr lang="en-US" sz="2400" i="1" dirty="0" smtClean="0"/>
              <a:t>and </a:t>
            </a:r>
            <a:r>
              <a:rPr lang="en-US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edges </a:t>
            </a:r>
            <a:r>
              <a:rPr lang="en-US" sz="2400" dirty="0"/>
              <a:t>(e.g., </a:t>
            </a:r>
            <a:r>
              <a:rPr lang="en-US" sz="2400" dirty="0" smtClean="0"/>
              <a:t>edge weights</a:t>
            </a:r>
            <a:r>
              <a:rPr lang="en-US" sz="2400" dirty="0"/>
              <a:t>, </a:t>
            </a:r>
            <a:r>
              <a:rPr lang="en-US" sz="2400" dirty="0" smtClean="0"/>
              <a:t>timestamp, </a:t>
            </a:r>
            <a:r>
              <a:rPr lang="en-US" sz="2400" dirty="0"/>
              <a:t>etc</a:t>
            </a:r>
            <a:r>
              <a:rPr lang="en-US" sz="2400" dirty="0" smtClean="0"/>
              <a:t>.)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Consider </a:t>
            </a: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interaction </a:t>
            </a:r>
            <a:r>
              <a:rPr lang="en-US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graphs </a:t>
            </a:r>
            <a:r>
              <a:rPr lang="en-US" sz="2400" dirty="0"/>
              <a:t>(e.g., graphs </a:t>
            </a:r>
            <a:r>
              <a:rPr lang="en-US" sz="2400" dirty="0" smtClean="0"/>
              <a:t>defined in terms </a:t>
            </a:r>
            <a:r>
              <a:rPr lang="en-US" sz="2400" dirty="0"/>
              <a:t>of retweets, favorites, replies, </a:t>
            </a:r>
            <a:r>
              <a:rPr lang="en-US" sz="2400" dirty="0" smtClean="0"/>
              <a:t>etc.)</a:t>
            </a:r>
          </a:p>
        </p:txBody>
      </p:sp>
    </p:spTree>
    <p:extLst>
      <p:ext uri="{BB962C8B-B14F-4D97-AF65-F5344CB8AC3E}">
        <p14:creationId xmlns:p14="http://schemas.microsoft.com/office/powerpoint/2010/main" val="1102105277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809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Extensions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98</a:t>
            </a:fld>
            <a:endParaRPr lang="el-GR"/>
          </a:p>
        </p:txBody>
      </p:sp>
      <p:sp>
        <p:nvSpPr>
          <p:cNvPr id="6" name="TextBox 5"/>
          <p:cNvSpPr txBox="1"/>
          <p:nvPr/>
        </p:nvSpPr>
        <p:spPr>
          <a:xfrm>
            <a:off x="204809" y="1340768"/>
            <a:ext cx="84249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Two phase algorithm</a:t>
            </a:r>
          </a:p>
          <a:p>
            <a:endParaRPr lang="en-US" sz="24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Candidate </a:t>
            </a: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generation</a:t>
            </a:r>
            <a:r>
              <a:rPr lang="en-US" sz="2400" dirty="0" smtClean="0"/>
              <a:t>: produce  </a:t>
            </a:r>
            <a:r>
              <a:rPr lang="en-US" sz="2400" dirty="0"/>
              <a:t>a list of </a:t>
            </a:r>
            <a:r>
              <a:rPr lang="en-US" sz="2400" dirty="0" smtClean="0"/>
              <a:t>promising recommendations </a:t>
            </a:r>
            <a:r>
              <a:rPr lang="en-US" sz="2400" dirty="0"/>
              <a:t>for each user, </a:t>
            </a:r>
            <a:r>
              <a:rPr lang="en-US" sz="2400" dirty="0" smtClean="0"/>
              <a:t>using any algorithm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Rescoring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:</a:t>
            </a:r>
            <a:r>
              <a:rPr lang="en-US" sz="2400" dirty="0" smtClean="0"/>
              <a:t> apply </a:t>
            </a:r>
            <a:r>
              <a:rPr lang="en-US" sz="2400" dirty="0"/>
              <a:t>a machine-learned model </a:t>
            </a:r>
            <a:r>
              <a:rPr lang="en-US" sz="2400" dirty="0" smtClean="0"/>
              <a:t>to the candidates, binary classification problem (logistic regression)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42220" y="4797152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First phase: recall + diversity</a:t>
            </a:r>
          </a:p>
          <a:p>
            <a:r>
              <a:rPr lang="en-US" sz="2400" dirty="0" smtClean="0"/>
              <a:t>Second phase: precision + maintain diversity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21960580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8285" y="404664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References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7286" y="1268760"/>
            <a:ext cx="691276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D.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</a:rPr>
              <a:t>Liben-Nowell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,  and J. Kleinberg,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i="1" dirty="0" smtClean="0">
                <a:solidFill>
                  <a:schemeClr val="bg2">
                    <a:lumMod val="10000"/>
                  </a:schemeClr>
                </a:solidFill>
              </a:rPr>
              <a:t>The link-prediction problem for social networks.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Journal of the American Society for Information Science and Technology, 58(7) 1019–1031 (2007)</a:t>
            </a:r>
          </a:p>
          <a:p>
            <a:pPr algn="just"/>
            <a:endParaRPr lang="en-US" dirty="0">
              <a:solidFill>
                <a:schemeClr val="bg2">
                  <a:lumMod val="10000"/>
                </a:schemeClr>
              </a:solidFill>
            </a:endParaRPr>
          </a:p>
          <a:p>
            <a:pPr algn="just"/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R.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</a:rPr>
              <a:t>Lichtenwalter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, 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J.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T.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</a:rPr>
              <a:t>Lussier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, 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N.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V. Chawla: </a:t>
            </a:r>
            <a:r>
              <a:rPr lang="en-US" i="1" dirty="0">
                <a:solidFill>
                  <a:schemeClr val="bg2">
                    <a:lumMod val="10000"/>
                  </a:schemeClr>
                </a:solidFill>
              </a:rPr>
              <a:t>New perspectives and methods in link prediction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. KDD 2010: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243-252</a:t>
            </a:r>
          </a:p>
          <a:p>
            <a:pPr algn="just"/>
            <a:endParaRPr lang="en-US" dirty="0">
              <a:solidFill>
                <a:schemeClr val="bg2">
                  <a:lumMod val="10000"/>
                </a:schemeClr>
              </a:solidFill>
            </a:endParaRPr>
          </a:p>
          <a:p>
            <a:pPr algn="just"/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G.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</a:rPr>
              <a:t>Jeh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, 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J.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</a:rPr>
              <a:t>Widom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:</a:t>
            </a:r>
            <a:r>
              <a:rPr lang="en-US" i="1" dirty="0">
                <a:solidFill>
                  <a:schemeClr val="bg2">
                    <a:lumMod val="10000"/>
                  </a:schemeClr>
                </a:solidFill>
              </a:rPr>
              <a:t> </a:t>
            </a:r>
            <a:r>
              <a:rPr lang="en-US" i="1" dirty="0" err="1">
                <a:solidFill>
                  <a:schemeClr val="bg2">
                    <a:lumMod val="10000"/>
                  </a:schemeClr>
                </a:solidFill>
              </a:rPr>
              <a:t>SimRank</a:t>
            </a:r>
            <a:r>
              <a:rPr lang="en-US" i="1" dirty="0">
                <a:solidFill>
                  <a:schemeClr val="bg2">
                    <a:lumMod val="10000"/>
                  </a:schemeClr>
                </a:solidFill>
              </a:rPr>
              <a:t>: a measure of structural-context similarity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. KDD 2002: 538-543</a:t>
            </a:r>
          </a:p>
          <a:p>
            <a:pPr algn="just"/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en-US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P-N Tan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. Steinbach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V. Kumar. Introduction to Data Mining (Chapter 4)</a:t>
            </a:r>
          </a:p>
          <a:p>
            <a:pPr algn="just"/>
            <a:endParaRPr lang="en-US" dirty="0">
              <a:solidFill>
                <a:schemeClr val="bg2">
                  <a:lumMod val="10000"/>
                </a:schemeClr>
              </a:solidFill>
            </a:endParaRPr>
          </a:p>
          <a:p>
            <a:pPr algn="just"/>
            <a:r>
              <a:rPr lang="en-US" dirty="0" smtClean="0"/>
              <a:t>P. </a:t>
            </a:r>
            <a:r>
              <a:rPr lang="en-US" dirty="0"/>
              <a:t>Gupta, </a:t>
            </a:r>
            <a:r>
              <a:rPr lang="en-US" dirty="0" smtClean="0"/>
              <a:t>A. </a:t>
            </a:r>
            <a:r>
              <a:rPr lang="en-US" dirty="0" err="1"/>
              <a:t>Goel</a:t>
            </a:r>
            <a:r>
              <a:rPr lang="en-US" dirty="0"/>
              <a:t>, </a:t>
            </a:r>
            <a:r>
              <a:rPr lang="en-US" dirty="0" smtClean="0"/>
              <a:t>J. Lin</a:t>
            </a:r>
            <a:r>
              <a:rPr lang="en-US" dirty="0"/>
              <a:t>, </a:t>
            </a:r>
            <a:r>
              <a:rPr lang="en-US" dirty="0" smtClean="0"/>
              <a:t>A.  </a:t>
            </a:r>
            <a:r>
              <a:rPr lang="en-US" dirty="0"/>
              <a:t>Sharma, </a:t>
            </a:r>
            <a:r>
              <a:rPr lang="en-US" dirty="0" smtClean="0"/>
              <a:t>D. </a:t>
            </a:r>
            <a:r>
              <a:rPr lang="en-US" dirty="0"/>
              <a:t>Wang, </a:t>
            </a:r>
            <a:r>
              <a:rPr lang="en-US" dirty="0" err="1" smtClean="0"/>
              <a:t>R.Zadeh</a:t>
            </a:r>
            <a:r>
              <a:rPr lang="en-US" dirty="0"/>
              <a:t>. </a:t>
            </a:r>
            <a:r>
              <a:rPr lang="en-US" i="1" dirty="0"/>
              <a:t>WTF: The Who to Follow Service at </a:t>
            </a:r>
            <a:r>
              <a:rPr lang="en-US" i="1" dirty="0" smtClean="0"/>
              <a:t>Twitter, </a:t>
            </a:r>
            <a:r>
              <a:rPr lang="en-US" dirty="0" smtClean="0"/>
              <a:t>WWW </a:t>
            </a:r>
            <a:r>
              <a:rPr lang="en-US" dirty="0" smtClean="0"/>
              <a:t>2013</a:t>
            </a:r>
          </a:p>
          <a:p>
            <a:pPr algn="just"/>
            <a:endParaRPr lang="en-US" dirty="0">
              <a:solidFill>
                <a:schemeClr val="bg2">
                  <a:lumMod val="10000"/>
                </a:schemeClr>
              </a:solidFill>
            </a:endParaRPr>
          </a:p>
          <a:p>
            <a:pPr algn="just"/>
            <a:r>
              <a:rPr lang="en-US" dirty="0" smtClean="0"/>
              <a:t>R. </a:t>
            </a:r>
            <a:r>
              <a:rPr lang="en-US" dirty="0"/>
              <a:t>Lempel, </a:t>
            </a:r>
            <a:r>
              <a:rPr lang="en-US" dirty="0" smtClean="0"/>
              <a:t>S. </a:t>
            </a:r>
            <a:r>
              <a:rPr lang="en-US" dirty="0"/>
              <a:t>Moran: </a:t>
            </a:r>
            <a:r>
              <a:rPr lang="en-US" i="1" dirty="0"/>
              <a:t>SALSA</a:t>
            </a:r>
            <a:r>
              <a:rPr lang="en-US" i="1" dirty="0"/>
              <a:t>: the stochastic approach for link-structure analysis</a:t>
            </a:r>
            <a:r>
              <a:rPr lang="en-US" dirty="0"/>
              <a:t>. </a:t>
            </a:r>
            <a:r>
              <a:rPr lang="en-US" dirty="0"/>
              <a:t>ACM </a:t>
            </a:r>
            <a:r>
              <a:rPr lang="en-US" dirty="0"/>
              <a:t>Trans. Inf</a:t>
            </a:r>
            <a:r>
              <a:rPr lang="en-US" dirty="0"/>
              <a:t>. Syst. 19(2): 131-160 (2001</a:t>
            </a:r>
            <a:r>
              <a:rPr lang="en-US" dirty="0"/>
              <a:t>)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99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3354</TotalTime>
  <Words>5726</Words>
  <Application>Microsoft Office PowerPoint</Application>
  <PresentationFormat>On-screen Show (4:3)</PresentationFormat>
  <Paragraphs>851</Paragraphs>
  <Slides>99</Slides>
  <Notes>59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99</vt:i4>
      </vt:variant>
    </vt:vector>
  </HeadingPairs>
  <TitlesOfParts>
    <vt:vector size="112" baseType="lpstr">
      <vt:lpstr>Arial</vt:lpstr>
      <vt:lpstr>Calibri</vt:lpstr>
      <vt:lpstr>Monotype Sorts</vt:lpstr>
      <vt:lpstr>Palatino Linotype</vt:lpstr>
      <vt:lpstr>Symbol</vt:lpstr>
      <vt:lpstr>Tahoma</vt:lpstr>
      <vt:lpstr>Times New Roman</vt:lpstr>
      <vt:lpstr>Wingdings</vt:lpstr>
      <vt:lpstr>Office Theme</vt:lpstr>
      <vt:lpstr>Visio</vt:lpstr>
      <vt:lpstr>Document</vt:lpstr>
      <vt:lpstr>Εξίσωση</vt:lpstr>
      <vt:lpstr>Equation</vt:lpstr>
      <vt:lpstr>Λ14 Διαδικτυακά Κοινωνικά Δίκτυα και Μέσα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SimRank for bipartite graphs</vt:lpstr>
      <vt:lpstr>SimRank</vt:lpstr>
      <vt:lpstr>SimRank</vt:lpstr>
      <vt:lpstr>PowerPoint Presentation</vt:lpstr>
      <vt:lpstr>PowerPoint Presentation</vt:lpstr>
      <vt:lpstr>Singular Value Decomposition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Illustrating the Classification Task</vt:lpstr>
      <vt:lpstr>Classification Techniques</vt:lpstr>
      <vt:lpstr>Example of a Decision Tree</vt:lpstr>
      <vt:lpstr>PowerPoint Presentation</vt:lpstr>
      <vt:lpstr>PowerPoint Presentation</vt:lpstr>
      <vt:lpstr>PowerPoint Presentation</vt:lpstr>
      <vt:lpstr>PowerPoint Presentation</vt:lpstr>
      <vt:lpstr>Metrics for Performance Evaluation</vt:lpstr>
      <vt:lpstr>ROC Curve</vt:lpstr>
      <vt:lpstr>Results</vt:lpstr>
      <vt:lpstr>Results</vt:lpstr>
      <vt:lpstr>PowerPoint Presentation</vt:lpstr>
      <vt:lpstr>Introduction</vt:lpstr>
      <vt:lpstr>Introduction</vt:lpstr>
      <vt:lpstr>The  Twitter graph</vt:lpstr>
      <vt:lpstr>The  Twitter graph: storage</vt:lpstr>
      <vt:lpstr>The  Twitter graph: analysis</vt:lpstr>
      <vt:lpstr>The  Twitter graph: analysis</vt:lpstr>
      <vt:lpstr>History of WTF</vt:lpstr>
      <vt:lpstr>Design Decisions: To Hadoop or not?</vt:lpstr>
      <vt:lpstr>Design Decisions: To Hadoop or not?</vt:lpstr>
      <vt:lpstr>Design Decisions: To Hadoop or not?</vt:lpstr>
      <vt:lpstr>Design Decisions: To Hadoop or not?</vt:lpstr>
      <vt:lpstr>Design Decisions: How much memory?</vt:lpstr>
      <vt:lpstr>Overall Architecture</vt:lpstr>
      <vt:lpstr>Overall Architecture: Cassovary</vt:lpstr>
      <vt:lpstr>Overall Architecture: Flow</vt:lpstr>
      <vt:lpstr>Overall Architecture: Flow</vt:lpstr>
      <vt:lpstr>Algorithms: Circle of trust</vt:lpstr>
      <vt:lpstr>Algorithms</vt:lpstr>
      <vt:lpstr>Algorithms: SALSA</vt:lpstr>
      <vt:lpstr>Algorithms: SALSA</vt:lpstr>
      <vt:lpstr>Algorithms: SALSA</vt:lpstr>
      <vt:lpstr>HITS and the TKC effect</vt:lpstr>
      <vt:lpstr>HITS and the TKC effect</vt:lpstr>
      <vt:lpstr>HITS and the TKC effect</vt:lpstr>
      <vt:lpstr>HITS and the TKC effect</vt:lpstr>
      <vt:lpstr>HITS and the TKC effect</vt:lpstr>
      <vt:lpstr>HITS and the TKC effect</vt:lpstr>
      <vt:lpstr>HITS and the TKC effect</vt:lpstr>
      <vt:lpstr>HITS and the TKC effect</vt:lpstr>
      <vt:lpstr>Algorithms: SALSA</vt:lpstr>
      <vt:lpstr>Algorithms: SALSA</vt:lpstr>
      <vt:lpstr>Evaluation</vt:lpstr>
      <vt:lpstr>Evaluation: metrics</vt:lpstr>
      <vt:lpstr>Extensions</vt:lpstr>
      <vt:lpstr>Extensions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pitoura</dc:creator>
  <cp:lastModifiedBy>pitoura</cp:lastModifiedBy>
  <cp:revision>396</cp:revision>
  <dcterms:created xsi:type="dcterms:W3CDTF">2012-10-10T06:53:19Z</dcterms:created>
  <dcterms:modified xsi:type="dcterms:W3CDTF">2015-11-18T10:18:42Z</dcterms:modified>
</cp:coreProperties>
</file>