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431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59" r:id="rId10"/>
    <p:sldId id="441" r:id="rId11"/>
    <p:sldId id="439" r:id="rId12"/>
    <p:sldId id="440" r:id="rId13"/>
    <p:sldId id="453" r:id="rId14"/>
    <p:sldId id="454" r:id="rId15"/>
    <p:sldId id="455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6" r:id="rId28"/>
    <p:sldId id="457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  <p:sldId id="478" r:id="rId42"/>
    <p:sldId id="472" r:id="rId43"/>
    <p:sldId id="473" r:id="rId44"/>
    <p:sldId id="474" r:id="rId45"/>
    <p:sldId id="475" r:id="rId46"/>
    <p:sldId id="476" r:id="rId47"/>
    <p:sldId id="477" r:id="rId48"/>
    <p:sldId id="479" r:id="rId49"/>
    <p:sldId id="480" r:id="rId50"/>
    <p:sldId id="481" r:id="rId51"/>
    <p:sldId id="482" r:id="rId52"/>
    <p:sldId id="483" r:id="rId53"/>
    <p:sldId id="484" r:id="rId54"/>
    <p:sldId id="485" r:id="rId55"/>
    <p:sldId id="486" r:id="rId56"/>
    <p:sldId id="487" r:id="rId57"/>
    <p:sldId id="488" r:id="rId58"/>
    <p:sldId id="497" r:id="rId59"/>
    <p:sldId id="517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537" r:id="rId69"/>
    <p:sldId id="538" r:id="rId70"/>
    <p:sldId id="539" r:id="rId71"/>
    <p:sldId id="540" r:id="rId72"/>
    <p:sldId id="542" r:id="rId73"/>
    <p:sldId id="541" r:id="rId74"/>
    <p:sldId id="518" r:id="rId75"/>
    <p:sldId id="519" r:id="rId76"/>
    <p:sldId id="520" r:id="rId77"/>
    <p:sldId id="521" r:id="rId78"/>
    <p:sldId id="522" r:id="rId79"/>
    <p:sldId id="523" r:id="rId80"/>
    <p:sldId id="524" r:id="rId81"/>
    <p:sldId id="525" r:id="rId82"/>
    <p:sldId id="526" r:id="rId83"/>
    <p:sldId id="527" r:id="rId84"/>
    <p:sldId id="528" r:id="rId85"/>
    <p:sldId id="529" r:id="rId86"/>
    <p:sldId id="530" r:id="rId87"/>
    <p:sldId id="531" r:id="rId88"/>
    <p:sldId id="532" r:id="rId89"/>
    <p:sldId id="533" r:id="rId90"/>
    <p:sldId id="534" r:id="rId91"/>
    <p:sldId id="535" r:id="rId92"/>
    <p:sldId id="536" r:id="rId9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27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28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972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9026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1279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11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336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704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734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122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0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4923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0813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8830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3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3108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46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0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50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5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51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9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52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53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4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54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0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56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0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57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1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25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11/11/2015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../clipboard/media/image8.png"/><Relationship Id="rId7" Type="http://schemas.openxmlformats.org/officeDocument/2006/relationships/image" Target="../../clipboard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11.png"/><Relationship Id="rId11" Type="http://schemas.openxmlformats.org/officeDocument/2006/relationships/image" Target="../media/image18.png"/><Relationship Id="rId5" Type="http://schemas.openxmlformats.org/officeDocument/2006/relationships/image" Target="../../clipboard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../clipboard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0.pn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0.png"/><Relationship Id="rId11" Type="http://schemas.openxmlformats.org/officeDocument/2006/relationships/image" Target="../media/image32.png"/><Relationship Id="rId5" Type="http://schemas.openxmlformats.org/officeDocument/2006/relationships/image" Target="../media/image15.wmf"/><Relationship Id="rId15" Type="http://schemas.openxmlformats.org/officeDocument/2006/relationships/image" Target="../media/image36.png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0.png"/><Relationship Id="rId1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1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0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Link Analysis and </a:t>
            </a:r>
            <a:r>
              <a:rPr lang="en-US" smtClean="0"/>
              <a:t>Web Search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55607"/>
                <a:ext cx="7560840" cy="532373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55607"/>
                <a:ext cx="7560840" cy="5323730"/>
              </a:xfrm>
              <a:blipFill rotWithShape="1">
                <a:blip r:embed="rId2"/>
                <a:stretch>
                  <a:fillRect l="-1452" t="-2520" r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0366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 smtClean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0112" y="181762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580112" y="2708533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80112" y="3170198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80112" y="364480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PageRank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simple way to compute the weights is by iteratively updating the weights</a:t>
            </a:r>
          </a:p>
          <a:p>
            <a:r>
              <a:rPr lang="en-US" dirty="0" smtClean="0"/>
              <a:t>PageRank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Repeat: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Until the weights do not change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blipFill rotWithShape="0">
                <a:blip r:embed="rId2"/>
                <a:stretch>
                  <a:fillRect l="-2371" b="-642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68389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870" y="913269"/>
            <a:ext cx="4248472" cy="34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Initially, all nodes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1/8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517233"/>
            <a:ext cx="8208912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As a kind of “fluid” that circulates through the network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The total PageRank in the network remains constant (no need to normalize)</a:t>
            </a: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equilibrium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72304"/>
            <a:ext cx="67151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4914689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simple way to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check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whether an assignment of numbers forms  an equilibrium set of PageRank values: check that they sum to 1, and that when apply the Basic PageRank Update Rule, we get the same values back.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If the network is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strongly connected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then there is a unique set of equilibrium values.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algorithm defines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on the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dirty="0" smtClean="0"/>
                  <a:t> one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dirty="0" smtClean="0"/>
                  <a:t> to the destination of the edge</a:t>
                </a:r>
              </a:p>
              <a:p>
                <a:pPr lvl="1"/>
                <a:r>
                  <a:rPr lang="en-US" dirty="0" smtClean="0"/>
                  <a:t>Repeat.</a:t>
                </a:r>
                <a:endParaRPr lang="el-GR" dirty="0" smtClean="0"/>
              </a:p>
              <a:p>
                <a:pPr lvl="1"/>
                <a:endParaRPr lang="el-GR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259" t="-2041" b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9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0110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2400" dirty="0" smtClean="0"/>
              <a:t>: Human curated Web directories</a:t>
            </a:r>
          </a:p>
          <a:p>
            <a:pPr lvl="1"/>
            <a:r>
              <a:rPr lang="en-US" sz="2000" dirty="0" smtClean="0"/>
              <a:t>Yahoo, DMOZ, </a:t>
            </a:r>
            <a:r>
              <a:rPr lang="en-US" sz="2000" dirty="0" err="1" smtClean="0"/>
              <a:t>LookSmart</a:t>
            </a:r>
            <a:endParaRPr lang="en-US" sz="2000" dirty="0" smtClean="0"/>
          </a:p>
          <a:p>
            <a:pPr lvl="1"/>
            <a:endParaRPr lang="en-US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432" y="2017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Organize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 Markov chain describes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 smtClean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</a:t>
                </a: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=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when at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A </a:t>
                </a:r>
                <a:r>
                  <a:rPr lang="en-US" dirty="0"/>
                  <a:t>matrix with this property is called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 smtClean="0"/>
                  <a:t>: The </a:t>
                </a: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3100" dirty="0" smtClean="0"/>
                  <a:t>The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next state </a:t>
                </a:r>
                <a:r>
                  <a:rPr lang="en-US" sz="3100" dirty="0" smtClean="0"/>
                  <a:t>of the chain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3100" dirty="0" smtClean="0"/>
                  <a:t> and not on the past of the process (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3100" dirty="0" smtClean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 smtClean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3100" dirty="0"/>
                  <a:t>: </a:t>
                </a:r>
                <a:r>
                  <a:rPr lang="en-US" sz="3100" dirty="0" smtClean="0"/>
                  <a:t>After infinite steps the 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converges </a:t>
                </a:r>
                <a:r>
                  <a:rPr lang="en-US" sz="3000" dirty="0"/>
                  <a:t>to a </a:t>
                </a:r>
                <a:r>
                  <a:rPr lang="en-US" sz="30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3000" dirty="0"/>
                  <a:t> distribution </a:t>
                </a:r>
                <a:r>
                  <a:rPr lang="en-US" sz="3100" dirty="0" smtClean="0"/>
                  <a:t>if </a:t>
                </a:r>
                <a:r>
                  <a:rPr lang="en-US" sz="3100" dirty="0"/>
                  <a:t>the chain is 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irreducible </a:t>
                </a:r>
                <a:r>
                  <a:rPr lang="en-US" sz="2700" dirty="0"/>
                  <a:t>(possible to get from any state to any other state) </a:t>
                </a:r>
                <a:r>
                  <a:rPr lang="en-US" sz="3100" dirty="0"/>
                  <a:t>and </a:t>
                </a:r>
                <a:r>
                  <a:rPr lang="en-US" sz="31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  <a:endParaRPr lang="en-US" sz="3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  <a:blipFill rotWithShape="0">
                <a:blip r:embed="rId3"/>
                <a:stretch>
                  <a:fillRect l="-667" t="-203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55679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</a:t>
                </a:r>
                <a:r>
                  <a:rPr lang="en-US" dirty="0" smtClean="0"/>
                  <a:t>another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=1/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556792"/>
                <a:ext cx="8229600" cy="4525963"/>
              </a:xfrm>
              <a:blipFill rotWithShape="1">
                <a:blip r:embed="rId3"/>
                <a:stretch>
                  <a:fillRect l="-1630" t="-17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7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Information Retrieval 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3000" dirty="0" smtClean="0"/>
              <a:t>  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0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	things, web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spam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823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(usually) set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dirty="0" smtClean="0"/>
              </a:p>
              <a:p>
                <a:endParaRPr lang="en-US" b="1" dirty="0"/>
              </a:p>
              <a:p>
                <a:r>
                  <a:rPr lang="en-US" dirty="0" smtClean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at step t using a vector-matrix multiplication</a:t>
                </a: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  <a:blipFill rotWithShape="1">
                <a:blip r:embed="rId3"/>
                <a:stretch>
                  <a:fillRect l="-1630" t="-2553" r="-2741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  <a:blipFill rotWithShape="1">
                <a:blip r:embed="rId3"/>
                <a:stretch>
                  <a:fillRect l="-1166" t="-4016" r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 smtClean="0"/>
              </a:p>
            </p:txBody>
          </p:sp>
        </mc:Choice>
        <mc:Fallback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85" t="-3504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508" r="-774" b="-8051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1481" t="-247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6" imgW="1231560" imgH="457200" progId="Equation.3">
                  <p:embed/>
                </p:oleObj>
              </mc:Choice>
              <mc:Fallback>
                <p:oleObj name="Equation" r:id="rId6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 </a:t>
            </a:r>
            <a:r>
              <a:rPr lang="en-US" dirty="0" smtClean="0"/>
              <a:t>to vector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l-GR" dirty="0" smtClean="0">
                <a:solidFill>
                  <a:srgbClr val="0070C0"/>
                </a:solidFill>
              </a:rPr>
              <a:t>-α</a:t>
            </a:r>
            <a:endParaRPr lang="fi-FI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typically, to a uniform vector</a:t>
            </a:r>
          </a:p>
          <a:p>
            <a:r>
              <a:rPr lang="en-US" dirty="0" smtClean="0">
                <a:cs typeface="Times New Roman" pitchFamily="18" charset="0"/>
              </a:rPr>
              <a:t>Restarts after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steps in expectation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Guarantees irreducibility, convergence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5310" y="633497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774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Size of the Search Index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2010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44" y="645333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http://www.worldwidewebsize.com/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8127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3960440" cy="27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8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81563" cy="4525963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Random Surfer model</a:t>
            </a:r>
          </a:p>
          <a:p>
            <a:pPr lvl="1"/>
            <a:r>
              <a:rPr lang="en-US" sz="2000" dirty="0" smtClean="0"/>
              <a:t>pick a page at random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with probability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jump to a random page</a:t>
            </a:r>
          </a:p>
          <a:p>
            <a:pPr lvl="1"/>
            <a:r>
              <a:rPr lang="en-US" sz="2000" dirty="0" smtClean="0"/>
              <a:t>with probability </a:t>
            </a:r>
            <a:r>
              <a:rPr lang="el-GR" sz="2000" dirty="0" smtClean="0">
                <a:latin typeface="Tahoma" pitchFamily="34" charset="0"/>
                <a:cs typeface="Times New Roman" pitchFamily="18" charset="0"/>
              </a:rPr>
              <a:t>α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</a:rPr>
              <a:t>follow a random outgoing link</a:t>
            </a:r>
          </a:p>
          <a:p>
            <a:r>
              <a:rPr lang="en-US" sz="2400" dirty="0" smtClean="0">
                <a:cs typeface="Times New Roman" pitchFamily="18" charset="0"/>
              </a:rPr>
              <a:t>Rank according to the stationary distribution</a:t>
            </a:r>
          </a:p>
          <a:p>
            <a:r>
              <a:rPr lang="en-US" sz="2400" dirty="0" smtClean="0">
                <a:cs typeface="Times New Roman" pitchFamily="18" charset="0"/>
              </a:rPr>
              <a:t> </a:t>
            </a:r>
            <a:endParaRPr lang="el-GR" sz="2400" dirty="0" smtClean="0">
              <a:cs typeface="Times New Roman" pitchFamily="18" charset="0"/>
            </a:endParaRPr>
          </a:p>
          <a:p>
            <a:pPr lvl="1"/>
            <a:endParaRPr lang="en-US" sz="2000" dirty="0" smtClean="0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381061"/>
              </p:ext>
            </p:extLst>
          </p:nvPr>
        </p:nvGraphicFramePr>
        <p:xfrm>
          <a:off x="1074738" y="4724400"/>
          <a:ext cx="35925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Εξίσωση" r:id="rId4" imgW="2006280" imgH="444240" progId="Equation.3">
                  <p:embed/>
                </p:oleObj>
              </mc:Choice>
              <mc:Fallback>
                <p:oleObj name="Εξίσωση" r:id="rId4" imgW="2006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4724400"/>
                        <a:ext cx="359251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 smtClean="0"/>
                  <a:t>in most cases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4772"/>
                <a:ext cx="267951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9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Example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06835"/>
            <a:ext cx="7559947" cy="5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6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the jump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𝑣𝑃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′+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⋯=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makes sense when thought of as a restart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 smtClean="0"/>
                  <a:t>, we can bias the random walk towards the nodes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Personalized </a:t>
                </a:r>
                <a:r>
                  <a:rPr lang="en-US" b="0" dirty="0" smtClean="0"/>
                  <a:t>and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b="0" dirty="0" err="1" smtClean="0"/>
                  <a:t>Pagerank</a:t>
                </a:r>
                <a:r>
                  <a:rPr lang="en-US" b="0" dirty="0" smtClean="0"/>
                  <a:t>.</a:t>
                </a: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random jump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Guarantees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 smtClean="0"/>
                  <a:t>to unique distribution</a:t>
                </a:r>
              </a:p>
              <a:p>
                <a:r>
                  <a:rPr lang="en-US" dirty="0" smtClean="0"/>
                  <a:t>Motivated by the concept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 smtClean="0"/>
                  <a:t>Offers additional flexibility 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 smtClean="0"/>
                  <a:t>Controls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 smtClean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0070C0"/>
                </a:solidFill>
              </a:rPr>
              <a:t>undirected</a:t>
            </a:r>
            <a:r>
              <a:rPr lang="en-US" dirty="0" smtClean="0"/>
              <a:t> graphs, the stationary distribution </a:t>
            </a:r>
            <a:r>
              <a:rPr lang="en-US" dirty="0" smtClean="0"/>
              <a:t>of a </a:t>
            </a:r>
            <a:r>
              <a:rPr lang="en-US" dirty="0" smtClean="0">
                <a:solidFill>
                  <a:srgbClr val="0070C0"/>
                </a:solidFill>
              </a:rPr>
              <a:t>random walk </a:t>
            </a:r>
            <a:r>
              <a:rPr lang="en-US" dirty="0" smtClean="0"/>
              <a:t>is </a:t>
            </a:r>
            <a:r>
              <a:rPr lang="en-US" dirty="0" smtClean="0"/>
              <a:t>proportional to the degrees of the nodes</a:t>
            </a:r>
          </a:p>
          <a:p>
            <a:pPr lvl="1"/>
            <a:r>
              <a:rPr lang="en-US" dirty="0" smtClean="0"/>
              <a:t>Thus in this case a random walk is the same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FF0000"/>
                </a:solidFill>
              </a:rPr>
              <a:t>not longer true </a:t>
            </a:r>
            <a:r>
              <a:rPr lang="en-US" dirty="0" smtClean="0"/>
              <a:t>if we do </a:t>
            </a:r>
            <a:r>
              <a:rPr lang="en-US" dirty="0" smtClean="0">
                <a:solidFill>
                  <a:srgbClr val="0070C0"/>
                </a:solidFill>
              </a:rPr>
              <a:t>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r>
              <a:rPr lang="en-US" dirty="0"/>
              <a:t>R</a:t>
            </a:r>
            <a:r>
              <a:rPr lang="en-US" dirty="0" smtClean="0"/>
              <a:t>ank implementation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Store the graph in adjacency list, or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</a:t>
                </a:r>
                <a:r>
                  <a:rPr lang="en-US" dirty="0" smtClean="0"/>
                  <a:t>between the pagerank vectors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32537"/>
              </p:ext>
            </p:extLst>
          </p:nvPr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Εξίσωση" r:id="rId8" imgW="863280" imgH="723600" progId="Equation.3">
                  <p:embed/>
                </p:oleObj>
              </mc:Choice>
              <mc:Fallback>
                <p:oleObj name="Εξίσωση" r:id="rId8" imgW="863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anchor text </a:t>
            </a:r>
            <a:r>
              <a:rPr lang="en-US" dirty="0" smtClean="0"/>
              <a:t>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PageRank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try (the Google era): using the web graph</a:t>
            </a:r>
          </a:p>
          <a:p>
            <a:pPr lvl="1"/>
            <a:r>
              <a:rPr lang="en-US" dirty="0" smtClean="0"/>
              <a:t>Swift from relevance to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authoritativeness</a:t>
            </a:r>
          </a:p>
          <a:p>
            <a:pPr lvl="1"/>
            <a:r>
              <a:rPr lang="en-US" dirty="0" smtClean="0"/>
              <a:t>It is not only important that a page is relevant, but that it is also important on the web</a:t>
            </a:r>
          </a:p>
          <a:p>
            <a:r>
              <a:rPr lang="en-US" dirty="0" smtClean="0"/>
              <a:t>For example, what kind of results would we like to get for the query 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627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 set obtained from a text-only search engine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71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vector terms </a:t>
                </a:r>
                <a:endParaRPr lang="en-US" sz="2800" i="1" dirty="0" smtClean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 smtClean="0"/>
                  <a:t>Repeated iterations will converge to the eigenvectors</a:t>
                </a:r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11" t="-269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8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08536"/>
              </p:ext>
            </p:extLst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88805"/>
              </p:ext>
            </p:extLst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36831"/>
              </p:ext>
            </p:extLst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3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a matrix R is real and symmetric,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…, (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basis</a:t>
                </a:r>
                <a:r>
                  <a:rPr lang="en-US" dirty="0" smtClean="0"/>
                  <a:t>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(divide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l-GR" dirty="0" smtClean="0"/>
                  <a:t>) </a:t>
                </a:r>
                <a:r>
                  <a:rPr lang="en-US" dirty="0" smtClean="0"/>
                  <a:t>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51884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/>
              <a:t>The links act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When page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 to </a:t>
            </a:r>
            <a:r>
              <a:rPr lang="en-US" i="1" dirty="0" smtClean="0"/>
              <a:t>q</a:t>
            </a:r>
            <a:r>
              <a:rPr lang="en-US" dirty="0" smtClean="0"/>
              <a:t> 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endorses</a:t>
            </a:r>
            <a:r>
              <a:rPr lang="en-US" dirty="0" smtClean="0"/>
              <a:t> the content of the content of </a:t>
            </a:r>
            <a:r>
              <a:rPr lang="en-US" i="1" dirty="0" smtClean="0"/>
              <a:t>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</a:t>
            </a:r>
            <a:r>
              <a:rPr lang="en-US" sz="2800" dirty="0" smtClean="0"/>
              <a:t>of a page on </a:t>
            </a:r>
            <a:r>
              <a:rPr lang="en-US" sz="2800" dirty="0"/>
              <a:t>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800" dirty="0"/>
              <a:t>Perform a random walk </a:t>
            </a:r>
            <a:r>
              <a:rPr lang="en-US" altLang="en-US" sz="2800" dirty="0" smtClean="0"/>
              <a:t>on the bipartite graph of </a:t>
            </a:r>
            <a:r>
              <a:rPr lang="en-US" altLang="en-US" sz="2800" dirty="0" smtClean="0"/>
              <a:t>hubs </a:t>
            </a:r>
            <a:r>
              <a:rPr lang="en-US" altLang="en-US" sz="2800" dirty="0"/>
              <a:t>and </a:t>
            </a:r>
            <a:r>
              <a:rPr lang="en-US" altLang="en-US" sz="2800" dirty="0"/>
              <a:t>authorities alternating between </a:t>
            </a:r>
            <a:r>
              <a:rPr lang="en-US" altLang="en-US" sz="2800" dirty="0" smtClean="0"/>
              <a:t>the two</a:t>
            </a:r>
            <a:endParaRPr lang="en-US" altLang="en-US" sz="2800" dirty="0"/>
          </a:p>
          <a:p>
            <a:endParaRPr lang="en-US" alt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4475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pPr lvl="1"/>
            <a:endParaRPr lang="en-US" altLang="en-US" sz="200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8894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35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pPr lvl="1"/>
            <a:endParaRPr lang="en-US" altLang="en-US" sz="240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09600" y="274638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r>
              <a:rPr lang="en-US" altLang="en-US" sz="2400"/>
              <a:t>Choose one of the out-going links uniformly at random and move to an authority</a:t>
            </a:r>
          </a:p>
          <a:p>
            <a:pPr lvl="1"/>
            <a:r>
              <a:rPr lang="en-US" altLang="en-US" sz="2000"/>
              <a:t>e.g. move to the blue authority with probability 1/2</a:t>
            </a:r>
          </a:p>
          <a:p>
            <a:pPr lvl="1"/>
            <a:endParaRPr lang="en-US" alt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SALSA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probability of being at authority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Repeated </a:t>
                </a:r>
                <a:r>
                  <a:rPr lang="en-US" smtClean="0"/>
                  <a:t>computation converges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9454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SALSA algorithm [LM00]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 smtClean="0">
                    <a:cs typeface="Tahoma" pitchFamily="34" charset="0"/>
                  </a:rPr>
                  <a:t>In matrix terms</a:t>
                </a:r>
              </a:p>
              <a:p>
                <a:pPr lvl="1"/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>
                    <a:solidFill>
                      <a:srgbClr val="0066FF"/>
                    </a:solidFill>
                    <a:cs typeface="Tahoma" pitchFamily="34" charset="0"/>
                  </a:rPr>
                  <a:t>c</a:t>
                </a:r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:r>
                  <a:rPr lang="en-US" altLang="en-US" sz="2000" dirty="0" err="1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err="1">
                    <a:solidFill>
                      <a:srgbClr val="0066FF"/>
                    </a:solidFill>
                    <a:cs typeface="Tahoma" pitchFamily="34" charset="0"/>
                  </a:rPr>
                  <a:t>r</a:t>
                </a:r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sz="2400" dirty="0" smtClean="0">
                    <a:cs typeface="Tahoma" pitchFamily="34" charset="0"/>
                  </a:rPr>
                  <a:t>The hub computation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400" dirty="0" smtClean="0"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The </a:t>
                </a:r>
                <a:r>
                  <a:rPr lang="en-US" altLang="en-US" sz="2400" dirty="0" smtClean="0">
                    <a:cs typeface="Tahoma" pitchFamily="34" charset="0"/>
                  </a:rPr>
                  <a:t>authority computation</a:t>
                </a:r>
                <a:endParaRPr lang="en-US" altLang="en-US" sz="2400" dirty="0">
                  <a:cs typeface="Tahoma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000" b="0" dirty="0" smtClean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P =</a:t>
                </a:r>
                <a:r>
                  <a:rPr lang="en-US" altLang="en-US" sz="2000" dirty="0">
                    <a:cs typeface="Tahoma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err="1">
                    <a:solidFill>
                      <a:srgbClr val="0066FF"/>
                    </a:solidFill>
                    <a:cs typeface="Tahoma" pitchFamily="34" charset="0"/>
                  </a:rPr>
                  <a:t>r</a:t>
                </a:r>
                <a:r>
                  <a:rPr lang="en-US" altLang="en-US" sz="2000" dirty="0">
                    <a:solidFill>
                      <a:srgbClr val="0066FF"/>
                    </a:solidFill>
                    <a:cs typeface="Tahoma" pitchFamily="34" charset="0"/>
                  </a:rPr>
                  <a:t> </a:t>
                </a:r>
                <a:r>
                  <a:rPr lang="en-US" altLang="en-US" sz="2000" dirty="0" err="1">
                    <a:solidFill>
                      <a:srgbClr val="0066FF"/>
                    </a:solidFill>
                    <a:cs typeface="Tahoma" pitchFamily="34" charset="0"/>
                  </a:rPr>
                  <a:t>A</a:t>
                </a:r>
                <a:r>
                  <a:rPr lang="en-US" altLang="en-US" sz="2000" baseline="-25000" dirty="0" err="1">
                    <a:solidFill>
                      <a:srgbClr val="0066FF"/>
                    </a:solidFill>
                    <a:cs typeface="Tahoma" pitchFamily="34" charset="0"/>
                  </a:rPr>
                  <a:t>c</a:t>
                </a:r>
                <a:r>
                  <a:rPr lang="en-US" altLang="en-US" sz="2000" baseline="30000" dirty="0" err="1">
                    <a:solidFill>
                      <a:srgbClr val="0066FF"/>
                    </a:solidFill>
                    <a:cs typeface="Tahoma" pitchFamily="34" charset="0"/>
                  </a:rPr>
                  <a:t>T</a:t>
                </a:r>
                <a:r>
                  <a:rPr lang="en-US" altLang="en-US" sz="2000" baseline="-25000" dirty="0">
                    <a:solidFill>
                      <a:srgbClr val="0066FF"/>
                    </a:solidFill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  <a:blipFill rotWithShape="1">
                <a:blip r:embed="rId3"/>
                <a:stretch>
                  <a:fillRect l="-1342" t="-1027" r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6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284984"/>
            <a:ext cx="7772400" cy="24839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Absorbing Random Walks</a:t>
            </a:r>
            <a:br>
              <a:rPr lang="en-US" dirty="0" smtClean="0"/>
            </a:br>
            <a:r>
              <a:rPr lang="en-US" dirty="0" smtClean="0"/>
              <a:t>Label Propagation</a:t>
            </a:r>
            <a:br>
              <a:rPr lang="en-US" dirty="0" smtClean="0"/>
            </a:br>
            <a:r>
              <a:rPr lang="en-US" dirty="0" smtClean="0"/>
              <a:t>Opinion formation on Social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probability mass on the red </a:t>
            </a:r>
            <a:r>
              <a:rPr lang="en-US" dirty="0" smtClean="0">
                <a:solidFill>
                  <a:srgbClr val="0070C0"/>
                </a:solidFill>
              </a:rPr>
              <a:t>sink</a:t>
            </a:r>
            <a:r>
              <a:rPr lang="en-US" dirty="0" smtClean="0"/>
              <a:t> node:</a:t>
            </a:r>
          </a:p>
          <a:p>
            <a:pPr lvl="1"/>
            <a:r>
              <a:rPr lang="en-US" dirty="0" smtClean="0"/>
              <a:t>The red node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936453" y="48006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237953" y="36814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18953" y="28273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55453" y="34194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269953" y="2925761"/>
            <a:ext cx="508000" cy="295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4952453" y="31559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714453" y="38798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3618953" y="36163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1453" y="2438400"/>
            <a:ext cx="666750" cy="652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77953" y="3161424"/>
            <a:ext cx="666750" cy="6524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69953" y="4405313"/>
            <a:ext cx="666750" cy="6524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06203" y="4405312"/>
            <a:ext cx="666750" cy="652463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8703" y="2959100"/>
            <a:ext cx="666750" cy="652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two absorbing nodes: the red and the blue.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mass will be </a:t>
            </a:r>
            <a:r>
              <a:rPr lang="en-US" dirty="0" smtClean="0">
                <a:solidFill>
                  <a:srgbClr val="FF0000"/>
                </a:solidFill>
              </a:rPr>
              <a:t>divided</a:t>
            </a:r>
            <a:r>
              <a:rPr lang="en-US" dirty="0" smtClean="0"/>
              <a:t> between the two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8703" y="2438400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99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in the graph 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</a:t>
            </a:r>
            <a:r>
              <a:rPr lang="en-US" dirty="0" smtClean="0"/>
              <a:t> node will be absorbed in one of them with some probability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 smtClean="0"/>
              <a:t>gives an estimate of how </a:t>
            </a:r>
            <a:r>
              <a:rPr lang="en-US" dirty="0" smtClean="0">
                <a:solidFill>
                  <a:srgbClr val="FF3B3B"/>
                </a:solidFill>
              </a:rPr>
              <a:t>close </a:t>
            </a:r>
            <a:r>
              <a:rPr lang="en-US" dirty="0" smtClean="0"/>
              <a:t>the node is to red or blue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0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</a:t>
            </a:r>
            <a:r>
              <a:rPr lang="en-US" dirty="0" smtClean="0">
                <a:solidFill>
                  <a:srgbClr val="0070C0"/>
                </a:solidFill>
              </a:rPr>
              <a:t>how many </a:t>
            </a:r>
            <a:r>
              <a:rPr lang="en-US" dirty="0" smtClean="0"/>
              <a:t>link to you, but also </a:t>
            </a:r>
            <a:r>
              <a:rPr lang="en-US" dirty="0" smtClean="0">
                <a:solidFill>
                  <a:srgbClr val="0070C0"/>
                </a:solidFill>
              </a:rPr>
              <a:t>how important </a:t>
            </a:r>
            <a:r>
              <a:rPr lang="en-US" dirty="0" smtClean="0"/>
              <a:t>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do we care to 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probability to sink nodes?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them.</a:t>
            </a:r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non-absorbing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on a social network some nodes have </a:t>
            </a:r>
            <a:r>
              <a:rPr lang="en-US" dirty="0" smtClean="0">
                <a:solidFill>
                  <a:srgbClr val="0070C0"/>
                </a:solidFill>
              </a:rPr>
              <a:t>high income</a:t>
            </a:r>
            <a:r>
              <a:rPr lang="en-US" dirty="0" smtClean="0"/>
              <a:t>, some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 income</a:t>
            </a:r>
            <a:r>
              <a:rPr lang="en-US" dirty="0" smtClean="0"/>
              <a:t>, to which income class is a non-absorbing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676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 we want to learn the proximity of nodes to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nodes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54673" y="3257195"/>
            <a:ext cx="2680977" cy="2153005"/>
            <a:chOff x="3154673" y="3257195"/>
            <a:chExt cx="2680977" cy="2153005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8244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nodes absorbing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0400" y="3159124"/>
            <a:ext cx="2635250" cy="2098676"/>
            <a:chOff x="2888703" y="2438400"/>
            <a:chExt cx="3556000" cy="2619376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5751" y="3104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4673" y="4165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456" y="35342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61969" y="4017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8757" y="4667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1074" y="4457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5599" y="40334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831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probabilities for red and blue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16307" y="628415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6251884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86028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2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probability </a:t>
            </a:r>
            <a:r>
              <a:rPr lang="el-GR" sz="2000" dirty="0" smtClean="0">
                <a:solidFill>
                  <a:srgbClr val="0070C0"/>
                </a:solidFill>
              </a:rPr>
              <a:t>α</a:t>
            </a:r>
            <a:r>
              <a:rPr lang="el-GR" sz="2000" dirty="0" smtClean="0"/>
              <a:t> </a:t>
            </a:r>
            <a:r>
              <a:rPr lang="en-US" sz="2000" dirty="0" smtClean="0"/>
              <a:t>the random walk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 smtClean="0"/>
              <a:t>With probability </a:t>
            </a:r>
            <a:r>
              <a:rPr lang="en-US" sz="2000" dirty="0" smtClean="0">
                <a:solidFill>
                  <a:srgbClr val="0070C0"/>
                </a:solidFill>
              </a:rPr>
              <a:t>(1-</a:t>
            </a:r>
            <a:r>
              <a:rPr lang="el-GR" sz="2000" dirty="0" smtClean="0">
                <a:solidFill>
                  <a:srgbClr val="0070C0"/>
                </a:solidFill>
              </a:rPr>
              <a:t>α) </a:t>
            </a:r>
            <a:r>
              <a:rPr lang="en-US" sz="2000" dirty="0" smtClean="0"/>
              <a:t>the random walk continues as before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228600" y="461211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631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, Positive/Negative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 smtClean="0"/>
              <a:t>We can compute a value for all the other nodes in the same way</a:t>
            </a:r>
          </a:p>
          <a:p>
            <a:pPr lvl="1"/>
            <a:r>
              <a:rPr lang="en-US" dirty="0" smtClean="0"/>
              <a:t>This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for the node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50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The value propagation can be used as a model of opinion formation.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Opinions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 smtClean="0"/>
                  <a:t> in [-1,1]</a:t>
                </a:r>
              </a:p>
              <a:p>
                <a:pPr lvl="1"/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internal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expressed opinion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expressed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personal cost</a:t>
                </a:r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friend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Minimize deviation from your beliefs and conflicts with the society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every user tries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independently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selfishly</a:t>
                </a:r>
                <a:r>
                  <a:rPr lang="en-US" dirty="0" smtClean="0"/>
                  <a:t>) to minimize their personal cost then the best thing to do is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all opinions: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is the same as the value propagation we described before!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593" t="-1806" r="-59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2471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4673" y="3104795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84315" y="25908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382962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541" y="5410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338" y="5410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862" y="3630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PageRank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1606" y="2956680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201425" y="2579559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16707" y="2198559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201425" y="259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7517521" y="3430038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6514940" y="5044115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4985554" y="5055356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117619" y="3256880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87896" y="3218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786170" y="5051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850096" y="50371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342583" y="3358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777298" y="184882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14741" y="36126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6533" y="58138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07333" y="58208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840" y="34397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449" y="4111587"/>
            <a:ext cx="413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external opinion </a:t>
            </a:r>
            <a:r>
              <a:rPr lang="en-US" dirty="0" smtClean="0"/>
              <a:t>for each node is computed using the value propagation we described before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Repeated averaging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5575" y="5611736"/>
            <a:ext cx="40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model: my opinion is a combination of what I believe and what my social network believes.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4816" y="1833066"/>
            <a:ext cx="3895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absorbing node per user with value </a:t>
            </a:r>
            <a:r>
              <a:rPr lang="en-US" dirty="0"/>
              <a:t>the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internal opinion </a:t>
            </a:r>
            <a:r>
              <a:rPr lang="en-US" dirty="0" smtClean="0"/>
              <a:t>of the user</a:t>
            </a:r>
          </a:p>
          <a:p>
            <a:endParaRPr lang="en-US" dirty="0"/>
          </a:p>
          <a:p>
            <a:r>
              <a:rPr lang="en-US" dirty="0" smtClean="0"/>
              <a:t>One non-absorbing node per user that links to the corresponding absorbing node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4962" y="284872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2981" y="27797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9004" y="484663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5528" y="471175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1143" y="41226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2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5604</Words>
  <Application>Microsoft Office PowerPoint</Application>
  <PresentationFormat>On-screen Show (4:3)</PresentationFormat>
  <Paragraphs>912</Paragraphs>
  <Slides>92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Office Theme</vt:lpstr>
      <vt:lpstr>Εξίσωση</vt:lpstr>
      <vt:lpstr>Equation</vt:lpstr>
      <vt:lpstr>Online Social Networks and Media </vt:lpstr>
      <vt:lpstr>How to Organize the Web</vt:lpstr>
      <vt:lpstr>How to organize the web</vt:lpstr>
      <vt:lpstr>PowerPoint Presentation</vt:lpstr>
      <vt:lpstr>How to organize the web</vt:lpstr>
      <vt:lpstr>Link Analysis </vt:lpstr>
      <vt:lpstr>Rank by Popularity</vt:lpstr>
      <vt:lpstr>Popularity</vt:lpstr>
      <vt:lpstr>THE PageRank ALGORITHM</vt:lpstr>
      <vt:lpstr>PageRank</vt:lpstr>
      <vt:lpstr>A simple example</vt:lpstr>
      <vt:lpstr>A more complex example</vt:lpstr>
      <vt:lpstr>Computing PageRank weights</vt:lpstr>
      <vt:lpstr>PowerPoint Presentation</vt:lpstr>
      <vt:lpstr>PowerPoint Presentation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Node Probability vector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PowerPoint Presentation</vt:lpstr>
      <vt:lpstr>Stationary distribution with random jump</vt:lpstr>
      <vt:lpstr>Effects of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HITS and eigenvectors</vt:lpstr>
      <vt:lpstr>Singular Value Decomposition</vt:lpstr>
      <vt:lpstr>Why does the Power Method work?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The SALSA algorithm</vt:lpstr>
      <vt:lpstr>The SALSA algorithm</vt:lpstr>
      <vt:lpstr>PowerPoint Presentation</vt:lpstr>
      <vt:lpstr>The SALSA algorithm</vt:lpstr>
      <vt:lpstr>The SALSA algorithm</vt:lpstr>
      <vt:lpstr>The SALSA algorithm [LM00]</vt:lpstr>
      <vt:lpstr>Absorbing Random Walks Label Propagation Opinion formation on Social Networks</vt:lpstr>
      <vt:lpstr>Random walk with absorbing nodes</vt:lpstr>
      <vt:lpstr>Random walk with absorbing nodes</vt:lpstr>
      <vt:lpstr>Absorption probability</vt:lpstr>
      <vt:lpstr>Absorption probability</vt:lpstr>
      <vt:lpstr>Absorption probability</vt:lpstr>
      <vt:lpstr>Why do we care?</vt:lpstr>
      <vt:lpstr>Example</vt:lpstr>
      <vt:lpstr>Example</vt:lpstr>
      <vt:lpstr>Absorption probability</vt:lpstr>
      <vt:lpstr>Penalizing long paths</vt:lpstr>
      <vt:lpstr>Penalizing long paths</vt:lpstr>
      <vt:lpstr>Propagating values</vt:lpstr>
      <vt:lpstr>Electrical networks and random walks</vt:lpstr>
      <vt:lpstr>Opinion formation</vt:lpstr>
      <vt:lpstr>Example</vt:lpstr>
      <vt:lpstr>Example</vt:lpstr>
      <vt:lpstr>Transductive learning</vt:lpstr>
      <vt:lpstr>Implementation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184</cp:revision>
  <dcterms:created xsi:type="dcterms:W3CDTF">2012-10-10T06:53:19Z</dcterms:created>
  <dcterms:modified xsi:type="dcterms:W3CDTF">2015-11-11T11:55:01Z</dcterms:modified>
</cp:coreProperties>
</file>