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431" r:id="rId2"/>
    <p:sldId id="487" r:id="rId3"/>
    <p:sldId id="485" r:id="rId4"/>
    <p:sldId id="486" r:id="rId5"/>
    <p:sldId id="454" r:id="rId6"/>
    <p:sldId id="488" r:id="rId7"/>
    <p:sldId id="489" r:id="rId8"/>
    <p:sldId id="490" r:id="rId9"/>
    <p:sldId id="491" r:id="rId10"/>
    <p:sldId id="457" r:id="rId11"/>
    <p:sldId id="455" r:id="rId12"/>
    <p:sldId id="492" r:id="rId13"/>
    <p:sldId id="483" r:id="rId14"/>
    <p:sldId id="493" r:id="rId15"/>
    <p:sldId id="503" r:id="rId16"/>
    <p:sldId id="495" r:id="rId17"/>
    <p:sldId id="502" r:id="rId18"/>
    <p:sldId id="458" r:id="rId19"/>
    <p:sldId id="504" r:id="rId20"/>
    <p:sldId id="494" r:id="rId21"/>
    <p:sldId id="511" r:id="rId22"/>
    <p:sldId id="505" r:id="rId23"/>
    <p:sldId id="506" r:id="rId24"/>
    <p:sldId id="512" r:id="rId25"/>
    <p:sldId id="532" r:id="rId26"/>
    <p:sldId id="534" r:id="rId27"/>
    <p:sldId id="535" r:id="rId28"/>
    <p:sldId id="539" r:id="rId29"/>
    <p:sldId id="541" r:id="rId30"/>
    <p:sldId id="599" r:id="rId31"/>
    <p:sldId id="543" r:id="rId32"/>
    <p:sldId id="542" r:id="rId33"/>
    <p:sldId id="600" r:id="rId34"/>
    <p:sldId id="615" r:id="rId35"/>
    <p:sldId id="606" r:id="rId36"/>
    <p:sldId id="607" r:id="rId37"/>
    <p:sldId id="608" r:id="rId38"/>
    <p:sldId id="616" r:id="rId39"/>
    <p:sldId id="545" r:id="rId40"/>
    <p:sldId id="546" r:id="rId41"/>
    <p:sldId id="547" r:id="rId42"/>
    <p:sldId id="549" r:id="rId43"/>
    <p:sldId id="581" r:id="rId44"/>
    <p:sldId id="609" r:id="rId45"/>
    <p:sldId id="601" r:id="rId46"/>
    <p:sldId id="612" r:id="rId47"/>
    <p:sldId id="518" r:id="rId48"/>
    <p:sldId id="519" r:id="rId49"/>
    <p:sldId id="614" r:id="rId50"/>
    <p:sldId id="610" r:id="rId51"/>
    <p:sldId id="611" r:id="rId52"/>
    <p:sldId id="520" r:id="rId53"/>
    <p:sldId id="521" r:id="rId54"/>
    <p:sldId id="52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4" r:id="rId67"/>
    <p:sldId id="575" r:id="rId68"/>
    <p:sldId id="576" r:id="rId69"/>
    <p:sldId id="577" r:id="rId70"/>
    <p:sldId id="578" r:id="rId71"/>
    <p:sldId id="579" r:id="rId72"/>
    <p:sldId id="580" r:id="rId73"/>
    <p:sldId id="591" r:id="rId74"/>
    <p:sldId id="592" r:id="rId75"/>
    <p:sldId id="582" r:id="rId76"/>
    <p:sldId id="583" r:id="rId77"/>
    <p:sldId id="584" r:id="rId78"/>
    <p:sldId id="585" r:id="rId79"/>
    <p:sldId id="586" r:id="rId80"/>
    <p:sldId id="588" r:id="rId81"/>
    <p:sldId id="589" r:id="rId82"/>
    <p:sldId id="590" r:id="rId83"/>
    <p:sldId id="593" r:id="rId84"/>
    <p:sldId id="595" r:id="rId85"/>
    <p:sldId id="594" r:id="rId86"/>
    <p:sldId id="596" r:id="rId87"/>
    <p:sldId id="597" r:id="rId88"/>
    <p:sldId id="613" r:id="rId89"/>
    <p:sldId id="598" r:id="rId9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92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39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7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4/11/2015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3.wmf"/><Relationship Id="rId9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blp.uni-trier.de/db/journals/corr/corr0711.html#abs-0711-0189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Graph </a:t>
            </a:r>
            <a:r>
              <a:rPr lang="en-US" dirty="0" smtClean="0"/>
              <a:t>Partitioning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67" y="1105076"/>
            <a:ext cx="8408733" cy="11841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  <a:r>
              <a:rPr lang="en-US" sz="2800" dirty="0" smtClean="0"/>
              <a:t>: the min number of edges such that when removed cause the graph to become disconnected </a:t>
            </a: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Minimizes the number of connections between partition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67855" y="4199711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7293" y="4191773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18830" y="4895036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48980" y="5580836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44230" y="521094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66443" y="4641036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5768" y="5699898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80955" y="5757048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0194"/>
              </p:ext>
            </p:extLst>
          </p:nvPr>
        </p:nvGraphicFramePr>
        <p:xfrm>
          <a:off x="867880" y="3475016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5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0" y="3475016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0132" y="3818056"/>
            <a:ext cx="385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problem can be solved in polynomial time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Min-cut/Max-flow algorithm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7150" y="2420888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dirty="0" err="1">
                <a:latin typeface="Times New Roman" pitchFamily="18" charset="0"/>
              </a:rPr>
              <a:t>a</a:t>
            </a:r>
            <a:r>
              <a:rPr lang="en-IE" sz="3200" dirty="0" err="1" smtClean="0">
                <a:latin typeface="Times New Roman" pitchFamily="18" charset="0"/>
              </a:rPr>
              <a:t>rg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 err="1" smtClean="0">
                <a:latin typeface="Times New Roman" pitchFamily="18" charset="0"/>
              </a:rPr>
              <a:t>min</a:t>
            </a:r>
            <a:r>
              <a:rPr lang="en-IE" sz="3200" baseline="-25000" dirty="0" err="1" smtClean="0">
                <a:latin typeface="Times New Roman" pitchFamily="18" charset="0"/>
              </a:rPr>
              <a:t>A,B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>
                <a:latin typeface="Times New Roman" pitchFamily="18" charset="0"/>
              </a:rPr>
              <a:t>cut(A,B)</a:t>
            </a:r>
            <a:endParaRPr lang="el-GR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5439" y="3933238"/>
            <a:ext cx="8229600" cy="16679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dirty="0" smtClean="0"/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Does not consider internal cluster connectivity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1826032"/>
            <a:ext cx="4616759" cy="1799375"/>
            <a:chOff x="2317751" y="3134576"/>
            <a:chExt cx="4616759" cy="1799375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3733800" y="3134576"/>
              <a:ext cx="1590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 smtClean="0">
                  <a:solidFill>
                    <a:srgbClr val="0000FF"/>
                  </a:solidFill>
                  <a:latin typeface="Tahoma" pitchFamily="34" charset="0"/>
                </a:rPr>
                <a:t>“Optimal cut”</a:t>
              </a:r>
              <a:endParaRPr lang="en-IE" sz="16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5415272" y="3386554"/>
              <a:ext cx="1519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FF0000"/>
                  </a:solidFill>
                  <a:latin typeface="Tahoma" pitchFamily="34" charset="0"/>
                </a:rPr>
                <a:t>Minimum cut</a:t>
              </a: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" name="Freeform 121856"/>
            <p:cNvSpPr/>
            <p:nvPr/>
          </p:nvSpPr>
          <p:spPr>
            <a:xfrm>
              <a:off x="5449542" y="3684655"/>
              <a:ext cx="1125302" cy="794387"/>
            </a:xfrm>
            <a:custGeom>
              <a:avLst/>
              <a:gdLst>
                <a:gd name="connsiteX0" fmla="*/ 9808 w 1054063"/>
                <a:gd name="connsiteY0" fmla="*/ 0 h 794387"/>
                <a:gd name="connsiteX1" fmla="*/ 20629 w 1054063"/>
                <a:gd name="connsiteY1" fmla="*/ 330049 h 794387"/>
                <a:gd name="connsiteX2" fmla="*/ 193770 w 1054063"/>
                <a:gd name="connsiteY2" fmla="*/ 633046 h 794387"/>
                <a:gd name="connsiteX3" fmla="*/ 567105 w 1054063"/>
                <a:gd name="connsiteY3" fmla="*/ 789955 h 794387"/>
                <a:gd name="connsiteX4" fmla="*/ 1054063 w 1054063"/>
                <a:gd name="connsiteY4" fmla="*/ 735848 h 7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63" h="794387">
                  <a:moveTo>
                    <a:pt x="9808" y="0"/>
                  </a:moveTo>
                  <a:cubicBezTo>
                    <a:pt x="-112" y="112270"/>
                    <a:pt x="-10031" y="224541"/>
                    <a:pt x="20629" y="330049"/>
                  </a:cubicBezTo>
                  <a:cubicBezTo>
                    <a:pt x="51289" y="435557"/>
                    <a:pt x="102691" y="556395"/>
                    <a:pt x="193770" y="633046"/>
                  </a:cubicBezTo>
                  <a:cubicBezTo>
                    <a:pt x="284849" y="709697"/>
                    <a:pt x="423723" y="772821"/>
                    <a:pt x="567105" y="789955"/>
                  </a:cubicBezTo>
                  <a:cubicBezTo>
                    <a:pt x="710487" y="807089"/>
                    <a:pt x="882275" y="771468"/>
                    <a:pt x="1054063" y="735848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2" name="Freeform 121861"/>
            <p:cNvSpPr/>
            <p:nvPr/>
          </p:nvSpPr>
          <p:spPr>
            <a:xfrm>
              <a:off x="3956508" y="3446138"/>
              <a:ext cx="485634" cy="1367879"/>
            </a:xfrm>
            <a:custGeom>
              <a:avLst/>
              <a:gdLst>
                <a:gd name="connsiteX0" fmla="*/ 69013 w 485634"/>
                <a:gd name="connsiteY0" fmla="*/ 0 h 1504161"/>
                <a:gd name="connsiteX1" fmla="*/ 14907 w 485634"/>
                <a:gd name="connsiteY1" fmla="*/ 286765 h 1504161"/>
                <a:gd name="connsiteX2" fmla="*/ 4086 w 485634"/>
                <a:gd name="connsiteY2" fmla="*/ 703385 h 1504161"/>
                <a:gd name="connsiteX3" fmla="*/ 74424 w 485634"/>
                <a:gd name="connsiteY3" fmla="*/ 936043 h 1504161"/>
                <a:gd name="connsiteX4" fmla="*/ 290850 w 485634"/>
                <a:gd name="connsiteY4" fmla="*/ 1363484 h 1504161"/>
                <a:gd name="connsiteX5" fmla="*/ 485634 w 485634"/>
                <a:gd name="connsiteY5" fmla="*/ 1504161 h 15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34" h="1504161">
                  <a:moveTo>
                    <a:pt x="69013" y="0"/>
                  </a:moveTo>
                  <a:cubicBezTo>
                    <a:pt x="47370" y="84767"/>
                    <a:pt x="25728" y="169534"/>
                    <a:pt x="14907" y="286765"/>
                  </a:cubicBezTo>
                  <a:cubicBezTo>
                    <a:pt x="4086" y="403996"/>
                    <a:pt x="-5833" y="595172"/>
                    <a:pt x="4086" y="703385"/>
                  </a:cubicBezTo>
                  <a:cubicBezTo>
                    <a:pt x="14005" y="811598"/>
                    <a:pt x="26630" y="826027"/>
                    <a:pt x="74424" y="936043"/>
                  </a:cubicBezTo>
                  <a:cubicBezTo>
                    <a:pt x="122218" y="1046060"/>
                    <a:pt x="222315" y="1268798"/>
                    <a:pt x="290850" y="1363484"/>
                  </a:cubicBezTo>
                  <a:cubicBezTo>
                    <a:pt x="359385" y="1458170"/>
                    <a:pt x="422509" y="1481165"/>
                    <a:pt x="485634" y="1504161"/>
                  </a:cubicBezTo>
                </a:path>
              </a:pathLst>
            </a:custGeom>
            <a:noFill/>
            <a:ln w="38100" cap="sq">
              <a:solidFill>
                <a:srgbClr val="00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4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the minimum cut does not always yield good results we need extra constraints to make the problem meaningful.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 </a:t>
            </a:r>
            <a:r>
              <a:rPr lang="en-US" dirty="0" smtClean="0"/>
              <a:t>refers to the problem of partitioning the nodes of the graph into two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equal sets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Kernighan-Lin algorithm</a:t>
            </a:r>
            <a:r>
              <a:rPr lang="en-US" dirty="0" smtClean="0"/>
              <a:t>: Start with random equal partitions and then swap nodes to improve some quality metric (e.g., cut, modularity,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6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 Ratio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8" y="1916832"/>
            <a:ext cx="8229600" cy="160483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Ratio Cut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IE" sz="3200" dirty="0" smtClean="0"/>
              <a:t>Normalize cut by the </a:t>
            </a:r>
            <a:r>
              <a:rPr lang="en-IE" sz="3200" i="1" dirty="0" smtClean="0">
                <a:solidFill>
                  <a:schemeClr val="accent3">
                    <a:lumMod val="75000"/>
                  </a:schemeClr>
                </a:solidFill>
              </a:rPr>
              <a:t>size</a:t>
            </a:r>
            <a:r>
              <a:rPr lang="en-IE" sz="3200" dirty="0" smtClean="0"/>
              <a:t> of the groups</a:t>
            </a:r>
            <a:endParaRPr lang="en-IE" sz="3200" dirty="0"/>
          </a:p>
          <a:p>
            <a:pPr lvl="1">
              <a:defRPr/>
            </a:pPr>
            <a:endParaRPr lang="en-IE" sz="3200" dirty="0"/>
          </a:p>
          <a:p>
            <a:pPr marL="2242566" lvl="8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1008126" lvl="2" indent="-285750">
              <a:buSzPct val="70000"/>
              <a:buNone/>
              <a:defRPr/>
            </a:pPr>
            <a:r>
              <a:rPr lang="en-IE" dirty="0"/>
              <a:t>	</a:t>
            </a:r>
            <a:endParaRPr lang="en-US" i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blipFill rotWithShape="0">
                <a:blip r:embed="rId2"/>
                <a:stretch>
                  <a:fillRect l="-1647" b="-1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Normalized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Normalized-cut </a:t>
                </a:r>
              </a:p>
              <a:p>
                <a:pPr marL="0" indent="0">
                  <a:buNone/>
                  <a:defRPr/>
                </a:pPr>
                <a:r>
                  <a:rPr lang="en-IE" dirty="0" smtClean="0"/>
                  <a:t>Connectivity </a:t>
                </a:r>
                <a:r>
                  <a:rPr lang="en-IE" dirty="0"/>
                  <a:t>between groups relative to the </a:t>
                </a:r>
                <a:r>
                  <a:rPr lang="en-IE" i="1" dirty="0">
                    <a:solidFill>
                      <a:schemeClr val="accent3">
                        <a:lumMod val="75000"/>
                      </a:schemeClr>
                    </a:solidFill>
                  </a:rPr>
                  <a:t>density</a:t>
                </a:r>
                <a:r>
                  <a:rPr lang="en-IE" dirty="0"/>
                  <a:t>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𝑣𝑜𝑙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E" b="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/>
                  <a:t>: </a:t>
                </a:r>
                <a:r>
                  <a:rPr lang="en-IE" dirty="0" smtClean="0"/>
                  <a:t>total </a:t>
                </a:r>
                <a:r>
                  <a:rPr lang="en-IE" dirty="0"/>
                  <a:t>weight of the edges with at least </a:t>
                </a:r>
                <a:r>
                  <a:rPr lang="en-IE" dirty="0" smtClean="0"/>
                  <a:t/>
                </a:r>
                <a:br>
                  <a:rPr lang="en-IE" dirty="0" smtClean="0"/>
                </a:br>
                <a:r>
                  <a:rPr lang="en-IE" dirty="0" smtClean="0"/>
                  <a:t>one </a:t>
                </a:r>
                <a:r>
                  <a:rPr lang="en-IE" dirty="0"/>
                  <a:t>endpoint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E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E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64592" indent="0">
                  <a:buSzPct val="70000"/>
                  <a:buNone/>
                  <a:defRPr/>
                </a:pPr>
                <a:endParaRPr lang="en-US" i="1" dirty="0" smtClean="0"/>
              </a:p>
              <a:p>
                <a:pPr marL="164592" indent="0">
                  <a:buSzPct val="70000"/>
                  <a:buNone/>
                  <a:defRPr/>
                </a:pPr>
                <a:r>
                  <a:rPr lang="en-US" i="1" dirty="0" smtClean="0"/>
                  <a:t>Why </a:t>
                </a:r>
                <a:r>
                  <a:rPr lang="en-US" i="1" dirty="0"/>
                  <a:t>use </a:t>
                </a:r>
                <a:r>
                  <a:rPr lang="en-US" i="1" dirty="0" smtClean="0"/>
                  <a:t>these criteria?</a:t>
                </a:r>
                <a:endParaRPr lang="en-US" i="1" dirty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 smtClean="0"/>
                  <a:t>Produce </a:t>
                </a:r>
                <a:r>
                  <a:rPr lang="en-US" dirty="0"/>
                  <a:t>more balanced </a:t>
                </a:r>
                <a:r>
                  <a:rPr lang="en-US" dirty="0" smtClean="0"/>
                  <a:t>partitions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  <a:blipFill rotWithShape="0">
                <a:blip r:embed="rId2"/>
                <a:stretch>
                  <a:fillRect l="-1852" t="-1752" b="-14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756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2863"/>
            <a:ext cx="38354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069" y="5032760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69" y="5032760"/>
                <a:ext cx="5554960" cy="615233"/>
              </a:xfrm>
              <a:prstGeom prst="rect">
                <a:avLst/>
              </a:prstGeom>
              <a:blipFill rotWithShape="0">
                <a:blip r:embed="rId3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0381" y="5752840"/>
                <a:ext cx="555496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81" y="5752840"/>
                <a:ext cx="5554960" cy="622414"/>
              </a:xfrm>
              <a:prstGeom prst="rect">
                <a:avLst/>
              </a:prstGeom>
              <a:blipFill rotWithShape="1">
                <a:blip r:embed="rId4"/>
                <a:stretch>
                  <a:fillRect l="-175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3457589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57589"/>
                <a:ext cx="5554960" cy="615233"/>
              </a:xfrm>
              <a:prstGeom prst="rect">
                <a:avLst/>
              </a:prstGeom>
              <a:blipFill rotWithShape="0">
                <a:blip r:embed="rId5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7777" y="4072822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7" y="4072822"/>
                <a:ext cx="5554960" cy="615233"/>
              </a:xfrm>
              <a:prstGeom prst="rect">
                <a:avLst/>
              </a:prstGeom>
              <a:blipFill rotWithShape="1">
                <a:blip r:embed="rId6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020"/>
            <a:ext cx="8230313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7777" y="2960979"/>
            <a:ext cx="21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is Min-Cut</a:t>
            </a:r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13984" y="570031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Normalized is even better for Green due to density</a:t>
            </a:r>
            <a:endParaRPr lang="el-G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9411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three cuts has the best (min, normalized, ratio) cut?</a:t>
            </a:r>
          </a:p>
        </p:txBody>
      </p:sp>
    </p:spTree>
    <p:extLst>
      <p:ext uri="{BB962C8B-B14F-4D97-AF65-F5344CB8AC3E}">
        <p14:creationId xmlns:p14="http://schemas.microsoft.com/office/powerpoint/2010/main" val="110439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expansion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56484"/>
            <a:ext cx="871296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expansion: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54404"/>
              </p:ext>
            </p:extLst>
          </p:nvPr>
        </p:nvGraphicFramePr>
        <p:xfrm>
          <a:off x="2965450" y="2432050"/>
          <a:ext cx="29083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6" name="Equation" r:id="rId3" imgW="1523880" imgH="444240" progId="Equation.3">
                  <p:embed/>
                </p:oleObj>
              </mc:Choice>
              <mc:Fallback>
                <p:oleObj name="Equation" r:id="rId3" imgW="152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432050"/>
                        <a:ext cx="29083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596" y="24208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 and normalized cuts </a:t>
            </a:r>
            <a:r>
              <a:rPr lang="en-US" sz="2400" dirty="0"/>
              <a:t>can be reformulated in matrix </a:t>
            </a:r>
            <a:r>
              <a:rPr lang="en-US" sz="2400" dirty="0" smtClean="0"/>
              <a:t>format and solved using spectral clustering</a:t>
            </a:r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066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6" y="1239444"/>
            <a:ext cx="8136904" cy="707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modules, cluster, communities, groups,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partitions (more on this today)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28693"/>
            <a:ext cx="4947873" cy="40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SPECTRAL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68" y="407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 smtClean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 smtClean="0"/>
              <a:t>if edge between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 smtClean="0"/>
              <a:t> and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en-US" sz="2000" dirty="0" smtClean="0"/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sz="20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38200" y="3200400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/>
          </p:nvPr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/>
                <a:gridCol w="442913"/>
                <a:gridCol w="447675"/>
                <a:gridCol w="444500"/>
                <a:gridCol w="444500"/>
                <a:gridCol w="446087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428" y="602972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graph is weighted,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70" y="303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437" y="1311275"/>
                <a:ext cx="8458200" cy="5045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is a vector in </a:t>
                </a:r>
                <a:r>
                  <a:rPr lang="en-US" dirty="0" smtClean="0">
                    <a:sym typeface="Symbol"/>
                  </a:rPr>
                  <a:t></a:t>
                </a:r>
                <a:r>
                  <a:rPr lang="en-US" i="1" baseline="30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with components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Think of it as a label/value of each node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What is the meaning of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Entry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sz="28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800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 a sum of labels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28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of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 of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437" y="1311275"/>
                <a:ext cx="8458200" cy="5045075"/>
              </a:xfrm>
              <a:blipFill rotWithShape="0">
                <a:blip r:embed="rId3"/>
                <a:stretch>
                  <a:fillRect l="-1801" t="-18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19223"/>
              </p:ext>
            </p:extLst>
          </p:nvPr>
        </p:nvGraphicFramePr>
        <p:xfrm>
          <a:off x="477437" y="3573016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2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37" y="3573016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8193"/>
              </p:ext>
            </p:extLst>
          </p:nvPr>
        </p:nvGraphicFramePr>
        <p:xfrm>
          <a:off x="5224463" y="3878263"/>
          <a:ext cx="291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3" name="Equation" r:id="rId6" imgW="1307880" imgH="444240" progId="Equation.3">
                  <p:embed/>
                </p:oleObj>
              </mc:Choice>
              <mc:Fallback>
                <p:oleObj name="Equation" r:id="rId6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3878263"/>
                        <a:ext cx="291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400" i="1" baseline="30000" dirty="0" err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coordinate of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Sum of the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-values </a:t>
                </a:r>
                <a:br>
                  <a:rPr lang="en-IE" sz="1800" dirty="0" smtClean="0">
                    <a:solidFill>
                      <a:schemeClr val="tx1"/>
                    </a:solidFill>
                  </a:rPr>
                </a:br>
                <a:r>
                  <a:rPr lang="en-IE" sz="18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neighbors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en-IE" sz="18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Make this a new value at node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Graph Theory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Analyze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“spectrum”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a matrix representing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Spectrum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a graph, ordered by the magnitude (strength) of their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clustering</a:t>
                </a:r>
                <a:r>
                  <a:rPr lang="en-US" dirty="0" smtClean="0"/>
                  <a:t>: use the eigenvectors of A or graphs derived by it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Most based on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graph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Laplacian  </a:t>
                </a:r>
                <a:endParaRPr lang="en-I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E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  <a:blipFill rotWithShape="0">
                <a:blip r:embed="rId3"/>
                <a:stretch>
                  <a:fillRect l="-1852" t="-2591" b="-13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6136"/>
              </p:ext>
            </p:extLst>
          </p:nvPr>
        </p:nvGraphicFramePr>
        <p:xfrm>
          <a:off x="4247998" y="103245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1" name="Equation" r:id="rId4" imgW="1765080" imgH="711000" progId="Equation.3">
                  <p:embed/>
                </p:oleObj>
              </mc:Choice>
              <mc:Fallback>
                <p:oleObj name="Equation" r:id="rId4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98" y="103245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17275"/>
              </p:ext>
            </p:extLst>
          </p:nvPr>
        </p:nvGraphicFramePr>
        <p:xfrm>
          <a:off x="3419872" y="4526965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2" name="Equation" r:id="rId6" imgW="1104840" imgH="228600" progId="Equation.3">
                  <p:embed/>
                </p:oleObj>
              </mc:Choice>
              <mc:Fallback>
                <p:oleObj name="Equation" r:id="rId6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26965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5116"/>
              </p:ext>
            </p:extLst>
          </p:nvPr>
        </p:nvGraphicFramePr>
        <p:xfrm>
          <a:off x="6451797" y="4597540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3" name="Equation" r:id="rId8" imgW="977760" imgH="228600" progId="Equation.3">
                  <p:embed/>
                </p:oleObj>
              </mc:Choice>
              <mc:Fallback>
                <p:oleObj name="Equation" r:id="rId8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97" y="4597540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314450"/>
            <a:ext cx="8075240" cy="26874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dirty="0" smtClean="0"/>
              <a:t>degree of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IE" dirty="0" smtClean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6906"/>
              </p:ext>
            </p:extLst>
          </p:nvPr>
        </p:nvGraphicFramePr>
        <p:xfrm>
          <a:off x="4932040" y="3138833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/>
                <a:gridCol w="442912"/>
                <a:gridCol w="447675"/>
                <a:gridCol w="444500"/>
                <a:gridCol w="444500"/>
                <a:gridCol w="446088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137845"/>
            <a:ext cx="5106575" cy="1843329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Laplacian matrix (L):</a:t>
            </a:r>
          </a:p>
          <a:p>
            <a:pPr lvl="1"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symmetric matrix</a:t>
            </a:r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909320" y="2315607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IE" sz="3200" b="1" i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320" y="2315607"/>
                <a:ext cx="3240087" cy="5794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181688" y="3645024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99084"/>
              </p:ext>
            </p:extLst>
          </p:nvPr>
        </p:nvGraphicFramePr>
        <p:xfrm>
          <a:off x="4912030" y="3272588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/>
                <a:gridCol w="437266"/>
                <a:gridCol w="440271"/>
                <a:gridCol w="441773"/>
                <a:gridCol w="437266"/>
                <a:gridCol w="441773"/>
                <a:gridCol w="437266"/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Laplacian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Matrix properties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The matrix </a:t>
            </a:r>
            <a:r>
              <a:rPr lang="en-US" dirty="0" smtClean="0">
                <a:solidFill>
                  <a:schemeClr val="hlink"/>
                </a:solidFill>
              </a:rPr>
              <a:t>L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9900"/>
                </a:solidFill>
              </a:rPr>
              <a:t>symmetric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9900"/>
                </a:solidFill>
              </a:rPr>
              <a:t>positive semi-definite</a:t>
            </a:r>
          </a:p>
          <a:p>
            <a:pPr lvl="1" eaLnBrk="1" hangingPunct="1"/>
            <a:r>
              <a:rPr lang="en-US" dirty="0" smtClean="0"/>
              <a:t>all eigenvalues of </a:t>
            </a:r>
            <a:r>
              <a:rPr lang="en-US" dirty="0" smtClean="0">
                <a:solidFill>
                  <a:schemeClr val="hlink"/>
                </a:solidFill>
              </a:rPr>
              <a:t>L</a:t>
            </a:r>
            <a:r>
              <a:rPr lang="en-US" dirty="0" smtClean="0"/>
              <a:t> are positive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The matrix L has 0 as an eigenvalue, and corresponding eigenvector </a:t>
            </a:r>
            <a:r>
              <a:rPr lang="en-US" dirty="0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>
                <a:solidFill>
                  <a:schemeClr val="hlink"/>
                </a:solidFill>
              </a:rPr>
              <a:t> = (1,1,…,1)</a:t>
            </a:r>
          </a:p>
          <a:p>
            <a:pPr lvl="1" eaLnBrk="1" hangingPunct="1"/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1</a:t>
            </a:r>
            <a:r>
              <a:rPr lang="fi-FI" dirty="0" smtClean="0">
                <a:solidFill>
                  <a:schemeClr val="hlink"/>
                </a:solidFill>
              </a:rPr>
              <a:t> = 0</a:t>
            </a:r>
            <a:r>
              <a:rPr lang="fi-FI" dirty="0" smtClean="0"/>
              <a:t> is the smallest eigenvalue</a:t>
            </a:r>
          </a:p>
          <a:p>
            <a:pPr marL="457200" lvl="1" indent="0" eaLnBrk="1" hangingPunct="1">
              <a:buNone/>
            </a:pPr>
            <a:endParaRPr lang="fi-FI" sz="1400" i="1" dirty="0" smtClean="0"/>
          </a:p>
          <a:p>
            <a:pPr marL="457200" lvl="1" indent="0" eaLnBrk="1" hangingPunct="1">
              <a:buNone/>
            </a:pPr>
            <a:r>
              <a:rPr lang="fi-FI" sz="2000" i="1" dirty="0" smtClean="0"/>
              <a:t>Proof: Let  w</a:t>
            </a:r>
            <a:r>
              <a:rPr lang="fi-FI" sz="2000" i="1" baseline="-25000" dirty="0" smtClean="0"/>
              <a:t>1</a:t>
            </a:r>
            <a:r>
              <a:rPr lang="fi-FI" sz="2000" i="1" dirty="0" smtClean="0"/>
              <a:t> be the column vector with all 1s -- show Lw</a:t>
            </a:r>
            <a:r>
              <a:rPr lang="fi-FI" sz="2000" i="1" baseline="-25000" dirty="0" smtClean="0"/>
              <a:t>1</a:t>
            </a:r>
            <a:r>
              <a:rPr lang="fi-FI" sz="2000" i="1" dirty="0" smtClean="0"/>
              <a:t> = 0w</a:t>
            </a:r>
            <a:r>
              <a:rPr lang="fi-FI" sz="2000" i="1" baseline="-25000" dirty="0" smtClean="0"/>
              <a:t>1</a:t>
            </a:r>
            <a:endParaRPr lang="el-GR" sz="2000" i="1" baseline="-25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3212976"/>
            <a:ext cx="75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definite: if </a:t>
            </a:r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Mz</a:t>
            </a:r>
            <a:r>
              <a:rPr lang="en-US" dirty="0" smtClean="0"/>
              <a:t> is non-negative, for every non-zero column vector z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5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005" y="2204864"/>
            <a:ext cx="8229600" cy="24048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 second smallest eigenvalue (also known as </a:t>
            </a:r>
            <a:r>
              <a:rPr lang="en-US" dirty="0" smtClean="0">
                <a:solidFill>
                  <a:srgbClr val="FF9900"/>
                </a:solidFill>
              </a:rPr>
              <a:t>Fielder value</a:t>
            </a:r>
            <a:r>
              <a:rPr lang="en-US" dirty="0" smtClean="0"/>
              <a:t>) </a:t>
            </a:r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2</a:t>
            </a:r>
            <a:r>
              <a:rPr lang="fi-FI" dirty="0" smtClean="0"/>
              <a:t> satisfies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13492"/>
              </p:ext>
            </p:extLst>
          </p:nvPr>
        </p:nvGraphicFramePr>
        <p:xfrm>
          <a:off x="2771800" y="3407296"/>
          <a:ext cx="27336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8" name="Equation" r:id="rId3" imgW="1155199" imgH="317362" progId="Equation.3">
                  <p:embed/>
                </p:oleObj>
              </mc:Choice>
              <mc:Fallback>
                <p:oleObj name="Equation" r:id="rId3" imgW="1155199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07296"/>
                        <a:ext cx="27336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0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the </a:t>
            </a:r>
            <a:r>
              <a:rPr lang="en-US" dirty="0" err="1" smtClean="0"/>
              <a:t>Laplacian</a:t>
            </a:r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r>
              <a:rPr lang="en-US" dirty="0" smtClean="0"/>
              <a:t>The expression: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is</a:t>
            </a:r>
            <a:endParaRPr lang="el-GR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55483"/>
              </p:ext>
            </p:extLst>
          </p:nvPr>
        </p:nvGraphicFramePr>
        <p:xfrm>
          <a:off x="1835696" y="2400563"/>
          <a:ext cx="10810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09" name="Equation" r:id="rId3" imgW="457200" imgH="215640" progId="Equation.3">
                  <p:embed/>
                </p:oleObj>
              </mc:Choice>
              <mc:Fallback>
                <p:oleObj name="Equation" r:id="rId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00563"/>
                        <a:ext cx="10810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73877"/>
              </p:ext>
            </p:extLst>
          </p:nvPr>
        </p:nvGraphicFramePr>
        <p:xfrm>
          <a:off x="3892550" y="2345794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0" name="Equation" r:id="rId5" imgW="583693" imgH="266469" progId="Equation.3">
                  <p:embed/>
                </p:oleObj>
              </mc:Choice>
              <mc:Fallback>
                <p:oleObj name="Equation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45794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3116634" y="2471619"/>
            <a:ext cx="576064" cy="3690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20941"/>
              </p:ext>
            </p:extLst>
          </p:nvPr>
        </p:nvGraphicFramePr>
        <p:xfrm>
          <a:off x="3692698" y="3841423"/>
          <a:ext cx="1376721" cy="6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1" name="Equation" r:id="rId7" imgW="380880" imgH="190440" progId="Equation.3">
                  <p:embed/>
                </p:oleObj>
              </mc:Choice>
              <mc:Fallback>
                <p:oleObj name="Equation" r:id="rId7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698" y="3841423"/>
                        <a:ext cx="1376721" cy="68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960951"/>
              </p:ext>
            </p:extLst>
          </p:nvPr>
        </p:nvGraphicFramePr>
        <p:xfrm>
          <a:off x="2442720" y="4810060"/>
          <a:ext cx="19383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2" name="Equation" r:id="rId9" imgW="825480" imgH="368280" progId="Equation.3">
                  <p:embed/>
                </p:oleObj>
              </mc:Choice>
              <mc:Fallback>
                <p:oleObj name="Equation" r:id="rId9" imgW="825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720" y="4810060"/>
                        <a:ext cx="193833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57614"/>
              </p:ext>
            </p:extLst>
          </p:nvPr>
        </p:nvGraphicFramePr>
        <p:xfrm>
          <a:off x="1501775" y="2740025"/>
          <a:ext cx="25654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2" name="Equation" r:id="rId3" imgW="1091880" imgH="368280" progId="Equation.3">
                  <p:embed/>
                </p:oleObj>
              </mc:Choice>
              <mc:Fallback>
                <p:oleObj name="Equation" r:id="rId3" imgW="1091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2740025"/>
                        <a:ext cx="25654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10398" y="2829706"/>
            <a:ext cx="1239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/>
              <a:t>where</a:t>
            </a:r>
            <a:r>
              <a:rPr lang="en-US" sz="2400" dirty="0"/>
              <a:t> 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49070"/>
              </p:ext>
            </p:extLst>
          </p:nvPr>
        </p:nvGraphicFramePr>
        <p:xfrm>
          <a:off x="5796136" y="2796097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3" name="Equation" r:id="rId5" imgW="583693" imgH="266469" progId="Equation.3">
                  <p:embed/>
                </p:oleObj>
              </mc:Choice>
              <mc:Fallback>
                <p:oleObj name="Equation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796097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598" y="1463305"/>
            <a:ext cx="774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Thus, the </a:t>
            </a:r>
            <a:r>
              <a:rPr lang="fi-FI" sz="3200" dirty="0"/>
              <a:t>eigenvector for eigenvalue </a:t>
            </a:r>
            <a:r>
              <a:rPr lang="el-GR" sz="3200" dirty="0">
                <a:solidFill>
                  <a:schemeClr val="hlink"/>
                </a:solidFill>
              </a:rPr>
              <a:t>λ</a:t>
            </a:r>
            <a:r>
              <a:rPr lang="fi-FI" sz="3200" baseline="-25000" dirty="0">
                <a:solidFill>
                  <a:schemeClr val="hlink"/>
                </a:solidFill>
              </a:rPr>
              <a:t>2</a:t>
            </a:r>
            <a:r>
              <a:rPr lang="fi-FI" sz="3200" dirty="0"/>
              <a:t> (called the </a:t>
            </a:r>
            <a:r>
              <a:rPr lang="fi-FI" sz="3200" dirty="0">
                <a:solidFill>
                  <a:srgbClr val="FF9900"/>
                </a:solidFill>
              </a:rPr>
              <a:t>Fielder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9900"/>
                </a:solidFill>
              </a:rPr>
              <a:t>vector</a:t>
            </a:r>
            <a:r>
              <a:rPr lang="fi-FI" sz="3200" dirty="0"/>
              <a:t>) minimizes 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Intuitively, </a:t>
            </a:r>
            <a:r>
              <a:rPr lang="en-US" sz="2400" dirty="0" smtClean="0"/>
              <a:t>minimum when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close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whenever there is an edge between nodes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and j </a:t>
            </a:r>
            <a:r>
              <a:rPr lang="en-US" sz="2400" dirty="0"/>
              <a:t>in the graph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x must have some positive and some negative components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68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5309" y="1556792"/>
            <a:ext cx="65536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Background: </a:t>
            </a:r>
            <a:r>
              <a:rPr lang="en-US" sz="2800" dirty="0"/>
              <a:t>C</a:t>
            </a:r>
            <a:r>
              <a:rPr lang="en-US" sz="2800" dirty="0" smtClean="0"/>
              <a:t>luster analysis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Hierarchical clustering (</a:t>
            </a:r>
            <a:r>
              <a:rPr lang="en-US" sz="2800" dirty="0" err="1" smtClean="0"/>
              <a:t>betweenness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How to evaluate (if time allows)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3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+ eigenvalues: intuition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3595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partition</a:t>
            </a:r>
            <a:r>
              <a:rPr lang="en-US" sz="2400" dirty="0" smtClean="0"/>
              <a:t> </a:t>
            </a:r>
            <a:r>
              <a:rPr lang="en-US" sz="2400" dirty="0"/>
              <a:t>of the graph by </a:t>
            </a:r>
            <a:r>
              <a:rPr lang="en-US" sz="2400" dirty="0" smtClean="0"/>
              <a:t>taking: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one </a:t>
            </a:r>
            <a:r>
              <a:rPr lang="en-US" sz="2400" dirty="0"/>
              <a:t>set to be the </a:t>
            </a:r>
            <a:r>
              <a:rPr lang="en-US" sz="2400" dirty="0" smtClean="0"/>
              <a:t>nodes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whose corresponding vector component x</a:t>
            </a:r>
            <a:r>
              <a:rPr lang="en-US" sz="2400" baseline="-25000" dirty="0"/>
              <a:t>i </a:t>
            </a:r>
            <a:r>
              <a:rPr lang="en-US" sz="2400" dirty="0"/>
              <a:t>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/>
              <a:t> and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other set </a:t>
            </a:r>
            <a:r>
              <a:rPr lang="en-US" sz="2400" dirty="0" smtClean="0"/>
              <a:t>to be the nodes whose corresponding vector component 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sz="2400" dirty="0"/>
              <a:t> between the two sets will have a small number </a:t>
            </a:r>
            <a:r>
              <a:rPr lang="en-US" sz="2400" dirty="0" smtClean="0"/>
              <a:t>of edges because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(x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−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is likely to be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smaller</a:t>
            </a:r>
            <a:r>
              <a:rPr lang="en-US" sz="2400" dirty="0"/>
              <a:t> if both x</a:t>
            </a:r>
            <a:r>
              <a:rPr lang="en-US" sz="2400" baseline="-25000" dirty="0"/>
              <a:t>i</a:t>
            </a:r>
            <a:r>
              <a:rPr lang="en-US" sz="2400" dirty="0"/>
              <a:t> and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have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sign </a:t>
            </a:r>
            <a:r>
              <a:rPr lang="en-US" sz="2400" dirty="0"/>
              <a:t>than if </a:t>
            </a:r>
            <a:r>
              <a:rPr lang="en-US" sz="2400" dirty="0" smtClean="0"/>
              <a:t>they have </a:t>
            </a:r>
            <a:r>
              <a:rPr lang="en-US" sz="2400" dirty="0"/>
              <a:t>different signs.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Thus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minimizing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30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Lx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under the required constraints </a:t>
            </a:r>
            <a:r>
              <a:rPr lang="en-US" sz="2400" dirty="0" smtClean="0"/>
              <a:t>will end giving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the same sign if there is an edge (</a:t>
            </a:r>
            <a:r>
              <a:rPr lang="en-US" sz="2400" dirty="0" err="1"/>
              <a:t>i</a:t>
            </a:r>
            <a:r>
              <a:rPr lang="en-US" sz="2400" dirty="0"/>
              <a:t>, j).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942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1772816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73016"/>
            <a:ext cx="5548321" cy="207212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706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properties of 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764" y="141277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Let G be an undirected graph with non-negative </a:t>
            </a:r>
            <a:r>
              <a:rPr lang="en-US" sz="2800" dirty="0" smtClean="0"/>
              <a:t>weights. Then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multiplicity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of the eigenvalue 0 </a:t>
            </a:r>
            <a:r>
              <a:rPr lang="en-US" sz="2800" dirty="0"/>
              <a:t>of </a:t>
            </a:r>
            <a:r>
              <a:rPr lang="en-US" sz="2800" i="1" dirty="0"/>
              <a:t>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equals the number of connected components</a:t>
            </a:r>
            <a:r>
              <a:rPr lang="en-US" sz="2800" dirty="0"/>
              <a:t> A</a:t>
            </a:r>
            <a:r>
              <a:rPr lang="en-US" sz="2800" baseline="-25000" dirty="0"/>
              <a:t>1</a:t>
            </a:r>
            <a:r>
              <a:rPr lang="en-US" sz="2800" dirty="0"/>
              <a:t>, . . . </a:t>
            </a:r>
            <a:r>
              <a:rPr lang="en-US" sz="2800" dirty="0" smtClean="0"/>
              <a:t>,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the graph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eigenspace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of eigenvalue 0 </a:t>
            </a:r>
            <a:r>
              <a:rPr lang="en-US" sz="2800" dirty="0"/>
              <a:t>is spanned by the indicator vectors 1A</a:t>
            </a:r>
            <a:r>
              <a:rPr lang="en-US" sz="2800" baseline="-25000" dirty="0"/>
              <a:t>1</a:t>
            </a:r>
            <a:r>
              <a:rPr lang="en-US" sz="2800" dirty="0"/>
              <a:t> , . . . , 1A</a:t>
            </a:r>
            <a:r>
              <a:rPr lang="en-US" sz="2800" baseline="-25000" dirty="0"/>
              <a:t>k</a:t>
            </a:r>
            <a:r>
              <a:rPr lang="en-US" sz="2800" dirty="0"/>
              <a:t> of those </a:t>
            </a:r>
            <a:r>
              <a:rPr lang="en-US" sz="2800" dirty="0" smtClean="0"/>
              <a:t>components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144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1844824"/>
                <a:ext cx="3263266" cy="880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l-GR" sz="2000" b="1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𝝉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3263266" cy="880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145342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connected (k = 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638" y="2996952"/>
            <a:ext cx="769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Assume k connected components,  both A and 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block diagonal</a:t>
            </a:r>
            <a:r>
              <a:rPr lang="en-US" sz="2000" dirty="0" smtClean="0"/>
              <a:t>, if we order vertices based on the connected component they belong to (recall the “tile” matrix)</a:t>
            </a:r>
            <a:endParaRPr lang="en-US" sz="2000" dirty="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74" y="3789040"/>
            <a:ext cx="2895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638" y="501917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i </a:t>
            </a:r>
            <a:r>
              <a:rPr lang="en-US" dirty="0" smtClean="0"/>
              <a:t>Laplacian of the </a:t>
            </a:r>
            <a:r>
              <a:rPr lang="en-US" dirty="0" err="1" smtClean="0"/>
              <a:t>i-th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457" y="5589240"/>
            <a:ext cx="821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for all block diagonal matrices, </a:t>
            </a:r>
            <a:r>
              <a:rPr lang="en-US" dirty="0" smtClean="0"/>
              <a:t>that </a:t>
            </a:r>
            <a:r>
              <a:rPr lang="en-US" dirty="0"/>
              <a:t>the spectrum </a:t>
            </a:r>
            <a:r>
              <a:rPr lang="en-US" dirty="0" smtClean="0"/>
              <a:t>is </a:t>
            </a:r>
            <a:r>
              <a:rPr lang="en-US" dirty="0"/>
              <a:t>given by the union of the spectra of </a:t>
            </a:r>
            <a:r>
              <a:rPr lang="en-US" dirty="0" smtClean="0"/>
              <a:t>each block, </a:t>
            </a:r>
            <a:r>
              <a:rPr lang="en-US" dirty="0"/>
              <a:t>and the corresponding eigenvectors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eigenvectors of </a:t>
            </a:r>
            <a:r>
              <a:rPr lang="en-US" dirty="0" smtClean="0"/>
              <a:t>the block, </a:t>
            </a:r>
            <a:r>
              <a:rPr lang="en-US" dirty="0"/>
              <a:t>filled with 0 at the positions of the other blocks.</a:t>
            </a:r>
          </a:p>
        </p:txBody>
      </p:sp>
    </p:spTree>
    <p:extLst>
      <p:ext uri="{BB962C8B-B14F-4D97-AF65-F5344CB8AC3E}">
        <p14:creationId xmlns:p14="http://schemas.microsoft.com/office/powerpoint/2010/main" val="2496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3090722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What we know about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unit vector: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orthogonal to 1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st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(1,…,1)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thus: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⋅1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3090722"/>
              </a:xfrm>
              <a:blipFill rotWithShape="0">
                <a:blip r:embed="rId3"/>
                <a:stretch>
                  <a:fillRect l="-1704" t="-29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55160"/>
              </p:ext>
            </p:extLst>
          </p:nvPr>
        </p:nvGraphicFramePr>
        <p:xfrm>
          <a:off x="478695" y="3367474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7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95" y="3367474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273857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 smtClean="0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73857"/>
                <a:ext cx="1143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596" t="-1653" r="-1596" b="-82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8826" y="5263022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We want to assign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to nodes </a:t>
                </a:r>
                <a:r>
                  <a:rPr lang="en-US" sz="1600" i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such that few edges cross 0.</a:t>
                </a:r>
                <a:b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(we want x</a:t>
                </a:r>
                <a:r>
                  <a:rPr lang="en-US" sz="1600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sz="16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1600" baseline="-250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to subtract each other)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6" y="5263022"/>
                <a:ext cx="4572000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800" t="-2190" r="-1333" b="-80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90897" y="6288280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9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+ eigenvalues: summary</a:t>
            </a:r>
          </a:p>
        </p:txBody>
      </p:sp>
    </p:spTree>
    <p:extLst>
      <p:ext uri="{BB962C8B-B14F-4D97-AF65-F5344CB8AC3E}">
        <p14:creationId xmlns:p14="http://schemas.microsoft.com/office/powerpoint/2010/main" val="42497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Clustering Algorithms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Three basic stages:</a:t>
            </a:r>
          </a:p>
          <a:p>
            <a:pPr marL="457200" lvl="1" indent="0">
              <a:buNone/>
            </a:pPr>
            <a:r>
              <a:rPr lang="en-IE" dirty="0" smtClean="0"/>
              <a:t>Pre-processing</a:t>
            </a:r>
          </a:p>
          <a:p>
            <a:pPr lvl="2"/>
            <a:r>
              <a:rPr lang="en-IE" dirty="0" smtClean="0"/>
              <a:t>Construct a matrix representation of the graph</a:t>
            </a:r>
          </a:p>
          <a:p>
            <a:pPr marL="457200" lvl="1" indent="0">
              <a:buNone/>
            </a:pPr>
            <a:r>
              <a:rPr lang="en-IE" dirty="0" smtClean="0"/>
              <a:t>Decomposition</a:t>
            </a:r>
          </a:p>
          <a:p>
            <a:pPr lvl="2"/>
            <a:r>
              <a:rPr lang="en-IE" dirty="0" smtClean="0"/>
              <a:t>Compute eigenvalues and eigenvectors of the matrix</a:t>
            </a:r>
          </a:p>
          <a:p>
            <a:pPr lvl="2"/>
            <a:r>
              <a:rPr lang="en-IE" i="1" dirty="0" smtClean="0"/>
              <a:t>Map each point to a lower-dimensional representation based on one or more eigenvectors</a:t>
            </a:r>
          </a:p>
          <a:p>
            <a:pPr marL="457200" lvl="1" indent="0">
              <a:buNone/>
            </a:pPr>
            <a:r>
              <a:rPr lang="en-IE" dirty="0" smtClean="0"/>
              <a:t>Grouping</a:t>
            </a:r>
          </a:p>
          <a:p>
            <a:pPr lvl="2"/>
            <a:r>
              <a:rPr lang="en-IE" dirty="0" smtClean="0"/>
              <a:t>Assign points to two or more clusters, based on the new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988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Pre-processing:</a:t>
            </a:r>
          </a:p>
          <a:p>
            <a:pPr marL="457200" lvl="1" indent="0">
              <a:buNone/>
            </a:pPr>
            <a:r>
              <a:rPr lang="en-US" dirty="0" smtClean="0"/>
              <a:t>Build 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of the </a:t>
            </a:r>
            <a:br>
              <a:rPr lang="en-US" dirty="0" smtClean="0"/>
            </a:br>
            <a:r>
              <a:rPr lang="en-US" dirty="0" smtClean="0"/>
              <a:t>graph</a:t>
            </a:r>
          </a:p>
          <a:p>
            <a:pPr marL="11887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Decomposition: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eigenvectors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Map vertices to </a:t>
            </a:r>
            <a:br>
              <a:rPr lang="en-US" dirty="0" smtClean="0"/>
            </a:br>
            <a:r>
              <a:rPr lang="en-US" dirty="0" smtClean="0"/>
              <a:t>corresponding </a:t>
            </a:r>
            <a:br>
              <a:rPr lang="en-US" dirty="0" smtClean="0"/>
            </a:br>
            <a:r>
              <a:rPr lang="en-US" dirty="0" smtClean="0"/>
              <a:t>components of </a:t>
            </a:r>
            <a:r>
              <a:rPr lang="en-US" i="1" dirty="0" smtClean="0">
                <a:sym typeface="Symbol"/>
              </a:rPr>
              <a:t>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smtClean="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0.2</a:t>
            </a:r>
            <a:endParaRPr lang="en-IE" sz="800" dirty="0"/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-0.2</a:t>
            </a:r>
            <a:endParaRPr lang="en-IE" sz="800" dirty="0"/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5.0</a:t>
            </a:r>
            <a:endParaRPr lang="en-IE" sz="800" dirty="0"/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4.0</a:t>
            </a:r>
            <a:endParaRPr lang="en-IE" sz="800" dirty="0"/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1.0</a:t>
            </a:r>
            <a:endParaRPr lang="en-IE" sz="800" dirty="0"/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ym typeface="Symbol"/>
              </a:rPr>
              <a:t> </a:t>
            </a:r>
            <a:r>
              <a:rPr lang="en-IE" b="1" dirty="0" smtClean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87" name="Text Box 229"/>
          <p:cNvSpPr txBox="1">
            <a:spLocks noChangeArrowheads="1"/>
          </p:cNvSpPr>
          <p:nvPr/>
        </p:nvSpPr>
        <p:spPr bwMode="auto">
          <a:xfrm>
            <a:off x="6659563" y="5562600"/>
            <a:ext cx="20875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sz="2000" dirty="0"/>
              <a:t>How do we </a:t>
            </a:r>
            <a:r>
              <a:rPr lang="en-IE" sz="2000" dirty="0" smtClean="0"/>
              <a:t>now find </a:t>
            </a:r>
            <a:r>
              <a:rPr lang="en-IE" sz="2000" dirty="0"/>
              <a:t>the clusters?</a:t>
            </a:r>
          </a:p>
        </p:txBody>
      </p:sp>
      <p:sp>
        <p:nvSpPr>
          <p:cNvPr id="88" name="Rectangle 132"/>
          <p:cNvSpPr>
            <a:spLocks noChangeArrowheads="1"/>
          </p:cNvSpPr>
          <p:nvPr/>
        </p:nvSpPr>
        <p:spPr bwMode="auto">
          <a:xfrm>
            <a:off x="5627688" y="6307138"/>
            <a:ext cx="395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89" name="Rectangle 133"/>
          <p:cNvSpPr>
            <a:spLocks noChangeArrowheads="1"/>
          </p:cNvSpPr>
          <p:nvPr/>
        </p:nvSpPr>
        <p:spPr bwMode="auto">
          <a:xfrm>
            <a:off x="5230813" y="6307138"/>
            <a:ext cx="396875" cy="2190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0" name="Rectangle 134"/>
          <p:cNvSpPr>
            <a:spLocks noChangeArrowheads="1"/>
          </p:cNvSpPr>
          <p:nvPr/>
        </p:nvSpPr>
        <p:spPr bwMode="auto">
          <a:xfrm>
            <a:off x="5627688" y="6040438"/>
            <a:ext cx="395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1" name="Rectangle 135"/>
          <p:cNvSpPr>
            <a:spLocks noChangeArrowheads="1"/>
          </p:cNvSpPr>
          <p:nvPr/>
        </p:nvSpPr>
        <p:spPr bwMode="auto">
          <a:xfrm>
            <a:off x="5230813" y="6040438"/>
            <a:ext cx="3968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136"/>
          <p:cNvSpPr>
            <a:spLocks noChangeArrowheads="1"/>
          </p:cNvSpPr>
          <p:nvPr/>
        </p:nvSpPr>
        <p:spPr bwMode="auto">
          <a:xfrm>
            <a:off x="5627688" y="5767388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3" name="Rectangle 137"/>
          <p:cNvSpPr>
            <a:spLocks noChangeArrowheads="1"/>
          </p:cNvSpPr>
          <p:nvPr/>
        </p:nvSpPr>
        <p:spPr bwMode="auto">
          <a:xfrm>
            <a:off x="5230813" y="5767388"/>
            <a:ext cx="396875" cy="2730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auto">
          <a:xfrm>
            <a:off x="5627688" y="5510213"/>
            <a:ext cx="395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5" name="Rectangle 139"/>
          <p:cNvSpPr>
            <a:spLocks noChangeArrowheads="1"/>
          </p:cNvSpPr>
          <p:nvPr/>
        </p:nvSpPr>
        <p:spPr bwMode="auto">
          <a:xfrm>
            <a:off x="5230813" y="5510213"/>
            <a:ext cx="396875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" name="Rectangle 140"/>
          <p:cNvSpPr>
            <a:spLocks noChangeArrowheads="1"/>
          </p:cNvSpPr>
          <p:nvPr/>
        </p:nvSpPr>
        <p:spPr bwMode="auto">
          <a:xfrm>
            <a:off x="5627688" y="5240338"/>
            <a:ext cx="3952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97" name="Rectangle 141"/>
          <p:cNvSpPr>
            <a:spLocks noChangeArrowheads="1"/>
          </p:cNvSpPr>
          <p:nvPr/>
        </p:nvSpPr>
        <p:spPr bwMode="auto">
          <a:xfrm>
            <a:off x="5230813" y="5240338"/>
            <a:ext cx="396875" cy="269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8" name="Rectangle 142"/>
          <p:cNvSpPr>
            <a:spLocks noChangeArrowheads="1"/>
          </p:cNvSpPr>
          <p:nvPr/>
        </p:nvSpPr>
        <p:spPr bwMode="auto">
          <a:xfrm>
            <a:off x="5627688" y="50133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9" name="Rectangle 143"/>
          <p:cNvSpPr>
            <a:spLocks noChangeArrowheads="1"/>
          </p:cNvSpPr>
          <p:nvPr/>
        </p:nvSpPr>
        <p:spPr bwMode="auto">
          <a:xfrm>
            <a:off x="5230813" y="5013325"/>
            <a:ext cx="396875" cy="227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0" name="Line 144"/>
          <p:cNvSpPr>
            <a:spLocks noChangeShapeType="1"/>
          </p:cNvSpPr>
          <p:nvPr/>
        </p:nvSpPr>
        <p:spPr bwMode="auto">
          <a:xfrm>
            <a:off x="5230813" y="5013325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45"/>
          <p:cNvSpPr>
            <a:spLocks noChangeShapeType="1"/>
          </p:cNvSpPr>
          <p:nvPr/>
        </p:nvSpPr>
        <p:spPr bwMode="auto">
          <a:xfrm>
            <a:off x="5230813" y="52403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46"/>
          <p:cNvSpPr>
            <a:spLocks noChangeShapeType="1"/>
          </p:cNvSpPr>
          <p:nvPr/>
        </p:nvSpPr>
        <p:spPr bwMode="auto">
          <a:xfrm>
            <a:off x="5230813" y="5510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5230813" y="576738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8"/>
          <p:cNvSpPr>
            <a:spLocks noChangeShapeType="1"/>
          </p:cNvSpPr>
          <p:nvPr/>
        </p:nvSpPr>
        <p:spPr bwMode="auto">
          <a:xfrm>
            <a:off x="5230813" y="60404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5230813" y="63071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0"/>
          <p:cNvSpPr>
            <a:spLocks noChangeShapeType="1"/>
          </p:cNvSpPr>
          <p:nvPr/>
        </p:nvSpPr>
        <p:spPr bwMode="auto">
          <a:xfrm>
            <a:off x="5230813" y="6526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51"/>
          <p:cNvSpPr>
            <a:spLocks noChangeShapeType="1"/>
          </p:cNvSpPr>
          <p:nvPr/>
        </p:nvSpPr>
        <p:spPr bwMode="auto">
          <a:xfrm>
            <a:off x="5230813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>
            <a:off x="5627688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09" name="Line 153"/>
          <p:cNvSpPr>
            <a:spLocks noChangeShapeType="1"/>
          </p:cNvSpPr>
          <p:nvPr/>
        </p:nvSpPr>
        <p:spPr bwMode="auto">
          <a:xfrm>
            <a:off x="6022975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0" name="Rectangle 410"/>
          <p:cNvSpPr>
            <a:spLocks noChangeArrowheads="1"/>
          </p:cNvSpPr>
          <p:nvPr/>
        </p:nvSpPr>
        <p:spPr bwMode="auto">
          <a:xfrm>
            <a:off x="6979085" y="3228083"/>
            <a:ext cx="331788" cy="152241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111" name="AutoShape 221"/>
          <p:cNvSpPr>
            <a:spLocks noChangeArrowheads="1"/>
          </p:cNvSpPr>
          <p:nvPr/>
        </p:nvSpPr>
        <p:spPr bwMode="auto">
          <a:xfrm rot="8678935">
            <a:off x="6110288" y="4848225"/>
            <a:ext cx="1093788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/>
                <a:gridCol w="299462"/>
                <a:gridCol w="301520"/>
                <a:gridCol w="302549"/>
                <a:gridCol w="299462"/>
                <a:gridCol w="302549"/>
                <a:gridCol w="299462"/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295"/>
          <p:cNvSpPr>
            <a:spLocks noChangeArrowheads="1"/>
          </p:cNvSpPr>
          <p:nvPr/>
        </p:nvSpPr>
        <p:spPr bwMode="auto">
          <a:xfrm>
            <a:off x="7971785" y="4825209"/>
            <a:ext cx="719138" cy="647700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94"/>
          <p:cNvSpPr>
            <a:spLocks noChangeArrowheads="1"/>
          </p:cNvSpPr>
          <p:nvPr/>
        </p:nvSpPr>
        <p:spPr bwMode="auto">
          <a:xfrm>
            <a:off x="6963722" y="4891884"/>
            <a:ext cx="719138" cy="720725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568" y="2486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72434" y="964410"/>
            <a:ext cx="8229600" cy="360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Grouping:</a:t>
            </a:r>
          </a:p>
          <a:p>
            <a:pPr lvl="1"/>
            <a:r>
              <a:rPr lang="en-IE" dirty="0" smtClean="0"/>
              <a:t>Sort components of reduced 1-dimensional vector</a:t>
            </a:r>
          </a:p>
          <a:p>
            <a:pPr lvl="1"/>
            <a:r>
              <a:rPr lang="en-IE" dirty="0" smtClean="0"/>
              <a:t>Identify clusters by splitting the sorted vector in two</a:t>
            </a:r>
          </a:p>
          <a:p>
            <a:r>
              <a:rPr lang="en-IE" dirty="0" smtClean="0"/>
              <a:t>How to choose a splitting point?</a:t>
            </a:r>
          </a:p>
          <a:p>
            <a:pPr lvl="1"/>
            <a:r>
              <a:rPr lang="en-IE" dirty="0" smtClean="0"/>
              <a:t>Naïve approaches: </a:t>
            </a:r>
          </a:p>
          <a:p>
            <a:pPr lvl="2"/>
            <a:r>
              <a:rPr lang="en-IE" dirty="0" smtClean="0"/>
              <a:t>Split at 0 or median value</a:t>
            </a:r>
          </a:p>
          <a:p>
            <a:pPr lvl="1"/>
            <a:r>
              <a:rPr lang="en-IE" dirty="0" smtClean="0"/>
              <a:t>More expensive approaches:</a:t>
            </a:r>
          </a:p>
          <a:p>
            <a:pPr lvl="2"/>
            <a:r>
              <a:rPr lang="en-IE" dirty="0" smtClean="0"/>
              <a:t>Attempt to minimize normalized cut in 1-dimension </a:t>
            </a:r>
            <a:br>
              <a:rPr lang="en-IE" dirty="0" smtClean="0"/>
            </a:br>
            <a:r>
              <a:rPr lang="en-IE" dirty="0" smtClean="0"/>
              <a:t>(sweep over ordering of nodes induced by the eigenvector)</a:t>
            </a:r>
          </a:p>
          <a:p>
            <a:pPr lvl="1"/>
            <a:endParaRPr lang="en-IE" dirty="0" smtClean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>
          <a:xfrm>
            <a:off x="6568434" y="6025360"/>
            <a:ext cx="2133600" cy="365125"/>
          </a:xfrm>
        </p:spPr>
        <p:txBody>
          <a:bodyPr/>
          <a:lstStyle/>
          <a:p>
            <a:fld id="{2FB82157-1A3D-4543-BB36-318E47FF2E9F}" type="slidenum">
              <a:rPr lang="en-IE" smtClean="0"/>
              <a:pPr/>
              <a:t>37</a:t>
            </a:fld>
            <a:endParaRPr lang="en-IE"/>
          </a:p>
        </p:txBody>
      </p:sp>
      <p:sp>
        <p:nvSpPr>
          <p:cNvPr id="24627" name="AutoShape 77"/>
          <p:cNvSpPr>
            <a:spLocks noChangeArrowheads="1"/>
          </p:cNvSpPr>
          <p:nvPr/>
        </p:nvSpPr>
        <p:spPr bwMode="auto">
          <a:xfrm>
            <a:off x="650234" y="4787111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20" name="Rectangle 152"/>
          <p:cNvSpPr>
            <a:spLocks noChangeArrowheads="1"/>
          </p:cNvSpPr>
          <p:nvPr/>
        </p:nvSpPr>
        <p:spPr bwMode="auto">
          <a:xfrm>
            <a:off x="2121846" y="608727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29" name="Rectangle 153"/>
          <p:cNvSpPr>
            <a:spLocks noChangeArrowheads="1"/>
          </p:cNvSpPr>
          <p:nvPr/>
        </p:nvSpPr>
        <p:spPr bwMode="auto">
          <a:xfrm>
            <a:off x="1731321" y="608727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2" name="Rectangle 154"/>
          <p:cNvSpPr>
            <a:spLocks noChangeArrowheads="1"/>
          </p:cNvSpPr>
          <p:nvPr/>
        </p:nvSpPr>
        <p:spPr bwMode="auto">
          <a:xfrm>
            <a:off x="2121846" y="578406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1" name="Rectangle 155"/>
          <p:cNvSpPr>
            <a:spLocks noChangeArrowheads="1"/>
          </p:cNvSpPr>
          <p:nvPr/>
        </p:nvSpPr>
        <p:spPr bwMode="auto">
          <a:xfrm>
            <a:off x="1731321" y="5784061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4" name="Rectangle 156"/>
          <p:cNvSpPr>
            <a:spLocks noChangeArrowheads="1"/>
          </p:cNvSpPr>
          <p:nvPr/>
        </p:nvSpPr>
        <p:spPr bwMode="auto">
          <a:xfrm>
            <a:off x="2121846" y="5480849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3" name="Rectangle 157"/>
          <p:cNvSpPr>
            <a:spLocks noChangeArrowheads="1"/>
          </p:cNvSpPr>
          <p:nvPr/>
        </p:nvSpPr>
        <p:spPr bwMode="auto">
          <a:xfrm>
            <a:off x="1731321" y="5480849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2121846" y="5177636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5" name="Rectangle 159"/>
          <p:cNvSpPr>
            <a:spLocks noChangeArrowheads="1"/>
          </p:cNvSpPr>
          <p:nvPr/>
        </p:nvSpPr>
        <p:spPr bwMode="auto">
          <a:xfrm>
            <a:off x="1731321" y="5177636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8" name="Rectangle 160"/>
          <p:cNvSpPr>
            <a:spLocks noChangeArrowheads="1"/>
          </p:cNvSpPr>
          <p:nvPr/>
        </p:nvSpPr>
        <p:spPr bwMode="auto">
          <a:xfrm>
            <a:off x="2121846" y="487442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37" name="Rectangle 161"/>
          <p:cNvSpPr>
            <a:spLocks noChangeArrowheads="1"/>
          </p:cNvSpPr>
          <p:nvPr/>
        </p:nvSpPr>
        <p:spPr bwMode="auto">
          <a:xfrm>
            <a:off x="1731321" y="487442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30" name="Rectangle 162"/>
          <p:cNvSpPr>
            <a:spLocks noChangeArrowheads="1"/>
          </p:cNvSpPr>
          <p:nvPr/>
        </p:nvSpPr>
        <p:spPr bwMode="auto">
          <a:xfrm>
            <a:off x="2121846" y="457121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9" name="Rectangle 163"/>
          <p:cNvSpPr>
            <a:spLocks noChangeArrowheads="1"/>
          </p:cNvSpPr>
          <p:nvPr/>
        </p:nvSpPr>
        <p:spPr bwMode="auto">
          <a:xfrm>
            <a:off x="1731321" y="4545811"/>
            <a:ext cx="390525" cy="32861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1731321" y="454581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165"/>
          <p:cNvSpPr>
            <a:spLocks noChangeShapeType="1"/>
          </p:cNvSpPr>
          <p:nvPr/>
        </p:nvSpPr>
        <p:spPr bwMode="auto">
          <a:xfrm>
            <a:off x="1731321" y="487442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Line 166"/>
          <p:cNvSpPr>
            <a:spLocks noChangeShapeType="1"/>
          </p:cNvSpPr>
          <p:nvPr/>
        </p:nvSpPr>
        <p:spPr bwMode="auto">
          <a:xfrm>
            <a:off x="1731321" y="517763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167"/>
          <p:cNvSpPr>
            <a:spLocks noChangeShapeType="1"/>
          </p:cNvSpPr>
          <p:nvPr/>
        </p:nvSpPr>
        <p:spPr bwMode="auto">
          <a:xfrm>
            <a:off x="1731321" y="5480849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168"/>
          <p:cNvSpPr>
            <a:spLocks noChangeShapeType="1"/>
          </p:cNvSpPr>
          <p:nvPr/>
        </p:nvSpPr>
        <p:spPr bwMode="auto">
          <a:xfrm>
            <a:off x="1731321" y="575866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169"/>
          <p:cNvSpPr>
            <a:spLocks noChangeShapeType="1"/>
          </p:cNvSpPr>
          <p:nvPr/>
        </p:nvSpPr>
        <p:spPr bwMode="auto">
          <a:xfrm>
            <a:off x="1731321" y="608727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Line 170"/>
          <p:cNvSpPr>
            <a:spLocks noChangeShapeType="1"/>
          </p:cNvSpPr>
          <p:nvPr/>
        </p:nvSpPr>
        <p:spPr bwMode="auto">
          <a:xfrm>
            <a:off x="1731321" y="639048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171"/>
          <p:cNvSpPr>
            <a:spLocks noChangeShapeType="1"/>
          </p:cNvSpPr>
          <p:nvPr/>
        </p:nvSpPr>
        <p:spPr bwMode="auto">
          <a:xfrm>
            <a:off x="17313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Line 172"/>
          <p:cNvSpPr>
            <a:spLocks noChangeShapeType="1"/>
          </p:cNvSpPr>
          <p:nvPr/>
        </p:nvSpPr>
        <p:spPr bwMode="auto">
          <a:xfrm>
            <a:off x="2121846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49" name="Line 173"/>
          <p:cNvSpPr>
            <a:spLocks noChangeShapeType="1"/>
          </p:cNvSpPr>
          <p:nvPr/>
        </p:nvSpPr>
        <p:spPr bwMode="auto">
          <a:xfrm>
            <a:off x="25949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99" name="AutoShape 117"/>
          <p:cNvSpPr>
            <a:spLocks noChangeArrowheads="1"/>
          </p:cNvSpPr>
          <p:nvPr/>
        </p:nvSpPr>
        <p:spPr bwMode="auto">
          <a:xfrm>
            <a:off x="2783834" y="506174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auto">
          <a:xfrm>
            <a:off x="3218810" y="4502281"/>
            <a:ext cx="2808288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>
                <a:solidFill>
                  <a:srgbClr val="008000"/>
                </a:solidFill>
              </a:rPr>
              <a:t>Split at </a:t>
            </a:r>
            <a:r>
              <a:rPr lang="en-IE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0:</a:t>
            </a:r>
            <a:endParaRPr lang="en-IE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/>
              <a:t>Cluster A:</a:t>
            </a:r>
            <a:r>
              <a:rPr lang="en-IE" dirty="0"/>
              <a:t> Positive points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/>
              <a:t>Cluster B:</a:t>
            </a:r>
            <a:r>
              <a:rPr lang="en-IE" dirty="0"/>
              <a:t> Negative points</a:t>
            </a:r>
          </a:p>
        </p:txBody>
      </p:sp>
      <p:sp>
        <p:nvSpPr>
          <p:cNvPr id="135390" name="Rectangle 222"/>
          <p:cNvSpPr>
            <a:spLocks noChangeArrowheads="1"/>
          </p:cNvSpPr>
          <p:nvPr/>
        </p:nvSpPr>
        <p:spPr bwMode="auto">
          <a:xfrm>
            <a:off x="3974460" y="6071397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2" name="Rectangle 223"/>
          <p:cNvSpPr>
            <a:spLocks noChangeArrowheads="1"/>
          </p:cNvSpPr>
          <p:nvPr/>
        </p:nvSpPr>
        <p:spPr bwMode="auto">
          <a:xfrm>
            <a:off x="3577585" y="6071397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2" name="Rectangle 224"/>
          <p:cNvSpPr>
            <a:spLocks noChangeArrowheads="1"/>
          </p:cNvSpPr>
          <p:nvPr/>
        </p:nvSpPr>
        <p:spPr bwMode="auto">
          <a:xfrm>
            <a:off x="3974460" y="5768184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04" name="Rectangle 225"/>
          <p:cNvSpPr>
            <a:spLocks noChangeArrowheads="1"/>
          </p:cNvSpPr>
          <p:nvPr/>
        </p:nvSpPr>
        <p:spPr bwMode="auto">
          <a:xfrm>
            <a:off x="3577585" y="5768184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4" name="Rectangle 226"/>
          <p:cNvSpPr>
            <a:spLocks noChangeArrowheads="1"/>
          </p:cNvSpPr>
          <p:nvPr/>
        </p:nvSpPr>
        <p:spPr bwMode="auto">
          <a:xfrm>
            <a:off x="3974460" y="5490373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6" name="Rectangle 227"/>
          <p:cNvSpPr>
            <a:spLocks noChangeArrowheads="1"/>
          </p:cNvSpPr>
          <p:nvPr/>
        </p:nvSpPr>
        <p:spPr bwMode="auto">
          <a:xfrm>
            <a:off x="3577585" y="5468147"/>
            <a:ext cx="396875" cy="3254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07" name="Line 228"/>
          <p:cNvSpPr>
            <a:spLocks noChangeShapeType="1"/>
          </p:cNvSpPr>
          <p:nvPr/>
        </p:nvSpPr>
        <p:spPr bwMode="auto">
          <a:xfrm>
            <a:off x="3577585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229"/>
          <p:cNvSpPr>
            <a:spLocks noChangeShapeType="1"/>
          </p:cNvSpPr>
          <p:nvPr/>
        </p:nvSpPr>
        <p:spPr bwMode="auto">
          <a:xfrm>
            <a:off x="3577585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230"/>
          <p:cNvSpPr>
            <a:spLocks noChangeShapeType="1"/>
          </p:cNvSpPr>
          <p:nvPr/>
        </p:nvSpPr>
        <p:spPr bwMode="auto">
          <a:xfrm>
            <a:off x="3577585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234"/>
          <p:cNvSpPr>
            <a:spLocks noChangeShapeType="1"/>
          </p:cNvSpPr>
          <p:nvPr/>
        </p:nvSpPr>
        <p:spPr bwMode="auto">
          <a:xfrm>
            <a:off x="3577585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235"/>
          <p:cNvSpPr>
            <a:spLocks noChangeShapeType="1"/>
          </p:cNvSpPr>
          <p:nvPr/>
        </p:nvSpPr>
        <p:spPr bwMode="auto">
          <a:xfrm>
            <a:off x="357758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236"/>
          <p:cNvSpPr>
            <a:spLocks noChangeShapeType="1"/>
          </p:cNvSpPr>
          <p:nvPr/>
        </p:nvSpPr>
        <p:spPr bwMode="auto">
          <a:xfrm>
            <a:off x="3974460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237"/>
          <p:cNvSpPr>
            <a:spLocks noChangeShapeType="1"/>
          </p:cNvSpPr>
          <p:nvPr/>
        </p:nvSpPr>
        <p:spPr bwMode="auto">
          <a:xfrm>
            <a:off x="4442772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24" name="Rectangle 256"/>
          <p:cNvSpPr>
            <a:spLocks noChangeArrowheads="1"/>
          </p:cNvSpPr>
          <p:nvPr/>
        </p:nvSpPr>
        <p:spPr bwMode="auto">
          <a:xfrm>
            <a:off x="5201597" y="6071397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15" name="Rectangle 257"/>
          <p:cNvSpPr>
            <a:spLocks noChangeArrowheads="1"/>
          </p:cNvSpPr>
          <p:nvPr/>
        </p:nvSpPr>
        <p:spPr bwMode="auto">
          <a:xfrm>
            <a:off x="4801547" y="6071397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6" name="Rectangle 258"/>
          <p:cNvSpPr>
            <a:spLocks noChangeArrowheads="1"/>
          </p:cNvSpPr>
          <p:nvPr/>
        </p:nvSpPr>
        <p:spPr bwMode="auto">
          <a:xfrm>
            <a:off x="5201597" y="5768184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7" name="Rectangle 259"/>
          <p:cNvSpPr>
            <a:spLocks noChangeArrowheads="1"/>
          </p:cNvSpPr>
          <p:nvPr/>
        </p:nvSpPr>
        <p:spPr bwMode="auto">
          <a:xfrm>
            <a:off x="4801547" y="5768184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8" name="Rectangle 260"/>
          <p:cNvSpPr>
            <a:spLocks noChangeArrowheads="1"/>
          </p:cNvSpPr>
          <p:nvPr/>
        </p:nvSpPr>
        <p:spPr bwMode="auto">
          <a:xfrm>
            <a:off x="5201597" y="5460211"/>
            <a:ext cx="465138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9" name="Rectangle 261"/>
          <p:cNvSpPr>
            <a:spLocks noChangeArrowheads="1"/>
          </p:cNvSpPr>
          <p:nvPr/>
        </p:nvSpPr>
        <p:spPr bwMode="auto">
          <a:xfrm>
            <a:off x="4801547" y="5460211"/>
            <a:ext cx="400050" cy="33337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20" name="Line 268"/>
          <p:cNvSpPr>
            <a:spLocks noChangeShapeType="1"/>
          </p:cNvSpPr>
          <p:nvPr/>
        </p:nvSpPr>
        <p:spPr bwMode="auto">
          <a:xfrm>
            <a:off x="4801547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272"/>
          <p:cNvSpPr>
            <a:spLocks noChangeShapeType="1"/>
          </p:cNvSpPr>
          <p:nvPr/>
        </p:nvSpPr>
        <p:spPr bwMode="auto">
          <a:xfrm>
            <a:off x="4801547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273"/>
          <p:cNvSpPr>
            <a:spLocks noChangeShapeType="1"/>
          </p:cNvSpPr>
          <p:nvPr/>
        </p:nvSpPr>
        <p:spPr bwMode="auto">
          <a:xfrm>
            <a:off x="4801547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274"/>
          <p:cNvSpPr>
            <a:spLocks noChangeShapeType="1"/>
          </p:cNvSpPr>
          <p:nvPr/>
        </p:nvSpPr>
        <p:spPr bwMode="auto">
          <a:xfrm>
            <a:off x="4801547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275"/>
          <p:cNvSpPr>
            <a:spLocks noChangeShapeType="1"/>
          </p:cNvSpPr>
          <p:nvPr/>
        </p:nvSpPr>
        <p:spPr bwMode="auto">
          <a:xfrm>
            <a:off x="480154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Line 276"/>
          <p:cNvSpPr>
            <a:spLocks noChangeShapeType="1"/>
          </p:cNvSpPr>
          <p:nvPr/>
        </p:nvSpPr>
        <p:spPr bwMode="auto">
          <a:xfrm>
            <a:off x="520159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26" name="Line 277"/>
          <p:cNvSpPr>
            <a:spLocks noChangeShapeType="1"/>
          </p:cNvSpPr>
          <p:nvPr/>
        </p:nvSpPr>
        <p:spPr bwMode="auto">
          <a:xfrm>
            <a:off x="566673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89" name="Freeform 282"/>
          <p:cNvSpPr>
            <a:spLocks/>
          </p:cNvSpPr>
          <p:nvPr/>
        </p:nvSpPr>
        <p:spPr bwMode="auto">
          <a:xfrm>
            <a:off x="7063181" y="5029997"/>
            <a:ext cx="351666" cy="441325"/>
          </a:xfrm>
          <a:custGeom>
            <a:avLst/>
            <a:gdLst>
              <a:gd name="T0" fmla="*/ 593 w 593"/>
              <a:gd name="T1" fmla="*/ 0 h 743"/>
              <a:gd name="T2" fmla="*/ 0 w 593"/>
              <a:gd name="T3" fmla="*/ 380 h 743"/>
              <a:gd name="T4" fmla="*/ 576 w 593"/>
              <a:gd name="T5" fmla="*/ 743 h 743"/>
              <a:gd name="T6" fmla="*/ 593 w 593"/>
              <a:gd name="T7" fmla="*/ 0 h 743"/>
              <a:gd name="T8" fmla="*/ 0 60000 65536"/>
              <a:gd name="T9" fmla="*/ 0 60000 65536"/>
              <a:gd name="T10" fmla="*/ 0 60000 65536"/>
              <a:gd name="T11" fmla="*/ 0 60000 65536"/>
              <a:gd name="T12" fmla="*/ 0 w 593"/>
              <a:gd name="T13" fmla="*/ 0 h 743"/>
              <a:gd name="T14" fmla="*/ 593 w 593"/>
              <a:gd name="T15" fmla="*/ 743 h 7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283"/>
          <p:cNvSpPr>
            <a:spLocks/>
          </p:cNvSpPr>
          <p:nvPr/>
        </p:nvSpPr>
        <p:spPr bwMode="auto">
          <a:xfrm>
            <a:off x="8108370" y="5007772"/>
            <a:ext cx="526798" cy="295275"/>
          </a:xfrm>
          <a:custGeom>
            <a:avLst/>
            <a:gdLst>
              <a:gd name="T0" fmla="*/ 0 w 889"/>
              <a:gd name="T1" fmla="*/ 498 h 498"/>
              <a:gd name="T2" fmla="*/ 307 w 889"/>
              <a:gd name="T3" fmla="*/ 0 h 498"/>
              <a:gd name="T4" fmla="*/ 889 w 889"/>
              <a:gd name="T5" fmla="*/ 408 h 498"/>
              <a:gd name="T6" fmla="*/ 0 w 889"/>
              <a:gd name="T7" fmla="*/ 498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498"/>
              <a:gd name="T14" fmla="*/ 889 w 889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84"/>
          <p:cNvSpPr>
            <a:spLocks noChangeShapeType="1"/>
          </p:cNvSpPr>
          <p:nvPr/>
        </p:nvSpPr>
        <p:spPr bwMode="auto">
          <a:xfrm flipV="1">
            <a:off x="7413446" y="5003009"/>
            <a:ext cx="912089" cy="3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5"/>
          <p:cNvSpPr>
            <a:spLocks noChangeShapeType="1"/>
          </p:cNvSpPr>
          <p:nvPr/>
        </p:nvSpPr>
        <p:spPr bwMode="auto">
          <a:xfrm flipV="1">
            <a:off x="7398034" y="5301459"/>
            <a:ext cx="73555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Oval 286"/>
          <p:cNvSpPr>
            <a:spLocks noChangeArrowheads="1"/>
          </p:cNvSpPr>
          <p:nvPr/>
        </p:nvSpPr>
        <p:spPr bwMode="auto">
          <a:xfrm>
            <a:off x="8084552" y="5274472"/>
            <a:ext cx="6304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287"/>
          <p:cNvSpPr>
            <a:spLocks noChangeArrowheads="1"/>
          </p:cNvSpPr>
          <p:nvPr/>
        </p:nvSpPr>
        <p:spPr bwMode="auto">
          <a:xfrm>
            <a:off x="7363008" y="543322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88"/>
          <p:cNvSpPr>
            <a:spLocks noChangeArrowheads="1"/>
          </p:cNvSpPr>
          <p:nvPr/>
        </p:nvSpPr>
        <p:spPr bwMode="auto">
          <a:xfrm>
            <a:off x="8594537" y="5212559"/>
            <a:ext cx="6304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89"/>
          <p:cNvSpPr>
            <a:spLocks noChangeArrowheads="1"/>
          </p:cNvSpPr>
          <p:nvPr/>
        </p:nvSpPr>
        <p:spPr bwMode="auto">
          <a:xfrm>
            <a:off x="7035160" y="522367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90"/>
          <p:cNvSpPr>
            <a:spLocks noChangeArrowheads="1"/>
          </p:cNvSpPr>
          <p:nvPr/>
        </p:nvSpPr>
        <p:spPr bwMode="auto">
          <a:xfrm>
            <a:off x="8261086" y="4968084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91"/>
          <p:cNvSpPr>
            <a:spLocks noChangeArrowheads="1"/>
          </p:cNvSpPr>
          <p:nvPr/>
        </p:nvSpPr>
        <p:spPr bwMode="auto">
          <a:xfrm>
            <a:off x="7371414" y="4991897"/>
            <a:ext cx="6164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293"/>
          <p:cNvSpPr>
            <a:spLocks noChangeArrowheads="1"/>
          </p:cNvSpPr>
          <p:nvPr/>
        </p:nvSpPr>
        <p:spPr bwMode="auto">
          <a:xfrm>
            <a:off x="6242997" y="499348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96"/>
          <p:cNvSpPr txBox="1">
            <a:spLocks noChangeArrowheads="1"/>
          </p:cNvSpPr>
          <p:nvPr/>
        </p:nvSpPr>
        <p:spPr bwMode="auto">
          <a:xfrm>
            <a:off x="6900222" y="4636297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A</a:t>
            </a:r>
          </a:p>
        </p:txBody>
      </p:sp>
      <p:sp>
        <p:nvSpPr>
          <p:cNvPr id="24588" name="Text Box 297"/>
          <p:cNvSpPr txBox="1">
            <a:spLocks noChangeArrowheads="1"/>
          </p:cNvSpPr>
          <p:nvPr/>
        </p:nvSpPr>
        <p:spPr bwMode="auto">
          <a:xfrm>
            <a:off x="8340085" y="4609309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 smtClean="0"/>
              <a:t>How do we partition a graph into </a:t>
            </a:r>
            <a:r>
              <a:rPr lang="en-IE" i="1" dirty="0" smtClean="0">
                <a:latin typeface="Times New Roman" pitchFamily="18" charset="0"/>
              </a:rPr>
              <a:t>k</a:t>
            </a:r>
            <a:r>
              <a:rPr lang="en-IE" i="1" dirty="0" smtClean="0"/>
              <a:t> clusters?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Recursively apply a bi-partitioning algorithm</a:t>
            </a:r>
            <a:r>
              <a:rPr lang="en-US" sz="2400" dirty="0" smtClean="0"/>
              <a:t> in a hierarchical divisive manner</a:t>
            </a:r>
          </a:p>
          <a:p>
            <a:pPr lvl="2"/>
            <a:r>
              <a:rPr lang="en-US" dirty="0" smtClean="0"/>
              <a:t>Disadvantages: Inefficient, unstable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2001"/>
            <a:ext cx="7019658" cy="3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883" y="1484784"/>
            <a:ext cx="75465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Dense </a:t>
            </a:r>
            <a:r>
              <a:rPr lang="en-US" sz="2800" dirty="0" err="1" smtClean="0"/>
              <a:t>Subgraphs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Community Evolution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How to evaluate (from Part I)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Right Brace 3"/>
          <p:cNvSpPr/>
          <p:nvPr/>
        </p:nvSpPr>
        <p:spPr>
          <a:xfrm>
            <a:off x="4427984" y="2204864"/>
            <a:ext cx="576064" cy="1080120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076056" y="2492896"/>
            <a:ext cx="14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355" y="2132856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several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of the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eigenvectors </a:t>
            </a:r>
            <a:r>
              <a:rPr lang="en-US" sz="2800" dirty="0" smtClean="0"/>
              <a:t>to partition the </a:t>
            </a:r>
            <a:r>
              <a:rPr lang="en-US" sz="2800" dirty="0"/>
              <a:t>graph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we use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/>
              <a:t> eigenvectors, and set a threshold for each, we can get </a:t>
            </a:r>
            <a:r>
              <a:rPr lang="en-US" sz="2400" dirty="0" smtClean="0"/>
              <a:t>a partition </a:t>
            </a:r>
            <a:r>
              <a:rPr lang="en-US" sz="2400" dirty="0"/>
              <a:t>into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groups</a:t>
            </a:r>
            <a:r>
              <a:rPr lang="en-US" sz="2400" dirty="0"/>
              <a:t>, each group consisting of the nodes that are above </a:t>
            </a:r>
            <a:r>
              <a:rPr lang="en-US" sz="2400" dirty="0" smtClean="0"/>
              <a:t>or below </a:t>
            </a:r>
            <a:r>
              <a:rPr lang="en-US" sz="2400" dirty="0"/>
              <a:t>threshold for each of the eigenvectors, in a particular pattern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5820" y="404664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01" y="1469125"/>
            <a:ext cx="5548321" cy="207212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820" y="3188875"/>
            <a:ext cx="796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use both the </a:t>
            </a:r>
            <a:r>
              <a:rPr lang="en-US" dirty="0" smtClean="0"/>
              <a:t>2</a:t>
            </a:r>
            <a:r>
              <a:rPr lang="en-US" baseline="30000" dirty="0"/>
              <a:t>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3</a:t>
            </a:r>
            <a:r>
              <a:rPr lang="en-US" baseline="30000" dirty="0"/>
              <a:t>rd</a:t>
            </a:r>
            <a:r>
              <a:rPr lang="en-US" dirty="0" smtClean="0"/>
              <a:t> </a:t>
            </a:r>
            <a:r>
              <a:rPr lang="en-US" dirty="0"/>
              <a:t>eigenvectors, </a:t>
            </a:r>
            <a:endParaRPr lang="en-US" dirty="0" smtClean="0"/>
          </a:p>
          <a:p>
            <a:r>
              <a:rPr lang="en-US" dirty="0" smtClean="0"/>
              <a:t>nodes </a:t>
            </a:r>
            <a:r>
              <a:rPr lang="en-US" dirty="0"/>
              <a:t>2 and 3 </a:t>
            </a:r>
            <a:r>
              <a:rPr lang="en-US" dirty="0" smtClean="0"/>
              <a:t>(negative in both)</a:t>
            </a:r>
          </a:p>
          <a:p>
            <a:r>
              <a:rPr lang="en-US" dirty="0" smtClean="0"/>
              <a:t>5 </a:t>
            </a:r>
            <a:r>
              <a:rPr lang="en-US" dirty="0"/>
              <a:t>and 6 </a:t>
            </a:r>
            <a:r>
              <a:rPr lang="en-US" dirty="0" smtClean="0"/>
              <a:t>(negative in 2</a:t>
            </a:r>
            <a:r>
              <a:rPr lang="en-US" baseline="30000" dirty="0" smtClean="0"/>
              <a:t>nd</a:t>
            </a:r>
            <a:r>
              <a:rPr lang="en-US" dirty="0" smtClean="0"/>
              <a:t>, positive in 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and 4 alone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02881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Note that each </a:t>
            </a:r>
            <a:r>
              <a:rPr lang="en-US" dirty="0"/>
              <a:t>eigenvector except the first is the vector x that minimizes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 err="1"/>
              <a:t>Lx</a:t>
            </a:r>
            <a:r>
              <a:rPr lang="en-US" dirty="0"/>
              <a:t>, subject to the constraint that it is orthogonal to all </a:t>
            </a:r>
            <a:r>
              <a:rPr lang="en-US" dirty="0" smtClean="0"/>
              <a:t>previous eigenvectors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Thus, </a:t>
            </a:r>
            <a:r>
              <a:rPr lang="en-US" dirty="0"/>
              <a:t>while each eigenvector </a:t>
            </a:r>
            <a:r>
              <a:rPr lang="en-US" dirty="0" smtClean="0"/>
              <a:t>tries to </a:t>
            </a:r>
            <a:r>
              <a:rPr lang="en-US" dirty="0"/>
              <a:t>produce a minimum-sized cut, </a:t>
            </a:r>
            <a:r>
              <a:rPr lang="en-US" dirty="0" smtClean="0"/>
              <a:t>successive </a:t>
            </a:r>
            <a:r>
              <a:rPr lang="en-US" dirty="0"/>
              <a:t>eigenvectors have </a:t>
            </a:r>
            <a:r>
              <a:rPr lang="en-US" dirty="0" smtClean="0"/>
              <a:t>to satisfy </a:t>
            </a:r>
            <a:r>
              <a:rPr lang="en-US" dirty="0"/>
              <a:t>more and more constraints </a:t>
            </a:r>
            <a:r>
              <a:rPr lang="en-US" dirty="0" smtClean="0"/>
              <a:t>=&gt; the </a:t>
            </a:r>
            <a:r>
              <a:rPr lang="en-US" dirty="0"/>
              <a:t>cuts </a:t>
            </a:r>
            <a:r>
              <a:rPr lang="en-GB" dirty="0" smtClean="0"/>
              <a:t>progressively </a:t>
            </a:r>
            <a:r>
              <a:rPr lang="en-GB" dirty="0"/>
              <a:t>worse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683" y="1484784"/>
            <a:ext cx="79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Use the lowest </a:t>
            </a:r>
            <a:r>
              <a:rPr lang="en-GB" sz="3200" i="1" dirty="0" smtClean="0"/>
              <a:t>k </a:t>
            </a:r>
            <a:r>
              <a:rPr lang="en-GB" sz="3200" dirty="0" smtClean="0"/>
              <a:t>eigenvalues of L to construct the </a:t>
            </a:r>
            <a:r>
              <a:rPr lang="en-GB" sz="3200" i="1" dirty="0" err="1" smtClean="0"/>
              <a:t>n</a:t>
            </a:r>
            <a:r>
              <a:rPr lang="en-GB" sz="3200" dirty="0" err="1" smtClean="0"/>
              <a:t>x</a:t>
            </a:r>
            <a:r>
              <a:rPr lang="en-GB" sz="3200" i="1" dirty="0" err="1" smtClean="0"/>
              <a:t>k</a:t>
            </a:r>
            <a:r>
              <a:rPr lang="en-GB" sz="3200" i="1" dirty="0" smtClean="0"/>
              <a:t> </a:t>
            </a:r>
            <a:r>
              <a:rPr lang="en-GB" sz="3200" dirty="0" smtClean="0"/>
              <a:t>graph G’ that has these eigenvectors as columns</a:t>
            </a:r>
          </a:p>
          <a:p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i="1" dirty="0" smtClean="0">
                <a:solidFill>
                  <a:schemeClr val="accent3">
                    <a:lumMod val="75000"/>
                  </a:schemeClr>
                </a:solidFill>
              </a:rPr>
              <a:t>The n-rows represent the graph vertices in a k-dimensional Euclidean space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Group these vertices in </a:t>
            </a:r>
            <a:r>
              <a:rPr lang="en-GB" sz="3200" i="1" dirty="0" smtClean="0"/>
              <a:t>k</a:t>
            </a:r>
            <a:r>
              <a:rPr lang="en-GB" sz="3200" dirty="0" smtClean="0"/>
              <a:t> clusters using k-means clustering or similar techniques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939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215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 (besides graphs)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25016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used to cluster any points (not just vertices), as long as an appropriate similarity matrix </a:t>
            </a:r>
          </a:p>
          <a:p>
            <a:endParaRPr lang="en-US" sz="2400" dirty="0" smtClean="0"/>
          </a:p>
          <a:p>
            <a:r>
              <a:rPr lang="en-US" sz="2400" dirty="0" smtClean="0"/>
              <a:t>Needs to be symmetric and non-negative</a:t>
            </a:r>
          </a:p>
          <a:p>
            <a:endParaRPr lang="en-US" sz="2400" dirty="0"/>
          </a:p>
          <a:p>
            <a:r>
              <a:rPr lang="en-US" sz="2400" dirty="0" smtClean="0"/>
              <a:t>How to construct a graph: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-neighborhood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US" sz="2400" dirty="0"/>
              <a:t>: </a:t>
            </a:r>
            <a:r>
              <a:rPr lang="en-US" sz="2400" dirty="0" smtClean="0"/>
              <a:t>connect </a:t>
            </a:r>
            <a:r>
              <a:rPr lang="en-US" sz="2400" dirty="0"/>
              <a:t>all points whose pairwise distances are smaller than </a:t>
            </a:r>
            <a:r>
              <a:rPr lang="el-GR" sz="2400" dirty="0" smtClean="0"/>
              <a:t>ε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k-nearest neighbor graph</a:t>
            </a:r>
            <a:r>
              <a:rPr lang="en-US" sz="2400" dirty="0" smtClean="0"/>
              <a:t>: connect each point with each k nearest </a:t>
            </a:r>
            <a:r>
              <a:rPr lang="en-US" sz="2400" dirty="0" err="1" smtClean="0"/>
              <a:t>neigbhor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full graph</a:t>
            </a:r>
            <a:r>
              <a:rPr lang="en-US" sz="2400" dirty="0" smtClean="0"/>
              <a:t>: connect all points with weight in the edge (</a:t>
            </a:r>
            <a:r>
              <a:rPr lang="en-US" sz="2400" dirty="0" err="1" smtClean="0"/>
              <a:t>i</a:t>
            </a:r>
            <a:r>
              <a:rPr lang="en-US" sz="2400" dirty="0" smtClean="0"/>
              <a:t>, j) equal to the similarity of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77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values of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ordering according to the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Physical interpretation: The stable state of springs placed on the edges of the graph 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826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0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2639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1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2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3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0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Graph Laplacians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88253"/>
              </p:ext>
            </p:extLst>
          </p:nvPr>
        </p:nvGraphicFramePr>
        <p:xfrm>
          <a:off x="971600" y="1844824"/>
          <a:ext cx="5757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5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44824"/>
                        <a:ext cx="5757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07287"/>
              </p:ext>
            </p:extLst>
          </p:nvPr>
        </p:nvGraphicFramePr>
        <p:xfrm>
          <a:off x="899592" y="2852936"/>
          <a:ext cx="34909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6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34909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22863"/>
              </p:ext>
            </p:extLst>
          </p:nvPr>
        </p:nvGraphicFramePr>
        <p:xfrm>
          <a:off x="1828800" y="4365625"/>
          <a:ext cx="4056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7" name="Equation" r:id="rId8" imgW="1726920" imgH="533160" progId="Equation.3">
                  <p:embed/>
                </p:oleObj>
              </mc:Choice>
              <mc:Fallback>
                <p:oleObj name="Equation" r:id="rId8" imgW="172692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65625"/>
                        <a:ext cx="4056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36450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rw</a:t>
            </a:r>
            <a:r>
              <a:rPr lang="en-US" sz="2400" dirty="0" smtClean="0"/>
              <a:t> closely connected to random walks (to be discussed in future lectures)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0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and spectral clustering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9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4" y="2492896"/>
            <a:ext cx="381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87" y="3429995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+mj-lt"/>
              </a:rPr>
              <a:t>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normalized spectral clustering</a:t>
            </a:r>
            <a:r>
              <a:rPr lang="en-US" sz="2800" dirty="0">
                <a:latin typeface="+mj-lt"/>
              </a:rPr>
              <a:t>, while 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RatioCut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unnormalized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spectral clustering</a:t>
            </a:r>
          </a:p>
        </p:txBody>
      </p:sp>
    </p:spTree>
    <p:extLst>
      <p:ext uri="{BB962C8B-B14F-4D97-AF65-F5344CB8AC3E}">
        <p14:creationId xmlns:p14="http://schemas.microsoft.com/office/powerpoint/2010/main" val="4261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>
          <a:xfrm rot="2383964">
            <a:off x="6605004" y="5826932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2694951">
            <a:off x="7876764" y="586986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4136156">
            <a:off x="7939569" y="583819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5078915">
            <a:off x="7920149" y="5829683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503276" y="588888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441205">
            <a:off x="6566081" y="585721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8096" y="116632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Finding an Optimal Cut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1"/>
                <a:ext cx="8229600" cy="32004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IE" dirty="0" smtClean="0">
                    <a:solidFill>
                      <a:schemeClr val="tx1"/>
                    </a:solidFill>
                  </a:rPr>
                  <a:t>Express partition (A,B) as a vector</a:t>
                </a:r>
              </a:p>
              <a:p>
                <a:pPr marL="118872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E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We can minimize the cut of the partition by finding a non-trivial vector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that minimizes:</a:t>
                </a:r>
                <a:endParaRPr lang="en-I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3200400"/>
              </a:xfrm>
              <a:blipFill rotWithShape="1">
                <a:blip r:embed="rId3"/>
                <a:stretch>
                  <a:fillRect l="-1630" t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92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7024"/>
              </p:ext>
            </p:extLst>
          </p:nvPr>
        </p:nvGraphicFramePr>
        <p:xfrm>
          <a:off x="837085" y="3933056"/>
          <a:ext cx="6681903" cy="130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1" name="Equation" r:id="rId4" imgW="2082600" imgH="406080" progId="Equation.3">
                  <p:embed/>
                </p:oleObj>
              </mc:Choice>
              <mc:Fallback>
                <p:oleObj name="Equation" r:id="rId4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85" y="3933056"/>
                        <a:ext cx="6681903" cy="13061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619706" y="60960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=−1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196581" y="6087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353034" y="60475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=+1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blipFill rotWithShape="0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697737" y="55626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 bwMode="auto">
          <a:xfrm rot="21352688">
            <a:off x="7858190" y="60179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 rot="21352688">
            <a:off x="7861290" y="599147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 rot="21352688">
            <a:off x="7843319" y="597052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 rot="21352688">
            <a:off x="6615031" y="602508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21352688">
            <a:off x="6615032" y="599216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 rot="21352688">
            <a:off x="7859616" y="594987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5749248"/>
                <a:ext cx="52966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Can not solve exactly. Let us relax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𝑦</m:t>
                    </m:r>
                  </m:oMath>
                </a14:m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and</a:t>
                </a:r>
                <a:b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allow it to take any real value (instead of two)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49248"/>
                <a:ext cx="5296643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151" t="-3448" r="-23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8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 smtClean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 smtClean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 smtClean="0"/>
          </a:p>
          <a:p>
            <a:pPr>
              <a:defRPr/>
            </a:pPr>
            <a:endParaRPr lang="en-IE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41475" y="3320721"/>
                <a:ext cx="8404790" cy="3276600"/>
              </a:xfrm>
            </p:spPr>
            <p:txBody>
              <a:bodyPr>
                <a:normAutofit/>
              </a:bodyPr>
              <a:lstStyle/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IE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IE" dirty="0" smtClean="0"/>
                  <a:t> The minimum value of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 smtClean="0"/>
                  <a:t> is given by the 2</a:t>
                </a:r>
                <a:r>
                  <a:rPr lang="en-IE" baseline="30000" dirty="0" smtClean="0"/>
                  <a:t>nd</a:t>
                </a:r>
                <a:r>
                  <a:rPr lang="en-IE" dirty="0" smtClean="0"/>
                  <a:t> smallest eigenvalue </a:t>
                </a:r>
                <a:r>
                  <a:rPr lang="el-GR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IE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IE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dirty="0" smtClean="0"/>
                  <a:t>of the </a:t>
                </a:r>
                <a:r>
                  <a:rPr lang="en-IE" dirty="0" err="1" smtClean="0"/>
                  <a:t>Laplacian</a:t>
                </a:r>
                <a:r>
                  <a:rPr lang="en-IE" dirty="0" smtClean="0"/>
                  <a:t> matrix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IE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E" i="1" dirty="0" smtClean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IE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IE" dirty="0" smtClean="0"/>
                  <a:t> The optimal solution for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dirty="0" smtClean="0"/>
                  <a:t> is given by the corresponding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E" dirty="0" smtClean="0"/>
                  <a:t>, referred as the </a:t>
                </a:r>
                <a:r>
                  <a:rPr lang="en-IE" dirty="0" smtClean="0">
                    <a:solidFill>
                      <a:srgbClr val="0000FF"/>
                    </a:solidFill>
                  </a:rPr>
                  <a:t>Fiedler vector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41475" y="3320721"/>
                <a:ext cx="8404790" cy="3276600"/>
              </a:xfrm>
              <a:blipFill rotWithShape="1">
                <a:blip r:embed="rId3"/>
                <a:stretch>
                  <a:fillRect t="-1676" r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7980"/>
              </p:ext>
            </p:extLst>
          </p:nvPr>
        </p:nvGraphicFramePr>
        <p:xfrm>
          <a:off x="783675" y="1823079"/>
          <a:ext cx="5989039" cy="101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5" name="Equation" r:id="rId4" imgW="2108160" imgH="355320" progId="Equation.3">
                  <p:embed/>
                </p:oleObj>
              </mc:Choice>
              <mc:Fallback>
                <p:oleObj name="Equation" r:id="rId4" imgW="2108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5" y="1823079"/>
                        <a:ext cx="5989039" cy="10111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619706" y="29718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96581" y="29636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353034" y="29233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6265" y="2951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5997898" y="2786465"/>
            <a:ext cx="687152" cy="135286"/>
          </a:xfrm>
          <a:custGeom>
            <a:avLst/>
            <a:gdLst>
              <a:gd name="connsiteX0" fmla="*/ 0 w 687152"/>
              <a:gd name="connsiteY0" fmla="*/ 113644 h 135286"/>
              <a:gd name="connsiteX1" fmla="*/ 156908 w 687152"/>
              <a:gd name="connsiteY1" fmla="*/ 5431 h 135286"/>
              <a:gd name="connsiteX2" fmla="*/ 232658 w 687152"/>
              <a:gd name="connsiteY2" fmla="*/ 135286 h 135286"/>
              <a:gd name="connsiteX3" fmla="*/ 346281 w 687152"/>
              <a:gd name="connsiteY3" fmla="*/ 5431 h 135286"/>
              <a:gd name="connsiteX4" fmla="*/ 465316 w 687152"/>
              <a:gd name="connsiteY4" fmla="*/ 119055 h 135286"/>
              <a:gd name="connsiteX5" fmla="*/ 557297 w 687152"/>
              <a:gd name="connsiteY5" fmla="*/ 20 h 135286"/>
              <a:gd name="connsiteX6" fmla="*/ 687152 w 687152"/>
              <a:gd name="connsiteY6" fmla="*/ 129876 h 1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152" h="135286">
                <a:moveTo>
                  <a:pt x="0" y="113644"/>
                </a:moveTo>
                <a:cubicBezTo>
                  <a:pt x="59066" y="57734"/>
                  <a:pt x="118132" y="1824"/>
                  <a:pt x="156908" y="5431"/>
                </a:cubicBezTo>
                <a:cubicBezTo>
                  <a:pt x="195684" y="9038"/>
                  <a:pt x="201096" y="135286"/>
                  <a:pt x="232658" y="135286"/>
                </a:cubicBezTo>
                <a:cubicBezTo>
                  <a:pt x="264220" y="135286"/>
                  <a:pt x="307505" y="8136"/>
                  <a:pt x="346281" y="5431"/>
                </a:cubicBezTo>
                <a:cubicBezTo>
                  <a:pt x="385057" y="2726"/>
                  <a:pt x="430147" y="119957"/>
                  <a:pt x="465316" y="119055"/>
                </a:cubicBezTo>
                <a:cubicBezTo>
                  <a:pt x="500485" y="118153"/>
                  <a:pt x="520324" y="-1783"/>
                  <a:pt x="557297" y="20"/>
                </a:cubicBezTo>
                <a:cubicBezTo>
                  <a:pt x="594270" y="1823"/>
                  <a:pt x="640711" y="65849"/>
                  <a:pt x="687152" y="1298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52004" y="2781075"/>
            <a:ext cx="362514" cy="146087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69574" y="2819400"/>
            <a:ext cx="415476" cy="152400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reeform 22"/>
          <p:cNvSpPr/>
          <p:nvPr/>
        </p:nvSpPr>
        <p:spPr>
          <a:xfrm>
            <a:off x="6697737" y="24384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Freeform 23"/>
          <p:cNvSpPr/>
          <p:nvPr/>
        </p:nvSpPr>
        <p:spPr>
          <a:xfrm>
            <a:off x="7910433" y="2854118"/>
            <a:ext cx="289251" cy="10686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62504" y="2854118"/>
            <a:ext cx="289251" cy="113174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47669" y="2694894"/>
            <a:ext cx="473678" cy="27871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 rot="21352688">
            <a:off x="8345147" y="289853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21352688">
            <a:off x="8097576" y="288740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 rot="21352688">
            <a:off x="7834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 rot="21352688">
            <a:off x="6388001" y="289432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 rot="21352688">
            <a:off x="66150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 rot="21352688">
            <a:off x="6147271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 rot="21352688">
            <a:off x="5929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2"/>
          <p:cNvSpPr txBox="1">
            <a:spLocks noRot="1" noChangeArrowheads="1"/>
          </p:cNvSpPr>
          <p:nvPr/>
        </p:nvSpPr>
        <p:spPr>
          <a:xfrm>
            <a:off x="53809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Finding an Optimal Cut (sketch)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59632"/>
            <a:ext cx="399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Rayleigh Theorem</a:t>
            </a:r>
          </a:p>
        </p:txBody>
      </p:sp>
    </p:spTree>
    <p:extLst>
      <p:ext uri="{BB962C8B-B14F-4D97-AF65-F5344CB8AC3E}">
        <p14:creationId xmlns:p14="http://schemas.microsoft.com/office/powerpoint/2010/main" val="41179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478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</a:t>
            </a:r>
            <a:r>
              <a:rPr lang="en-US" sz="2400" dirty="0"/>
              <a:t>to re-transform the real-valued solution vector f </a:t>
            </a:r>
            <a:r>
              <a:rPr lang="en-US" sz="2400" dirty="0" smtClean="0"/>
              <a:t>of the </a:t>
            </a:r>
            <a:r>
              <a:rPr lang="en-US" sz="2400" dirty="0"/>
              <a:t>relaxed problem into a discrete indicator vector. </a:t>
            </a:r>
            <a:r>
              <a:rPr lang="en-US" sz="2400" dirty="0" smtClean="0"/>
              <a:t>Simplest way, use the sign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Consider the coordinates </a:t>
            </a:r>
            <a:r>
              <a:rPr lang="en-US" sz="2400" dirty="0"/>
              <a:t>f</a:t>
            </a:r>
            <a:r>
              <a:rPr lang="en-US" sz="2400" baseline="-25000" dirty="0"/>
              <a:t>i </a:t>
            </a:r>
            <a:r>
              <a:rPr lang="en-US" sz="2400" dirty="0"/>
              <a:t>as points in R and cluster them into two groups </a:t>
            </a:r>
            <a:r>
              <a:rPr lang="en-US" sz="2400" dirty="0" smtClean="0"/>
              <a:t> C by the k-means </a:t>
            </a:r>
            <a:r>
              <a:rPr lang="en-US" sz="2400" dirty="0"/>
              <a:t>clustering algorithm. 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90626"/>
            <a:ext cx="2219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74" y="5013176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53809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Finding an Optimal Cut (sketch)</a:t>
            </a:r>
          </a:p>
        </p:txBody>
      </p:sp>
    </p:spTree>
    <p:extLst>
      <p:ext uri="{BB962C8B-B14F-4D97-AF65-F5344CB8AC3E}">
        <p14:creationId xmlns:p14="http://schemas.microsoft.com/office/powerpoint/2010/main" val="24268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92088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The general problem</a:t>
            </a:r>
          </a:p>
          <a:p>
            <a:pPr lvl="1"/>
            <a:r>
              <a:rPr lang="en-US" sz="2400" dirty="0" smtClean="0"/>
              <a:t>Input: a graph </a:t>
            </a:r>
            <a:r>
              <a:rPr lang="en-US" sz="2400" dirty="0" smtClean="0">
                <a:solidFill>
                  <a:schemeClr val="hlink"/>
                </a:solidFill>
              </a:rPr>
              <a:t>G = (V, E)</a:t>
            </a:r>
          </a:p>
          <a:p>
            <a:pPr lvl="2"/>
            <a:r>
              <a:rPr lang="en-US" sz="2000" dirty="0" smtClean="0"/>
              <a:t>edge </a:t>
            </a:r>
            <a:r>
              <a:rPr lang="en-US" sz="2000" dirty="0" smtClean="0">
                <a:solidFill>
                  <a:schemeClr val="hlink"/>
                </a:solidFill>
              </a:rPr>
              <a:t>(u, v)</a:t>
            </a:r>
            <a:r>
              <a:rPr lang="en-US" sz="2000" dirty="0" smtClean="0"/>
              <a:t> denotes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similarity </a:t>
            </a:r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chemeClr val="hlink"/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hlink"/>
                </a:solidFill>
              </a:rPr>
              <a:t>v</a:t>
            </a:r>
          </a:p>
          <a:p>
            <a:pPr lvl="2"/>
            <a:r>
              <a:rPr lang="en-US" sz="2000" dirty="0" smtClean="0"/>
              <a:t>weighted graphs: weight of edge captures the degree of similarity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Partitioning</a:t>
            </a:r>
            <a:r>
              <a:rPr lang="en-US" sz="2400" dirty="0" smtClean="0"/>
              <a:t> as an optimization problem: </a:t>
            </a:r>
          </a:p>
          <a:p>
            <a:pPr lvl="2"/>
            <a:r>
              <a:rPr lang="en-US" sz="2000" dirty="0" smtClean="0"/>
              <a:t>Partition the nodes in the graph such that nodes </a:t>
            </a:r>
            <a:r>
              <a:rPr lang="en-US" sz="2000" i="1" dirty="0" smtClean="0"/>
              <a:t>within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well interconnected </a:t>
            </a:r>
            <a:r>
              <a:rPr lang="en-US" sz="2000" dirty="0" smtClean="0"/>
              <a:t>(high edge weights), and nodes </a:t>
            </a:r>
            <a:r>
              <a:rPr lang="en-US" sz="2000" i="1" dirty="0" smtClean="0"/>
              <a:t>across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sparsely interconnected </a:t>
            </a:r>
            <a:r>
              <a:rPr lang="en-US" sz="2000" dirty="0" smtClean="0"/>
              <a:t>(low edge weights)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most graph partitioning problems are NP hard</a:t>
            </a:r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000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partition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Partition the nodes according to the ordering induced by the Fielder vector</a:t>
            </a:r>
          </a:p>
          <a:p>
            <a:pPr eaLnBrk="1" hangingPunct="1"/>
            <a:r>
              <a:rPr lang="en-US" sz="2800" dirty="0" smtClean="0"/>
              <a:t>If </a:t>
            </a:r>
            <a:r>
              <a:rPr lang="en-US" sz="2800" dirty="0" smtClean="0">
                <a:solidFill>
                  <a:schemeClr val="hlink"/>
                </a:solidFill>
              </a:rPr>
              <a:t>u = (u</a:t>
            </a:r>
            <a:r>
              <a:rPr lang="en-US" sz="2800" baseline="-25000" dirty="0" smtClean="0">
                <a:solidFill>
                  <a:schemeClr val="hlink"/>
                </a:solidFill>
              </a:rPr>
              <a:t>1</a:t>
            </a:r>
            <a:r>
              <a:rPr lang="en-US" sz="2800" dirty="0" smtClean="0">
                <a:solidFill>
                  <a:schemeClr val="hlink"/>
                </a:solidFill>
              </a:rPr>
              <a:t>,u</a:t>
            </a:r>
            <a:r>
              <a:rPr lang="en-US" sz="2800" baseline="-25000" dirty="0" smtClean="0">
                <a:solidFill>
                  <a:schemeClr val="hlink"/>
                </a:solidFill>
              </a:rPr>
              <a:t>2</a:t>
            </a:r>
            <a:r>
              <a:rPr lang="en-US" sz="2800" dirty="0" smtClean="0">
                <a:solidFill>
                  <a:schemeClr val="hlink"/>
                </a:solidFill>
              </a:rPr>
              <a:t>,…,u</a:t>
            </a:r>
            <a:r>
              <a:rPr lang="en-US" sz="2800" baseline="-25000" dirty="0" smtClean="0">
                <a:solidFill>
                  <a:schemeClr val="hlink"/>
                </a:solidFill>
              </a:rPr>
              <a:t>n</a:t>
            </a:r>
            <a:r>
              <a:rPr lang="en-US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/>
              <a:t> is the Fielder vector, then split nodes according to a threshold value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bisection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en-US" sz="2400" dirty="0" smtClean="0"/>
              <a:t>is the median value in </a:t>
            </a:r>
            <a:r>
              <a:rPr lang="en-US" sz="2400" dirty="0" smtClean="0">
                <a:solidFill>
                  <a:schemeClr val="hlink"/>
                </a:solidFill>
              </a:rPr>
              <a:t>u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ratio cut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dirty="0" smtClean="0"/>
              <a:t> is the value that minimizes </a:t>
            </a:r>
            <a:r>
              <a:rPr lang="el-GR" sz="2400" dirty="0" smtClean="0">
                <a:solidFill>
                  <a:schemeClr val="hlink"/>
                </a:solidFill>
              </a:rPr>
              <a:t>α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sign</a:t>
            </a:r>
            <a:r>
              <a:rPr lang="en-US" sz="2400" dirty="0" smtClean="0"/>
              <a:t>: separate positive and negative values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s=0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>
                <a:solidFill>
                  <a:srgbClr val="CC0000"/>
                </a:solidFill>
              </a:rPr>
              <a:t>gap</a:t>
            </a:r>
            <a:r>
              <a:rPr lang="en-US" sz="2400" dirty="0" smtClean="0"/>
              <a:t>: separate according to the largest gap in the values of </a:t>
            </a:r>
            <a:r>
              <a:rPr lang="en-US" sz="2400" dirty="0" smtClean="0">
                <a:solidFill>
                  <a:schemeClr val="hlink"/>
                </a:solidFill>
              </a:rPr>
              <a:t>u</a:t>
            </a:r>
          </a:p>
          <a:p>
            <a:pPr eaLnBrk="1" hangingPunct="1"/>
            <a:r>
              <a:rPr lang="en-US" sz="2800" dirty="0" smtClean="0"/>
              <a:t>This works well (provably for special cases)</a:t>
            </a:r>
          </a:p>
        </p:txBody>
      </p:sp>
    </p:spTree>
    <p:extLst>
      <p:ext uri="{BB962C8B-B14F-4D97-AF65-F5344CB8AC3E}">
        <p14:creationId xmlns:p14="http://schemas.microsoft.com/office/powerpoint/2010/main" val="37137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Fielder Value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value </a:t>
            </a:r>
            <a:r>
              <a:rPr lang="en-US" sz="2000" dirty="0" smtClean="0">
                <a:solidFill>
                  <a:schemeClr val="hlink"/>
                </a:solidFill>
              </a:rPr>
              <a:t>λ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/>
              <a:t> is a good approximation of the graph expansion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For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minimum ratio cut </a:t>
            </a:r>
            <a:r>
              <a:rPr lang="en-US" sz="2000" dirty="0" smtClean="0"/>
              <a:t>of the </a:t>
            </a:r>
            <a:r>
              <a:rPr lang="en-US" sz="2000" dirty="0" smtClean="0">
                <a:solidFill>
                  <a:srgbClr val="009900"/>
                </a:solidFill>
              </a:rPr>
              <a:t>Fielder vector</a:t>
            </a:r>
            <a:r>
              <a:rPr lang="en-US" sz="2000" dirty="0" smtClean="0"/>
              <a:t> we have that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If the max degree </a:t>
            </a:r>
            <a:r>
              <a:rPr lang="en-US" sz="2000" dirty="0" err="1" smtClean="0">
                <a:solidFill>
                  <a:schemeClr val="hlink"/>
                </a:solidFill>
              </a:rPr>
              <a:t>d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max</a:t>
            </a:r>
            <a:r>
              <a:rPr lang="en-US" sz="2000" dirty="0" smtClean="0"/>
              <a:t> is bounded we obtain a good approximation of the minimum expansion cut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43570"/>
              </p:ext>
            </p:extLst>
          </p:nvPr>
        </p:nvGraphicFramePr>
        <p:xfrm>
          <a:off x="2598738" y="2305050"/>
          <a:ext cx="1670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7" name="Equation" r:id="rId3" imgW="990360" imgH="457200" progId="Equation.3">
                  <p:embed/>
                </p:oleObj>
              </mc:Choice>
              <mc:Fallback>
                <p:oleObj name="Equation" r:id="rId3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2305050"/>
                        <a:ext cx="16700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122"/>
              </p:ext>
            </p:extLst>
          </p:nvPr>
        </p:nvGraphicFramePr>
        <p:xfrm>
          <a:off x="2341563" y="3141663"/>
          <a:ext cx="25892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8" name="Equation" r:id="rId5" imgW="1549080" imgH="393480" progId="Equation.3">
                  <p:embed/>
                </p:oleObj>
              </mc:Choice>
              <mc:Fallback>
                <p:oleObj name="Equation" r:id="rId5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3141663"/>
                        <a:ext cx="258921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08625" y="2492375"/>
            <a:ext cx="29193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 err="1" smtClean="0">
                <a:solidFill>
                  <a:schemeClr val="hlink"/>
                </a:solidFill>
              </a:rPr>
              <a:t>d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max</a:t>
            </a:r>
            <a:r>
              <a:rPr lang="en-US" sz="2000" dirty="0" smtClean="0"/>
              <a:t> </a:t>
            </a:r>
            <a:r>
              <a:rPr lang="en-US" sz="2000" dirty="0"/>
              <a:t>= maximum degree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41956"/>
              </p:ext>
            </p:extLst>
          </p:nvPr>
        </p:nvGraphicFramePr>
        <p:xfrm>
          <a:off x="2906713" y="4271963"/>
          <a:ext cx="16716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9" name="Equation" r:id="rId7" imgW="990360" imgH="444240" progId="Equation.3">
                  <p:embed/>
                </p:oleObj>
              </mc:Choice>
              <mc:Fallback>
                <p:oleObj name="Equation" r:id="rId7" imgW="990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4271963"/>
                        <a:ext cx="167163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764704"/>
                <a:ext cx="7632848" cy="1038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partition of G into A and B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≤|</m:t>
                    </m:r>
                    <m:r>
                      <a:rPr lang="en-US" sz="2400" i="1" dirty="0">
                        <a:latin typeface="Cambria Math"/>
                      </a:rPr>
                      <m:t>𝐵</m:t>
                    </m:r>
                    <m:r>
                      <a:rPr lang="en-US" sz="24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(# </m:t>
                        </m:r>
                        <m:r>
                          <a:rPr lang="en-US" sz="2400" i="1">
                            <a:latin typeface="Cambria Math"/>
                          </a:rPr>
                          <m:t>𝑒𝑑𝑔𝑒𝑠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𝑓𝑟𝑜𝑚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𝑡𝑜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632848" cy="1038361"/>
              </a:xfrm>
              <a:prstGeom prst="rect">
                <a:avLst/>
              </a:prstGeom>
              <a:blipFill rotWithShape="1">
                <a:blip r:embed="rId9"/>
                <a:stretch>
                  <a:fillRect l="-1198" t="-4678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7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Approx. Guarantee of Spectral (proof)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there is a partition of G into A and B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≤|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(# </m:t>
                        </m:r>
                        <m:r>
                          <a:rPr lang="en-US" b="0" i="1" smtClean="0">
                            <a:latin typeface="Cambria Math"/>
                          </a:rPr>
                          <m:t>𝑒𝑑𝑔𝑒𝑠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𝑓𝑟𝑜𝑚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>
                      <a:rPr lang="en-US" b="0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the approximation guarantee of the spectral clustering. It says the cut spectral finds is at most 2 away from the optimal one of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Proof: </a:t>
                </a:r>
              </a:p>
              <a:p>
                <a:pPr lvl="1"/>
                <a:r>
                  <a:rPr lang="en-US" dirty="0" smtClean="0"/>
                  <a:t>Let: a=|A|, b=|B| and e= # edges from A to B</a:t>
                </a:r>
              </a:p>
              <a:p>
                <a:pPr lvl="1"/>
                <a:r>
                  <a:rPr lang="en-US" dirty="0" smtClean="0"/>
                  <a:t>Enough to choose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based on A and B such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/>
                      </a:rPr>
                      <m:t>≤2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     (while also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3403663" y="5288816"/>
            <a:ext cx="126873" cy="1447801"/>
          </a:xfrm>
          <a:prstGeom prst="leftBrace">
            <a:avLst>
              <a:gd name="adj1" fmla="val 53125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3146" y="6198527"/>
                <a:ext cx="2142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only smaller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46" y="6198527"/>
                <a:ext cx="214265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9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Approx. Guarantee of Spectral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Proof (continued):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(1)</a:t>
                </a:r>
                <a:r>
                  <a:rPr lang="en-US" dirty="0" smtClean="0"/>
                  <a:t>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mr>
                        </m:m>
                        <m:r>
                          <a:rPr lang="en-US" b="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E" dirty="0"/>
              </a:p>
              <a:p>
                <a:pPr lvl="2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Let’s quickly verify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=0: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(2) </a:t>
                </a:r>
                <a:r>
                  <a:rPr lang="en-US" dirty="0" smtClean="0"/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∑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84168" y="5477728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Which proves that the cost achieved by spectral is better than twice the OPT cost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92" y="6144181"/>
            <a:ext cx="419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… number of edges between A and B</a:t>
            </a:r>
          </a:p>
        </p:txBody>
      </p:sp>
    </p:spTree>
    <p:extLst>
      <p:ext uri="{BB962C8B-B14F-4D97-AF65-F5344CB8AC3E}">
        <p14:creationId xmlns:p14="http://schemas.microsoft.com/office/powerpoint/2010/main" val="11019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Approx. Guarantee of Spectral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2577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Putting it all together: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the maximum node degree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in the graph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Note we only provide the 1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st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part: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We did not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Overall this always certifies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always gives a useful bound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257799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Densest SUBGRAPH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Aris</a:t>
            </a:r>
            <a:r>
              <a:rPr lang="en-US" dirty="0" smtClean="0"/>
              <a:t> Gionis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39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Finding dense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dirty="0"/>
              <a:t>: A collection of vertices such that there are a lot of </a:t>
            </a:r>
            <a:r>
              <a:rPr lang="en-US" dirty="0" smtClean="0"/>
              <a:t>edges between them</a:t>
            </a:r>
          </a:p>
          <a:p>
            <a:pPr lvl="1" algn="just"/>
            <a:r>
              <a:rPr lang="en-US" dirty="0" smtClean="0"/>
              <a:t>E.g., find the subset of email users that talk the most between them</a:t>
            </a:r>
          </a:p>
          <a:p>
            <a:pPr lvl="1" algn="just"/>
            <a:r>
              <a:rPr lang="en-US" dirty="0" smtClean="0"/>
              <a:t>Or, find the subset of genes that are most commonly expressed together</a:t>
            </a:r>
            <a:endParaRPr lang="en-US" dirty="0"/>
          </a:p>
          <a:p>
            <a:pPr algn="just"/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community identification</a:t>
            </a:r>
            <a:r>
              <a:rPr lang="en-US" dirty="0" smtClean="0"/>
              <a:t> but we do not require that the dense </a:t>
            </a:r>
            <a:r>
              <a:rPr lang="en-US" dirty="0" err="1" smtClean="0"/>
              <a:t>subgraph</a:t>
            </a:r>
            <a:r>
              <a:rPr lang="en-US" dirty="0" smtClean="0"/>
              <a:t> is sparsely connected with the rest of the graph.</a:t>
            </a:r>
          </a:p>
        </p:txBody>
      </p:sp>
    </p:spTree>
    <p:extLst>
      <p:ext uri="{BB962C8B-B14F-4D97-AF65-F5344CB8AC3E}">
        <p14:creationId xmlns:p14="http://schemas.microsoft.com/office/powerpoint/2010/main" val="2742853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Input: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undirected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Degree </a:t>
                </a:r>
                <a:r>
                  <a:rPr lang="en-US" dirty="0"/>
                  <a:t>of node </a:t>
                </a:r>
                <a:r>
                  <a:rPr lang="en-US" dirty="0" smtClean="0"/>
                  <a:t>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For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edges within </a:t>
                </a:r>
                <a:r>
                  <a:rPr lang="en-US" dirty="0" smtClean="0"/>
                  <a:t>nodes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Graph Cut </a:t>
                </a:r>
                <a:r>
                  <a:rPr lang="en-US" dirty="0"/>
                  <a:t>defined by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edges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the rest of the </a:t>
                </a:r>
                <a:r>
                  <a:rPr lang="en-US" dirty="0" smtClean="0"/>
                  <a:t>graph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Induced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by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920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How do we define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density</a:t>
                </a:r>
                <a:r>
                  <a:rPr lang="en-US" dirty="0" smtClean="0"/>
                  <a:t> of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Degree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 smtClean="0"/>
                  <a:t>: Given graph G, find subset S, that maximizes density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d(S)</a:t>
                </a:r>
              </a:p>
              <a:p>
                <a:pPr lvl="1"/>
                <a:r>
                  <a:rPr lang="en-US" dirty="0" smtClean="0"/>
                  <a:t>Surprisingly 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polynomial-time algorithm </a:t>
                </a:r>
                <a:r>
                  <a:rPr lang="en-US" dirty="0" smtClean="0"/>
                  <a:t>for this problem.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19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a graph*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endParaRPr lang="en-US" sz="2400" dirty="0" smtClean="0"/>
              </a:p>
              <a:p>
                <a:r>
                  <a:rPr lang="en-US" sz="2400" dirty="0" smtClean="0"/>
                  <a:t>A source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A destination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minimizes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blipFill rotWithShape="0">
                <a:blip r:embed="rId3"/>
                <a:stretch>
                  <a:fillRect l="-1739" t="-1559" b="-245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83968" y="4574361"/>
            <a:ext cx="295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The graph may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30120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Min-Cut = Max-Flow</a:t>
            </a:r>
            <a:r>
              <a:rPr lang="en-US" sz="2400" dirty="0" smtClean="0"/>
              <a:t>: the minimum cut maximizes the flow that can be sent from s to t. There is a polynomial time solution.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29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931"/>
            <a:ext cx="816820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240" y="1628800"/>
                <a:ext cx="5070840" cy="118072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Consider the decision problem:</a:t>
                </a:r>
              </a:p>
              <a:p>
                <a:pPr lvl="1"/>
                <a:r>
                  <a:rPr lang="en-US" sz="2400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240" y="1628800"/>
                <a:ext cx="5070840" cy="1180728"/>
              </a:xfrm>
              <a:blipFill rotWithShape="0">
                <a:blip r:embed="rId2"/>
                <a:stretch>
                  <a:fillRect l="-2163" t="-4639" r="-1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924944"/>
                <a:ext cx="6022995" cy="341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6022995" cy="3417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9" y="1700808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60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For a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we do the following transformation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 ask for a min s-t cut in the new graph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2"/>
                <a:stretch>
                  <a:fillRect l="-1333" t="-1972" b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74552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285556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24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 cut that has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72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Every other cut has value: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11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66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 (Goldberg)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the input graph 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/>
              <a:t>, and value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reate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instance </a:t>
            </a:r>
            <a:r>
              <a:rPr lang="en-US" dirty="0" smtClean="0"/>
              <a:t>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is not empty, return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Else return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find the set with </a:t>
            </a:r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/>
              <a:t> density?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797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min-cut</a:t>
            </a:r>
            <a:r>
              <a:rPr lang="en-US" dirty="0" smtClean="0"/>
              <a:t> algorithm finds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solution in polynomial time </a:t>
            </a:r>
            <a:r>
              <a:rPr lang="en-US" dirty="0" smtClean="0">
                <a:solidFill>
                  <a:srgbClr val="0070C0"/>
                </a:solidFill>
              </a:rPr>
              <a:t>O(nm)</a:t>
            </a:r>
            <a:r>
              <a:rPr lang="en-US" dirty="0" smtClean="0"/>
              <a:t>, but this is too expensive for real networks.</a:t>
            </a:r>
          </a:p>
          <a:p>
            <a:r>
              <a:rPr lang="en-US" dirty="0" smtClean="0"/>
              <a:t>We will now describe a simpler </a:t>
            </a:r>
            <a:r>
              <a:rPr lang="en-US" dirty="0" smtClean="0">
                <a:solidFill>
                  <a:srgbClr val="FF0000"/>
                </a:solidFill>
              </a:rPr>
              <a:t>approximation</a:t>
            </a:r>
            <a:r>
              <a:rPr lang="en-US" dirty="0" smtClean="0"/>
              <a:t> algorithm that is very fast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of the density of the set produced by our algorithm and that of the optimal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We will show that the ratio is at most </a:t>
            </a:r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set is </a:t>
            </a:r>
            <a:r>
              <a:rPr lang="en-US" dirty="0" smtClean="0">
                <a:solidFill>
                  <a:srgbClr val="0070C0"/>
                </a:solidFill>
              </a:rPr>
              <a:t>at most twice </a:t>
            </a:r>
            <a:r>
              <a:rPr lang="en-US" dirty="0" smtClean="0"/>
              <a:t>as dense as that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r>
              <a:rPr lang="en-US" dirty="0" smtClean="0"/>
              <a:t> algorithm.</a:t>
            </a:r>
          </a:p>
          <a:p>
            <a:endParaRPr lang="en-US" dirty="0" smtClean="0"/>
          </a:p>
          <a:p>
            <a:r>
              <a:rPr lang="en-US" dirty="0" smtClean="0"/>
              <a:t>Any ideas for the algorith</a:t>
            </a:r>
            <a:r>
              <a:rPr lang="en-US" dirty="0"/>
              <a:t>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=1…|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Find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/>
                  <a:t>with 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minimum degree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∖{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 smtClean="0"/>
                  <a:t>3. Output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densest</a:t>
                </a:r>
                <a:r>
                  <a:rPr lang="en-US" dirty="0" smtClean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6" y="3126704"/>
            <a:ext cx="240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636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343"/>
            <a:ext cx="2533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2052" y="3074317"/>
            <a:ext cx="2514600" cy="1762125"/>
            <a:chOff x="3314700" y="2547938"/>
            <a:chExt cx="2514600" cy="1762125"/>
          </a:xfrm>
        </p:grpSpPr>
        <p:pic>
          <p:nvPicPr>
            <p:cNvPr id="149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547938"/>
              <a:ext cx="25146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37284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0292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3098129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" y="4746591"/>
            <a:ext cx="2447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46591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6591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1350292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6136" y="1340768"/>
            <a:ext cx="0" cy="17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3176" y="3055268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2998754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6136" y="305526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261" y="4773016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9886" y="4684679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468467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7450" y="3544026"/>
            <a:ext cx="1440160" cy="1259079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will prove that the optimal set has density at most 2 times that of the set produced by the Greedy algorithm.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9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IE" dirty="0" smtClean="0"/>
                  <a:t>Undirected graph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𝐺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b="0" i="1" dirty="0" smtClean="0">
                        <a:latin typeface="Cambria Math"/>
                      </a:rPr>
                      <m:t>𝑉</m:t>
                    </m:r>
                    <m:r>
                      <a:rPr lang="en-IE" b="0" i="1" dirty="0" smtClean="0">
                        <a:latin typeface="Cambria Math"/>
                      </a:rPr>
                      <m:t>,</m:t>
                    </m:r>
                    <m:r>
                      <a:rPr lang="en-IE" b="0" i="1" dirty="0" smtClean="0">
                        <a:latin typeface="Cambria Math"/>
                      </a:rPr>
                      <m:t>𝐸</m:t>
                    </m:r>
                    <m:r>
                      <a:rPr lang="en-IE" b="0" i="1" dirty="0" smtClean="0">
                        <a:latin typeface="Cambria Math"/>
                      </a:rPr>
                      <m:t>):</m:t>
                    </m:r>
                  </m:oMath>
                </a14:m>
                <a:endParaRPr lang="en-IE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 smtClean="0"/>
              </a:p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Bi-partitioning task:</a:t>
                </a:r>
              </a:p>
              <a:p>
                <a:pPr marL="457200" lvl="1" indent="0">
                  <a:buNone/>
                  <a:defRPr/>
                </a:pPr>
                <a:r>
                  <a:rPr lang="en-IE" dirty="0" smtClean="0"/>
                  <a:t>Divide vertices into two disjoint groups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𝑨</m:t>
                    </m:r>
                    <m:r>
                      <a:rPr lang="en-IE" b="1" i="1" dirty="0" smtClean="0">
                        <a:latin typeface="Cambria Math"/>
                      </a:rPr>
                      <m:t>, </m:t>
                    </m:r>
                    <m:r>
                      <a:rPr lang="en-IE" b="1" i="1" dirty="0" smtClean="0">
                        <a:latin typeface="Cambria Math"/>
                      </a:rPr>
                      <m:t>𝑩</m:t>
                    </m:r>
                  </m:oMath>
                </a14:m>
                <a:endParaRPr lang="en-IE" b="1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sz="4000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How can we define a “good”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How can we efficiently identify such a partition?</a:t>
                </a:r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  <a:blipFill rotWithShape="0">
                <a:blip r:embed="rId3"/>
                <a:stretch>
                  <a:fillRect l="-1926" t="-2427" b="-6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43484" y="361538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2208" y="1605831"/>
            <a:ext cx="2537792" cy="1139924"/>
            <a:chOff x="5562600" y="1143000"/>
            <a:chExt cx="3470086" cy="1409700"/>
          </a:xfrm>
        </p:grpSpPr>
        <p:cxnSp>
          <p:nvCxnSpPr>
            <p:cNvPr id="32" name="Straight Connector 31"/>
            <p:cNvCxnSpPr>
              <a:stCxn id="40" idx="3"/>
              <a:endCxn id="42" idx="7"/>
            </p:cNvCxnSpPr>
            <p:nvPr/>
          </p:nvCxnSpPr>
          <p:spPr>
            <a:xfrm flipH="1">
              <a:off x="5887804" y="15825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5"/>
              <a:endCxn id="41" idx="1"/>
            </p:cNvCxnSpPr>
            <p:nvPr/>
          </p:nvCxnSpPr>
          <p:spPr>
            <a:xfrm>
              <a:off x="5887804" y="20397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>
              <a:off x="6362700" y="1638300"/>
              <a:ext cx="0" cy="533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43" idx="2"/>
            </p:cNvCxnSpPr>
            <p:nvPr/>
          </p:nvCxnSpPr>
          <p:spPr>
            <a:xfrm flipV="1">
              <a:off x="6553200" y="1333500"/>
              <a:ext cx="1488886" cy="114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1" idx="6"/>
              <a:endCxn id="44" idx="2"/>
            </p:cNvCxnSpPr>
            <p:nvPr/>
          </p:nvCxnSpPr>
          <p:spPr>
            <a:xfrm flipV="1">
              <a:off x="6553200" y="2171700"/>
              <a:ext cx="1184086" cy="1905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5"/>
              <a:endCxn id="45" idx="1"/>
            </p:cNvCxnSpPr>
            <p:nvPr/>
          </p:nvCxnSpPr>
          <p:spPr>
            <a:xfrm rot="16200000" flipH="1">
              <a:off x="8329190" y="1506304"/>
              <a:ext cx="416392" cy="3401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4" idx="6"/>
              <a:endCxn id="45" idx="2"/>
            </p:cNvCxnSpPr>
            <p:nvPr/>
          </p:nvCxnSpPr>
          <p:spPr>
            <a:xfrm flipV="1">
              <a:off x="8118286" y="2019300"/>
              <a:ext cx="533400" cy="152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3"/>
              <a:endCxn id="44" idx="0"/>
            </p:cNvCxnSpPr>
            <p:nvPr/>
          </p:nvCxnSpPr>
          <p:spPr>
            <a:xfrm rot="5400000">
              <a:off x="7756336" y="1639654"/>
              <a:ext cx="512996" cy="17009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12573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2171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17145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42086" y="1143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737286" y="1981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651686" y="1828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9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Upper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will first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upper-bound</a:t>
                </a:r>
                <a:r>
                  <a:rPr lang="en-US" dirty="0" smtClean="0"/>
                  <a:t> 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</a:t>
                </a:r>
              </a:p>
              <a:p>
                <a:r>
                  <a:rPr lang="en-US" dirty="0" smtClean="0"/>
                  <a:t>Assume an arbitrary assignment of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to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Define: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= # edges assigned to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can prove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4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619" y="5240288"/>
            <a:ext cx="38884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true for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assignment of the edges!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will now prove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lower bound </a:t>
                </a:r>
                <a:r>
                  <a:rPr lang="en-US" dirty="0" smtClean="0"/>
                  <a:t>for the density of the set produced by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algorithm.</a:t>
                </a:r>
              </a:p>
              <a:p>
                <a:r>
                  <a:rPr lang="en-US" dirty="0" smtClean="0"/>
                  <a:t>For the lower bound we consider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specific</a:t>
                </a:r>
                <a:r>
                  <a:rPr lang="en-US" dirty="0" smtClean="0"/>
                  <a:t> assignment of the edges that we create as the greedy algorithm progresses:</a:t>
                </a:r>
              </a:p>
              <a:p>
                <a:pPr lvl="1"/>
                <a:r>
                  <a:rPr lang="en-US" dirty="0" smtClean="0"/>
                  <a:t>When removing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assign</a:t>
                </a:r>
                <a:r>
                  <a:rPr lang="en-US" dirty="0" smtClean="0"/>
                  <a:t> all the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true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k-densest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k-densest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subgraph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problem: 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such that the density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maximized.</a:t>
                </a:r>
              </a:p>
              <a:p>
                <a:pPr lvl="1"/>
                <a:r>
                  <a:rPr lang="en-US" dirty="0" smtClean="0"/>
                  <a:t>The k-densest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2451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Quantifying </a:t>
            </a:r>
            <a:r>
              <a:rPr lang="en-US" dirty="0"/>
              <a:t>social group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518855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G Palla, AL Barabási, T </a:t>
            </a:r>
            <a:r>
              <a:rPr lang="it-IT" sz="2000" dirty="0" smtClean="0"/>
              <a:t>Vicsek</a:t>
            </a:r>
            <a:r>
              <a:rPr lang="it-IT" sz="2000" i="1" dirty="0" smtClean="0"/>
              <a:t>, Nature </a:t>
            </a:r>
            <a:r>
              <a:rPr lang="it-IT" sz="2000" dirty="0"/>
              <a:t>446 (7136), 664-667</a:t>
            </a:r>
          </a:p>
        </p:txBody>
      </p:sp>
    </p:spTree>
    <p:extLst>
      <p:ext uri="{BB962C8B-B14F-4D97-AF65-F5344CB8AC3E}">
        <p14:creationId xmlns:p14="http://schemas.microsoft.com/office/powerpoint/2010/main" val="6020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52" y="1628800"/>
            <a:ext cx="8075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monthly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list of articles </a:t>
            </a:r>
            <a:r>
              <a:rPr lang="en-US" sz="2800" dirty="0"/>
              <a:t>in </a:t>
            </a:r>
            <a:r>
              <a:rPr lang="en-US" sz="2800" dirty="0" smtClean="0"/>
              <a:t>the Cornell </a:t>
            </a:r>
            <a:r>
              <a:rPr lang="en-US" sz="2800" dirty="0"/>
              <a:t>University Library e-print condensed matter (</a:t>
            </a:r>
            <a:r>
              <a:rPr lang="en-US" sz="2800" dirty="0" err="1" smtClean="0"/>
              <a:t>cond</a:t>
            </a:r>
            <a:r>
              <a:rPr lang="en-US" sz="2800" dirty="0" smtClean="0"/>
              <a:t>-mat) archive </a:t>
            </a:r>
            <a:r>
              <a:rPr lang="en-US" sz="2800" dirty="0"/>
              <a:t>spanning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142 months</a:t>
            </a:r>
            <a:r>
              <a:rPr lang="en-US" sz="2800" dirty="0"/>
              <a:t>, with over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30,000 authors</a:t>
            </a:r>
            <a:r>
              <a:rPr lang="en-US" sz="2800" dirty="0" smtClean="0"/>
              <a:t>,</a:t>
            </a:r>
          </a:p>
          <a:p>
            <a:pPr algn="just"/>
            <a:endParaRPr lang="en-US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phone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calls </a:t>
            </a:r>
            <a:r>
              <a:rPr lang="en-US" sz="2800" dirty="0"/>
              <a:t>between the customers of a mobile </a:t>
            </a:r>
            <a:r>
              <a:rPr lang="en-US" sz="2800" dirty="0" smtClean="0"/>
              <a:t>phone company </a:t>
            </a:r>
            <a:r>
              <a:rPr lang="en-US" sz="2800" dirty="0"/>
              <a:t>spanning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52 weeks </a:t>
            </a:r>
            <a:r>
              <a:rPr lang="en-US" sz="2800" dirty="0"/>
              <a:t>(accumulated over two-week-long periods</a:t>
            </a:r>
            <a:r>
              <a:rPr lang="en-US" sz="2800" dirty="0" smtClean="0"/>
              <a:t>) containing </a:t>
            </a:r>
            <a:r>
              <a:rPr lang="en-US" sz="2800" dirty="0"/>
              <a:t>the communication patterns of over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million users.</a:t>
            </a:r>
            <a:endParaRPr lang="en-US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05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22450"/>
            <a:ext cx="7758402" cy="40143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99" y="5815051"/>
            <a:ext cx="690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black </a:t>
            </a:r>
            <a:r>
              <a:rPr lang="en-US" sz="1600" b="1" dirty="0"/>
              <a:t>nodes/edges </a:t>
            </a:r>
            <a:r>
              <a:rPr lang="en-US" sz="1600" dirty="0"/>
              <a:t>do </a:t>
            </a:r>
            <a:r>
              <a:rPr lang="en-US" sz="1600" dirty="0" smtClean="0"/>
              <a:t>not belong </a:t>
            </a:r>
            <a:r>
              <a:rPr lang="en-US" sz="1600" dirty="0"/>
              <a:t>to any community,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red nodes </a:t>
            </a:r>
            <a:r>
              <a:rPr lang="en-US" sz="1600" dirty="0" smtClean="0"/>
              <a:t>belong to two </a:t>
            </a:r>
            <a:r>
              <a:rPr lang="en-US" sz="1600" dirty="0"/>
              <a:t>or more communities are shown in red</a:t>
            </a:r>
          </a:p>
        </p:txBody>
      </p:sp>
    </p:spTree>
    <p:extLst>
      <p:ext uri="{BB962C8B-B14F-4D97-AF65-F5344CB8AC3E}">
        <p14:creationId xmlns:p14="http://schemas.microsoft.com/office/powerpoint/2010/main" val="29430387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1277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local structure: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Co-authorship:</a:t>
            </a:r>
            <a:r>
              <a:rPr lang="en-US" sz="2400" dirty="0" smtClean="0"/>
              <a:t> dense network with significant overlap among communities (co-authors of an article form cliques) --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Phone-call</a:t>
            </a:r>
            <a:r>
              <a:rPr lang="en-US" sz="2400" dirty="0" smtClean="0"/>
              <a:t>: communities less interconnected, often separated by one or more inter-community node/edge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Phone-call</a:t>
            </a:r>
            <a:r>
              <a:rPr lang="en-US" sz="2400" dirty="0" smtClean="0"/>
              <a:t>: the </a:t>
            </a:r>
            <a:r>
              <a:rPr lang="en-US" sz="2400" dirty="0"/>
              <a:t>links </a:t>
            </a:r>
            <a:r>
              <a:rPr lang="en-US" sz="2400" dirty="0" smtClean="0"/>
              <a:t>correspond </a:t>
            </a:r>
            <a:r>
              <a:rPr lang="en-US" sz="2400" dirty="0"/>
              <a:t>to instant communication events, </a:t>
            </a:r>
            <a:r>
              <a:rPr lang="en-US" sz="2400" dirty="0" smtClean="0"/>
              <a:t> whereas in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co-authorship</a:t>
            </a:r>
            <a:r>
              <a:rPr lang="en-US" sz="2400" dirty="0" smtClean="0"/>
              <a:t> long-term collaborations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F</a:t>
            </a:r>
            <a:r>
              <a:rPr lang="en-US" sz="2400" dirty="0" smtClean="0"/>
              <a:t>undamental differences </a:t>
            </a:r>
            <a:r>
              <a:rPr lang="en-US" sz="2400" dirty="0"/>
              <a:t>suggest that any common features </a:t>
            </a:r>
            <a:r>
              <a:rPr lang="en-US" sz="2400" dirty="0" smtClean="0"/>
              <a:t>represent </a:t>
            </a:r>
            <a:r>
              <a:rPr lang="en-US" sz="2400" dirty="0"/>
              <a:t>potentially </a:t>
            </a:r>
            <a:r>
              <a:rPr lang="en-US" sz="2400" dirty="0" smtClean="0"/>
              <a:t>generic characteristics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566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8147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ommunities </a:t>
            </a:r>
            <a:r>
              <a:rPr lang="en-US" sz="2400" dirty="0"/>
              <a:t>at each time step </a:t>
            </a:r>
            <a:r>
              <a:rPr lang="en-US" sz="2400" dirty="0" smtClean="0"/>
              <a:t>extracted </a:t>
            </a:r>
            <a:r>
              <a:rPr lang="en-US" sz="2400" dirty="0"/>
              <a:t>using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</a:t>
            </a:r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Why CPM? </a:t>
            </a:r>
          </a:p>
          <a:p>
            <a:r>
              <a:rPr lang="en-US" sz="2400" dirty="0" smtClean="0"/>
              <a:t>their </a:t>
            </a:r>
            <a:r>
              <a:rPr lang="en-US" sz="2400" dirty="0"/>
              <a:t>members can be reached </a:t>
            </a:r>
            <a:r>
              <a:rPr lang="en-US" sz="2400" dirty="0" smtClean="0"/>
              <a:t>through well </a:t>
            </a:r>
            <a:r>
              <a:rPr lang="en-US" sz="2400" dirty="0"/>
              <a:t>connected subsets of nodes, and </a:t>
            </a:r>
            <a:r>
              <a:rPr lang="en-US" sz="2400" dirty="0" smtClean="0"/>
              <a:t>communities may overlap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Parameters</a:t>
            </a:r>
          </a:p>
          <a:p>
            <a:r>
              <a:rPr lang="en-US" sz="2400" dirty="0" smtClean="0"/>
              <a:t>k = 4</a:t>
            </a:r>
          </a:p>
          <a:p>
            <a:r>
              <a:rPr lang="en-US" sz="2400" dirty="0" smtClean="0"/>
              <a:t>Weighted graph – use a weight threshold w* (links weaker than w* are ignored)</a:t>
            </a:r>
            <a:endParaRPr lang="el-GR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203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24" y="1124744"/>
            <a:ext cx="5789612" cy="53647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Events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777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32" y="1225689"/>
            <a:ext cx="8304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each pair </a:t>
            </a:r>
            <a:r>
              <a:rPr lang="en-US" dirty="0" smtClean="0"/>
              <a:t>of consecutive </a:t>
            </a:r>
            <a:r>
              <a:rPr lang="en-US" dirty="0"/>
              <a:t>time steps t and </a:t>
            </a:r>
            <a:r>
              <a:rPr lang="en-US" dirty="0" smtClean="0"/>
              <a:t>t+1</a:t>
            </a:r>
            <a:r>
              <a:rPr lang="en-US" dirty="0"/>
              <a:t>, </a:t>
            </a:r>
            <a:r>
              <a:rPr lang="en-US" dirty="0" smtClean="0"/>
              <a:t>construct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joint graph </a:t>
            </a:r>
            <a:r>
              <a:rPr lang="en-US" dirty="0"/>
              <a:t>consisting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links </a:t>
            </a:r>
            <a:r>
              <a:rPr lang="en-US" dirty="0"/>
              <a:t>from the corresponding two networks, and extract the </a:t>
            </a:r>
            <a:r>
              <a:rPr lang="en-US" dirty="0" smtClean="0"/>
              <a:t>CPM community </a:t>
            </a:r>
            <a:r>
              <a:rPr lang="en-US" dirty="0"/>
              <a:t>structure of this joint network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community from either the t or the </a:t>
            </a:r>
            <a:r>
              <a:rPr lang="en-US" dirty="0" smtClean="0"/>
              <a:t>t+1 snapshot </a:t>
            </a:r>
            <a:r>
              <a:rPr lang="en-US" dirty="0"/>
              <a:t>is contained </a:t>
            </a:r>
            <a:r>
              <a:rPr lang="en-US" dirty="0" smtClean="0"/>
              <a:t>in exactly one community </a:t>
            </a:r>
            <a:r>
              <a:rPr lang="en-US" dirty="0"/>
              <a:t>in the joint </a:t>
            </a:r>
            <a:r>
              <a:rPr lang="en-US" dirty="0" smtClean="0"/>
              <a:t>graph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a community in the joint graph contains a </a:t>
            </a:r>
            <a:r>
              <a:rPr lang="en-US" dirty="0" smtClean="0"/>
              <a:t>single community </a:t>
            </a:r>
            <a:r>
              <a:rPr lang="en-US" dirty="0"/>
              <a:t>from t and a single community from </a:t>
            </a:r>
            <a:r>
              <a:rPr lang="en-US" dirty="0" smtClean="0"/>
              <a:t>t+1</a:t>
            </a:r>
            <a:r>
              <a:rPr lang="en-US" dirty="0"/>
              <a:t>, then they are matched.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If the joint group contains more than one community from either time steps, </a:t>
            </a:r>
            <a:r>
              <a:rPr lang="en-US" dirty="0" smtClean="0"/>
              <a:t>the communities </a:t>
            </a:r>
            <a:r>
              <a:rPr lang="en-US" dirty="0"/>
              <a:t>are matched in descending order of their relative node </a:t>
            </a:r>
            <a:r>
              <a:rPr lang="en-US" dirty="0" smtClean="0"/>
              <a:t>overlap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Identifying Events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99" y="2553390"/>
            <a:ext cx="4874401" cy="17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makes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good partition</a:t>
            </a:r>
            <a:r>
              <a:rPr lang="en-US" i="1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Maximize the number of within-group </a:t>
            </a:r>
            <a:br>
              <a:rPr lang="en-US" dirty="0" smtClean="0"/>
            </a:br>
            <a:r>
              <a:rPr lang="en-US" dirty="0" smtClean="0"/>
              <a:t>connections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Minimize the number of between-group connections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9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89" y="1067336"/>
            <a:ext cx="855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 smtClean="0"/>
              <a:t>: size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/>
              <a:t>: age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s and t are positively correlated: larger </a:t>
            </a:r>
            <a:r>
              <a:rPr lang="en-US" sz="2000" dirty="0" smtClean="0"/>
              <a:t>communities are </a:t>
            </a:r>
            <a:r>
              <a:rPr lang="en-US" sz="2000" dirty="0"/>
              <a:t>on average older 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5636026" cy="3159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60185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03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84" y="100078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uto-correlation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571" y="465313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collaboration network is </a:t>
            </a:r>
            <a:r>
              <a:rPr lang="en-US" dirty="0" smtClean="0"/>
              <a:t>more “dynamic” (decays faster)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networks,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auto-correlation function decays faster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larger communities</a:t>
            </a:r>
            <a:r>
              <a:rPr lang="en-US" dirty="0" smtClean="0"/>
              <a:t>, showing </a:t>
            </a:r>
            <a:r>
              <a:rPr lang="en-US" dirty="0"/>
              <a:t>that the membership of the </a:t>
            </a:r>
            <a:r>
              <a:rPr lang="en-US" dirty="0" smtClean="0"/>
              <a:t>larger communities </a:t>
            </a:r>
            <a:r>
              <a:rPr lang="en-US" dirty="0"/>
              <a:t>is </a:t>
            </a:r>
            <a:r>
              <a:rPr lang="en-US" dirty="0" smtClean="0"/>
              <a:t>changing at </a:t>
            </a:r>
            <a:r>
              <a:rPr lang="en-US" dirty="0"/>
              <a:t>a higher rate. </a:t>
            </a:r>
            <a:endParaRPr lang="el-GR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2" y="1335096"/>
            <a:ext cx="3191034" cy="7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6365" y="159839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A(t) members of community A at 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285" y="582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59" y="2385466"/>
            <a:ext cx="3816424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684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06" y="548680"/>
            <a:ext cx="590465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3" y="800491"/>
            <a:ext cx="2952328" cy="1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285" y="582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36" y="2492896"/>
            <a:ext cx="366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1-</a:t>
            </a:r>
            <a:r>
              <a:rPr lang="el-GR" dirty="0" smtClean="0"/>
              <a:t>ζ: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average </a:t>
            </a:r>
            <a:r>
              <a:rPr lang="en-US" dirty="0"/>
              <a:t>ratio of members changed in one </a:t>
            </a:r>
            <a:r>
              <a:rPr lang="en-US" dirty="0" smtClean="0"/>
              <a:t>step</a:t>
            </a:r>
            <a:endParaRPr lang="el-GR" dirty="0" smtClean="0"/>
          </a:p>
          <a:p>
            <a:pPr algn="just"/>
            <a:r>
              <a:rPr lang="el-GR" dirty="0" smtClean="0"/>
              <a:t>τ*: </a:t>
            </a:r>
            <a:r>
              <a:rPr lang="en-US" dirty="0" smtClean="0"/>
              <a:t>lifetime, stationarity </a:t>
            </a:r>
            <a:r>
              <a:rPr lang="el-GR" dirty="0" smtClean="0"/>
              <a:t>ζ</a:t>
            </a:r>
          </a:p>
          <a:p>
            <a:pPr algn="just"/>
            <a:r>
              <a:rPr lang="en-US" dirty="0"/>
              <a:t>the average life-span </a:t>
            </a:r>
            <a:r>
              <a:rPr lang="el-GR" dirty="0" err="1"/>
              <a:t>&lt;</a:t>
            </a:r>
            <a:r>
              <a:rPr lang="en-US" dirty="0" smtClean="0"/>
              <a:t>t*</a:t>
            </a:r>
            <a:r>
              <a:rPr lang="el-GR" dirty="0" smtClean="0"/>
              <a:t>&gt;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colour</a:t>
            </a:r>
            <a:r>
              <a:rPr lang="en-US" dirty="0"/>
              <a:t> coded) as a function </a:t>
            </a:r>
            <a:r>
              <a:rPr lang="en-US" dirty="0" smtClean="0"/>
              <a:t>of</a:t>
            </a:r>
            <a:r>
              <a:rPr lang="el-GR" dirty="0" smtClean="0"/>
              <a:t> ζ </a:t>
            </a:r>
            <a:r>
              <a:rPr lang="en-US" dirty="0" smtClean="0"/>
              <a:t>and 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for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small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dirty="0" smtClean="0"/>
              <a:t>optimal </a:t>
            </a:r>
            <a:r>
              <a:rPr lang="el-GR" dirty="0" smtClean="0"/>
              <a:t>ζ</a:t>
            </a:r>
            <a:r>
              <a:rPr lang="en-US" dirty="0" smtClean="0"/>
              <a:t> near 1, better to </a:t>
            </a:r>
            <a:r>
              <a:rPr lang="en-US" dirty="0"/>
              <a:t>have static, </a:t>
            </a:r>
            <a:r>
              <a:rPr lang="en-US" dirty="0" smtClean="0"/>
              <a:t>time-independent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large communities</a:t>
            </a:r>
            <a:r>
              <a:rPr lang="en-US" dirty="0" smtClean="0"/>
              <a:t>, the </a:t>
            </a:r>
            <a:r>
              <a:rPr lang="en-US" dirty="0"/>
              <a:t>peak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shifted </a:t>
            </a:r>
            <a:r>
              <a:rPr lang="en-US" dirty="0"/>
              <a:t>towards low f </a:t>
            </a:r>
            <a:r>
              <a:rPr lang="en-US" dirty="0" smtClean="0"/>
              <a:t>values</a:t>
            </a:r>
            <a:r>
              <a:rPr lang="el-GR" dirty="0" smtClean="0"/>
              <a:t>, </a:t>
            </a:r>
            <a:r>
              <a:rPr lang="en-US" dirty="0" smtClean="0"/>
              <a:t>better to have </a:t>
            </a:r>
            <a:r>
              <a:rPr lang="en-US" dirty="0" err="1" smtClean="0"/>
              <a:t>acontinually</a:t>
            </a:r>
            <a:r>
              <a:rPr lang="en-US" dirty="0" smtClean="0"/>
              <a:t> </a:t>
            </a:r>
            <a:r>
              <a:rPr lang="en-US" dirty="0"/>
              <a:t>changing membership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0" y="1201269"/>
            <a:ext cx="39909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57245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phone-call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7927" y="9851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co-authorship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417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1810"/>
            <a:ext cx="71105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22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31962"/>
            <a:ext cx="4007718" cy="55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703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predict the evolution?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543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013176"/>
            <a:ext cx="77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: individual commitment to outside the community</a:t>
            </a:r>
          </a:p>
          <a:p>
            <a:r>
              <a:rPr lang="en-US" dirty="0" smtClean="0"/>
              <a:t>w</a:t>
            </a:r>
            <a:r>
              <a:rPr lang="en-US" baseline="-25000" dirty="0"/>
              <a:t>in</a:t>
            </a:r>
            <a:r>
              <a:rPr lang="en-US" dirty="0" smtClean="0"/>
              <a:t>: individual commitment inside the community</a:t>
            </a:r>
          </a:p>
          <a:p>
            <a:r>
              <a:rPr lang="en-US" dirty="0" smtClean="0"/>
              <a:t>p: probability to abandon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088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predict the evolution?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232251"/>
            <a:ext cx="77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: total weight of links to nodes outside the community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in</a:t>
            </a:r>
            <a:r>
              <a:rPr lang="en-US" dirty="0" smtClean="0"/>
              <a:t>: </a:t>
            </a:r>
            <a:r>
              <a:rPr lang="en-US" dirty="0"/>
              <a:t>total weight of links </a:t>
            </a:r>
            <a:r>
              <a:rPr lang="en-US" dirty="0" smtClean="0"/>
              <a:t>inside </a:t>
            </a:r>
            <a:r>
              <a:rPr lang="en-US" dirty="0"/>
              <a:t>the community </a:t>
            </a:r>
            <a:endParaRPr lang="en-US" dirty="0" smtClean="0"/>
          </a:p>
          <a:p>
            <a:r>
              <a:rPr lang="en-US" dirty="0" smtClean="0"/>
              <a:t>p: probability of a community to disintegrate in the next step</a:t>
            </a:r>
          </a:p>
          <a:p>
            <a:r>
              <a:rPr lang="en-US" dirty="0" smtClean="0"/>
              <a:t>for co-authorship max lifetime at intermediate values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28775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449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49" y="83671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Significant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difference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between smaller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collaborative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or friendship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circles and institutions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At the heart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sz="2400" dirty="0"/>
              <a:t>are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 few strong relationships</a:t>
            </a:r>
            <a:r>
              <a:rPr lang="en-US" sz="2400" dirty="0"/>
              <a:t>, and as long </a:t>
            </a:r>
            <a:r>
              <a:rPr lang="en-US" sz="2400" dirty="0" smtClean="0"/>
              <a:t>as these </a:t>
            </a:r>
            <a:r>
              <a:rPr lang="en-US" sz="2400" dirty="0"/>
              <a:t>persist, the community around them is stable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condition </a:t>
            </a:r>
            <a:r>
              <a:rPr lang="en-US" sz="2400" dirty="0"/>
              <a:t>for stability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sz="2400" dirty="0" smtClean="0"/>
              <a:t>is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continuous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change</a:t>
            </a:r>
            <a:r>
              <a:rPr lang="en-US" sz="2400" dirty="0"/>
              <a:t>, so that after some time practically </a:t>
            </a:r>
            <a:r>
              <a:rPr lang="en-US" sz="2400" dirty="0" smtClean="0"/>
              <a:t>all members </a:t>
            </a:r>
            <a:r>
              <a:rPr lang="en-US" sz="2400" dirty="0"/>
              <a:t>are exchanged.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oose</a:t>
            </a:r>
            <a:r>
              <a:rPr lang="en-US" sz="2400" dirty="0"/>
              <a:t>, rapidly changing </a:t>
            </a:r>
            <a:r>
              <a:rPr lang="en-US" sz="2400" dirty="0" smtClean="0"/>
              <a:t>communities reminiscent </a:t>
            </a:r>
            <a:r>
              <a:rPr lang="en-US" sz="2400" dirty="0"/>
              <a:t>of institutions, which can continue to exist even </a:t>
            </a:r>
            <a:r>
              <a:rPr lang="en-US" sz="2400" dirty="0" smtClean="0"/>
              <a:t>after all </a:t>
            </a:r>
            <a:r>
              <a:rPr lang="en-US" sz="2400" dirty="0"/>
              <a:t>members have been replaced by new </a:t>
            </a:r>
            <a:r>
              <a:rPr lang="en-US" sz="2400" dirty="0" smtClean="0"/>
              <a:t>members (e.g., members of a school).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2626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628800"/>
            <a:ext cx="8316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Ulrike </a:t>
            </a:r>
            <a:r>
              <a:rPr lang="en-US" sz="2000" dirty="0"/>
              <a:t>von </a:t>
            </a:r>
            <a:r>
              <a:rPr lang="en-US" sz="2000" dirty="0" err="1" smtClean="0"/>
              <a:t>Luxburg</a:t>
            </a:r>
            <a:r>
              <a:rPr lang="en-US" sz="2000" dirty="0" smtClean="0"/>
              <a:t>: A </a:t>
            </a:r>
            <a:r>
              <a:rPr lang="en-US" sz="2000" dirty="0"/>
              <a:t>Tutorial on </a:t>
            </a:r>
            <a:r>
              <a:rPr lang="en-US" sz="2000" dirty="0" smtClean="0"/>
              <a:t>Spectral Clustering</a:t>
            </a:r>
            <a:r>
              <a:rPr lang="en-US" sz="2000" dirty="0"/>
              <a:t>.  </a:t>
            </a:r>
            <a:r>
              <a:rPr lang="en-US" sz="2000" dirty="0" smtClean="0"/>
              <a:t> </a:t>
            </a:r>
            <a:r>
              <a:rPr lang="en-US" sz="2000" dirty="0" err="1" smtClean="0">
                <a:hlinkClick r:id="rId4"/>
              </a:rPr>
              <a:t>CoRR</a:t>
            </a:r>
            <a:r>
              <a:rPr lang="en-US" sz="2000" dirty="0">
                <a:hlinkClick r:id="rId4"/>
              </a:rPr>
              <a:t> abs/0711.0189</a:t>
            </a:r>
            <a:r>
              <a:rPr lang="en-US" sz="2000" dirty="0"/>
              <a:t> </a:t>
            </a:r>
            <a:r>
              <a:rPr lang="en-US" sz="2000" dirty="0" smtClean="0"/>
              <a:t> (</a:t>
            </a:r>
            <a:r>
              <a:rPr lang="en-US" sz="2000" dirty="0"/>
              <a:t>2007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G Palla, </a:t>
            </a:r>
            <a:r>
              <a:rPr lang="it-IT" sz="2000" dirty="0" smtClean="0"/>
              <a:t>A. L. </a:t>
            </a:r>
            <a:r>
              <a:rPr lang="it-IT" sz="2000" dirty="0"/>
              <a:t>Barabási, T Vicsek</a:t>
            </a:r>
            <a:r>
              <a:rPr lang="it-IT" sz="2000" i="1" dirty="0"/>
              <a:t>, </a:t>
            </a:r>
            <a:r>
              <a:rPr lang="it-IT" sz="2000" dirty="0"/>
              <a:t>Quantyfying Social Group Evolution</a:t>
            </a:r>
            <a:r>
              <a:rPr lang="it-IT" sz="2000" i="1" dirty="0" smtClean="0"/>
              <a:t>. Nature </a:t>
            </a:r>
            <a:r>
              <a:rPr lang="it-IT" sz="2000" dirty="0"/>
              <a:t>446 (7136), </a:t>
            </a:r>
            <a:r>
              <a:rPr lang="it-IT" sz="2000" dirty="0" smtClean="0"/>
              <a:t>664-667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5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442" y="6583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246935"/>
            <a:ext cx="8229600" cy="30964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Express 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partitioning objectives </a:t>
            </a:r>
            <a:r>
              <a:rPr lang="en-IE" dirty="0"/>
              <a:t>as a </a:t>
            </a:r>
            <a:r>
              <a:rPr lang="en-IE" dirty="0" smtClean="0"/>
              <a:t>function </a:t>
            </a:r>
            <a:r>
              <a:rPr lang="en-IE" dirty="0"/>
              <a:t>of the “edge cut” of the partition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IE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IE" dirty="0"/>
              <a:t>Set of edges with only one vertex in a group:</a:t>
            </a:r>
          </a:p>
          <a:p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56" name="Text Box 82"/>
          <p:cNvSpPr txBox="1">
            <a:spLocks noChangeArrowheads="1"/>
          </p:cNvSpPr>
          <p:nvPr/>
        </p:nvSpPr>
        <p:spPr bwMode="auto">
          <a:xfrm>
            <a:off x="5976036" y="4992921"/>
            <a:ext cx="217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600" i="1" dirty="0">
                <a:latin typeface="Times New Roman" pitchFamily="18" charset="0"/>
              </a:rPr>
              <a:t>cut(A,B) = </a:t>
            </a:r>
            <a:r>
              <a:rPr lang="en-IE" sz="2600" i="1" dirty="0" smtClean="0">
                <a:latin typeface="Times New Roman" pitchFamily="18" charset="0"/>
              </a:rPr>
              <a:t>2</a:t>
            </a:r>
            <a:endParaRPr lang="el-GR" sz="2600" i="1" dirty="0"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16733"/>
              </p:ext>
            </p:extLst>
          </p:nvPr>
        </p:nvGraphicFramePr>
        <p:xfrm>
          <a:off x="1828800" y="3186555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1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6555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8763" y="1146351"/>
            <a:ext cx="86409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4702</Words>
  <Application>Microsoft Office PowerPoint</Application>
  <PresentationFormat>On-screen Show (4:3)</PresentationFormat>
  <Paragraphs>943</Paragraphs>
  <Slides>89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Office Theme</vt:lpstr>
      <vt:lpstr>Equation</vt:lpstr>
      <vt:lpstr>Εξίσωση</vt:lpstr>
      <vt:lpstr>Online Social Networks and Media </vt:lpstr>
      <vt:lpstr>Introduction</vt:lpstr>
      <vt:lpstr>PowerPoint Presentation</vt:lpstr>
      <vt:lpstr>PowerPoint Presentation</vt:lpstr>
      <vt:lpstr>Graph partitioning</vt:lpstr>
      <vt:lpstr>Graph Partitioning</vt:lpstr>
      <vt:lpstr>Graph Partitioning</vt:lpstr>
      <vt:lpstr>Graph Partitioning</vt:lpstr>
      <vt:lpstr>Graph Cuts</vt:lpstr>
      <vt:lpstr>An example</vt:lpstr>
      <vt:lpstr>Min Cut</vt:lpstr>
      <vt:lpstr>Min Cut</vt:lpstr>
      <vt:lpstr>Graph Bisection</vt:lpstr>
      <vt:lpstr>Cut Ratio</vt:lpstr>
      <vt:lpstr>Normalized Cut</vt:lpstr>
      <vt:lpstr>PowerPoint Presentation</vt:lpstr>
      <vt:lpstr>An example</vt:lpstr>
      <vt:lpstr>Graph expansion</vt:lpstr>
      <vt:lpstr>Graph Cuts</vt:lpstr>
      <vt:lpstr>SPECTRAL CLUSTERING</vt:lpstr>
      <vt:lpstr>Matrix Representation</vt:lpstr>
      <vt:lpstr>Spectral Graph Partitioning</vt:lpstr>
      <vt:lpstr>Spectral Analysis</vt:lpstr>
      <vt:lpstr>Matrix Representation</vt:lpstr>
      <vt:lpstr>Matrix Representation</vt:lpstr>
      <vt:lpstr>Laplacian Matrix properties</vt:lpstr>
      <vt:lpstr>The second smallest eigenvalue</vt:lpstr>
      <vt:lpstr>The second smallest eigenvalue</vt:lpstr>
      <vt:lpstr>The second smallest eigenvalue</vt:lpstr>
      <vt:lpstr>Cuts + eigenvalues: intuition</vt:lpstr>
      <vt:lpstr>Example</vt:lpstr>
      <vt:lpstr>Other properties of L</vt:lpstr>
      <vt:lpstr>Proof (sketch)</vt:lpstr>
      <vt:lpstr>Cuts + eigenvalues: summary</vt:lpstr>
      <vt:lpstr>Spectral Clustering Algorithms</vt:lpstr>
      <vt:lpstr>Spectral Partitioning Algorithm</vt:lpstr>
      <vt:lpstr>Spectral Partitioning Algorithm</vt:lpstr>
      <vt:lpstr>Example: Spectral Partitioning</vt:lpstr>
      <vt:lpstr>k-Way Spectral Clustering</vt:lpstr>
      <vt:lpstr>k-Way Spectral Clustering</vt:lpstr>
      <vt:lpstr>Example</vt:lpstr>
      <vt:lpstr>Spectral Clustering</vt:lpstr>
      <vt:lpstr>Spectral clustering (besides graphs)</vt:lpstr>
      <vt:lpstr>Summary</vt:lpstr>
      <vt:lpstr>Normalized Graph Laplacians</vt:lpstr>
      <vt:lpstr>Cuts and spectral clustering</vt:lpstr>
      <vt:lpstr>Finding an Optimal Cut (sketch)</vt:lpstr>
      <vt:lpstr>PowerPoint Presentation</vt:lpstr>
      <vt:lpstr>PowerPoint Presentation</vt:lpstr>
      <vt:lpstr>Spectral partition</vt:lpstr>
      <vt:lpstr>Fielder Value</vt:lpstr>
      <vt:lpstr>Approx. Guarantee of Spectral (proof)</vt:lpstr>
      <vt:lpstr>Approx. Guarantee of Spectral</vt:lpstr>
      <vt:lpstr>Approx. Guarantee of Spectral</vt:lpstr>
      <vt:lpstr>Maximum Densest SUBGRAPH</vt:lpstr>
      <vt:lpstr>Finding dense subgraphs</vt:lpstr>
      <vt:lpstr>Definitions</vt:lpstr>
      <vt:lpstr>Definitions</vt:lpstr>
      <vt:lpstr>Min-Cut Problem</vt:lpstr>
      <vt:lpstr>Decision problem</vt:lpstr>
      <vt:lpstr>Transform to min-cut</vt:lpstr>
      <vt:lpstr>Transformation to min-cut</vt:lpstr>
      <vt:lpstr>Transformation to min-cut</vt:lpstr>
      <vt:lpstr>Transformation to min-cut</vt:lpstr>
      <vt:lpstr>Algorithm (Goldberg)</vt:lpstr>
      <vt:lpstr>Min-cut algorithm</vt:lpstr>
      <vt:lpstr>Greedy Algorithm</vt:lpstr>
      <vt:lpstr>Example</vt:lpstr>
      <vt:lpstr>Analysis</vt:lpstr>
      <vt:lpstr>Upper bound</vt:lpstr>
      <vt:lpstr>Lower bound</vt:lpstr>
      <vt:lpstr>The k-densest subgraph</vt:lpstr>
      <vt:lpstr>Quantifying social group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E. PITOURA</cp:lastModifiedBy>
  <cp:revision>263</cp:revision>
  <dcterms:created xsi:type="dcterms:W3CDTF">2012-10-10T06:53:19Z</dcterms:created>
  <dcterms:modified xsi:type="dcterms:W3CDTF">2015-11-04T11:42:26Z</dcterms:modified>
</cp:coreProperties>
</file>