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1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sldIdLst>
    <p:sldId id="431" r:id="rId2"/>
    <p:sldId id="753" r:id="rId3"/>
    <p:sldId id="478" r:id="rId4"/>
    <p:sldId id="482" r:id="rId5"/>
    <p:sldId id="483" r:id="rId6"/>
    <p:sldId id="484" r:id="rId7"/>
    <p:sldId id="485" r:id="rId8"/>
    <p:sldId id="494" r:id="rId9"/>
    <p:sldId id="486" r:id="rId10"/>
    <p:sldId id="487" r:id="rId11"/>
    <p:sldId id="749" r:id="rId12"/>
    <p:sldId id="481" r:id="rId13"/>
    <p:sldId id="491" r:id="rId14"/>
    <p:sldId id="488" r:id="rId15"/>
    <p:sldId id="489" r:id="rId16"/>
    <p:sldId id="490" r:id="rId17"/>
    <p:sldId id="480" r:id="rId18"/>
    <p:sldId id="495" r:id="rId19"/>
    <p:sldId id="497" r:id="rId20"/>
    <p:sldId id="499" r:id="rId21"/>
    <p:sldId id="500" r:id="rId22"/>
    <p:sldId id="501" r:id="rId23"/>
    <p:sldId id="503" r:id="rId24"/>
    <p:sldId id="506" r:id="rId25"/>
    <p:sldId id="510" r:id="rId26"/>
    <p:sldId id="504" r:id="rId27"/>
    <p:sldId id="507" r:id="rId28"/>
    <p:sldId id="508" r:id="rId29"/>
    <p:sldId id="717" r:id="rId30"/>
    <p:sldId id="616" r:id="rId31"/>
    <p:sldId id="511" r:id="rId32"/>
    <p:sldId id="618" r:id="rId33"/>
    <p:sldId id="619" r:id="rId34"/>
    <p:sldId id="620" r:id="rId35"/>
    <p:sldId id="621" r:id="rId36"/>
    <p:sldId id="622" r:id="rId37"/>
    <p:sldId id="750" r:id="rId38"/>
    <p:sldId id="513" r:id="rId39"/>
    <p:sldId id="516" r:id="rId40"/>
    <p:sldId id="517" r:id="rId41"/>
    <p:sldId id="518" r:id="rId42"/>
    <p:sldId id="557" r:id="rId43"/>
    <p:sldId id="520" r:id="rId44"/>
    <p:sldId id="527" r:id="rId45"/>
    <p:sldId id="530" r:id="rId46"/>
    <p:sldId id="531" r:id="rId47"/>
    <p:sldId id="532" r:id="rId48"/>
    <p:sldId id="534" r:id="rId49"/>
    <p:sldId id="535" r:id="rId50"/>
    <p:sldId id="533" r:id="rId51"/>
    <p:sldId id="536" r:id="rId52"/>
    <p:sldId id="550" r:id="rId53"/>
    <p:sldId id="547" r:id="rId54"/>
    <p:sldId id="559" r:id="rId55"/>
    <p:sldId id="558" r:id="rId56"/>
    <p:sldId id="725" r:id="rId57"/>
    <p:sldId id="730" r:id="rId58"/>
    <p:sldId id="731" r:id="rId59"/>
    <p:sldId id="732" r:id="rId60"/>
    <p:sldId id="733" r:id="rId61"/>
    <p:sldId id="734" r:id="rId62"/>
    <p:sldId id="746" r:id="rId63"/>
    <p:sldId id="617" r:id="rId64"/>
    <p:sldId id="365" r:id="rId65"/>
    <p:sldId id="701" r:id="rId66"/>
    <p:sldId id="413" r:id="rId67"/>
    <p:sldId id="376" r:id="rId68"/>
    <p:sldId id="705" r:id="rId69"/>
    <p:sldId id="415" r:id="rId70"/>
    <p:sldId id="706" r:id="rId71"/>
    <p:sldId id="440" r:id="rId72"/>
    <p:sldId id="707" r:id="rId73"/>
    <p:sldId id="441" r:id="rId74"/>
    <p:sldId id="442" r:id="rId75"/>
    <p:sldId id="443" r:id="rId76"/>
    <p:sldId id="688" r:id="rId77"/>
    <p:sldId id="444" r:id="rId78"/>
    <p:sldId id="445" r:id="rId79"/>
    <p:sldId id="446" r:id="rId80"/>
    <p:sldId id="690" r:id="rId81"/>
    <p:sldId id="689" r:id="rId82"/>
    <p:sldId id="708" r:id="rId83"/>
    <p:sldId id="419" r:id="rId84"/>
    <p:sldId id="420" r:id="rId85"/>
    <p:sldId id="421" r:id="rId86"/>
    <p:sldId id="422" r:id="rId87"/>
    <p:sldId id="423" r:id="rId88"/>
    <p:sldId id="694" r:id="rId89"/>
    <p:sldId id="424" r:id="rId90"/>
    <p:sldId id="425" r:id="rId91"/>
    <p:sldId id="426" r:id="rId92"/>
    <p:sldId id="427" r:id="rId93"/>
    <p:sldId id="428" r:id="rId94"/>
    <p:sldId id="751" r:id="rId95"/>
    <p:sldId id="697" r:id="rId96"/>
    <p:sldId id="698" r:id="rId97"/>
    <p:sldId id="711" r:id="rId98"/>
    <p:sldId id="699" r:id="rId99"/>
    <p:sldId id="712" r:id="rId100"/>
    <p:sldId id="700" r:id="rId101"/>
    <p:sldId id="713" r:id="rId102"/>
    <p:sldId id="492" r:id="rId103"/>
    <p:sldId id="493" r:id="rId104"/>
    <p:sldId id="716" r:id="rId105"/>
    <p:sldId id="715" r:id="rId106"/>
    <p:sldId id="721" r:id="rId107"/>
    <p:sldId id="723" r:id="rId108"/>
    <p:sldId id="722" r:id="rId109"/>
    <p:sldId id="720" r:id="rId110"/>
    <p:sldId id="714" r:id="rId111"/>
    <p:sldId id="496" r:id="rId112"/>
    <p:sldId id="752" r:id="rId113"/>
    <p:sldId id="477" r:id="rId114"/>
    <p:sldId id="724" r:id="rId1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14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11-01T23:32:17.93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365 8 2,'-118'-4'3,"-4"1"-3,-3 2-5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44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8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65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84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21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89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21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76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10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28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A76CC3C5-CBBF-408B-BDA1-19EDB5143399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42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27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26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22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994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78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04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583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43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40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2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679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16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165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554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437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918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224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708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21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043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75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583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547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68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94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583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HW:</a:t>
            </a:r>
            <a:r>
              <a:rPr lang="en-US" baseline="0" dirty="0" smtClean="0"/>
              <a:t> Question – come up with  a graph where GIRVAN-NEWMAN MODULARITY IS NOT UNIMODAL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606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HW:</a:t>
            </a:r>
            <a:r>
              <a:rPr lang="en-US" baseline="0" dirty="0" smtClean="0"/>
              <a:t> Question – come up with  a graph where GIRVAN-NEWMAN MODULARITY IS NOT UNIMODAL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043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934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944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263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928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397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823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012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806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618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618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3236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8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0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11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0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2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AF46-5F13-4FA7-8D7F-5BE019ACC508}" type="datetime1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F76F-C91B-4DB4-9A2E-946356BF481F}" type="datetime1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16CF-C378-4382-B6F4-EE6E4F196E45}" type="datetime1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D5C4-C286-4976-84AE-5F3CEE477752}" type="datetime1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2110-7191-45B7-A1D9-A73CA24F0E54}" type="datetime1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E004-93E2-45E3-AAF4-B8EBEA8D684D}" type="datetime1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AF6F-E8F6-4D39-8B53-3F26FD3379DC}" type="datetime1">
              <a:rPr lang="el-GR" smtClean="0"/>
              <a:pPr/>
              <a:t>9/11/2015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0D64-FC33-44C0-A45C-D6D0DD18F240}" type="datetime1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1DD6-A7E5-4D3F-9FF3-69D8F22926E3}" type="datetime1">
              <a:rPr lang="el-GR" smtClean="0"/>
              <a:pPr/>
              <a:t>9/11/2015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B382-A905-43CD-945F-78A79883D167}" type="datetime1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5ACB-E921-49CB-B949-9FFF0E636751}" type="datetime1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203D5-999C-4BE9-A02B-09F921A261A1}" type="datetime1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0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://dmml.asu.edu/users/reza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7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customXml" Target="../ink/ink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6512768" cy="550912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Community detection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684" y="127364"/>
            <a:ext cx="7812732" cy="709348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Facebook Network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21" y="1124744"/>
            <a:ext cx="6947963" cy="470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64339" y="2251348"/>
            <a:ext cx="2029915" cy="71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/>
          </a:bodyPr>
          <a:lstStyle/>
          <a:p>
            <a:r>
              <a:rPr lang="en-US" altLang="ko-KR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High school</a:t>
            </a:r>
            <a:endParaRPr lang="ko-KR" altLang="en-U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9682" y="2395604"/>
            <a:ext cx="2029915" cy="71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 fontScale="92500" lnSpcReduction="10000"/>
          </a:bodyPr>
          <a:lstStyle/>
          <a:p>
            <a:r>
              <a:rPr lang="en-US" altLang="ko-K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Summer</a:t>
            </a:r>
            <a:br>
              <a:rPr lang="en-US" altLang="ko-K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internship</a:t>
            </a:r>
            <a:endParaRPr lang="ko-KR" altLang="en-US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47" y="3649894"/>
            <a:ext cx="2491259" cy="71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Stanford (Squash)</a:t>
            </a:r>
            <a:endParaRPr lang="ko-KR" alt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4425" y="3523365"/>
            <a:ext cx="2938385" cy="71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/>
          </a:bodyPr>
          <a:lstStyle/>
          <a:p>
            <a:r>
              <a:rPr lang="en-US" altLang="ko-KR" sz="2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Stanford (Basketball)</a:t>
            </a:r>
            <a:endParaRPr lang="ko-KR" altLang="en-US" sz="2400" dirty="0" smtClean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8134" y="1048544"/>
            <a:ext cx="320472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2800" b="1" dirty="0" smtClean="0"/>
              <a:t>Social communities</a:t>
            </a:r>
            <a:endParaRPr lang="ko-KR" altLang="en-US" sz="2800" b="1" dirty="0"/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4538741" y="1590213"/>
            <a:ext cx="563116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5381382" y="5833279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Facebook Users</a:t>
            </a:r>
          </a:p>
          <a:p>
            <a:r>
              <a:rPr lang="en-US" altLang="ko-KR" sz="2400" b="1" dirty="0" smtClean="0"/>
              <a:t>Edges: Friendships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727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83590" y="-533795"/>
            <a:ext cx="3810000" cy="891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Modularity: Number of clusters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47800"/>
          </a:xfrm>
        </p:spPr>
        <p:txBody>
          <a:bodyPr/>
          <a:lstStyle/>
          <a:p>
            <a:r>
              <a:rPr lang="en-US" dirty="0" smtClean="0"/>
              <a:t>Modularity is useful for selecting the </a:t>
            </a:r>
            <a:br>
              <a:rPr lang="en-US" dirty="0" smtClean="0"/>
            </a:br>
            <a:r>
              <a:rPr lang="en-US" dirty="0" smtClean="0"/>
              <a:t>number of clusters: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190500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40841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Modularity: Cluster quality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5576" y="2132856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a given clustering is “good”?</a:t>
            </a:r>
          </a:p>
          <a:p>
            <a:endParaRPr lang="en-US" sz="3200" dirty="0" smtClean="0"/>
          </a:p>
          <a:p>
            <a:r>
              <a:rPr lang="en-US" sz="3200" dirty="0" smtClean="0"/>
              <a:t>Also, it is both a local (per individual cluster) and global measure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00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476672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Evaluation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2060848"/>
            <a:ext cx="7869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With ground truth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Without ground truth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30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38313"/>
            <a:ext cx="46863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 with ground truth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5301208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Zachary’s Karate Club</a:t>
            </a:r>
          </a:p>
          <a:p>
            <a:r>
              <a:rPr lang="en-US" sz="2800" dirty="0" smtClean="0"/>
              <a:t>Club president (34) (circles) and instructor (1) (rectangles)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63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Metrics: purity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104</a:t>
            </a:fld>
            <a:endParaRPr lang="el-GR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08" y="4005064"/>
            <a:ext cx="6619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48" y="2371884"/>
            <a:ext cx="4838159" cy="140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9675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fraction of instances that have labels equal to </a:t>
            </a:r>
            <a:r>
              <a:rPr lang="en-US" sz="2800" dirty="0" smtClean="0"/>
              <a:t>the label of the community’s majority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61767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(5+6+4)/20 </a:t>
            </a:r>
            <a:r>
              <a:rPr lang="en-US" dirty="0"/>
              <a:t>= </a:t>
            </a:r>
            <a:r>
              <a:rPr lang="en-US" dirty="0" smtClean="0"/>
              <a:t>0.75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105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467544" y="105273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ased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on pair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counting</a:t>
            </a:r>
            <a:r>
              <a:rPr lang="en-US" sz="2400" dirty="0" smtClean="0"/>
              <a:t>: the number of </a:t>
            </a:r>
            <a:r>
              <a:rPr lang="en-US" sz="2400" dirty="0"/>
              <a:t>pairs of vertices which are </a:t>
            </a:r>
            <a:r>
              <a:rPr lang="en-US" sz="2400" dirty="0" smtClean="0"/>
              <a:t>classified </a:t>
            </a:r>
            <a:r>
              <a:rPr lang="en-US" sz="2400" dirty="0"/>
              <a:t>in the </a:t>
            </a:r>
            <a:r>
              <a:rPr lang="en-US" sz="2400" dirty="0" smtClean="0"/>
              <a:t>same (different</a:t>
            </a:r>
            <a:r>
              <a:rPr lang="en-US" sz="2400" dirty="0"/>
              <a:t>) clusters in the two partitions.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2420886"/>
            <a:ext cx="80135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True Positive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2400" dirty="0"/>
              <a:t>Assignment: when similar members are </a:t>
            </a:r>
            <a:r>
              <a:rPr lang="en-US" sz="2400" dirty="0" smtClean="0"/>
              <a:t>assigned to </a:t>
            </a:r>
            <a:r>
              <a:rPr lang="en-US" sz="2400" dirty="0"/>
              <a:t>the same community. This is a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correct</a:t>
            </a:r>
            <a:r>
              <a:rPr lang="en-US" sz="2400" dirty="0"/>
              <a:t> decision.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True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Negative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2400" dirty="0"/>
              <a:t>Assignment: when dissimilar members are </a:t>
            </a:r>
            <a:r>
              <a:rPr lang="en-US" sz="2400" dirty="0" smtClean="0"/>
              <a:t>assigned to different </a:t>
            </a:r>
            <a:r>
              <a:rPr lang="en-US" sz="2400" dirty="0"/>
              <a:t>communities. This is a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correct</a:t>
            </a:r>
            <a:r>
              <a:rPr lang="en-US" sz="2400" dirty="0"/>
              <a:t> decision</a:t>
            </a:r>
            <a:r>
              <a:rPr lang="en-US" sz="2400" dirty="0" smtClean="0"/>
              <a:t>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False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Negative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2400" dirty="0"/>
              <a:t>Assignment: when similar members are </a:t>
            </a:r>
            <a:r>
              <a:rPr lang="en-US" sz="2400" dirty="0" smtClean="0"/>
              <a:t>assigned to different </a:t>
            </a:r>
            <a:r>
              <a:rPr lang="en-US" sz="2400" dirty="0"/>
              <a:t>communities. This is an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incorrect</a:t>
            </a:r>
            <a:r>
              <a:rPr lang="en-US" sz="2400" dirty="0"/>
              <a:t> decision.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False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Positive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400" dirty="0"/>
              <a:t> Assignment: when dissimilar members are </a:t>
            </a:r>
            <a:r>
              <a:rPr lang="en-US" sz="2400" dirty="0" smtClean="0"/>
              <a:t>assigned to </a:t>
            </a:r>
            <a:r>
              <a:rPr lang="en-US" sz="2400" dirty="0"/>
              <a:t>the same community. This is an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incorrect</a:t>
            </a:r>
            <a:r>
              <a:rPr lang="en-US" sz="2400" dirty="0"/>
              <a:t> decision.</a:t>
            </a:r>
          </a:p>
        </p:txBody>
      </p:sp>
    </p:spTree>
    <p:extLst>
      <p:ext uri="{BB962C8B-B14F-4D97-AF65-F5344CB8AC3E}">
        <p14:creationId xmlns:p14="http://schemas.microsoft.com/office/powerpoint/2010/main" val="35036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Metrics: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106</a:t>
            </a:fld>
            <a:endParaRPr lang="el-GR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619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79" y="4653136"/>
            <a:ext cx="59817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371703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For TP</a:t>
            </a:r>
            <a:r>
              <a:rPr lang="en-US" sz="2400" dirty="0"/>
              <a:t>, we need </a:t>
            </a:r>
            <a:r>
              <a:rPr lang="en-US" sz="2400" dirty="0" smtClean="0"/>
              <a:t>to compute </a:t>
            </a:r>
            <a:r>
              <a:rPr lang="en-US" sz="2400" dirty="0"/>
              <a:t>the number of pairs with the same label that are in the same community</a:t>
            </a:r>
          </a:p>
        </p:txBody>
      </p:sp>
    </p:spTree>
    <p:extLst>
      <p:ext uri="{BB962C8B-B14F-4D97-AF65-F5344CB8AC3E}">
        <p14:creationId xmlns:p14="http://schemas.microsoft.com/office/powerpoint/2010/main" val="31422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188640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Metrics: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107</a:t>
            </a:fld>
            <a:endParaRPr lang="el-GR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32628"/>
            <a:ext cx="51911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4536"/>
            <a:ext cx="4726111" cy="17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501008"/>
            <a:ext cx="3898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For TN</a:t>
            </a:r>
            <a:r>
              <a:rPr lang="en-US" sz="2800" dirty="0" smtClean="0"/>
              <a:t>: compute </a:t>
            </a:r>
            <a:r>
              <a:rPr lang="en-US" sz="2800" dirty="0"/>
              <a:t>the number of dissimilar pairs in dissimilar communities</a:t>
            </a:r>
          </a:p>
        </p:txBody>
      </p:sp>
    </p:spTree>
    <p:extLst>
      <p:ext uri="{BB962C8B-B14F-4D97-AF65-F5344CB8AC3E}">
        <p14:creationId xmlns:p14="http://schemas.microsoft.com/office/powerpoint/2010/main" val="33677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116632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Metrics: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108</a:t>
            </a:fld>
            <a:endParaRPr lang="el-GR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619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886266"/>
            <a:ext cx="6762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16" y="5589240"/>
            <a:ext cx="5305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200689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For FP</a:t>
            </a:r>
            <a:r>
              <a:rPr lang="en-US" sz="2400" dirty="0"/>
              <a:t>, </a:t>
            </a:r>
            <a:r>
              <a:rPr lang="en-US" sz="2400" dirty="0" smtClean="0"/>
              <a:t>compute </a:t>
            </a:r>
            <a:r>
              <a:rPr lang="en-US" sz="2400" dirty="0"/>
              <a:t>dissimilar pairs that are in the same community.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60" y="494116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For FN</a:t>
            </a:r>
            <a:r>
              <a:rPr lang="en-US" sz="2400" dirty="0" smtClean="0"/>
              <a:t>, compute </a:t>
            </a:r>
            <a:r>
              <a:rPr lang="en-US" sz="2400" dirty="0"/>
              <a:t>similar members that are in </a:t>
            </a:r>
            <a:r>
              <a:rPr lang="en-US" sz="2400" dirty="0" smtClean="0"/>
              <a:t>different </a:t>
            </a:r>
            <a:r>
              <a:rPr lang="en-US" sz="2400" dirty="0"/>
              <a:t>communities.</a:t>
            </a:r>
          </a:p>
        </p:txBody>
      </p:sp>
    </p:spTree>
    <p:extLst>
      <p:ext uri="{BB962C8B-B14F-4D97-AF65-F5344CB8AC3E}">
        <p14:creationId xmlns:p14="http://schemas.microsoft.com/office/powerpoint/2010/main" val="311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Metrics: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109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403884" y="1196752"/>
            <a:ext cx="82752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Precision (P):</a:t>
            </a:r>
            <a:r>
              <a:rPr lang="en-US" sz="2800" dirty="0" smtClean="0"/>
              <a:t> the </a:t>
            </a:r>
            <a:r>
              <a:rPr lang="en-US" sz="2800" dirty="0"/>
              <a:t>fraction of pairs that have been correctly </a:t>
            </a:r>
            <a:r>
              <a:rPr lang="en-US" sz="2800" dirty="0" smtClean="0"/>
              <a:t>assigned to </a:t>
            </a:r>
            <a:r>
              <a:rPr lang="en-US" sz="2800" dirty="0"/>
              <a:t>the same community. </a:t>
            </a:r>
            <a:endParaRPr lang="en-US" sz="2800" dirty="0" smtClean="0"/>
          </a:p>
          <a:p>
            <a:pPr algn="just"/>
            <a:endParaRPr lang="en-US" sz="800" dirty="0"/>
          </a:p>
          <a:p>
            <a:pPr algn="ctr"/>
            <a:r>
              <a:rPr lang="en-US" sz="2800" dirty="0" smtClean="0"/>
              <a:t>TP/(TP+FP)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Recall (R):</a:t>
            </a:r>
            <a:r>
              <a:rPr lang="en-US" sz="2800" dirty="0" smtClean="0"/>
              <a:t> the </a:t>
            </a:r>
            <a:r>
              <a:rPr lang="en-US" sz="2800" dirty="0"/>
              <a:t>fraction of pairs </a:t>
            </a:r>
            <a:r>
              <a:rPr lang="en-US" sz="2800" dirty="0" smtClean="0"/>
              <a:t>assigned </a:t>
            </a:r>
            <a:r>
              <a:rPr lang="en-US" sz="2800" dirty="0"/>
              <a:t>to the same community of all </a:t>
            </a:r>
            <a:r>
              <a:rPr lang="en-US" sz="2800" dirty="0" smtClean="0"/>
              <a:t>the pairs </a:t>
            </a:r>
            <a:r>
              <a:rPr lang="en-US" sz="2800" dirty="0"/>
              <a:t>that should have been in the same community.</a:t>
            </a:r>
          </a:p>
          <a:p>
            <a:pPr algn="just"/>
            <a:endParaRPr lang="en-US" sz="800" dirty="0" smtClean="0"/>
          </a:p>
          <a:p>
            <a:pPr algn="ctr"/>
            <a:r>
              <a:rPr lang="en-US" sz="2800" dirty="0" smtClean="0"/>
              <a:t>TP/(TP+FN)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F-measure</a:t>
            </a:r>
          </a:p>
          <a:p>
            <a:pPr algn="ctr"/>
            <a:r>
              <a:rPr lang="en-US" sz="2800" dirty="0" smtClean="0"/>
              <a:t>2PR/(P+R)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7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4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Twitter &amp; Facebook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886092"/>
            <a:ext cx="7355160" cy="381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social circles, circles of trust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7905750" cy="447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4864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Cluster Cohesion</a:t>
            </a:r>
            <a:r>
              <a:rPr lang="en-US" altLang="en-US" dirty="0">
                <a:solidFill>
                  <a:srgbClr val="FF9900"/>
                </a:solidFill>
              </a:rPr>
              <a:t>:</a:t>
            </a:r>
            <a:r>
              <a:rPr lang="en-US" altLang="en-US" dirty="0"/>
              <a:t> Measures how closely related are objects in a </a:t>
            </a:r>
            <a:r>
              <a:rPr lang="en-US" altLang="en-US" dirty="0" smtClean="0"/>
              <a:t>cluster</a:t>
            </a:r>
            <a:endParaRPr lang="en-US" altLang="en-US" dirty="0"/>
          </a:p>
          <a:p>
            <a:pPr marL="342900" indent="-342900">
              <a:spcBef>
                <a:spcPct val="0"/>
              </a:spcBef>
            </a:pP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Cluster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Separation</a:t>
            </a:r>
            <a:r>
              <a:rPr lang="en-US" altLang="en-US" dirty="0"/>
              <a:t>: Measure how distinct or well-separated a cluster is from other clusters</a:t>
            </a:r>
          </a:p>
          <a:p>
            <a:pPr marL="342900" indent="-342900"/>
            <a:r>
              <a:rPr lang="en-US" altLang="en-US" sz="2400" dirty="0"/>
              <a:t>Example: Squared Error</a:t>
            </a:r>
          </a:p>
          <a:p>
            <a:pPr marL="742950" lvl="1" indent="-285750"/>
            <a:r>
              <a:rPr lang="en-US" altLang="en-US" sz="2000" dirty="0"/>
              <a:t>Cohesion is measured by the within cluster sum of squares (SSE)</a:t>
            </a:r>
          </a:p>
          <a:p>
            <a:pPr marL="742950" lvl="1" indent="-285750"/>
            <a:endParaRPr lang="en-US" altLang="en-US" sz="2000" dirty="0"/>
          </a:p>
          <a:p>
            <a:pPr marL="742950" lvl="1" indent="-285750"/>
            <a:endParaRPr lang="en-US" altLang="en-US" sz="2000" dirty="0"/>
          </a:p>
          <a:p>
            <a:pPr marL="742950" lvl="1" indent="-285750"/>
            <a:r>
              <a:rPr lang="en-US" altLang="en-US" sz="2000" dirty="0"/>
              <a:t>Separation is measured by the between cluster sum of </a:t>
            </a:r>
            <a:r>
              <a:rPr lang="en-US" altLang="en-US" sz="2000" dirty="0" smtClean="0"/>
              <a:t>squares</a:t>
            </a:r>
            <a:endParaRPr lang="en-US" altLang="en-US" sz="2000" dirty="0"/>
          </a:p>
          <a:p>
            <a:pPr marL="1143000" lvl="2" indent="-228600"/>
            <a:endParaRPr lang="en-US" altLang="en-US" sz="1800" dirty="0" smtClean="0"/>
          </a:p>
          <a:p>
            <a:pPr marL="1143000" lvl="2" indent="-228600"/>
            <a:endParaRPr lang="en-US" altLang="en-US" sz="1800" dirty="0"/>
          </a:p>
          <a:p>
            <a:pPr marL="1143000" lvl="2" indent="-228600"/>
            <a:endParaRPr lang="en-US" altLang="en-US" sz="1800" dirty="0"/>
          </a:p>
          <a:p>
            <a:pPr lvl="3"/>
            <a:r>
              <a:rPr lang="en-US" altLang="en-US" sz="1800" dirty="0"/>
              <a:t>Where |C</a:t>
            </a:r>
            <a:r>
              <a:rPr lang="en-US" altLang="en-US" sz="1800" baseline="-25000" dirty="0"/>
              <a:t>i</a:t>
            </a:r>
            <a:r>
              <a:rPr lang="en-US" altLang="en-US" sz="1800" dirty="0"/>
              <a:t>| is the size of cluster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 </a:t>
            </a:r>
          </a:p>
          <a:p>
            <a:pPr marL="742950" lvl="1" indent="-285750">
              <a:buFont typeface="Arial" charset="0"/>
              <a:buNone/>
            </a:pPr>
            <a:endParaRPr lang="en-US" altLang="en-US" sz="2000" dirty="0"/>
          </a:p>
        </p:txBody>
      </p:sp>
      <p:graphicFrame>
        <p:nvGraphicFramePr>
          <p:cNvPr id="1673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372001"/>
              </p:ext>
            </p:extLst>
          </p:nvPr>
        </p:nvGraphicFramePr>
        <p:xfrm>
          <a:off x="1763688" y="3861048"/>
          <a:ext cx="329406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72" name="Equation" r:id="rId3" imgW="1384300" imgH="381000" progId="Equation.3">
                  <p:embed/>
                </p:oleObj>
              </mc:Choice>
              <mc:Fallback>
                <p:oleObj name="Equation" r:id="rId3" imgW="1384300" imgH="3810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861048"/>
                        <a:ext cx="3294063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3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447821"/>
              </p:ext>
            </p:extLst>
          </p:nvPr>
        </p:nvGraphicFramePr>
        <p:xfrm>
          <a:off x="2123728" y="4941168"/>
          <a:ext cx="332263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73" name="Equation" r:id="rId5" imgW="1396394" imgH="342751" progId="Equation.3">
                  <p:embed/>
                </p:oleObj>
              </mc:Choice>
              <mc:Fallback>
                <p:oleObj name="Equation" r:id="rId5" imgW="1396394" imgH="342751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941168"/>
                        <a:ext cx="3322637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110</a:t>
            </a:fld>
            <a:endParaRPr lang="el-G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 without ground truth</a:t>
            </a:r>
          </a:p>
        </p:txBody>
      </p:sp>
    </p:spTree>
    <p:extLst>
      <p:ext uri="{BB962C8B-B14F-4D97-AF65-F5344CB8AC3E}">
        <p14:creationId xmlns:p14="http://schemas.microsoft.com/office/powerpoint/2010/main" val="16188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 without ground truth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4464496" cy="156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5064"/>
            <a:ext cx="521781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23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 without ground truth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112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67544" y="1115235"/>
            <a:ext cx="7992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semantics:</a:t>
            </a:r>
          </a:p>
          <a:p>
            <a:endParaRPr lang="en-US" sz="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(ad hoc) analyze other attributes (e.g., profile, content generated) for coherence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human subjects (user study) Mechanical Turk</a:t>
            </a:r>
          </a:p>
          <a:p>
            <a:r>
              <a:rPr lang="en-US" sz="2800" dirty="0" smtClean="0"/>
              <a:t>Visual representation (</a:t>
            </a:r>
            <a:r>
              <a:rPr lang="en-US" sz="2800" smtClean="0"/>
              <a:t>similarity/adjacency matrix, </a:t>
            </a:r>
            <a:r>
              <a:rPr lang="en-US" sz="2800" dirty="0" smtClean="0"/>
              <a:t>word clouds,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5" y="4058231"/>
            <a:ext cx="78676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33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113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32148" y="1844824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Jure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Leskovec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Anand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Rajaraman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Jeff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Ullman, Mining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Massive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Datasets,  Chapter 10, http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://www.mmds.org/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hlinkClick r:id="rId3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Reza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Zafarani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Mohammad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Ali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Abbasi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Liu, Social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Media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Mining: An Introduction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Chapter 6, http://dmml.asu.edu/smm/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Santo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Fortunato: Community detection in graphs. 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abs/0906.0612v2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(2010)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Pang-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Tan, Michael Steinbach,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Vipin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Kumar,  Introduction to Data Mining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Chapter 8, http://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www.users.cs.umn.edu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/~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kumar/dmbook/index.php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54868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Basic References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79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114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763688" y="270892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423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3431" y="908720"/>
            <a:ext cx="843893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PART 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Introduction: what, why, types?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Cliques and vertex similarity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Background: How it relates to “cluster analysis” 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Hierarchical clustering (</a:t>
            </a:r>
            <a:r>
              <a:rPr lang="en-US" sz="2800" dirty="0" err="1" smtClean="0"/>
              <a:t>betweenness</a:t>
            </a:r>
            <a:r>
              <a:rPr lang="en-US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How to evaluate (if time allows)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PART II</a:t>
            </a:r>
          </a:p>
          <a:p>
            <a:r>
              <a:rPr lang="en-US" sz="2800" dirty="0" smtClean="0"/>
              <a:t>Cuts, Spectral clustering, Denser subgraphs, community evolution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41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Why? (some applications)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108" y="1176653"/>
            <a:ext cx="796111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Knowledge discovery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9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Groups based on common interests, behavior, </a:t>
            </a:r>
            <a:r>
              <a:rPr lang="en-US" sz="2800" dirty="0" err="1" smtClean="0"/>
              <a:t>etc</a:t>
            </a:r>
            <a:r>
              <a:rPr lang="en-US" sz="2800" dirty="0"/>
              <a:t> </a:t>
            </a:r>
            <a:r>
              <a:rPr lang="en-US" sz="2000" dirty="0" smtClean="0"/>
              <a:t>(e.g., Canadians who call USA, readings tastes,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Recommendations, marketing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9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Collective behavior </a:t>
            </a:r>
            <a:r>
              <a:rPr lang="en-US" sz="2800" dirty="0" smtClean="0"/>
              <a:t>(observable at the group, not the individual level, local view is noisy and ad hoc)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9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Performance-wise</a:t>
            </a:r>
            <a:r>
              <a:rPr lang="en-US" sz="2800" dirty="0" smtClean="0"/>
              <a:t> </a:t>
            </a:r>
            <a:r>
              <a:rPr lang="en-US" sz="2000" dirty="0" smtClean="0"/>
              <a:t>(partition a large graph into many machines, assigning web clients to web servers, routing in ad hoc networks,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Classification of the nodes </a:t>
            </a:r>
            <a:r>
              <a:rPr lang="en-US" sz="2800" dirty="0" smtClean="0"/>
              <a:t>(by identifying modules and their boundaries)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Summary, visual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representation</a:t>
            </a:r>
            <a:r>
              <a:rPr lang="en-US" sz="2800" dirty="0" smtClean="0"/>
              <a:t> of the graph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69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Types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19256" cy="850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Non-overlapping vs. overlapping  communities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45529"/>
            <a:ext cx="413234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File:Illustration of overlapping communit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133600"/>
            <a:ext cx="3810000" cy="4202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9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87552"/>
          </a:xfrm>
        </p:spPr>
        <p:txBody>
          <a:bodyPr/>
          <a:lstStyle/>
          <a:p>
            <a:r>
              <a:rPr lang="en-US" altLang="ko-KR" sz="5200" dirty="0" smtClean="0">
                <a:solidFill>
                  <a:schemeClr val="accent6">
                    <a:lumMod val="75000"/>
                  </a:schemeClr>
                </a:solidFill>
              </a:rPr>
              <a:t>Non-overlapping Communities</a:t>
            </a:r>
            <a:endParaRPr lang="ko-KR" altLang="en-US" sz="5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D:\research\paper\2012\jaewon-agmfit\FIG\non_overlapping.e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1" y="2514600"/>
            <a:ext cx="401982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923430" y="5067399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Network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4948535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Adjacency matrix</a:t>
            </a:r>
            <a:endParaRPr lang="ko-KR" altLang="en-US" sz="2400" b="1" dirty="0"/>
          </a:p>
        </p:txBody>
      </p:sp>
      <p:pic>
        <p:nvPicPr>
          <p:cNvPr id="9" name="Picture 2" descr="D:\research\paper\2012\jaewon-agmfit\FIG\overlap_STB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04" y="2540403"/>
            <a:ext cx="2364063" cy="240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5"/>
          <p:cNvGrpSpPr/>
          <p:nvPr/>
        </p:nvGrpSpPr>
        <p:grpSpPr>
          <a:xfrm>
            <a:off x="5553740" y="2438400"/>
            <a:ext cx="2353227" cy="124324"/>
            <a:chOff x="5220073" y="3853428"/>
            <a:chExt cx="2898039" cy="157760"/>
          </a:xfrm>
        </p:grpSpPr>
        <p:sp>
          <p:nvSpPr>
            <p:cNvPr id="11" name="Rounded Rectangle 23"/>
            <p:cNvSpPr/>
            <p:nvPr/>
          </p:nvSpPr>
          <p:spPr>
            <a:xfrm>
              <a:off x="6156176" y="3853428"/>
              <a:ext cx="1944216" cy="144016"/>
            </a:xfrm>
            <a:prstGeom prst="roundRect">
              <a:avLst/>
            </a:prstGeom>
            <a:solidFill>
              <a:srgbClr val="CAFE76"/>
            </a:solidFill>
            <a:ln cmpd="sng">
              <a:solidFill>
                <a:srgbClr val="CAFE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22"/>
            <p:cNvSpPr/>
            <p:nvPr/>
          </p:nvSpPr>
          <p:spPr>
            <a:xfrm>
              <a:off x="5220073" y="3853431"/>
              <a:ext cx="1428732" cy="157757"/>
            </a:xfrm>
            <a:prstGeom prst="roundRect">
              <a:avLst/>
            </a:prstGeom>
            <a:solidFill>
              <a:srgbClr val="FBB893"/>
            </a:solidFill>
            <a:ln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9"/>
            <p:cNvSpPr/>
            <p:nvPr/>
          </p:nvSpPr>
          <p:spPr>
            <a:xfrm>
              <a:off x="5258564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0"/>
            <p:cNvSpPr/>
            <p:nvPr/>
          </p:nvSpPr>
          <p:spPr>
            <a:xfrm>
              <a:off x="5500773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1"/>
            <p:cNvSpPr/>
            <p:nvPr/>
          </p:nvSpPr>
          <p:spPr>
            <a:xfrm>
              <a:off x="5742982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2"/>
            <p:cNvSpPr/>
            <p:nvPr/>
          </p:nvSpPr>
          <p:spPr>
            <a:xfrm>
              <a:off x="5985191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3"/>
            <p:cNvSpPr/>
            <p:nvPr/>
          </p:nvSpPr>
          <p:spPr>
            <a:xfrm>
              <a:off x="6227400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4"/>
            <p:cNvSpPr/>
            <p:nvPr/>
          </p:nvSpPr>
          <p:spPr>
            <a:xfrm>
              <a:off x="6469609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5"/>
            <p:cNvSpPr/>
            <p:nvPr/>
          </p:nvSpPr>
          <p:spPr>
            <a:xfrm>
              <a:off x="6711818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16"/>
            <p:cNvSpPr/>
            <p:nvPr/>
          </p:nvSpPr>
          <p:spPr>
            <a:xfrm>
              <a:off x="6954027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7"/>
            <p:cNvSpPr/>
            <p:nvPr/>
          </p:nvSpPr>
          <p:spPr>
            <a:xfrm>
              <a:off x="7770382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8"/>
            <p:cNvSpPr/>
            <p:nvPr/>
          </p:nvSpPr>
          <p:spPr>
            <a:xfrm>
              <a:off x="751402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19"/>
            <p:cNvSpPr/>
            <p:nvPr/>
          </p:nvSpPr>
          <p:spPr>
            <a:xfrm>
              <a:off x="7237634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0"/>
            <p:cNvSpPr/>
            <p:nvPr/>
          </p:nvSpPr>
          <p:spPr>
            <a:xfrm>
              <a:off x="801258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359383" y="2057400"/>
            <a:ext cx="102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Nodes</a:t>
            </a:r>
            <a:endParaRPr lang="en-US" dirty="0"/>
          </a:p>
        </p:txBody>
      </p:sp>
      <p:grpSp>
        <p:nvGrpSpPr>
          <p:cNvPr id="27" name="Group 25"/>
          <p:cNvGrpSpPr/>
          <p:nvPr/>
        </p:nvGrpSpPr>
        <p:grpSpPr>
          <a:xfrm rot="5400000">
            <a:off x="4272127" y="3686476"/>
            <a:ext cx="2385242" cy="122655"/>
            <a:chOff x="5220073" y="3853428"/>
            <a:chExt cx="2898039" cy="157760"/>
          </a:xfrm>
        </p:grpSpPr>
        <p:sp>
          <p:nvSpPr>
            <p:cNvPr id="28" name="Rounded Rectangle 23"/>
            <p:cNvSpPr/>
            <p:nvPr/>
          </p:nvSpPr>
          <p:spPr>
            <a:xfrm>
              <a:off x="6156176" y="3853428"/>
              <a:ext cx="1944216" cy="144016"/>
            </a:xfrm>
            <a:prstGeom prst="roundRect">
              <a:avLst/>
            </a:prstGeom>
            <a:solidFill>
              <a:srgbClr val="CAFE76"/>
            </a:solidFill>
            <a:ln cmpd="sng">
              <a:solidFill>
                <a:srgbClr val="CAFE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2"/>
            <p:cNvSpPr/>
            <p:nvPr/>
          </p:nvSpPr>
          <p:spPr>
            <a:xfrm>
              <a:off x="5220073" y="3853431"/>
              <a:ext cx="1428732" cy="157757"/>
            </a:xfrm>
            <a:prstGeom prst="roundRect">
              <a:avLst/>
            </a:prstGeom>
            <a:solidFill>
              <a:srgbClr val="FBB893"/>
            </a:solidFill>
            <a:ln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9"/>
            <p:cNvSpPr/>
            <p:nvPr/>
          </p:nvSpPr>
          <p:spPr>
            <a:xfrm>
              <a:off x="5258564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0"/>
            <p:cNvSpPr/>
            <p:nvPr/>
          </p:nvSpPr>
          <p:spPr>
            <a:xfrm>
              <a:off x="5500773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1"/>
            <p:cNvSpPr/>
            <p:nvPr/>
          </p:nvSpPr>
          <p:spPr>
            <a:xfrm>
              <a:off x="5742982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2"/>
            <p:cNvSpPr/>
            <p:nvPr/>
          </p:nvSpPr>
          <p:spPr>
            <a:xfrm>
              <a:off x="5985191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3"/>
            <p:cNvSpPr/>
            <p:nvPr/>
          </p:nvSpPr>
          <p:spPr>
            <a:xfrm>
              <a:off x="6227400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4"/>
            <p:cNvSpPr/>
            <p:nvPr/>
          </p:nvSpPr>
          <p:spPr>
            <a:xfrm>
              <a:off x="6469609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5"/>
            <p:cNvSpPr/>
            <p:nvPr/>
          </p:nvSpPr>
          <p:spPr>
            <a:xfrm>
              <a:off x="6711818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16"/>
            <p:cNvSpPr/>
            <p:nvPr/>
          </p:nvSpPr>
          <p:spPr>
            <a:xfrm>
              <a:off x="6954027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17"/>
            <p:cNvSpPr/>
            <p:nvPr/>
          </p:nvSpPr>
          <p:spPr>
            <a:xfrm>
              <a:off x="7770382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8"/>
            <p:cNvSpPr/>
            <p:nvPr/>
          </p:nvSpPr>
          <p:spPr>
            <a:xfrm>
              <a:off x="751402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19"/>
            <p:cNvSpPr/>
            <p:nvPr/>
          </p:nvSpPr>
          <p:spPr>
            <a:xfrm>
              <a:off x="7237634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20"/>
            <p:cNvSpPr/>
            <p:nvPr/>
          </p:nvSpPr>
          <p:spPr>
            <a:xfrm>
              <a:off x="801258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 rot="16200000">
            <a:off x="4665773" y="3645104"/>
            <a:ext cx="1034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Overlapping Communities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2578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the structure of community overlaps: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Edge density in the overlaps is higher!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3406"/>
            <a:ext cx="4502679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22906"/>
            <a:ext cx="3724275" cy="293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48686" y="5638800"/>
            <a:ext cx="4447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Communities as 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“tiles”</a:t>
            </a:r>
          </a:p>
        </p:txBody>
      </p:sp>
    </p:spTree>
    <p:extLst>
      <p:ext uri="{BB962C8B-B14F-4D97-AF65-F5344CB8AC3E}">
        <p14:creationId xmlns:p14="http://schemas.microsoft.com/office/powerpoint/2010/main" val="4502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4523"/>
            <a:ext cx="4968552" cy="389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Community Types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219256" cy="850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Member-based (local) vs. group-based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07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1400" y="10307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Detection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8485" y="1268760"/>
            <a:ext cx="7725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a graph G(V, E), find subsets C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of V, </a:t>
            </a:r>
          </a:p>
          <a:p>
            <a:r>
              <a:rPr lang="en-US" sz="2400" dirty="0" smtClean="0"/>
              <a:t>such that </a:t>
            </a:r>
            <a:r>
              <a:rPr lang="en-US" sz="3200" dirty="0" smtClean="0">
                <a:sym typeface="Symbol"/>
              </a:rPr>
              <a:t></a:t>
            </a:r>
            <a:r>
              <a:rPr lang="en-US" sz="2400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C</a:t>
            </a:r>
            <a:r>
              <a:rPr lang="en-US" sz="2400" baseline="-25000" dirty="0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 V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8485" y="2237754"/>
            <a:ext cx="7303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Edges can also represent content or attributes shared by individuals (in the same location, of the same gender,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etc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Undirected graphs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Unweighted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(easily extended)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Attributed, or labeled graphs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486916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Multipartite graphs </a:t>
            </a:r>
            <a:r>
              <a:rPr lang="en-US" sz="2400" dirty="0" smtClean="0"/>
              <a:t>– e.g., affiliation networks, citation networks, customers-products: reduced to </a:t>
            </a:r>
            <a:r>
              <a:rPr lang="en-US" sz="2400" dirty="0" err="1" smtClean="0"/>
              <a:t>unipartited</a:t>
            </a:r>
            <a:r>
              <a:rPr lang="en-US" sz="2400" dirty="0" smtClean="0"/>
              <a:t> projections of each vertex class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2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Cliques (degree similarity)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259632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Clique: a </a:t>
            </a:r>
            <a:r>
              <a:rPr lang="en-US" sz="2400" dirty="0"/>
              <a:t>maximum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complete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subgraph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in which </a:t>
            </a:r>
            <a:r>
              <a:rPr lang="en-US" sz="2400" dirty="0" smtClean="0"/>
              <a:t>all pairs </a:t>
            </a:r>
            <a:r>
              <a:rPr lang="en-US" sz="2400" dirty="0"/>
              <a:t>of </a:t>
            </a:r>
            <a:r>
              <a:rPr lang="en-US" sz="2400" dirty="0" smtClean="0"/>
              <a:t>vertices are connected by an edge. </a:t>
            </a:r>
          </a:p>
          <a:p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clique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of size k </a:t>
            </a:r>
            <a:r>
              <a:rPr lang="en-US" sz="2400" dirty="0"/>
              <a:t>is a </a:t>
            </a:r>
            <a:r>
              <a:rPr lang="en-US" sz="2400" dirty="0" err="1"/>
              <a:t>subgraph</a:t>
            </a:r>
            <a:r>
              <a:rPr lang="en-US" sz="2400" dirty="0"/>
              <a:t> of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dirty="0"/>
              <a:t> </a:t>
            </a:r>
            <a:r>
              <a:rPr lang="en-US" sz="2400" dirty="0" smtClean="0"/>
              <a:t>vertices </a:t>
            </a:r>
            <a:r>
              <a:rPr lang="en-US" sz="2400" dirty="0"/>
              <a:t>where </a:t>
            </a:r>
            <a:r>
              <a:rPr lang="en-US" sz="2400" dirty="0" smtClean="0"/>
              <a:t>the degree of all vertices in the induced </a:t>
            </a:r>
            <a:r>
              <a:rPr lang="en-US" sz="2400" dirty="0" err="1"/>
              <a:t>subgraph</a:t>
            </a:r>
            <a:r>
              <a:rPr lang="en-US" sz="2400" dirty="0"/>
              <a:t> </a:t>
            </a:r>
            <a:r>
              <a:rPr lang="en-US" sz="2400" dirty="0" smtClean="0"/>
              <a:t>is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 -1</a:t>
            </a:r>
            <a:r>
              <a:rPr lang="en-US" sz="2400" dirty="0" smtClean="0"/>
              <a:t> .</a:t>
            </a:r>
            <a:endParaRPr lang="en-US" sz="2400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39" y="3429000"/>
            <a:ext cx="563628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589240"/>
            <a:ext cx="657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Cliques vs complete graphs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17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940" y="1124744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dirty="0" smtClean="0"/>
              <a:t>You should write your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own code for generating the graphs. </a:t>
            </a:r>
          </a:p>
          <a:p>
            <a:pPr algn="just"/>
            <a:r>
              <a:rPr lang="en-US" sz="2800" dirty="0" smtClean="0"/>
              <a:t>You may use SNAP graph primitives (e.g., add node/edge)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2. For the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degree distribution</a:t>
            </a:r>
            <a:r>
              <a:rPr lang="en-US" sz="2800" dirty="0" smtClean="0"/>
              <a:t>:</a:t>
            </a:r>
          </a:p>
          <a:p>
            <a:pPr algn="just"/>
            <a:r>
              <a:rPr lang="en-US" sz="2800" dirty="0" smtClean="0"/>
              <a:t>you </a:t>
            </a:r>
            <a:r>
              <a:rPr lang="en-US" sz="2800" dirty="0"/>
              <a:t>should produce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5</a:t>
            </a:r>
            <a:r>
              <a:rPr lang="en-US" sz="2800" dirty="0"/>
              <a:t>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plots</a:t>
            </a:r>
            <a:r>
              <a:rPr lang="en-US" sz="2800" dirty="0"/>
              <a:t> (simple distribution, bins of equal size, bins of exponential size, cumulative, </a:t>
            </a:r>
            <a:r>
              <a:rPr lang="en-US" sz="2800" dirty="0" err="1"/>
              <a:t>zipf</a:t>
            </a:r>
            <a:r>
              <a:rPr lang="en-US" sz="2800" dirty="0" smtClean="0"/>
              <a:t>)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3. </a:t>
            </a:r>
            <a:r>
              <a:rPr lang="en-US" sz="2800" dirty="0"/>
              <a:t>For all your </a:t>
            </a:r>
            <a:r>
              <a:rPr lang="en-US" sz="2800" dirty="0" smtClean="0"/>
              <a:t>measurements, generate a number, say 100, different graphs and </a:t>
            </a:r>
            <a:r>
              <a:rPr lang="en-US" sz="2800" dirty="0"/>
              <a:t>report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average values </a:t>
            </a:r>
            <a:r>
              <a:rPr lang="en-US" sz="2800" dirty="0" smtClean="0"/>
              <a:t>(this refers to the graphs in cases (a) and (c))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-29074"/>
            <a:ext cx="8686800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Notes on Homework 1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00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Cliques (degree similarity)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84784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earch </a:t>
            </a:r>
            <a:r>
              <a:rPr lang="en-US" sz="2400" dirty="0"/>
              <a:t>for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maximum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clique </a:t>
            </a:r>
            <a:r>
              <a:rPr lang="en-US" sz="2400" dirty="0"/>
              <a:t>(the </a:t>
            </a:r>
            <a:r>
              <a:rPr lang="en-US" sz="2400" dirty="0" smtClean="0"/>
              <a:t>one with </a:t>
            </a:r>
            <a:r>
              <a:rPr lang="en-US" sz="2400" dirty="0"/>
              <a:t>the largest number of vertices) or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for </a:t>
            </a:r>
            <a:r>
              <a:rPr lang="en-US" sz="2400" dirty="0"/>
              <a:t>all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maximal cliques </a:t>
            </a:r>
            <a:r>
              <a:rPr lang="en-US" sz="2400" dirty="0"/>
              <a:t>(</a:t>
            </a:r>
            <a:r>
              <a:rPr lang="en-US" sz="2400" dirty="0" smtClean="0"/>
              <a:t>cliques that </a:t>
            </a:r>
            <a:r>
              <a:rPr lang="en-US" sz="2400" dirty="0"/>
              <a:t>are not subgraphs of a larger </a:t>
            </a:r>
            <a:r>
              <a:rPr lang="en-US" sz="2400" smtClean="0"/>
              <a:t>clique; i.e</a:t>
            </a:r>
            <a:r>
              <a:rPr lang="en-US" sz="2400" dirty="0"/>
              <a:t>., cannot be expanded further).</a:t>
            </a:r>
          </a:p>
          <a:p>
            <a:endParaRPr lang="en-US" sz="2400" dirty="0" smtClean="0"/>
          </a:p>
          <a:p>
            <a:r>
              <a:rPr lang="en-US" sz="2400" dirty="0" smtClean="0"/>
              <a:t>Both </a:t>
            </a:r>
            <a:r>
              <a:rPr lang="en-US" sz="2400" dirty="0"/>
              <a:t>problems are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NP-hard</a:t>
            </a:r>
            <a:r>
              <a:rPr lang="en-US" sz="2400" dirty="0"/>
              <a:t>, as is verifying whether a graph</a:t>
            </a:r>
          </a:p>
          <a:p>
            <a:r>
              <a:rPr lang="en-US" sz="2400" dirty="0"/>
              <a:t>contains a clique larger than size </a:t>
            </a:r>
            <a:r>
              <a:rPr lang="en-US" sz="2400" i="1" dirty="0"/>
              <a:t>k</a:t>
            </a:r>
            <a:r>
              <a:rPr lang="en-US" sz="2400" dirty="0"/>
              <a:t>. 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50" y="4365104"/>
            <a:ext cx="325510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52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3" y="908720"/>
            <a:ext cx="7568905" cy="437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5883" y="5282124"/>
            <a:ext cx="6366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Enumerate all cliques.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Checks all permutations!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100 vertices, 2</a:t>
            </a:r>
            <a:r>
              <a:rPr lang="en-US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99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- 1 different cliques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52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124744"/>
            <a:ext cx="8064896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Pruning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Prune all vertices </a:t>
            </a:r>
            <a:r>
              <a:rPr lang="en-US" sz="2400" dirty="0"/>
              <a:t>(and </a:t>
            </a:r>
            <a:r>
              <a:rPr lang="en-US" sz="2400" dirty="0" smtClean="0"/>
              <a:t>incident edges) </a:t>
            </a:r>
            <a:r>
              <a:rPr lang="en-US" sz="2400" dirty="0"/>
              <a:t>with degrees less than k </a:t>
            </a:r>
            <a:r>
              <a:rPr lang="en-US" sz="2400" dirty="0" smtClean="0"/>
              <a:t>- </a:t>
            </a:r>
            <a:r>
              <a:rPr lang="en-US" sz="2400" dirty="0"/>
              <a:t>1. 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Effective due to the power-law </a:t>
            </a:r>
            <a:r>
              <a:rPr lang="en-US" sz="2400" dirty="0"/>
              <a:t>distribution of </a:t>
            </a:r>
            <a:r>
              <a:rPr lang="en-US" sz="2400" dirty="0" smtClean="0"/>
              <a:t>vertex degrees 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“Exact cliques” </a:t>
            </a:r>
            <a:r>
              <a:rPr lang="en-US" sz="2400" dirty="0"/>
              <a:t>are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rarely observed </a:t>
            </a:r>
            <a:r>
              <a:rPr lang="en-US" sz="2400" dirty="0"/>
              <a:t>in </a:t>
            </a:r>
            <a:r>
              <a:rPr lang="en-US" sz="2400" dirty="0" smtClean="0"/>
              <a:t>real networks. </a:t>
            </a:r>
          </a:p>
          <a:p>
            <a:endParaRPr lang="en-US" sz="900" dirty="0"/>
          </a:p>
          <a:p>
            <a:r>
              <a:rPr lang="en-US" sz="2400" dirty="0" smtClean="0"/>
              <a:t>E.g., a </a:t>
            </a:r>
            <a:r>
              <a:rPr lang="en-US" sz="2400" dirty="0"/>
              <a:t>clique of 1,000 </a:t>
            </a:r>
            <a:r>
              <a:rPr lang="en-US" sz="2400" dirty="0" smtClean="0"/>
              <a:t>vertices has (999x1000)/2  </a:t>
            </a:r>
            <a:r>
              <a:rPr lang="en-US" sz="2400" dirty="0"/>
              <a:t>= 499,500 edges.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 </a:t>
            </a:r>
            <a:r>
              <a:rPr lang="en-US" sz="2400" dirty="0"/>
              <a:t>single edge removal </a:t>
            </a:r>
            <a:r>
              <a:rPr lang="en-US" sz="2400" dirty="0" smtClean="0"/>
              <a:t>results </a:t>
            </a:r>
            <a:r>
              <a:rPr lang="en-US" sz="2400" dirty="0"/>
              <a:t>in a </a:t>
            </a:r>
            <a:r>
              <a:rPr lang="en-US" sz="2400" dirty="0" err="1"/>
              <a:t>subgraph</a:t>
            </a:r>
            <a:r>
              <a:rPr lang="en-US" sz="2400" dirty="0"/>
              <a:t> that is no longer a clique.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That represents </a:t>
            </a:r>
            <a:r>
              <a:rPr lang="en-US" sz="2400" dirty="0"/>
              <a:t>less than 0.0002% of the </a:t>
            </a:r>
            <a:r>
              <a:rPr lang="en-US" sz="2400" dirty="0" smtClean="0"/>
              <a:t>edges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3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Relaxing Cliques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282701"/>
            <a:ext cx="8085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ll vertices </a:t>
            </a:r>
            <a:r>
              <a:rPr lang="en-US" sz="2400" dirty="0"/>
              <a:t>have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minimum degree</a:t>
            </a:r>
            <a:r>
              <a:rPr lang="en-US" sz="2400" dirty="0"/>
              <a:t> </a:t>
            </a:r>
            <a:r>
              <a:rPr lang="en-US" sz="2400" dirty="0" smtClean="0"/>
              <a:t>but not</a:t>
            </a:r>
            <a:r>
              <a:rPr lang="en-US" sz="2400" dirty="0"/>
              <a:t> </a:t>
            </a:r>
            <a:r>
              <a:rPr lang="en-US" sz="2400" dirty="0" smtClean="0"/>
              <a:t>necessarily </a:t>
            </a:r>
            <a:r>
              <a:rPr lang="en-US" sz="2400" i="1" dirty="0"/>
              <a:t>k</a:t>
            </a:r>
            <a:r>
              <a:rPr lang="en-US" sz="2400" dirty="0"/>
              <a:t> </a:t>
            </a:r>
            <a:r>
              <a:rPr lang="en-US" sz="2400" dirty="0" smtClean="0"/>
              <a:t>-1 </a:t>
            </a:r>
          </a:p>
          <a:p>
            <a:endParaRPr lang="en-US" sz="2400" dirty="0" smtClean="0"/>
          </a:p>
          <a:p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k-</a:t>
            </a:r>
            <a:r>
              <a:rPr lang="en-US" sz="2800" i="1" dirty="0" err="1" smtClean="0">
                <a:solidFill>
                  <a:schemeClr val="accent6">
                    <a:lumMod val="75000"/>
                  </a:schemeClr>
                </a:solidFill>
              </a:rPr>
              <a:t>plex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/>
              <a:t>For </a:t>
            </a:r>
            <a:r>
              <a:rPr lang="en-US" sz="2400" dirty="0"/>
              <a:t>a set of vertices </a:t>
            </a:r>
            <a:r>
              <a:rPr lang="en-US" sz="2400" dirty="0" smtClean="0"/>
              <a:t>V, for all u,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8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≥  |V| -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/>
              <a:t>where </a:t>
            </a:r>
            <a:r>
              <a:rPr lang="en-US" sz="2400" dirty="0" smtClean="0"/>
              <a:t>d</a:t>
            </a:r>
            <a:r>
              <a:rPr lang="en-US" sz="2400" baseline="-25000" dirty="0" smtClean="0"/>
              <a:t>u</a:t>
            </a:r>
            <a:r>
              <a:rPr lang="en-US" sz="2400" dirty="0" smtClean="0"/>
              <a:t> </a:t>
            </a:r>
            <a:r>
              <a:rPr lang="en-US" sz="2400" dirty="0"/>
              <a:t>is the degree of v in the induced </a:t>
            </a:r>
            <a:r>
              <a:rPr lang="en-US" sz="2400" dirty="0" err="1"/>
              <a:t>subgraph</a:t>
            </a:r>
            <a:r>
              <a:rPr lang="en-US" sz="2400" dirty="0"/>
              <a:t> </a:t>
            </a:r>
            <a:endParaRPr lang="en-US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25510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7845" y="34290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What is k for a clique?</a:t>
            </a:r>
            <a:endParaRPr lang="en-US" sz="2400" i="1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274" y="4095621"/>
            <a:ext cx="4314190" cy="160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10336" y="3890665"/>
            <a:ext cx="2653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Maximal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37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902" y="1412776"/>
            <a:ext cx="8085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Assumption: communities </a:t>
            </a:r>
            <a:r>
              <a:rPr lang="en-US" sz="2400" dirty="0"/>
              <a:t>are formed from a set </a:t>
            </a:r>
            <a:r>
              <a:rPr lang="en-US" sz="2400" dirty="0" smtClean="0"/>
              <a:t>of cliques and edges </a:t>
            </a:r>
            <a:r>
              <a:rPr lang="en-US" sz="2400" dirty="0"/>
              <a:t>that connect these cliques. 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94" y="2426962"/>
            <a:ext cx="36957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11" y="2399727"/>
            <a:ext cx="36671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796" y="1844824"/>
            <a:ext cx="82063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Two </a:t>
            </a:r>
            <a:r>
              <a:rPr lang="en-US" sz="2800" i="1" dirty="0"/>
              <a:t>k</a:t>
            </a:r>
            <a:r>
              <a:rPr lang="en-US" sz="2800" dirty="0"/>
              <a:t>-cliques are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adjacent</a:t>
            </a:r>
            <a:r>
              <a:rPr lang="en-US" sz="2800" dirty="0"/>
              <a:t> if they share </a:t>
            </a:r>
            <a:r>
              <a:rPr lang="en-US" sz="2800" i="1" dirty="0"/>
              <a:t>k</a:t>
            </a:r>
            <a:r>
              <a:rPr lang="en-US" sz="2800" dirty="0"/>
              <a:t> </a:t>
            </a:r>
            <a:r>
              <a:rPr lang="en-US" sz="2800" dirty="0" smtClean="0"/>
              <a:t>- 1 </a:t>
            </a:r>
            <a:r>
              <a:rPr lang="en-US" sz="2800" dirty="0"/>
              <a:t>vertices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The union of adjacent </a:t>
            </a:r>
            <a:r>
              <a:rPr lang="en-US" sz="2800" i="1" dirty="0"/>
              <a:t>k</a:t>
            </a:r>
            <a:r>
              <a:rPr lang="en-US" sz="2800" dirty="0"/>
              <a:t>-cliques is called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-clique chain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Two </a:t>
            </a:r>
            <a:r>
              <a:rPr lang="en-US" sz="2800" i="1" dirty="0"/>
              <a:t>k</a:t>
            </a:r>
            <a:r>
              <a:rPr lang="en-US" sz="2800" dirty="0"/>
              <a:t>-cliques are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connected </a:t>
            </a:r>
            <a:r>
              <a:rPr lang="en-US" sz="2800" dirty="0"/>
              <a:t>if they are part </a:t>
            </a:r>
            <a:r>
              <a:rPr lang="en-US" sz="2800" dirty="0" smtClean="0"/>
              <a:t>of a </a:t>
            </a:r>
            <a:r>
              <a:rPr lang="en-US" sz="2800" i="1" dirty="0" smtClean="0"/>
              <a:t>k</a:t>
            </a:r>
            <a:r>
              <a:rPr lang="en-US" sz="2800" dirty="0" smtClean="0"/>
              <a:t>-clique chain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A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k-clique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community </a:t>
            </a:r>
            <a:r>
              <a:rPr lang="en-US" sz="2800" dirty="0"/>
              <a:t>is </a:t>
            </a:r>
            <a:r>
              <a:rPr lang="en-US" sz="2800" dirty="0" smtClean="0"/>
              <a:t>the largest </a:t>
            </a:r>
            <a:r>
              <a:rPr lang="en-US" sz="2800" dirty="0"/>
              <a:t>connected </a:t>
            </a:r>
            <a:r>
              <a:rPr lang="en-US" sz="2800" dirty="0" err="1" smtClean="0"/>
              <a:t>subgraph</a:t>
            </a:r>
            <a:r>
              <a:rPr lang="en-US" sz="2800" dirty="0"/>
              <a:t> </a:t>
            </a:r>
            <a:r>
              <a:rPr lang="en-US" sz="2800" dirty="0" smtClean="0"/>
              <a:t>obtained </a:t>
            </a:r>
            <a:r>
              <a:rPr lang="en-US" sz="2800" dirty="0"/>
              <a:t>by the union of </a:t>
            </a:r>
            <a:r>
              <a:rPr lang="en-US" sz="2800" dirty="0" smtClean="0"/>
              <a:t>a </a:t>
            </a:r>
            <a:r>
              <a:rPr lang="en-US" sz="2800" i="1" dirty="0" smtClean="0"/>
              <a:t>k</a:t>
            </a:r>
            <a:r>
              <a:rPr lang="en-US" sz="2800" dirty="0" smtClean="0"/>
              <a:t>-clique </a:t>
            </a:r>
            <a:r>
              <a:rPr lang="en-US" sz="2800" dirty="0"/>
              <a:t>and of all </a:t>
            </a:r>
            <a:r>
              <a:rPr lang="en-US" sz="2800" i="1" dirty="0"/>
              <a:t>k</a:t>
            </a:r>
            <a:r>
              <a:rPr lang="en-US" sz="2800" dirty="0"/>
              <a:t>-cliques which are connected to it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0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676" y="1634024"/>
            <a:ext cx="8085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Given </a:t>
            </a:r>
            <a:r>
              <a:rPr lang="en-US" sz="2400" i="1" dirty="0" smtClean="0"/>
              <a:t>k</a:t>
            </a:r>
            <a:r>
              <a:rPr lang="en-US" sz="2400" dirty="0" smtClean="0"/>
              <a:t>,  find </a:t>
            </a:r>
            <a:r>
              <a:rPr lang="en-US" sz="2400" dirty="0"/>
              <a:t>all cliques of size </a:t>
            </a:r>
            <a:r>
              <a:rPr lang="en-US" sz="2400" i="1" dirty="0"/>
              <a:t>k</a:t>
            </a:r>
            <a:r>
              <a:rPr lang="en-US" sz="2400" dirty="0"/>
              <a:t>.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Create graph (clique </a:t>
            </a:r>
            <a:r>
              <a:rPr lang="en-US" sz="2400" dirty="0"/>
              <a:t>graph) where all cliques are </a:t>
            </a:r>
            <a:r>
              <a:rPr lang="en-US" sz="2400" dirty="0" smtClean="0"/>
              <a:t>vertices, </a:t>
            </a:r>
            <a:r>
              <a:rPr lang="en-US" sz="2400" dirty="0"/>
              <a:t>and </a:t>
            </a:r>
            <a:r>
              <a:rPr lang="en-US" sz="2400" dirty="0" smtClean="0"/>
              <a:t>two cliques that share </a:t>
            </a:r>
            <a:r>
              <a:rPr lang="en-US" sz="2400" i="1" dirty="0"/>
              <a:t>k</a:t>
            </a: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/>
              <a:t>1 vertices are connected via </a:t>
            </a:r>
            <a:r>
              <a:rPr lang="en-US" sz="2400" dirty="0" smtClean="0"/>
              <a:t>an edge.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Communities </a:t>
            </a:r>
            <a:r>
              <a:rPr lang="en-US" sz="2400" dirty="0"/>
              <a:t>are </a:t>
            </a:r>
            <a:r>
              <a:rPr lang="en-US" sz="2400" dirty="0" smtClean="0"/>
              <a:t>the </a:t>
            </a:r>
            <a:r>
              <a:rPr lang="en-US" sz="2400" dirty="0"/>
              <a:t>connected components of this graph. 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73" y="3573016"/>
            <a:ext cx="7477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73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07" y="3145986"/>
            <a:ext cx="54578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185411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Input graph, let </a:t>
            </a:r>
            <a:r>
              <a:rPr lang="en-US" sz="2800" i="1" dirty="0" smtClean="0"/>
              <a:t>k</a:t>
            </a:r>
            <a:r>
              <a:rPr lang="en-US" sz="2800" dirty="0" smtClean="0"/>
              <a:t> = 3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91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44" y="2564904"/>
            <a:ext cx="49815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70080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Clique  graph for </a:t>
            </a:r>
            <a:r>
              <a:rPr lang="en-US" sz="2800" i="1" dirty="0" smtClean="0"/>
              <a:t>k</a:t>
            </a:r>
            <a:r>
              <a:rPr lang="en-US" sz="2800" dirty="0" smtClean="0"/>
              <a:t> = 3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395536" y="5762312"/>
            <a:ext cx="7326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(v1,  v2, ,v3), </a:t>
            </a:r>
            <a:r>
              <a:rPr lang="en-US" sz="2400" dirty="0"/>
              <a:t>(</a:t>
            </a:r>
            <a:r>
              <a:rPr lang="en-US" sz="2400" dirty="0" smtClean="0"/>
              <a:t>v8, v9, v10), </a:t>
            </a:r>
            <a:r>
              <a:rPr lang="en-US" sz="2400" dirty="0"/>
              <a:t>and </a:t>
            </a:r>
            <a:r>
              <a:rPr lang="en-US" sz="2400" dirty="0" smtClean="0"/>
              <a:t>(v3</a:t>
            </a:r>
            <a:r>
              <a:rPr lang="en-US" sz="2400" dirty="0"/>
              <a:t>,</a:t>
            </a:r>
            <a:r>
              <a:rPr lang="en-US" sz="2400" dirty="0" smtClean="0"/>
              <a:t> v4, v5</a:t>
            </a:r>
            <a:r>
              <a:rPr lang="en-US" sz="2400" dirty="0"/>
              <a:t>,</a:t>
            </a:r>
            <a:r>
              <a:rPr lang="en-US" sz="2400" dirty="0" smtClean="0"/>
              <a:t> v6, v7,  v8)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60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613314" y="5293223"/>
            <a:ext cx="7326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(v1,  v2, ,v3), </a:t>
            </a:r>
            <a:r>
              <a:rPr lang="en-US" sz="2400" dirty="0"/>
              <a:t>(</a:t>
            </a:r>
            <a:r>
              <a:rPr lang="en-US" sz="2400" dirty="0" smtClean="0"/>
              <a:t>v8, v9, v10), </a:t>
            </a:r>
            <a:r>
              <a:rPr lang="en-US" sz="2400" dirty="0"/>
              <a:t>and </a:t>
            </a:r>
            <a:r>
              <a:rPr lang="en-US" sz="2400" dirty="0" smtClean="0"/>
              <a:t>(v3</a:t>
            </a:r>
            <a:r>
              <a:rPr lang="en-US" sz="2400" dirty="0"/>
              <a:t>,</a:t>
            </a:r>
            <a:r>
              <a:rPr lang="en-US" sz="2400" dirty="0" smtClean="0"/>
              <a:t> v4, v5</a:t>
            </a:r>
            <a:r>
              <a:rPr lang="en-US" sz="2400" dirty="0"/>
              <a:t>,</a:t>
            </a:r>
            <a:r>
              <a:rPr lang="en-US" sz="2400" dirty="0" smtClean="0"/>
              <a:t> v6, v7,  v8)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4578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170080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Result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12465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Note: the example protein network was detected using a CPM algorithm</a:t>
            </a:r>
            <a:endParaRPr lang="en-US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374359" y="2544834"/>
            <a:ext cx="1975183" cy="2364671"/>
          </a:xfrm>
          <a:custGeom>
            <a:avLst/>
            <a:gdLst>
              <a:gd name="connsiteX0" fmla="*/ 531714 w 1975183"/>
              <a:gd name="connsiteY0" fmla="*/ 82456 h 2364671"/>
              <a:gd name="connsiteX1" fmla="*/ 158227 w 1975183"/>
              <a:gd name="connsiteY1" fmla="*/ 636248 h 2364671"/>
              <a:gd name="connsiteX2" fmla="*/ 42317 w 1975183"/>
              <a:gd name="connsiteY2" fmla="*/ 1988529 h 2364671"/>
              <a:gd name="connsiteX3" fmla="*/ 853686 w 1975183"/>
              <a:gd name="connsiteY3" fmla="*/ 2362017 h 2364671"/>
              <a:gd name="connsiteX4" fmla="*/ 1510509 w 1975183"/>
              <a:gd name="connsiteY4" fmla="*/ 1859741 h 2364671"/>
              <a:gd name="connsiteX5" fmla="*/ 1974148 w 1975183"/>
              <a:gd name="connsiteY5" fmla="*/ 1099887 h 2364671"/>
              <a:gd name="connsiteX6" fmla="*/ 1613540 w 1975183"/>
              <a:gd name="connsiteY6" fmla="*/ 494580 h 2364671"/>
              <a:gd name="connsiteX7" fmla="*/ 905202 w 1975183"/>
              <a:gd name="connsiteY7" fmla="*/ 43820 h 2364671"/>
              <a:gd name="connsiteX8" fmla="*/ 531714 w 1975183"/>
              <a:gd name="connsiteY8" fmla="*/ 82456 h 236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183" h="2364671">
                <a:moveTo>
                  <a:pt x="531714" y="82456"/>
                </a:moveTo>
                <a:cubicBezTo>
                  <a:pt x="407218" y="181194"/>
                  <a:pt x="239793" y="318569"/>
                  <a:pt x="158227" y="636248"/>
                </a:cubicBezTo>
                <a:cubicBezTo>
                  <a:pt x="76661" y="953927"/>
                  <a:pt x="-73593" y="1700901"/>
                  <a:pt x="42317" y="1988529"/>
                </a:cubicBezTo>
                <a:cubicBezTo>
                  <a:pt x="158227" y="2276157"/>
                  <a:pt x="608987" y="2383482"/>
                  <a:pt x="853686" y="2362017"/>
                </a:cubicBezTo>
                <a:cubicBezTo>
                  <a:pt x="1098385" y="2340552"/>
                  <a:pt x="1323765" y="2070096"/>
                  <a:pt x="1510509" y="1859741"/>
                </a:cubicBezTo>
                <a:cubicBezTo>
                  <a:pt x="1697253" y="1649386"/>
                  <a:pt x="1956976" y="1327414"/>
                  <a:pt x="1974148" y="1099887"/>
                </a:cubicBezTo>
                <a:cubicBezTo>
                  <a:pt x="1991320" y="872360"/>
                  <a:pt x="1791698" y="670591"/>
                  <a:pt x="1613540" y="494580"/>
                </a:cubicBezTo>
                <a:cubicBezTo>
                  <a:pt x="1435382" y="318569"/>
                  <a:pt x="1081213" y="110361"/>
                  <a:pt x="905202" y="43820"/>
                </a:cubicBezTo>
                <a:cubicBezTo>
                  <a:pt x="729191" y="-22721"/>
                  <a:pt x="656210" y="-16282"/>
                  <a:pt x="531714" y="8245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573164" y="2442735"/>
            <a:ext cx="3561310" cy="2663777"/>
          </a:xfrm>
          <a:custGeom>
            <a:avLst/>
            <a:gdLst>
              <a:gd name="connsiteX0" fmla="*/ 1045799 w 3561310"/>
              <a:gd name="connsiteY0" fmla="*/ 94403 h 2663777"/>
              <a:gd name="connsiteX1" fmla="*/ 556402 w 3561310"/>
              <a:gd name="connsiteY1" fmla="*/ 416375 h 2663777"/>
              <a:gd name="connsiteX2" fmla="*/ 182915 w 3561310"/>
              <a:gd name="connsiteY2" fmla="*/ 828499 h 2663777"/>
              <a:gd name="connsiteX3" fmla="*/ 15490 w 3561310"/>
              <a:gd name="connsiteY3" fmla="*/ 1433806 h 2663777"/>
              <a:gd name="connsiteX4" fmla="*/ 556402 w 3561310"/>
              <a:gd name="connsiteY4" fmla="*/ 2528510 h 2663777"/>
              <a:gd name="connsiteX5" fmla="*/ 2720053 w 3561310"/>
              <a:gd name="connsiteY5" fmla="*/ 2502752 h 2663777"/>
              <a:gd name="connsiteX6" fmla="*/ 3544301 w 3561310"/>
              <a:gd name="connsiteY6" fmla="*/ 1227744 h 2663777"/>
              <a:gd name="connsiteX7" fmla="*/ 2063230 w 3561310"/>
              <a:gd name="connsiteY7" fmla="*/ 145919 h 2663777"/>
              <a:gd name="connsiteX8" fmla="*/ 1419287 w 3561310"/>
              <a:gd name="connsiteY8" fmla="*/ 4251 h 2663777"/>
              <a:gd name="connsiteX9" fmla="*/ 1045799 w 3561310"/>
              <a:gd name="connsiteY9" fmla="*/ 94403 h 266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1310" h="2663777">
                <a:moveTo>
                  <a:pt x="1045799" y="94403"/>
                </a:moveTo>
                <a:cubicBezTo>
                  <a:pt x="901985" y="163090"/>
                  <a:pt x="700216" y="294026"/>
                  <a:pt x="556402" y="416375"/>
                </a:cubicBezTo>
                <a:cubicBezTo>
                  <a:pt x="412588" y="538724"/>
                  <a:pt x="273067" y="658927"/>
                  <a:pt x="182915" y="828499"/>
                </a:cubicBezTo>
                <a:cubicBezTo>
                  <a:pt x="92763" y="998071"/>
                  <a:pt x="-46758" y="1150471"/>
                  <a:pt x="15490" y="1433806"/>
                </a:cubicBezTo>
                <a:cubicBezTo>
                  <a:pt x="77738" y="1717141"/>
                  <a:pt x="105641" y="2350352"/>
                  <a:pt x="556402" y="2528510"/>
                </a:cubicBezTo>
                <a:cubicBezTo>
                  <a:pt x="1007163" y="2706668"/>
                  <a:pt x="2222070" y="2719546"/>
                  <a:pt x="2720053" y="2502752"/>
                </a:cubicBezTo>
                <a:cubicBezTo>
                  <a:pt x="3218036" y="2285958"/>
                  <a:pt x="3653771" y="1620549"/>
                  <a:pt x="3544301" y="1227744"/>
                </a:cubicBezTo>
                <a:cubicBezTo>
                  <a:pt x="3434831" y="834939"/>
                  <a:pt x="2417399" y="349835"/>
                  <a:pt x="2063230" y="145919"/>
                </a:cubicBezTo>
                <a:cubicBezTo>
                  <a:pt x="1709061" y="-57997"/>
                  <a:pt x="1586712" y="14983"/>
                  <a:pt x="1419287" y="4251"/>
                </a:cubicBezTo>
                <a:cubicBezTo>
                  <a:pt x="1251862" y="-6481"/>
                  <a:pt x="1189613" y="25716"/>
                  <a:pt x="1045799" y="94403"/>
                </a:cubicBez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294758" y="2555486"/>
            <a:ext cx="2008487" cy="2291504"/>
          </a:xfrm>
          <a:custGeom>
            <a:avLst/>
            <a:gdLst>
              <a:gd name="connsiteX0" fmla="*/ 964374 w 2008487"/>
              <a:gd name="connsiteY0" fmla="*/ 71804 h 2291504"/>
              <a:gd name="connsiteX1" fmla="*/ 165884 w 2008487"/>
              <a:gd name="connsiteY1" fmla="*/ 741506 h 2291504"/>
              <a:gd name="connsiteX2" fmla="*/ 75732 w 2008487"/>
              <a:gd name="connsiteY2" fmla="*/ 1449844 h 2291504"/>
              <a:gd name="connsiteX3" fmla="*/ 1054527 w 2008487"/>
              <a:gd name="connsiteY3" fmla="*/ 2286970 h 2291504"/>
              <a:gd name="connsiteX4" fmla="*/ 1981805 w 2008487"/>
              <a:gd name="connsiteY4" fmla="*/ 1720300 h 2291504"/>
              <a:gd name="connsiteX5" fmla="*/ 1724228 w 2008487"/>
              <a:gd name="connsiteY5" fmla="*/ 406655 h 2291504"/>
              <a:gd name="connsiteX6" fmla="*/ 1376498 w 2008487"/>
              <a:gd name="connsiteY6" fmla="*/ 97562 h 2291504"/>
              <a:gd name="connsiteX7" fmla="*/ 1144679 w 2008487"/>
              <a:gd name="connsiteY7" fmla="*/ 20289 h 2291504"/>
              <a:gd name="connsiteX8" fmla="*/ 964374 w 2008487"/>
              <a:gd name="connsiteY8" fmla="*/ 71804 h 229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8487" h="2291504">
                <a:moveTo>
                  <a:pt x="964374" y="71804"/>
                </a:moveTo>
                <a:cubicBezTo>
                  <a:pt x="801242" y="192007"/>
                  <a:pt x="313991" y="511833"/>
                  <a:pt x="165884" y="741506"/>
                </a:cubicBezTo>
                <a:cubicBezTo>
                  <a:pt x="17777" y="971179"/>
                  <a:pt x="-72375" y="1192267"/>
                  <a:pt x="75732" y="1449844"/>
                </a:cubicBezTo>
                <a:cubicBezTo>
                  <a:pt x="223839" y="1707421"/>
                  <a:pt x="736848" y="2241894"/>
                  <a:pt x="1054527" y="2286970"/>
                </a:cubicBezTo>
                <a:cubicBezTo>
                  <a:pt x="1372206" y="2332046"/>
                  <a:pt x="1870188" y="2033686"/>
                  <a:pt x="1981805" y="1720300"/>
                </a:cubicBezTo>
                <a:cubicBezTo>
                  <a:pt x="2093422" y="1406914"/>
                  <a:pt x="1825113" y="677111"/>
                  <a:pt x="1724228" y="406655"/>
                </a:cubicBezTo>
                <a:cubicBezTo>
                  <a:pt x="1623344" y="136199"/>
                  <a:pt x="1473090" y="161956"/>
                  <a:pt x="1376498" y="97562"/>
                </a:cubicBezTo>
                <a:cubicBezTo>
                  <a:pt x="1279906" y="33168"/>
                  <a:pt x="1211220" y="22435"/>
                  <a:pt x="1144679" y="20289"/>
                </a:cubicBezTo>
                <a:cubicBezTo>
                  <a:pt x="1078138" y="18143"/>
                  <a:pt x="1127506" y="-48399"/>
                  <a:pt x="964374" y="71804"/>
                </a:cubicBezTo>
                <a:close/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095" y="1045699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Real networks are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not random graphs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Communities</a:t>
            </a:r>
          </a:p>
          <a:p>
            <a:pPr algn="just"/>
            <a:r>
              <a:rPr lang="en-US" sz="2800" dirty="0" smtClean="0"/>
              <a:t>aka: groups, clusters, cohesive subgroups, modules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i="1" dirty="0" smtClean="0"/>
              <a:t>(informal) Definition: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groups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vertices </a:t>
            </a:r>
            <a:r>
              <a:rPr lang="en-US" sz="2800" dirty="0"/>
              <a:t>which probably </a:t>
            </a:r>
            <a:r>
              <a:rPr lang="en-US" sz="2800" dirty="0" smtClean="0"/>
              <a:t>share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common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properties</a:t>
            </a:r>
            <a:r>
              <a:rPr lang="en-US" sz="2800" dirty="0"/>
              <a:t> and/or play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similar roles </a:t>
            </a:r>
            <a:r>
              <a:rPr lang="en-US" sz="2800" dirty="0"/>
              <a:t>within </a:t>
            </a:r>
            <a:r>
              <a:rPr lang="en-US" sz="2800" dirty="0" smtClean="0"/>
              <a:t>the graph</a:t>
            </a:r>
            <a:endParaRPr lang="en-US" sz="2800" dirty="0"/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Some are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explicit (emic) </a:t>
            </a:r>
            <a:r>
              <a:rPr lang="en-US" sz="2800" dirty="0" smtClean="0"/>
              <a:t>(e.g., Facebook (groups), LinkedIn (groups, associations), </a:t>
            </a:r>
            <a:r>
              <a:rPr lang="en-US" sz="2800" dirty="0" err="1" smtClean="0"/>
              <a:t>etc</a:t>
            </a:r>
            <a:r>
              <a:rPr lang="en-US" sz="2800" dirty="0" smtClean="0"/>
              <a:t>), we are interested in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implicit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(etic) </a:t>
            </a:r>
            <a:r>
              <a:rPr lang="en-US" sz="2800" dirty="0" smtClean="0"/>
              <a:t>ones</a:t>
            </a:r>
            <a:endParaRPr lang="en-US" sz="28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95536" y="0"/>
            <a:ext cx="8686800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86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3548" y="1412776"/>
            <a:ext cx="80135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 k-clique </a:t>
            </a:r>
            <a:r>
              <a:rPr lang="en-US" sz="2000" dirty="0"/>
              <a:t>community is </a:t>
            </a:r>
            <a:r>
              <a:rPr lang="en-US" sz="2000" dirty="0" smtClean="0"/>
              <a:t>identified by making </a:t>
            </a:r>
            <a:r>
              <a:rPr lang="en-US" sz="2000" dirty="0"/>
              <a:t>a k-clique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“roll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" over </a:t>
            </a:r>
            <a:r>
              <a:rPr lang="en-US" sz="2000" dirty="0"/>
              <a:t>adjacent k-cliques, </a:t>
            </a:r>
            <a:r>
              <a:rPr lang="en-US" sz="2000" dirty="0" smtClean="0"/>
              <a:t>where rolling </a:t>
            </a:r>
            <a:r>
              <a:rPr lang="en-US" sz="2000" dirty="0"/>
              <a:t>means rotating a k-clique about the </a:t>
            </a:r>
            <a:r>
              <a:rPr lang="en-US" sz="2000" dirty="0" smtClean="0"/>
              <a:t>k-1 vertices it </a:t>
            </a:r>
            <a:r>
              <a:rPr lang="en-US" sz="2000" dirty="0"/>
              <a:t>shares with any adjacent k-clique.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By construction,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overlapping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There </a:t>
            </a:r>
            <a:r>
              <a:rPr lang="en-US" sz="2000" dirty="0"/>
              <a:t>may be vertices belonging to </a:t>
            </a:r>
            <a:r>
              <a:rPr lang="en-US" sz="2000" dirty="0" smtClean="0"/>
              <a:t>nonadjacent k-cliques</a:t>
            </a:r>
            <a:r>
              <a:rPr lang="en-US" sz="2000" dirty="0"/>
              <a:t>, which could be reached by </a:t>
            </a:r>
            <a:r>
              <a:rPr lang="en-US" sz="2000" dirty="0" smtClean="0"/>
              <a:t>different</a:t>
            </a:r>
            <a:r>
              <a:rPr lang="en-US" sz="2000" dirty="0"/>
              <a:t> </a:t>
            </a:r>
            <a:r>
              <a:rPr lang="en-US" sz="2000" dirty="0" smtClean="0"/>
              <a:t> paths </a:t>
            </a:r>
            <a:r>
              <a:rPr lang="en-US" sz="2000" dirty="0"/>
              <a:t>and end up in </a:t>
            </a:r>
            <a:r>
              <a:rPr lang="en-US" sz="2000" dirty="0" smtClean="0"/>
              <a:t>different clusters</a:t>
            </a:r>
            <a:r>
              <a:rPr lang="en-US" sz="20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There </a:t>
            </a:r>
            <a:r>
              <a:rPr lang="en-US" sz="2000" dirty="0"/>
              <a:t>are also vertices that cannot be reached by any </a:t>
            </a:r>
            <a:r>
              <a:rPr lang="en-US" sz="2000" i="1" dirty="0" smtClean="0"/>
              <a:t>k</a:t>
            </a:r>
            <a:r>
              <a:rPr lang="en-US" sz="2000" dirty="0" smtClean="0"/>
              <a:t>-clique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In the example, if instead of </a:t>
            </a:r>
            <a:r>
              <a:rPr lang="en-US" sz="2000" i="1" dirty="0" smtClean="0"/>
              <a:t>k</a:t>
            </a:r>
            <a:r>
              <a:rPr lang="en-US" sz="2000" dirty="0" smtClean="0"/>
              <a:t> = 3, for the maximal cliques?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Theoretical complexity grows exponential with size, but efficient on sparse graphs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5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Vertex similarity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628800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Define similarity between two vertices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Place similar vertices in the same cluster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Use traditional 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cluster analysis</a:t>
            </a:r>
            <a:endParaRPr lang="en-US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8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Vertex similarity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479" y="1412776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Structural equivalence: based on the overlap between  their neighborhoods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051" y="2489994"/>
            <a:ext cx="4726565" cy="91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9479" y="3671767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Normalized to [0, 1], e.g.,</a:t>
            </a:r>
          </a:p>
        </p:txBody>
      </p:sp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560" y="4256542"/>
            <a:ext cx="4878102" cy="111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2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Vertex similarity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05" y="1412776"/>
            <a:ext cx="4116660" cy="237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90" y="4221088"/>
            <a:ext cx="549709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1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Other definitions of vertex similarity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467544" y="176349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the adjacency matrix A, </a:t>
            </a:r>
            <a:endParaRPr lang="en-US" sz="2400" dirty="0"/>
          </a:p>
        </p:txBody>
      </p:sp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90862"/>
            <a:ext cx="4899399" cy="185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0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Other definitions of vertex similarity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467544" y="1304331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we map vertices u, v to n-dimensional points  A, B in the Euclidean space, </a:t>
            </a:r>
            <a:endParaRPr lang="en-US" sz="2400" dirty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40" y="2121092"/>
            <a:ext cx="3397151" cy="114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40" y="3140968"/>
            <a:ext cx="3042753" cy="124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44" y="4508817"/>
            <a:ext cx="3215949" cy="87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44" y="5439626"/>
            <a:ext cx="3814816" cy="9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Other definitions of vertex similarity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622780" y="278092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Many more – we shall revisit this issue when we talk about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link prediction</a:t>
            </a:r>
            <a:endParaRPr lang="en-US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2505" y="1700808"/>
            <a:ext cx="843893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PART 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Introduction: what, why, types?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Cliques and vertex similarity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Background: cluster analysis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Hierarchical clustering (</a:t>
            </a:r>
            <a:r>
              <a:rPr lang="en-US" sz="2800" dirty="0" err="1" smtClean="0"/>
              <a:t>betweenness</a:t>
            </a:r>
            <a:r>
              <a:rPr lang="en-US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to evaluate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68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What is Cluster Analysis?</a:t>
            </a:r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7720" y="1052736"/>
            <a:ext cx="8640960" cy="129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800" dirty="0"/>
              <a:t>Finding groups of objects such that the objects in a group will be similar (or related) to one another and different from (or unrelated to) the objects in other groups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3276600" y="3570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5257800" y="2667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 dirty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2895600" y="3657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1295400" y="2971800"/>
            <a:ext cx="2286000" cy="1676400"/>
            <a:chOff x="816" y="1776"/>
            <a:chExt cx="1440" cy="105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grp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21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Notion of a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cluster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can be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ambiguous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537115" name="Group 91"/>
          <p:cNvGrpSpPr>
            <a:grpSpLocks/>
          </p:cNvGrpSpPr>
          <p:nvPr/>
        </p:nvGrpSpPr>
        <p:grpSpPr bwMode="auto">
          <a:xfrm>
            <a:off x="685800" y="1905000"/>
            <a:ext cx="3344863" cy="1479550"/>
            <a:chOff x="432" y="1200"/>
            <a:chExt cx="2107" cy="932"/>
          </a:xfrm>
        </p:grpSpPr>
        <p:grpSp>
          <p:nvGrpSpPr>
            <p:cNvPr id="153702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1537028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29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0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1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2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3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4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5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6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7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8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9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0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1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2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3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4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5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6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7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1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0">
                  <a:latin typeface="Times New Roman" pitchFamily="18" charset="0"/>
                  <a:cs typeface="Times New Roman" pitchFamily="18" charset="0"/>
                </a:rPr>
                <a:t>How many clusters?</a:t>
              </a:r>
              <a:endParaRPr lang="en-US" altLang="en-US" sz="1600" b="0">
                <a:latin typeface="Times New Roman" pitchFamily="18" charset="0"/>
              </a:endParaRPr>
            </a:p>
          </p:txBody>
        </p:sp>
      </p:grpSp>
      <p:grpSp>
        <p:nvGrpSpPr>
          <p:cNvPr id="1537118" name="Group 94"/>
          <p:cNvGrpSpPr>
            <a:grpSpLocks/>
          </p:cNvGrpSpPr>
          <p:nvPr/>
        </p:nvGrpSpPr>
        <p:grpSpPr bwMode="auto">
          <a:xfrm>
            <a:off x="4960938" y="4114800"/>
            <a:ext cx="3344862" cy="1371600"/>
            <a:chOff x="3125" y="2592"/>
            <a:chExt cx="2107" cy="864"/>
          </a:xfrm>
        </p:grpSpPr>
        <p:grpSp>
          <p:nvGrpSpPr>
            <p:cNvPr id="1537090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1537091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2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3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4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8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9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0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1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2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3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4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5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6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7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8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9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10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2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0">
                  <a:latin typeface="Times New Roman" pitchFamily="18" charset="0"/>
                  <a:cs typeface="Times New Roman" pitchFamily="18" charset="0"/>
                </a:rPr>
                <a:t>Four Clusters</a:t>
              </a:r>
              <a:r>
                <a:rPr lang="en-US" altLang="en-US" sz="1600" b="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537117" name="Group 93"/>
          <p:cNvGrpSpPr>
            <a:grpSpLocks/>
          </p:cNvGrpSpPr>
          <p:nvPr/>
        </p:nvGrpSpPr>
        <p:grpSpPr bwMode="auto">
          <a:xfrm>
            <a:off x="685800" y="4114800"/>
            <a:ext cx="3344863" cy="1371600"/>
            <a:chOff x="432" y="2592"/>
            <a:chExt cx="2107" cy="864"/>
          </a:xfrm>
        </p:grpSpPr>
        <p:grpSp>
          <p:nvGrpSpPr>
            <p:cNvPr id="1537069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1537070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1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2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3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4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5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6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0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1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2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3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4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5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6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7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8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9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3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0">
                  <a:latin typeface="Times New Roman" pitchFamily="18" charset="0"/>
                  <a:cs typeface="Times New Roman" pitchFamily="18" charset="0"/>
                </a:rPr>
                <a:t>Two Clusters</a:t>
              </a:r>
              <a:r>
                <a:rPr lang="en-US" altLang="en-US" sz="1600" b="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537116" name="Group 92"/>
          <p:cNvGrpSpPr>
            <a:grpSpLocks/>
          </p:cNvGrpSpPr>
          <p:nvPr/>
        </p:nvGrpSpPr>
        <p:grpSpPr bwMode="auto">
          <a:xfrm>
            <a:off x="4960938" y="1905000"/>
            <a:ext cx="3344862" cy="1479550"/>
            <a:chOff x="3125" y="1200"/>
            <a:chExt cx="2107" cy="932"/>
          </a:xfrm>
        </p:grpSpPr>
        <p:grpSp>
          <p:nvGrpSpPr>
            <p:cNvPr id="1537048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153704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0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2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9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0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1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2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3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4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5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6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7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8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4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0">
                  <a:latin typeface="Times New Roman" pitchFamily="18" charset="0"/>
                  <a:cs typeface="Times New Roman" pitchFamily="18" charset="0"/>
                </a:rPr>
                <a:t>Six Clusters</a:t>
              </a:r>
              <a:r>
                <a:rPr lang="en-US" altLang="en-US" sz="1600" b="0"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303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/>
          <a:stretch/>
        </p:blipFill>
        <p:spPr bwMode="auto">
          <a:xfrm rot="20385511">
            <a:off x="478154" y="394395"/>
            <a:ext cx="6248586" cy="5554175"/>
          </a:xfrm>
          <a:prstGeom prst="snipRoundRect">
            <a:avLst>
              <a:gd name="adj1" fmla="val 16667"/>
              <a:gd name="adj2" fmla="val 2758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620242" y="522145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Football Teams</a:t>
            </a:r>
          </a:p>
          <a:p>
            <a:r>
              <a:rPr lang="en-US" altLang="ko-KR" sz="2400" b="1" dirty="0" smtClean="0"/>
              <a:t>Edges: Games played</a:t>
            </a:r>
            <a:endParaRPr lang="ko-KR" altLang="en-US" sz="2400" b="1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6137548" y="332656"/>
            <a:ext cx="2736304" cy="1271234"/>
          </a:xfrm>
          <a:prstGeom prst="wedgeRoundRectCallout">
            <a:avLst>
              <a:gd name="adj1" fmla="val -53369"/>
              <a:gd name="adj2" fmla="val 86916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</a:rPr>
              <a:t>Can we identify node groups?</a:t>
            </a: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</a:rPr>
              <a:t>(communities, modules, clusters)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Types of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A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altLang="en-US" dirty="0"/>
              <a:t> is a set of clusters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1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Important distinction between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hierarchical </a:t>
            </a:r>
            <a:r>
              <a:rPr lang="en-US" altLang="en-US" dirty="0"/>
              <a:t>and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altLang="en-US" dirty="0">
                <a:solidFill>
                  <a:srgbClr val="FFCC00"/>
                </a:solidFill>
              </a:rPr>
              <a:t> </a:t>
            </a:r>
            <a:r>
              <a:rPr lang="en-US" altLang="en-US" dirty="0"/>
              <a:t>sets of clusters </a:t>
            </a:r>
            <a:endParaRPr lang="en-US" altLang="en-US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12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 err="1"/>
              <a:t>Partitional</a:t>
            </a:r>
            <a:r>
              <a:rPr lang="en-US" altLang="en-US" dirty="0"/>
              <a:t>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Division of data </a:t>
            </a:r>
            <a:r>
              <a:rPr lang="en-US" altLang="en-US" sz="2000" dirty="0"/>
              <a:t>objects into non-overlapping subsets (clusters) such that each data object is in exactly one </a:t>
            </a:r>
            <a:r>
              <a:rPr lang="en-US" altLang="en-US" sz="2000" dirty="0" smtClean="0"/>
              <a:t>subset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Assumes that the number of clusters is given</a:t>
            </a:r>
            <a:endParaRPr lang="en-US" alt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altLang="en-US" sz="10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Hierarchical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A set of nested clusters organized as a hierarchical tree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47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1254125" y="2517775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1254125" y="2716213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1951038" y="4711700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1550988" y="2619375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1951038" y="3914775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2120900" y="1825625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2351088" y="2020888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2447925" y="2317750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2847975" y="2317750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2647950" y="2117725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2647950" y="1724025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3344863" y="4711700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1550988" y="2220913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1223963" y="4410075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1254125" y="5008563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1720850" y="1990725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990600" y="55626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grpSp>
        <p:nvGrpSpPr>
          <p:cNvPr id="1539094" name="Group 22"/>
          <p:cNvGrpSpPr>
            <a:grpSpLocks/>
          </p:cNvGrpSpPr>
          <p:nvPr/>
        </p:nvGrpSpPr>
        <p:grpSpPr bwMode="auto">
          <a:xfrm>
            <a:off x="4724400" y="1295400"/>
            <a:ext cx="3581400" cy="4633913"/>
            <a:chOff x="2976" y="816"/>
            <a:chExt cx="2256" cy="2919"/>
          </a:xfrm>
        </p:grpSpPr>
        <p:graphicFrame>
          <p:nvGraphicFramePr>
            <p:cNvPr id="1539075" name="Object 3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2" name="VISIO" r:id="rId3" imgW="1547102" imgH="2097084" progId="Visio.Drawing.11">
                    <p:embed/>
                  </p:oleObj>
                </mc:Choice>
                <mc:Fallback>
                  <p:oleObj name="VISIO" r:id="rId3" imgW="1547102" imgH="2097084" progId="Visio.Drawing.11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093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A Partitional  Clustering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169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299" y="12576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Hierarchical Clustering </a:t>
            </a:r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US" altLang="en-US" dirty="0"/>
              <a:t>Produces a set of nested clusters organized as a hierarchical tree</a:t>
            </a:r>
          </a:p>
          <a:p>
            <a:r>
              <a:rPr lang="en-US" altLang="en-US" dirty="0"/>
              <a:t>Can be visualized as a </a:t>
            </a:r>
            <a:r>
              <a:rPr lang="en-US" altLang="en-US" dirty="0" err="1"/>
              <a:t>dendrogram</a:t>
            </a:r>
            <a:endParaRPr lang="en-US" altLang="en-US" dirty="0"/>
          </a:p>
          <a:p>
            <a:pPr lvl="1"/>
            <a:r>
              <a:rPr lang="en-US" altLang="en-US" dirty="0"/>
              <a:t>A tree like diagram that records the sequences of merges or splits</a:t>
            </a:r>
          </a:p>
        </p:txBody>
      </p:sp>
      <p:pic>
        <p:nvPicPr>
          <p:cNvPr id="16189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59213"/>
            <a:ext cx="34591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18949" name="Object 5"/>
          <p:cNvGraphicFramePr>
            <a:graphicFrameLocks noChangeAspect="1"/>
          </p:cNvGraphicFramePr>
          <p:nvPr/>
        </p:nvGraphicFramePr>
        <p:xfrm>
          <a:off x="5257800" y="3629025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06" name="VISIO" r:id="rId4" imgW="3163511" imgH="3230582" progId="Visio.Drawing.11">
                  <p:embed/>
                </p:oleObj>
              </mc:Choice>
              <mc:Fallback>
                <p:oleObj name="VISIO" r:id="rId4" imgW="3163511" imgH="3230582" progId="Visio.Drawing.11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29025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80400" cy="55245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</a:rPr>
              <a:t>Other Distinctions Between Sets of Clusters</a:t>
            </a:r>
          </a:p>
        </p:txBody>
      </p:sp>
      <p:sp>
        <p:nvSpPr>
          <p:cNvPr id="154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7820669" cy="444624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Exclusive versus non-exclusive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In non-exclusive </a:t>
            </a:r>
            <a:r>
              <a:rPr lang="en-US" altLang="en-US" sz="2000" dirty="0" smtClean="0"/>
              <a:t>clustering, points </a:t>
            </a:r>
            <a:r>
              <a:rPr lang="en-US" altLang="en-US" sz="2000" dirty="0"/>
              <a:t>may belong to multiple clusters.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Can represent multiple classes or ‘border’ points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Fuzzy versus non-fuzzy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In fuzzy clustering, a point belongs to every cluster with some weight between 0 and 1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Weights must sum to 1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Probabilistic clustering has similar characteristics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Partial versus complete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In some cases, we only want to cluster some of the data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Heterogeneous versus homogeneous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Cluster of widely different sizes, shapes, and </a:t>
            </a:r>
            <a:r>
              <a:rPr lang="en-US" altLang="en-US" sz="2000" dirty="0" smtClean="0"/>
              <a:t>densities</a:t>
            </a:r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46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534400" cy="533400"/>
          </a:xfrm>
        </p:spPr>
        <p:txBody>
          <a:bodyPr>
            <a:noAutofit/>
          </a:bodyPr>
          <a:lstStyle/>
          <a:p>
            <a:r>
              <a:rPr lang="en-US" altLang="en-US" sz="4000" dirty="0" smtClean="0">
                <a:solidFill>
                  <a:schemeClr val="accent6">
                    <a:lumMod val="75000"/>
                  </a:schemeClr>
                </a:solidFill>
              </a:rPr>
              <a:t>Clusters defined by an objective function</a:t>
            </a:r>
            <a:endParaRPr lang="en-US" alt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8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193285" cy="4086200"/>
          </a:xfrm>
        </p:spPr>
        <p:txBody>
          <a:bodyPr>
            <a:noAutofit/>
          </a:bodyPr>
          <a:lstStyle/>
          <a:p>
            <a:pPr marL="457200" lvl="1" indent="0">
              <a:spcBef>
                <a:spcPct val="20000"/>
              </a:spcBef>
              <a:buNone/>
            </a:pPr>
            <a:r>
              <a:rPr lang="en-US" altLang="en-US" sz="2400" dirty="0" smtClean="0"/>
              <a:t>Finds </a:t>
            </a:r>
            <a:r>
              <a:rPr lang="en-US" altLang="en-US" sz="2400" dirty="0"/>
              <a:t>clusters that minimize or maximize an objective function. </a:t>
            </a:r>
          </a:p>
          <a:p>
            <a:pPr lvl="1"/>
            <a:r>
              <a:rPr lang="en-US" altLang="en-US" sz="2000" i="1" dirty="0">
                <a:solidFill>
                  <a:schemeClr val="accent6">
                    <a:lumMod val="75000"/>
                  </a:schemeClr>
                </a:solidFill>
              </a:rPr>
              <a:t>Enumerate all possible ways of dividing the points </a:t>
            </a:r>
            <a:r>
              <a:rPr lang="en-US" altLang="en-US" sz="2000" dirty="0"/>
              <a:t>into clusters and evaluate the `goodness' of each potential set of clusters by using the given objective function.  (NP Hard)</a:t>
            </a:r>
          </a:p>
          <a:p>
            <a:pPr lvl="1"/>
            <a:r>
              <a:rPr lang="en-US" altLang="en-US" sz="2000" dirty="0"/>
              <a:t> Can have </a:t>
            </a:r>
            <a:r>
              <a:rPr lang="en-US" altLang="en-US" sz="2000" i="1" dirty="0">
                <a:solidFill>
                  <a:schemeClr val="accent6">
                    <a:lumMod val="75000"/>
                  </a:schemeClr>
                </a:solidFill>
              </a:rPr>
              <a:t>global</a:t>
            </a:r>
            <a:r>
              <a:rPr lang="en-US" altLang="en-US" sz="2000" dirty="0"/>
              <a:t> or </a:t>
            </a:r>
            <a:r>
              <a:rPr lang="en-US" altLang="en-US" sz="2000" i="1" dirty="0">
                <a:solidFill>
                  <a:schemeClr val="accent6">
                    <a:lumMod val="75000"/>
                  </a:schemeClr>
                </a:solidFill>
              </a:rPr>
              <a:t>local </a:t>
            </a:r>
            <a:r>
              <a:rPr lang="en-US" altLang="en-US" sz="2000" dirty="0"/>
              <a:t>objectives.</a:t>
            </a:r>
          </a:p>
          <a:p>
            <a:pPr lvl="2"/>
            <a:r>
              <a:rPr lang="en-US" altLang="en-US" sz="2000" dirty="0"/>
              <a:t> Hierarchical clustering algorithms typically have local objectives</a:t>
            </a:r>
          </a:p>
          <a:p>
            <a:pPr lvl="2"/>
            <a:r>
              <a:rPr lang="en-US" altLang="en-US" sz="2000" dirty="0"/>
              <a:t> </a:t>
            </a:r>
            <a:r>
              <a:rPr lang="en-US" altLang="en-US" sz="2000" dirty="0" err="1"/>
              <a:t>Partitional</a:t>
            </a:r>
            <a:r>
              <a:rPr lang="en-US" altLang="en-US" sz="2000" dirty="0"/>
              <a:t> algorithms typically have global objectives</a:t>
            </a:r>
          </a:p>
          <a:p>
            <a:pPr lvl="1"/>
            <a:r>
              <a:rPr lang="en-US" altLang="en-US" sz="2000" dirty="0"/>
              <a:t>A variation of the global objective function approach is to </a:t>
            </a:r>
            <a:r>
              <a:rPr lang="en-US" altLang="en-US" sz="2000" i="1" dirty="0">
                <a:solidFill>
                  <a:schemeClr val="accent6">
                    <a:lumMod val="75000"/>
                  </a:schemeClr>
                </a:solidFill>
              </a:rPr>
              <a:t>fit the data to a parameterized model</a:t>
            </a:r>
            <a:r>
              <a:rPr lang="en-US" altLang="en-US" sz="2000" dirty="0"/>
              <a:t>. </a:t>
            </a:r>
          </a:p>
          <a:p>
            <a:pPr lvl="2"/>
            <a:r>
              <a:rPr lang="en-US" altLang="en-US" sz="2000" dirty="0"/>
              <a:t> Parameters for the model are determined from the data. </a:t>
            </a:r>
          </a:p>
          <a:p>
            <a:pPr lvl="2"/>
            <a:r>
              <a:rPr lang="en-US" altLang="en-US" sz="2000" dirty="0"/>
              <a:t> Mixture models assume that the data is a ‘mixture' of a number of statistical distributions.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2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75656" y="1916832"/>
            <a:ext cx="6419056" cy="2548880"/>
          </a:xfrm>
        </p:spPr>
        <p:txBody>
          <a:bodyPr/>
          <a:lstStyle/>
          <a:p>
            <a:r>
              <a:rPr lang="en-US" altLang="en-US" dirty="0" smtClean="0"/>
              <a:t>K-means</a:t>
            </a:r>
            <a:endParaRPr lang="en-US" altLang="en-US" dirty="0"/>
          </a:p>
          <a:p>
            <a:r>
              <a:rPr lang="en-US" altLang="en-US" dirty="0"/>
              <a:t>Hierarchical </a:t>
            </a:r>
            <a:r>
              <a:rPr lang="en-US" altLang="en-US" dirty="0" smtClean="0"/>
              <a:t>clustering</a:t>
            </a:r>
          </a:p>
          <a:p>
            <a:r>
              <a:rPr lang="en-US" altLang="en-US" dirty="0" smtClean="0"/>
              <a:t>Density clustering</a:t>
            </a:r>
            <a:endParaRPr lang="en-US" altLang="en-US" dirty="0"/>
          </a:p>
          <a:p>
            <a:pPr lvl="4"/>
            <a:endParaRPr lang="en-US" altLang="en-US" dirty="0"/>
          </a:p>
          <a:p>
            <a:pPr lvl="4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64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80400" cy="552450"/>
          </a:xfrm>
        </p:spPr>
        <p:txBody>
          <a:bodyPr>
            <a:noAutofit/>
          </a:bodyPr>
          <a:lstStyle/>
          <a:p>
            <a:r>
              <a:rPr lang="en-US" altLang="en-US" sz="4800" dirty="0">
                <a:solidFill>
                  <a:schemeClr val="accent6">
                    <a:lumMod val="75000"/>
                  </a:schemeClr>
                </a:solidFill>
              </a:rPr>
              <a:t>K-means Clustering</a:t>
            </a:r>
          </a:p>
        </p:txBody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3717032"/>
            <a:ext cx="8001000" cy="976313"/>
          </a:xfrm>
        </p:spPr>
        <p:txBody>
          <a:bodyPr>
            <a:noAutofit/>
          </a:bodyPr>
          <a:lstStyle/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 err="1"/>
              <a:t>Partitional</a:t>
            </a:r>
            <a:r>
              <a:rPr lang="en-US" altLang="en-US" sz="2400" dirty="0"/>
              <a:t> clustering approach 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Each cluster is associated with a </a:t>
            </a:r>
            <a:r>
              <a:rPr lang="en-US" alt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centroid</a:t>
            </a:r>
            <a:r>
              <a:rPr lang="en-US" altLang="en-US" sz="2400" dirty="0"/>
              <a:t> (center point) 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Each point is assigned to the cluster with the closest centroid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Number of clusters, K, must be specified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The basic algorithm is very simple</a:t>
            </a:r>
          </a:p>
        </p:txBody>
      </p:sp>
      <p:graphicFrame>
        <p:nvGraphicFramePr>
          <p:cNvPr id="1592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09635"/>
              </p:ext>
            </p:extLst>
          </p:nvPr>
        </p:nvGraphicFramePr>
        <p:xfrm>
          <a:off x="323528" y="1268760"/>
          <a:ext cx="8153400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11" name="Bitmap Image" r:id="rId3" imgW="9784928" imgH="3177815" progId="PBrush">
                  <p:embed/>
                </p:oleObj>
              </mc:Choice>
              <mc:Fallback>
                <p:oleObj name="Bitmap Image" r:id="rId3" imgW="9784928" imgH="3177815" progId="PBrush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143"/>
                      <a:stretch>
                        <a:fillRect/>
                      </a:stretch>
                    </p:blipFill>
                    <p:spPr bwMode="auto">
                      <a:xfrm>
                        <a:off x="323528" y="1268760"/>
                        <a:ext cx="8153400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2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8001000" cy="990600"/>
          </a:xfrm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Initial centroids </a:t>
            </a:r>
            <a:r>
              <a:rPr lang="en-US" altLang="en-US" sz="2000" dirty="0"/>
              <a:t>are often chosen randomly.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Clusters produced vary from one run to another.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The centroid is (typically) the mean of the points in the cluster.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‘Closeness</a:t>
            </a:r>
            <a:r>
              <a:rPr lang="en-US" altLang="en-US" sz="2000" dirty="0" smtClean="0"/>
              <a:t>’  </a:t>
            </a:r>
            <a:r>
              <a:rPr lang="en-US" altLang="en-US" sz="2000" dirty="0"/>
              <a:t>is measured by Euclidean distance, cosine similarity, correlation, etc.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K-means </a:t>
            </a:r>
            <a:r>
              <a:rPr lang="en-US" alt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will converge </a:t>
            </a:r>
            <a:r>
              <a:rPr lang="en-US" altLang="en-US" sz="2000" dirty="0"/>
              <a:t>for common similarity measures mentioned above.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Most of the convergence happens in the first few iterations.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Often the stopping condition is changed to ‘Until relatively few points change clusters’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Complexity is O( n * K * I * d )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n = number of points, K = number of clusters, </a:t>
            </a:r>
            <a:br>
              <a:rPr lang="en-US" altLang="en-US" sz="2000" dirty="0"/>
            </a:br>
            <a:r>
              <a:rPr lang="en-US" altLang="en-US" sz="2000" dirty="0"/>
              <a:t>I = number of iterations, d = number of attributes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80400" cy="552450"/>
          </a:xfrm>
        </p:spPr>
        <p:txBody>
          <a:bodyPr>
            <a:noAutofit/>
          </a:bodyPr>
          <a:lstStyle/>
          <a:p>
            <a:r>
              <a:rPr lang="en-US" altLang="en-US" sz="4800" dirty="0">
                <a:solidFill>
                  <a:schemeClr val="accent6">
                    <a:lumMod val="75000"/>
                  </a:schemeClr>
                </a:solidFill>
              </a:rPr>
              <a:t>K-means Clustering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31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Autofit/>
          </a:bodyPr>
          <a:lstStyle/>
          <a:p>
            <a:r>
              <a:rPr lang="en-US" altLang="en-US" sz="4800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alt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5395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5953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680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6419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5964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8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nap.stanford.edu/agm/nc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22380"/>
            <a:ext cx="7416824" cy="572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6840760" cy="836712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NCAA Football Network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1331980"/>
            <a:ext cx="265168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NCAA conferences</a:t>
            </a:r>
            <a:endParaRPr lang="ko-KR" altLang="en-US" sz="2400" b="1" dirty="0"/>
          </a:p>
        </p:txBody>
      </p:sp>
      <p:cxnSp>
        <p:nvCxnSpPr>
          <p:cNvPr id="9" name="직선 화살표 연결선 8"/>
          <p:cNvCxnSpPr>
            <a:stCxn id="7" idx="1"/>
          </p:cNvCxnSpPr>
          <p:nvPr/>
        </p:nvCxnSpPr>
        <p:spPr>
          <a:xfrm flipH="1">
            <a:off x="5752728" y="1562813"/>
            <a:ext cx="648072" cy="417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5795642" y="5517232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Football Teams</a:t>
            </a:r>
          </a:p>
          <a:p>
            <a:r>
              <a:rPr lang="en-US" altLang="ko-KR" sz="2400" b="1" dirty="0" smtClean="0"/>
              <a:t>Edges: Games played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10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</a:rPr>
              <a:t>Two different K-means </a:t>
            </a:r>
            <a:r>
              <a:rPr lang="en-US" alt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clusterings</a:t>
            </a:r>
            <a:endParaRPr lang="en-US" alt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943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990600"/>
            <a:ext cx="3043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4372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1594373" name="Group 5"/>
          <p:cNvGrpSpPr>
            <a:grpSpLocks/>
          </p:cNvGrpSpPr>
          <p:nvPr/>
        </p:nvGrpSpPr>
        <p:grpSpPr bwMode="auto">
          <a:xfrm>
            <a:off x="5240299" y="3345578"/>
            <a:ext cx="3048000" cy="2587625"/>
            <a:chOff x="3216" y="2306"/>
            <a:chExt cx="1920" cy="1630"/>
          </a:xfrm>
        </p:grpSpPr>
        <p:pic>
          <p:nvPicPr>
            <p:cNvPr id="159437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5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Sub-optimal Clustering</a:t>
              </a:r>
            </a:p>
          </p:txBody>
        </p:sp>
      </p:grpSp>
      <p:grpSp>
        <p:nvGrpSpPr>
          <p:cNvPr id="1594376" name="Group 8"/>
          <p:cNvGrpSpPr>
            <a:grpSpLocks/>
          </p:cNvGrpSpPr>
          <p:nvPr/>
        </p:nvGrpSpPr>
        <p:grpSpPr bwMode="auto">
          <a:xfrm>
            <a:off x="897548" y="3193177"/>
            <a:ext cx="3043238" cy="2587625"/>
            <a:chOff x="624" y="2306"/>
            <a:chExt cx="1917" cy="1630"/>
          </a:xfrm>
        </p:grpSpPr>
        <p:pic>
          <p:nvPicPr>
            <p:cNvPr id="1594377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8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Optimal Clustering</a:t>
              </a:r>
            </a:p>
          </p:txBody>
        </p:sp>
      </p:grpSp>
      <p:sp>
        <p:nvSpPr>
          <p:cNvPr id="1594379" name="Text Box 11"/>
          <p:cNvSpPr txBox="1">
            <a:spLocks noChangeArrowheads="1"/>
          </p:cNvSpPr>
          <p:nvPr/>
        </p:nvSpPr>
        <p:spPr bwMode="auto">
          <a:xfrm>
            <a:off x="5257800" y="1524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50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827584" y="606504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Importance of choosing initial points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25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K-means C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lusters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Most common measure is </a:t>
            </a:r>
            <a:r>
              <a:rPr lang="en-US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Sum of Squared Error (SSE)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For each point, the error is the distance to the nearest cluster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To get SSE, we square these errors and sum them.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i="1" dirty="0"/>
              <a:t>x </a:t>
            </a:r>
            <a:r>
              <a:rPr lang="en-US" altLang="en-US" sz="2000" dirty="0"/>
              <a:t>is a data point in cluster </a:t>
            </a:r>
            <a:r>
              <a:rPr lang="en-US" altLang="en-US" sz="2000" i="1" dirty="0"/>
              <a:t>C</a:t>
            </a:r>
            <a:r>
              <a:rPr lang="en-US" altLang="en-US" sz="2000" baseline="-25000" dirty="0"/>
              <a:t>i </a:t>
            </a:r>
            <a:r>
              <a:rPr lang="en-US" altLang="en-US" sz="2000" dirty="0"/>
              <a:t>and </a:t>
            </a:r>
            <a:r>
              <a:rPr lang="en-US" altLang="en-US" sz="2000" i="1" dirty="0"/>
              <a:t>m</a:t>
            </a:r>
            <a:r>
              <a:rPr lang="en-US" altLang="en-US" sz="2000" i="1" baseline="-25000" dirty="0"/>
              <a:t>i</a:t>
            </a:r>
            <a:r>
              <a:rPr lang="en-US" altLang="en-US" sz="2000" dirty="0"/>
              <a:t> is the representative point for cluster </a:t>
            </a:r>
            <a:r>
              <a:rPr lang="en-US" altLang="en-US" sz="2000" i="1" dirty="0"/>
              <a:t>C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 can show that </a:t>
            </a:r>
            <a:r>
              <a:rPr lang="en-US" altLang="en-US" sz="1800" i="1" dirty="0"/>
              <a:t>m</a:t>
            </a:r>
            <a:r>
              <a:rPr lang="en-US" altLang="en-US" sz="1800" i="1" baseline="-25000" dirty="0"/>
              <a:t>i</a:t>
            </a:r>
            <a:r>
              <a:rPr lang="en-US" altLang="en-US" sz="1800" baseline="-25000" dirty="0"/>
              <a:t> </a:t>
            </a:r>
            <a:r>
              <a:rPr lang="en-US" altLang="en-US" sz="1800" dirty="0"/>
              <a:t>corresponds to the center (mean) of the cluster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Given two clusters, we can choose the one with the smallest error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One easy way to reduce SSE is to increase K, the number of clusters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 A good clustering with smaller K can have a lower SSE than a poor clustering with higher K</a:t>
            </a:r>
          </a:p>
        </p:txBody>
      </p:sp>
      <p:graphicFrame>
        <p:nvGraphicFramePr>
          <p:cNvPr id="159744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48465165"/>
              </p:ext>
            </p:extLst>
          </p:nvPr>
        </p:nvGraphicFramePr>
        <p:xfrm>
          <a:off x="2267744" y="2636912"/>
          <a:ext cx="31750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35" name="Equation" r:id="rId3" imgW="1511300" imgH="457200" progId="Equation.3">
                  <p:embed/>
                </p:oleObj>
              </mc:Choice>
              <mc:Fallback>
                <p:oleObj name="Equation" r:id="rId3" imgW="1511300" imgH="457200" progId="Equation.3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636912"/>
                        <a:ext cx="317500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94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Limitations of K-means</a:t>
            </a:r>
          </a:p>
        </p:txBody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K-means has problems when clusters are of differing </a:t>
            </a:r>
          </a:p>
          <a:p>
            <a:pPr lvl="1"/>
            <a:r>
              <a:rPr lang="en-US" altLang="en-US"/>
              <a:t>Sizes</a:t>
            </a:r>
          </a:p>
          <a:p>
            <a:pPr lvl="1"/>
            <a:r>
              <a:rPr lang="en-US" altLang="en-US"/>
              <a:t>Densities</a:t>
            </a:r>
          </a:p>
          <a:p>
            <a:pPr lvl="1"/>
            <a:r>
              <a:rPr lang="en-US" altLang="en-US"/>
              <a:t>Non-globular shapes</a:t>
            </a:r>
          </a:p>
          <a:p>
            <a:endParaRPr lang="en-US" altLang="en-US"/>
          </a:p>
          <a:p>
            <a:r>
              <a:rPr lang="en-US" altLang="en-US"/>
              <a:t>K-means has problems when the data contains outliers.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02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Pre-processing and Post-processing</a:t>
            </a:r>
          </a:p>
        </p:txBody>
      </p:sp>
      <p:sp>
        <p:nvSpPr>
          <p:cNvPr id="160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Pre-processing</a:t>
            </a:r>
          </a:p>
          <a:p>
            <a:pPr lvl="1"/>
            <a:r>
              <a:rPr lang="en-US" altLang="en-US" dirty="0"/>
              <a:t>Normalize the data</a:t>
            </a:r>
          </a:p>
          <a:p>
            <a:pPr lvl="1"/>
            <a:r>
              <a:rPr lang="en-US" altLang="en-US" dirty="0"/>
              <a:t>Eliminate outliers</a:t>
            </a:r>
          </a:p>
          <a:p>
            <a:pPr lvl="4"/>
            <a:endParaRPr lang="en-US" altLang="en-US" sz="800" dirty="0"/>
          </a:p>
          <a:p>
            <a:r>
              <a:rPr lang="en-US" altLang="en-US" dirty="0"/>
              <a:t>Post-processing</a:t>
            </a:r>
          </a:p>
          <a:p>
            <a:pPr lvl="1"/>
            <a:r>
              <a:rPr lang="en-US" altLang="en-US" dirty="0"/>
              <a:t>Eliminate small clusters that may represent outliers</a:t>
            </a:r>
          </a:p>
          <a:p>
            <a:pPr lvl="1"/>
            <a:r>
              <a:rPr lang="en-US" altLang="en-US" dirty="0"/>
              <a:t>Split ‘loose’ clusters, i.e., clusters with relatively high SSE</a:t>
            </a:r>
          </a:p>
          <a:p>
            <a:pPr lvl="1"/>
            <a:r>
              <a:rPr lang="en-US" altLang="en-US" dirty="0"/>
              <a:t>Merge clusters that are ‘close’ and that have relatively low SSE</a:t>
            </a:r>
          </a:p>
          <a:p>
            <a:pPr lvl="1"/>
            <a:r>
              <a:rPr lang="en-US" altLang="en-US" dirty="0"/>
              <a:t>Can use these steps during the clustering process</a:t>
            </a:r>
          </a:p>
          <a:p>
            <a:pPr marL="914400" lvl="2" indent="0"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8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Hierarchical Clustering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352928" cy="4824536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Two main types of hierarchical clustering</a:t>
            </a:r>
          </a:p>
          <a:p>
            <a:pPr lvl="1"/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Agglomerative</a:t>
            </a:r>
            <a:r>
              <a:rPr lang="en-US" altLang="en-US" sz="2000" dirty="0"/>
              <a:t>:  </a:t>
            </a:r>
          </a:p>
          <a:p>
            <a:pPr lvl="2"/>
            <a:r>
              <a:rPr lang="en-US" altLang="en-US" sz="1800" dirty="0"/>
              <a:t> Start with the </a:t>
            </a:r>
            <a:r>
              <a:rPr lang="en-US" altLang="en-US" sz="1800" dirty="0" smtClean="0"/>
              <a:t>points 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(vertices)  </a:t>
            </a:r>
            <a:r>
              <a:rPr lang="en-US" altLang="en-US" sz="1800" dirty="0"/>
              <a:t>as individual clusters</a:t>
            </a:r>
          </a:p>
          <a:p>
            <a:pPr lvl="2"/>
            <a:r>
              <a:rPr lang="en-US" altLang="en-US" sz="1800" dirty="0"/>
              <a:t> At each step, merge the closest pair of clusters until only one cluster (or k clusters) left</a:t>
            </a:r>
          </a:p>
          <a:p>
            <a:pPr lvl="4"/>
            <a:endParaRPr lang="en-US" altLang="en-US" sz="1800" dirty="0"/>
          </a:p>
          <a:p>
            <a:pPr lvl="1"/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Divisive</a:t>
            </a:r>
            <a:r>
              <a:rPr lang="en-US" altLang="en-US" sz="2000" dirty="0"/>
              <a:t>:  </a:t>
            </a:r>
          </a:p>
          <a:p>
            <a:pPr lvl="2"/>
            <a:r>
              <a:rPr lang="en-US" altLang="en-US" sz="1800" dirty="0"/>
              <a:t> Start with one, all-inclusive cluster </a:t>
            </a:r>
            <a:r>
              <a:rPr lang="en-US" altLang="en-US" sz="1800" dirty="0" smtClean="0"/>
              <a:t> (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the whole graph)</a:t>
            </a:r>
            <a:endParaRPr lang="en-US" alt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en-US" altLang="en-US" sz="1800" dirty="0"/>
              <a:t> At each step, split a cluster until each cluster contains a point 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(vertex) </a:t>
            </a:r>
            <a:r>
              <a:rPr lang="en-US" altLang="en-US" sz="1800" dirty="0" smtClean="0"/>
              <a:t>(or </a:t>
            </a:r>
            <a:r>
              <a:rPr lang="en-US" altLang="en-US" sz="1800" dirty="0"/>
              <a:t>there are k clusters)</a:t>
            </a:r>
          </a:p>
          <a:p>
            <a:pPr lvl="4"/>
            <a:endParaRPr lang="en-US" altLang="en-US" sz="1800" dirty="0"/>
          </a:p>
          <a:p>
            <a:r>
              <a:rPr lang="en-US" altLang="en-US" sz="2400" dirty="0"/>
              <a:t>Traditional hierarchical algorithms use a similarity or distance matrix</a:t>
            </a:r>
          </a:p>
          <a:p>
            <a:pPr lvl="1"/>
            <a:r>
              <a:rPr lang="en-US" altLang="en-US" sz="2000" dirty="0"/>
              <a:t>Merge or split one cluster at a time</a:t>
            </a:r>
          </a:p>
          <a:p>
            <a:pPr lvl="4"/>
            <a:endParaRPr lang="en-US" alt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34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Strengths of Hierarchical Clustering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Any desired number of clusters can be obtained by ‘cutting’ the dendogram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They may correspond to meaningful taxonomies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Example in biological sciences (e.g., animal kingdom, phylogeny reconstruction, …)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9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Agglomerative Clustering Algorithm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 smtClean="0"/>
              <a:t>Popular </a:t>
            </a:r>
            <a:r>
              <a:rPr lang="en-US" altLang="en-US" sz="2400" dirty="0"/>
              <a:t>hierarchical clustering technique</a:t>
            </a:r>
          </a:p>
          <a:p>
            <a:pPr marL="2209800" lvl="4" indent="-381000">
              <a:lnSpc>
                <a:spcPct val="90000"/>
              </a:lnSpc>
            </a:pPr>
            <a:endParaRPr lang="en-US" altLang="en-US" sz="800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Basic algorithm is straightforward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dirty="0" smtClean="0"/>
              <a:t>[Compute </a:t>
            </a:r>
            <a:r>
              <a:rPr lang="en-US" altLang="en-US" sz="2000" dirty="0"/>
              <a:t>the proximity </a:t>
            </a:r>
            <a:r>
              <a:rPr lang="en-US" altLang="en-US" sz="2000" dirty="0" smtClean="0"/>
              <a:t>matrix]</a:t>
            </a:r>
            <a:endParaRPr lang="en-US" altLang="en-US" sz="2000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Let each data point be a cluster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b="1" dirty="0"/>
              <a:t>Repeat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en-US" sz="2000" dirty="0"/>
              <a:t>	Merge the </a:t>
            </a:r>
            <a:r>
              <a:rPr lang="en-US" alt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two closest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en-US" sz="2000" dirty="0"/>
              <a:t>	</a:t>
            </a:r>
            <a:r>
              <a:rPr lang="en-US" altLang="en-US" sz="2000" dirty="0" smtClean="0"/>
              <a:t>[Update </a:t>
            </a:r>
            <a:r>
              <a:rPr lang="en-US" altLang="en-US" sz="2000" dirty="0"/>
              <a:t>the proximity </a:t>
            </a:r>
            <a:r>
              <a:rPr lang="en-US" altLang="en-US" sz="2000" dirty="0" smtClean="0"/>
              <a:t>matrix]</a:t>
            </a:r>
            <a:endParaRPr lang="en-US" altLang="en-US" sz="2000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b="1" dirty="0"/>
              <a:t>Until</a:t>
            </a:r>
            <a:r>
              <a:rPr lang="en-US" altLang="en-US" sz="2000" dirty="0"/>
              <a:t> only a single cluster remains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 dirty="0"/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Key operation is the </a:t>
            </a:r>
            <a:r>
              <a:rPr lang="en-US" altLang="en-US" sz="2400" i="1" dirty="0"/>
              <a:t>computation of the proximity of two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Different approaches to defining the distance between clusters distinguish the different algorithms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76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</a:rPr>
              <a:t>How to Define Inter-Cluster Similarity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/>
              <a:t> 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162714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2715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2715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2715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2715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p2</a:t>
              </a:r>
            </a:p>
          </p:txBody>
        </p:sp>
        <p:sp>
          <p:nvSpPr>
            <p:cNvPr id="162715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2715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2716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2716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2716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2716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1627164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1627165" name="Line 29"/>
          <p:cNvSpPr>
            <a:spLocks noChangeShapeType="1"/>
          </p:cNvSpPr>
          <p:nvPr/>
        </p:nvSpPr>
        <p:spPr bwMode="auto">
          <a:xfrm>
            <a:off x="2344688" y="3771528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6" name="Text Box 30"/>
          <p:cNvSpPr txBox="1">
            <a:spLocks noChangeArrowheads="1"/>
          </p:cNvSpPr>
          <p:nvPr/>
        </p:nvSpPr>
        <p:spPr bwMode="auto">
          <a:xfrm>
            <a:off x="2344688" y="3314328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Similarity?</a:t>
            </a:r>
          </a:p>
        </p:txBody>
      </p:sp>
      <p:sp>
        <p:nvSpPr>
          <p:cNvPr id="1627168" name="Freeform 32" descr="5%"/>
          <p:cNvSpPr>
            <a:spLocks/>
          </p:cNvSpPr>
          <p:nvPr/>
        </p:nvSpPr>
        <p:spPr bwMode="auto">
          <a:xfrm rot="-5400000">
            <a:off x="597645" y="3003971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9" name="Oval 33"/>
          <p:cNvSpPr>
            <a:spLocks noChangeArrowheads="1"/>
          </p:cNvSpPr>
          <p:nvPr/>
        </p:nvSpPr>
        <p:spPr bwMode="auto">
          <a:xfrm rot="-5400000">
            <a:off x="1887488" y="392392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0" name="Oval 34"/>
          <p:cNvSpPr>
            <a:spLocks noChangeArrowheads="1"/>
          </p:cNvSpPr>
          <p:nvPr/>
        </p:nvSpPr>
        <p:spPr bwMode="auto">
          <a:xfrm rot="-5400000">
            <a:off x="1811288" y="316192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1" name="Oval 35"/>
          <p:cNvSpPr>
            <a:spLocks noChangeArrowheads="1"/>
          </p:cNvSpPr>
          <p:nvPr/>
        </p:nvSpPr>
        <p:spPr bwMode="auto">
          <a:xfrm rot="-5400000">
            <a:off x="973088" y="361912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2" name="Oval 36"/>
          <p:cNvSpPr>
            <a:spLocks noChangeArrowheads="1"/>
          </p:cNvSpPr>
          <p:nvPr/>
        </p:nvSpPr>
        <p:spPr bwMode="auto">
          <a:xfrm rot="-5400000">
            <a:off x="2038301" y="346514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3" name="Freeform 37" descr="5%"/>
          <p:cNvSpPr>
            <a:spLocks/>
          </p:cNvSpPr>
          <p:nvPr/>
        </p:nvSpPr>
        <p:spPr bwMode="auto">
          <a:xfrm rot="5400000" flipV="1">
            <a:off x="3487688" y="2857128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74" name="Oval 38"/>
          <p:cNvSpPr>
            <a:spLocks noChangeArrowheads="1"/>
          </p:cNvSpPr>
          <p:nvPr/>
        </p:nvSpPr>
        <p:spPr bwMode="auto">
          <a:xfrm rot="5400000" flipV="1">
            <a:off x="5011688" y="331432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5" name="Oval 39"/>
          <p:cNvSpPr>
            <a:spLocks noChangeArrowheads="1"/>
          </p:cNvSpPr>
          <p:nvPr/>
        </p:nvSpPr>
        <p:spPr bwMode="auto">
          <a:xfrm rot="5400000" flipV="1">
            <a:off x="3651201" y="331274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6" name="Oval 40"/>
          <p:cNvSpPr>
            <a:spLocks noChangeArrowheads="1"/>
          </p:cNvSpPr>
          <p:nvPr/>
        </p:nvSpPr>
        <p:spPr bwMode="auto">
          <a:xfrm rot="5400000" flipV="1">
            <a:off x="4173488" y="392392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7" name="Oval 41"/>
          <p:cNvSpPr>
            <a:spLocks noChangeArrowheads="1"/>
          </p:cNvSpPr>
          <p:nvPr/>
        </p:nvSpPr>
        <p:spPr bwMode="auto">
          <a:xfrm rot="5400000" flipV="1">
            <a:off x="4173488" y="293332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8" name="Text Box 42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4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How to Define Inter-Cluster Similarity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1628165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6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7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8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9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0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1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2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3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4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5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6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7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28178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28179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28180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28181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28182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28183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28184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28185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28186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28187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1628188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1628189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0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1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2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3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4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5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6" name="Oval 36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7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8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9" name="Line 39"/>
          <p:cNvSpPr>
            <a:spLocks noChangeShapeType="1"/>
          </p:cNvSpPr>
          <p:nvPr/>
        </p:nvSpPr>
        <p:spPr bwMode="auto">
          <a:xfrm flipV="1">
            <a:off x="1981200" y="16002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0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1628201" name="Rectangle 4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MIN  or singl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 link</a:t>
            </a:r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+mn-lt"/>
              </a:rPr>
              <a:t>	</a:t>
            </a:r>
            <a:r>
              <a:rPr lang="en-US" altLang="en-US" sz="2400" dirty="0" smtClean="0">
                <a:latin typeface="+mn-lt"/>
              </a:rPr>
              <a:t>based on the two most similar (closest) points in the different clusters</a:t>
            </a:r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endParaRPr lang="en-US" altLang="en-US" sz="2400" b="0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dirty="0" smtClean="0">
                <a:latin typeface="+mn-lt"/>
              </a:rPr>
              <a:t>(sensitive to outliers)</a:t>
            </a:r>
            <a:endParaRPr lang="en-US" altLang="en-US" sz="2400" b="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47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How to Define Inter-Cluster Similarity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/>
              <a:t> 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1629189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0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1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2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3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4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5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6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7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8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9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0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1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29202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29203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29204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29205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29206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29207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29208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29209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29210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29211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1629212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1629213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4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5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6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7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8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9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0" name="Oval 36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1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2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3" name="Line 39"/>
          <p:cNvSpPr>
            <a:spLocks noChangeShapeType="1"/>
          </p:cNvSpPr>
          <p:nvPr/>
        </p:nvSpPr>
        <p:spPr bwMode="auto">
          <a:xfrm flipV="1">
            <a:off x="914400" y="16764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24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1629225" name="Rectangle 41"/>
          <p:cNvSpPr>
            <a:spLocks noChangeArrowheads="1"/>
          </p:cNvSpPr>
          <p:nvPr/>
        </p:nvSpPr>
        <p:spPr bwMode="auto">
          <a:xfrm>
            <a:off x="381000" y="3429000"/>
            <a:ext cx="512710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MAX or complete linkage </a:t>
            </a:r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	</a:t>
            </a:r>
            <a:r>
              <a:rPr lang="en-US" altLang="en-US" sz="2400" dirty="0" smtClean="0">
                <a:latin typeface="+mn-lt"/>
              </a:rPr>
              <a:t>Similarity of two clusters is based on the two least similar (most distant) points in the different clusters</a:t>
            </a:r>
            <a:endParaRPr lang="en-US" altLang="en-US" sz="2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 dirty="0"/>
          </a:p>
        </p:txBody>
      </p:sp>
      <p:sp>
        <p:nvSpPr>
          <p:cNvPr id="43" name="TextBox 42"/>
          <p:cNvSpPr txBox="1"/>
          <p:nvPr/>
        </p:nvSpPr>
        <p:spPr>
          <a:xfrm>
            <a:off x="539552" y="558924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(Tends to break large clusters</a:t>
            </a:r>
          </a:p>
          <a:p>
            <a:r>
              <a:rPr lang="en-US" sz="2000" dirty="0" smtClean="0"/>
              <a:t>Biased towards globular clusters)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684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637421"/>
            <a:ext cx="676789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6737" y="0"/>
            <a:ext cx="8686800" cy="987552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Protein-Protein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Interactions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9" name="모서리가 둥근 사각형 설명선 6"/>
          <p:cNvSpPr/>
          <p:nvPr/>
        </p:nvSpPr>
        <p:spPr>
          <a:xfrm>
            <a:off x="6537426" y="2759993"/>
            <a:ext cx="2253952" cy="844624"/>
          </a:xfrm>
          <a:prstGeom prst="wedgeRoundRectCallout">
            <a:avLst>
              <a:gd name="adj1" fmla="val -50445"/>
              <a:gd name="adj2" fmla="val 102609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Can we identify functional modules?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6139" y="5445224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Proteins</a:t>
            </a:r>
          </a:p>
          <a:p>
            <a:r>
              <a:rPr lang="en-US" altLang="ko-KR" sz="2400" b="1" dirty="0" smtClean="0"/>
              <a:t>Edges: Physical interactions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586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How to Define Inter-Cluster Similarity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/>
              <a:t> 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1630213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4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5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6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7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8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9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0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1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2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3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4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5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30226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30227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30228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30229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30230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30231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30232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30233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30234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30235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1630236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1630237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38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9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0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1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2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3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4" name="Oval 36"/>
          <p:cNvSpPr>
            <a:spLocks noChangeArrowheads="1"/>
          </p:cNvSpPr>
          <p:nvPr/>
        </p:nvSpPr>
        <p:spPr bwMode="auto">
          <a:xfrm rot="5400000" flipV="1">
            <a:off x="3516313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5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6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7" name="Line 39"/>
          <p:cNvSpPr>
            <a:spLocks noChangeShapeType="1"/>
          </p:cNvSpPr>
          <p:nvPr/>
        </p:nvSpPr>
        <p:spPr bwMode="auto">
          <a:xfrm>
            <a:off x="1828800" y="22098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8" name="Line 40"/>
          <p:cNvSpPr>
            <a:spLocks noChangeShapeType="1"/>
          </p:cNvSpPr>
          <p:nvPr/>
        </p:nvSpPr>
        <p:spPr bwMode="auto">
          <a:xfrm flipV="1">
            <a:off x="1828800" y="16764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9" name="Line 41"/>
          <p:cNvSpPr>
            <a:spLocks noChangeShapeType="1"/>
          </p:cNvSpPr>
          <p:nvPr/>
        </p:nvSpPr>
        <p:spPr bwMode="auto">
          <a:xfrm flipV="1">
            <a:off x="1828800" y="12954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0" name="Line 42"/>
          <p:cNvSpPr>
            <a:spLocks noChangeShapeType="1"/>
          </p:cNvSpPr>
          <p:nvPr/>
        </p:nvSpPr>
        <p:spPr bwMode="auto">
          <a:xfrm flipV="1">
            <a:off x="1828800" y="16764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1" name="Line 43"/>
          <p:cNvSpPr>
            <a:spLocks noChangeShapeType="1"/>
          </p:cNvSpPr>
          <p:nvPr/>
        </p:nvSpPr>
        <p:spPr bwMode="auto">
          <a:xfrm>
            <a:off x="1981200" y="18288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2" name="Line 44"/>
          <p:cNvSpPr>
            <a:spLocks noChangeShapeType="1"/>
          </p:cNvSpPr>
          <p:nvPr/>
        </p:nvSpPr>
        <p:spPr bwMode="auto">
          <a:xfrm flipV="1">
            <a:off x="1981200" y="16764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3" name="Line 45"/>
          <p:cNvSpPr>
            <a:spLocks noChangeShapeType="1"/>
          </p:cNvSpPr>
          <p:nvPr/>
        </p:nvSpPr>
        <p:spPr bwMode="auto">
          <a:xfrm flipV="1">
            <a:off x="1981200" y="12954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4" name="Line 46"/>
          <p:cNvSpPr>
            <a:spLocks noChangeShapeType="1"/>
          </p:cNvSpPr>
          <p:nvPr/>
        </p:nvSpPr>
        <p:spPr bwMode="auto">
          <a:xfrm flipV="1">
            <a:off x="1981200" y="16764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5" name="Line 47"/>
          <p:cNvSpPr>
            <a:spLocks noChangeShapeType="1"/>
          </p:cNvSpPr>
          <p:nvPr/>
        </p:nvSpPr>
        <p:spPr bwMode="auto">
          <a:xfrm>
            <a:off x="914400" y="19050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6" name="Line 48"/>
          <p:cNvSpPr>
            <a:spLocks noChangeShapeType="1"/>
          </p:cNvSpPr>
          <p:nvPr/>
        </p:nvSpPr>
        <p:spPr bwMode="auto">
          <a:xfrm flipV="1">
            <a:off x="914400" y="16764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7" name="Line 49"/>
          <p:cNvSpPr>
            <a:spLocks noChangeShapeType="1"/>
          </p:cNvSpPr>
          <p:nvPr/>
        </p:nvSpPr>
        <p:spPr bwMode="auto">
          <a:xfrm flipV="1">
            <a:off x="914400" y="12954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8" name="Line 50"/>
          <p:cNvSpPr>
            <a:spLocks noChangeShapeType="1"/>
          </p:cNvSpPr>
          <p:nvPr/>
        </p:nvSpPr>
        <p:spPr bwMode="auto">
          <a:xfrm flipV="1">
            <a:off x="914400" y="16764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9" name="Line 51"/>
          <p:cNvSpPr>
            <a:spLocks noChangeShapeType="1"/>
          </p:cNvSpPr>
          <p:nvPr/>
        </p:nvSpPr>
        <p:spPr bwMode="auto">
          <a:xfrm>
            <a:off x="1752600" y="14478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0" name="Line 52"/>
          <p:cNvSpPr>
            <a:spLocks noChangeShapeType="1"/>
          </p:cNvSpPr>
          <p:nvPr/>
        </p:nvSpPr>
        <p:spPr bwMode="auto">
          <a:xfrm>
            <a:off x="1752600" y="14478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1" name="Line 53"/>
          <p:cNvSpPr>
            <a:spLocks noChangeShapeType="1"/>
          </p:cNvSpPr>
          <p:nvPr/>
        </p:nvSpPr>
        <p:spPr bwMode="auto">
          <a:xfrm flipV="1">
            <a:off x="1752600" y="12954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2" name="Line 54"/>
          <p:cNvSpPr>
            <a:spLocks noChangeShapeType="1"/>
          </p:cNvSpPr>
          <p:nvPr/>
        </p:nvSpPr>
        <p:spPr bwMode="auto">
          <a:xfrm>
            <a:off x="1752600" y="14478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3" name="Text Box 55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1630264" name="Rectangle 56"/>
          <p:cNvSpPr>
            <a:spLocks noChangeArrowheads="1"/>
          </p:cNvSpPr>
          <p:nvPr/>
        </p:nvSpPr>
        <p:spPr bwMode="auto">
          <a:xfrm>
            <a:off x="381000" y="3653867"/>
            <a:ext cx="5791200" cy="21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Group </a:t>
            </a:r>
            <a:r>
              <a:rPr lang="en-US" altLang="en-US" sz="24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Average</a:t>
            </a:r>
          </a:p>
          <a:p>
            <a:pPr>
              <a:buNone/>
            </a:pP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	</a:t>
            </a:r>
            <a:r>
              <a:rPr lang="en-US" altLang="en-US" sz="2400" dirty="0" smtClean="0">
                <a:latin typeface="+mn-lt"/>
              </a:rPr>
              <a:t>Proximity of two clusters is the average of </a:t>
            </a:r>
            <a:r>
              <a:rPr lang="en-US" altLang="en-US" sz="2400" dirty="0" err="1" smtClean="0">
                <a:latin typeface="+mn-lt"/>
              </a:rPr>
              <a:t>pairwise</a:t>
            </a:r>
            <a:r>
              <a:rPr lang="en-US" altLang="en-US" sz="2400" dirty="0" smtClean="0">
                <a:latin typeface="+mn-lt"/>
              </a:rPr>
              <a:t> proximity between points in the two clusters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en-US" altLang="en-US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20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Line 2"/>
          <p:cNvSpPr>
            <a:spLocks noChangeShapeType="1"/>
          </p:cNvSpPr>
          <p:nvPr/>
        </p:nvSpPr>
        <p:spPr bwMode="auto">
          <a:xfrm flipV="1">
            <a:off x="1371600" y="19812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5" name="Freeform 3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How to Define Inter-Cluster Similarity</a:t>
            </a:r>
          </a:p>
        </p:txBody>
      </p:sp>
      <p:sp>
        <p:nvSpPr>
          <p:cNvPr id="1631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/>
              <a:t> 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1631239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0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1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2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3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4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5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6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7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8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9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0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1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31252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31253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31254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31255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31256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31257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3125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3125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31260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31261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1631262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1631263" name="Oval 31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4" name="Oval 32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5" name="Oval 33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6" name="Oval 34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7" name="Freeform 35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68" name="Oval 36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9" name="Oval 37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0" name="Oval 38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1" name="Oval 39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2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1631273" name="Rectangle 41"/>
          <p:cNvSpPr>
            <a:spLocks noChangeArrowheads="1"/>
          </p:cNvSpPr>
          <p:nvPr/>
        </p:nvSpPr>
        <p:spPr bwMode="auto">
          <a:xfrm>
            <a:off x="381000" y="3200400"/>
            <a:ext cx="4263008" cy="21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Distance </a:t>
            </a:r>
            <a:r>
              <a:rPr lang="en-US" altLang="en-US" sz="24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Between </a:t>
            </a:r>
            <a:r>
              <a:rPr lang="en-US" altLang="en-US" sz="2400" b="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Centroids</a:t>
            </a:r>
            <a:endParaRPr lang="en-US" altLang="en-US" sz="2400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	</a:t>
            </a:r>
            <a:endParaRPr lang="en-US" altLang="en-US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31274" name="Text Box 42"/>
          <p:cNvSpPr txBox="1">
            <a:spLocks noChangeArrowheads="1"/>
          </p:cNvSpPr>
          <p:nvPr/>
        </p:nvSpPr>
        <p:spPr bwMode="auto">
          <a:xfrm>
            <a:off x="1219200" y="18288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31275" name="Text Box 43"/>
          <p:cNvSpPr txBox="1">
            <a:spLocks noChangeArrowheads="1"/>
          </p:cNvSpPr>
          <p:nvPr/>
        </p:nvSpPr>
        <p:spPr bwMode="auto">
          <a:xfrm>
            <a:off x="4114800" y="18288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0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6">
                    <a:lumMod val="75000"/>
                  </a:schemeClr>
                </a:solidFill>
              </a:rPr>
              <a:t>Cluster Similarity: Ward’s Method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Similarity of two clusters is based on the increase in squared error when two clusters are merged</a:t>
            </a:r>
          </a:p>
          <a:p>
            <a:pPr lvl="1"/>
            <a:r>
              <a:rPr lang="en-US" altLang="en-US"/>
              <a:t>Similar to group average if distance between points is distance squared</a:t>
            </a:r>
          </a:p>
          <a:p>
            <a:pPr lvl="4"/>
            <a:endParaRPr lang="en-US" altLang="en-US"/>
          </a:p>
          <a:p>
            <a:r>
              <a:rPr lang="en-US" altLang="en-US"/>
              <a:t>Less susceptible to noise and outliers</a:t>
            </a:r>
          </a:p>
          <a:p>
            <a:pPr lvl="4"/>
            <a:endParaRPr lang="en-US" altLang="en-US"/>
          </a:p>
          <a:p>
            <a:r>
              <a:rPr lang="en-US" altLang="en-US"/>
              <a:t>Biased towards globular clusters</a:t>
            </a:r>
          </a:p>
          <a:p>
            <a:pPr lvl="4"/>
            <a:endParaRPr lang="en-US" altLang="en-US"/>
          </a:p>
          <a:p>
            <a:r>
              <a:rPr lang="en-US" altLang="en-US"/>
              <a:t>Hierarchical analogue of K-means</a:t>
            </a:r>
          </a:p>
          <a:p>
            <a:pPr lvl="1"/>
            <a:r>
              <a:rPr lang="en-US" altLang="en-US"/>
              <a:t>Can be used to initialize K-means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32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Example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a Hierarchically Structured Graph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556792"/>
            <a:ext cx="79533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70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41277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Divisive methods</a:t>
            </a:r>
            <a:r>
              <a:rPr lang="en-US" sz="2400" dirty="0" smtClean="0"/>
              <a:t>: try to identify and remove the “spanning links” between densely-connected regions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Agglomerative methods</a:t>
            </a:r>
            <a:r>
              <a:rPr lang="en-US" sz="2400" dirty="0" smtClean="0"/>
              <a:t>: Find nodes that are likely to belong to the same region and merge them together (bottom-up)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80" y="4056509"/>
            <a:ext cx="40481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1922" y="3933056"/>
            <a:ext cx="39147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Girvan Newman method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936" y="3402676"/>
            <a:ext cx="5648288" cy="30230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65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539552" y="1196752"/>
            <a:ext cx="7416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Hierarchical divisive method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Start with the whole graph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Find edges whose removal  “partitions” the graph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Repeat with each </a:t>
            </a:r>
            <a:r>
              <a:rPr lang="en-US" dirty="0" err="1" smtClean="0"/>
              <a:t>subgraph</a:t>
            </a:r>
            <a:r>
              <a:rPr lang="en-US" dirty="0" smtClean="0"/>
              <a:t> until single vertices</a:t>
            </a:r>
          </a:p>
          <a:p>
            <a:endParaRPr lang="en-US" dirty="0"/>
          </a:p>
          <a:p>
            <a:r>
              <a:rPr lang="en-US" sz="2800" i="1" dirty="0" smtClean="0"/>
              <a:t>Which edge?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5334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3933056"/>
            <a:ext cx="76026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bridges or cut-edge (if removed, the nodes become disconnected)</a:t>
            </a:r>
          </a:p>
          <a:p>
            <a:endParaRPr lang="en-US" sz="2800" dirty="0" smtClean="0"/>
          </a:p>
          <a:p>
            <a:r>
              <a:rPr lang="en-US" sz="2800" dirty="0" smtClean="0"/>
              <a:t>Which one to choose?</a:t>
            </a:r>
            <a:endParaRPr lang="el-GR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2940511" y="1532968"/>
            <a:ext cx="4048125" cy="1771650"/>
            <a:chOff x="2915816" y="1124744"/>
            <a:chExt cx="4048125" cy="1771650"/>
          </a:xfrm>
        </p:grpSpPr>
        <p:pic>
          <p:nvPicPr>
            <p:cNvPr id="819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1124744"/>
              <a:ext cx="4048125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5148064" y="1484784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4644008" y="1484784"/>
              <a:ext cx="72008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427984" y="1844824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5652120" y="1844824"/>
              <a:ext cx="43204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436096" y="1412776"/>
              <a:ext cx="72008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66</a:t>
            </a:fld>
            <a:endParaRPr lang="el-GR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Girvan Newman method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977" y="1143000"/>
            <a:ext cx="6531974" cy="23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33788"/>
            <a:ext cx="4495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67</a:t>
            </a:fld>
            <a:endParaRPr lang="el-G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Girvan Newman method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337" y="5445224"/>
            <a:ext cx="7602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may be none!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34" y="2121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Strength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of Weak 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15" y="1153026"/>
            <a:ext cx="7307328" cy="12896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Edge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dirty="0" smtClean="0">
                <a:solidFill>
                  <a:srgbClr val="D60093"/>
                </a:solidFill>
              </a:rPr>
              <a:t>: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/>
              <a:t>Number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shortest paths </a:t>
            </a:r>
            <a:r>
              <a:rPr lang="en-US" dirty="0"/>
              <a:t>passing over the edge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Intuition: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15" y="2451810"/>
            <a:ext cx="407758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589" y="2572434"/>
            <a:ext cx="424542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6815" y="5544234"/>
            <a:ext cx="304506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Edge strengths (call volume) </a:t>
            </a:r>
            <a:br>
              <a:rPr lang="en-US" b="1" dirty="0" smtClean="0"/>
            </a:br>
            <a:r>
              <a:rPr lang="en-US" b="1" dirty="0" smtClean="0"/>
              <a:t>in a real network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05191" y="5615429"/>
            <a:ext cx="210185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Edge </a:t>
            </a:r>
            <a:r>
              <a:rPr lang="en-US" b="1" dirty="0" err="1" smtClean="0"/>
              <a:t>betweenness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in a real network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905000" y="2895600"/>
            <a:ext cx="609600" cy="609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215" y="2904893"/>
            <a:ext cx="609600" cy="609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64283" y="2895600"/>
            <a:ext cx="609600" cy="609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18864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Edge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259" y="913002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of an edge (a, b): </a:t>
            </a:r>
            <a:r>
              <a:rPr lang="en-US" dirty="0" smtClean="0"/>
              <a:t>number of pairs of nodes x and y such that the edge (a, b) lies on the shortest path between x and y -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since there can be several such  shortest paths edge (a, b) is credited with the fraction of those shortest paths that include (a, b).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365" y="3222386"/>
            <a:ext cx="40481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>
            <a:stCxn id="5" idx="0"/>
          </p:cNvCxnSpPr>
          <p:nvPr/>
        </p:nvCxnSpPr>
        <p:spPr>
          <a:xfrm flipV="1">
            <a:off x="2695112" y="4034933"/>
            <a:ext cx="3705" cy="5897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08440" y="4624704"/>
            <a:ext cx="97334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7x7 = 49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48116" y="2620947"/>
            <a:ext cx="109036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3x11 = 33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2118858" y="2990279"/>
            <a:ext cx="274440" cy="7455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64647" y="4500105"/>
            <a:ext cx="301686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0" idx="1"/>
          </p:cNvCxnSpPr>
          <p:nvPr/>
        </p:nvCxnSpPr>
        <p:spPr>
          <a:xfrm flipH="1" flipV="1">
            <a:off x="3635717" y="4592438"/>
            <a:ext cx="728930" cy="923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64647" y="2853054"/>
            <a:ext cx="109036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1x12 = 12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647921" y="3058352"/>
            <a:ext cx="704522" cy="6094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9210" y="5376274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Edges that have a high probability to occur on a randomly chosen shortest path between two randomly chosen nodes have a high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betweenness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Traffic (unit of flow)</a:t>
            </a:r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797307"/>
              </p:ext>
            </p:extLst>
          </p:nvPr>
        </p:nvGraphicFramePr>
        <p:xfrm>
          <a:off x="2009929" y="1849854"/>
          <a:ext cx="49117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77" name="Εξίσωση" r:id="rId5" imgW="3136900" imgH="431800" progId="Equation.3">
                  <p:embed/>
                </p:oleObj>
              </mc:Choice>
              <mc:Fallback>
                <p:oleObj name="Εξίσωση" r:id="rId5" imgW="3136900" imgH="43180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929" y="1849854"/>
                        <a:ext cx="4911725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69</a:t>
            </a:fld>
            <a:endParaRPr lang="el-GR"/>
          </a:p>
        </p:txBody>
      </p:sp>
      <p:grpSp>
        <p:nvGrpSpPr>
          <p:cNvPr id="17" name="Group 16"/>
          <p:cNvGrpSpPr/>
          <p:nvPr/>
        </p:nvGrpSpPr>
        <p:grpSpPr>
          <a:xfrm>
            <a:off x="5770113" y="3280351"/>
            <a:ext cx="2270760" cy="1443895"/>
            <a:chOff x="6873240" y="1234440"/>
            <a:chExt cx="2270760" cy="1443895"/>
          </a:xfrm>
        </p:grpSpPr>
        <p:grpSp>
          <p:nvGrpSpPr>
            <p:cNvPr id="18" name="Group 17"/>
            <p:cNvGrpSpPr/>
            <p:nvPr/>
          </p:nvGrpSpPr>
          <p:grpSpPr>
            <a:xfrm>
              <a:off x="6873240" y="1234440"/>
              <a:ext cx="2270760" cy="975360"/>
              <a:chOff x="6088632" y="2606040"/>
              <a:chExt cx="2270760" cy="975360"/>
            </a:xfrm>
          </p:grpSpPr>
          <p:cxnSp>
            <p:nvCxnSpPr>
              <p:cNvPr id="25" name="Straight Arrow Connector 24"/>
              <p:cNvCxnSpPr>
                <a:stCxn id="45" idx="5"/>
                <a:endCxn id="34" idx="1"/>
              </p:cNvCxnSpPr>
              <p:nvPr/>
            </p:nvCxnSpPr>
            <p:spPr>
              <a:xfrm>
                <a:off x="6701930" y="2762138"/>
                <a:ext cx="304772" cy="256972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34" idx="6"/>
                <a:endCxn id="42" idx="2"/>
              </p:cNvCxnSpPr>
              <p:nvPr/>
            </p:nvCxnSpPr>
            <p:spPr>
              <a:xfrm>
                <a:off x="7162800" y="3083768"/>
                <a:ext cx="327912" cy="101392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45" idx="4"/>
                <a:endCxn id="46" idx="0"/>
              </p:cNvCxnSpPr>
              <p:nvPr/>
            </p:nvCxnSpPr>
            <p:spPr>
              <a:xfrm flipH="1">
                <a:off x="6561072" y="2788920"/>
                <a:ext cx="76200" cy="60960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46" idx="1"/>
                <a:endCxn id="35" idx="5"/>
              </p:cNvCxnSpPr>
              <p:nvPr/>
            </p:nvCxnSpPr>
            <p:spPr>
              <a:xfrm flipH="1" flipV="1">
                <a:off x="6244730" y="3234111"/>
                <a:ext cx="251684" cy="191191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45" idx="3"/>
                <a:endCxn id="35" idx="7"/>
              </p:cNvCxnSpPr>
              <p:nvPr/>
            </p:nvCxnSpPr>
            <p:spPr>
              <a:xfrm flipH="1">
                <a:off x="6244730" y="2762138"/>
                <a:ext cx="327884" cy="342657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34" idx="3"/>
                <a:endCxn id="46" idx="7"/>
              </p:cNvCxnSpPr>
              <p:nvPr/>
            </p:nvCxnSpPr>
            <p:spPr>
              <a:xfrm flipH="1">
                <a:off x="6625730" y="3148426"/>
                <a:ext cx="380972" cy="276876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35" idx="6"/>
                <a:endCxn id="34" idx="2"/>
              </p:cNvCxnSpPr>
              <p:nvPr/>
            </p:nvCxnSpPr>
            <p:spPr>
              <a:xfrm flipV="1">
                <a:off x="6271512" y="3083768"/>
                <a:ext cx="708408" cy="85685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6979920" y="2992328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088632" y="307801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36" name="Straight Arrow Connector 35"/>
              <p:cNvCxnSpPr>
                <a:stCxn id="41" idx="6"/>
                <a:endCxn id="43" idx="2"/>
              </p:cNvCxnSpPr>
              <p:nvPr/>
            </p:nvCxnSpPr>
            <p:spPr>
              <a:xfrm>
                <a:off x="7897166" y="2773680"/>
                <a:ext cx="279346" cy="121453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42" idx="0"/>
                <a:endCxn id="41" idx="3"/>
              </p:cNvCxnSpPr>
              <p:nvPr/>
            </p:nvCxnSpPr>
            <p:spPr>
              <a:xfrm flipV="1">
                <a:off x="7582152" y="2838338"/>
                <a:ext cx="158916" cy="255382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42" idx="6"/>
                <a:endCxn id="44" idx="2"/>
              </p:cNvCxnSpPr>
              <p:nvPr/>
            </p:nvCxnSpPr>
            <p:spPr>
              <a:xfrm>
                <a:off x="7673592" y="3185160"/>
                <a:ext cx="426720" cy="212893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41" idx="4"/>
                <a:endCxn id="44" idx="1"/>
              </p:cNvCxnSpPr>
              <p:nvPr/>
            </p:nvCxnSpPr>
            <p:spPr>
              <a:xfrm>
                <a:off x="7805726" y="2865120"/>
                <a:ext cx="321368" cy="468275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44" idx="0"/>
                <a:endCxn id="43" idx="4"/>
              </p:cNvCxnSpPr>
              <p:nvPr/>
            </p:nvCxnSpPr>
            <p:spPr>
              <a:xfrm flipV="1">
                <a:off x="8191752" y="2986573"/>
                <a:ext cx="76200" cy="32004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7714286" y="26822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490712" y="309372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8176512" y="280369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8100312" y="330661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545832" y="26060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469632" y="339852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618539" y="2176754"/>
              <a:ext cx="646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b=16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7970559" y="1752600"/>
              <a:ext cx="64605" cy="457909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318021" y="2339781"/>
              <a:ext cx="704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b=7.5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8573271" y="1947799"/>
              <a:ext cx="64605" cy="457909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0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0"/>
            <a:ext cx="8686800" cy="987552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Protein-Protein Interactions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7" y="793367"/>
            <a:ext cx="6233120" cy="563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6680" y="1417986"/>
            <a:ext cx="269336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Functional modules</a:t>
            </a:r>
            <a:endParaRPr lang="ko-KR" altLang="en-US" sz="2400" b="1" dirty="0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2699792" y="1879650"/>
            <a:ext cx="729208" cy="634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0" name="TextBox 9"/>
          <p:cNvSpPr txBox="1"/>
          <p:nvPr/>
        </p:nvSpPr>
        <p:spPr>
          <a:xfrm>
            <a:off x="5196976" y="5445224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Proteins</a:t>
            </a:r>
          </a:p>
          <a:p>
            <a:r>
              <a:rPr lang="en-US" altLang="ko-KR" sz="2400" b="1" dirty="0" smtClean="0"/>
              <a:t>Edges: Physical interactions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7634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435280" cy="3357736"/>
          </a:xfrm>
        </p:spPr>
        <p:txBody>
          <a:bodyPr>
            <a:normAutofit/>
          </a:bodyPr>
          <a:lstStyle/>
          <a:p>
            <a:pPr lvl="4"/>
            <a:r>
              <a:rPr lang="en-US" b="1" dirty="0" smtClean="0"/>
              <a:t>Undirected </a:t>
            </a:r>
            <a:r>
              <a:rPr lang="en-US" b="1" dirty="0" err="1"/>
              <a:t>unweighted</a:t>
            </a:r>
            <a:r>
              <a:rPr lang="en-US" b="1" dirty="0"/>
              <a:t> </a:t>
            </a:r>
            <a:r>
              <a:rPr lang="en-US" b="1" dirty="0" smtClean="0"/>
              <a:t>networks</a:t>
            </a:r>
          </a:p>
          <a:p>
            <a:pPr lvl="4"/>
            <a:endParaRPr lang="en-US" b="1" dirty="0"/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Repeat until no edges are left</a:t>
            </a:r>
            <a:r>
              <a:rPr lang="en-US" b="1" dirty="0">
                <a:solidFill>
                  <a:srgbClr val="008000"/>
                </a:solidFill>
              </a:rPr>
              <a:t>:</a:t>
            </a:r>
          </a:p>
          <a:p>
            <a:pPr lvl="2"/>
            <a:r>
              <a:rPr lang="en-US" dirty="0"/>
              <a:t>Calculate </a:t>
            </a:r>
            <a:r>
              <a:rPr lang="en-US" dirty="0" err="1"/>
              <a:t>betweenness</a:t>
            </a:r>
            <a:r>
              <a:rPr lang="en-US" dirty="0"/>
              <a:t> of edges</a:t>
            </a:r>
          </a:p>
          <a:p>
            <a:pPr lvl="2"/>
            <a:r>
              <a:rPr lang="en-US" dirty="0"/>
              <a:t>Remove </a:t>
            </a:r>
            <a:r>
              <a:rPr lang="en-US" dirty="0" smtClean="0"/>
              <a:t>edges </a:t>
            </a:r>
            <a:r>
              <a:rPr lang="en-US" dirty="0"/>
              <a:t>with highest </a:t>
            </a:r>
            <a:r>
              <a:rPr lang="en-US" dirty="0" err="1"/>
              <a:t>betweenness</a:t>
            </a:r>
            <a:endParaRPr lang="en-US" dirty="0"/>
          </a:p>
          <a:p>
            <a:pPr lvl="1"/>
            <a:r>
              <a:rPr lang="en-US" dirty="0"/>
              <a:t>Connected components are communities</a:t>
            </a:r>
          </a:p>
          <a:p>
            <a:pPr lvl="1"/>
            <a:r>
              <a:rPr lang="en-US" dirty="0"/>
              <a:t>Gives a hierarchical decomposition of the network</a:t>
            </a:r>
          </a:p>
          <a:p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77828" y="0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[Girvan-Newman ‘02]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Girvan Newman method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42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 Newman method: 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200" y="1498600"/>
            <a:ext cx="7213600" cy="386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106" y="5528020"/>
            <a:ext cx="287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(7, 8)= 7x7 = 49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1912" y="5896180"/>
            <a:ext cx="860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(3, 7)=</a:t>
            </a:r>
            <a:r>
              <a:rPr lang="en-US" dirty="0" err="1" smtClean="0"/>
              <a:t>Betweenness</a:t>
            </a:r>
            <a:r>
              <a:rPr lang="en-US" dirty="0" smtClean="0"/>
              <a:t>(6, 7)=</a:t>
            </a:r>
            <a:r>
              <a:rPr lang="en-US" dirty="0" err="1" smtClean="0"/>
              <a:t>Betweenness</a:t>
            </a:r>
            <a:r>
              <a:rPr lang="en-US" dirty="0" smtClean="0"/>
              <a:t>(8, 9) = </a:t>
            </a:r>
            <a:r>
              <a:rPr lang="en-US" dirty="0" err="1" smtClean="0"/>
              <a:t>Betweenness</a:t>
            </a:r>
            <a:r>
              <a:rPr lang="en-US" dirty="0" smtClean="0"/>
              <a:t>(8, 12)= 3X11=33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51754" y="5528020"/>
            <a:ext cx="296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(1, 3) = 1X12=12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47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Girvan-Newman: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830" y="2422000"/>
            <a:ext cx="4953000" cy="2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3367" y="5877272"/>
            <a:ext cx="667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cs typeface="Arial" pitchFamily="34" charset="0"/>
              </a:rPr>
              <a:t>Need to re-compute </a:t>
            </a:r>
            <a:r>
              <a:rPr lang="en-US" sz="2400" dirty="0" err="1" smtClean="0">
                <a:solidFill>
                  <a:srgbClr val="008000"/>
                </a:solidFill>
                <a:cs typeface="Arial" pitchFamily="34" charset="0"/>
              </a:rPr>
              <a:t>betweenness</a:t>
            </a:r>
            <a:r>
              <a:rPr lang="en-US" sz="2400" dirty="0" smtClean="0">
                <a:solidFill>
                  <a:srgbClr val="008000"/>
                </a:solidFill>
                <a:cs typeface="Arial" pitchFamily="34" charset="0"/>
              </a:rPr>
              <a:t> at every step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828" y="3429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09130" y="3276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3330" y="2743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1330" y="2892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282068" y="3820634"/>
            <a:ext cx="5227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2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 Newman method: 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846" y="5897352"/>
            <a:ext cx="837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(3,7)=</a:t>
            </a:r>
            <a:r>
              <a:rPr lang="en-US" dirty="0" err="1" smtClean="0"/>
              <a:t>Betweenness</a:t>
            </a:r>
            <a:r>
              <a:rPr lang="en-US" dirty="0" smtClean="0"/>
              <a:t>(6,7)=</a:t>
            </a:r>
            <a:r>
              <a:rPr lang="en-US" dirty="0" err="1" smtClean="0"/>
              <a:t>Betweenness</a:t>
            </a:r>
            <a:r>
              <a:rPr lang="en-US" dirty="0" smtClean="0"/>
              <a:t>(8,9) = </a:t>
            </a:r>
            <a:r>
              <a:rPr lang="en-US" dirty="0" err="1" smtClean="0"/>
              <a:t>Betweenness</a:t>
            </a:r>
            <a:r>
              <a:rPr lang="en-US" dirty="0" smtClean="0"/>
              <a:t>(8,12)= 3X4=12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0466" y="5454650"/>
            <a:ext cx="272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(1, 3) = 1X5=5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8950" y="1403350"/>
            <a:ext cx="5626100" cy="4051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03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 Newman method: 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1007" y="5454650"/>
            <a:ext cx="316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of every edge = 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466850"/>
            <a:ext cx="5791200" cy="3924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 Newman method: 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0" y="1816100"/>
            <a:ext cx="6477000" cy="3225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10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Girvan-Newman: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9725"/>
            <a:ext cx="35147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57350"/>
            <a:ext cx="3505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343400"/>
            <a:ext cx="3667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8871" y="4343400"/>
            <a:ext cx="4108341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28600" y="13716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1: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13716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2: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1148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3: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4373" y="4031166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Hierarchical network decomposition: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407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Another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1514" y="1619250"/>
            <a:ext cx="6851996" cy="3129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0437" y="3190884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5X5=25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5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Another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3532" y="1568762"/>
            <a:ext cx="6254315" cy="3980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3381" y="2454276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5X6=30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0363" y="2454276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5X6=30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49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Another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2859" y="1654137"/>
            <a:ext cx="6457100" cy="32869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7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6954" y="0"/>
            <a:ext cx="8686800" cy="987552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Protein-Protein Interactions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0" y="745651"/>
            <a:ext cx="8244408" cy="571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4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Girvan-Newman: Results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Zachary’s Karate club: </a:t>
            </a:r>
            <a:r>
              <a:rPr lang="en-US" b="1" dirty="0" smtClean="0">
                <a:solidFill>
                  <a:schemeClr val="accent3"/>
                </a:solidFill>
              </a:rPr>
              <a:t/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dirty="0" smtClean="0"/>
              <a:t>Hierarchical decomposition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95600"/>
            <a:ext cx="526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15533"/>
            <a:ext cx="2743200" cy="499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1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3275" y="4338638"/>
              <a:ext cx="131763" cy="3175"/>
            </p14:xfrm>
          </p:contentPart>
        </mc:Choice>
        <mc:Fallback xmlns="">
          <p:pic>
            <p:nvPicPr>
              <p:cNvPr id="491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420755" y="4336169"/>
                <a:ext cx="136803" cy="81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1842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82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Girvan-Newman: Results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28883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09800" y="6248400"/>
            <a:ext cx="43434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Communities in physics collaborations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1524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84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How to Compute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11560" y="1484784"/>
                <a:ext cx="6984776" cy="1748629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Want to compute 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betweenness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of paths starting at node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11560" y="1484784"/>
                <a:ext cx="6984776" cy="1748629"/>
              </a:xfrm>
              <a:blipFill rotWithShape="1">
                <a:blip r:embed="rId2" cstate="print"/>
                <a:stretch>
                  <a:fillRect l="-1920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96952"/>
            <a:ext cx="3314700" cy="26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874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62880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Perform a </a:t>
            </a:r>
            <a:r>
              <a:rPr lang="en-US" sz="3200" i="1" dirty="0" smtClean="0"/>
              <a:t>BFS</a:t>
            </a:r>
            <a:r>
              <a:rPr lang="en-US" sz="3200" dirty="0" smtClean="0"/>
              <a:t> starting from A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Determine the number of shortest path from A to each other node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Based on these numbers, determine the amount of flow from A to all other nodes that uses each edge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04864"/>
            <a:ext cx="28765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48880"/>
            <a:ext cx="27813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47251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Initial network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47251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BFS on A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84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42976" y="285728"/>
            <a:ext cx="7101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: step 1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509" y="2157356"/>
            <a:ext cx="60293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4" y="1052736"/>
            <a:ext cx="8338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Count how many shortest paths from A to a specific node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96723" y="2786403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1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723" y="4010539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3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723" y="3506483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2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723" y="4658611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4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797523" y="2282347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25515" y="480262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Top-down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85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1142976" y="285728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: step 2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179987"/>
            <a:ext cx="48958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2528" y="3055018"/>
            <a:ext cx="42761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For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each edge 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: calculate the sum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over all nodes Y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of the fraction of shortest paths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from the root A to Y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that go through e.</a:t>
            </a:r>
          </a:p>
          <a:p>
            <a:pPr algn="just"/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Each edge (X, Y) participates in the shortest-paths from the root to Y and to nodes (at levels) below Y -&gt; Bottom up calculation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306896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388424" y="3406059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86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42976" y="285728"/>
            <a:ext cx="710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step 3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036" y="1124744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Compute </a:t>
            </a:r>
            <a:r>
              <a:rPr lang="en-US" sz="2800" dirty="0" err="1"/>
              <a:t>betweenness</a:t>
            </a:r>
            <a:r>
              <a:rPr lang="en-US" sz="2800" dirty="0"/>
              <a:t> by working up the tree: If there are multiple paths count them fractionally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7338" y="1647825"/>
            <a:ext cx="60293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112474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Count the flow through each edge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572000" y="1000108"/>
          <a:ext cx="41211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2" name="Equation" r:id="rId5" imgW="2819400" imgH="431800" progId="Equation.3">
                  <p:embed/>
                </p:oleObj>
              </mc:Choice>
              <mc:Fallback>
                <p:oleObj name="Equation" r:id="rId5" imgW="2819400" imgH="4318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000108"/>
                        <a:ext cx="4121150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3851920" y="4149080"/>
            <a:ext cx="216024" cy="57606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47864" y="4869160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Portion of the shortest paths to K that go through (I, K) = 3/6 = 1/2</a:t>
            </a:r>
            <a:endParaRPr lang="el-G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771800" y="3429000"/>
            <a:ext cx="720080" cy="1440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3528" y="2852936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Portion of the shortest paths to  I that go through (F, I) = 2/3 +  </a:t>
            </a:r>
          </a:p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Portion of the shortest paths to K that go through (F, I)</a:t>
            </a:r>
          </a:p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(1/2)(2/3) = 1/3</a:t>
            </a:r>
          </a:p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1</a:t>
            </a:r>
          </a:p>
          <a:p>
            <a:endParaRPr lang="el-G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995936" y="3356992"/>
            <a:ext cx="20882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56176" y="314096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1/3+(1/3)1/2 = 1/2</a:t>
            </a:r>
            <a:endParaRPr lang="el-GR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100392" y="2708920"/>
            <a:ext cx="0" cy="26372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87</a:t>
            </a:fld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1142976" y="285728"/>
            <a:ext cx="710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step 3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438400"/>
            <a:ext cx="52006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62650" y="6048375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 path to K.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Split evenly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9535" y="5126541"/>
            <a:ext cx="1653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1+0.5 paths to J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Split 1:2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6044" y="4215825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1+1 paths to H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Split evenly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3450" y="5711316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39264" y="5771386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42420" y="4851477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1064" y="4889245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61206" y="4826652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19850" y="4864420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83362" y="3951281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7206" y="3987189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80152" y="3956958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33996" y="3976633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73693" y="3917161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89606" y="3076575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82548" y="3076575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236392" y="3112483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42128" y="3083410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1000" y="3276600"/>
                <a:ext cx="2438400" cy="286232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The algorithm: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Add edge </a:t>
                </a:r>
                <a:r>
                  <a:rPr lang="en-US" b="1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flows</a:t>
                </a:r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 -- node flow = </a:t>
                </a:r>
                <a:b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       1+∑child edges </a:t>
                </a:r>
              </a:p>
              <a:p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 -- split the flow up based on the parent value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Repeat the BFS procedure for each </a:t>
                </a:r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starting node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𝑈</m:t>
                    </m:r>
                  </m:oMath>
                </a14:m>
                <a:endParaRPr lang="en-US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76600"/>
                <a:ext cx="2438400" cy="286232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250" t="-1066" b="-2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142976" y="285728"/>
            <a:ext cx="710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step 3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06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48958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48064" y="22768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(X, Y)</a:t>
            </a:r>
          </a:p>
          <a:p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6516216" y="234888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l-GR" dirty="0"/>
          </a:p>
        </p:txBody>
      </p:sp>
      <p:sp>
        <p:nvSpPr>
          <p:cNvPr id="9" name="Oval 8"/>
          <p:cNvSpPr/>
          <p:nvPr/>
        </p:nvSpPr>
        <p:spPr>
          <a:xfrm>
            <a:off x="6516216" y="3212976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l-GR" dirty="0"/>
          </a:p>
        </p:txBody>
      </p:sp>
      <p:cxnSp>
        <p:nvCxnSpPr>
          <p:cNvPr id="11" name="Straight Connector 10"/>
          <p:cNvCxnSpPr>
            <a:stCxn id="8" idx="4"/>
            <a:endCxn id="9" idx="0"/>
          </p:cNvCxnSpPr>
          <p:nvPr/>
        </p:nvCxnSpPr>
        <p:spPr>
          <a:xfrm>
            <a:off x="6732240" y="270892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4288" y="22768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endParaRPr lang="el-GR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236296" y="32849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endParaRPr lang="el-GR" baseline="-25000" dirty="0" smtClean="0"/>
          </a:p>
        </p:txBody>
      </p:sp>
      <p:graphicFrame>
        <p:nvGraphicFramePr>
          <p:cNvPr id="136194" name="Object 3"/>
          <p:cNvGraphicFramePr>
            <a:graphicFrameLocks noChangeAspect="1"/>
          </p:cNvGraphicFramePr>
          <p:nvPr/>
        </p:nvGraphicFramePr>
        <p:xfrm>
          <a:off x="4572000" y="4941168"/>
          <a:ext cx="39544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65" name="Εξίσωση" r:id="rId5" imgW="2705100" imgH="381000" progId="Equation.3">
                  <p:embed/>
                </p:oleObj>
              </mc:Choice>
              <mc:Fallback>
                <p:oleObj name="Εξίσωση" r:id="rId5" imgW="2705100" imgH="38100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41168"/>
                        <a:ext cx="3954463" cy="557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flipH="1">
            <a:off x="5868144" y="3645024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04248" y="3645024"/>
            <a:ext cx="57606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72200" y="39330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.. .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endParaRPr lang="el-GR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164288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r>
              <a:rPr lang="en-US" baseline="-25000" dirty="0" err="1" smtClean="0"/>
              <a:t>m</a:t>
            </a:r>
            <a:endParaRPr lang="el-GR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89</a:t>
            </a:fld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1142976" y="285728"/>
            <a:ext cx="710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step 3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Facebook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etwork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883988"/>
            <a:ext cx="6336704" cy="555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모서리가 둥근 사각형 설명선 6"/>
          <p:cNvSpPr/>
          <p:nvPr/>
        </p:nvSpPr>
        <p:spPr>
          <a:xfrm>
            <a:off x="5984776" y="1628800"/>
            <a:ext cx="3041848" cy="898376"/>
          </a:xfrm>
          <a:prstGeom prst="wedgeRoundRectCallout">
            <a:avLst>
              <a:gd name="adj1" fmla="val -50445"/>
              <a:gd name="adj2" fmla="val 102609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Can we identify social communities?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6764" y="523433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Facebook Users</a:t>
            </a:r>
          </a:p>
          <a:p>
            <a:r>
              <a:rPr lang="en-US" altLang="ko-KR" sz="2400" b="1" dirty="0" smtClean="0"/>
              <a:t>Edges: Friendships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9683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901833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Repeat the process for all nodes</a:t>
            </a:r>
          </a:p>
          <a:p>
            <a:endParaRPr lang="en-US" sz="3600" dirty="0" smtClean="0"/>
          </a:p>
          <a:p>
            <a:r>
              <a:rPr lang="en-US" sz="3600" dirty="0" smtClean="0"/>
              <a:t>Sum over all BFSs</a:t>
            </a:r>
            <a:endParaRPr lang="el-GR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18864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34385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76872"/>
            <a:ext cx="2505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437112"/>
            <a:ext cx="29241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980728"/>
            <a:ext cx="3067487" cy="122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6766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356992"/>
            <a:ext cx="365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84784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Issues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 Test for connectivity?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 Re-compute all paths, or only those affected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 Parallel computation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 Sampling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2505" y="1700808"/>
            <a:ext cx="843893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PART 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Introduction: what, why, types?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Cliques and vertex similarity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Background</a:t>
            </a:r>
            <a:r>
              <a:rPr lang="en-US" sz="280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280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US" sz="2800" smtClean="0">
                <a:solidFill>
                  <a:schemeClr val="bg1">
                    <a:lumMod val="65000"/>
                  </a:schemeClr>
                </a:solidFill>
              </a:rPr>
              <a:t>luster analysis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Hierarchical clustering (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betweenness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to evaluate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67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Modularity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764704"/>
                <a:ext cx="8521480" cy="543021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Communities</a:t>
                </a:r>
                <a:r>
                  <a:rPr lang="en-US" b="1" dirty="0" smtClean="0"/>
                  <a:t>: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sets of </a:t>
                </a:r>
                <a:b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tightly connected nodes</a:t>
                </a:r>
              </a:p>
              <a:p>
                <a:r>
                  <a:rPr lang="en-US" u="sng" dirty="0"/>
                  <a:t>Define</a:t>
                </a:r>
                <a:r>
                  <a:rPr lang="en-US" u="sng" dirty="0" smtClean="0"/>
                  <a:t>: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Modularity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𝑸</m:t>
                    </m:r>
                  </m:oMath>
                </a14:m>
                <a:endParaRPr lang="en-US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A measure of how well </a:t>
                </a:r>
                <a:br>
                  <a:rPr lang="en-US" dirty="0" smtClean="0"/>
                </a:br>
                <a:r>
                  <a:rPr lang="en-US" dirty="0" smtClean="0"/>
                  <a:t>a network is partitioned </a:t>
                </a:r>
                <a:br>
                  <a:rPr lang="en-US" dirty="0" smtClean="0"/>
                </a:br>
                <a:r>
                  <a:rPr lang="en-US" dirty="0" smtClean="0"/>
                  <a:t>into communities</a:t>
                </a:r>
              </a:p>
              <a:p>
                <a:pPr lvl="1"/>
                <a:r>
                  <a:rPr lang="en-US" dirty="0" smtClean="0"/>
                  <a:t>Given a partitioning of the </a:t>
                </a:r>
                <a:br>
                  <a:rPr lang="en-US" dirty="0" smtClean="0"/>
                </a:br>
                <a:r>
                  <a:rPr lang="en-US" dirty="0" smtClean="0"/>
                  <a:t>network into groups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𝑠</m:t>
                    </m:r>
                    <m:r>
                      <a:rPr lang="en-US" b="0" i="1" baseline="-25000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a:rPr lang="en-US" b="0" i="1" dirty="0">
                        <a:latin typeface="Cambria Math"/>
                        <a:sym typeface="Symbol"/>
                      </a:rPr>
                      <m:t> </m:t>
                    </m:r>
                    <m:r>
                      <a:rPr lang="en-US" b="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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∑</a:t>
                </a:r>
                <a:r>
                  <a:rPr lang="en-US" i="1" baseline="-25000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i="1" baseline="-25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 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[ (# edges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within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group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– 	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	                     (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expected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# edges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within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group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]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764704"/>
                <a:ext cx="8521480" cy="5430217"/>
              </a:xfrm>
              <a:blipFill rotWithShape="1">
                <a:blip r:embed="rId2" cstate="print"/>
                <a:stretch>
                  <a:fillRect l="-1645" t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6305-BFD0-42C3-8F9D-A5F86760B416}" type="slidenum">
              <a:rPr lang="en-US" smtClean="0"/>
              <a:pPr/>
              <a:t>95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9491" y="980728"/>
            <a:ext cx="294032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Left Brace 3"/>
          <p:cNvSpPr/>
          <p:nvPr/>
        </p:nvSpPr>
        <p:spPr>
          <a:xfrm rot="16200000">
            <a:off x="5722817" y="3166169"/>
            <a:ext cx="133350" cy="5181600"/>
          </a:xfrm>
          <a:prstGeom prst="leftBrace">
            <a:avLst>
              <a:gd name="adj1" fmla="val 94048"/>
              <a:gd name="adj2" fmla="val 50190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6693" y="5800407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Need a null model!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632" y="5985073"/>
            <a:ext cx="5677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a copy of the original graph keeping some of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its structural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properties but without community structure</a:t>
            </a:r>
          </a:p>
        </p:txBody>
      </p:sp>
    </p:spTree>
    <p:extLst>
      <p:ext uri="{BB962C8B-B14F-4D97-AF65-F5344CB8AC3E}">
        <p14:creationId xmlns:p14="http://schemas.microsoft.com/office/powerpoint/2010/main" val="1245335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Null Model: Configuration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1409" y="1125488"/>
                <a:ext cx="8568952" cy="414982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Given real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nodes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edges, </a:t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>construct rewired network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’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/>
                  <a:t>Same degree distribution but </a:t>
                </a:r>
                <a:br>
                  <a:rPr lang="en-US" dirty="0" smtClean="0"/>
                </a:br>
                <a:r>
                  <a:rPr lang="en-US" dirty="0" smtClean="0"/>
                  <a:t>random connections</a:t>
                </a:r>
              </a:p>
              <a:p>
                <a:pPr lvl="1"/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𝑮</m:t>
                    </m:r>
                    <m:r>
                      <a:rPr lang="en-US" b="1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 as a </a:t>
                </a:r>
                <a:r>
                  <a:rPr lang="en-US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multigraph</a:t>
                </a:r>
                <a:endPara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The expected number of edges between nodes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of degrees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equals 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𝒎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num>
                      <m:den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pPr lvl="2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409" y="1125488"/>
                <a:ext cx="8568952" cy="4149824"/>
              </a:xfrm>
              <a:blipFill rotWithShape="0">
                <a:blip r:embed="rId2"/>
                <a:stretch>
                  <a:fillRect l="-1637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807829" y="2811761"/>
            <a:ext cx="190500" cy="1336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7696200" y="3200400"/>
            <a:ext cx="533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V="1">
            <a:off x="7772400" y="34290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7988929" y="27051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6617329" y="28575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6845929" y="26289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7962900" y="3352800"/>
            <a:ext cx="342900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7684129" y="2857500"/>
            <a:ext cx="304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7848600" y="32766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693529" y="2697461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848600" y="27813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6795758" y="3386583"/>
            <a:ext cx="381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6655429" y="3310383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541943" y="5779166"/>
                <a:ext cx="1375313" cy="689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16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b="0" i="1" dirty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  <m:r>
                        <a:rPr lang="en-US" sz="1600" b="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1600" b="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6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943" y="5779166"/>
                <a:ext cx="1375313" cy="6896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594850" y="531669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9553" y="4912862"/>
                <a:ext cx="6656705" cy="1176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For any edge going out of </a:t>
                </a:r>
                <a:r>
                  <a:rPr lang="en-US" sz="2000" i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i</a:t>
                </a:r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2000" i="1" dirty="0">
                    <a:solidFill>
                      <a:schemeClr val="tx2">
                        <a:lumMod val="75000"/>
                      </a:schemeClr>
                    </a:solidFill>
                  </a:rPr>
                  <a:t>randomly, </a:t>
                </a:r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the probability </a:t>
                </a:r>
                <a:r>
                  <a:rPr lang="en-US" sz="2000" i="1" dirty="0">
                    <a:solidFill>
                      <a:schemeClr val="tx2">
                        <a:lumMod val="75000"/>
                      </a:schemeClr>
                    </a:solidFill>
                  </a:rPr>
                  <a:t>of this edge getting connected to node </a:t>
                </a:r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j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dirty="0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2000" b="1" i="1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num>
                      <m:den>
                        <m:r>
                          <a:rPr lang="en-US" sz="2000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endParaRPr lang="en-US" sz="2000" i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Because </a:t>
                </a:r>
                <a:r>
                  <a:rPr lang="en-US" sz="2000" i="1" dirty="0">
                    <a:solidFill>
                      <a:schemeClr val="tx2">
                        <a:lumMod val="75000"/>
                      </a:schemeClr>
                    </a:solidFill>
                  </a:rPr>
                  <a:t>the degree for </a:t>
                </a:r>
                <a:r>
                  <a:rPr lang="en-US" sz="2000" i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i</a:t>
                </a:r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2000" i="1" dirty="0">
                    <a:solidFill>
                      <a:schemeClr val="tx2">
                        <a:lumMod val="75000"/>
                      </a:schemeClr>
                    </a:solidFill>
                  </a:rPr>
                  <a:t>is </a:t>
                </a:r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d</a:t>
                </a:r>
                <a:r>
                  <a:rPr lang="en-US" sz="2000" i="1" baseline="-25000" dirty="0" smtClean="0">
                    <a:solidFill>
                      <a:schemeClr val="tx2">
                        <a:lumMod val="75000"/>
                      </a:schemeClr>
                    </a:solidFill>
                  </a:rPr>
                  <a:t>i</a:t>
                </a:r>
                <a:r>
                  <a:rPr lang="en-US" sz="2000" i="1" dirty="0">
                    <a:solidFill>
                      <a:schemeClr val="tx2">
                        <a:lumMod val="75000"/>
                      </a:schemeClr>
                    </a:solidFill>
                  </a:rPr>
                  <a:t>, we have </a:t>
                </a:r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d</a:t>
                </a:r>
                <a:r>
                  <a:rPr lang="en-US" sz="2000" i="1" baseline="-25000" dirty="0" smtClean="0">
                    <a:solidFill>
                      <a:schemeClr val="tx2">
                        <a:lumMod val="75000"/>
                      </a:schemeClr>
                    </a:solidFill>
                  </a:rPr>
                  <a:t>i </a:t>
                </a:r>
                <a:r>
                  <a:rPr lang="en-US" sz="2000" i="1" dirty="0">
                    <a:solidFill>
                      <a:schemeClr val="tx2">
                        <a:lumMod val="75000"/>
                      </a:schemeClr>
                    </a:solidFill>
                  </a:rPr>
                  <a:t>number of such </a:t>
                </a:r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edges</a:t>
                </a:r>
                <a:endParaRPr lang="en-US" sz="2000" i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53" y="4912862"/>
                <a:ext cx="6656705" cy="1176989"/>
              </a:xfrm>
              <a:prstGeom prst="rect">
                <a:avLst/>
              </a:prstGeom>
              <a:blipFill rotWithShape="0">
                <a:blip r:embed="rId4"/>
                <a:stretch>
                  <a:fillRect l="-916" t="-3109" b="-82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0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Null Model: Configuration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7288" y="2379393"/>
                <a:ext cx="7848600" cy="2781672"/>
              </a:xfrm>
            </p:spPr>
            <p:txBody>
              <a:bodyPr>
                <a:normAutofit/>
              </a:bodyPr>
              <a:lstStyle/>
              <a:p>
                <a:endParaRPr lang="en-US" b="1" dirty="0" smtClean="0"/>
              </a:p>
              <a:p>
                <a:pPr lvl="2"/>
                <a:r>
                  <a:rPr lang="en-US" dirty="0" smtClean="0"/>
                  <a:t>The expected number of edges in (</a:t>
                </a:r>
                <a:r>
                  <a:rPr lang="en-US" dirty="0" err="1" smtClean="0"/>
                  <a:t>multigraph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G’</a:t>
                </a:r>
                <a:r>
                  <a:rPr lang="en-US" dirty="0" smtClean="0"/>
                  <a:t>: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dirty="0" smtClean="0">
                            <a:latin typeface="Cambria Math"/>
                          </a:rPr>
                          <m:t>𝒊</m:t>
                        </m:r>
                        <m:r>
                          <a:rPr lang="en-US" b="1" i="1" dirty="0" smtClean="0">
                            <a:latin typeface="Cambria Math"/>
                          </a:rPr>
                          <m:t>∈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𝑵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1" i="1" dirty="0" smtClean="0">
                                <a:latin typeface="Cambria Math"/>
                              </a:rPr>
                              <m:t>𝒋</m:t>
                            </m:r>
                            <m:r>
                              <a:rPr lang="en-US" b="1" i="1" dirty="0">
                                <a:latin typeface="Cambria Math"/>
                              </a:rPr>
                              <m:t>∈</m:t>
                            </m:r>
                            <m:r>
                              <a:rPr lang="en-US" b="1" i="1" dirty="0">
                                <a:latin typeface="Cambria Math"/>
                              </a:rPr>
                              <m:t>𝑵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b="1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1" i="1" dirty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b="1" i="1" dirty="0">
                                    <a:latin typeface="Cambria Math"/>
                                  </a:rPr>
                                  <m:t>𝒎</m:t>
                                </m:r>
                              </m:den>
                            </m:f>
                          </m:e>
                        </m:nary>
                      </m:e>
                    </m:nary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𝒎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1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dirty="0">
                            <a:latin typeface="Cambria Math"/>
                          </a:rPr>
                          <m:t>𝒊</m:t>
                        </m:r>
                        <m:r>
                          <a:rPr lang="en-US" b="1" i="1" dirty="0">
                            <a:latin typeface="Cambria Math"/>
                          </a:rPr>
                          <m:t>∈</m:t>
                        </m:r>
                        <m:r>
                          <a:rPr lang="en-US" b="1" i="1" dirty="0">
                            <a:latin typeface="Cambria Math"/>
                          </a:rPr>
                          <m:t>𝑵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1" i="1" dirty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1" i="1" dirty="0"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en-US" b="1" i="1" dirty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b="1" i="1" dirty="0">
                                    <a:latin typeface="Cambria Math"/>
                                  </a:rPr>
                                  <m:t>𝑵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nary>
                    <m:r>
                      <a:rPr lang="en-US" b="1" i="1" dirty="0" smtClean="0">
                        <a:latin typeface="Cambria Math"/>
                      </a:rPr>
                      <m:t>=</m:t>
                    </m:r>
                  </m:oMath>
                </a14:m>
                <a:endParaRPr lang="en-US" b="1" i="1" dirty="0" smtClean="0">
                  <a:latin typeface="Cambria Math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𝟒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𝒎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</a:rPr>
                      <m:t>𝟐</m:t>
                    </m:r>
                    <m:r>
                      <a:rPr lang="en-US" b="1" i="1" dirty="0" smtClean="0">
                        <a:latin typeface="Cambria Math"/>
                      </a:rPr>
                      <m:t>𝒎</m:t>
                    </m:r>
                    <m:r>
                      <a:rPr lang="en-US" b="1" i="1" dirty="0" smtClean="0">
                        <a:latin typeface="Cambria Math"/>
                      </a:rPr>
                      <m:t>⋅</m:t>
                    </m:r>
                    <m:r>
                      <a:rPr lang="en-US" b="1" i="1" dirty="0" smtClean="0">
                        <a:latin typeface="Cambria Math"/>
                      </a:rPr>
                      <m:t>𝟐</m:t>
                    </m:r>
                    <m:r>
                      <a:rPr lang="en-US" b="1" i="1" dirty="0" smtClean="0">
                        <a:latin typeface="Cambria Math"/>
                      </a:rPr>
                      <m:t>𝒎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𝒎</m:t>
                    </m:r>
                  </m:oMath>
                </a14:m>
                <a:endParaRPr lang="en-US" b="1" dirty="0"/>
              </a:p>
              <a:p>
                <a:pPr lvl="2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288" y="2379393"/>
                <a:ext cx="7848600" cy="278167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97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164556" y="1556792"/>
            <a:ext cx="1688471" cy="952500"/>
            <a:chOff x="6617329" y="2628900"/>
            <a:chExt cx="1688471" cy="952500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6807829" y="2811761"/>
              <a:ext cx="190500" cy="1336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2"/>
            <p:cNvSpPr>
              <a:spLocks noChangeShapeType="1"/>
            </p:cNvSpPr>
            <p:nvPr/>
          </p:nvSpPr>
          <p:spPr bwMode="auto">
            <a:xfrm>
              <a:off x="7696200" y="3200400"/>
              <a:ext cx="5334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"/>
            <p:cNvSpPr>
              <a:spLocks noChangeShapeType="1"/>
            </p:cNvSpPr>
            <p:nvPr/>
          </p:nvSpPr>
          <p:spPr bwMode="auto">
            <a:xfrm flipV="1">
              <a:off x="7772400" y="3429000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7988929" y="2705100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6617329" y="2857500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6845929" y="2628900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7962900" y="3352800"/>
              <a:ext cx="342900" cy="38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7684129" y="2857500"/>
              <a:ext cx="304800" cy="7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7848600" y="3276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</a:t>
              </a: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6693529" y="2697461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848600" y="27813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V="1">
              <a:off x="6795758" y="3386583"/>
              <a:ext cx="381000" cy="7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6655429" y="3310383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093363" y="5405046"/>
                <a:ext cx="1375313" cy="689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1600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1600" b="0" i="1" dirty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  <m:r>
                        <a:rPr lang="en-US" sz="1600" b="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1600" b="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363" y="5405046"/>
                <a:ext cx="1375313" cy="6896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583528" y="501317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40053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Modularity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Modularity of partitioning S of graph G:</a:t>
                </a:r>
              </a:p>
              <a:p>
                <a:pPr lvl="1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Q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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∑</a:t>
                </a:r>
                <a:r>
                  <a:rPr lang="en-US" i="1" baseline="-25000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i="1" baseline="-25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 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[ (# edges within group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– 	</a:t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(expected # edges within group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b="0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b="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b="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8"/>
                <a:endParaRPr lang="en-US" dirty="0" smtClean="0"/>
              </a:p>
              <a:p>
                <a:pPr lvl="8"/>
                <a:endParaRPr lang="en-US" dirty="0" smtClean="0">
                  <a:solidFill>
                    <a:schemeClr val="accent4"/>
                  </a:solidFill>
                </a:endParaRPr>
              </a:p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Modularity values take range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[−1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, 1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]</a:t>
                </a:r>
              </a:p>
              <a:p>
                <a:pPr lvl="1"/>
                <a:r>
                  <a:rPr lang="en-US" dirty="0"/>
                  <a:t>It is positive if the number of edges within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groups </a:t>
                </a:r>
                <a:r>
                  <a:rPr lang="en-US" dirty="0"/>
                  <a:t>exceeds the expected number</a:t>
                </a:r>
              </a:p>
              <a:p>
                <a:pPr lvl="1"/>
                <a:r>
                  <a:rPr lang="en-US" dirty="0" smtClean="0"/>
                  <a:t>0.3-0.7 &lt; Q </a:t>
                </a:r>
                <a:r>
                  <a:rPr lang="en-US" dirty="0"/>
                  <a:t>means significant community </a:t>
                </a:r>
                <a:r>
                  <a:rPr lang="en-US" dirty="0" smtClean="0"/>
                  <a:t>structure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 b="-5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36296" y="3409836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= 1 if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j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       0 else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16200000">
            <a:off x="2827809" y="3410240"/>
            <a:ext cx="133350" cy="533400"/>
          </a:xfrm>
          <a:prstGeom prst="leftBrace">
            <a:avLst>
              <a:gd name="adj1" fmla="val 94048"/>
              <a:gd name="adj2" fmla="val 50190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3648" y="3717328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Normalizing cost.: -1&lt;Q&lt;1</a:t>
            </a:r>
          </a:p>
        </p:txBody>
      </p:sp>
    </p:spTree>
    <p:extLst>
      <p:ext uri="{BB962C8B-B14F-4D97-AF65-F5344CB8AC3E}">
        <p14:creationId xmlns:p14="http://schemas.microsoft.com/office/powerpoint/2010/main" val="30189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01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Modularity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544" y="1052736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Greedy method of Newman (one of the many ways to use modularity)</a:t>
            </a:r>
          </a:p>
          <a:p>
            <a:endParaRPr lang="en-US" sz="800" dirty="0" smtClean="0"/>
          </a:p>
          <a:p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gglomerative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hierarchical clustering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method </a:t>
            </a:r>
          </a:p>
          <a:p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Start with </a:t>
            </a:r>
            <a:r>
              <a:rPr lang="en-US" sz="2800" dirty="0"/>
              <a:t>a state in which </a:t>
            </a:r>
            <a:r>
              <a:rPr lang="en-US" sz="2800" dirty="0" smtClean="0"/>
              <a:t>each </a:t>
            </a:r>
            <a:r>
              <a:rPr lang="en-US" sz="2800" dirty="0"/>
              <a:t>vertex is the sole member </a:t>
            </a:r>
            <a:r>
              <a:rPr lang="en-US" sz="2800" dirty="0" smtClean="0"/>
              <a:t>of one </a:t>
            </a:r>
            <a:r>
              <a:rPr lang="en-US" sz="2800" dirty="0"/>
              <a:t>of n </a:t>
            </a:r>
            <a:r>
              <a:rPr lang="en-US" sz="2800" dirty="0" smtClean="0"/>
              <a:t>communities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</a:t>
            </a:r>
            <a:r>
              <a:rPr lang="en-US" sz="2800" dirty="0" smtClean="0"/>
              <a:t>epeatedly </a:t>
            </a:r>
            <a:r>
              <a:rPr lang="en-US" sz="2800" dirty="0"/>
              <a:t>join </a:t>
            </a:r>
            <a:r>
              <a:rPr lang="en-US" sz="2800" dirty="0" smtClean="0"/>
              <a:t>communities together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pairs</a:t>
            </a:r>
            <a:r>
              <a:rPr lang="en-US" sz="2800" dirty="0"/>
              <a:t>, choosing at each step the join that </a:t>
            </a:r>
            <a:r>
              <a:rPr lang="en-US" sz="2800" dirty="0" smtClean="0"/>
              <a:t>results in </a:t>
            </a:r>
            <a:r>
              <a:rPr lang="en-US" sz="2800" dirty="0"/>
              <a:t>the greatest increase (or smallest decrease) in Q.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099" y="486916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Since the joining of a pair of communities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between which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there are no edges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can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never result in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an increase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in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modularity, we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</a:rPr>
              <a:t>need only consider those pairs </a:t>
            </a:r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</a:rPr>
              <a:t>between which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</a:rPr>
              <a:t>there are edges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, of which there will at any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time be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at most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m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4177</Words>
  <Application>Microsoft Office PowerPoint</Application>
  <PresentationFormat>On-screen Show (4:3)</PresentationFormat>
  <Paragraphs>884</Paragraphs>
  <Slides>114</Slides>
  <Notes>56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114</vt:i4>
      </vt:variant>
    </vt:vector>
  </HeadingPairs>
  <TitlesOfParts>
    <vt:vector size="119" baseType="lpstr">
      <vt:lpstr>Office Theme</vt:lpstr>
      <vt:lpstr>VISIO</vt:lpstr>
      <vt:lpstr>Bitmap Image</vt:lpstr>
      <vt:lpstr>Equation</vt:lpstr>
      <vt:lpstr>Εξίσωση</vt:lpstr>
      <vt:lpstr>Online Social Networks and Media </vt:lpstr>
      <vt:lpstr>PowerPoint Presentation</vt:lpstr>
      <vt:lpstr>PowerPoint Presentation</vt:lpstr>
      <vt:lpstr>PowerPoint Presentation</vt:lpstr>
      <vt:lpstr>NCAA Football Network</vt:lpstr>
      <vt:lpstr>Protein-Protein Interactions</vt:lpstr>
      <vt:lpstr>Protein-Protein Interactions</vt:lpstr>
      <vt:lpstr>Protein-Protein Interactions</vt:lpstr>
      <vt:lpstr>Facebook Network</vt:lpstr>
      <vt:lpstr>Facebook Network</vt:lpstr>
      <vt:lpstr>Twitter &amp; Facebook</vt:lpstr>
      <vt:lpstr>PowerPoint Presentation</vt:lpstr>
      <vt:lpstr>PowerPoint Presentation</vt:lpstr>
      <vt:lpstr>Community Types</vt:lpstr>
      <vt:lpstr>Non-overlapping Communities</vt:lpstr>
      <vt:lpstr>Overlapping Communities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Cluster Analysis?</vt:lpstr>
      <vt:lpstr>Notion of a cluster can be ambiguous</vt:lpstr>
      <vt:lpstr>Types of Clustering</vt:lpstr>
      <vt:lpstr>Partitional Clustering</vt:lpstr>
      <vt:lpstr>Hierarchical Clustering </vt:lpstr>
      <vt:lpstr>Other Distinctions Between Sets of Clusters</vt:lpstr>
      <vt:lpstr>Clusters defined by an objective function</vt:lpstr>
      <vt:lpstr>Clustering Algorithms</vt:lpstr>
      <vt:lpstr>K-means Clustering</vt:lpstr>
      <vt:lpstr>K-means Clustering</vt:lpstr>
      <vt:lpstr>Example</vt:lpstr>
      <vt:lpstr>Example</vt:lpstr>
      <vt:lpstr>Two different K-means clusterings</vt:lpstr>
      <vt:lpstr> K-means Clusters</vt:lpstr>
      <vt:lpstr>Limitations of K-means</vt:lpstr>
      <vt:lpstr>Pre-processing and Post-processing</vt:lpstr>
      <vt:lpstr>Hierarchical Clustering</vt:lpstr>
      <vt:lpstr>Strengths of Hierarchical Clustering</vt:lpstr>
      <vt:lpstr>Agglomerative Clustering Algorithm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Cluster Similarity: Ward’s Method</vt:lpstr>
      <vt:lpstr>Example of a Hierarchically Structured Graph</vt:lpstr>
      <vt:lpstr>PowerPoint Presentation</vt:lpstr>
      <vt:lpstr>The Girvan Newman method</vt:lpstr>
      <vt:lpstr>PowerPoint Presentation</vt:lpstr>
      <vt:lpstr>PowerPoint Presentation</vt:lpstr>
      <vt:lpstr>Strength of Weak Ties</vt:lpstr>
      <vt:lpstr>PowerPoint Presentation</vt:lpstr>
      <vt:lpstr>PowerPoint Presentation</vt:lpstr>
      <vt:lpstr>Girvan Newman method: An example</vt:lpstr>
      <vt:lpstr>Girvan-Newman: Example</vt:lpstr>
      <vt:lpstr>Girvan Newman method: An example</vt:lpstr>
      <vt:lpstr>Girvan Newman method: An example</vt:lpstr>
      <vt:lpstr>Girvan Newman method: An example</vt:lpstr>
      <vt:lpstr>Girvan-Newman: Example</vt:lpstr>
      <vt:lpstr>Another example</vt:lpstr>
      <vt:lpstr>Another example</vt:lpstr>
      <vt:lpstr>Another example</vt:lpstr>
      <vt:lpstr>Girvan-Newman: Results</vt:lpstr>
      <vt:lpstr>Girvan-Newman: Results</vt:lpstr>
      <vt:lpstr>How to Compute Betweenness?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Modularity</vt:lpstr>
      <vt:lpstr>Null Model: Configuration Model</vt:lpstr>
      <vt:lpstr>Null Model: Configuration Model</vt:lpstr>
      <vt:lpstr>Modularity</vt:lpstr>
      <vt:lpstr>Modularity</vt:lpstr>
      <vt:lpstr>Modularity: Number of clusters</vt:lpstr>
      <vt:lpstr>Modularity: Cluster quality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tsap</cp:lastModifiedBy>
  <cp:revision>237</cp:revision>
  <dcterms:created xsi:type="dcterms:W3CDTF">2012-10-10T06:53:19Z</dcterms:created>
  <dcterms:modified xsi:type="dcterms:W3CDTF">2015-11-09T16:31:20Z</dcterms:modified>
</cp:coreProperties>
</file>