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71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272" r:id="rId26"/>
    <p:sldId id="287" r:id="rId27"/>
    <p:sldId id="338" r:id="rId28"/>
    <p:sldId id="273" r:id="rId29"/>
    <p:sldId id="274" r:id="rId30"/>
    <p:sldId id="275" r:id="rId31"/>
    <p:sldId id="276" r:id="rId32"/>
    <p:sldId id="277" r:id="rId33"/>
    <p:sldId id="290" r:id="rId34"/>
    <p:sldId id="289" r:id="rId35"/>
    <p:sldId id="292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349" r:id="rId45"/>
    <p:sldId id="291" r:id="rId46"/>
    <p:sldId id="294" r:id="rId47"/>
    <p:sldId id="339" r:id="rId48"/>
    <p:sldId id="340" r:id="rId49"/>
    <p:sldId id="341" r:id="rId50"/>
    <p:sldId id="295" r:id="rId51"/>
    <p:sldId id="342" r:id="rId52"/>
    <p:sldId id="343" r:id="rId53"/>
    <p:sldId id="344" r:id="rId54"/>
    <p:sldId id="296" r:id="rId55"/>
    <p:sldId id="297" r:id="rId56"/>
    <p:sldId id="298" r:id="rId57"/>
    <p:sldId id="299" r:id="rId58"/>
    <p:sldId id="300" r:id="rId59"/>
    <p:sldId id="345" r:id="rId60"/>
    <p:sldId id="301" r:id="rId61"/>
    <p:sldId id="302" r:id="rId62"/>
    <p:sldId id="303" r:id="rId63"/>
    <p:sldId id="304" r:id="rId64"/>
    <p:sldId id="305" r:id="rId65"/>
    <p:sldId id="306" r:id="rId66"/>
    <p:sldId id="308" r:id="rId67"/>
    <p:sldId id="335" r:id="rId68"/>
    <p:sldId id="336" r:id="rId69"/>
    <p:sldId id="337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286" r:id="rId87"/>
    <p:sldId id="288" r:id="rId88"/>
    <p:sldId id="325" r:id="rId89"/>
    <p:sldId id="329" r:id="rId90"/>
    <p:sldId id="330" r:id="rId91"/>
    <p:sldId id="331" r:id="rId92"/>
    <p:sldId id="332" r:id="rId93"/>
    <p:sldId id="333" r:id="rId94"/>
    <p:sldId id="334" r:id="rId95"/>
    <p:sldId id="348" r:id="rId96"/>
    <p:sldId id="350" r:id="rId97"/>
    <p:sldId id="351" r:id="rId98"/>
    <p:sldId id="352" r:id="rId99"/>
    <p:sldId id="353" r:id="rId10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60"/>
  </p:normalViewPr>
  <p:slideViewPr>
    <p:cSldViewPr>
      <p:cViewPr varScale="1">
        <p:scale>
          <a:sx n="117" d="100"/>
          <a:sy n="117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fall into the same space as movies, where a user’s position in a dimension reflects the user’s preference for (or against) movies that score high on that dimension.  </a:t>
            </a:r>
          </a:p>
          <a:p>
            <a:endParaRPr lang="en-US" dirty="0" smtClean="0"/>
          </a:p>
          <a:p>
            <a:r>
              <a:rPr lang="en-US" dirty="0" smtClean="0"/>
              <a:t>For example, BLUE tends to like male-oriented movies, but dislikes serious movies.  Therefore, we would expect him to love “Dumb and Dumber” and hate “The Color Purple”.</a:t>
            </a:r>
          </a:p>
          <a:p>
            <a:endParaRPr lang="en-US" dirty="0" smtClean="0"/>
          </a:p>
          <a:p>
            <a:r>
              <a:rPr lang="en-US" dirty="0" smtClean="0"/>
              <a:t>Note that these two dimensions do not characterize Dave’s (DOCTOR) interests very well; additional dimensions would be needed.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Gus.</a:t>
            </a:r>
          </a:p>
          <a:p>
            <a:endParaRPr lang="en-US" dirty="0" smtClean="0"/>
          </a:p>
          <a:p>
            <a:r>
              <a:rPr lang="en-US" dirty="0" smtClean="0"/>
              <a:t>This slide shows the position for Gus that best explains his ratings for the Training data—i.e., that minimizes his sum of squared errors.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movies, we could probably be confident of that we have estimated his true preferences accurately.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what if Gus has only rated a few movies—say the ten on this slide?  We should not be so confident.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hedge our bet by tethering Gus to origin with an elastic cord that tries to pull Gus back towards the origin.  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 movies, he stays about where the data places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he has hated only a few dozen, he is pulled back towards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he has rated only a handful, he is pulled even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86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36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42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43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100" dirty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a hypothetical layout of movies in two dimensions.  </a:t>
            </a:r>
          </a:p>
          <a:p>
            <a:endParaRPr lang="en-US" dirty="0" smtClean="0"/>
          </a:p>
          <a:p>
            <a:r>
              <a:rPr lang="en-US" dirty="0" smtClean="0"/>
              <a:t>In the example, the horizontal dimension contrasts “chick flicks” from “macho movies”, while the vertical dimension measures the seriousness of the movie.</a:t>
            </a:r>
          </a:p>
          <a:p>
            <a:endParaRPr lang="en-US" dirty="0" smtClean="0"/>
          </a:p>
          <a:p>
            <a:r>
              <a:rPr lang="en-US" dirty="0" smtClean="0"/>
              <a:t>In a real application of SVD, an algorithm would determine the layout, so it night not be easy to label the axes.</a:t>
            </a:r>
          </a:p>
          <a:p>
            <a:endParaRPr lang="en-US" dirty="0" smtClean="0"/>
          </a:p>
          <a:p>
            <a:r>
              <a:rPr lang="en-US" dirty="0" smtClean="0"/>
              <a:t>Feel free to disagree with my placement of the various movies.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9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Team formation in Social Networks</a:t>
            </a:r>
          </a:p>
          <a:p>
            <a:endParaRPr lang="en-US" dirty="0" smtClean="0"/>
          </a:p>
          <a:p>
            <a:r>
              <a:rPr lang="en-US" dirty="0" smtClean="0"/>
              <a:t>Recommender Systems and Social </a:t>
            </a:r>
            <a:r>
              <a:rPr lang="en-US" dirty="0"/>
              <a:t>R</a:t>
            </a:r>
            <a:r>
              <a:rPr lang="en-US" dirty="0" smtClean="0"/>
              <a:t>ecommendations</a:t>
            </a:r>
            <a:endParaRPr lang="en-US" dirty="0"/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5429262"/>
            <a:ext cx="4449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to: </a:t>
            </a:r>
          </a:p>
          <a:p>
            <a:r>
              <a:rPr lang="en-US" dirty="0" err="1" smtClean="0"/>
              <a:t>Evimaria</a:t>
            </a:r>
            <a:r>
              <a:rPr lang="en-US" dirty="0" smtClean="0"/>
              <a:t> Terzi</a:t>
            </a:r>
          </a:p>
          <a:p>
            <a:r>
              <a:rPr lang="en-US" dirty="0" smtClean="0"/>
              <a:t>Jure </a:t>
            </a:r>
            <a:r>
              <a:rPr lang="en-US" dirty="0" err="1"/>
              <a:t>Leskovec</a:t>
            </a:r>
            <a:r>
              <a:rPr lang="en-US" dirty="0"/>
              <a:t>, </a:t>
            </a:r>
            <a:r>
              <a:rPr lang="en-US" dirty="0" err="1"/>
              <a:t>Anand</a:t>
            </a:r>
            <a:r>
              <a:rPr lang="en-US" dirty="0"/>
              <a:t> </a:t>
            </a:r>
            <a:r>
              <a:rPr lang="en-US" dirty="0" err="1"/>
              <a:t>Rajaraman</a:t>
            </a:r>
            <a:r>
              <a:rPr lang="en-US" dirty="0"/>
              <a:t>, Jeff Ullman </a:t>
            </a:r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279400" y="50800"/>
            <a:ext cx="7924800" cy="990600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Coverage is NOT enough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0" y="5143500"/>
            <a:ext cx="8897938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FB8C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Communication: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members of the team must be able to 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efficiently communicate</a:t>
            </a:r>
            <a:r>
              <a:rPr lang="en-US" altLang="en-US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and </a:t>
            </a:r>
            <a:r>
              <a:rPr lang="en-US" altLang="en-US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work together</a:t>
            </a:r>
          </a:p>
        </p:txBody>
      </p:sp>
      <p:grpSp>
        <p:nvGrpSpPr>
          <p:cNvPr id="53257" name="Group 11"/>
          <p:cNvGrpSpPr>
            <a:grpSpLocks/>
          </p:cNvGrpSpPr>
          <p:nvPr/>
        </p:nvGrpSpPr>
        <p:grpSpPr bwMode="auto">
          <a:xfrm>
            <a:off x="1751013" y="1752600"/>
            <a:ext cx="1601787" cy="823913"/>
            <a:chOff x="0" y="0"/>
            <a:chExt cx="1008" cy="519"/>
          </a:xfrm>
        </p:grpSpPr>
        <p:sp>
          <p:nvSpPr>
            <p:cNvPr id="53313" name="AutoShape 8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14" name="Rectangle 9"/>
            <p:cNvSpPr>
              <a:spLocks/>
            </p:cNvSpPr>
            <p:nvPr/>
          </p:nvSpPr>
          <p:spPr bwMode="auto">
            <a:xfrm>
              <a:off x="0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B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ob</a:t>
              </a:r>
            </a:p>
          </p:txBody>
        </p:sp>
        <p:sp>
          <p:nvSpPr>
            <p:cNvPr id="53315" name="Rectangle 10"/>
            <p:cNvSpPr>
              <a:spLocks/>
            </p:cNvSpPr>
            <p:nvPr/>
          </p:nvSpPr>
          <p:spPr bwMode="auto">
            <a:xfrm>
              <a:off x="48" y="259"/>
              <a:ext cx="9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{</a:t>
              </a:r>
              <a:r>
                <a:rPr lang="en-US" altLang="en-US" sz="1600">
                  <a:solidFill>
                    <a:srgbClr val="B292CA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python</a:t>
              </a: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}</a:t>
              </a:r>
            </a:p>
          </p:txBody>
        </p:sp>
      </p:grpSp>
      <p:grpSp>
        <p:nvGrpSpPr>
          <p:cNvPr id="53258" name="Group 15"/>
          <p:cNvGrpSpPr>
            <a:grpSpLocks/>
          </p:cNvGrpSpPr>
          <p:nvPr/>
        </p:nvGrpSpPr>
        <p:grpSpPr bwMode="auto">
          <a:xfrm>
            <a:off x="3352800" y="1751013"/>
            <a:ext cx="1765300" cy="825500"/>
            <a:chOff x="0" y="0"/>
            <a:chExt cx="1112" cy="519"/>
          </a:xfrm>
        </p:grpSpPr>
        <p:sp>
          <p:nvSpPr>
            <p:cNvPr id="53310" name="AutoShape 12"/>
            <p:cNvSpPr>
              <a:spLocks/>
            </p:cNvSpPr>
            <p:nvPr/>
          </p:nvSpPr>
          <p:spPr bwMode="auto">
            <a:xfrm>
              <a:off x="48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11" name="Rectangle 13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C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ynthia</a:t>
              </a:r>
            </a:p>
          </p:txBody>
        </p:sp>
        <p:sp>
          <p:nvSpPr>
            <p:cNvPr id="53312" name="Rectangle 14"/>
            <p:cNvSpPr>
              <a:spLocks/>
            </p:cNvSpPr>
            <p:nvPr/>
          </p:nvSpPr>
          <p:spPr bwMode="auto">
            <a:xfrm>
              <a:off x="0" y="259"/>
              <a:ext cx="11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graphics</a:t>
              </a:r>
              <a:r>
                <a:rPr lang="en-US" altLang="en-US" sz="1600">
                  <a:solidFill>
                    <a:srgbClr val="B292CA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, </a:t>
              </a:r>
              <a:r>
                <a:rPr lang="en-US" altLang="en-US" sz="1600">
                  <a:solidFill>
                    <a:srgbClr val="0066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java</a:t>
              </a: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}</a:t>
              </a:r>
            </a:p>
          </p:txBody>
        </p:sp>
      </p:grpSp>
      <p:grpSp>
        <p:nvGrpSpPr>
          <p:cNvPr id="53259" name="Group 19"/>
          <p:cNvGrpSpPr>
            <a:grpSpLocks/>
          </p:cNvGrpSpPr>
          <p:nvPr/>
        </p:nvGrpSpPr>
        <p:grpSpPr bwMode="auto">
          <a:xfrm>
            <a:off x="5105400" y="1752600"/>
            <a:ext cx="1600200" cy="838200"/>
            <a:chOff x="0" y="0"/>
            <a:chExt cx="1008" cy="528"/>
          </a:xfrm>
        </p:grpSpPr>
        <p:sp>
          <p:nvSpPr>
            <p:cNvPr id="53307" name="AutoShape 16"/>
            <p:cNvSpPr>
              <a:spLocks/>
            </p:cNvSpPr>
            <p:nvPr/>
          </p:nvSpPr>
          <p:spPr bwMode="auto">
            <a:xfrm>
              <a:off x="0" y="48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08" name="Rectangle 17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D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avid</a:t>
              </a:r>
            </a:p>
          </p:txBody>
        </p:sp>
        <p:sp>
          <p:nvSpPr>
            <p:cNvPr id="53309" name="Rectangle 18"/>
            <p:cNvSpPr>
              <a:spLocks/>
            </p:cNvSpPr>
            <p:nvPr/>
          </p:nvSpPr>
          <p:spPr bwMode="auto">
            <a:xfrm>
              <a:off x="47" y="259"/>
              <a:ext cx="9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graphics</a:t>
              </a: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}</a:t>
              </a:r>
            </a:p>
          </p:txBody>
        </p:sp>
      </p:grpSp>
      <p:grpSp>
        <p:nvGrpSpPr>
          <p:cNvPr id="53260" name="Group 23"/>
          <p:cNvGrpSpPr>
            <a:grpSpLocks/>
          </p:cNvGrpSpPr>
          <p:nvPr/>
        </p:nvGrpSpPr>
        <p:grpSpPr bwMode="auto">
          <a:xfrm>
            <a:off x="74613" y="1752600"/>
            <a:ext cx="1601787" cy="823913"/>
            <a:chOff x="0" y="0"/>
            <a:chExt cx="1008" cy="519"/>
          </a:xfrm>
        </p:grpSpPr>
        <p:sp>
          <p:nvSpPr>
            <p:cNvPr id="53304" name="AutoShape 20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05" name="Rectangle 21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A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lice</a:t>
              </a:r>
            </a:p>
          </p:txBody>
        </p:sp>
        <p:sp>
          <p:nvSpPr>
            <p:cNvPr id="53306" name="Rectangle 22"/>
            <p:cNvSpPr>
              <a:spLocks/>
            </p:cNvSpPr>
            <p:nvPr/>
          </p:nvSpPr>
          <p:spPr bwMode="auto">
            <a:xfrm>
              <a:off x="47" y="259"/>
              <a:ext cx="9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{</a:t>
              </a:r>
              <a:r>
                <a:rPr lang="en-US" altLang="en-US" sz="160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algorithms</a:t>
              </a: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}</a:t>
              </a:r>
            </a:p>
          </p:txBody>
        </p:sp>
      </p:grpSp>
      <p:grpSp>
        <p:nvGrpSpPr>
          <p:cNvPr id="53261" name="Group 27"/>
          <p:cNvGrpSpPr>
            <a:grpSpLocks/>
          </p:cNvGrpSpPr>
          <p:nvPr/>
        </p:nvGrpSpPr>
        <p:grpSpPr bwMode="auto">
          <a:xfrm>
            <a:off x="6629400" y="1797050"/>
            <a:ext cx="2451100" cy="793750"/>
            <a:chOff x="0" y="0"/>
            <a:chExt cx="1544" cy="500"/>
          </a:xfrm>
        </p:grpSpPr>
        <p:sp>
          <p:nvSpPr>
            <p:cNvPr id="53301" name="AutoShape 24"/>
            <p:cNvSpPr>
              <a:spLocks/>
            </p:cNvSpPr>
            <p:nvPr/>
          </p:nvSpPr>
          <p:spPr bwMode="auto">
            <a:xfrm>
              <a:off x="96" y="20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02" name="Rectangle 25"/>
            <p:cNvSpPr>
              <a:spLocks/>
            </p:cNvSpPr>
            <p:nvPr/>
          </p:nvSpPr>
          <p:spPr bwMode="auto">
            <a:xfrm>
              <a:off x="383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E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leanor</a:t>
              </a:r>
            </a:p>
          </p:txBody>
        </p:sp>
        <p:sp>
          <p:nvSpPr>
            <p:cNvPr id="53303" name="Rectangle 26"/>
            <p:cNvSpPr>
              <a:spLocks/>
            </p:cNvSpPr>
            <p:nvPr/>
          </p:nvSpPr>
          <p:spPr bwMode="auto">
            <a:xfrm>
              <a:off x="0" y="240"/>
              <a:ext cx="1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graphics,</a:t>
              </a:r>
              <a:r>
                <a:rPr lang="en-US" altLang="en-US" sz="1600">
                  <a:solidFill>
                    <a:srgbClr val="0066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java</a:t>
              </a:r>
              <a:r>
                <a:rPr lang="en-US" altLang="en-US" sz="1600">
                  <a:solidFill>
                    <a:srgbClr val="CC00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,</a:t>
              </a:r>
              <a:r>
                <a:rPr lang="en-US" altLang="en-US" sz="1600">
                  <a:solidFill>
                    <a:srgbClr val="B292CA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python</a:t>
              </a:r>
              <a:r>
                <a:rPr lang="en-US" altLang="en-US" sz="16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}</a:t>
              </a:r>
            </a:p>
          </p:txBody>
        </p:sp>
      </p:grp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3429000" y="2971800"/>
            <a:ext cx="609600" cy="609600"/>
            <a:chOff x="0" y="0"/>
            <a:chExt cx="384" cy="384"/>
          </a:xfrm>
        </p:grpSpPr>
        <p:sp>
          <p:nvSpPr>
            <p:cNvPr id="53299" name="Oval 2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300" name="Rectangle 29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2257" name="Group 33"/>
          <p:cNvGrpSpPr>
            <a:grpSpLocks/>
          </p:cNvGrpSpPr>
          <p:nvPr/>
        </p:nvGrpSpPr>
        <p:grpSpPr bwMode="auto">
          <a:xfrm>
            <a:off x="2438400" y="4267200"/>
            <a:ext cx="609600" cy="609600"/>
            <a:chOff x="0" y="0"/>
            <a:chExt cx="384" cy="384"/>
          </a:xfrm>
        </p:grpSpPr>
        <p:sp>
          <p:nvSpPr>
            <p:cNvPr id="53297" name="Oval 3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98" name="Rectangle 32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4419600" y="4267200"/>
            <a:ext cx="609600" cy="609600"/>
            <a:chOff x="0" y="0"/>
            <a:chExt cx="384" cy="384"/>
          </a:xfrm>
        </p:grpSpPr>
        <p:sp>
          <p:nvSpPr>
            <p:cNvPr id="53295" name="Oval 3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96" name="Rectangle 35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3048000" y="45720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rot="10800000" flipH="1">
            <a:off x="27432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39624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66" name="Group 42"/>
          <p:cNvGrpSpPr>
            <a:grpSpLocks/>
          </p:cNvGrpSpPr>
          <p:nvPr/>
        </p:nvGrpSpPr>
        <p:grpSpPr bwMode="auto">
          <a:xfrm>
            <a:off x="5943600" y="4267200"/>
            <a:ext cx="609600" cy="609600"/>
            <a:chOff x="0" y="0"/>
            <a:chExt cx="384" cy="384"/>
          </a:xfrm>
        </p:grpSpPr>
        <p:sp>
          <p:nvSpPr>
            <p:cNvPr id="53293" name="Oval 4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94" name="Rectangle 41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2269" name="Group 45"/>
          <p:cNvGrpSpPr>
            <a:grpSpLocks/>
          </p:cNvGrpSpPr>
          <p:nvPr/>
        </p:nvGrpSpPr>
        <p:grpSpPr bwMode="auto">
          <a:xfrm>
            <a:off x="5943600" y="2971800"/>
            <a:ext cx="609600" cy="609600"/>
            <a:chOff x="0" y="0"/>
            <a:chExt cx="384" cy="384"/>
          </a:xfrm>
        </p:grpSpPr>
        <p:sp>
          <p:nvSpPr>
            <p:cNvPr id="53291" name="Oval 4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92" name="Rectangle 44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52270" name="Line 46"/>
          <p:cNvSpPr>
            <a:spLocks noChangeShapeType="1"/>
          </p:cNvSpPr>
          <p:nvPr/>
        </p:nvSpPr>
        <p:spPr bwMode="auto">
          <a:xfrm rot="10800000" flipH="1">
            <a:off x="6248400" y="3581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1" name="Rectangle 47"/>
          <p:cNvSpPr>
            <a:spLocks/>
          </p:cNvSpPr>
          <p:nvPr/>
        </p:nvSpPr>
        <p:spPr bwMode="auto">
          <a:xfrm>
            <a:off x="4038600" y="1219200"/>
            <a:ext cx="4889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T={</a:t>
            </a:r>
            <a:r>
              <a:rPr lang="en-US" altLang="en-US" sz="2000" b="1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grpSp>
        <p:nvGrpSpPr>
          <p:cNvPr id="52274" name="Group 50"/>
          <p:cNvGrpSpPr>
            <a:grpSpLocks/>
          </p:cNvGrpSpPr>
          <p:nvPr/>
        </p:nvGrpSpPr>
        <p:grpSpPr bwMode="auto">
          <a:xfrm>
            <a:off x="3429000" y="2971800"/>
            <a:ext cx="609600" cy="609600"/>
            <a:chOff x="0" y="0"/>
            <a:chExt cx="384" cy="384"/>
          </a:xfrm>
        </p:grpSpPr>
        <p:sp>
          <p:nvSpPr>
            <p:cNvPr id="53289" name="Oval 4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90" name="Rectangle 49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2277" name="Group 53"/>
          <p:cNvGrpSpPr>
            <a:grpSpLocks/>
          </p:cNvGrpSpPr>
          <p:nvPr/>
        </p:nvGrpSpPr>
        <p:grpSpPr bwMode="auto">
          <a:xfrm>
            <a:off x="5943600" y="4267200"/>
            <a:ext cx="609600" cy="609600"/>
            <a:chOff x="0" y="0"/>
            <a:chExt cx="384" cy="384"/>
          </a:xfrm>
        </p:grpSpPr>
        <p:sp>
          <p:nvSpPr>
            <p:cNvPr id="53287" name="Oval 5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88" name="Rectangle 52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2280" name="Group 56"/>
          <p:cNvGrpSpPr>
            <a:grpSpLocks/>
          </p:cNvGrpSpPr>
          <p:nvPr/>
        </p:nvGrpSpPr>
        <p:grpSpPr bwMode="auto">
          <a:xfrm>
            <a:off x="4419600" y="4267200"/>
            <a:ext cx="609600" cy="609600"/>
            <a:chOff x="0" y="0"/>
            <a:chExt cx="384" cy="384"/>
          </a:xfrm>
        </p:grpSpPr>
        <p:sp>
          <p:nvSpPr>
            <p:cNvPr id="53285" name="Oval 5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86" name="Rectangle 55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grpSp>
        <p:nvGrpSpPr>
          <p:cNvPr id="52283" name="Group 59"/>
          <p:cNvGrpSpPr>
            <a:grpSpLocks/>
          </p:cNvGrpSpPr>
          <p:nvPr/>
        </p:nvGrpSpPr>
        <p:grpSpPr bwMode="auto">
          <a:xfrm>
            <a:off x="2438400" y="4267200"/>
            <a:ext cx="609600" cy="609600"/>
            <a:chOff x="0" y="0"/>
            <a:chExt cx="384" cy="384"/>
          </a:xfrm>
        </p:grpSpPr>
        <p:sp>
          <p:nvSpPr>
            <p:cNvPr id="53283" name="Oval 5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84" name="Rectangle 58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sp>
        <p:nvSpPr>
          <p:cNvPr id="52284" name="Line 60"/>
          <p:cNvSpPr>
            <a:spLocks noChangeShapeType="1"/>
          </p:cNvSpPr>
          <p:nvPr/>
        </p:nvSpPr>
        <p:spPr bwMode="auto">
          <a:xfrm>
            <a:off x="4038600" y="3276600"/>
            <a:ext cx="1905000" cy="1143000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87" name="Group 63"/>
          <p:cNvGrpSpPr>
            <a:grpSpLocks/>
          </p:cNvGrpSpPr>
          <p:nvPr/>
        </p:nvGrpSpPr>
        <p:grpSpPr bwMode="auto">
          <a:xfrm>
            <a:off x="5626100" y="2895600"/>
            <a:ext cx="3365500" cy="1292225"/>
            <a:chOff x="0" y="0"/>
            <a:chExt cx="2119" cy="814"/>
          </a:xfrm>
        </p:grpSpPr>
        <p:sp>
          <p:nvSpPr>
            <p:cNvPr id="53281" name="AutoShape 61"/>
            <p:cNvSpPr>
              <a:spLocks/>
            </p:cNvSpPr>
            <p:nvPr/>
          </p:nvSpPr>
          <p:spPr bwMode="auto">
            <a:xfrm>
              <a:off x="0" y="0"/>
              <a:ext cx="2119" cy="814"/>
            </a:xfrm>
            <a:custGeom>
              <a:avLst/>
              <a:gdLst>
                <a:gd name="T0" fmla="*/ 7415 w 21600"/>
                <a:gd name="T1" fmla="*/ 3396 h 21600"/>
                <a:gd name="T2" fmla="*/ 8719 w 21600"/>
                <a:gd name="T3" fmla="*/ 0 h 21600"/>
                <a:gd name="T4" fmla="*/ 9779 w 21600"/>
                <a:gd name="T5" fmla="*/ 0 h 21600"/>
                <a:gd name="T6" fmla="*/ 13325 w 21600"/>
                <a:gd name="T7" fmla="*/ 0 h 21600"/>
                <a:gd name="T8" fmla="*/ 20296 w 21600"/>
                <a:gd name="T9" fmla="*/ 0 h 21600"/>
                <a:gd name="T10" fmla="*/ 21600 w 21600"/>
                <a:gd name="T11" fmla="*/ 3396 h 21600"/>
                <a:gd name="T12" fmla="*/ 21600 w 21600"/>
                <a:gd name="T13" fmla="*/ 11886 h 21600"/>
                <a:gd name="T14" fmla="*/ 21600 w 21600"/>
                <a:gd name="T15" fmla="*/ 16979 h 21600"/>
                <a:gd name="T16" fmla="*/ 20296 w 21600"/>
                <a:gd name="T17" fmla="*/ 20375 h 21600"/>
                <a:gd name="T18" fmla="*/ 13325 w 21600"/>
                <a:gd name="T19" fmla="*/ 20375 h 21600"/>
                <a:gd name="T20" fmla="*/ 9779 w 21600"/>
                <a:gd name="T21" fmla="*/ 20375 h 21600"/>
                <a:gd name="T22" fmla="*/ 8719 w 21600"/>
                <a:gd name="T23" fmla="*/ 20375 h 21600"/>
                <a:gd name="T24" fmla="*/ 7415 w 21600"/>
                <a:gd name="T25" fmla="*/ 16979 h 21600"/>
                <a:gd name="T26" fmla="*/ 0 w 21600"/>
                <a:gd name="T27" fmla="*/ 21600 h 21600"/>
                <a:gd name="T28" fmla="*/ 7415 w 21600"/>
                <a:gd name="T29" fmla="*/ 11886 h 21600"/>
                <a:gd name="T30" fmla="*/ 7415 w 21600"/>
                <a:gd name="T31" fmla="*/ 3396 h 21600"/>
                <a:gd name="T32" fmla="*/ 7415 w 21600"/>
                <a:gd name="T33" fmla="*/ 33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7415" y="3396"/>
                  </a:moveTo>
                  <a:cubicBezTo>
                    <a:pt x="7415" y="1520"/>
                    <a:pt x="7999" y="0"/>
                    <a:pt x="8719" y="0"/>
                  </a:cubicBezTo>
                  <a:lnTo>
                    <a:pt x="9779" y="0"/>
                  </a:lnTo>
                  <a:lnTo>
                    <a:pt x="13325" y="0"/>
                  </a:lnTo>
                  <a:lnTo>
                    <a:pt x="20296" y="0"/>
                  </a:lnTo>
                  <a:cubicBezTo>
                    <a:pt x="21016" y="0"/>
                    <a:pt x="21600" y="1520"/>
                    <a:pt x="21600" y="3396"/>
                  </a:cubicBezTo>
                  <a:lnTo>
                    <a:pt x="21600" y="11886"/>
                  </a:lnTo>
                  <a:lnTo>
                    <a:pt x="21600" y="16979"/>
                  </a:lnTo>
                  <a:cubicBezTo>
                    <a:pt x="21600" y="18855"/>
                    <a:pt x="21016" y="20375"/>
                    <a:pt x="20296" y="20375"/>
                  </a:cubicBezTo>
                  <a:lnTo>
                    <a:pt x="13325" y="20375"/>
                  </a:lnTo>
                  <a:lnTo>
                    <a:pt x="9779" y="20375"/>
                  </a:lnTo>
                  <a:lnTo>
                    <a:pt x="8719" y="20375"/>
                  </a:lnTo>
                  <a:cubicBezTo>
                    <a:pt x="7999" y="20375"/>
                    <a:pt x="7415" y="18855"/>
                    <a:pt x="7415" y="16979"/>
                  </a:cubicBezTo>
                  <a:lnTo>
                    <a:pt x="0" y="21600"/>
                  </a:lnTo>
                  <a:lnTo>
                    <a:pt x="7415" y="11886"/>
                  </a:lnTo>
                  <a:lnTo>
                    <a:pt x="7415" y="3396"/>
                  </a:lnTo>
                  <a:close/>
                  <a:moveTo>
                    <a:pt x="7415" y="3396"/>
                  </a:moveTo>
                </a:path>
              </a:pathLst>
            </a:custGeom>
            <a:solidFill>
              <a:srgbClr val="727CA3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82" name="Rectangle 62"/>
            <p:cNvSpPr>
              <a:spLocks/>
            </p:cNvSpPr>
            <p:nvPr/>
          </p:nvSpPr>
          <p:spPr bwMode="auto">
            <a:xfrm>
              <a:off x="763" y="37"/>
              <a:ext cx="1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A,E could perform the task if they could communicate</a:t>
              </a:r>
            </a:p>
          </p:txBody>
        </p:sp>
      </p:grpSp>
      <p:grpSp>
        <p:nvGrpSpPr>
          <p:cNvPr id="52290" name="Group 66"/>
          <p:cNvGrpSpPr>
            <a:grpSpLocks/>
          </p:cNvGrpSpPr>
          <p:nvPr/>
        </p:nvGrpSpPr>
        <p:grpSpPr bwMode="auto">
          <a:xfrm>
            <a:off x="152400" y="3048000"/>
            <a:ext cx="2732088" cy="1066800"/>
            <a:chOff x="0" y="0"/>
            <a:chExt cx="1721" cy="672"/>
          </a:xfrm>
        </p:grpSpPr>
        <p:sp>
          <p:nvSpPr>
            <p:cNvPr id="53279" name="AutoShape 64"/>
            <p:cNvSpPr>
              <a:spLocks/>
            </p:cNvSpPr>
            <p:nvPr/>
          </p:nvSpPr>
          <p:spPr bwMode="auto">
            <a:xfrm>
              <a:off x="0" y="0"/>
              <a:ext cx="1721" cy="672"/>
            </a:xfrm>
            <a:custGeom>
              <a:avLst/>
              <a:gdLst>
                <a:gd name="T0" fmla="*/ 0 w 21600"/>
                <a:gd name="T1" fmla="*/ 3600 h 21600"/>
                <a:gd name="T2" fmla="*/ 1406 w 21600"/>
                <a:gd name="T3" fmla="*/ 0 h 21600"/>
                <a:gd name="T4" fmla="*/ 10543 w 21600"/>
                <a:gd name="T5" fmla="*/ 0 h 21600"/>
                <a:gd name="T6" fmla="*/ 15061 w 21600"/>
                <a:gd name="T7" fmla="*/ 0 h 21600"/>
                <a:gd name="T8" fmla="*/ 16667 w 21600"/>
                <a:gd name="T9" fmla="*/ 0 h 21600"/>
                <a:gd name="T10" fmla="*/ 18073 w 21600"/>
                <a:gd name="T11" fmla="*/ 3600 h 21600"/>
                <a:gd name="T12" fmla="*/ 18073 w 21600"/>
                <a:gd name="T13" fmla="*/ 12600 h 21600"/>
                <a:gd name="T14" fmla="*/ 21600 w 21600"/>
                <a:gd name="T15" fmla="*/ 19671 h 21600"/>
                <a:gd name="T16" fmla="*/ 18073 w 21600"/>
                <a:gd name="T17" fmla="*/ 18000 h 21600"/>
                <a:gd name="T18" fmla="*/ 16667 w 21600"/>
                <a:gd name="T19" fmla="*/ 21600 h 21600"/>
                <a:gd name="T20" fmla="*/ 15061 w 21600"/>
                <a:gd name="T21" fmla="*/ 21600 h 21600"/>
                <a:gd name="T22" fmla="*/ 10543 w 21600"/>
                <a:gd name="T23" fmla="*/ 21600 h 21600"/>
                <a:gd name="T24" fmla="*/ 1406 w 21600"/>
                <a:gd name="T25" fmla="*/ 21600 h 21600"/>
                <a:gd name="T26" fmla="*/ 0 w 21600"/>
                <a:gd name="T27" fmla="*/ 18000 h 21600"/>
                <a:gd name="T28" fmla="*/ 0 w 21600"/>
                <a:gd name="T29" fmla="*/ 12600 h 21600"/>
                <a:gd name="T30" fmla="*/ 0 w 21600"/>
                <a:gd name="T31" fmla="*/ 3600 h 21600"/>
                <a:gd name="T32" fmla="*/ 0 w 21600"/>
                <a:gd name="T33" fmla="*/ 3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2"/>
                    <a:pt x="629" y="0"/>
                    <a:pt x="1406" y="0"/>
                  </a:cubicBezTo>
                  <a:lnTo>
                    <a:pt x="10543" y="0"/>
                  </a:lnTo>
                  <a:lnTo>
                    <a:pt x="15061" y="0"/>
                  </a:lnTo>
                  <a:lnTo>
                    <a:pt x="16667" y="0"/>
                  </a:lnTo>
                  <a:cubicBezTo>
                    <a:pt x="17444" y="0"/>
                    <a:pt x="18073" y="1612"/>
                    <a:pt x="18073" y="3600"/>
                  </a:cubicBezTo>
                  <a:lnTo>
                    <a:pt x="18073" y="12600"/>
                  </a:lnTo>
                  <a:lnTo>
                    <a:pt x="21600" y="19671"/>
                  </a:lnTo>
                  <a:lnTo>
                    <a:pt x="18073" y="18000"/>
                  </a:lnTo>
                  <a:cubicBezTo>
                    <a:pt x="18073" y="19988"/>
                    <a:pt x="17444" y="21600"/>
                    <a:pt x="16667" y="21600"/>
                  </a:cubicBezTo>
                  <a:lnTo>
                    <a:pt x="15061" y="21600"/>
                  </a:lnTo>
                  <a:lnTo>
                    <a:pt x="10543" y="21600"/>
                  </a:lnTo>
                  <a:lnTo>
                    <a:pt x="1406" y="21600"/>
                  </a:lnTo>
                  <a:cubicBezTo>
                    <a:pt x="629" y="21600"/>
                    <a:pt x="0" y="19988"/>
                    <a:pt x="0" y="18000"/>
                  </a:cubicBezTo>
                  <a:lnTo>
                    <a:pt x="0" y="12600"/>
                  </a:lnTo>
                  <a:lnTo>
                    <a:pt x="0" y="3600"/>
                  </a:lnTo>
                  <a:close/>
                  <a:moveTo>
                    <a:pt x="0" y="3600"/>
                  </a:moveTo>
                </a:path>
              </a:pathLst>
            </a:custGeom>
            <a:solidFill>
              <a:srgbClr val="727CA3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80" name="Rectangle 65"/>
            <p:cNvSpPr>
              <a:spLocks/>
            </p:cNvSpPr>
            <p:nvPr/>
          </p:nvSpPr>
          <p:spPr bwMode="auto">
            <a:xfrm>
              <a:off x="32" y="32"/>
              <a:ext cx="13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A,B,C form an effective group that can communicate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0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 autoUpdateAnimBg="0"/>
      <p:bldP spid="52261" grpId="0" animBg="1"/>
      <p:bldP spid="52262" grpId="0" animBg="1"/>
      <p:bldP spid="52263" grpId="0" animBg="1"/>
      <p:bldP spid="52270" grpId="0" animBg="1"/>
      <p:bldP spid="522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5303" name="Rectangle 6"/>
          <p:cNvSpPr>
            <a:spLocks noGrp="1" noChangeArrowheads="1"/>
          </p:cNvSpPr>
          <p:nvPr>
            <p:ph type="title"/>
          </p:nvPr>
        </p:nvSpPr>
        <p:spPr>
          <a:xfrm>
            <a:off x="241300" y="279400"/>
            <a:ext cx="8674100" cy="1117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to measure effective communication?</a:t>
            </a:r>
            <a:endParaRPr lang="en-US" altLang="en-US" dirty="0" smtClean="0">
              <a:latin typeface="Lucida Grande" charset="0"/>
              <a:sym typeface="Lucida Grande" charset="0"/>
            </a:endParaRPr>
          </a:p>
        </p:txBody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7825" y="2500313"/>
            <a:ext cx="7775575" cy="814387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Diameter</a:t>
            </a:r>
            <a:r>
              <a:rPr lang="en-US" altLang="en-US" sz="26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the subgraph defined by the group members</a:t>
            </a:r>
            <a:endParaRPr lang="en-US" altLang="en-US" sz="2600" smtClean="0">
              <a:latin typeface="Lucida Grande" charset="0"/>
              <a:sym typeface="Lucida Grande" charset="0"/>
            </a:endParaRP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3429000" y="3238500"/>
            <a:ext cx="609600" cy="609600"/>
            <a:chOff x="0" y="0"/>
            <a:chExt cx="384" cy="384"/>
          </a:xfrm>
        </p:grpSpPr>
        <p:sp>
          <p:nvSpPr>
            <p:cNvPr id="55339" name="Oval 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40" name="Rectangle 9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2438400" y="4533900"/>
            <a:ext cx="609600" cy="609600"/>
            <a:chOff x="0" y="0"/>
            <a:chExt cx="384" cy="384"/>
          </a:xfrm>
        </p:grpSpPr>
        <p:sp>
          <p:nvSpPr>
            <p:cNvPr id="55337" name="Oval 1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38" name="Rectangle 12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4419600" y="4533900"/>
            <a:ext cx="609600" cy="609600"/>
            <a:chOff x="0" y="0"/>
            <a:chExt cx="384" cy="384"/>
          </a:xfrm>
        </p:grpSpPr>
        <p:sp>
          <p:nvSpPr>
            <p:cNvPr id="55335" name="Oval 1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36" name="Rectangle 15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3048000" y="48387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rot="10800000" flipH="1">
            <a:off x="2743200" y="36957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3962400" y="36957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5943600" y="4533900"/>
            <a:ext cx="609600" cy="609600"/>
            <a:chOff x="0" y="0"/>
            <a:chExt cx="384" cy="384"/>
          </a:xfrm>
        </p:grpSpPr>
        <p:sp>
          <p:nvSpPr>
            <p:cNvPr id="55333" name="Oval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34" name="Rectangle 21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5943600" y="3238500"/>
            <a:ext cx="609600" cy="609600"/>
            <a:chOff x="0" y="0"/>
            <a:chExt cx="384" cy="384"/>
          </a:xfrm>
        </p:grpSpPr>
        <p:sp>
          <p:nvSpPr>
            <p:cNvPr id="55331" name="Oval 2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32" name="Rectangle 24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54298" name="Line 26"/>
          <p:cNvSpPr>
            <a:spLocks noChangeShapeType="1"/>
          </p:cNvSpPr>
          <p:nvPr/>
        </p:nvSpPr>
        <p:spPr bwMode="auto">
          <a:xfrm rot="10800000" flipH="1">
            <a:off x="6248400" y="38481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3429000" y="3238500"/>
            <a:ext cx="609600" cy="609600"/>
            <a:chOff x="0" y="0"/>
            <a:chExt cx="384" cy="384"/>
          </a:xfrm>
        </p:grpSpPr>
        <p:sp>
          <p:nvSpPr>
            <p:cNvPr id="55329" name="Oval 2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30" name="Rectangle 2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4304" name="Group 32"/>
          <p:cNvGrpSpPr>
            <a:grpSpLocks/>
          </p:cNvGrpSpPr>
          <p:nvPr/>
        </p:nvGrpSpPr>
        <p:grpSpPr bwMode="auto">
          <a:xfrm>
            <a:off x="5943600" y="4533900"/>
            <a:ext cx="609600" cy="609600"/>
            <a:chOff x="0" y="0"/>
            <a:chExt cx="384" cy="384"/>
          </a:xfrm>
        </p:grpSpPr>
        <p:sp>
          <p:nvSpPr>
            <p:cNvPr id="55327" name="Oval 3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28" name="Rectangle 31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4307" name="Group 35"/>
          <p:cNvGrpSpPr>
            <a:grpSpLocks/>
          </p:cNvGrpSpPr>
          <p:nvPr/>
        </p:nvGrpSpPr>
        <p:grpSpPr bwMode="auto">
          <a:xfrm>
            <a:off x="4419600" y="4533900"/>
            <a:ext cx="609600" cy="609600"/>
            <a:chOff x="0" y="0"/>
            <a:chExt cx="384" cy="384"/>
          </a:xfrm>
        </p:grpSpPr>
        <p:sp>
          <p:nvSpPr>
            <p:cNvPr id="55325" name="Oval 3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26" name="Rectangle 3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grpSp>
        <p:nvGrpSpPr>
          <p:cNvPr id="54310" name="Group 38"/>
          <p:cNvGrpSpPr>
            <a:grpSpLocks/>
          </p:cNvGrpSpPr>
          <p:nvPr/>
        </p:nvGrpSpPr>
        <p:grpSpPr bwMode="auto">
          <a:xfrm>
            <a:off x="2438400" y="4533900"/>
            <a:ext cx="609600" cy="609600"/>
            <a:chOff x="0" y="0"/>
            <a:chExt cx="384" cy="384"/>
          </a:xfrm>
        </p:grpSpPr>
        <p:sp>
          <p:nvSpPr>
            <p:cNvPr id="55323" name="Oval 36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24" name="Rectangle 37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1752600" y="1828800"/>
            <a:ext cx="4191000" cy="730250"/>
            <a:chOff x="0" y="0"/>
            <a:chExt cx="2640" cy="460"/>
          </a:xfrm>
        </p:grpSpPr>
        <p:sp>
          <p:nvSpPr>
            <p:cNvPr id="55321" name="AutoShape 39"/>
            <p:cNvSpPr>
              <a:spLocks/>
            </p:cNvSpPr>
            <p:nvPr/>
          </p:nvSpPr>
          <p:spPr bwMode="auto">
            <a:xfrm>
              <a:off x="0" y="0"/>
              <a:ext cx="2640" cy="460"/>
            </a:xfrm>
            <a:custGeom>
              <a:avLst/>
              <a:gdLst>
                <a:gd name="T0" fmla="*/ 0 w 21600"/>
                <a:gd name="T1" fmla="*/ 3000 h 21600"/>
                <a:gd name="T2" fmla="*/ 524 w 21600"/>
                <a:gd name="T3" fmla="*/ 0 h 21600"/>
                <a:gd name="T4" fmla="*/ 3600 w 21600"/>
                <a:gd name="T5" fmla="*/ 0 h 21600"/>
                <a:gd name="T6" fmla="*/ 9000 w 21600"/>
                <a:gd name="T7" fmla="*/ 0 h 21600"/>
                <a:gd name="T8" fmla="*/ 21076 w 21600"/>
                <a:gd name="T9" fmla="*/ 0 h 21600"/>
                <a:gd name="T10" fmla="*/ 21600 w 21600"/>
                <a:gd name="T11" fmla="*/ 3000 h 21600"/>
                <a:gd name="T12" fmla="*/ 21600 w 21600"/>
                <a:gd name="T13" fmla="*/ 10500 h 21600"/>
                <a:gd name="T14" fmla="*/ 21600 w 21600"/>
                <a:gd name="T15" fmla="*/ 15000 h 21600"/>
                <a:gd name="T16" fmla="*/ 21076 w 21600"/>
                <a:gd name="T17" fmla="*/ 18000 h 21600"/>
                <a:gd name="T18" fmla="*/ 9000 w 21600"/>
                <a:gd name="T19" fmla="*/ 18000 h 21600"/>
                <a:gd name="T20" fmla="*/ 956 w 21600"/>
                <a:gd name="T21" fmla="*/ 21600 h 21600"/>
                <a:gd name="T22" fmla="*/ 3600 w 21600"/>
                <a:gd name="T23" fmla="*/ 18000 h 21600"/>
                <a:gd name="T24" fmla="*/ 524 w 21600"/>
                <a:gd name="T25" fmla="*/ 18000 h 21600"/>
                <a:gd name="T26" fmla="*/ 0 w 21600"/>
                <a:gd name="T27" fmla="*/ 15000 h 21600"/>
                <a:gd name="T28" fmla="*/ 0 w 21600"/>
                <a:gd name="T29" fmla="*/ 10500 h 21600"/>
                <a:gd name="T30" fmla="*/ 0 w 21600"/>
                <a:gd name="T31" fmla="*/ 3000 h 21600"/>
                <a:gd name="T32" fmla="*/ 0 w 21600"/>
                <a:gd name="T33" fmla="*/ 3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3000"/>
                  </a:moveTo>
                  <a:cubicBezTo>
                    <a:pt x="0" y="1343"/>
                    <a:pt x="234" y="0"/>
                    <a:pt x="524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21076" y="0"/>
                  </a:lnTo>
                  <a:cubicBezTo>
                    <a:pt x="21366" y="0"/>
                    <a:pt x="21600" y="1343"/>
                    <a:pt x="21600" y="3000"/>
                  </a:cubicBezTo>
                  <a:lnTo>
                    <a:pt x="21600" y="10500"/>
                  </a:lnTo>
                  <a:lnTo>
                    <a:pt x="21600" y="15000"/>
                  </a:lnTo>
                  <a:cubicBezTo>
                    <a:pt x="21600" y="16657"/>
                    <a:pt x="21366" y="18000"/>
                    <a:pt x="21076" y="18000"/>
                  </a:cubicBezTo>
                  <a:lnTo>
                    <a:pt x="9000" y="18000"/>
                  </a:lnTo>
                  <a:lnTo>
                    <a:pt x="956" y="21600"/>
                  </a:lnTo>
                  <a:lnTo>
                    <a:pt x="3600" y="18000"/>
                  </a:lnTo>
                  <a:lnTo>
                    <a:pt x="524" y="18000"/>
                  </a:lnTo>
                  <a:cubicBezTo>
                    <a:pt x="234" y="18000"/>
                    <a:pt x="0" y="16657"/>
                    <a:pt x="0" y="15000"/>
                  </a:cubicBezTo>
                  <a:lnTo>
                    <a:pt x="0" y="10500"/>
                  </a:lnTo>
                  <a:lnTo>
                    <a:pt x="0" y="3000"/>
                  </a:lnTo>
                  <a:close/>
                  <a:moveTo>
                    <a:pt x="0" y="3000"/>
                  </a:moveTo>
                </a:path>
              </a:pathLst>
            </a:custGeom>
            <a:solidFill>
              <a:srgbClr val="727CA3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22" name="Rectangle 40"/>
            <p:cNvSpPr>
              <a:spLocks/>
            </p:cNvSpPr>
            <p:nvPr/>
          </p:nvSpPr>
          <p:spPr bwMode="auto">
            <a:xfrm>
              <a:off x="18" y="18"/>
              <a:ext cx="26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The longest shortest path between any two nodes in the subgraph</a:t>
              </a:r>
            </a:p>
          </p:txBody>
        </p:sp>
      </p:grpSp>
      <p:sp>
        <p:nvSpPr>
          <p:cNvPr id="54314" name="Rectangle 42"/>
          <p:cNvSpPr>
            <a:spLocks/>
          </p:cNvSpPr>
          <p:nvPr/>
        </p:nvSpPr>
        <p:spPr bwMode="auto">
          <a:xfrm>
            <a:off x="3657600" y="5905500"/>
            <a:ext cx="2603500" cy="444500"/>
          </a:xfrm>
          <a:prstGeom prst="rect">
            <a:avLst/>
          </a:prstGeom>
          <a:solidFill>
            <a:srgbClr val="727C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diameter = infty</a:t>
            </a:r>
          </a:p>
        </p:txBody>
      </p:sp>
      <p:sp>
        <p:nvSpPr>
          <p:cNvPr id="54315" name="Rectangle 43"/>
          <p:cNvSpPr>
            <a:spLocks/>
          </p:cNvSpPr>
          <p:nvPr/>
        </p:nvSpPr>
        <p:spPr bwMode="auto">
          <a:xfrm>
            <a:off x="3657600" y="5905500"/>
            <a:ext cx="2603500" cy="431800"/>
          </a:xfrm>
          <a:prstGeom prst="rect">
            <a:avLst/>
          </a:prstGeom>
          <a:solidFill>
            <a:srgbClr val="727C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diameter = 1</a:t>
            </a:r>
          </a:p>
        </p:txBody>
      </p:sp>
    </p:spTree>
    <p:extLst>
      <p:ext uri="{BB962C8B-B14F-4D97-AF65-F5344CB8AC3E}">
        <p14:creationId xmlns:p14="http://schemas.microsoft.com/office/powerpoint/2010/main" val="32594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  <p:bldP spid="54290" grpId="0" animBg="1"/>
      <p:bldP spid="54291" grpId="0" animBg="1"/>
      <p:bldP spid="54298" grpId="0" animBg="1"/>
      <p:bldP spid="54314" grpId="0" animBg="1" autoUpdateAnimBg="0"/>
      <p:bldP spid="543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/>
          </p:cNvSpPr>
          <p:nvPr/>
        </p:nvSpPr>
        <p:spPr bwMode="auto">
          <a:xfrm>
            <a:off x="609600" y="1690836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6327" name="Rectangle 6"/>
          <p:cNvSpPr>
            <a:spLocks noGrp="1" noChangeArrowheads="1"/>
          </p:cNvSpPr>
          <p:nvPr>
            <p:ph type="title"/>
          </p:nvPr>
        </p:nvSpPr>
        <p:spPr>
          <a:xfrm>
            <a:off x="215900" y="317500"/>
            <a:ext cx="8318500" cy="1168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to measure effective communication?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5925" y="2692549"/>
            <a:ext cx="7775575" cy="814387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smtClean="0">
                <a:solidFill>
                  <a:srgbClr val="0044FE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(Minimum spanning tree)</a:t>
            </a:r>
            <a:r>
              <a:rPr lang="en-US" altLang="en-US" sz="26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the subgraph defined by the group members</a:t>
            </a:r>
            <a:endParaRPr lang="en-US" altLang="en-US" sz="2600" smtClean="0">
              <a:latin typeface="Lucida Grande" charset="0"/>
              <a:sym typeface="Lucida Grande" charset="0"/>
            </a:endParaRP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3390900" y="3659336"/>
            <a:ext cx="609600" cy="609600"/>
            <a:chOff x="0" y="0"/>
            <a:chExt cx="384" cy="384"/>
          </a:xfrm>
        </p:grpSpPr>
        <p:sp>
          <p:nvSpPr>
            <p:cNvPr id="56365" name="Oval 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6" name="Rectangle 9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2400300" y="4954736"/>
            <a:ext cx="609600" cy="609600"/>
            <a:chOff x="0" y="0"/>
            <a:chExt cx="384" cy="384"/>
          </a:xfrm>
        </p:grpSpPr>
        <p:sp>
          <p:nvSpPr>
            <p:cNvPr id="56363" name="Oval 1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4" name="Rectangle 12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4381500" y="4954736"/>
            <a:ext cx="609600" cy="609600"/>
            <a:chOff x="0" y="0"/>
            <a:chExt cx="384" cy="384"/>
          </a:xfrm>
        </p:grpSpPr>
        <p:sp>
          <p:nvSpPr>
            <p:cNvPr id="56361" name="Oval 1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2" name="Rectangle 15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3009900" y="5259536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rot="10800000" flipH="1">
            <a:off x="2705100" y="4116536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3924300" y="4116536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5318" name="Group 22"/>
          <p:cNvGrpSpPr>
            <a:grpSpLocks/>
          </p:cNvGrpSpPr>
          <p:nvPr/>
        </p:nvGrpSpPr>
        <p:grpSpPr bwMode="auto">
          <a:xfrm>
            <a:off x="5905500" y="4954736"/>
            <a:ext cx="609600" cy="609600"/>
            <a:chOff x="0" y="0"/>
            <a:chExt cx="384" cy="384"/>
          </a:xfrm>
        </p:grpSpPr>
        <p:sp>
          <p:nvSpPr>
            <p:cNvPr id="56359" name="Oval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0" name="Rectangle 21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5321" name="Group 25"/>
          <p:cNvGrpSpPr>
            <a:grpSpLocks/>
          </p:cNvGrpSpPr>
          <p:nvPr/>
        </p:nvGrpSpPr>
        <p:grpSpPr bwMode="auto">
          <a:xfrm>
            <a:off x="5905500" y="3659336"/>
            <a:ext cx="609600" cy="609600"/>
            <a:chOff x="0" y="0"/>
            <a:chExt cx="384" cy="384"/>
          </a:xfrm>
        </p:grpSpPr>
        <p:sp>
          <p:nvSpPr>
            <p:cNvPr id="56357" name="Oval 2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8" name="Rectangle 24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55322" name="Line 26"/>
          <p:cNvSpPr>
            <a:spLocks noChangeShapeType="1"/>
          </p:cNvSpPr>
          <p:nvPr/>
        </p:nvSpPr>
        <p:spPr bwMode="auto">
          <a:xfrm rot="10800000" flipH="1">
            <a:off x="6210300" y="4268936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5325" name="Group 29"/>
          <p:cNvGrpSpPr>
            <a:grpSpLocks/>
          </p:cNvGrpSpPr>
          <p:nvPr/>
        </p:nvGrpSpPr>
        <p:grpSpPr bwMode="auto">
          <a:xfrm>
            <a:off x="3390900" y="3659336"/>
            <a:ext cx="609600" cy="609600"/>
            <a:chOff x="0" y="0"/>
            <a:chExt cx="384" cy="384"/>
          </a:xfrm>
        </p:grpSpPr>
        <p:sp>
          <p:nvSpPr>
            <p:cNvPr id="56355" name="Oval 2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6" name="Rectangle 2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5328" name="Group 32"/>
          <p:cNvGrpSpPr>
            <a:grpSpLocks/>
          </p:cNvGrpSpPr>
          <p:nvPr/>
        </p:nvGrpSpPr>
        <p:grpSpPr bwMode="auto">
          <a:xfrm>
            <a:off x="5905500" y="4954736"/>
            <a:ext cx="609600" cy="609600"/>
            <a:chOff x="0" y="0"/>
            <a:chExt cx="384" cy="384"/>
          </a:xfrm>
        </p:grpSpPr>
        <p:sp>
          <p:nvSpPr>
            <p:cNvPr id="56353" name="Oval 3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4" name="Rectangle 31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5331" name="Group 35"/>
          <p:cNvGrpSpPr>
            <a:grpSpLocks/>
          </p:cNvGrpSpPr>
          <p:nvPr/>
        </p:nvGrpSpPr>
        <p:grpSpPr bwMode="auto">
          <a:xfrm>
            <a:off x="4381500" y="4954736"/>
            <a:ext cx="609600" cy="609600"/>
            <a:chOff x="0" y="0"/>
            <a:chExt cx="384" cy="384"/>
          </a:xfrm>
        </p:grpSpPr>
        <p:sp>
          <p:nvSpPr>
            <p:cNvPr id="56351" name="Oval 3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2" name="Rectangle 3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grpSp>
        <p:nvGrpSpPr>
          <p:cNvPr id="55334" name="Group 38"/>
          <p:cNvGrpSpPr>
            <a:grpSpLocks/>
          </p:cNvGrpSpPr>
          <p:nvPr/>
        </p:nvGrpSpPr>
        <p:grpSpPr bwMode="auto">
          <a:xfrm>
            <a:off x="2400300" y="4954736"/>
            <a:ext cx="609600" cy="609600"/>
            <a:chOff x="0" y="0"/>
            <a:chExt cx="384" cy="384"/>
          </a:xfrm>
        </p:grpSpPr>
        <p:sp>
          <p:nvSpPr>
            <p:cNvPr id="56349" name="Oval 36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0" name="Rectangle 37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5337" name="Group 41"/>
          <p:cNvGrpSpPr>
            <a:grpSpLocks/>
          </p:cNvGrpSpPr>
          <p:nvPr/>
        </p:nvGrpSpPr>
        <p:grpSpPr bwMode="auto">
          <a:xfrm>
            <a:off x="1824038" y="1817836"/>
            <a:ext cx="4051300" cy="914400"/>
            <a:chOff x="0" y="0"/>
            <a:chExt cx="2552" cy="576"/>
          </a:xfrm>
        </p:grpSpPr>
        <p:sp>
          <p:nvSpPr>
            <p:cNvPr id="56347" name="AutoShape 39"/>
            <p:cNvSpPr>
              <a:spLocks/>
            </p:cNvSpPr>
            <p:nvPr/>
          </p:nvSpPr>
          <p:spPr bwMode="auto">
            <a:xfrm>
              <a:off x="0" y="0"/>
              <a:ext cx="2552" cy="576"/>
            </a:xfrm>
            <a:custGeom>
              <a:avLst/>
              <a:gdLst>
                <a:gd name="T0" fmla="*/ 0 w 21600"/>
                <a:gd name="T1" fmla="*/ 3000 h 21600"/>
                <a:gd name="T2" fmla="*/ 692 w 21600"/>
                <a:gd name="T3" fmla="*/ 0 h 21600"/>
                <a:gd name="T4" fmla="*/ 3600 w 21600"/>
                <a:gd name="T5" fmla="*/ 0 h 21600"/>
                <a:gd name="T6" fmla="*/ 9000 w 21600"/>
                <a:gd name="T7" fmla="*/ 0 h 21600"/>
                <a:gd name="T8" fmla="*/ 20908 w 21600"/>
                <a:gd name="T9" fmla="*/ 0 h 21600"/>
                <a:gd name="T10" fmla="*/ 21600 w 21600"/>
                <a:gd name="T11" fmla="*/ 3000 h 21600"/>
                <a:gd name="T12" fmla="*/ 21600 w 21600"/>
                <a:gd name="T13" fmla="*/ 10500 h 21600"/>
                <a:gd name="T14" fmla="*/ 21600 w 21600"/>
                <a:gd name="T15" fmla="*/ 15000 h 21600"/>
                <a:gd name="T16" fmla="*/ 20908 w 21600"/>
                <a:gd name="T17" fmla="*/ 18000 h 21600"/>
                <a:gd name="T18" fmla="*/ 9000 w 21600"/>
                <a:gd name="T19" fmla="*/ 18000 h 21600"/>
                <a:gd name="T20" fmla="*/ 956 w 21600"/>
                <a:gd name="T21" fmla="*/ 21600 h 21600"/>
                <a:gd name="T22" fmla="*/ 3600 w 21600"/>
                <a:gd name="T23" fmla="*/ 18000 h 21600"/>
                <a:gd name="T24" fmla="*/ 692 w 21600"/>
                <a:gd name="T25" fmla="*/ 18000 h 21600"/>
                <a:gd name="T26" fmla="*/ 0 w 21600"/>
                <a:gd name="T27" fmla="*/ 15000 h 21600"/>
                <a:gd name="T28" fmla="*/ 0 w 21600"/>
                <a:gd name="T29" fmla="*/ 10500 h 21600"/>
                <a:gd name="T30" fmla="*/ 0 w 21600"/>
                <a:gd name="T31" fmla="*/ 3000 h 21600"/>
                <a:gd name="T32" fmla="*/ 0 w 21600"/>
                <a:gd name="T33" fmla="*/ 3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3000"/>
                  </a:moveTo>
                  <a:cubicBezTo>
                    <a:pt x="0" y="1343"/>
                    <a:pt x="310" y="0"/>
                    <a:pt x="692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20908" y="0"/>
                  </a:lnTo>
                  <a:cubicBezTo>
                    <a:pt x="21290" y="0"/>
                    <a:pt x="21600" y="1343"/>
                    <a:pt x="21600" y="3000"/>
                  </a:cubicBezTo>
                  <a:lnTo>
                    <a:pt x="21600" y="10500"/>
                  </a:lnTo>
                  <a:lnTo>
                    <a:pt x="21600" y="15000"/>
                  </a:lnTo>
                  <a:cubicBezTo>
                    <a:pt x="21600" y="16657"/>
                    <a:pt x="21290" y="18000"/>
                    <a:pt x="20908" y="18000"/>
                  </a:cubicBezTo>
                  <a:lnTo>
                    <a:pt x="9000" y="18000"/>
                  </a:lnTo>
                  <a:lnTo>
                    <a:pt x="956" y="21600"/>
                  </a:lnTo>
                  <a:lnTo>
                    <a:pt x="3600" y="18000"/>
                  </a:lnTo>
                  <a:lnTo>
                    <a:pt x="692" y="18000"/>
                  </a:lnTo>
                  <a:cubicBezTo>
                    <a:pt x="310" y="18000"/>
                    <a:pt x="0" y="16657"/>
                    <a:pt x="0" y="15000"/>
                  </a:cubicBezTo>
                  <a:lnTo>
                    <a:pt x="0" y="10500"/>
                  </a:lnTo>
                  <a:lnTo>
                    <a:pt x="0" y="3000"/>
                  </a:lnTo>
                  <a:close/>
                  <a:moveTo>
                    <a:pt x="0" y="3000"/>
                  </a:moveTo>
                </a:path>
              </a:pathLst>
            </a:custGeom>
            <a:solidFill>
              <a:srgbClr val="727CA3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8" name="Rectangle 40"/>
            <p:cNvSpPr>
              <a:spLocks/>
            </p:cNvSpPr>
            <p:nvPr/>
          </p:nvSpPr>
          <p:spPr bwMode="auto">
            <a:xfrm>
              <a:off x="23" y="23"/>
              <a:ext cx="25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The total weight of the edges of a tree that spans all the team nodes</a:t>
              </a:r>
            </a:p>
          </p:txBody>
        </p:sp>
      </p:grpSp>
      <p:sp>
        <p:nvSpPr>
          <p:cNvPr id="55338" name="Rectangle 42"/>
          <p:cNvSpPr>
            <a:spLocks/>
          </p:cNvSpPr>
          <p:nvPr/>
        </p:nvSpPr>
        <p:spPr bwMode="auto">
          <a:xfrm>
            <a:off x="3695700" y="6021536"/>
            <a:ext cx="2222500" cy="431800"/>
          </a:xfrm>
          <a:prstGeom prst="rect">
            <a:avLst/>
          </a:prstGeom>
          <a:solidFill>
            <a:srgbClr val="727C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= infty</a:t>
            </a:r>
          </a:p>
        </p:txBody>
      </p:sp>
      <p:sp>
        <p:nvSpPr>
          <p:cNvPr id="55339" name="Rectangle 43"/>
          <p:cNvSpPr>
            <a:spLocks/>
          </p:cNvSpPr>
          <p:nvPr/>
        </p:nvSpPr>
        <p:spPr bwMode="auto">
          <a:xfrm>
            <a:off x="3695700" y="6021536"/>
            <a:ext cx="2222500" cy="431800"/>
          </a:xfrm>
          <a:prstGeom prst="rect">
            <a:avLst/>
          </a:prstGeom>
          <a:solidFill>
            <a:srgbClr val="727C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= 2</a:t>
            </a:r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3009900" y="5259536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rot="10800000" flipH="1">
            <a:off x="2705100" y="4116536"/>
            <a:ext cx="762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5" grpId="0" animBg="1"/>
      <p:bldP spid="55322" grpId="0" animBg="1"/>
      <p:bldP spid="55338" grpId="0" animBg="1" autoUpdateAnimBg="0"/>
      <p:bldP spid="55339" grpId="0" animBg="1" autoUpdateAnimBg="0"/>
      <p:bldP spid="55340" grpId="0" animBg="1"/>
      <p:bldP spid="55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7351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924800" cy="990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Problem definition (</a:t>
            </a:r>
            <a:r>
              <a:rPr lang="en-US" altLang="en-US" dirty="0" err="1" smtClean="0">
                <a:solidFill>
                  <a:srgbClr val="0044FE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MinDiameter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Lucida Grande" charset="0"/>
              <a:sym typeface="Lucida Grand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327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2250" y="1537083"/>
                <a:ext cx="8712200" cy="5105400"/>
              </a:xfrm>
            </p:spPr>
            <p:txBody>
              <a:bodyPr>
                <a:normAutofit lnSpcReduction="10000"/>
              </a:bodyPr>
              <a:lstStyle/>
              <a:p>
                <a:pPr marL="234950" indent="-234950">
                  <a:spcBef>
                    <a:spcPct val="0"/>
                  </a:spcBef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Given a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task</a:t>
                </a:r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and a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social network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0070C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</m:oMath>
                </a14:m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of experts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, find the subset (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team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) of experts that can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perform the given task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and they define a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subgraph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’</m:t>
                    </m:r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0070C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</m:oMath>
                </a14:m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with the</a:t>
                </a:r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minimum diameter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.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0" indent="0" eaLnBrk="1" hangingPunct="1">
                  <a:buClr>
                    <a:srgbClr val="727CA3"/>
                  </a:buClr>
                  <a:buSzPct val="75000"/>
                  <a:buNone/>
                </a:pP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Problem is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NP-hard</a:t>
                </a: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Equivalent to the </a:t>
                </a:r>
                <a:r>
                  <a:rPr lang="en-US" altLang="en-US" sz="2600" dirty="0">
                    <a:solidFill>
                      <a:schemeClr val="accent6">
                        <a:lumMod val="75000"/>
                      </a:schemeClr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Multiple Choice </a:t>
                </a:r>
                <a:r>
                  <a:rPr lang="en-US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Cover </a:t>
                </a: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(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MCC</a:t>
                </a: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)</a:t>
                </a:r>
              </a:p>
              <a:p>
                <a:pPr marL="635000" lvl="1" indent="-234950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We have a set cover instance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(</m:t>
                    </m:r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𝑈</m:t>
                    </m:r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,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𝑺</m:t>
                    </m:r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)</m:t>
                    </m:r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, but we also have a 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distance matrix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𝐷</m:t>
                    </m:r>
                  </m:oMath>
                </a14:m>
                <a:r>
                  <a:rPr lang="en-US" altLang="en-US" sz="2600" dirty="0" smtClean="0">
                    <a:solidFill>
                      <a:srgbClr val="C0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with distances between the different sets in </a:t>
                </a:r>
                <a14:m>
                  <m:oMath xmlns:m="http://schemas.openxmlformats.org/officeDocument/2006/math">
                    <m:r>
                      <a:rPr lang="en-US" altLang="en-US" sz="2600" b="1" i="1" dirty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𝑺</m:t>
                    </m:r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.</a:t>
                </a:r>
              </a:p>
              <a:p>
                <a:pPr marL="635000" lvl="1" indent="-234950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We want a cover that has the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minimum diameter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(minimizes the largest pairwise distance in the cover)</a:t>
                </a:r>
                <a:endParaRPr lang="en-US" altLang="en-US" sz="2600" dirty="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endParaRPr>
              </a:p>
            </p:txBody>
          </p:sp>
        </mc:Choice>
        <mc:Fallback>
          <p:sp>
            <p:nvSpPr>
              <p:cNvPr id="5632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2250" y="1537083"/>
                <a:ext cx="8712200" cy="5105400"/>
              </a:xfrm>
              <a:blipFill rotWithShape="1">
                <a:blip r:embed="rId2"/>
                <a:stretch>
                  <a:fillRect l="-559" t="-190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8375" name="Rectangle 6"/>
          <p:cNvSpPr>
            <a:spLocks noGrp="1" noChangeArrowheads="1"/>
          </p:cNvSpPr>
          <p:nvPr>
            <p:ph type="title"/>
          </p:nvPr>
        </p:nvSpPr>
        <p:spPr>
          <a:xfrm>
            <a:off x="230188" y="187325"/>
            <a:ext cx="8990012" cy="1031875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RarestFirst</a:t>
            </a:r>
            <a:r>
              <a:rPr lang="en-US" altLang="en-US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376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890713"/>
                <a:ext cx="8458200" cy="3902075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ct val="0"/>
                  </a:spcBef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Compute all tree distances from the input graph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and create a new </a:t>
                </a:r>
                <a:r>
                  <a:rPr lang="en-US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complete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6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en-US" sz="2600" dirty="0" smtClean="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endParaRPr>
              </a:p>
              <a:p>
                <a:pPr marL="419100" indent="-419100" eaLnBrk="1" hangingPunct="1">
                  <a:spcBef>
                    <a:spcPct val="0"/>
                  </a:spcBef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Find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Rarest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skill 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α</a:t>
                </a:r>
                <a:r>
                  <a:rPr lang="en-US" altLang="en-US" sz="2600" baseline="-250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rare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required for a task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419100" indent="-41910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err="1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</a:t>
                </a:r>
                <a:r>
                  <a:rPr lang="en-US" altLang="en-US" sz="2600" baseline="-25000" dirty="0" err="1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rare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=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group of people that have </a:t>
                </a:r>
                <a:r>
                  <a:rPr lang="en-US" altLang="en-US" sz="26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α</a:t>
                </a:r>
                <a:r>
                  <a:rPr lang="en-US" altLang="en-US" sz="2600" baseline="-25000" dirty="0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rare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419100" indent="-419100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Evaluate star graphs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</m:ctrlPr>
                      </m:sSubPr>
                      <m:e>
                        <m:r>
                          <a:rPr lang="en-US" altLang="en-US" sz="26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6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Lucida Grande" charset="0"/>
                            <a:cs typeface="Lucida Grande" charset="0"/>
                            <a:sym typeface="Lucida Grande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, centered at individuals from </a:t>
                </a:r>
                <a:r>
                  <a:rPr lang="en-US" altLang="en-US" sz="2600" dirty="0" err="1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</a:t>
                </a:r>
                <a:r>
                  <a:rPr lang="en-US" altLang="en-US" sz="2600" baseline="-25000" dirty="0" err="1" smtClean="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rare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419100" indent="-41910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Report cheapest star  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</p:txBody>
          </p:sp>
        </mc:Choice>
        <mc:Fallback>
          <p:sp>
            <p:nvSpPr>
              <p:cNvPr id="58376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890713"/>
                <a:ext cx="8458200" cy="3902075"/>
              </a:xfrm>
              <a:blipFill rotWithShape="1">
                <a:blip r:embed="rId2"/>
                <a:stretch>
                  <a:fillRect l="-576" t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2" name="Rectangle 8"/>
          <p:cNvSpPr>
            <a:spLocks/>
          </p:cNvSpPr>
          <p:nvPr/>
        </p:nvSpPr>
        <p:spPr bwMode="auto">
          <a:xfrm>
            <a:off x="0" y="5517232"/>
            <a:ext cx="7323138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9FB8C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Running time: </a:t>
            </a:r>
            <a:r>
              <a:rPr lang="en-US" altLang="en-US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Quadratic</a:t>
            </a:r>
            <a:r>
              <a:rPr lang="en-US" altLang="en-US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to the number of nodes</a:t>
            </a:r>
            <a:endParaRPr lang="en-US" altLang="en-US" dirty="0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9FB8C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Approximation factor: </a:t>
            </a:r>
            <a:r>
              <a:rPr lang="en-US" altLang="en-US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2xO</a:t>
            </a:r>
            <a:r>
              <a:rPr lang="en-US" altLang="en-US" sz="2000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42815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9399" name="Rectangle 6"/>
          <p:cNvSpPr>
            <a:spLocks noGrp="1" noChangeArrowheads="1"/>
          </p:cNvSpPr>
          <p:nvPr>
            <p:ph type="title"/>
          </p:nvPr>
        </p:nvSpPr>
        <p:spPr>
          <a:xfrm>
            <a:off x="155575" y="609600"/>
            <a:ext cx="8242300" cy="660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RarestFirst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algorithm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grpSp>
        <p:nvGrpSpPr>
          <p:cNvPr id="59400" name="Group 9"/>
          <p:cNvGrpSpPr>
            <a:grpSpLocks/>
          </p:cNvGrpSpPr>
          <p:nvPr/>
        </p:nvGrpSpPr>
        <p:grpSpPr bwMode="auto">
          <a:xfrm>
            <a:off x="685800" y="2393950"/>
            <a:ext cx="609600" cy="609600"/>
            <a:chOff x="0" y="0"/>
            <a:chExt cx="384" cy="384"/>
          </a:xfrm>
        </p:grpSpPr>
        <p:sp>
          <p:nvSpPr>
            <p:cNvPr id="59437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8" name="Rectangle 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59401" name="Group 12"/>
          <p:cNvGrpSpPr>
            <a:grpSpLocks/>
          </p:cNvGrpSpPr>
          <p:nvPr/>
        </p:nvGrpSpPr>
        <p:grpSpPr bwMode="auto">
          <a:xfrm>
            <a:off x="3200400" y="2393950"/>
            <a:ext cx="609600" cy="609600"/>
            <a:chOff x="0" y="0"/>
            <a:chExt cx="384" cy="384"/>
          </a:xfrm>
        </p:grpSpPr>
        <p:sp>
          <p:nvSpPr>
            <p:cNvPr id="59435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6" name="Rectangle 11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9402" name="Group 15"/>
          <p:cNvGrpSpPr>
            <a:grpSpLocks/>
          </p:cNvGrpSpPr>
          <p:nvPr/>
        </p:nvGrpSpPr>
        <p:grpSpPr bwMode="auto">
          <a:xfrm>
            <a:off x="685800" y="4146550"/>
            <a:ext cx="609600" cy="609600"/>
            <a:chOff x="0" y="0"/>
            <a:chExt cx="384" cy="384"/>
          </a:xfrm>
        </p:grpSpPr>
        <p:sp>
          <p:nvSpPr>
            <p:cNvPr id="59433" name="Oval 1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4" name="Rectangle 1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59403" name="Line 16"/>
          <p:cNvSpPr>
            <a:spLocks noChangeShapeType="1"/>
          </p:cNvSpPr>
          <p:nvPr/>
        </p:nvSpPr>
        <p:spPr bwMode="auto">
          <a:xfrm rot="10800000" flipH="1">
            <a:off x="12192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>
            <a:off x="1219200" y="2927350"/>
            <a:ext cx="685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05" name="Group 20"/>
          <p:cNvGrpSpPr>
            <a:grpSpLocks/>
          </p:cNvGrpSpPr>
          <p:nvPr/>
        </p:nvGrpSpPr>
        <p:grpSpPr bwMode="auto">
          <a:xfrm>
            <a:off x="1905000" y="3308350"/>
            <a:ext cx="609600" cy="609600"/>
            <a:chOff x="0" y="0"/>
            <a:chExt cx="384" cy="384"/>
          </a:xfrm>
        </p:grpSpPr>
        <p:sp>
          <p:nvSpPr>
            <p:cNvPr id="59431" name="Oval 1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2" name="Rectangle 19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59406" name="Group 23"/>
          <p:cNvGrpSpPr>
            <a:grpSpLocks/>
          </p:cNvGrpSpPr>
          <p:nvPr/>
        </p:nvGrpSpPr>
        <p:grpSpPr bwMode="auto">
          <a:xfrm>
            <a:off x="3200400" y="4146550"/>
            <a:ext cx="609600" cy="609600"/>
            <a:chOff x="0" y="0"/>
            <a:chExt cx="384" cy="384"/>
          </a:xfrm>
        </p:grpSpPr>
        <p:sp>
          <p:nvSpPr>
            <p:cNvPr id="59429" name="Oval 2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30" name="Rectangle 22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59407" name="Rectangle 24"/>
          <p:cNvSpPr>
            <a:spLocks/>
          </p:cNvSpPr>
          <p:nvPr/>
        </p:nvSpPr>
        <p:spPr bwMode="auto">
          <a:xfrm>
            <a:off x="4038600" y="1447800"/>
            <a:ext cx="488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T={</a:t>
            </a:r>
            <a:r>
              <a:rPr lang="en-US" alt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08" name="Line 25"/>
          <p:cNvSpPr>
            <a:spLocks noChangeShapeType="1"/>
          </p:cNvSpPr>
          <p:nvPr/>
        </p:nvSpPr>
        <p:spPr bwMode="auto">
          <a:xfrm>
            <a:off x="24384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9" name="Line 26"/>
          <p:cNvSpPr>
            <a:spLocks noChangeShapeType="1"/>
          </p:cNvSpPr>
          <p:nvPr/>
        </p:nvSpPr>
        <p:spPr bwMode="auto">
          <a:xfrm rot="10800000" flipH="1">
            <a:off x="2438400" y="28511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27"/>
          <p:cNvSpPr>
            <a:spLocks/>
          </p:cNvSpPr>
          <p:nvPr/>
        </p:nvSpPr>
        <p:spPr bwMode="auto">
          <a:xfrm>
            <a:off x="0" y="2057400"/>
            <a:ext cx="2451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11" name="Rectangle 28"/>
          <p:cNvSpPr>
            <a:spLocks/>
          </p:cNvSpPr>
          <p:nvPr/>
        </p:nvSpPr>
        <p:spPr bwMode="auto">
          <a:xfrm>
            <a:off x="2743200" y="2057400"/>
            <a:ext cx="2451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12" name="Rectangle 29"/>
          <p:cNvSpPr>
            <a:spLocks/>
          </p:cNvSpPr>
          <p:nvPr/>
        </p:nvSpPr>
        <p:spPr bwMode="auto">
          <a:xfrm>
            <a:off x="2362200" y="338455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13" name="Rectangle 30"/>
          <p:cNvSpPr>
            <a:spLocks/>
          </p:cNvSpPr>
          <p:nvPr/>
        </p:nvSpPr>
        <p:spPr bwMode="auto">
          <a:xfrm>
            <a:off x="-228600" y="4800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14" name="Rectangle 31"/>
          <p:cNvSpPr>
            <a:spLocks/>
          </p:cNvSpPr>
          <p:nvPr/>
        </p:nvSpPr>
        <p:spPr bwMode="auto">
          <a:xfrm>
            <a:off x="2743200" y="4800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59415" name="Rectangle 32"/>
          <p:cNvSpPr>
            <a:spLocks/>
          </p:cNvSpPr>
          <p:nvPr/>
        </p:nvSpPr>
        <p:spPr bwMode="auto">
          <a:xfrm>
            <a:off x="1574800" y="5230813"/>
            <a:ext cx="2908300" cy="11557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α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</a:t>
            </a:r>
            <a:r>
              <a:rPr lang="en-US" altLang="en-US" sz="2600" baseline="-25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= </a:t>
            </a:r>
            <a:r>
              <a:rPr lang="en-US" altLang="en-US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</a:t>
            </a:r>
            <a:r>
              <a:rPr lang="en-US" altLang="en-US" sz="2600" baseline="-25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={B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E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leanor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grpSp>
        <p:nvGrpSpPr>
          <p:cNvPr id="58403" name="Group 35"/>
          <p:cNvGrpSpPr>
            <a:grpSpLocks/>
          </p:cNvGrpSpPr>
          <p:nvPr/>
        </p:nvGrpSpPr>
        <p:grpSpPr bwMode="auto">
          <a:xfrm>
            <a:off x="3200400" y="2362200"/>
            <a:ext cx="609600" cy="609600"/>
            <a:chOff x="0" y="0"/>
            <a:chExt cx="384" cy="384"/>
          </a:xfrm>
        </p:grpSpPr>
        <p:sp>
          <p:nvSpPr>
            <p:cNvPr id="59427" name="Oval 3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28" name="Rectangle 3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1905000" y="3276600"/>
            <a:ext cx="609600" cy="609600"/>
            <a:chOff x="0" y="0"/>
            <a:chExt cx="384" cy="384"/>
          </a:xfrm>
        </p:grpSpPr>
        <p:sp>
          <p:nvSpPr>
            <p:cNvPr id="59425" name="Oval 36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26" name="Rectangle 37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sp>
        <p:nvSpPr>
          <p:cNvPr id="58407" name="Line 39"/>
          <p:cNvSpPr>
            <a:spLocks noChangeShapeType="1"/>
          </p:cNvSpPr>
          <p:nvPr/>
        </p:nvSpPr>
        <p:spPr bwMode="auto">
          <a:xfrm rot="10800000" flipH="1">
            <a:off x="2438400" y="2819400"/>
            <a:ext cx="7620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1219200" y="2895600"/>
            <a:ext cx="6858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11" name="Group 43"/>
          <p:cNvGrpSpPr>
            <a:grpSpLocks/>
          </p:cNvGrpSpPr>
          <p:nvPr/>
        </p:nvGrpSpPr>
        <p:grpSpPr bwMode="auto">
          <a:xfrm>
            <a:off x="685800" y="2362200"/>
            <a:ext cx="609600" cy="609600"/>
            <a:chOff x="0" y="0"/>
            <a:chExt cx="384" cy="384"/>
          </a:xfrm>
        </p:grpSpPr>
        <p:sp>
          <p:nvSpPr>
            <p:cNvPr id="59423" name="Oval 4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24" name="Rectangle 42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sp>
        <p:nvSpPr>
          <p:cNvPr id="58412" name="Rectangle 44"/>
          <p:cNvSpPr>
            <a:spLocks/>
          </p:cNvSpPr>
          <p:nvPr/>
        </p:nvSpPr>
        <p:spPr bwMode="auto">
          <a:xfrm>
            <a:off x="5486400" y="2514600"/>
            <a:ext cx="344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Skills: 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</a:p>
        </p:txBody>
      </p:sp>
      <p:sp>
        <p:nvSpPr>
          <p:cNvPr id="58413" name="Rectangle 45"/>
          <p:cNvSpPr>
            <a:spLocks/>
          </p:cNvSpPr>
          <p:nvPr/>
        </p:nvSpPr>
        <p:spPr bwMode="auto">
          <a:xfrm>
            <a:off x="5486400" y="5410200"/>
            <a:ext cx="3441700" cy="431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Diameter = 2</a:t>
            </a:r>
          </a:p>
        </p:txBody>
      </p:sp>
    </p:spTree>
    <p:extLst>
      <p:ext uri="{BB962C8B-B14F-4D97-AF65-F5344CB8AC3E}">
        <p14:creationId xmlns:p14="http://schemas.microsoft.com/office/powerpoint/2010/main" val="1110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7" grpId="0" animBg="1"/>
      <p:bldP spid="58408" grpId="0" animBg="1"/>
      <p:bldP spid="58412" grpId="0" build="p" autoUpdateAnimBg="0"/>
      <p:bldP spid="584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0423" name="Rectangle 6"/>
          <p:cNvSpPr>
            <a:spLocks noGrp="1" noChangeArrowheads="1"/>
          </p:cNvSpPr>
          <p:nvPr>
            <p:ph type="title"/>
          </p:nvPr>
        </p:nvSpPr>
        <p:spPr>
          <a:xfrm>
            <a:off x="153988" y="609600"/>
            <a:ext cx="8245475" cy="49847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z="28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sz="2800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RarestFirst</a:t>
            </a:r>
            <a:r>
              <a:rPr lang="en-US" altLang="en-US" sz="28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algorithm</a:t>
            </a:r>
            <a:endParaRPr lang="en-US" altLang="en-US" sz="2800" smtClean="0">
              <a:latin typeface="Lucida Grande" charset="0"/>
              <a:sym typeface="Lucida Grande" charset="0"/>
            </a:endParaRPr>
          </a:p>
        </p:txBody>
      </p:sp>
      <p:grpSp>
        <p:nvGrpSpPr>
          <p:cNvPr id="60424" name="Group 9"/>
          <p:cNvGrpSpPr>
            <a:grpSpLocks/>
          </p:cNvGrpSpPr>
          <p:nvPr/>
        </p:nvGrpSpPr>
        <p:grpSpPr bwMode="auto">
          <a:xfrm>
            <a:off x="685800" y="2393950"/>
            <a:ext cx="609600" cy="609600"/>
            <a:chOff x="0" y="0"/>
            <a:chExt cx="384" cy="384"/>
          </a:xfrm>
        </p:grpSpPr>
        <p:sp>
          <p:nvSpPr>
            <p:cNvPr id="60457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58" name="Rectangle 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60425" name="Group 12"/>
          <p:cNvGrpSpPr>
            <a:grpSpLocks/>
          </p:cNvGrpSpPr>
          <p:nvPr/>
        </p:nvGrpSpPr>
        <p:grpSpPr bwMode="auto">
          <a:xfrm>
            <a:off x="3200400" y="2393950"/>
            <a:ext cx="609600" cy="609600"/>
            <a:chOff x="0" y="0"/>
            <a:chExt cx="384" cy="384"/>
          </a:xfrm>
        </p:grpSpPr>
        <p:sp>
          <p:nvSpPr>
            <p:cNvPr id="60455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56" name="Rectangle 11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60426" name="Group 15"/>
          <p:cNvGrpSpPr>
            <a:grpSpLocks/>
          </p:cNvGrpSpPr>
          <p:nvPr/>
        </p:nvGrpSpPr>
        <p:grpSpPr bwMode="auto">
          <a:xfrm>
            <a:off x="685800" y="4146550"/>
            <a:ext cx="609600" cy="609600"/>
            <a:chOff x="0" y="0"/>
            <a:chExt cx="384" cy="384"/>
          </a:xfrm>
        </p:grpSpPr>
        <p:sp>
          <p:nvSpPr>
            <p:cNvPr id="60453" name="Oval 1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54" name="Rectangle 1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60427" name="Line 16"/>
          <p:cNvSpPr>
            <a:spLocks noChangeShapeType="1"/>
          </p:cNvSpPr>
          <p:nvPr/>
        </p:nvSpPr>
        <p:spPr bwMode="auto">
          <a:xfrm rot="10800000" flipH="1">
            <a:off x="12192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7"/>
          <p:cNvSpPr>
            <a:spLocks noChangeShapeType="1"/>
          </p:cNvSpPr>
          <p:nvPr/>
        </p:nvSpPr>
        <p:spPr bwMode="auto">
          <a:xfrm>
            <a:off x="1219200" y="2927350"/>
            <a:ext cx="685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29" name="Group 20"/>
          <p:cNvGrpSpPr>
            <a:grpSpLocks/>
          </p:cNvGrpSpPr>
          <p:nvPr/>
        </p:nvGrpSpPr>
        <p:grpSpPr bwMode="auto">
          <a:xfrm>
            <a:off x="1905000" y="3276600"/>
            <a:ext cx="609600" cy="609600"/>
            <a:chOff x="0" y="0"/>
            <a:chExt cx="384" cy="384"/>
          </a:xfrm>
        </p:grpSpPr>
        <p:sp>
          <p:nvSpPr>
            <p:cNvPr id="60451" name="Oval 1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52" name="Rectangle 19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0430" name="Group 23"/>
          <p:cNvGrpSpPr>
            <a:grpSpLocks/>
          </p:cNvGrpSpPr>
          <p:nvPr/>
        </p:nvGrpSpPr>
        <p:grpSpPr bwMode="auto">
          <a:xfrm>
            <a:off x="3200400" y="4146550"/>
            <a:ext cx="609600" cy="609600"/>
            <a:chOff x="0" y="0"/>
            <a:chExt cx="384" cy="384"/>
          </a:xfrm>
        </p:grpSpPr>
        <p:sp>
          <p:nvSpPr>
            <p:cNvPr id="60449" name="Oval 2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50" name="Rectangle 22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0431" name="Rectangle 24"/>
          <p:cNvSpPr>
            <a:spLocks/>
          </p:cNvSpPr>
          <p:nvPr/>
        </p:nvSpPr>
        <p:spPr bwMode="auto">
          <a:xfrm>
            <a:off x="4038600" y="1447800"/>
            <a:ext cx="488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T={</a:t>
            </a:r>
            <a:r>
              <a:rPr lang="en-US" alt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20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60432" name="Line 25"/>
          <p:cNvSpPr>
            <a:spLocks noChangeShapeType="1"/>
          </p:cNvSpPr>
          <p:nvPr/>
        </p:nvSpPr>
        <p:spPr bwMode="auto">
          <a:xfrm>
            <a:off x="24384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Line 26"/>
          <p:cNvSpPr>
            <a:spLocks noChangeShapeType="1"/>
          </p:cNvSpPr>
          <p:nvPr/>
        </p:nvSpPr>
        <p:spPr bwMode="auto">
          <a:xfrm rot="10800000" flipH="1">
            <a:off x="2438400" y="28511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4" name="Rectangle 27"/>
          <p:cNvSpPr>
            <a:spLocks/>
          </p:cNvSpPr>
          <p:nvPr/>
        </p:nvSpPr>
        <p:spPr bwMode="auto">
          <a:xfrm>
            <a:off x="0" y="2057400"/>
            <a:ext cx="252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60435" name="Rectangle 28"/>
          <p:cNvSpPr>
            <a:spLocks/>
          </p:cNvSpPr>
          <p:nvPr/>
        </p:nvSpPr>
        <p:spPr bwMode="auto">
          <a:xfrm>
            <a:off x="2895600" y="2089150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60436" name="Rectangle 29"/>
          <p:cNvSpPr>
            <a:spLocks/>
          </p:cNvSpPr>
          <p:nvPr/>
        </p:nvSpPr>
        <p:spPr bwMode="auto">
          <a:xfrm>
            <a:off x="2362200" y="3384550"/>
            <a:ext cx="2908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0437" name="Rectangle 30"/>
          <p:cNvSpPr>
            <a:spLocks/>
          </p:cNvSpPr>
          <p:nvPr/>
        </p:nvSpPr>
        <p:spPr bwMode="auto">
          <a:xfrm>
            <a:off x="-228600" y="4800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60438" name="Rectangle 31"/>
          <p:cNvSpPr>
            <a:spLocks/>
          </p:cNvSpPr>
          <p:nvPr/>
        </p:nvSpPr>
        <p:spPr bwMode="auto">
          <a:xfrm>
            <a:off x="2743200" y="4800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grpSp>
        <p:nvGrpSpPr>
          <p:cNvPr id="59426" name="Group 34"/>
          <p:cNvGrpSpPr>
            <a:grpSpLocks/>
          </p:cNvGrpSpPr>
          <p:nvPr/>
        </p:nvGrpSpPr>
        <p:grpSpPr bwMode="auto">
          <a:xfrm>
            <a:off x="1905000" y="3276600"/>
            <a:ext cx="609600" cy="609600"/>
            <a:chOff x="0" y="0"/>
            <a:chExt cx="384" cy="384"/>
          </a:xfrm>
        </p:grpSpPr>
        <p:sp>
          <p:nvSpPr>
            <p:cNvPr id="60447" name="Oval 32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48" name="Rectangle 33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sp>
        <p:nvSpPr>
          <p:cNvPr id="59427" name="Line 35"/>
          <p:cNvSpPr>
            <a:spLocks noChangeShapeType="1"/>
          </p:cNvSpPr>
          <p:nvPr/>
        </p:nvSpPr>
        <p:spPr bwMode="auto">
          <a:xfrm rot="10800000" flipH="1">
            <a:off x="1219200" y="3733800"/>
            <a:ext cx="7620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28" name="Rectangle 36"/>
          <p:cNvSpPr>
            <a:spLocks/>
          </p:cNvSpPr>
          <p:nvPr/>
        </p:nvSpPr>
        <p:spPr bwMode="auto">
          <a:xfrm>
            <a:off x="5486400" y="2438400"/>
            <a:ext cx="344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Skills: 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altLang="en-US" sz="200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</a:p>
        </p:txBody>
      </p:sp>
      <p:sp>
        <p:nvSpPr>
          <p:cNvPr id="59429" name="Rectangle 37"/>
          <p:cNvSpPr>
            <a:spLocks/>
          </p:cNvSpPr>
          <p:nvPr/>
        </p:nvSpPr>
        <p:spPr bwMode="auto">
          <a:xfrm>
            <a:off x="5486400" y="5410200"/>
            <a:ext cx="3441700" cy="431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Diameter = 1</a:t>
            </a:r>
          </a:p>
        </p:txBody>
      </p: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685800" y="4114800"/>
            <a:ext cx="609600" cy="609600"/>
            <a:chOff x="0" y="0"/>
            <a:chExt cx="384" cy="384"/>
          </a:xfrm>
        </p:grpSpPr>
        <p:sp>
          <p:nvSpPr>
            <p:cNvPr id="60445" name="Oval 3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46" name="Rectangle 39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60444" name="Rectangle 41"/>
          <p:cNvSpPr>
            <a:spLocks/>
          </p:cNvSpPr>
          <p:nvPr/>
        </p:nvSpPr>
        <p:spPr bwMode="auto">
          <a:xfrm>
            <a:off x="1574800" y="5230813"/>
            <a:ext cx="2908300" cy="11557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α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</a:t>
            </a:r>
            <a:r>
              <a:rPr lang="en-US" altLang="en-US" sz="2600" baseline="-25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= </a:t>
            </a:r>
            <a:r>
              <a:rPr lang="en-US" altLang="en-US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</a:t>
            </a:r>
            <a:r>
              <a:rPr lang="en-US" altLang="en-US" sz="2600" baseline="-25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={B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E</a:t>
            </a:r>
            <a:r>
              <a:rPr lang="en-US" alt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leanor</a:t>
            </a: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39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7" grpId="0" animBg="1"/>
      <p:bldP spid="59428" grpId="0" build="p" autoUpdateAnimBg="0"/>
      <p:bldP spid="594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1447" name="Rectangle 6"/>
          <p:cNvSpPr>
            <a:spLocks noGrp="1" noChangeArrowheads="1"/>
          </p:cNvSpPr>
          <p:nvPr>
            <p:ph type="title"/>
          </p:nvPr>
        </p:nvSpPr>
        <p:spPr>
          <a:xfrm>
            <a:off x="368300" y="279400"/>
            <a:ext cx="7924800" cy="990600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Analysis of </a:t>
            </a:r>
            <a:r>
              <a:rPr lang="en-US" altLang="en-US" smtClean="0">
                <a:solidFill>
                  <a:srgbClr val="86133E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RarestFirst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6388" y="1752600"/>
            <a:ext cx="4851400" cy="4546600"/>
          </a:xfrm>
        </p:spPr>
        <p:txBody>
          <a:bodyPr>
            <a:normAutofit/>
          </a:bodyPr>
          <a:lstStyle/>
          <a:p>
            <a:pPr marL="234950" indent="-234950" eaLnBrk="1" hangingPunct="1">
              <a:lnSpc>
                <a:spcPct val="90000"/>
              </a:lnSpc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baseline="-25000" dirty="0" smtClean="0">
              <a:latin typeface="Lucida Grande" charset="0"/>
              <a:sym typeface="Lucida Grande" charset="0"/>
            </a:endParaRPr>
          </a:p>
          <a:p>
            <a:pPr marL="234950" indent="-234950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diameter is</a:t>
            </a:r>
          </a:p>
          <a:p>
            <a:pPr marL="635000" lvl="1" indent="-234950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either </a:t>
            </a: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 = </a:t>
            </a:r>
            <a:r>
              <a:rPr lang="en-US" altLang="en-US" sz="22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200" baseline="-25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</a:t>
            </a: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for some node k, </a:t>
            </a:r>
          </a:p>
          <a:p>
            <a:pPr marL="635000" lvl="1" indent="-234950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or </a:t>
            </a:r>
            <a:r>
              <a:rPr lang="en-US" altLang="en-US" sz="2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 = </a:t>
            </a: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200" baseline="-25000" dirty="0" smtClean="0">
                <a:latin typeface="Lucida Grande" charset="0"/>
                <a:sym typeface="Lucida Grande" charset="0"/>
              </a:rPr>
              <a:t>ℓk</a:t>
            </a:r>
            <a:r>
              <a:rPr lang="en-US" altLang="en-US" sz="2200" dirty="0" smtClean="0">
                <a:latin typeface="Lucida Grande" charset="0"/>
                <a:sym typeface="Lucida Grande" charset="0"/>
              </a:rPr>
              <a:t> for some pair </a:t>
            </a:r>
            <a:r>
              <a:rPr lang="en-US" altLang="en-US" sz="2200" dirty="0">
                <a:latin typeface="Lucida Grande" charset="0"/>
                <a:sym typeface="Lucida Grande" charset="0"/>
              </a:rPr>
              <a:t>of nodes </a:t>
            </a:r>
            <a:r>
              <a:rPr lang="en-US" altLang="en-US" sz="2200" dirty="0" smtClean="0">
                <a:latin typeface="Lucida Grande" charset="0"/>
                <a:sym typeface="Lucida Grande" charset="0"/>
              </a:rPr>
              <a:t>ℓ, k </a:t>
            </a:r>
            <a:endParaRPr lang="en-US" altLang="en-US" sz="2200" dirty="0">
              <a:latin typeface="Lucida Grande" charset="0"/>
              <a:sym typeface="Lucida Grande" charset="0"/>
            </a:endParaRPr>
          </a:p>
          <a:p>
            <a:pPr marL="400050" lvl="1" indent="0">
              <a:lnSpc>
                <a:spcPct val="90000"/>
              </a:lnSpc>
              <a:buClr>
                <a:srgbClr val="727CA3"/>
              </a:buClr>
              <a:buSzPct val="75000"/>
              <a:buNone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Fact: OPT ≥ </a:t>
            </a:r>
            <a:r>
              <a:rPr lang="en-US" altLang="en-US" sz="26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</a:t>
            </a:r>
            <a:endParaRPr lang="en-US" altLang="en-US" sz="2600" dirty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Fact: OPT ≥ d</a:t>
            </a:r>
            <a:r>
              <a:rPr lang="en-US" altLang="en-US" sz="2600" baseline="-25000" dirty="0" smtClean="0">
                <a:latin typeface="Lucida Grande" charset="0"/>
                <a:sym typeface="Lucida Grande" charset="0"/>
              </a:rPr>
              <a:t>ℓ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baseline="-250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 ≤ d</a:t>
            </a:r>
            <a:r>
              <a:rPr lang="en-US" altLang="en-US" sz="2600" baseline="-25000" dirty="0" smtClean="0">
                <a:latin typeface="Lucida Grande" charset="0"/>
                <a:sym typeface="Lucida Grande" charset="0"/>
              </a:rPr>
              <a:t>ℓk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≤ d</a:t>
            </a:r>
            <a:r>
              <a:rPr lang="en-US" altLang="en-US" sz="2600" baseline="-25000" dirty="0" smtClean="0">
                <a:latin typeface="Lucida Grande" charset="0"/>
                <a:sym typeface="Lucida Grande" charset="0"/>
              </a:rPr>
              <a:t>ℓ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+ </a:t>
            </a:r>
            <a:r>
              <a:rPr lang="en-US" altLang="en-US" sz="26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≤ 2*OPT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</p:txBody>
      </p:sp>
      <p:sp>
        <p:nvSpPr>
          <p:cNvPr id="61449" name="Oval 8"/>
          <p:cNvSpPr>
            <a:spLocks/>
          </p:cNvSpPr>
          <p:nvPr/>
        </p:nvSpPr>
        <p:spPr bwMode="auto">
          <a:xfrm>
            <a:off x="533400" y="3505200"/>
            <a:ext cx="533400" cy="1066800"/>
          </a:xfrm>
          <a:prstGeom prst="ellipse">
            <a:avLst/>
          </a:prstGeom>
          <a:solidFill>
            <a:srgbClr val="727CA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Rectangle 9"/>
          <p:cNvSpPr>
            <a:spLocks/>
          </p:cNvSpPr>
          <p:nvPr/>
        </p:nvSpPr>
        <p:spPr bwMode="auto">
          <a:xfrm>
            <a:off x="381000" y="2971800"/>
            <a:ext cx="92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rare</a:t>
            </a:r>
          </a:p>
        </p:txBody>
      </p:sp>
      <p:sp>
        <p:nvSpPr>
          <p:cNvPr id="61451" name="Oval 10"/>
          <p:cNvSpPr>
            <a:spLocks/>
          </p:cNvSpPr>
          <p:nvPr/>
        </p:nvSpPr>
        <p:spPr bwMode="auto">
          <a:xfrm>
            <a:off x="2362200" y="1524000"/>
            <a:ext cx="533400" cy="10668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Rectangle 11"/>
          <p:cNvSpPr>
            <a:spLocks/>
          </p:cNvSpPr>
          <p:nvPr/>
        </p:nvSpPr>
        <p:spPr bwMode="auto">
          <a:xfrm>
            <a:off x="2286000" y="2667000"/>
            <a:ext cx="774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….</a:t>
            </a:r>
          </a:p>
        </p:txBody>
      </p:sp>
      <p:sp>
        <p:nvSpPr>
          <p:cNvPr id="61453" name="Rectangle 12"/>
          <p:cNvSpPr>
            <a:spLocks/>
          </p:cNvSpPr>
          <p:nvPr/>
        </p:nvSpPr>
        <p:spPr bwMode="auto">
          <a:xfrm>
            <a:off x="2286000" y="4572000"/>
            <a:ext cx="774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….</a:t>
            </a:r>
          </a:p>
        </p:txBody>
      </p:sp>
      <p:sp>
        <p:nvSpPr>
          <p:cNvPr id="61454" name="Oval 13"/>
          <p:cNvSpPr>
            <a:spLocks/>
          </p:cNvSpPr>
          <p:nvPr/>
        </p:nvSpPr>
        <p:spPr bwMode="auto">
          <a:xfrm>
            <a:off x="762000" y="3810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14"/>
          <p:cNvSpPr>
            <a:spLocks/>
          </p:cNvSpPr>
          <p:nvPr/>
        </p:nvSpPr>
        <p:spPr bwMode="auto">
          <a:xfrm>
            <a:off x="762000" y="3962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Oval 15"/>
          <p:cNvSpPr>
            <a:spLocks/>
          </p:cNvSpPr>
          <p:nvPr/>
        </p:nvSpPr>
        <p:spPr bwMode="auto">
          <a:xfrm>
            <a:off x="762000" y="4114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7" name="Oval 16"/>
          <p:cNvSpPr>
            <a:spLocks/>
          </p:cNvSpPr>
          <p:nvPr/>
        </p:nvSpPr>
        <p:spPr bwMode="auto">
          <a:xfrm>
            <a:off x="762000" y="4267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8" name="Rectangle 17"/>
          <p:cNvSpPr>
            <a:spLocks/>
          </p:cNvSpPr>
          <p:nvPr/>
        </p:nvSpPr>
        <p:spPr bwMode="auto">
          <a:xfrm>
            <a:off x="3111500" y="1803400"/>
            <a:ext cx="546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66B13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solidFill>
                  <a:srgbClr val="66B13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61459" name="Rectangle 18"/>
          <p:cNvSpPr>
            <a:spLocks/>
          </p:cNvSpPr>
          <p:nvPr/>
        </p:nvSpPr>
        <p:spPr bwMode="auto">
          <a:xfrm>
            <a:off x="3073400" y="3594100"/>
            <a:ext cx="635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solidFill>
                  <a:srgbClr val="CE3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solidFill>
                  <a:srgbClr val="CE3B00"/>
                </a:solidFill>
                <a:latin typeface="Lucida Grande" charset="0"/>
                <a:sym typeface="Lucida Grande" charset="0"/>
              </a:rPr>
              <a:t>ℓ</a:t>
            </a:r>
          </a:p>
        </p:txBody>
      </p:sp>
      <p:sp>
        <p:nvSpPr>
          <p:cNvPr id="61460" name="Rectangle 19"/>
          <p:cNvSpPr>
            <a:spLocks/>
          </p:cNvSpPr>
          <p:nvPr/>
        </p:nvSpPr>
        <p:spPr bwMode="auto">
          <a:xfrm>
            <a:off x="3111500" y="5651500"/>
            <a:ext cx="546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solidFill>
                  <a:srgbClr val="66008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  <a:r>
              <a:rPr lang="en-US" altLang="en-US" sz="2600" baseline="-25000">
                <a:solidFill>
                  <a:srgbClr val="66008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</a:t>
            </a:r>
          </a:p>
        </p:txBody>
      </p:sp>
      <p:sp>
        <p:nvSpPr>
          <p:cNvPr id="61461" name="Oval 20"/>
          <p:cNvSpPr>
            <a:spLocks/>
          </p:cNvSpPr>
          <p:nvPr/>
        </p:nvSpPr>
        <p:spPr bwMode="auto">
          <a:xfrm>
            <a:off x="2590800" y="1828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2" name="Oval 21"/>
          <p:cNvSpPr>
            <a:spLocks/>
          </p:cNvSpPr>
          <p:nvPr/>
        </p:nvSpPr>
        <p:spPr bwMode="auto">
          <a:xfrm>
            <a:off x="2590800" y="1981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Oval 22"/>
          <p:cNvSpPr>
            <a:spLocks/>
          </p:cNvSpPr>
          <p:nvPr/>
        </p:nvSpPr>
        <p:spPr bwMode="auto">
          <a:xfrm>
            <a:off x="2590800" y="2133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4" name="Oval 23"/>
          <p:cNvSpPr>
            <a:spLocks/>
          </p:cNvSpPr>
          <p:nvPr/>
        </p:nvSpPr>
        <p:spPr bwMode="auto">
          <a:xfrm>
            <a:off x="2590800" y="2286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5" name="Oval 24"/>
          <p:cNvSpPr>
            <a:spLocks/>
          </p:cNvSpPr>
          <p:nvPr/>
        </p:nvSpPr>
        <p:spPr bwMode="auto">
          <a:xfrm>
            <a:off x="2590800" y="1676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6" name="Oval 25"/>
          <p:cNvSpPr>
            <a:spLocks/>
          </p:cNvSpPr>
          <p:nvPr/>
        </p:nvSpPr>
        <p:spPr bwMode="auto">
          <a:xfrm>
            <a:off x="2590800" y="2438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7" name="Oval 26"/>
          <p:cNvSpPr>
            <a:spLocks/>
          </p:cNvSpPr>
          <p:nvPr/>
        </p:nvSpPr>
        <p:spPr bwMode="auto">
          <a:xfrm>
            <a:off x="2362200" y="3429000"/>
            <a:ext cx="533400" cy="106680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8" name="Oval 27"/>
          <p:cNvSpPr>
            <a:spLocks/>
          </p:cNvSpPr>
          <p:nvPr/>
        </p:nvSpPr>
        <p:spPr bwMode="auto">
          <a:xfrm>
            <a:off x="2590800" y="3733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9" name="Oval 28"/>
          <p:cNvSpPr>
            <a:spLocks/>
          </p:cNvSpPr>
          <p:nvPr/>
        </p:nvSpPr>
        <p:spPr bwMode="auto">
          <a:xfrm>
            <a:off x="2590800" y="3886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0" name="Oval 29"/>
          <p:cNvSpPr>
            <a:spLocks/>
          </p:cNvSpPr>
          <p:nvPr/>
        </p:nvSpPr>
        <p:spPr bwMode="auto">
          <a:xfrm>
            <a:off x="2590800" y="4038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1" name="Oval 30"/>
          <p:cNvSpPr>
            <a:spLocks/>
          </p:cNvSpPr>
          <p:nvPr/>
        </p:nvSpPr>
        <p:spPr bwMode="auto">
          <a:xfrm>
            <a:off x="2590800" y="4191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2" name="Oval 31"/>
          <p:cNvSpPr>
            <a:spLocks/>
          </p:cNvSpPr>
          <p:nvPr/>
        </p:nvSpPr>
        <p:spPr bwMode="auto">
          <a:xfrm>
            <a:off x="2590800" y="3581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3" name="Oval 32"/>
          <p:cNvSpPr>
            <a:spLocks/>
          </p:cNvSpPr>
          <p:nvPr/>
        </p:nvSpPr>
        <p:spPr bwMode="auto">
          <a:xfrm>
            <a:off x="2590800" y="4343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4" name="Oval 33"/>
          <p:cNvSpPr>
            <a:spLocks/>
          </p:cNvSpPr>
          <p:nvPr/>
        </p:nvSpPr>
        <p:spPr bwMode="auto">
          <a:xfrm>
            <a:off x="2362200" y="5257800"/>
            <a:ext cx="533400" cy="1066800"/>
          </a:xfrm>
          <a:prstGeom prst="ellipse">
            <a:avLst/>
          </a:prstGeom>
          <a:solidFill>
            <a:srgbClr val="6B56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5" name="Oval 34"/>
          <p:cNvSpPr>
            <a:spLocks/>
          </p:cNvSpPr>
          <p:nvPr/>
        </p:nvSpPr>
        <p:spPr bwMode="auto">
          <a:xfrm>
            <a:off x="2590800" y="5562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6" name="Oval 35"/>
          <p:cNvSpPr>
            <a:spLocks/>
          </p:cNvSpPr>
          <p:nvPr/>
        </p:nvSpPr>
        <p:spPr bwMode="auto">
          <a:xfrm>
            <a:off x="2590800" y="5715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9" name="Oval 38"/>
          <p:cNvSpPr>
            <a:spLocks/>
          </p:cNvSpPr>
          <p:nvPr/>
        </p:nvSpPr>
        <p:spPr bwMode="auto">
          <a:xfrm>
            <a:off x="2590800" y="5410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56" name="Oval 40"/>
          <p:cNvSpPr>
            <a:spLocks/>
          </p:cNvSpPr>
          <p:nvPr/>
        </p:nvSpPr>
        <p:spPr bwMode="auto">
          <a:xfrm>
            <a:off x="685800" y="3886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57" name="Oval 41"/>
          <p:cNvSpPr>
            <a:spLocks/>
          </p:cNvSpPr>
          <p:nvPr/>
        </p:nvSpPr>
        <p:spPr bwMode="auto">
          <a:xfrm>
            <a:off x="2514600" y="1981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58" name="Oval 42"/>
          <p:cNvSpPr>
            <a:spLocks/>
          </p:cNvSpPr>
          <p:nvPr/>
        </p:nvSpPr>
        <p:spPr bwMode="auto">
          <a:xfrm>
            <a:off x="2514600" y="3886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59" name="Oval 43"/>
          <p:cNvSpPr>
            <a:spLocks/>
          </p:cNvSpPr>
          <p:nvPr/>
        </p:nvSpPr>
        <p:spPr bwMode="auto">
          <a:xfrm>
            <a:off x="2514600" y="5715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rot="10800000" flipH="1">
            <a:off x="838200" y="2133600"/>
            <a:ext cx="1752600" cy="1752600"/>
          </a:xfrm>
          <a:prstGeom prst="line">
            <a:avLst/>
          </a:prstGeom>
          <a:noFill/>
          <a:ln w="38100">
            <a:solidFill>
              <a:srgbClr val="B2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838200" y="3962400"/>
            <a:ext cx="1828800" cy="0"/>
          </a:xfrm>
          <a:prstGeom prst="line">
            <a:avLst/>
          </a:prstGeom>
          <a:noFill/>
          <a:ln w="38100">
            <a:solidFill>
              <a:srgbClr val="B2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2" name="Line 46"/>
          <p:cNvSpPr>
            <a:spLocks noChangeShapeType="1"/>
          </p:cNvSpPr>
          <p:nvPr/>
        </p:nvSpPr>
        <p:spPr bwMode="auto">
          <a:xfrm>
            <a:off x="838200" y="4038600"/>
            <a:ext cx="1752600" cy="1752600"/>
          </a:xfrm>
          <a:prstGeom prst="line">
            <a:avLst/>
          </a:prstGeom>
          <a:noFill/>
          <a:ln w="38100">
            <a:solidFill>
              <a:srgbClr val="B2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3" name="Rectangle 47"/>
          <p:cNvSpPr>
            <a:spLocks/>
          </p:cNvSpPr>
          <p:nvPr/>
        </p:nvSpPr>
        <p:spPr bwMode="auto">
          <a:xfrm>
            <a:off x="1219200" y="2514600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60464" name="Rectangle 48"/>
          <p:cNvSpPr>
            <a:spLocks/>
          </p:cNvSpPr>
          <p:nvPr/>
        </p:nvSpPr>
        <p:spPr bwMode="auto">
          <a:xfrm>
            <a:off x="1295400" y="3505200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>
                <a:latin typeface="Lucida Grande" charset="0"/>
                <a:sym typeface="Lucida Grande" charset="0"/>
              </a:rPr>
              <a:t>ℓ</a:t>
            </a:r>
          </a:p>
        </p:txBody>
      </p:sp>
      <p:sp>
        <p:nvSpPr>
          <p:cNvPr id="60465" name="Rectangle 49"/>
          <p:cNvSpPr>
            <a:spLocks/>
          </p:cNvSpPr>
          <p:nvPr/>
        </p:nvSpPr>
        <p:spPr bwMode="auto">
          <a:xfrm>
            <a:off x="1295400" y="4724400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</a:t>
            </a:r>
          </a:p>
        </p:txBody>
      </p:sp>
      <p:sp>
        <p:nvSpPr>
          <p:cNvPr id="60466" name="Freeform 50"/>
          <p:cNvSpPr>
            <a:spLocks/>
          </p:cNvSpPr>
          <p:nvPr/>
        </p:nvSpPr>
        <p:spPr bwMode="auto">
          <a:xfrm>
            <a:off x="2667000" y="3962400"/>
            <a:ext cx="762000" cy="1828800"/>
          </a:xfrm>
          <a:custGeom>
            <a:avLst/>
            <a:gdLst>
              <a:gd name="T0" fmla="*/ 0 w 21252"/>
              <a:gd name="T1" fmla="*/ 1828800 h 21600"/>
              <a:gd name="T2" fmla="*/ 761785 w 21252"/>
              <a:gd name="T3" fmla="*/ 838200 h 21600"/>
              <a:gd name="T4" fmla="*/ 76193 w 212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52" h="21600">
                <a:moveTo>
                  <a:pt x="0" y="21600"/>
                </a:moveTo>
                <a:cubicBezTo>
                  <a:pt x="10446" y="17550"/>
                  <a:pt x="20892" y="13500"/>
                  <a:pt x="21246" y="9900"/>
                </a:cubicBezTo>
                <a:cubicBezTo>
                  <a:pt x="21600" y="6300"/>
                  <a:pt x="5311" y="1650"/>
                  <a:pt x="2125" y="0"/>
                </a:cubicBezTo>
              </a:path>
            </a:pathLst>
          </a:custGeom>
          <a:noFill/>
          <a:ln w="38100" cap="flat">
            <a:solidFill>
              <a:srgbClr val="B292CA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7" name="Rectangle 51"/>
          <p:cNvSpPr>
            <a:spLocks/>
          </p:cNvSpPr>
          <p:nvPr/>
        </p:nvSpPr>
        <p:spPr bwMode="auto">
          <a:xfrm>
            <a:off x="3276600" y="4953000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</a:t>
            </a:r>
            <a:r>
              <a:rPr lang="en-US" altLang="en-US" sz="2600" baseline="-25000">
                <a:latin typeface="Lucida Grande" charset="0"/>
                <a:sym typeface="Lucida Grande" charset="0"/>
              </a:rPr>
              <a:t>ℓk</a:t>
            </a:r>
          </a:p>
        </p:txBody>
      </p:sp>
    </p:spTree>
    <p:extLst>
      <p:ext uri="{BB962C8B-B14F-4D97-AF65-F5344CB8AC3E}">
        <p14:creationId xmlns:p14="http://schemas.microsoft.com/office/powerpoint/2010/main" val="823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build="p" autoUpdateAnimBg="0"/>
      <p:bldP spid="60456" grpId="0" animBg="1"/>
      <p:bldP spid="60457" grpId="0" animBg="1"/>
      <p:bldP spid="60458" grpId="0" animBg="1"/>
      <p:bldP spid="60459" grpId="0" animBg="1"/>
      <p:bldP spid="60460" grpId="0" animBg="1"/>
      <p:bldP spid="60461" grpId="0" animBg="1"/>
      <p:bldP spid="60462" grpId="0" animBg="1"/>
      <p:bldP spid="60463" grpId="0" autoUpdateAnimBg="0"/>
      <p:bldP spid="60464" grpId="0" autoUpdateAnimBg="0"/>
      <p:bldP spid="60465" grpId="0" autoUpdateAnimBg="0"/>
      <p:bldP spid="60466" grpId="0" animBg="1"/>
      <p:bldP spid="604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2471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924800" cy="990600"/>
          </a:xfrm>
        </p:spPr>
        <p:txBody>
          <a:bodyPr anchor="b"/>
          <a:lstStyle/>
          <a:p>
            <a:pPr eaLnBrk="1" hangingPunct="1"/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Problem definition (</a:t>
            </a:r>
            <a:r>
              <a:rPr lang="en-US" altLang="en-US" dirty="0" err="1" smtClean="0">
                <a:solidFill>
                  <a:srgbClr val="0044FE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MinMST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Lucida Grande" charset="0"/>
              <a:sym typeface="Lucida Grand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7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554843"/>
                <a:ext cx="8597900" cy="5105400"/>
              </a:xfrm>
            </p:spPr>
            <p:txBody>
              <a:bodyPr/>
              <a:lstStyle/>
              <a:p>
                <a:pPr marL="234950" indent="-234950">
                  <a:spcBef>
                    <a:spcPct val="0"/>
                  </a:spcBef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Given a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task</a:t>
                </a:r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and a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social network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solidFill>
                          <a:srgbClr val="0070C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</m:oMath>
                </a14:m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of experts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, find the subset (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team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) of experts that can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perform the given task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and they define a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subgraph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  <m:r>
                      <a:rPr lang="en-US" altLang="en-US" sz="2600" i="1" dirty="0">
                        <a:solidFill>
                          <a:srgbClr val="C0000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’</m:t>
                    </m:r>
                  </m:oMath>
                </a14:m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solidFill>
                          <a:srgbClr val="0070C0"/>
                        </a:solidFill>
                        <a:latin typeface="Cambria Math"/>
                        <a:ea typeface="Lucida Grande" charset="0"/>
                        <a:cs typeface="Lucida Grande" charset="0"/>
                        <a:sym typeface="Lucida Grande" charset="0"/>
                      </a:rPr>
                      <m:t>𝐺</m:t>
                    </m:r>
                  </m:oMath>
                </a14:m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with the</a:t>
                </a:r>
                <a:r>
                  <a:rPr lang="en-US" altLang="en-US" sz="2600" dirty="0" smtClean="0">
                    <a:solidFill>
                      <a:srgbClr val="B292CA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minimum MST </a:t>
                </a: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cost.</a:t>
                </a: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endParaRPr lang="en-US" altLang="en-US" sz="2600" dirty="0" smtClean="0">
                  <a:latin typeface="Lucida Grande" charset="0"/>
                  <a:sym typeface="Lucida Grande" charset="0"/>
                </a:endParaRP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 smtClean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Problem is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NP-hard</a:t>
                </a:r>
              </a:p>
              <a:p>
                <a:pPr marL="234950" indent="-234950" eaLnBrk="1" hangingPunct="1">
                  <a:buClr>
                    <a:srgbClr val="727CA3"/>
                  </a:buClr>
                  <a:buSzPct val="75000"/>
                  <a:buFont typeface="Wingdings 3" charset="2"/>
                  <a:buChar char="}"/>
                </a:pP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Follows from a connection with 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Group 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Steiner Tree </a:t>
                </a:r>
                <a:r>
                  <a:rPr lang="en-US" altLang="en-US" sz="26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problem</a:t>
                </a:r>
              </a:p>
            </p:txBody>
          </p:sp>
        </mc:Choice>
        <mc:Fallback>
          <p:sp>
            <p:nvSpPr>
              <p:cNvPr id="6144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554843"/>
                <a:ext cx="8597900" cy="5105400"/>
              </a:xfrm>
              <a:blipFill rotWithShape="1">
                <a:blip r:embed="rId2"/>
                <a:stretch>
                  <a:fillRect l="-567" t="-1074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5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3495" name="Rectangle 6"/>
          <p:cNvSpPr>
            <a:spLocks noGrp="1" noChangeArrowheads="1"/>
          </p:cNvSpPr>
          <p:nvPr>
            <p:ph type="title"/>
          </p:nvPr>
        </p:nvSpPr>
        <p:spPr>
          <a:xfrm>
            <a:off x="101600" y="292100"/>
            <a:ext cx="7924800" cy="990600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SteinerTree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problem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229600" cy="5105400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G(V,E)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solidFill>
                <a:srgbClr val="B292CA"/>
              </a:solidFill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solidFill>
                <a:srgbClr val="B292CA"/>
              </a:solidFill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Partition of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into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 = {R,N}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solidFill>
                <a:srgbClr val="B292CA"/>
              </a:solidFill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solidFill>
                <a:srgbClr val="B292CA"/>
              </a:solidFill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Find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G’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subgraph of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such that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G’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contains all the required vertices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(R)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and </a:t>
            </a:r>
            <a:r>
              <a:rPr lang="en-US" altLang="en-US" sz="2600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MST(G’) </a:t>
            </a:r>
            <a:r>
              <a:rPr lang="en-US" altLang="en-US" sz="26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is minimized</a:t>
            </a:r>
          </a:p>
          <a:p>
            <a:pPr marL="635000" lvl="1" indent="-234950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200" dirty="0" smtClean="0">
                <a:latin typeface="Lucida Grande" charset="0"/>
                <a:sym typeface="Lucida Grande" charset="0"/>
              </a:rPr>
              <a:t>Find the </a:t>
            </a:r>
            <a:r>
              <a:rPr lang="en-US" altLang="en-US" sz="2200" dirty="0" smtClean="0">
                <a:solidFill>
                  <a:srgbClr val="C00000"/>
                </a:solidFill>
                <a:latin typeface="Lucida Grande" charset="0"/>
                <a:sym typeface="Lucida Grande" charset="0"/>
              </a:rPr>
              <a:t>cheapest</a:t>
            </a:r>
            <a:r>
              <a:rPr lang="en-US" altLang="en-US" sz="2200" dirty="0" smtClean="0">
                <a:latin typeface="Lucida Grande" charset="0"/>
                <a:sym typeface="Lucida Grande" charset="0"/>
              </a:rPr>
              <a:t> tree that contains all the required nodes.</a:t>
            </a:r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3995936" y="2209800"/>
            <a:ext cx="1752600" cy="844550"/>
            <a:chOff x="0" y="0"/>
            <a:chExt cx="1104" cy="532"/>
          </a:xfrm>
        </p:grpSpPr>
        <p:sp>
          <p:nvSpPr>
            <p:cNvPr id="63498" name="AutoShape 8"/>
            <p:cNvSpPr>
              <a:spLocks/>
            </p:cNvSpPr>
            <p:nvPr/>
          </p:nvSpPr>
          <p:spPr bwMode="auto">
            <a:xfrm>
              <a:off x="0" y="0"/>
              <a:ext cx="1104" cy="532"/>
            </a:xfrm>
            <a:custGeom>
              <a:avLst/>
              <a:gdLst>
                <a:gd name="T0" fmla="*/ 0 w 21600"/>
                <a:gd name="T1" fmla="*/ 2594 h 21600"/>
                <a:gd name="T2" fmla="*/ 1252 w 21600"/>
                <a:gd name="T3" fmla="*/ 0 h 21600"/>
                <a:gd name="T4" fmla="*/ 3600 w 21600"/>
                <a:gd name="T5" fmla="*/ 0 h 21600"/>
                <a:gd name="T6" fmla="*/ 9000 w 21600"/>
                <a:gd name="T7" fmla="*/ 0 h 21600"/>
                <a:gd name="T8" fmla="*/ 20348 w 21600"/>
                <a:gd name="T9" fmla="*/ 0 h 21600"/>
                <a:gd name="T10" fmla="*/ 21600 w 21600"/>
                <a:gd name="T11" fmla="*/ 2594 h 21600"/>
                <a:gd name="T12" fmla="*/ 21600 w 21600"/>
                <a:gd name="T13" fmla="*/ 9078 h 21600"/>
                <a:gd name="T14" fmla="*/ 21600 w 21600"/>
                <a:gd name="T15" fmla="*/ 12968 h 21600"/>
                <a:gd name="T16" fmla="*/ 20348 w 21600"/>
                <a:gd name="T17" fmla="*/ 15562 h 21600"/>
                <a:gd name="T18" fmla="*/ 9000 w 21600"/>
                <a:gd name="T19" fmla="*/ 15562 h 21600"/>
                <a:gd name="T20" fmla="*/ 920 w 21600"/>
                <a:gd name="T21" fmla="*/ 21600 h 21600"/>
                <a:gd name="T22" fmla="*/ 3600 w 21600"/>
                <a:gd name="T23" fmla="*/ 15562 h 21600"/>
                <a:gd name="T24" fmla="*/ 1252 w 21600"/>
                <a:gd name="T25" fmla="*/ 15562 h 21600"/>
                <a:gd name="T26" fmla="*/ 0 w 21600"/>
                <a:gd name="T27" fmla="*/ 12968 h 21600"/>
                <a:gd name="T28" fmla="*/ 0 w 21600"/>
                <a:gd name="T29" fmla="*/ 9078 h 21600"/>
                <a:gd name="T30" fmla="*/ 0 w 21600"/>
                <a:gd name="T31" fmla="*/ 2594 h 21600"/>
                <a:gd name="T32" fmla="*/ 0 w 21600"/>
                <a:gd name="T33" fmla="*/ 25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2594"/>
                  </a:moveTo>
                  <a:cubicBezTo>
                    <a:pt x="0" y="1161"/>
                    <a:pt x="561" y="0"/>
                    <a:pt x="1252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20348" y="0"/>
                  </a:lnTo>
                  <a:cubicBezTo>
                    <a:pt x="21039" y="0"/>
                    <a:pt x="21600" y="1161"/>
                    <a:pt x="21600" y="2594"/>
                  </a:cubicBezTo>
                  <a:lnTo>
                    <a:pt x="21600" y="9078"/>
                  </a:lnTo>
                  <a:lnTo>
                    <a:pt x="21600" y="12968"/>
                  </a:lnTo>
                  <a:cubicBezTo>
                    <a:pt x="21600" y="14401"/>
                    <a:pt x="21039" y="15562"/>
                    <a:pt x="20348" y="15562"/>
                  </a:cubicBezTo>
                  <a:lnTo>
                    <a:pt x="9000" y="15562"/>
                  </a:lnTo>
                  <a:lnTo>
                    <a:pt x="920" y="21600"/>
                  </a:lnTo>
                  <a:lnTo>
                    <a:pt x="3600" y="15562"/>
                  </a:lnTo>
                  <a:lnTo>
                    <a:pt x="1252" y="15562"/>
                  </a:lnTo>
                  <a:cubicBezTo>
                    <a:pt x="561" y="15562"/>
                    <a:pt x="0" y="14401"/>
                    <a:pt x="0" y="12968"/>
                  </a:cubicBezTo>
                  <a:lnTo>
                    <a:pt x="0" y="9078"/>
                  </a:lnTo>
                  <a:lnTo>
                    <a:pt x="0" y="2594"/>
                  </a:lnTo>
                  <a:close/>
                  <a:moveTo>
                    <a:pt x="0" y="2594"/>
                  </a:moveTo>
                </a:path>
              </a:pathLst>
            </a:custGeom>
            <a:solidFill>
              <a:srgbClr val="727CA3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499" name="Rectangle 9"/>
            <p:cNvSpPr>
              <a:spLocks/>
            </p:cNvSpPr>
            <p:nvPr/>
          </p:nvSpPr>
          <p:spPr bwMode="auto">
            <a:xfrm>
              <a:off x="20" y="18"/>
              <a:ext cx="10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Required vertices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4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Algorithms for Team 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Evimari</a:t>
            </a:r>
            <a:r>
              <a:rPr lang="en-US" dirty="0" smtClean="0"/>
              <a:t> Terzi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-42863"/>
            <a:ext cx="91567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4519" name="Rectangle 6"/>
          <p:cNvSpPr>
            <a:spLocks noGrp="1" noChangeArrowheads="1"/>
          </p:cNvSpPr>
          <p:nvPr>
            <p:ph type="title"/>
          </p:nvPr>
        </p:nvSpPr>
        <p:spPr>
          <a:xfrm>
            <a:off x="155575" y="609600"/>
            <a:ext cx="8242300" cy="1295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dirty="0" err="1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EnhancedSteiner</a:t>
            </a:r>
            <a:r>
              <a:rPr lang="en-US" altLang="en-US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</a:t>
            </a:r>
            <a:r>
              <a:rPr lang="en-US" altLang="en-US" dirty="0" smtClean="0">
                <a:latin typeface="Lucida Grande" charset="0"/>
                <a:sym typeface="Lucida Grande" charset="0"/>
              </a:rPr>
              <a:t/>
            </a:r>
            <a:br>
              <a:rPr lang="en-US" altLang="en-US" dirty="0" smtClean="0">
                <a:latin typeface="Lucida Grande" charset="0"/>
                <a:sym typeface="Lucida Grande" charset="0"/>
              </a:rPr>
            </a:br>
            <a:endParaRPr lang="en-US" altLang="en-US" dirty="0" smtClean="0">
              <a:latin typeface="Lucida Grande" charset="0"/>
              <a:sym typeface="Lucida Grande" charset="0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2743200" y="2927350"/>
            <a:ext cx="609600" cy="609600"/>
            <a:chOff x="0" y="0"/>
            <a:chExt cx="384" cy="384"/>
          </a:xfrm>
        </p:grpSpPr>
        <p:sp>
          <p:nvSpPr>
            <p:cNvPr id="64565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66" name="Rectangle 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64521" name="Group 12"/>
          <p:cNvGrpSpPr>
            <a:grpSpLocks/>
          </p:cNvGrpSpPr>
          <p:nvPr/>
        </p:nvGrpSpPr>
        <p:grpSpPr bwMode="auto">
          <a:xfrm>
            <a:off x="5257800" y="2927350"/>
            <a:ext cx="609600" cy="609600"/>
            <a:chOff x="0" y="0"/>
            <a:chExt cx="384" cy="384"/>
          </a:xfrm>
        </p:grpSpPr>
        <p:sp>
          <p:nvSpPr>
            <p:cNvPr id="64563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64" name="Rectangle 11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64522" name="Group 15"/>
          <p:cNvGrpSpPr>
            <a:grpSpLocks/>
          </p:cNvGrpSpPr>
          <p:nvPr/>
        </p:nvGrpSpPr>
        <p:grpSpPr bwMode="auto">
          <a:xfrm>
            <a:off x="2743200" y="4679950"/>
            <a:ext cx="609600" cy="609600"/>
            <a:chOff x="0" y="0"/>
            <a:chExt cx="384" cy="384"/>
          </a:xfrm>
        </p:grpSpPr>
        <p:sp>
          <p:nvSpPr>
            <p:cNvPr id="64561" name="Oval 1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62" name="Rectangle 1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64523" name="Line 16"/>
          <p:cNvSpPr>
            <a:spLocks noChangeShapeType="1"/>
          </p:cNvSpPr>
          <p:nvPr/>
        </p:nvSpPr>
        <p:spPr bwMode="auto">
          <a:xfrm rot="10800000" flipH="1">
            <a:off x="32766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4524" name="Group 19"/>
          <p:cNvGrpSpPr>
            <a:grpSpLocks/>
          </p:cNvGrpSpPr>
          <p:nvPr/>
        </p:nvGrpSpPr>
        <p:grpSpPr bwMode="auto">
          <a:xfrm>
            <a:off x="3962400" y="3841750"/>
            <a:ext cx="609600" cy="609600"/>
            <a:chOff x="0" y="0"/>
            <a:chExt cx="384" cy="384"/>
          </a:xfrm>
        </p:grpSpPr>
        <p:sp>
          <p:nvSpPr>
            <p:cNvPr id="64559" name="Oval 1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60" name="Rectangle 18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4525" name="Group 22"/>
          <p:cNvGrpSpPr>
            <a:grpSpLocks/>
          </p:cNvGrpSpPr>
          <p:nvPr/>
        </p:nvGrpSpPr>
        <p:grpSpPr bwMode="auto">
          <a:xfrm>
            <a:off x="5257800" y="4679950"/>
            <a:ext cx="609600" cy="609600"/>
            <a:chOff x="0" y="0"/>
            <a:chExt cx="384" cy="384"/>
          </a:xfrm>
        </p:grpSpPr>
        <p:sp>
          <p:nvSpPr>
            <p:cNvPr id="64557" name="Oval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8" name="Rectangle 21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4526" name="Rectangle 23"/>
          <p:cNvSpPr>
            <a:spLocks/>
          </p:cNvSpPr>
          <p:nvPr/>
        </p:nvSpPr>
        <p:spPr bwMode="auto">
          <a:xfrm>
            <a:off x="4038600" y="1371600"/>
            <a:ext cx="4889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T={</a:t>
            </a:r>
            <a:r>
              <a:rPr lang="en-US" altLang="en-US" sz="2000" b="1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27" name="Line 24"/>
          <p:cNvSpPr>
            <a:spLocks noChangeShapeType="1"/>
          </p:cNvSpPr>
          <p:nvPr/>
        </p:nvSpPr>
        <p:spPr bwMode="auto">
          <a:xfrm>
            <a:off x="44958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8" name="Line 25"/>
          <p:cNvSpPr>
            <a:spLocks noChangeShapeType="1"/>
          </p:cNvSpPr>
          <p:nvPr/>
        </p:nvSpPr>
        <p:spPr bwMode="auto">
          <a:xfrm rot="10800000" flipH="1">
            <a:off x="4495800" y="3384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9" name="Rectangle 26"/>
          <p:cNvSpPr>
            <a:spLocks/>
          </p:cNvSpPr>
          <p:nvPr/>
        </p:nvSpPr>
        <p:spPr bwMode="auto">
          <a:xfrm>
            <a:off x="2057400" y="25908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30" name="Rectangle 27"/>
          <p:cNvSpPr>
            <a:spLocks/>
          </p:cNvSpPr>
          <p:nvPr/>
        </p:nvSpPr>
        <p:spPr bwMode="auto">
          <a:xfrm>
            <a:off x="4953000" y="262255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31" name="Rectangle 28"/>
          <p:cNvSpPr>
            <a:spLocks/>
          </p:cNvSpPr>
          <p:nvPr/>
        </p:nvSpPr>
        <p:spPr bwMode="auto">
          <a:xfrm>
            <a:off x="4483100" y="382905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32" name="Rectangle 29"/>
          <p:cNvSpPr>
            <a:spLocks/>
          </p:cNvSpPr>
          <p:nvPr/>
        </p:nvSpPr>
        <p:spPr bwMode="auto">
          <a:xfrm>
            <a:off x="18288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33" name="Rectangle 30"/>
          <p:cNvSpPr>
            <a:spLocks/>
          </p:cNvSpPr>
          <p:nvPr/>
        </p:nvSpPr>
        <p:spPr bwMode="auto">
          <a:xfrm>
            <a:off x="48006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4534" name="Line 31"/>
          <p:cNvSpPr>
            <a:spLocks noChangeShapeType="1"/>
          </p:cNvSpPr>
          <p:nvPr/>
        </p:nvSpPr>
        <p:spPr bwMode="auto">
          <a:xfrm rot="10800000">
            <a:off x="3276600" y="3429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0" name="Rectangle 32"/>
          <p:cNvSpPr>
            <a:spLocks/>
          </p:cNvSpPr>
          <p:nvPr/>
        </p:nvSpPr>
        <p:spPr bwMode="auto">
          <a:xfrm>
            <a:off x="1004888" y="4800600"/>
            <a:ext cx="820737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</a:p>
        </p:txBody>
      </p:sp>
      <p:sp>
        <p:nvSpPr>
          <p:cNvPr id="63521" name="Rectangle 33"/>
          <p:cNvSpPr>
            <a:spLocks/>
          </p:cNvSpPr>
          <p:nvPr/>
        </p:nvSpPr>
        <p:spPr bwMode="auto">
          <a:xfrm>
            <a:off x="1146175" y="2971800"/>
            <a:ext cx="538163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</a:p>
        </p:txBody>
      </p:sp>
      <p:sp>
        <p:nvSpPr>
          <p:cNvPr id="63522" name="Rectangle 34"/>
          <p:cNvSpPr>
            <a:spLocks/>
          </p:cNvSpPr>
          <p:nvPr/>
        </p:nvSpPr>
        <p:spPr bwMode="auto">
          <a:xfrm>
            <a:off x="3746500" y="1981200"/>
            <a:ext cx="976313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</a:p>
        </p:txBody>
      </p:sp>
      <p:sp>
        <p:nvSpPr>
          <p:cNvPr id="63523" name="Rectangle 35"/>
          <p:cNvSpPr>
            <a:spLocks/>
          </p:cNvSpPr>
          <p:nvPr/>
        </p:nvSpPr>
        <p:spPr bwMode="auto">
          <a:xfrm>
            <a:off x="7477125" y="3810000"/>
            <a:ext cx="982663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38100" bIns="38100" anchor="ctr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>
            <a:off x="1905000" y="5029200"/>
            <a:ext cx="838200" cy="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rot="10800000" flipH="1">
            <a:off x="1905000" y="3429000"/>
            <a:ext cx="914400" cy="13716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6" name="Freeform 38"/>
          <p:cNvSpPr>
            <a:spLocks/>
          </p:cNvSpPr>
          <p:nvPr/>
        </p:nvSpPr>
        <p:spPr bwMode="auto">
          <a:xfrm>
            <a:off x="1905000" y="5257800"/>
            <a:ext cx="3505200" cy="685800"/>
          </a:xfrm>
          <a:custGeom>
            <a:avLst/>
            <a:gdLst>
              <a:gd name="T0" fmla="*/ 0 w 21600"/>
              <a:gd name="T1" fmla="*/ 76146 h 21219"/>
              <a:gd name="T2" fmla="*/ 1904979 w 21600"/>
              <a:gd name="T3" fmla="*/ 685412 h 21219"/>
              <a:gd name="T4" fmla="*/ 3505200 w 21600"/>
              <a:gd name="T5" fmla="*/ 0 h 212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19">
                <a:moveTo>
                  <a:pt x="0" y="2356"/>
                </a:moveTo>
                <a:cubicBezTo>
                  <a:pt x="4070" y="11978"/>
                  <a:pt x="8139" y="21600"/>
                  <a:pt x="11739" y="21207"/>
                </a:cubicBezTo>
                <a:cubicBezTo>
                  <a:pt x="15339" y="20815"/>
                  <a:pt x="18470" y="10407"/>
                  <a:pt x="21600" y="0"/>
                </a:cubicBezTo>
              </a:path>
            </a:pathLst>
          </a:custGeom>
          <a:noFill/>
          <a:ln w="38100" cap="flat">
            <a:solidFill>
              <a:srgbClr val="6B568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1905000" y="3200400"/>
            <a:ext cx="838200" cy="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rot="10800000" flipH="1">
            <a:off x="3200400" y="2514600"/>
            <a:ext cx="762000" cy="4572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rot="10800000" flipH="1">
            <a:off x="4267200" y="2514600"/>
            <a:ext cx="0" cy="12954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 rot="10800000">
            <a:off x="4495800" y="2514600"/>
            <a:ext cx="838200" cy="5334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4572000" y="4114800"/>
            <a:ext cx="2895600" cy="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5867400" y="3352800"/>
            <a:ext cx="1600200" cy="4572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>
            <a:off x="1905000" y="3505200"/>
            <a:ext cx="2057400" cy="609600"/>
          </a:xfrm>
          <a:prstGeom prst="line">
            <a:avLst/>
          </a:prstGeom>
          <a:noFill/>
          <a:ln w="38100">
            <a:solidFill>
              <a:srgbClr val="6B56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3536" name="Group 48"/>
          <p:cNvGrpSpPr>
            <a:grpSpLocks/>
          </p:cNvGrpSpPr>
          <p:nvPr/>
        </p:nvGrpSpPr>
        <p:grpSpPr bwMode="auto">
          <a:xfrm>
            <a:off x="3962400" y="3886200"/>
            <a:ext cx="609600" cy="609600"/>
            <a:chOff x="0" y="0"/>
            <a:chExt cx="384" cy="384"/>
          </a:xfrm>
        </p:grpSpPr>
        <p:sp>
          <p:nvSpPr>
            <p:cNvPr id="64555" name="Oval 46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6" name="Rectangle 47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3539" name="Group 51"/>
          <p:cNvGrpSpPr>
            <a:grpSpLocks/>
          </p:cNvGrpSpPr>
          <p:nvPr/>
        </p:nvGrpSpPr>
        <p:grpSpPr bwMode="auto">
          <a:xfrm>
            <a:off x="5257800" y="4648200"/>
            <a:ext cx="609600" cy="609600"/>
            <a:chOff x="0" y="0"/>
            <a:chExt cx="384" cy="384"/>
          </a:xfrm>
        </p:grpSpPr>
        <p:sp>
          <p:nvSpPr>
            <p:cNvPr id="64553" name="Oval 49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4" name="Rectangle 50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3540" name="Line 52"/>
          <p:cNvSpPr>
            <a:spLocks noChangeShapeType="1"/>
          </p:cNvSpPr>
          <p:nvPr/>
        </p:nvSpPr>
        <p:spPr bwMode="auto">
          <a:xfrm>
            <a:off x="4495800" y="4343400"/>
            <a:ext cx="762000" cy="53340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41" name="Rectangle 53"/>
          <p:cNvSpPr>
            <a:spLocks/>
          </p:cNvSpPr>
          <p:nvPr/>
        </p:nvSpPr>
        <p:spPr bwMode="auto">
          <a:xfrm>
            <a:off x="5486400" y="5791200"/>
            <a:ext cx="3441700" cy="431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Cost = 1</a:t>
            </a:r>
          </a:p>
        </p:txBody>
      </p:sp>
    </p:spTree>
    <p:extLst>
      <p:ext uri="{BB962C8B-B14F-4D97-AF65-F5344CB8AC3E}">
        <p14:creationId xmlns:p14="http://schemas.microsoft.com/office/powerpoint/2010/main" val="41368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0" grpId="0" animBg="1" autoUpdateAnimBg="0"/>
      <p:bldP spid="63521" grpId="0" animBg="1" autoUpdateAnimBg="0"/>
      <p:bldP spid="63522" grpId="0" animBg="1" autoUpdateAnimBg="0"/>
      <p:bldP spid="63523" grpId="0" animBg="1" autoUpdateAnimBg="0"/>
      <p:bldP spid="63524" grpId="0" animBg="1"/>
      <p:bldP spid="63525" grpId="0" animBg="1"/>
      <p:bldP spid="63526" grpId="0" animBg="1"/>
      <p:bldP spid="63527" grpId="0" animBg="1"/>
      <p:bldP spid="63528" grpId="0" animBg="1"/>
      <p:bldP spid="63529" grpId="0" animBg="1"/>
      <p:bldP spid="63530" grpId="0" animBg="1"/>
      <p:bldP spid="63531" grpId="0" animBg="1"/>
      <p:bldP spid="63532" grpId="0" animBg="1"/>
      <p:bldP spid="63533" grpId="0" animBg="1"/>
      <p:bldP spid="63540" grpId="0" animBg="1"/>
      <p:bldP spid="6354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6567" name="Rectangle 6"/>
          <p:cNvSpPr>
            <a:spLocks noGrp="1" noChangeArrowheads="1"/>
          </p:cNvSpPr>
          <p:nvPr>
            <p:ph type="title"/>
          </p:nvPr>
        </p:nvSpPr>
        <p:spPr>
          <a:xfrm>
            <a:off x="165100" y="139700"/>
            <a:ext cx="7924800" cy="990600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</a:t>
            </a:r>
            <a:r>
              <a:rPr lang="en-US" altLang="en-US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CoverSteiner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algorithm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grpSp>
        <p:nvGrpSpPr>
          <p:cNvPr id="66568" name="Group 9"/>
          <p:cNvGrpSpPr>
            <a:grpSpLocks/>
          </p:cNvGrpSpPr>
          <p:nvPr/>
        </p:nvGrpSpPr>
        <p:grpSpPr bwMode="auto">
          <a:xfrm>
            <a:off x="2743200" y="2927350"/>
            <a:ext cx="609600" cy="609600"/>
            <a:chOff x="0" y="0"/>
            <a:chExt cx="384" cy="384"/>
          </a:xfrm>
        </p:grpSpPr>
        <p:sp>
          <p:nvSpPr>
            <p:cNvPr id="66600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01" name="Rectangle 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66569" name="Group 12"/>
          <p:cNvGrpSpPr>
            <a:grpSpLocks/>
          </p:cNvGrpSpPr>
          <p:nvPr/>
        </p:nvGrpSpPr>
        <p:grpSpPr bwMode="auto">
          <a:xfrm>
            <a:off x="5257800" y="2927350"/>
            <a:ext cx="609600" cy="609600"/>
            <a:chOff x="0" y="0"/>
            <a:chExt cx="384" cy="384"/>
          </a:xfrm>
        </p:grpSpPr>
        <p:sp>
          <p:nvSpPr>
            <p:cNvPr id="66598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99" name="Rectangle 11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66570" name="Group 15"/>
          <p:cNvGrpSpPr>
            <a:grpSpLocks/>
          </p:cNvGrpSpPr>
          <p:nvPr/>
        </p:nvGrpSpPr>
        <p:grpSpPr bwMode="auto">
          <a:xfrm>
            <a:off x="2743200" y="4679950"/>
            <a:ext cx="609600" cy="609600"/>
            <a:chOff x="0" y="0"/>
            <a:chExt cx="384" cy="384"/>
          </a:xfrm>
        </p:grpSpPr>
        <p:sp>
          <p:nvSpPr>
            <p:cNvPr id="66596" name="Oval 1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97" name="Rectangle 1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66571" name="Line 16"/>
          <p:cNvSpPr>
            <a:spLocks noChangeShapeType="1"/>
          </p:cNvSpPr>
          <p:nvPr/>
        </p:nvSpPr>
        <p:spPr bwMode="auto">
          <a:xfrm rot="10800000" flipH="1">
            <a:off x="32766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6572" name="Group 19"/>
          <p:cNvGrpSpPr>
            <a:grpSpLocks/>
          </p:cNvGrpSpPr>
          <p:nvPr/>
        </p:nvGrpSpPr>
        <p:grpSpPr bwMode="auto">
          <a:xfrm>
            <a:off x="3962400" y="3841750"/>
            <a:ext cx="609600" cy="609600"/>
            <a:chOff x="0" y="0"/>
            <a:chExt cx="384" cy="384"/>
          </a:xfrm>
        </p:grpSpPr>
        <p:sp>
          <p:nvSpPr>
            <p:cNvPr id="66594" name="Oval 1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95" name="Rectangle 18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6573" name="Group 22"/>
          <p:cNvGrpSpPr>
            <a:grpSpLocks/>
          </p:cNvGrpSpPr>
          <p:nvPr/>
        </p:nvGrpSpPr>
        <p:grpSpPr bwMode="auto">
          <a:xfrm>
            <a:off x="5257800" y="4679950"/>
            <a:ext cx="609600" cy="609600"/>
            <a:chOff x="0" y="0"/>
            <a:chExt cx="384" cy="384"/>
          </a:xfrm>
        </p:grpSpPr>
        <p:sp>
          <p:nvSpPr>
            <p:cNvPr id="66592" name="Oval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93" name="Rectangle 21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6574" name="Rectangle 23"/>
          <p:cNvSpPr>
            <a:spLocks/>
          </p:cNvSpPr>
          <p:nvPr/>
        </p:nvSpPr>
        <p:spPr bwMode="auto">
          <a:xfrm>
            <a:off x="4038600" y="1371600"/>
            <a:ext cx="4889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T={</a:t>
            </a:r>
            <a:r>
              <a:rPr lang="en-US" altLang="en-US" sz="2000" b="1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75" name="Line 24"/>
          <p:cNvSpPr>
            <a:spLocks noChangeShapeType="1"/>
          </p:cNvSpPr>
          <p:nvPr/>
        </p:nvSpPr>
        <p:spPr bwMode="auto">
          <a:xfrm>
            <a:off x="44958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6" name="Line 25"/>
          <p:cNvSpPr>
            <a:spLocks noChangeShapeType="1"/>
          </p:cNvSpPr>
          <p:nvPr/>
        </p:nvSpPr>
        <p:spPr bwMode="auto">
          <a:xfrm rot="10800000" flipH="1">
            <a:off x="4495800" y="3384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7" name="Rectangle 26"/>
          <p:cNvSpPr>
            <a:spLocks/>
          </p:cNvSpPr>
          <p:nvPr/>
        </p:nvSpPr>
        <p:spPr bwMode="auto">
          <a:xfrm>
            <a:off x="2057400" y="25908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78" name="Rectangle 27"/>
          <p:cNvSpPr>
            <a:spLocks/>
          </p:cNvSpPr>
          <p:nvPr/>
        </p:nvSpPr>
        <p:spPr bwMode="auto">
          <a:xfrm>
            <a:off x="4953000" y="262255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79" name="Rectangle 28"/>
          <p:cNvSpPr>
            <a:spLocks/>
          </p:cNvSpPr>
          <p:nvPr/>
        </p:nvSpPr>
        <p:spPr bwMode="auto">
          <a:xfrm>
            <a:off x="4419600" y="391795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0" name="Rectangle 29"/>
          <p:cNvSpPr>
            <a:spLocks/>
          </p:cNvSpPr>
          <p:nvPr/>
        </p:nvSpPr>
        <p:spPr bwMode="auto">
          <a:xfrm>
            <a:off x="18288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1" name="Rectangle 30"/>
          <p:cNvSpPr>
            <a:spLocks/>
          </p:cNvSpPr>
          <p:nvPr/>
        </p:nvSpPr>
        <p:spPr bwMode="auto">
          <a:xfrm>
            <a:off x="48006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2" name="Line 31"/>
          <p:cNvSpPr>
            <a:spLocks noChangeShapeType="1"/>
          </p:cNvSpPr>
          <p:nvPr/>
        </p:nvSpPr>
        <p:spPr bwMode="auto">
          <a:xfrm rot="10800000">
            <a:off x="3276600" y="3429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68" name="Rectangle 32"/>
          <p:cNvSpPr>
            <a:spLocks/>
          </p:cNvSpPr>
          <p:nvPr/>
        </p:nvSpPr>
        <p:spPr bwMode="auto">
          <a:xfrm>
            <a:off x="228600" y="3581400"/>
            <a:ext cx="2451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304800" indent="-304800"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AutoNum type="arabicPeriod"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Solve </a:t>
            </a:r>
            <a:r>
              <a:rPr lang="en-US" altLang="en-US" sz="200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SetCover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Solve </a:t>
            </a:r>
            <a:r>
              <a:rPr lang="en-US" altLang="en-US" sz="200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Steiner</a:t>
            </a:r>
          </a:p>
        </p:txBody>
      </p:sp>
      <p:grpSp>
        <p:nvGrpSpPr>
          <p:cNvPr id="65571" name="Group 35"/>
          <p:cNvGrpSpPr>
            <a:grpSpLocks/>
          </p:cNvGrpSpPr>
          <p:nvPr/>
        </p:nvGrpSpPr>
        <p:grpSpPr bwMode="auto">
          <a:xfrm>
            <a:off x="3962400" y="3841750"/>
            <a:ext cx="609600" cy="609600"/>
            <a:chOff x="0" y="0"/>
            <a:chExt cx="384" cy="384"/>
          </a:xfrm>
        </p:grpSpPr>
        <p:sp>
          <p:nvSpPr>
            <p:cNvPr id="66590" name="Oval 3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91" name="Rectangle 34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5574" name="Group 38"/>
          <p:cNvGrpSpPr>
            <a:grpSpLocks/>
          </p:cNvGrpSpPr>
          <p:nvPr/>
        </p:nvGrpSpPr>
        <p:grpSpPr bwMode="auto">
          <a:xfrm>
            <a:off x="5257800" y="4648200"/>
            <a:ext cx="609600" cy="609600"/>
            <a:chOff x="0" y="0"/>
            <a:chExt cx="384" cy="384"/>
          </a:xfrm>
        </p:grpSpPr>
        <p:sp>
          <p:nvSpPr>
            <p:cNvPr id="66588" name="Oval 36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589" name="Rectangle 37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5575" name="Line 39"/>
          <p:cNvSpPr>
            <a:spLocks noChangeShapeType="1"/>
          </p:cNvSpPr>
          <p:nvPr/>
        </p:nvSpPr>
        <p:spPr bwMode="auto">
          <a:xfrm>
            <a:off x="4495800" y="4267200"/>
            <a:ext cx="762000" cy="53340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76" name="Rectangle 40"/>
          <p:cNvSpPr>
            <a:spLocks/>
          </p:cNvSpPr>
          <p:nvPr/>
        </p:nvSpPr>
        <p:spPr bwMode="auto">
          <a:xfrm>
            <a:off x="5486400" y="5791200"/>
            <a:ext cx="3441700" cy="431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Cost = 1</a:t>
            </a:r>
          </a:p>
        </p:txBody>
      </p:sp>
    </p:spTree>
    <p:extLst>
      <p:ext uri="{BB962C8B-B14F-4D97-AF65-F5344CB8AC3E}">
        <p14:creationId xmlns:p14="http://schemas.microsoft.com/office/powerpoint/2010/main" val="883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 build="p" autoUpdateAnimBg="0"/>
      <p:bldP spid="65575" grpId="0" animBg="1"/>
      <p:bldP spid="6557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title"/>
          </p:nvPr>
        </p:nvSpPr>
        <p:spPr>
          <a:xfrm>
            <a:off x="177800" y="-63500"/>
            <a:ext cx="7924800" cy="1181100"/>
          </a:xfrm>
        </p:spPr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good is </a:t>
            </a:r>
            <a:r>
              <a:rPr lang="en-US" altLang="en-US" smtClean="0">
                <a:solidFill>
                  <a:srgbClr val="A408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CoverSteiner</a:t>
            </a:r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?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2743200" y="2927350"/>
            <a:ext cx="609600" cy="609600"/>
            <a:chOff x="0" y="0"/>
            <a:chExt cx="384" cy="384"/>
          </a:xfrm>
        </p:grpSpPr>
        <p:sp>
          <p:nvSpPr>
            <p:cNvPr id="67624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25" name="Rectangle 8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5257800" y="2927350"/>
            <a:ext cx="609600" cy="609600"/>
            <a:chOff x="0" y="0"/>
            <a:chExt cx="384" cy="384"/>
          </a:xfrm>
        </p:grpSpPr>
        <p:sp>
          <p:nvSpPr>
            <p:cNvPr id="67622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23" name="Rectangle 11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2743200" y="4679950"/>
            <a:ext cx="609600" cy="609600"/>
            <a:chOff x="0" y="0"/>
            <a:chExt cx="384" cy="384"/>
          </a:xfrm>
        </p:grpSpPr>
        <p:sp>
          <p:nvSpPr>
            <p:cNvPr id="67620" name="Oval 13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21" name="Rectangle 14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C</a:t>
              </a:r>
            </a:p>
          </p:txBody>
        </p:sp>
      </p:grpSp>
      <p:sp>
        <p:nvSpPr>
          <p:cNvPr id="66576" name="Line 16"/>
          <p:cNvSpPr>
            <a:spLocks noChangeShapeType="1"/>
          </p:cNvSpPr>
          <p:nvPr/>
        </p:nvSpPr>
        <p:spPr bwMode="auto">
          <a:xfrm rot="10800000" flipH="1">
            <a:off x="32766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3962400" y="3841750"/>
            <a:ext cx="609600" cy="609600"/>
            <a:chOff x="0" y="0"/>
            <a:chExt cx="384" cy="384"/>
          </a:xfrm>
        </p:grpSpPr>
        <p:sp>
          <p:nvSpPr>
            <p:cNvPr id="67618" name="Oval 1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19" name="Rectangle 18"/>
            <p:cNvSpPr>
              <a:spLocks/>
            </p:cNvSpPr>
            <p:nvPr/>
          </p:nvSpPr>
          <p:spPr bwMode="auto">
            <a:xfrm>
              <a:off x="105" y="52"/>
              <a:ext cx="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E</a:t>
              </a:r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5257800" y="4679950"/>
            <a:ext cx="609600" cy="609600"/>
            <a:chOff x="0" y="0"/>
            <a:chExt cx="384" cy="384"/>
          </a:xfrm>
        </p:grpSpPr>
        <p:sp>
          <p:nvSpPr>
            <p:cNvPr id="67616" name="Oval 2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17" name="Rectangle 21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D</a:t>
              </a:r>
            </a:p>
          </p:txBody>
        </p:sp>
      </p:grpSp>
      <p:sp>
        <p:nvSpPr>
          <p:cNvPr id="66583" name="Rectangle 23"/>
          <p:cNvSpPr>
            <a:spLocks/>
          </p:cNvSpPr>
          <p:nvPr/>
        </p:nvSpPr>
        <p:spPr bwMode="auto">
          <a:xfrm>
            <a:off x="4038600" y="1371600"/>
            <a:ext cx="4889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Times" charset="0"/>
                <a:cs typeface="Times" charset="0"/>
                <a:sym typeface="Times" charset="0"/>
              </a:rPr>
              <a:t>T={</a:t>
            </a:r>
            <a:r>
              <a:rPr lang="en-US" altLang="en-US" sz="2000" b="1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20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2000" b="1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44958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rot="10800000" flipH="1">
            <a:off x="4495800" y="3384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6" name="Rectangle 26"/>
          <p:cNvSpPr>
            <a:spLocks/>
          </p:cNvSpPr>
          <p:nvPr/>
        </p:nvSpPr>
        <p:spPr bwMode="auto">
          <a:xfrm>
            <a:off x="2057400" y="25908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7" name="Rectangle 27"/>
          <p:cNvSpPr>
            <a:spLocks/>
          </p:cNvSpPr>
          <p:nvPr/>
        </p:nvSpPr>
        <p:spPr bwMode="auto">
          <a:xfrm>
            <a:off x="4953000" y="25908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8" name="Rectangle 28"/>
          <p:cNvSpPr>
            <a:spLocks/>
          </p:cNvSpPr>
          <p:nvPr/>
        </p:nvSpPr>
        <p:spPr bwMode="auto">
          <a:xfrm>
            <a:off x="4419600" y="391795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algorithms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CC00FF"/>
                </a:solidFill>
                <a:latin typeface="Times" charset="0"/>
                <a:cs typeface="Times" charset="0"/>
                <a:sym typeface="Times" charset="0"/>
              </a:rPr>
              <a:t>graphics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89" name="Rectangle 29"/>
          <p:cNvSpPr>
            <a:spLocks/>
          </p:cNvSpPr>
          <p:nvPr/>
        </p:nvSpPr>
        <p:spPr bwMode="auto">
          <a:xfrm>
            <a:off x="18288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,</a:t>
            </a:r>
            <a:r>
              <a:rPr lang="en-US" altLang="en-US" sz="1600">
                <a:solidFill>
                  <a:srgbClr val="006600"/>
                </a:solidFill>
                <a:latin typeface="Times" charset="0"/>
                <a:cs typeface="Times" charset="0"/>
                <a:sym typeface="Times" charset="0"/>
              </a:rPr>
              <a:t>java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90" name="Rectangle 30"/>
          <p:cNvSpPr>
            <a:spLocks/>
          </p:cNvSpPr>
          <p:nvPr/>
        </p:nvSpPr>
        <p:spPr bwMode="auto">
          <a:xfrm>
            <a:off x="4800600" y="5334000"/>
            <a:ext cx="222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95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{</a:t>
            </a:r>
            <a:r>
              <a:rPr lang="en-US" altLang="en-US" sz="1600">
                <a:solidFill>
                  <a:srgbClr val="B292CA"/>
                </a:solidFill>
                <a:latin typeface="Times" charset="0"/>
                <a:cs typeface="Times" charset="0"/>
                <a:sym typeface="Times" charset="0"/>
              </a:rPr>
              <a:t>python</a:t>
            </a:r>
            <a:r>
              <a:rPr lang="en-US" altLang="en-US" sz="1600">
                <a:latin typeface="Times" charset="0"/>
                <a:cs typeface="Times" charset="0"/>
                <a:sym typeface="Times" charset="0"/>
              </a:rPr>
              <a:t>}</a:t>
            </a:r>
          </a:p>
        </p:txBody>
      </p:sp>
      <p:sp>
        <p:nvSpPr>
          <p:cNvPr id="66591" name="Rectangle 31"/>
          <p:cNvSpPr>
            <a:spLocks/>
          </p:cNvSpPr>
          <p:nvPr/>
        </p:nvSpPr>
        <p:spPr bwMode="auto">
          <a:xfrm>
            <a:off x="228600" y="3581400"/>
            <a:ext cx="2451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304800" indent="-304800"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AutoNum type="arabicPeriod"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Solve </a:t>
            </a:r>
            <a:r>
              <a:rPr lang="en-US" altLang="en-US" sz="200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SetCover</a:t>
            </a:r>
            <a:endParaRPr lang="en-US" altLang="en-US">
              <a:latin typeface="Times" charset="0"/>
              <a:cs typeface="Times" charset="0"/>
              <a:sym typeface="Times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Solve </a:t>
            </a:r>
            <a:r>
              <a:rPr lang="en-US" altLang="en-US" sz="200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Steiner</a:t>
            </a:r>
          </a:p>
        </p:txBody>
      </p: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2743200" y="2971800"/>
            <a:ext cx="609600" cy="609600"/>
            <a:chOff x="0" y="0"/>
            <a:chExt cx="384" cy="384"/>
          </a:xfrm>
        </p:grpSpPr>
        <p:sp>
          <p:nvSpPr>
            <p:cNvPr id="67614" name="Oval 32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15" name="Rectangle 33"/>
            <p:cNvSpPr>
              <a:spLocks/>
            </p:cNvSpPr>
            <p:nvPr/>
          </p:nvSpPr>
          <p:spPr bwMode="auto">
            <a:xfrm>
              <a:off x="94" y="52"/>
              <a:ext cx="19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A</a:t>
              </a:r>
            </a:p>
          </p:txBody>
        </p:sp>
      </p:grpSp>
      <p:grpSp>
        <p:nvGrpSpPr>
          <p:cNvPr id="66597" name="Group 37"/>
          <p:cNvGrpSpPr>
            <a:grpSpLocks/>
          </p:cNvGrpSpPr>
          <p:nvPr/>
        </p:nvGrpSpPr>
        <p:grpSpPr bwMode="auto">
          <a:xfrm>
            <a:off x="5257800" y="2895600"/>
            <a:ext cx="609600" cy="609600"/>
            <a:chOff x="0" y="0"/>
            <a:chExt cx="384" cy="384"/>
          </a:xfrm>
        </p:grpSpPr>
        <p:sp>
          <p:nvSpPr>
            <p:cNvPr id="67612" name="Oval 35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13" name="Rectangle 36"/>
            <p:cNvSpPr>
              <a:spLocks/>
            </p:cNvSpPr>
            <p:nvPr/>
          </p:nvSpPr>
          <p:spPr bwMode="auto">
            <a:xfrm>
              <a:off x="99" y="52"/>
              <a:ext cx="1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438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" charset="0"/>
                  <a:cs typeface="Times" charset="0"/>
                  <a:sym typeface="Times" charset="0"/>
                </a:rPr>
                <a:t>B</a:t>
              </a:r>
            </a:p>
          </p:txBody>
        </p:sp>
      </p:grpSp>
      <p:sp>
        <p:nvSpPr>
          <p:cNvPr id="66598" name="Rectangle 38"/>
          <p:cNvSpPr>
            <a:spLocks/>
          </p:cNvSpPr>
          <p:nvPr/>
        </p:nvSpPr>
        <p:spPr bwMode="auto">
          <a:xfrm>
            <a:off x="5486400" y="5791200"/>
            <a:ext cx="3441700" cy="431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ts val="1438"/>
              </a:spcBef>
              <a:buClrTx/>
              <a:buSzTx/>
              <a:buFontTx/>
              <a:buNone/>
            </a:pPr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MST Cost = Infty</a:t>
            </a:r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3352800" y="3200400"/>
            <a:ext cx="19050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600" name="AutoShape 40"/>
          <p:cNvSpPr>
            <a:spLocks/>
          </p:cNvSpPr>
          <p:nvPr/>
        </p:nvSpPr>
        <p:spPr bwMode="auto">
          <a:xfrm>
            <a:off x="4114800" y="2743200"/>
            <a:ext cx="381000" cy="838200"/>
          </a:xfrm>
          <a:custGeom>
            <a:avLst/>
            <a:gdLst>
              <a:gd name="T0" fmla="*/ 8472 w 21600"/>
              <a:gd name="T1" fmla="*/ 0 h 21600"/>
              <a:gd name="T2" fmla="*/ 12860 w 21600"/>
              <a:gd name="T3" fmla="*/ 6080 h 21600"/>
              <a:gd name="T4" fmla="*/ 11050 w 21600"/>
              <a:gd name="T5" fmla="*/ 6797 h 21600"/>
              <a:gd name="T6" fmla="*/ 16577 w 21600"/>
              <a:gd name="T7" fmla="*/ 12007 h 21600"/>
              <a:gd name="T8" fmla="*/ 14767 w 21600"/>
              <a:gd name="T9" fmla="*/ 12877 h 21600"/>
              <a:gd name="T10" fmla="*/ 21600 w 21600"/>
              <a:gd name="T11" fmla="*/ 21600 h 21600"/>
              <a:gd name="T12" fmla="*/ 10012 w 21600"/>
              <a:gd name="T13" fmla="*/ 14915 h 21600"/>
              <a:gd name="T14" fmla="*/ 12222 w 21600"/>
              <a:gd name="T15" fmla="*/ 13987 h 21600"/>
              <a:gd name="T16" fmla="*/ 5022 w 21600"/>
              <a:gd name="T17" fmla="*/ 9705 h 21600"/>
              <a:gd name="T18" fmla="*/ 7602 w 21600"/>
              <a:gd name="T19" fmla="*/ 8382 h 21600"/>
              <a:gd name="T20" fmla="*/ 0 w 21600"/>
              <a:gd name="T21" fmla="*/ 3890 h 21600"/>
              <a:gd name="T22" fmla="*/ 8472 w 21600"/>
              <a:gd name="T23" fmla="*/ 0 h 21600"/>
              <a:gd name="T24" fmla="*/ 8472 w 21600"/>
              <a:gd name="T2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  <a:moveTo>
                  <a:pt x="8472" y="0"/>
                </a:moveTo>
              </a:path>
            </a:pathLst>
          </a:custGeom>
          <a:solidFill>
            <a:srgbClr val="6B568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66583" grpId="0" autoUpdateAnimBg="0"/>
      <p:bldP spid="66584" grpId="0" animBg="1"/>
      <p:bldP spid="66585" grpId="0" animBg="1"/>
      <p:bldP spid="66586" grpId="0" autoUpdateAnimBg="0"/>
      <p:bldP spid="66587" grpId="0" autoUpdateAnimBg="0"/>
      <p:bldP spid="66588" grpId="0" autoUpdateAnimBg="0"/>
      <p:bldP spid="66589" grpId="0" autoUpdateAnimBg="0"/>
      <p:bldP spid="66590" grpId="0" autoUpdateAnimBg="0"/>
      <p:bldP spid="66591" grpId="0" build="p" autoUpdateAnimBg="0"/>
      <p:bldP spid="66598" grpId="0" animBg="1" autoUpdateAnimBg="0"/>
      <p:bldP spid="66599" grpId="0" animBg="1"/>
      <p:bldP spid="666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127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Theodoros</a:t>
            </a:r>
            <a:r>
              <a:rPr lang="en-US" sz="2000" dirty="0"/>
              <a:t> </a:t>
            </a:r>
            <a:r>
              <a:rPr lang="en-US" sz="2000" dirty="0" err="1"/>
              <a:t>Lappas</a:t>
            </a:r>
            <a:r>
              <a:rPr lang="en-US" sz="2000" dirty="0"/>
              <a:t>, Kun Liu, </a:t>
            </a:r>
            <a:r>
              <a:rPr lang="en-US" sz="2000" dirty="0" err="1"/>
              <a:t>Evimaria</a:t>
            </a:r>
            <a:r>
              <a:rPr lang="en-US" sz="2000" dirty="0"/>
              <a:t> </a:t>
            </a:r>
            <a:r>
              <a:rPr lang="en-US" sz="2000" dirty="0" smtClean="0"/>
              <a:t>Terzi, Finding </a:t>
            </a:r>
            <a:r>
              <a:rPr lang="en-US" sz="2000" dirty="0"/>
              <a:t>a team of experts in social networks. KDD 2009</a:t>
            </a:r>
            <a:r>
              <a:rPr lang="en-US" sz="2000"/>
              <a:t>: </a:t>
            </a:r>
            <a:r>
              <a:rPr lang="en-US" sz="2000" smtClean="0"/>
              <a:t>467-476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 and Social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to: </a:t>
            </a:r>
            <a:r>
              <a:rPr lang="en-US" dirty="0" smtClean="0"/>
              <a:t> Jure </a:t>
            </a:r>
            <a:r>
              <a:rPr lang="en-US" dirty="0" err="1"/>
              <a:t>Leskovec</a:t>
            </a:r>
            <a:r>
              <a:rPr lang="en-US" dirty="0"/>
              <a:t>, </a:t>
            </a:r>
            <a:r>
              <a:rPr lang="en-US" dirty="0" err="1"/>
              <a:t>Anand</a:t>
            </a:r>
            <a:r>
              <a:rPr lang="en-US" dirty="0"/>
              <a:t> </a:t>
            </a:r>
            <a:r>
              <a:rPr lang="en-US" dirty="0" err="1"/>
              <a:t>Rajaraman</a:t>
            </a:r>
            <a:r>
              <a:rPr lang="en-US" dirty="0"/>
              <a:t>, Jeff Ullman </a:t>
            </a:r>
          </a:p>
        </p:txBody>
      </p:sp>
    </p:spTree>
    <p:extLst>
      <p:ext uri="{BB962C8B-B14F-4D97-AF65-F5344CB8AC3E}">
        <p14:creationId xmlns:p14="http://schemas.microsoft.com/office/powerpoint/2010/main" val="8849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When a user buys an </a:t>
            </a:r>
            <a:r>
              <a:rPr lang="en-US" dirty="0" smtClean="0">
                <a:solidFill>
                  <a:srgbClr val="0070C0"/>
                </a:solidFill>
              </a:rPr>
              <a:t>item</a:t>
            </a:r>
            <a:r>
              <a:rPr lang="en-US" dirty="0" smtClean="0"/>
              <a:t> (initially books) we want to recommend other items that the user may like</a:t>
            </a:r>
          </a:p>
          <a:p>
            <a:pPr lvl="1"/>
            <a:r>
              <a:rPr lang="en-US" dirty="0" smtClean="0"/>
              <a:t>When a user rates a </a:t>
            </a:r>
            <a:r>
              <a:rPr lang="en-US" dirty="0" smtClean="0">
                <a:solidFill>
                  <a:srgbClr val="0070C0"/>
                </a:solidFill>
              </a:rPr>
              <a:t>movie</a:t>
            </a:r>
            <a:r>
              <a:rPr lang="en-US" dirty="0" smtClean="0"/>
              <a:t>, we want to recommend movies that the user may like</a:t>
            </a:r>
          </a:p>
          <a:p>
            <a:pPr lvl="1"/>
            <a:r>
              <a:rPr lang="en-US" dirty="0" smtClean="0"/>
              <a:t>When a user likes a </a:t>
            </a:r>
            <a:r>
              <a:rPr lang="en-US" dirty="0" smtClean="0">
                <a:solidFill>
                  <a:srgbClr val="0070C0"/>
                </a:solidFill>
              </a:rPr>
              <a:t>song</a:t>
            </a:r>
            <a:r>
              <a:rPr lang="en-US" dirty="0" smtClean="0"/>
              <a:t>, we want to recommend other songs that they may like</a:t>
            </a:r>
          </a:p>
          <a:p>
            <a:endParaRPr lang="en-US" dirty="0" smtClean="0"/>
          </a:p>
          <a:p>
            <a:r>
              <a:rPr lang="en-US" dirty="0" smtClean="0"/>
              <a:t>A big success of data mining</a:t>
            </a:r>
          </a:p>
          <a:p>
            <a:r>
              <a:rPr lang="en-US" dirty="0" smtClean="0"/>
              <a:t>Exploits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 smtClean="0"/>
              <a:t>How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Into Thin Air </a:t>
            </a:r>
            <a:r>
              <a:rPr lang="en-US" dirty="0" smtClean="0"/>
              <a:t>made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Touching the Void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025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2576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17707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Online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757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learn more!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(Preference) Matrix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375770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3340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fill the empty entries of the matrix?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3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Content-based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Represent the items into a </a:t>
            </a:r>
            <a:r>
              <a:rPr lang="en-US" dirty="0" smtClean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</a:t>
            </a:r>
            <a:r>
              <a:rPr lang="en-US" dirty="0" smtClean="0"/>
              <a:t>C</a:t>
            </a:r>
          </a:p>
          <a:p>
            <a:pPr lvl="2"/>
            <a:r>
              <a:rPr lang="en-US" dirty="0"/>
              <a:t>Movie </a:t>
            </a:r>
            <a:r>
              <a:rPr lang="en-US" dirty="0" smtClean="0"/>
              <a:t>recommendations: recommend </a:t>
            </a:r>
            <a:r>
              <a:rPr lang="en-US" dirty="0"/>
              <a:t>movies with same actor(s), director, genre, …</a:t>
            </a:r>
          </a:p>
          <a:p>
            <a:pPr lvl="2"/>
            <a:r>
              <a:rPr lang="en-US" dirty="0"/>
              <a:t>Websites, blogs, </a:t>
            </a:r>
            <a:r>
              <a:rPr lang="en-US" dirty="0" smtClean="0"/>
              <a:t>news: recommend </a:t>
            </a:r>
            <a:r>
              <a:rPr lang="en-US" dirty="0"/>
              <a:t>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0" y="-42863"/>
            <a:ext cx="91567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10246" name="Rectangle 5"/>
          <p:cNvSpPr>
            <a:spLocks/>
          </p:cNvSpPr>
          <p:nvPr/>
        </p:nvSpPr>
        <p:spPr bwMode="auto">
          <a:xfrm>
            <a:off x="6172200" y="6400800"/>
            <a:ext cx="2527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2F2F2"/>
                </a:solidFill>
                <a:latin typeface="Arial Bold" charset="0"/>
                <a:cs typeface="Arial Bold" charset="0"/>
                <a:sym typeface="Arial Bold" charset="0"/>
              </a:rPr>
              <a:t>evimaria@cs.bu.edu</a:t>
            </a: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Team-formation problems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9900" y="2146300"/>
            <a:ext cx="8191500" cy="5105400"/>
          </a:xfrm>
        </p:spPr>
        <p:txBody>
          <a:bodyPr/>
          <a:lstStyle/>
          <a:p>
            <a:pPr marL="234950" indent="-234950" eaLnBrk="1" hangingPunct="1"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Given a </a:t>
            </a: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and a set of </a:t>
            </a: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experts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(organized in a </a:t>
            </a: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find the subset of experts that can </a:t>
            </a: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effectively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perform the task</a:t>
            </a:r>
            <a:endParaRPr lang="en-US" altLang="en-US" sz="26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set of required skills and potentially a budget</a:t>
            </a:r>
            <a:endParaRPr lang="en-US" altLang="en-US" sz="26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Expert: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has a set of skills and potentially a price</a:t>
            </a:r>
            <a:endParaRPr lang="en-US" altLang="en-US" sz="26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Network:</a:t>
            </a:r>
            <a:r>
              <a:rPr lang="en-US" altLang="en-US" sz="2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represents strength of relationships</a:t>
            </a:r>
            <a:endParaRPr lang="en-US" altLang="en-US" sz="2000" smtClean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56191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0700" y="4953000"/>
            <a:ext cx="615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Someone who likes one of the Harry Potter (or Star Wars) </a:t>
            </a:r>
          </a:p>
          <a:p>
            <a:r>
              <a:rPr lang="en-US" dirty="0" smtClean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actors, similar story, same 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0" y="1371600"/>
            <a:ext cx="2535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239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862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544888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32422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41954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Extracting features for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Map items 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movies:</a:t>
            </a:r>
          </a:p>
          <a:p>
            <a:pPr lvl="2"/>
            <a:r>
              <a:rPr lang="en-US" dirty="0" smtClean="0"/>
              <a:t>Actors, directors, genre, rating, year,…</a:t>
            </a:r>
          </a:p>
          <a:p>
            <a:pPr lvl="1"/>
            <a:r>
              <a:rPr lang="en-US" dirty="0" smtClean="0"/>
              <a:t>For documents?</a:t>
            </a:r>
          </a:p>
          <a:p>
            <a:pPr lvl="1"/>
            <a:endParaRPr lang="en-US" dirty="0"/>
          </a:p>
          <a:p>
            <a:r>
              <a:rPr lang="en-US" dirty="0" smtClean="0"/>
              <a:t>Items are now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 vectors </a:t>
            </a:r>
            <a:r>
              <a:rPr lang="en-US" dirty="0" smtClean="0"/>
              <a:t>in a multidimensional feature space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Challenge: Make all feature values compatible</a:t>
            </a:r>
          </a:p>
          <a:p>
            <a:endParaRPr lang="en-US" dirty="0" smtClean="0"/>
          </a:p>
          <a:p>
            <a:r>
              <a:rPr lang="en-US" dirty="0" smtClean="0"/>
              <a:t>Alternatively we can view a movie as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set of features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 Wars = {1977, Action, Sci-Fi, Lucas, </a:t>
            </a:r>
            <a:r>
              <a:rPr lang="en-US" dirty="0" err="1" smtClean="0"/>
              <a:t>H.Ford</a:t>
            </a:r>
            <a:r>
              <a:rPr lang="en-US" dirty="0" smtClean="0"/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060"/>
              </p:ext>
            </p:extLst>
          </p:nvPr>
        </p:nvGraphicFramePr>
        <p:xfrm>
          <a:off x="1208010" y="3947055"/>
          <a:ext cx="7778330" cy="77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190"/>
                <a:gridCol w="1111190"/>
                <a:gridCol w="1111190"/>
                <a:gridCol w="1111190"/>
                <a:gridCol w="1111190"/>
                <a:gridCol w="1111190"/>
                <a:gridCol w="1111190"/>
              </a:tblGrid>
              <a:tr h="407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Sci-Fi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Romance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Lucas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H. Ford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Pacino</a:t>
                      </a:r>
                      <a:endParaRPr lang="en-US" sz="1800" dirty="0"/>
                    </a:p>
                  </a:txBody>
                  <a:tcPr/>
                </a:tc>
              </a:tr>
              <a:tr h="278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304213"/>
            <a:ext cx="1186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 Wars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1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Features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average vector</a:t>
            </a:r>
          </a:p>
          <a:p>
            <a:pPr lvl="2"/>
            <a:r>
              <a:rPr lang="en-US" dirty="0"/>
              <a:t>Other aggregation functions 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i computing similarity in the common feature space</a:t>
            </a:r>
          </a:p>
          <a:p>
            <a:pPr lvl="1"/>
            <a:r>
              <a:rPr lang="en-US" dirty="0"/>
              <a:t>How do we measure similarity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563072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Typically similarity 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vectors</a:t>
                </a:r>
                <a:r>
                  <a:rPr lang="en-US" dirty="0" smtClean="0"/>
                  <a:t> is measured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Cosine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imilarity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we view the items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sets</a:t>
                </a:r>
                <a:r>
                  <a:rPr lang="en-US" dirty="0" smtClean="0"/>
                  <a:t> then we can use the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Jaccard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Similarity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JSim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563072" cy="4525963"/>
              </a:xfrm>
              <a:blipFill rotWithShape="1">
                <a:blip r:embed="rId2"/>
                <a:stretch>
                  <a:fillRect l="-1486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47" y="1484784"/>
            <a:ext cx="2880321" cy="15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202016" y="4797152"/>
            <a:ext cx="1600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16216" y="4797152"/>
            <a:ext cx="1600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897216" y="5254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020272" y="60925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06816" y="55591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116416" y="58639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964016" y="5254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88270" y="56353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388424" y="606207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8449970" y="5178152"/>
            <a:ext cx="61546" cy="6096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6216" y="61535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54396" y="61535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user and item features we can construct a classifier that tries to predict if a user will like a new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06680" cy="1182960"/>
          </a:xfrm>
        </p:spPr>
        <p:txBody>
          <a:bodyPr>
            <a:noAutofit/>
          </a:bodyPr>
          <a:lstStyle/>
          <a:p>
            <a:r>
              <a:rPr lang="en-US" sz="40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23498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09" y="51054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users are similar if they rate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similar way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Recommend to user C, the items </a:t>
            </a:r>
          </a:p>
          <a:p>
            <a:r>
              <a:rPr lang="en-US" sz="2400" dirty="0" smtClean="0"/>
              <a:t>liked by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0070C0"/>
                </a:solidFill>
              </a:rPr>
              <a:t>most similar users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03089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543" y="5105400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 smtClean="0"/>
              <a:t>What is the right definition of similarity?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2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4695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724" y="4572000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Jaccard</a:t>
            </a:r>
            <a:r>
              <a:rPr lang="en-US" sz="2400" dirty="0" smtClean="0">
                <a:solidFill>
                  <a:srgbClr val="0070C0"/>
                </a:solidFill>
              </a:rPr>
              <a:t> Similarity</a:t>
            </a:r>
            <a:r>
              <a:rPr lang="en-US" sz="2400" dirty="0" smtClean="0"/>
              <a:t>: users are sets of movies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3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Disregards the ratings.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(A,B) = 1/5 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</a:t>
            </a:r>
            <a:r>
              <a:rPr lang="en-US" sz="2400" dirty="0" smtClean="0"/>
              <a:t>) = 1/4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4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0" y="-42863"/>
            <a:ext cx="91567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6064250" y="279400"/>
            <a:ext cx="858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2001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92550"/>
            <a:ext cx="18430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864100"/>
            <a:ext cx="15716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848225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49538"/>
            <a:ext cx="900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123950"/>
            <a:ext cx="9413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8138"/>
            <a:ext cx="9953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0850"/>
            <a:ext cx="985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600200"/>
            <a:ext cx="9937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095625"/>
            <a:ext cx="9223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3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90563"/>
            <a:ext cx="10271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4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532313"/>
            <a:ext cx="10810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5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4088"/>
            <a:ext cx="1006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6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735513"/>
            <a:ext cx="10366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7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668588"/>
            <a:ext cx="10477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8" name="Rectangle 23"/>
          <p:cNvSpPr>
            <a:spLocks/>
          </p:cNvSpPr>
          <p:nvPr/>
        </p:nvSpPr>
        <p:spPr bwMode="auto">
          <a:xfrm>
            <a:off x="4710113" y="3587750"/>
            <a:ext cx="116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Organizer</a:t>
            </a:r>
          </a:p>
        </p:txBody>
      </p:sp>
      <p:sp>
        <p:nvSpPr>
          <p:cNvPr id="11289" name="Rectangle 24"/>
          <p:cNvSpPr>
            <a:spLocks/>
          </p:cNvSpPr>
          <p:nvPr/>
        </p:nvSpPr>
        <p:spPr bwMode="auto">
          <a:xfrm>
            <a:off x="3600450" y="2039938"/>
            <a:ext cx="87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Insider</a:t>
            </a:r>
          </a:p>
        </p:txBody>
      </p:sp>
      <p:sp>
        <p:nvSpPr>
          <p:cNvPr id="11290" name="Rectangle 25"/>
          <p:cNvSpPr>
            <a:spLocks/>
          </p:cNvSpPr>
          <p:nvPr/>
        </p:nvSpPr>
        <p:spPr bwMode="auto">
          <a:xfrm>
            <a:off x="6040438" y="3895725"/>
            <a:ext cx="1308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Co-organizer</a:t>
            </a:r>
          </a:p>
        </p:txBody>
      </p:sp>
      <p:sp>
        <p:nvSpPr>
          <p:cNvPr id="11291" name="Rectangle 26"/>
          <p:cNvSpPr>
            <a:spLocks/>
          </p:cNvSpPr>
          <p:nvPr/>
        </p:nvSpPr>
        <p:spPr bwMode="auto">
          <a:xfrm>
            <a:off x="4724400" y="1468438"/>
            <a:ext cx="1536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Security expert</a:t>
            </a:r>
          </a:p>
        </p:txBody>
      </p:sp>
      <p:sp>
        <p:nvSpPr>
          <p:cNvPr id="11292" name="Rectangle 27"/>
          <p:cNvSpPr>
            <a:spLocks/>
          </p:cNvSpPr>
          <p:nvPr/>
        </p:nvSpPr>
        <p:spPr bwMode="auto">
          <a:xfrm>
            <a:off x="7848600" y="2613025"/>
            <a:ext cx="1066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Mechanic</a:t>
            </a:r>
          </a:p>
        </p:txBody>
      </p:sp>
      <p:sp>
        <p:nvSpPr>
          <p:cNvPr id="11293" name="Rectangle 28"/>
          <p:cNvSpPr>
            <a:spLocks/>
          </p:cNvSpPr>
          <p:nvPr/>
        </p:nvSpPr>
        <p:spPr bwMode="auto">
          <a:xfrm>
            <a:off x="7812088" y="4038600"/>
            <a:ext cx="1016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Mechanic</a:t>
            </a:r>
          </a:p>
        </p:txBody>
      </p:sp>
      <p:sp>
        <p:nvSpPr>
          <p:cNvPr id="11294" name="Rectangle 29"/>
          <p:cNvSpPr>
            <a:spLocks/>
          </p:cNvSpPr>
          <p:nvPr/>
        </p:nvSpPr>
        <p:spPr bwMode="auto">
          <a:xfrm>
            <a:off x="6084888" y="1704975"/>
            <a:ext cx="173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Electronics expert</a:t>
            </a:r>
          </a:p>
        </p:txBody>
      </p:sp>
      <p:sp>
        <p:nvSpPr>
          <p:cNvPr id="11295" name="Rectangle 30"/>
          <p:cNvSpPr>
            <a:spLocks/>
          </p:cNvSpPr>
          <p:nvPr/>
        </p:nvSpPr>
        <p:spPr bwMode="auto">
          <a:xfrm>
            <a:off x="3662363" y="5583238"/>
            <a:ext cx="1765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Explosives expert</a:t>
            </a:r>
          </a:p>
        </p:txBody>
      </p:sp>
      <p:sp>
        <p:nvSpPr>
          <p:cNvPr id="11296" name="Rectangle 31"/>
          <p:cNvSpPr>
            <a:spLocks/>
          </p:cNvSpPr>
          <p:nvPr/>
        </p:nvSpPr>
        <p:spPr bwMode="auto">
          <a:xfrm>
            <a:off x="7526338" y="5913438"/>
            <a:ext cx="927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Acrobat</a:t>
            </a:r>
          </a:p>
        </p:txBody>
      </p:sp>
      <p:sp>
        <p:nvSpPr>
          <p:cNvPr id="11297" name="Rectangle 32"/>
          <p:cNvSpPr>
            <a:spLocks/>
          </p:cNvSpPr>
          <p:nvPr/>
        </p:nvSpPr>
        <p:spPr bwMode="auto">
          <a:xfrm>
            <a:off x="5605463" y="5849938"/>
            <a:ext cx="990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Con-man</a:t>
            </a:r>
          </a:p>
        </p:txBody>
      </p:sp>
      <p:sp>
        <p:nvSpPr>
          <p:cNvPr id="11298" name="Rectangle 33"/>
          <p:cNvSpPr>
            <a:spLocks/>
          </p:cNvSpPr>
          <p:nvPr/>
        </p:nvSpPr>
        <p:spPr bwMode="auto">
          <a:xfrm>
            <a:off x="2830513" y="3786188"/>
            <a:ext cx="1638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" charset="0"/>
                <a:cs typeface="Times" charset="0"/>
                <a:sym typeface="Times" charset="0"/>
              </a:rPr>
              <a:t>Pick-pocket thief</a:t>
            </a:r>
          </a:p>
        </p:txBody>
      </p:sp>
      <p:pic>
        <p:nvPicPr>
          <p:cNvPr id="11299" name="Picture 3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81000"/>
            <a:ext cx="23510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08541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857" y="49530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Cosine Similarity: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4665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Assumes zero entries are negatives:</a:t>
            </a:r>
          </a:p>
          <a:p>
            <a:r>
              <a:rPr lang="en-US" sz="2400" dirty="0" smtClean="0"/>
              <a:t>Cos(A,B) = 0.38</a:t>
            </a:r>
          </a:p>
          <a:p>
            <a:r>
              <a:rPr lang="en-US" sz="2400" dirty="0" smtClean="0"/>
              <a:t>Cos(A,C) = 0.32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5994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Cosine Similarity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Subtract the mean rating per user and then compute Cosine (</a:t>
            </a:r>
            <a:r>
              <a:rPr lang="en-US" sz="2400" dirty="0" smtClean="0">
                <a:solidFill>
                  <a:srgbClr val="FF0000"/>
                </a:solidFill>
              </a:rPr>
              <a:t>correlation coefficient</a:t>
            </a:r>
            <a:r>
              <a:rPr lang="en-US" sz="2400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Corr</a:t>
            </a:r>
            <a:r>
              <a:rPr lang="en-US" sz="2400" dirty="0" smtClean="0"/>
              <a:t>(A,B) = 0.092</a:t>
            </a:r>
          </a:p>
          <a:p>
            <a:r>
              <a:rPr lang="en-US" sz="2400" dirty="0" err="1" smtClean="0"/>
              <a:t>Corr</a:t>
            </a:r>
            <a:r>
              <a:rPr lang="en-US" sz="2400" dirty="0" smtClean="0"/>
              <a:t>(A,C) = -0.559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User-User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3200" dirty="0" smtClean="0"/>
                  <a:t>Consider </a:t>
                </a:r>
                <a:r>
                  <a:rPr lang="en-US" sz="3200" dirty="0"/>
                  <a:t>user c</a:t>
                </a:r>
              </a:p>
              <a:p>
                <a:r>
                  <a:rPr lang="en-US" sz="3200" dirty="0"/>
                  <a:t>Find set D of other users whose ratings </a:t>
                </a:r>
                <a:r>
                  <a:rPr lang="en-US" sz="3200" dirty="0" smtClean="0"/>
                  <a:t>are most </a:t>
                </a:r>
                <a:r>
                  <a:rPr lang="en-US" sz="3200" dirty="0"/>
                  <a:t>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c’s ratings</a:t>
                </a:r>
              </a:p>
              <a:p>
                <a:r>
                  <a:rPr lang="en-US" sz="3200" dirty="0"/>
                  <a:t>Estimate user’s ratings based on ratings of users in </a:t>
                </a:r>
                <a:r>
                  <a:rPr lang="en-US" sz="3200" dirty="0" smtClean="0"/>
                  <a:t>D using some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aggregation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Modeling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dirty="0" smtClean="0"/>
                  <a:t>:</a:t>
                </a: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3200" dirty="0" smtClean="0"/>
                  <a:t>Advantage: for each user we have small amount of computation.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037" t="-242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Collaborative Filtering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We can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transpose (flip) </a:t>
            </a:r>
            <a:r>
              <a:rPr lang="en-US" sz="3200" dirty="0" smtClean="0"/>
              <a:t>the matrix and perform the same computation as before to define similarity between items</a:t>
            </a:r>
          </a:p>
          <a:p>
            <a:pPr lvl="1"/>
            <a:r>
              <a:rPr lang="en-US" sz="2800" dirty="0" smtClean="0"/>
              <a:t>Intuition: Two items are similar if they are </a:t>
            </a:r>
            <a:r>
              <a:rPr lang="en-US" sz="2800" dirty="0" smtClean="0">
                <a:solidFill>
                  <a:srgbClr val="0070C0"/>
                </a:solidFill>
              </a:rPr>
              <a:t>rated in the same</a:t>
            </a:r>
            <a:r>
              <a:rPr lang="en-US" sz="2800" dirty="0" smtClean="0"/>
              <a:t> way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by many users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dirty="0" smtClean="0"/>
              <a:t>Better defined similarity since it captures the notion of </a:t>
            </a:r>
            <a:r>
              <a:rPr lang="en-US" sz="2800" dirty="0" smtClean="0">
                <a:solidFill>
                  <a:srgbClr val="0070C0"/>
                </a:solidFill>
              </a:rPr>
              <a:t>genre</a:t>
            </a:r>
            <a:r>
              <a:rPr lang="en-US" sz="2800" dirty="0" smtClean="0"/>
              <a:t> of an item</a:t>
            </a:r>
          </a:p>
          <a:p>
            <a:pPr lvl="2"/>
            <a:r>
              <a:rPr lang="en-US" dirty="0" smtClean="0"/>
              <a:t>Users may have multiple interests.</a:t>
            </a:r>
          </a:p>
          <a:p>
            <a:r>
              <a:rPr lang="en-US" dirty="0" smtClean="0"/>
              <a:t>Algorithm: For each user c and item </a:t>
            </a:r>
            <a:r>
              <a:rPr lang="en-US" dirty="0" err="1" smtClean="0"/>
              <a:t>i</a:t>
            </a:r>
            <a:endParaRPr lang="en-US" dirty="0"/>
          </a:p>
          <a:p>
            <a:pPr lvl="1"/>
            <a:r>
              <a:rPr lang="en-US" dirty="0" smtClean="0"/>
              <a:t>Find the set D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similar items </a:t>
            </a:r>
            <a:r>
              <a:rPr lang="en-US" dirty="0" smtClean="0"/>
              <a:t>to item </a:t>
            </a:r>
            <a:r>
              <a:rPr lang="en-US" dirty="0" err="1" smtClean="0"/>
              <a:t>i</a:t>
            </a:r>
            <a:r>
              <a:rPr lang="en-US" dirty="0" smtClean="0"/>
              <a:t> that have been rated by user c.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Aggregate</a:t>
            </a:r>
            <a:r>
              <a:rPr lang="en-US" dirty="0" smtClean="0"/>
              <a:t> their ratings to predict the rating for item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Disadvantage: we need to consider each user-item pair separately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49017"/>
                <a:ext cx="8784976" cy="54726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Split the data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train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test</a:t>
                </a:r>
                <a:r>
                  <a:rPr lang="en-US" dirty="0" smtClean="0"/>
                  <a:t> set</a:t>
                </a:r>
              </a:p>
              <a:p>
                <a:pPr lvl="1"/>
                <a:r>
                  <a:rPr lang="en-US" dirty="0" smtClean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Metrics: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 smtClean="0"/>
                  <a:t>(RMSE) 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 smtClean="0"/>
                  <a:t>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Precision = fraction of predicted actions that were correct</a:t>
                </a:r>
              </a:p>
              <a:p>
                <a:pPr lvl="2"/>
                <a:r>
                  <a:rPr lang="en-US" dirty="0" smtClean="0"/>
                  <a:t>Recall = fraction of actions that were predicted correctly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 smtClean="0"/>
                  <a:t>for </a:t>
                </a:r>
                <a:r>
                  <a:rPr lang="en-US" dirty="0"/>
                  <a:t>measuring the quality of </a:t>
                </a:r>
                <a:r>
                  <a:rPr lang="en-US" dirty="0" smtClean="0"/>
                  <a:t>predicting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The fraction of pairs of items that are ordered </a:t>
                </a:r>
                <a:r>
                  <a:rPr lang="en-US" dirty="0"/>
                  <a:t>correctly </a:t>
                </a:r>
                <a:r>
                  <a:rPr lang="en-US" dirty="0" smtClean="0"/>
                  <a:t>                                                           – The fraction of pairs that are ordered incorrectly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49017"/>
                <a:ext cx="8784976" cy="5472608"/>
              </a:xfrm>
              <a:blipFill rotWithShape="0">
                <a:blip r:embed="rId2"/>
                <a:stretch>
                  <a:fillRect l="-763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Model-Based 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far we have looked at specific user-item combinations</a:t>
            </a:r>
          </a:p>
          <a:p>
            <a:r>
              <a:rPr lang="en-US" dirty="0" smtClean="0"/>
              <a:t>A different approach looks at the full user-item matrix and tries to find a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smtClean="0"/>
              <a:t>that explains how the ratings of the matrix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generated</a:t>
            </a:r>
          </a:p>
          <a:p>
            <a:pPr lvl="1"/>
            <a:r>
              <a:rPr lang="en-US" dirty="0" smtClean="0"/>
              <a:t>If we have such a model, we can </a:t>
            </a:r>
            <a:r>
              <a:rPr lang="en-US" dirty="0" smtClean="0">
                <a:solidFill>
                  <a:srgbClr val="0070C0"/>
                </a:solidFill>
              </a:rPr>
              <a:t>predict</a:t>
            </a:r>
            <a:r>
              <a:rPr lang="en-US" dirty="0" smtClean="0"/>
              <a:t> the ratings that we do not observe.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factor model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(Most) models assume that 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few</a:t>
            </a:r>
            <a:r>
              <a:rPr lang="en-US" dirty="0" smtClean="0"/>
              <a:t> (K)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latent factors </a:t>
            </a:r>
            <a:r>
              <a:rPr lang="en-US" dirty="0"/>
              <a:t>that define the behavior of the users and the characteristics of the items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</p:spTree>
    <p:extLst>
      <p:ext uri="{BB962C8B-B14F-4D97-AF65-F5344CB8AC3E}">
        <p14:creationId xmlns:p14="http://schemas.microsoft.com/office/powerpoint/2010/main" val="81250840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800600" y="3810000"/>
            <a:ext cx="4343400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9642"/>
                <a:ext cx="8229600" cy="579688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assume that vectors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vectors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</a:t>
                </a:r>
                <a:r>
                  <a:rPr lang="en-US" dirty="0" smtClean="0"/>
                  <a:t> of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vector</a:t>
                </a:r>
                <a:r>
                  <a:rPr lang="en-US" dirty="0" smtClean="0"/>
                  <a:t>)</a:t>
                </a: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1 → 11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</a:p>
              <a:p>
                <a:pPr lvl="1">
                  <a:buClr>
                    <a:srgbClr val="4F81BD"/>
                  </a:buClr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The dot product is the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projection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 of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(and vice versa)</a:t>
                </a:r>
                <a:endParaRPr lang="en-US" i="1" dirty="0" smtClean="0">
                  <a:latin typeface="Cambria Math"/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=12</m:t>
                    </m:r>
                  </m:oMath>
                </a14:m>
                <a:r>
                  <a:rPr lang="en-US" dirty="0" smtClean="0">
                    <a:sym typeface="Symbol"/>
                  </a:rPr>
                  <a:t>	</a:t>
                </a:r>
              </a:p>
              <a:p>
                <a:endParaRPr lang="en-US" b="0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||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|| = 1 </m:t>
                    </m:r>
                  </m:oMath>
                </a14:m>
                <a:r>
                  <a:rPr lang="en-US" dirty="0" smtClean="0">
                    <a:sym typeface="Symbol"/>
                  </a:rPr>
                  <a:t>(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unit vector</a:t>
                </a:r>
                <a:r>
                  <a:rPr lang="en-US" dirty="0" smtClean="0">
                    <a:sym typeface="Symbol"/>
                  </a:rPr>
                  <a:t>)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projection length </a:t>
                </a:r>
                <a:r>
                  <a:rPr lang="en-US" dirty="0" smtClean="0">
                    <a:sym typeface="Symbol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are unit vectors dot product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cosine similarity</a:t>
                </a:r>
                <a:r>
                  <a:rPr lang="en-US" dirty="0" smtClean="0">
                    <a:sym typeface="Symbol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: orthogonal</a:t>
                </a:r>
                <a:r>
                  <a:rPr lang="en-US" dirty="0" smtClean="0">
                    <a:sym typeface="Symbol"/>
                  </a:rPr>
                  <a:t> vectors</a:t>
                </a:r>
              </a:p>
              <a:p>
                <a:pPr marL="274320" lvl="1" indent="0">
                  <a:buNone/>
                </a:pP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Orthonormal</a:t>
                </a:r>
                <a:r>
                  <a:rPr lang="en-US" dirty="0" smtClean="0">
                    <a:sym typeface="Symbol"/>
                  </a:rPr>
                  <a:t> vectors: two unit vectors that are orthogonal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9642"/>
                <a:ext cx="8229600" cy="5796880"/>
              </a:xfrm>
              <a:blipFill rotWithShape="0">
                <a:blip r:embed="rId2"/>
                <a:stretch>
                  <a:fillRect l="-667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553200" y="3810000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53200" y="26670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2667000"/>
            <a:ext cx="0" cy="1143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53200" y="3657600"/>
            <a:ext cx="0" cy="304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53200" y="3733800"/>
            <a:ext cx="16764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 space </a:t>
                </a:r>
                <a:r>
                  <a:rPr lang="en-US" dirty="0" smtClean="0"/>
                  <a:t>of A: The set of vectors that can be written as a linear combination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rows</a:t>
                </a:r>
                <a:r>
                  <a:rPr lang="en-US" dirty="0" smtClean="0"/>
                  <a:t>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 space </a:t>
                </a:r>
                <a:r>
                  <a:rPr lang="en-US" dirty="0" smtClean="0"/>
                  <a:t>of A: The set of vectors that can be written as a linear combination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columns</a:t>
                </a:r>
                <a:r>
                  <a:rPr lang="en-US" dirty="0" smtClean="0"/>
                  <a:t>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</a:t>
                </a:r>
                <a:r>
                  <a:rPr lang="en-US" dirty="0" smtClean="0"/>
                  <a:t> of A: the number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linearly independent </a:t>
                </a:r>
                <a:r>
                  <a:rPr lang="en-US" dirty="0" smtClean="0"/>
                  <a:t>row (or column) vectors</a:t>
                </a:r>
              </a:p>
              <a:p>
                <a:pPr lvl="1"/>
                <a:r>
                  <a:rPr lang="en-US" dirty="0" smtClean="0"/>
                  <a:t>These vectors define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basis</a:t>
                </a:r>
                <a:r>
                  <a:rPr lang="en-US" dirty="0" smtClean="0"/>
                  <a:t> for the row (or column) space of A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Example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Matrix </a:t>
                </a:r>
                <a:r>
                  <a:rPr lang="en-US" b="1" dirty="0"/>
                  <a:t>A =</a:t>
                </a:r>
                <a:r>
                  <a:rPr lang="en-US" dirty="0"/>
                  <a:t>                   </a:t>
                </a:r>
                <a:r>
                  <a:rPr lang="en-US" dirty="0" smtClean="0"/>
                  <a:t> has </a:t>
                </a:r>
                <a:r>
                  <a:rPr lang="en-US" dirty="0"/>
                  <a:t>rank </a:t>
                </a:r>
                <a:r>
                  <a:rPr lang="en-US" b="1" dirty="0"/>
                  <a:t>r=2</a:t>
                </a:r>
              </a:p>
              <a:p>
                <a:pPr lvl="4"/>
                <a:endParaRPr lang="en-US" b="1" dirty="0"/>
              </a:p>
              <a:p>
                <a:pPr lvl="2"/>
                <a:r>
                  <a:rPr lang="en-US" b="1" dirty="0"/>
                  <a:t>Why? </a:t>
                </a:r>
                <a:r>
                  <a:rPr lang="en-US" dirty="0"/>
                  <a:t>The first two rows are linearly independent, so the rank is at least 2, but all three rows are linearly dependent (the first is equal to the </a:t>
                </a:r>
                <a:r>
                  <a:rPr lang="en-US" dirty="0" smtClean="0"/>
                  <a:t>sum of </a:t>
                </a:r>
                <a:r>
                  <a:rPr lang="en-US" dirty="0"/>
                  <a:t>the second and third) so the rank must be less than 3.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815" t="-207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begin{bmatrix}1&amp;2&amp;1\\-2&amp;-3&amp;1\\3&amp;5&amp;0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111690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Rank-1 matrices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 a rank-1 matrix, all columns (or rows) are multiples of the same column (or row)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rows</a:t>
                </a:r>
                <a:r>
                  <a:rPr lang="en-US" dirty="0" smtClean="0"/>
                  <a:t>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=[1,2,−1]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columns</a:t>
                </a:r>
                <a:r>
                  <a:rPr lang="en-US" dirty="0" smtClean="0"/>
                  <a:t>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External 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1 ,1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) </a:t>
                </a:r>
              </a:p>
              <a:p>
                <a:pPr lvl="1"/>
                <a:r>
                  <a:rPr lang="en-US" dirty="0">
                    <a:sym typeface="Symbol"/>
                  </a:rPr>
                  <a:t>The resulting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rank</a:t>
                </a:r>
                <a:r>
                  <a:rPr lang="en-US" dirty="0">
                    <a:sym typeface="Symbol"/>
                  </a:rPr>
                  <a:t> 1: all rows (or columns) are </a:t>
                </a:r>
                <a:r>
                  <a:rPr lang="en-US" dirty="0">
                    <a:solidFill>
                      <a:srgbClr val="00B0F0"/>
                    </a:solidFill>
                    <a:sym typeface="Symbol"/>
                  </a:rPr>
                  <a:t>linearly dependent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1, 2, 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185" t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/>
          </p:cNvSpPr>
          <p:nvPr/>
        </p:nvSpPr>
        <p:spPr bwMode="auto">
          <a:xfrm>
            <a:off x="0" y="-42863"/>
            <a:ext cx="91567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spcBef>
                <a:spcPts val="713"/>
              </a:spcBef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Slideshow Title Goes Here</a:t>
            </a:r>
          </a:p>
        </p:txBody>
      </p:sp>
      <p:sp>
        <p:nvSpPr>
          <p:cNvPr id="122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 rot="10800000">
            <a:off x="5186363" y="3106738"/>
            <a:ext cx="1395412" cy="136525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rot="10800000">
            <a:off x="3849688" y="1600200"/>
            <a:ext cx="1336675" cy="1447800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rot="10800000" flipH="1">
            <a:off x="5222875" y="1123950"/>
            <a:ext cx="63500" cy="1924050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 rot="10800000">
            <a:off x="5399088" y="1123950"/>
            <a:ext cx="1350962" cy="2289175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 rot="10800000" flipH="1">
            <a:off x="8267700" y="2076450"/>
            <a:ext cx="0" cy="1563688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 rot="10800000" flipH="1">
            <a:off x="6750050" y="2097088"/>
            <a:ext cx="1327150" cy="1316037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6788150" y="3413125"/>
            <a:ext cx="1327150" cy="49213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 rot="10800000" flipH="1">
            <a:off x="6788150" y="1247775"/>
            <a:ext cx="269875" cy="1995488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 rot="10800000" flipH="1">
            <a:off x="4424363" y="3259138"/>
            <a:ext cx="798512" cy="1958975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Line 15"/>
          <p:cNvSpPr>
            <a:spLocks noChangeShapeType="1"/>
          </p:cNvSpPr>
          <p:nvPr/>
        </p:nvSpPr>
        <p:spPr bwMode="auto">
          <a:xfrm rot="10800000" flipH="1">
            <a:off x="4424363" y="3424238"/>
            <a:ext cx="2143125" cy="1793875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 rot="10800000">
            <a:off x="6750050" y="3573463"/>
            <a:ext cx="1206500" cy="1884362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Line 17"/>
          <p:cNvSpPr>
            <a:spLocks noChangeShapeType="1"/>
          </p:cNvSpPr>
          <p:nvPr/>
        </p:nvSpPr>
        <p:spPr bwMode="auto">
          <a:xfrm rot="10800000">
            <a:off x="5399088" y="3367088"/>
            <a:ext cx="661987" cy="2090737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8" name="Line 18"/>
          <p:cNvSpPr>
            <a:spLocks noChangeShapeType="1"/>
          </p:cNvSpPr>
          <p:nvPr/>
        </p:nvSpPr>
        <p:spPr bwMode="auto">
          <a:xfrm rot="10800000" flipH="1">
            <a:off x="6094413" y="3482975"/>
            <a:ext cx="512762" cy="1974850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9" name="Line 19"/>
          <p:cNvSpPr>
            <a:spLocks noChangeShapeType="1"/>
          </p:cNvSpPr>
          <p:nvPr/>
        </p:nvSpPr>
        <p:spPr bwMode="auto">
          <a:xfrm flipH="1">
            <a:off x="3482975" y="3144838"/>
            <a:ext cx="1436688" cy="30162"/>
          </a:xfrm>
          <a:prstGeom prst="line">
            <a:avLst/>
          </a:prstGeom>
          <a:noFill/>
          <a:ln w="76200">
            <a:solidFill>
              <a:srgbClr val="BC62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0" name="Rectangle 20"/>
          <p:cNvSpPr>
            <a:spLocks/>
          </p:cNvSpPr>
          <p:nvPr/>
        </p:nvSpPr>
        <p:spPr bwMode="auto">
          <a:xfrm>
            <a:off x="6064250" y="279400"/>
            <a:ext cx="858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2001</a:t>
            </a:r>
          </a:p>
        </p:txBody>
      </p:sp>
      <p:pic>
        <p:nvPicPr>
          <p:cNvPr id="1231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56050"/>
            <a:ext cx="18430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965700"/>
            <a:ext cx="15716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848225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49538"/>
            <a:ext cx="900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123950"/>
            <a:ext cx="9413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8138"/>
            <a:ext cx="9953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7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0850"/>
            <a:ext cx="985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8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600200"/>
            <a:ext cx="9937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9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095625"/>
            <a:ext cx="9223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0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90563"/>
            <a:ext cx="10271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1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532313"/>
            <a:ext cx="10810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2" name="Picture 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4088"/>
            <a:ext cx="1006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3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735513"/>
            <a:ext cx="10366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24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668588"/>
            <a:ext cx="10477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25" name="Rectangle 35"/>
          <p:cNvSpPr>
            <a:spLocks/>
          </p:cNvSpPr>
          <p:nvPr/>
        </p:nvSpPr>
        <p:spPr bwMode="auto">
          <a:xfrm>
            <a:off x="4710113" y="3587750"/>
            <a:ext cx="116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Organizer</a:t>
            </a:r>
          </a:p>
        </p:txBody>
      </p:sp>
      <p:sp>
        <p:nvSpPr>
          <p:cNvPr id="12326" name="Rectangle 36"/>
          <p:cNvSpPr>
            <a:spLocks/>
          </p:cNvSpPr>
          <p:nvPr/>
        </p:nvSpPr>
        <p:spPr bwMode="auto">
          <a:xfrm>
            <a:off x="3600450" y="2039938"/>
            <a:ext cx="87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Insider</a:t>
            </a:r>
          </a:p>
        </p:txBody>
      </p:sp>
      <p:sp>
        <p:nvSpPr>
          <p:cNvPr id="12327" name="Rectangle 37"/>
          <p:cNvSpPr>
            <a:spLocks/>
          </p:cNvSpPr>
          <p:nvPr/>
        </p:nvSpPr>
        <p:spPr bwMode="auto">
          <a:xfrm>
            <a:off x="6040438" y="3895725"/>
            <a:ext cx="1308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Co-organizer</a:t>
            </a:r>
          </a:p>
        </p:txBody>
      </p:sp>
      <p:sp>
        <p:nvSpPr>
          <p:cNvPr id="12328" name="Rectangle 38"/>
          <p:cNvSpPr>
            <a:spLocks/>
          </p:cNvSpPr>
          <p:nvPr/>
        </p:nvSpPr>
        <p:spPr bwMode="auto">
          <a:xfrm>
            <a:off x="4724400" y="1468438"/>
            <a:ext cx="1536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Security expert</a:t>
            </a:r>
          </a:p>
        </p:txBody>
      </p:sp>
      <p:sp>
        <p:nvSpPr>
          <p:cNvPr id="12329" name="Rectangle 39"/>
          <p:cNvSpPr>
            <a:spLocks/>
          </p:cNvSpPr>
          <p:nvPr/>
        </p:nvSpPr>
        <p:spPr bwMode="auto">
          <a:xfrm>
            <a:off x="7848600" y="2613025"/>
            <a:ext cx="1066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Mechanic</a:t>
            </a:r>
          </a:p>
        </p:txBody>
      </p:sp>
      <p:sp>
        <p:nvSpPr>
          <p:cNvPr id="12330" name="Rectangle 40"/>
          <p:cNvSpPr>
            <a:spLocks/>
          </p:cNvSpPr>
          <p:nvPr/>
        </p:nvSpPr>
        <p:spPr bwMode="auto">
          <a:xfrm>
            <a:off x="7812088" y="4038600"/>
            <a:ext cx="1016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Mechanic</a:t>
            </a:r>
          </a:p>
        </p:txBody>
      </p:sp>
      <p:sp>
        <p:nvSpPr>
          <p:cNvPr id="12331" name="Rectangle 41"/>
          <p:cNvSpPr>
            <a:spLocks/>
          </p:cNvSpPr>
          <p:nvPr/>
        </p:nvSpPr>
        <p:spPr bwMode="auto">
          <a:xfrm>
            <a:off x="6084888" y="1704975"/>
            <a:ext cx="173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Electronics expert</a:t>
            </a:r>
          </a:p>
        </p:txBody>
      </p:sp>
      <p:sp>
        <p:nvSpPr>
          <p:cNvPr id="12332" name="Rectangle 42"/>
          <p:cNvSpPr>
            <a:spLocks/>
          </p:cNvSpPr>
          <p:nvPr/>
        </p:nvSpPr>
        <p:spPr bwMode="auto">
          <a:xfrm>
            <a:off x="3662363" y="5583238"/>
            <a:ext cx="1765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Explosives expert</a:t>
            </a:r>
          </a:p>
        </p:txBody>
      </p:sp>
      <p:sp>
        <p:nvSpPr>
          <p:cNvPr id="12333" name="Rectangle 43"/>
          <p:cNvSpPr>
            <a:spLocks/>
          </p:cNvSpPr>
          <p:nvPr/>
        </p:nvSpPr>
        <p:spPr bwMode="auto">
          <a:xfrm>
            <a:off x="7526338" y="5913438"/>
            <a:ext cx="927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Acrobat</a:t>
            </a:r>
          </a:p>
        </p:txBody>
      </p:sp>
      <p:sp>
        <p:nvSpPr>
          <p:cNvPr id="12334" name="Rectangle 44"/>
          <p:cNvSpPr>
            <a:spLocks/>
          </p:cNvSpPr>
          <p:nvPr/>
        </p:nvSpPr>
        <p:spPr bwMode="auto">
          <a:xfrm>
            <a:off x="5605463" y="5849938"/>
            <a:ext cx="990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Con-man</a:t>
            </a:r>
          </a:p>
        </p:txBody>
      </p:sp>
      <p:sp>
        <p:nvSpPr>
          <p:cNvPr id="12335" name="Rectangle 45"/>
          <p:cNvSpPr>
            <a:spLocks/>
          </p:cNvSpPr>
          <p:nvPr/>
        </p:nvSpPr>
        <p:spPr bwMode="auto">
          <a:xfrm>
            <a:off x="2830513" y="3786188"/>
            <a:ext cx="1638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Pick-pocket thief</a:t>
            </a:r>
          </a:p>
        </p:txBody>
      </p:sp>
      <p:pic>
        <p:nvPicPr>
          <p:cNvPr id="12336" name="Picture 4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00"/>
            <a:ext cx="23510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singular values</a:t>
                </a:r>
                <a:r>
                  <a:rPr lang="en-US" dirty="0" smtClean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  <a:blipFill rotWithShape="1">
                <a:blip r:embed="rId2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880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n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976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r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7222" y="2602468"/>
            <a:ext cx="874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r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345" y="2971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rank</a:t>
            </a:r>
            <a:r>
              <a:rPr lang="en-US" dirty="0" smtClean="0"/>
              <a:t> of matrix A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2598145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n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 =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</a:t>
            </a:r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/>
              <a:t>D</a:t>
            </a:r>
            <a:r>
              <a:rPr lang="en-US" dirty="0" smtClean="0"/>
              <a:t>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5771"/>
                <a:ext cx="8363272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right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</a:t>
                </a:r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has rank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can be written as the sum of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rank-1</a:t>
                </a:r>
                <a:r>
                  <a:rPr lang="en-US" dirty="0"/>
                  <a:t> </a:t>
                </a:r>
                <a:r>
                  <a:rPr lang="en-US" dirty="0" smtClean="0"/>
                  <a:t>matrices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/>
                  <a:t> “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components” (trends)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trend</a:t>
                </a:r>
                <a:r>
                  <a:rPr lang="en-US" sz="2200" dirty="0" smtClean="0"/>
                  <a:t>: the </a:t>
                </a:r>
                <a:r>
                  <a:rPr lang="en-US" sz="2200" dirty="0"/>
                  <a:t>tendency of the row vectors of </a:t>
                </a:r>
                <a:r>
                  <a:rPr lang="en-US" sz="2200" dirty="0">
                    <a:solidFill>
                      <a:srgbClr val="0066FF"/>
                    </a:solidFill>
                  </a:rPr>
                  <a:t>A</a:t>
                </a:r>
                <a:r>
                  <a:rPr lang="en-US" sz="2200" dirty="0"/>
                  <a:t> to align with vector </a:t>
                </a:r>
                <a:r>
                  <a:rPr lang="en-US" sz="2200" b="1" dirty="0">
                    <a:solidFill>
                      <a:srgbClr val="0066FF"/>
                    </a:solidFill>
                  </a:rPr>
                  <a:t>v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/>
                  <a:t>Strength </a:t>
                </a:r>
                <a:r>
                  <a:rPr lang="en-US" sz="2200" dirty="0"/>
                  <a:t>of </a:t>
                </a:r>
                <a:r>
                  <a:rPr lang="en-US" sz="2200" dirty="0" smtClean="0"/>
                  <a:t>the i-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linear trend: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</m:t>
                    </m:r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 =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200" b="1" dirty="0" smtClean="0">
                  <a:solidFill>
                    <a:srgbClr val="00B0F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6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5771"/>
                <a:ext cx="8363272" cy="4876800"/>
              </a:xfrm>
              <a:blipFill rotWithShape="1">
                <a:blip r:embed="rId2"/>
                <a:stretch>
                  <a:fillRect l="-1458" t="-2500" r="-1822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5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Special case: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symmetric</a:t>
                </a:r>
                <a:r>
                  <a:rPr lang="en-US" dirty="0" smtClean="0"/>
                  <a:t> positive definite matrix</a:t>
                </a:r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Eigenvectors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2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(extreme)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User-Movie matrix</a:t>
                </a:r>
              </a:p>
              <a:p>
                <a:pPr lvl="1"/>
                <a:r>
                  <a:rPr lang="en-US" dirty="0" smtClean="0"/>
                  <a:t>Blue and Red rows (</a:t>
                </a:r>
                <a:r>
                  <a:rPr lang="en-US" dirty="0" err="1" smtClean="0"/>
                  <a:t>colums</a:t>
                </a:r>
                <a:r>
                  <a:rPr lang="en-US" dirty="0" smtClean="0"/>
                  <a:t>)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linearly dependent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There are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</a:t>
                </a:r>
                <a:r>
                  <a:rPr lang="en-US" dirty="0" smtClean="0"/>
                  <a:t> users (vectors of movies): blue and red</a:t>
                </a:r>
              </a:p>
              <a:p>
                <a:pPr lvl="1"/>
                <a:r>
                  <a:rPr lang="en-US" dirty="0" smtClean="0"/>
                  <a:t>To describe the data is enough to describe the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prototypes</a:t>
                </a:r>
                <a:r>
                  <a:rPr lang="en-US" dirty="0" smtClean="0"/>
                  <a:t>, and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projection weights </a:t>
                </a:r>
                <a:r>
                  <a:rPr lang="en-US" dirty="0" smtClean="0"/>
                  <a:t>for each row</a:t>
                </a:r>
              </a:p>
              <a:p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rank-2</a:t>
                </a:r>
                <a:r>
                  <a:rPr lang="en-US" dirty="0" smtClean="0"/>
                  <a:t>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815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91197" y="2438400"/>
            <a:ext cx="2057400" cy="12954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solidFill>
              <a:srgbClr val="FF3B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82917" y="2811877"/>
            <a:ext cx="73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7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Movies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404936" name="Freeform 8"/>
          <p:cNvSpPr>
            <a:spLocks/>
          </p:cNvSpPr>
          <p:nvPr/>
        </p:nvSpPr>
        <p:spPr bwMode="auto">
          <a:xfrm>
            <a:off x="894573" y="32471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/>
          <p:cNvSpPr>
            <a:spLocks/>
          </p:cNvSpPr>
          <p:nvPr/>
        </p:nvSpPr>
        <p:spPr bwMode="auto">
          <a:xfrm flipH="1">
            <a:off x="2555733" y="32471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/>
          <p:cNvSpPr txBox="1">
            <a:spLocks noChangeArrowheads="1"/>
          </p:cNvSpPr>
          <p:nvPr/>
        </p:nvSpPr>
        <p:spPr bwMode="auto">
          <a:xfrm>
            <a:off x="2778517" y="4170026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 flipV="1">
            <a:off x="304800" y="3247128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840645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-76200" y="5242407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4" name="Line 26"/>
          <p:cNvSpPr>
            <a:spLocks noChangeShapeType="1"/>
          </p:cNvSpPr>
          <p:nvPr/>
        </p:nvSpPr>
        <p:spPr bwMode="auto">
          <a:xfrm>
            <a:off x="304800" y="43139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5" name="Line 27"/>
          <p:cNvSpPr>
            <a:spLocks noChangeShapeType="1"/>
          </p:cNvSpPr>
          <p:nvPr/>
        </p:nvSpPr>
        <p:spPr bwMode="auto">
          <a:xfrm flipV="1">
            <a:off x="304800" y="4771128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6" name="Line 28"/>
          <p:cNvSpPr>
            <a:spLocks noChangeShapeType="1"/>
          </p:cNvSpPr>
          <p:nvPr/>
        </p:nvSpPr>
        <p:spPr bwMode="auto">
          <a:xfrm>
            <a:off x="304800" y="56093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63312" y="1675886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7997" y="3247128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277625" y="368300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274450" y="404018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299725" y="3676650"/>
            <a:ext cx="468312" cy="1752600"/>
            <a:chOff x="1663" y="1551"/>
            <a:chExt cx="295" cy="1104"/>
          </a:xfrm>
        </p:grpSpPr>
        <p:sp>
          <p:nvSpPr>
            <p:cNvPr id="57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4769750" y="2978150"/>
            <a:ext cx="1066800" cy="660400"/>
            <a:chOff x="2589" y="1111"/>
            <a:chExt cx="672" cy="416"/>
          </a:xfrm>
        </p:grpSpPr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61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809312" y="542448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6200000">
            <a:off x="3011594" y="450929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6200000">
            <a:off x="4266512" y="368776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5039625" y="400208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4002987" y="367347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442725" y="385286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4726887" y="369411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725300" y="386238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481098" y="5629870"/>
            <a:ext cx="2536272" cy="92333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“Concepts”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Latent dimensions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 Latent factors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flipH="1" flipV="1">
            <a:off x="4249050" y="4876800"/>
            <a:ext cx="1262276" cy="8834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 flipV="1">
            <a:off x="5738125" y="4040186"/>
            <a:ext cx="228600" cy="15896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6347725" y="3430251"/>
            <a:ext cx="2796275" cy="1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6347725" y="4428228"/>
            <a:ext cx="381000" cy="120164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7185925" y="5096619"/>
            <a:ext cx="559936" cy="58742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4" grpId="0" animBg="1"/>
      <p:bldP spid="7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0.00   0.00  0.00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</p:spTree>
    <p:extLst>
      <p:ext uri="{BB962C8B-B14F-4D97-AF65-F5344CB8AC3E}">
        <p14:creationId xmlns:p14="http://schemas.microsoft.com/office/powerpoint/2010/main" val="1579678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535474" y="2964231"/>
            <a:ext cx="2608526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is “user-to-concept” </a:t>
            </a:r>
            <a:endParaRPr lang="en-US" dirty="0"/>
          </a:p>
          <a:p>
            <a:pPr algn="l"/>
            <a:r>
              <a:rPr lang="en-US" dirty="0"/>
              <a:t>similarity </a:t>
            </a:r>
            <a:r>
              <a:rPr lang="en-US" dirty="0" smtClean="0"/>
              <a:t>matrix</a:t>
            </a:r>
          </a:p>
        </p:txBody>
      </p:sp>
      <p:sp>
        <p:nvSpPr>
          <p:cNvPr id="2" name="Oval 1"/>
          <p:cNvSpPr/>
          <p:nvPr/>
        </p:nvSpPr>
        <p:spPr>
          <a:xfrm>
            <a:off x="3215647" y="3304683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36131" y="5033262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0.00   0.00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0.00   0.00  0.00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566688" y="3028672"/>
            <a:ext cx="2608526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is “movie to concept” similarity matrix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527199" y="5823734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33586" y="5432217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30403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530603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620162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4382162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94897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flipH="1">
            <a:off x="2610132" y="3260973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832916" y="4183871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V="1">
            <a:off x="343562" y="3260973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762" y="3854490"/>
            <a:ext cx="638316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-37438" y="5256252"/>
            <a:ext cx="1061509" cy="338554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Romance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43562" y="43277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 flipV="1">
            <a:off x="343562" y="4784973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343562" y="5623173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5291363" y="4103580"/>
            <a:ext cx="228600" cy="830998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 flipH="1">
            <a:off x="6440224" y="4023766"/>
            <a:ext cx="190500" cy="910811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4888223" y="4183870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859324" y="4183869"/>
            <a:ext cx="399468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5342713" y="5451372"/>
            <a:ext cx="231928" cy="744724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 flipH="1">
            <a:off x="8915400" y="5445260"/>
            <a:ext cx="152400" cy="80314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217711" y="1689731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49324" y="3242102"/>
            <a:ext cx="1744337" cy="2696527"/>
            <a:chOff x="2971800" y="2999657"/>
            <a:chExt cx="1744337" cy="2696527"/>
          </a:xfrm>
        </p:grpSpPr>
        <p:sp>
          <p:nvSpPr>
            <p:cNvPr id="63" name="Freeform 19"/>
            <p:cNvSpPr>
              <a:spLocks/>
            </p:cNvSpPr>
            <p:nvPr/>
          </p:nvSpPr>
          <p:spPr bwMode="auto">
            <a:xfrm flipH="1">
              <a:off x="4533900" y="2999657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3105912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3018528"/>
              <a:ext cx="1744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0.14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0.42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0.00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25332" y="4103580"/>
            <a:ext cx="130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12090" y="54174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0.58   0.58  0.58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0.00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0.00   0.00  0.00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0.71   0.71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634" y="3193836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248400" y="3028672"/>
            <a:ext cx="2926814" cy="646331"/>
          </a:xfrm>
          <a:prstGeom prst="rect">
            <a:avLst/>
          </a:prstGeom>
          <a:solidFill>
            <a:srgbClr val="92D050"/>
          </a:solidFill>
          <a:ln w="15875">
            <a:noFill/>
            <a:miter lim="800000"/>
            <a:headEnd type="none" w="sm" len="sm"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l-GR" i="1" dirty="0" smtClean="0">
                <a:solidFill>
                  <a:srgbClr val="FF0000"/>
                </a:solidFill>
              </a:rPr>
              <a:t>Σ</a:t>
            </a:r>
            <a:r>
              <a:rPr lang="en-US" dirty="0" smtClean="0"/>
              <a:t> is the “concept strength” matrix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343693" y="4129810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(more realistic)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User-Movie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prototype users and movies but they are </a:t>
            </a:r>
            <a:r>
              <a:rPr lang="en-US" dirty="0" smtClean="0">
                <a:solidFill>
                  <a:srgbClr val="0070C0"/>
                </a:solidFill>
              </a:rPr>
              <a:t>noisy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2362200"/>
            <a:ext cx="2286000" cy="14478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gradFill flip="none" rotWithShape="1">
              <a:gsLst>
                <a:gs pos="0">
                  <a:srgbClr val="FF3B3B">
                    <a:tint val="66000"/>
                    <a:satMod val="160000"/>
                  </a:srgbClr>
                </a:gs>
                <a:gs pos="50000">
                  <a:srgbClr val="FF3B3B">
                    <a:tint val="44500"/>
                    <a:satMod val="160000"/>
                  </a:srgbClr>
                </a:gs>
                <a:gs pos="100000">
                  <a:srgbClr val="FF3B3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2901434"/>
            <a:ext cx="81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=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495800" y="33680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590800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516085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04114" y="2613659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204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7671" y="2878574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Applications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950" indent="-234950" eaLnBrk="1" hangingPunct="1">
              <a:lnSpc>
                <a:spcPct val="90000"/>
              </a:lnSpc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Collaboration networks (e.g., scientists, actors)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Organizational structure of companies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LinkedIn, </a:t>
            </a:r>
            <a:r>
              <a:rPr lang="en-US" altLang="en-US" sz="26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UpWork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6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FreeLance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lnSpc>
                <a:spcPct val="90000"/>
              </a:lnSpc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Geographical (map) of experts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2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24000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Movies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404936" name="Freeform 8"/>
          <p:cNvSpPr>
            <a:spLocks/>
          </p:cNvSpPr>
          <p:nvPr/>
        </p:nvSpPr>
        <p:spPr bwMode="auto">
          <a:xfrm>
            <a:off x="795248" y="3399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/>
          <p:cNvSpPr>
            <a:spLocks/>
          </p:cNvSpPr>
          <p:nvPr/>
        </p:nvSpPr>
        <p:spPr bwMode="auto">
          <a:xfrm flipH="1">
            <a:off x="2456408" y="3399528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/>
          <p:cNvSpPr txBox="1">
            <a:spLocks noChangeArrowheads="1"/>
          </p:cNvSpPr>
          <p:nvPr/>
        </p:nvSpPr>
        <p:spPr bwMode="auto">
          <a:xfrm>
            <a:off x="2679192" y="4322426"/>
            <a:ext cx="401072" cy="58477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404950" name="Line 22"/>
          <p:cNvSpPr>
            <a:spLocks noChangeShapeType="1"/>
          </p:cNvSpPr>
          <p:nvPr/>
        </p:nvSpPr>
        <p:spPr bwMode="auto">
          <a:xfrm flipV="1">
            <a:off x="304800" y="3399528"/>
            <a:ext cx="0" cy="5334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0" y="3977656"/>
            <a:ext cx="635110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SciFi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-76200" y="5379418"/>
            <a:ext cx="968855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Romnce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04954" name="Line 26"/>
          <p:cNvSpPr>
            <a:spLocks noChangeShapeType="1"/>
          </p:cNvSpPr>
          <p:nvPr/>
        </p:nvSpPr>
        <p:spPr bwMode="auto">
          <a:xfrm>
            <a:off x="304800" y="44663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5" name="Line 27"/>
          <p:cNvSpPr>
            <a:spLocks noChangeShapeType="1"/>
          </p:cNvSpPr>
          <p:nvPr/>
        </p:nvSpPr>
        <p:spPr bwMode="auto">
          <a:xfrm flipV="1">
            <a:off x="304800" y="4923528"/>
            <a:ext cx="0" cy="4572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404956" name="Line 28"/>
          <p:cNvSpPr>
            <a:spLocks noChangeShapeType="1"/>
          </p:cNvSpPr>
          <p:nvPr/>
        </p:nvSpPr>
        <p:spPr bwMode="auto">
          <a:xfrm>
            <a:off x="304800" y="5761728"/>
            <a:ext cx="0" cy="2286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63987" y="1828286"/>
            <a:ext cx="12682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Matrix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Alien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Serenity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Casablanca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Amelie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8672" y="3399528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178300" y="383540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175125" y="419258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200400" y="3829050"/>
            <a:ext cx="468312" cy="1752600"/>
            <a:chOff x="1663" y="1551"/>
            <a:chExt cx="295" cy="1104"/>
          </a:xfrm>
        </p:grpSpPr>
        <p:sp>
          <p:nvSpPr>
            <p:cNvPr id="57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4670425" y="3130550"/>
            <a:ext cx="1066800" cy="660400"/>
            <a:chOff x="2589" y="1111"/>
            <a:chExt cx="672" cy="416"/>
          </a:xfrm>
        </p:grpSpPr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61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709987" y="5576887"/>
            <a:ext cx="439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U</a:t>
            </a:r>
            <a:endParaRPr kumimoji="0" lang="en-US" sz="2800" b="1" baseline="30000">
              <a:latin typeface="Sylfae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6200000">
            <a:off x="2912269" y="466169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6200000">
            <a:off x="4167187" y="384016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940300" y="4154487"/>
            <a:ext cx="58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</a:rPr>
              <a:t>V</a:t>
            </a:r>
            <a:r>
              <a:rPr kumimoji="0" lang="en-US" sz="2800" b="1" baseline="30000">
                <a:latin typeface="Sylfaen" pitchFamily="18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3903662" y="382587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4343400" y="400526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4627562" y="384651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4625975" y="401478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381773" y="5782270"/>
            <a:ext cx="2536272" cy="92333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“Concepts”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Latent dimensions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AKA Latent factors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flipH="1" flipV="1">
            <a:off x="4149725" y="5029200"/>
            <a:ext cx="1262276" cy="8834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 flipV="1">
            <a:off x="5638800" y="4192586"/>
            <a:ext cx="228600" cy="15896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26"/>
          <a:stretch/>
        </p:blipFill>
        <p:spPr bwMode="auto">
          <a:xfrm>
            <a:off x="6248400" y="3582651"/>
            <a:ext cx="2796275" cy="1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6248400" y="4580628"/>
            <a:ext cx="381000" cy="120164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7086600" y="5249019"/>
            <a:ext cx="559936" cy="58742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0300" y="2308230"/>
            <a:ext cx="24892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more realistic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8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4" grpId="0" animBg="1"/>
      <p:bldP spid="7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82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815441" y="2057400"/>
            <a:ext cx="1523174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SciFi</a:t>
            </a:r>
            <a:r>
              <a:rPr lang="en-US" b="1" dirty="0" smtClean="0">
                <a:solidFill>
                  <a:srgbClr val="0000FF"/>
                </a:solidFill>
              </a:rPr>
              <a:t>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15641" y="2362200"/>
            <a:ext cx="1985159" cy="369332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Romance-concept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505200" y="236351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4267200" y="2668310"/>
            <a:ext cx="533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4179" y="2739947"/>
            <a:ext cx="31331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two vectors are more or less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2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507" y="381000"/>
            <a:ext cx="8229600" cy="990600"/>
          </a:xfrm>
        </p:spPr>
        <p:txBody>
          <a:bodyPr/>
          <a:lstStyle/>
          <a:p>
            <a:r>
              <a:rPr lang="en-US" dirty="0" smtClean="0"/>
              <a:t>SVD – Example: Users-to-Movies</a:t>
            </a:r>
            <a:endParaRPr lang="en-US" dirty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1675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 = U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</a:t>
            </a:r>
            <a:r>
              <a:rPr lang="en-US" b="1" dirty="0" smtClean="0">
                <a:solidFill>
                  <a:srgbClr val="FF0066"/>
                </a:solidFill>
              </a:rPr>
              <a:t> V</a:t>
            </a:r>
            <a:r>
              <a:rPr lang="en-US" b="1" baseline="30000" dirty="0" smtClean="0">
                <a:solidFill>
                  <a:srgbClr val="FF0066"/>
                </a:solidFill>
              </a:rPr>
              <a:t>T</a:t>
            </a:r>
            <a:r>
              <a:rPr lang="en-US" b="1" dirty="0" smtClean="0">
                <a:solidFill>
                  <a:srgbClr val="FF0066"/>
                </a:solidFill>
              </a:rPr>
              <a:t> - example: </a:t>
            </a:r>
            <a:r>
              <a:rPr lang="en-US" b="1" dirty="0"/>
              <a:t>Users to </a:t>
            </a:r>
            <a:r>
              <a:rPr lang="en-US" b="1" dirty="0" smtClean="0"/>
              <a:t>Movies</a:t>
            </a:r>
            <a:endParaRPr lang="en-US" b="1" dirty="0" smtClean="0">
              <a:solidFill>
                <a:srgbClr val="FF0066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BEF0-3123-4184-98D7-FBB99C137BD3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6200" y="1828801"/>
            <a:ext cx="9220200" cy="4934128"/>
            <a:chOff x="-76200" y="1828801"/>
            <a:chExt cx="9220200" cy="4934128"/>
          </a:xfrm>
        </p:grpSpPr>
        <p:sp>
          <p:nvSpPr>
            <p:cNvPr id="1404936" name="Freeform 8"/>
            <p:cNvSpPr>
              <a:spLocks/>
            </p:cNvSpPr>
            <p:nvPr/>
          </p:nvSpPr>
          <p:spPr bwMode="auto">
            <a:xfrm>
              <a:off x="79524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39" name="Freeform 11"/>
            <p:cNvSpPr>
              <a:spLocks/>
            </p:cNvSpPr>
            <p:nvPr/>
          </p:nvSpPr>
          <p:spPr bwMode="auto">
            <a:xfrm flipH="1">
              <a:off x="2456408" y="3018528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49" name="Text Box 21"/>
            <p:cNvSpPr txBox="1">
              <a:spLocks noChangeArrowheads="1"/>
            </p:cNvSpPr>
            <p:nvPr/>
          </p:nvSpPr>
          <p:spPr bwMode="auto">
            <a:xfrm>
              <a:off x="2679192" y="3941426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1404950" name="Line 22"/>
            <p:cNvSpPr>
              <a:spLocks noChangeShapeType="1"/>
            </p:cNvSpPr>
            <p:nvPr/>
          </p:nvSpPr>
          <p:spPr bwMode="auto">
            <a:xfrm flipV="1">
              <a:off x="304800" y="3018528"/>
              <a:ext cx="0" cy="5334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1" name="Text Box 23"/>
            <p:cNvSpPr txBox="1">
              <a:spLocks noChangeArrowheads="1"/>
            </p:cNvSpPr>
            <p:nvPr/>
          </p:nvSpPr>
          <p:spPr bwMode="auto">
            <a:xfrm>
              <a:off x="0" y="3612045"/>
              <a:ext cx="638316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</a:rPr>
                <a:t>SciFi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3" name="Text Box 25"/>
            <p:cNvSpPr txBox="1">
              <a:spLocks noChangeArrowheads="1"/>
            </p:cNvSpPr>
            <p:nvPr/>
          </p:nvSpPr>
          <p:spPr bwMode="auto">
            <a:xfrm>
              <a:off x="-76200" y="5013807"/>
              <a:ext cx="1061509" cy="338554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Romance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404954" name="Line 26"/>
            <p:cNvSpPr>
              <a:spLocks noChangeShapeType="1"/>
            </p:cNvSpPr>
            <p:nvPr/>
          </p:nvSpPr>
          <p:spPr bwMode="auto">
            <a:xfrm>
              <a:off x="304800" y="40853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5" name="Line 27"/>
            <p:cNvSpPr>
              <a:spLocks noChangeShapeType="1"/>
            </p:cNvSpPr>
            <p:nvPr/>
          </p:nvSpPr>
          <p:spPr bwMode="auto">
            <a:xfrm flipV="1">
              <a:off x="304800" y="4542528"/>
              <a:ext cx="0" cy="4572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04956" name="Line 28"/>
            <p:cNvSpPr>
              <a:spLocks noChangeShapeType="1"/>
            </p:cNvSpPr>
            <p:nvPr/>
          </p:nvSpPr>
          <p:spPr bwMode="auto">
            <a:xfrm>
              <a:off x="304800" y="5380728"/>
              <a:ext cx="0" cy="22860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8" name="Freeform 30"/>
            <p:cNvSpPr>
              <a:spLocks/>
            </p:cNvSpPr>
            <p:nvPr/>
          </p:nvSpPr>
          <p:spPr bwMode="auto">
            <a:xfrm>
              <a:off x="6096000" y="36764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59" name="Freeform 31"/>
            <p:cNvSpPr>
              <a:spLocks/>
            </p:cNvSpPr>
            <p:nvPr/>
          </p:nvSpPr>
          <p:spPr bwMode="auto">
            <a:xfrm flipH="1">
              <a:off x="7620000" y="36764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0" name="Text Box 32"/>
            <p:cNvSpPr txBox="1">
              <a:spLocks noChangeArrowheads="1"/>
            </p:cNvSpPr>
            <p:nvPr/>
          </p:nvSpPr>
          <p:spPr bwMode="auto">
            <a:xfrm>
              <a:off x="5467932" y="40135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3" name="Text Box 35"/>
            <p:cNvSpPr txBox="1">
              <a:spLocks noChangeArrowheads="1"/>
            </p:cNvSpPr>
            <p:nvPr/>
          </p:nvSpPr>
          <p:spPr bwMode="auto">
            <a:xfrm>
              <a:off x="8204353" y="40209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1404964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965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063987" y="1447286"/>
              <a:ext cx="12682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Matrix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Alien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Serenity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Casablanca</a:t>
              </a:r>
            </a:p>
            <a:p>
              <a:pPr>
                <a:lnSpc>
                  <a:spcPct val="140000"/>
                </a:lnSpc>
              </a:pP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err="1" smtClean="0">
                  <a:solidFill>
                    <a:srgbClr val="008000"/>
                  </a:solidFill>
                </a:rPr>
                <a:t>Amelie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8672" y="3018528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5600" y="3018528"/>
              <a:ext cx="2514600" cy="2677656"/>
              <a:chOff x="2971800" y="3018528"/>
              <a:chExt cx="2514600" cy="2677656"/>
            </a:xfrm>
          </p:grpSpPr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-0.01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0.41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-0.07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-0.03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-0.09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-0.04</a:t>
                </a:r>
              </a:p>
              <a:p>
                <a:pPr 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0.68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-0.11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-0.05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0.65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-0.67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0.29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076950" y="36764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5562600"/>
              <a:ext cx="388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0.56  0.59   0.56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0.09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-0.12  0.02  -0.12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0.69   0.69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0.40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-0.80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0.40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0.09   0.09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67400" y="2362200"/>
            <a:ext cx="3124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third vector has a very low singular value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61096" y="4429087"/>
            <a:ext cx="687504" cy="445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76BA-728A-4B72-824D-A8F7CD9C9268}" type="slidenum">
              <a:rPr lang="en-US"/>
              <a:pPr/>
              <a:t>64</a:t>
            </a:fld>
            <a:endParaRPr lang="en-US"/>
          </a:p>
        </p:txBody>
      </p:sp>
      <p:sp>
        <p:nvSpPr>
          <p:cNvPr id="137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</a:t>
            </a:r>
            <a:r>
              <a:rPr lang="en-US" dirty="0" smtClean="0"/>
              <a:t>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7283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/>
                  <a:t>‘</a:t>
                </a:r>
                <a:r>
                  <a:rPr lang="en-US" sz="3200" b="1" dirty="0" smtClean="0">
                    <a:solidFill>
                      <a:srgbClr val="D60093"/>
                    </a:solidFill>
                  </a:rPr>
                  <a:t>movies</a:t>
                </a:r>
                <a:r>
                  <a:rPr lang="en-US" sz="3200" dirty="0" smtClean="0"/>
                  <a:t>’, ‘</a:t>
                </a:r>
                <a:r>
                  <a:rPr lang="en-US" sz="3200" b="1" dirty="0" smtClean="0">
                    <a:solidFill>
                      <a:srgbClr val="D60093"/>
                    </a:solidFill>
                  </a:rPr>
                  <a:t>users</a:t>
                </a:r>
                <a:r>
                  <a:rPr lang="en-US" sz="3200" dirty="0" smtClean="0"/>
                  <a:t>’ </a:t>
                </a:r>
                <a:r>
                  <a:rPr lang="en-US" sz="3200" dirty="0"/>
                  <a:t>and ‘</a:t>
                </a:r>
                <a:r>
                  <a:rPr lang="en-US" sz="3200" b="1" dirty="0">
                    <a:solidFill>
                      <a:srgbClr val="D60093"/>
                    </a:solidFill>
                  </a:rPr>
                  <a:t>concepts</a:t>
                </a:r>
                <a:r>
                  <a:rPr lang="en-US" sz="3200" dirty="0" smtClean="0"/>
                  <a:t>’:</a:t>
                </a:r>
                <a:endParaRPr lang="en-US" sz="3200" dirty="0"/>
              </a:p>
              <a:p>
                <a:pPr>
                  <a:lnSpc>
                    <a:spcPct val="90000"/>
                  </a:lnSpc>
                </a:pPr>
                <a:endParaRPr lang="en-US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user-to-concept </a:t>
                </a:r>
                <a:r>
                  <a:rPr lang="en-US" dirty="0"/>
                  <a:t>similarity matrix</a:t>
                </a:r>
              </a:p>
              <a:p>
                <a:pPr lvl="6">
                  <a:lnSpc>
                    <a:spcPct val="90000"/>
                  </a:lnSpc>
                </a:pPr>
                <a:endParaRPr lang="en-US" b="1" i="1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movie-to-concept similarity </a:t>
                </a:r>
                <a:r>
                  <a:rPr lang="en-US" dirty="0"/>
                  <a:t>matrix</a:t>
                </a:r>
              </a:p>
              <a:p>
                <a:pPr lvl="5"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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its diagonal elements: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‘</a:t>
                </a:r>
                <a:r>
                  <a:rPr lang="en-US" dirty="0">
                    <a:solidFill>
                      <a:srgbClr val="FF0000"/>
                    </a:solidFill>
                  </a:rPr>
                  <a:t>strength</a:t>
                </a:r>
                <a:r>
                  <a:rPr lang="en-US" dirty="0"/>
                  <a:t>’ of each concept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377283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  <a:blipFill rotWithShape="1">
                <a:blip r:embed="rId2"/>
                <a:stretch>
                  <a:fillRect l="-2039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1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Rank-k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In the last User-Movie matrix we have more than two singular vectors, but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strongest</a:t>
            </a:r>
            <a:r>
              <a:rPr lang="en-US" dirty="0" smtClean="0"/>
              <a:t> ones are still about the two types.</a:t>
            </a:r>
          </a:p>
          <a:p>
            <a:pPr lvl="1"/>
            <a:r>
              <a:rPr lang="en-US" dirty="0" smtClean="0"/>
              <a:t>The third models the </a:t>
            </a:r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in the data</a:t>
            </a:r>
          </a:p>
          <a:p>
            <a:r>
              <a:rPr lang="en-US" dirty="0" smtClean="0"/>
              <a:t>By keeping the two </a:t>
            </a:r>
            <a:r>
              <a:rPr lang="en-US" dirty="0" smtClean="0">
                <a:solidFill>
                  <a:srgbClr val="0070C0"/>
                </a:solidFill>
              </a:rPr>
              <a:t>strongest singular vectors </a:t>
            </a:r>
            <a:r>
              <a:rPr lang="en-US" dirty="0" smtClean="0"/>
              <a:t>we obtain most of the information in the data.</a:t>
            </a:r>
          </a:p>
          <a:p>
            <a:pPr lvl="1"/>
            <a:r>
              <a:rPr lang="en-US" dirty="0" smtClean="0"/>
              <a:t>This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rank-2 approximation </a:t>
            </a:r>
            <a:r>
              <a:rPr lang="en-US" dirty="0" smtClean="0"/>
              <a:t>of the matrix A</a:t>
            </a:r>
          </a:p>
          <a:p>
            <a:pPr lvl="1"/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the best rank-2 </a:t>
            </a:r>
            <a:r>
              <a:rPr lang="en-US" dirty="0" smtClean="0"/>
              <a:t>approximation of A</a:t>
            </a:r>
          </a:p>
          <a:p>
            <a:pPr lvl="2"/>
            <a:r>
              <a:rPr lang="en-US" dirty="0" smtClean="0"/>
              <a:t>The best two latent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as an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rank-k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approximation</a:t>
                </a:r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produced by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top-k singular vectors </a:t>
                </a:r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sum of square errors </a:t>
                </a:r>
                <a:r>
                  <a:rPr lang="en-US" dirty="0" smtClean="0"/>
                  <a:t>for the entries of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88EFEB7-45B7-4865-8B6A-776BB49F2829}" type="slidenum">
              <a:rPr lang="en-US"/>
              <a:pPr/>
              <a:t>67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629400" y="3515112"/>
            <a:ext cx="342900" cy="424428"/>
            <a:chOff x="6629400" y="4876800"/>
            <a:chExt cx="342900" cy="424428"/>
          </a:xfrm>
        </p:grpSpPr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6705600" y="4876800"/>
              <a:ext cx="266700" cy="4244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629400" y="4920228"/>
              <a:ext cx="342900" cy="337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91000" y="2244680"/>
            <a:ext cx="460528" cy="2498300"/>
            <a:chOff x="6613700" y="4876800"/>
            <a:chExt cx="533400" cy="424428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6200000">
            <a:off x="7108893" y="3310469"/>
            <a:ext cx="230265" cy="3687552"/>
            <a:chOff x="6613700" y="4876800"/>
            <a:chExt cx="533400" cy="424428"/>
          </a:xfrm>
        </p:grpSpPr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V="1">
              <a:off x="6629400" y="4876800"/>
              <a:ext cx="419100" cy="421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6613700" y="4885504"/>
              <a:ext cx="533400" cy="415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600" y="2132856"/>
            <a:ext cx="8839200" cy="3202841"/>
            <a:chOff x="228600" y="3494544"/>
            <a:chExt cx="8839200" cy="3202841"/>
          </a:xfrm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499640" y="3520968"/>
              <a:ext cx="2228088" cy="2600952"/>
              <a:chOff x="3105912" y="3044952"/>
              <a:chExt cx="2228088" cy="2600952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2096574" y="2994199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4444" y="2137710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-0.02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-0.01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0.41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-0.07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-0.03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0.55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-0.09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-0.04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0.68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-0.11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-0.05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0.15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0.65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-0.67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0.32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7800" y="4200912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0.56  0.59   0.56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-0.12  0.02  -0.12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0.69   0.69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0.40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-0.80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0.40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0.09   0.09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3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2132856"/>
            <a:ext cx="8839200" cy="3202841"/>
            <a:chOff x="228600" y="3494544"/>
            <a:chExt cx="8839200" cy="3202841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096574" y="4355887"/>
              <a:ext cx="466794" cy="707886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sym typeface="Symbol"/>
                </a:rPr>
                <a:t>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499640" y="3520968"/>
              <a:ext cx="2228088" cy="2600952"/>
              <a:chOff x="3105912" y="3044952"/>
              <a:chExt cx="2228088" cy="2600952"/>
            </a:xfrm>
          </p:grpSpPr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5409618" y="4133671"/>
              <a:ext cx="19845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  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374444" y="2137710"/>
            <a:ext cx="1892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0.41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0.55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-0.09 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-0.11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0.15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0.59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0.73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0.07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57800" y="4200912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0.56  0.59   0.56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0.09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-0.12  0.02  -0.12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0.69   0.69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69</a:t>
            </a:fld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659218" y="1844824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flipH="1">
            <a:off x="2320378" y="1844824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746648" y="2706167"/>
            <a:ext cx="466794" cy="707886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2642" y="1844824"/>
            <a:ext cx="198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1   1   1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3   3   3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4   4   4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5   5   5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0   0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4   4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0   0   0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5   5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0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2   2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42042" y="1844824"/>
            <a:ext cx="4343400" cy="2677656"/>
            <a:chOff x="3654272" y="3018528"/>
            <a:chExt cx="4343400" cy="267765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 flipH="1">
              <a:off x="7311872" y="3055104"/>
              <a:ext cx="1524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3657600" y="3044952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4272" y="3018528"/>
              <a:ext cx="43434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0.92  0.95   0.92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0.01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2.91  3.01   2.91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-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0.01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-0.01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3.90  4.04   3.90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0.01   0.01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4.82  5.00   4.82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0.03   0.03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0.70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0.53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0.70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4.11   4.11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-0.69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1.34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-0.69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4.78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4.78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0.32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0.23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0.32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2.01   2.01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96030" y="4598680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Frobenius</a:t>
            </a:r>
            <a:r>
              <a:rPr lang="en-US" sz="2000" b="1" dirty="0" smtClean="0">
                <a:solidFill>
                  <a:srgbClr val="008000"/>
                </a:solidFill>
              </a:rPr>
              <a:t> norm:</a:t>
            </a:r>
          </a:p>
          <a:p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= </a:t>
            </a:r>
            <a:r>
              <a:rPr lang="en-US" sz="2800" dirty="0" smtClean="0">
                <a:solidFill>
                  <a:srgbClr val="008000"/>
                </a:solidFill>
                <a:sym typeface="Symbol"/>
              </a:rPr>
              <a:t></a:t>
            </a:r>
            <a:r>
              <a:rPr lang="el-GR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M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3030" y="4598680"/>
            <a:ext cx="3395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A-B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ǁ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=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 </a:t>
            </a:r>
            <a:r>
              <a:rPr lang="el-GR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r>
              <a:rPr lang="en-US" sz="28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-B</a:t>
            </a:r>
            <a:r>
              <a:rPr lang="en-US" sz="28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</a:p>
          <a:p>
            <a:r>
              <a:rPr lang="en-US" sz="2800" baseline="30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“small”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02720" y="4979680"/>
            <a:ext cx="1010692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00551" y="4659640"/>
            <a:ext cx="1739079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84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26631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92100"/>
            <a:ext cx="7924800" cy="990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Simple Team formation Problem</a:t>
            </a:r>
            <a:endParaRPr lang="en-US" altLang="en-US" dirty="0" smtClean="0">
              <a:latin typeface="Lucida Grande" charset="0"/>
              <a:sym typeface="Lucida Grande" charset="0"/>
            </a:endParaRPr>
          </a:p>
        </p:txBody>
      </p:sp>
      <p:sp>
        <p:nvSpPr>
          <p:cNvPr id="266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500" y="1752600"/>
            <a:ext cx="8775700" cy="455672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Input:</a:t>
            </a:r>
          </a:p>
          <a:p>
            <a:pPr lvl="1">
              <a:spcBef>
                <a:spcPct val="0"/>
              </a:spcBef>
              <a:buClr>
                <a:srgbClr val="727CA3"/>
              </a:buClr>
              <a:buSzPct val="75000"/>
            </a:pP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 </a:t>
            </a:r>
            <a:r>
              <a:rPr lang="en-US" altLang="en-US" sz="2200" dirty="0" smtClean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 T</a:t>
            </a: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consisting of a set of skills</a:t>
            </a:r>
          </a:p>
          <a:p>
            <a:pPr lvl="1">
              <a:spcBef>
                <a:spcPct val="0"/>
              </a:spcBef>
              <a:buClr>
                <a:srgbClr val="727CA3"/>
              </a:buClr>
              <a:buSzPct val="75000"/>
            </a:pP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 </a:t>
            </a:r>
            <a:r>
              <a:rPr lang="en-US" altLang="en-US" sz="2200" dirty="0" smtClean="0">
                <a:solidFill>
                  <a:schemeClr val="accent6">
                    <a:lumMod val="7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set of candidate experts </a:t>
            </a:r>
            <a:r>
              <a:rPr lang="en-US" altLang="en-US" sz="2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each having a </a:t>
            </a:r>
            <a:r>
              <a:rPr lang="en-US" altLang="en-US" sz="22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subset of skills</a:t>
            </a: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endParaRPr lang="en-US" altLang="en-US" sz="26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endParaRPr lang="en-US" altLang="en-US" sz="2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endParaRPr lang="en-US" altLang="en-US" sz="26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endParaRPr lang="en-US" altLang="en-US" sz="2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endParaRPr lang="en-US" altLang="en-US" sz="26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Clr>
                <a:srgbClr val="727CA3"/>
              </a:buClr>
              <a:buSzPct val="75000"/>
            </a:pPr>
            <a:r>
              <a:rPr lang="en-US" altLang="en-US" sz="2600" dirty="0" smtClean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Problem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Given a </a:t>
            </a:r>
            <a:r>
              <a:rPr lang="en-US" altLang="en-US" sz="26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</a:t>
            </a:r>
            <a:r>
              <a:rPr lang="en-US" altLang="en-US" sz="2600" dirty="0" smtClean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and a </a:t>
            </a:r>
            <a:r>
              <a:rPr lang="en-US" altLang="en-US" sz="26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set of experts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find the smallest subset (</a:t>
            </a:r>
            <a:r>
              <a:rPr lang="en-US" altLang="en-US" sz="26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team</a:t>
            </a:r>
            <a:r>
              <a:rPr lang="en-US" altLang="en-US" sz="2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 of experts that together have all the required skills for the task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600" dirty="0" smtClean="0">
              <a:latin typeface="Lucida Grande" charset="0"/>
              <a:sym typeface="Lucida Grande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1901902" y="3742928"/>
            <a:ext cx="1601787" cy="823913"/>
            <a:chOff x="0" y="0"/>
            <a:chExt cx="1008" cy="519"/>
          </a:xfrm>
        </p:grpSpPr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4"/>
            <p:cNvSpPr>
              <a:spLocks/>
            </p:cNvSpPr>
            <p:nvPr/>
          </p:nvSpPr>
          <p:spPr bwMode="auto">
            <a:xfrm>
              <a:off x="0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B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ob</a:t>
              </a:r>
            </a:p>
          </p:txBody>
        </p:sp>
        <p:sp>
          <p:nvSpPr>
            <p:cNvPr id="12" name="Rectangle 15"/>
            <p:cNvSpPr>
              <a:spLocks/>
            </p:cNvSpPr>
            <p:nvPr/>
          </p:nvSpPr>
          <p:spPr bwMode="auto">
            <a:xfrm>
              <a:off x="48" y="259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579889" y="3741341"/>
            <a:ext cx="1612900" cy="825500"/>
            <a:chOff x="0" y="0"/>
            <a:chExt cx="1016" cy="519"/>
          </a:xfrm>
        </p:grpSpPr>
        <p:sp>
          <p:nvSpPr>
            <p:cNvPr id="14" name="AutoShape 17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8"/>
            <p:cNvSpPr>
              <a:spLocks/>
            </p:cNvSpPr>
            <p:nvPr/>
          </p:nvSpPr>
          <p:spPr bwMode="auto">
            <a:xfrm>
              <a:off x="0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C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ynthia</a:t>
              </a:r>
            </a:p>
          </p:txBody>
        </p:sp>
        <p:sp>
          <p:nvSpPr>
            <p:cNvPr id="16" name="Rectangle 19"/>
            <p:cNvSpPr>
              <a:spLocks/>
            </p:cNvSpPr>
            <p:nvPr/>
          </p:nvSpPr>
          <p:spPr bwMode="auto">
            <a:xfrm>
              <a:off x="0" y="259"/>
              <a:ext cx="10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, 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5256289" y="3742928"/>
            <a:ext cx="1600200" cy="838200"/>
            <a:chOff x="0" y="0"/>
            <a:chExt cx="1008" cy="528"/>
          </a:xfrm>
        </p:grpSpPr>
        <p:sp>
          <p:nvSpPr>
            <p:cNvPr id="18" name="AutoShape 21"/>
            <p:cNvSpPr>
              <a:spLocks/>
            </p:cNvSpPr>
            <p:nvPr/>
          </p:nvSpPr>
          <p:spPr bwMode="auto">
            <a:xfrm>
              <a:off x="0" y="48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22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D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avid</a:t>
              </a:r>
            </a:p>
          </p:txBody>
        </p:sp>
        <p:sp>
          <p:nvSpPr>
            <p:cNvPr id="20" name="Rectangle 23"/>
            <p:cNvSpPr>
              <a:spLocks/>
            </p:cNvSpPr>
            <p:nvPr/>
          </p:nvSpPr>
          <p:spPr bwMode="auto">
            <a:xfrm>
              <a:off x="47" y="259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6932689" y="3787378"/>
            <a:ext cx="2222500" cy="793750"/>
            <a:chOff x="0" y="0"/>
            <a:chExt cx="1400" cy="500"/>
          </a:xfrm>
        </p:grpSpPr>
        <p:sp>
          <p:nvSpPr>
            <p:cNvPr id="22" name="AutoShape 25"/>
            <p:cNvSpPr>
              <a:spLocks/>
            </p:cNvSpPr>
            <p:nvPr/>
          </p:nvSpPr>
          <p:spPr bwMode="auto">
            <a:xfrm>
              <a:off x="0" y="20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Rectangle 26"/>
            <p:cNvSpPr>
              <a:spLocks/>
            </p:cNvSpPr>
            <p:nvPr/>
          </p:nvSpPr>
          <p:spPr bwMode="auto">
            <a:xfrm>
              <a:off x="28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E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leanor</a:t>
              </a:r>
            </a:p>
          </p:txBody>
        </p:sp>
        <p:sp>
          <p:nvSpPr>
            <p:cNvPr id="24" name="Rectangle 27"/>
            <p:cNvSpPr>
              <a:spLocks/>
            </p:cNvSpPr>
            <p:nvPr/>
          </p:nvSpPr>
          <p:spPr bwMode="auto">
            <a:xfrm>
              <a:off x="0" y="240"/>
              <a:ext cx="1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graphics,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,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225502" y="3742928"/>
            <a:ext cx="1601787" cy="823913"/>
            <a:chOff x="0" y="0"/>
            <a:chExt cx="1008" cy="519"/>
          </a:xfrm>
        </p:grpSpPr>
        <p:sp>
          <p:nvSpPr>
            <p:cNvPr id="26" name="AutoShape 29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30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A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lice</a:t>
              </a:r>
            </a:p>
          </p:txBody>
        </p:sp>
        <p:sp>
          <p:nvSpPr>
            <p:cNvPr id="28" name="Rectangle 31"/>
            <p:cNvSpPr>
              <a:spLocks/>
            </p:cNvSpPr>
            <p:nvPr/>
          </p:nvSpPr>
          <p:spPr bwMode="auto">
            <a:xfrm>
              <a:off x="47" y="268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FF0000"/>
                  </a:solidFill>
                  <a:latin typeface="Times" charset="0"/>
                  <a:cs typeface="Times" charset="0"/>
                  <a:sym typeface="Times" charset="0"/>
                </a:rPr>
                <a:t>algorithms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6932689" y="3787378"/>
            <a:ext cx="2222500" cy="793750"/>
            <a:chOff x="0" y="0"/>
            <a:chExt cx="1400" cy="500"/>
          </a:xfrm>
        </p:grpSpPr>
        <p:sp>
          <p:nvSpPr>
            <p:cNvPr id="30" name="AutoShape 33"/>
            <p:cNvSpPr>
              <a:spLocks/>
            </p:cNvSpPr>
            <p:nvPr/>
          </p:nvSpPr>
          <p:spPr bwMode="auto">
            <a:xfrm>
              <a:off x="0" y="20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34"/>
            <p:cNvSpPr>
              <a:spLocks/>
            </p:cNvSpPr>
            <p:nvPr/>
          </p:nvSpPr>
          <p:spPr bwMode="auto">
            <a:xfrm>
              <a:off x="28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E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leanor</a:t>
              </a:r>
            </a:p>
          </p:txBody>
        </p:sp>
        <p:sp>
          <p:nvSpPr>
            <p:cNvPr id="32" name="Rectangle 35"/>
            <p:cNvSpPr>
              <a:spLocks/>
            </p:cNvSpPr>
            <p:nvPr/>
          </p:nvSpPr>
          <p:spPr bwMode="auto">
            <a:xfrm>
              <a:off x="0" y="240"/>
              <a:ext cx="1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graphics,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,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502" y="3140968"/>
            <a:ext cx="55090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 = {</a:t>
            </a:r>
            <a:r>
              <a:rPr lang="en-US" altLang="en-US" sz="2400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24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  <a:endParaRPr lang="en-US" altLang="en-US" sz="2400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5068" y="44624"/>
            <a:ext cx="8229600" cy="1143000"/>
          </a:xfrm>
        </p:spPr>
        <p:txBody>
          <a:bodyPr/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143000"/>
            <a:ext cx="8502134" cy="5094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“SVD” on Netflix data: </a:t>
            </a:r>
            <a:r>
              <a:rPr lang="en-US" b="1" dirty="0" smtClean="0">
                <a:solidFill>
                  <a:srgbClr val="0000FF"/>
                </a:solidFill>
              </a:rPr>
              <a:t>R ≈ 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· P</a:t>
            </a:r>
            <a:r>
              <a:rPr lang="en-US" b="1" i="1" baseline="30000" dirty="0" smtClean="0">
                <a:solidFill>
                  <a:srgbClr val="0000FF"/>
                </a:solidFill>
              </a:rPr>
              <a:t>T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r>
              <a:rPr lang="en-US" dirty="0" smtClean="0"/>
              <a:t>For now let’s assume we can approximate the rating matrix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as a product of “thin” </a:t>
            </a:r>
            <a:r>
              <a:rPr lang="en-US" b="1" i="1" dirty="0">
                <a:solidFill>
                  <a:srgbClr val="0000FF"/>
                </a:solidFill>
              </a:rPr>
              <a:t>Q · </a:t>
            </a:r>
            <a:r>
              <a:rPr lang="en-US" b="1" i="1" dirty="0" smtClean="0">
                <a:solidFill>
                  <a:srgbClr val="0000FF"/>
                </a:solidFill>
              </a:rPr>
              <a:t>P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endParaRPr lang="en-US" baseline="30000" dirty="0">
              <a:solidFill>
                <a:srgbClr val="0000FF"/>
              </a:solidFill>
            </a:endParaRPr>
          </a:p>
          <a:p>
            <a:pPr lvl="1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has missing entries but let’s ignore that for now!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Basically, we will want the reconstruction error to be small on known ratings and we don’t care about the values on the missing ones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Leskovec</a:t>
            </a:r>
            <a:r>
              <a:rPr lang="en-US" dirty="0" smtClean="0"/>
              <a:t>, A. </a:t>
            </a:r>
            <a:r>
              <a:rPr lang="en-US" dirty="0" err="1" smtClean="0"/>
              <a:t>Rajaraman</a:t>
            </a:r>
            <a:r>
              <a:rPr lang="en-US" dirty="0" smtClean="0"/>
              <a:t>, J. Ullman: Mining of Massive Datasets, http://www.mmds.org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3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37241"/>
              </p:ext>
            </p:extLst>
          </p:nvPr>
        </p:nvGraphicFramePr>
        <p:xfrm>
          <a:off x="241050" y="2005335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35638"/>
              </p:ext>
            </p:extLst>
          </p:nvPr>
        </p:nvGraphicFramePr>
        <p:xfrm>
          <a:off x="3161985" y="1929135"/>
          <a:ext cx="1118616" cy="1752600"/>
        </p:xfrm>
        <a:graphic>
          <a:graphicData uri="http://schemas.openxmlformats.org/drawingml/2006/table">
            <a:tbl>
              <a:tblPr rtl="1"/>
              <a:tblGrid>
                <a:gridCol w="372872"/>
                <a:gridCol w="372872"/>
                <a:gridCol w="37287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50779"/>
              </p:ext>
            </p:extLst>
          </p:nvPr>
        </p:nvGraphicFramePr>
        <p:xfrm>
          <a:off x="4457387" y="2481585"/>
          <a:ext cx="4648198" cy="731520"/>
        </p:xfrm>
        <a:graphic>
          <a:graphicData uri="http://schemas.openxmlformats.org/drawingml/2006/table">
            <a:tbl>
              <a:tblPr rtl="1"/>
              <a:tblGrid>
                <a:gridCol w="387350"/>
                <a:gridCol w="385836"/>
                <a:gridCol w="390376"/>
                <a:gridCol w="387350"/>
                <a:gridCol w="385837"/>
                <a:gridCol w="384324"/>
                <a:gridCol w="397941"/>
                <a:gridCol w="378271"/>
                <a:gridCol w="387350"/>
                <a:gridCol w="390376"/>
                <a:gridCol w="385837"/>
                <a:gridCol w="3873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2693673" y="2538735"/>
            <a:ext cx="468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≈</a:t>
            </a:r>
          </a:p>
        </p:txBody>
      </p:sp>
      <p:sp>
        <p:nvSpPr>
          <p:cNvPr id="42" name="Text Box 185"/>
          <p:cNvSpPr txBox="1">
            <a:spLocks noChangeArrowheads="1"/>
          </p:cNvSpPr>
          <p:nvPr/>
        </p:nvSpPr>
        <p:spPr bwMode="auto">
          <a:xfrm>
            <a:off x="6438585" y="209741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 rot="16200000">
            <a:off x="2622953" y="3184564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43385" y="321781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185" y="368173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 rot="16200000">
            <a:off x="-276670" y="2534431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7" name="Text Box 187"/>
          <p:cNvSpPr txBox="1">
            <a:spLocks noChangeArrowheads="1"/>
          </p:cNvSpPr>
          <p:nvPr/>
        </p:nvSpPr>
        <p:spPr bwMode="auto">
          <a:xfrm>
            <a:off x="1183265" y="1682202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686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3647" y="1143000"/>
            <a:ext cx="199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SVD: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= U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773" y="16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8520753" y="2621913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2426925426"/>
      </p:ext>
    </p:extLst>
  </p:cSld>
  <p:clrMapOvr>
    <a:masterClrMapping/>
  </p:clrMapOvr>
  <p:transition advTm="13329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66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7343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88086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64978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65730" y="2917165"/>
            <a:ext cx="275112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80497" y="2182121"/>
                <a:ext cx="2460289" cy="16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97" y="2182121"/>
                <a:ext cx="2460289" cy="1623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2935" y="3849469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1282049216"/>
      </p:ext>
    </p:ext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62774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98292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54744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6214" y="2167278"/>
                <a:ext cx="2460289" cy="16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14" y="2167278"/>
                <a:ext cx="2460289" cy="1623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63343654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5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3750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  <a:gridCol w="219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21274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/>
                <a:gridCol w="468312"/>
                <a:gridCol w="4683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27149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/>
                <a:gridCol w="439737"/>
                <a:gridCol w="444500"/>
                <a:gridCol w="439738"/>
                <a:gridCol w="439737"/>
                <a:gridCol w="438150"/>
                <a:gridCol w="452438"/>
                <a:gridCol w="431800"/>
                <a:gridCol w="439737"/>
                <a:gridCol w="444500"/>
                <a:gridCol w="439738"/>
                <a:gridCol w="4413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 Box 188"/>
          <p:cNvSpPr txBox="1">
            <a:spLocks noChangeArrowheads="1"/>
          </p:cNvSpPr>
          <p:nvPr/>
        </p:nvSpPr>
        <p:spPr bwMode="auto">
          <a:xfrm>
            <a:off x="1736857" y="2943504"/>
            <a:ext cx="264250" cy="215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06831" y="51592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71870" y="2266890"/>
                <a:ext cx="2460289" cy="16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70" y="2266890"/>
                <a:ext cx="2460289" cy="1623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19928135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</p:spTree>
    <p:extLst>
      <p:ext uri="{BB962C8B-B14F-4D97-AF65-F5344CB8AC3E}">
        <p14:creationId xmlns:p14="http://schemas.microsoft.com/office/powerpoint/2010/main" val="150036556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36" name="Picture 19" descr="boy-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083938"/>
            <a:ext cx="669925" cy="76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46149755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Missing ratings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FEB7-45B7-4865-8B6A-776BB49F2829}" type="slidenum">
              <a:rPr lang="en-US"/>
              <a:pPr/>
              <a:t>76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2400" y="2667000"/>
            <a:ext cx="8839200" cy="3202841"/>
            <a:chOff x="228600" y="3494544"/>
            <a:chExt cx="8839200" cy="3202841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6517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 flipH="1">
              <a:off x="1926336" y="3494544"/>
              <a:ext cx="228600" cy="25908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149120" y="4417442"/>
              <a:ext cx="401072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=</a:t>
              </a: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5428668" y="4133670"/>
              <a:ext cx="228600" cy="120032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 flipH="1">
              <a:off x="6952668" y="4133670"/>
              <a:ext cx="228600" cy="12003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4800600" y="447076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7537021" y="4478122"/>
              <a:ext cx="399468" cy="584775"/>
            </a:xfrm>
            <a:prstGeom prst="rect">
              <a:avLst/>
            </a:prstGeom>
            <a:noFill/>
            <a:ln w="15875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200" b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5330672" y="5648873"/>
              <a:ext cx="155728" cy="103785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 flipH="1">
              <a:off x="8915400" y="5590457"/>
              <a:ext cx="152400" cy="110692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12"/>
                </a:cxn>
                <a:cxn ang="0">
                  <a:pos x="0" y="2220"/>
                </a:cxn>
                <a:cxn ang="0">
                  <a:pos x="228" y="2220"/>
                </a:cxn>
              </a:cxnLst>
              <a:rect l="0" t="0" r="r" b="b"/>
              <a:pathLst>
                <a:path w="264" h="2220">
                  <a:moveTo>
                    <a:pt x="264" y="0"/>
                  </a:moveTo>
                  <a:lnTo>
                    <a:pt x="0" y="12"/>
                  </a:lnTo>
                  <a:lnTo>
                    <a:pt x="0" y="2220"/>
                  </a:lnTo>
                  <a:lnTo>
                    <a:pt x="228" y="222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3494544"/>
              <a:ext cx="198452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1   1   1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3   3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  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5   5   5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0   0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4   4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0   0   0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5   5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0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2   2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65528" y="3494544"/>
              <a:ext cx="2514600" cy="2677656"/>
              <a:chOff x="2971800" y="3018528"/>
              <a:chExt cx="2514600" cy="2677656"/>
            </a:xfrm>
          </p:grpSpPr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 flipH="1">
                <a:off x="5181600" y="3055104"/>
                <a:ext cx="1524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3105912" y="3044952"/>
                <a:ext cx="228600" cy="2590800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0" y="12"/>
                  </a:cxn>
                  <a:cxn ang="0">
                    <a:pos x="0" y="2220"/>
                  </a:cxn>
                  <a:cxn ang="0">
                    <a:pos x="228" y="2220"/>
                  </a:cxn>
                </a:cxnLst>
                <a:rect l="0" t="0" r="r" b="b"/>
                <a:pathLst>
                  <a:path w="264" h="2220">
                    <a:moveTo>
                      <a:pt x="264" y="0"/>
                    </a:moveTo>
                    <a:lnTo>
                      <a:pt x="0" y="12"/>
                    </a:lnTo>
                    <a:lnTo>
                      <a:pt x="0" y="2220"/>
                    </a:lnTo>
                    <a:lnTo>
                      <a:pt x="228" y="222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71800" y="3018528"/>
                <a:ext cx="25146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0.14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-0.06  -0.04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0.30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-0.11  -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0.61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0.43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-0.16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0.76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-0.31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0.18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0.15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0.53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0.02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0.70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0.03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0.07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0.27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0.01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409618" y="4133671"/>
              <a:ext cx="19845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12.4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0     0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9.5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0       0  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1.3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62993" y="4735393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0.51  0.66   0.44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0.23   0.23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0.24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-0.13  -0.21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0.66   0.66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0.59  0.08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-0.80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0.01   0.01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2703576"/>
            <a:ext cx="612928" cy="2554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62400" y="2819400"/>
            <a:ext cx="612928" cy="24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5486400"/>
            <a:ext cx="3429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10200" y="5486400"/>
            <a:ext cx="3429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29400" y="4174673"/>
            <a:ext cx="361368" cy="213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629400" y="4174673"/>
            <a:ext cx="361368" cy="213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of missing ratings</a:t>
            </a:r>
            <a:endParaRPr lang="en-US" dirty="0"/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 flipH="1">
            <a:off x="5520713" y="2838747"/>
            <a:ext cx="1524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1790241" y="2828595"/>
            <a:ext cx="2286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2"/>
              </a:cxn>
              <a:cxn ang="0">
                <a:pos x="0" y="2220"/>
              </a:cxn>
              <a:cxn ang="0">
                <a:pos x="228" y="2220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751891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0.96  1.14   0.82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0.01  -0.01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1.94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2.32   1.66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0.07   0.07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2.77  3.32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0.08   0.08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4.84  5.74   4.14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-0.08   0.08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0.40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1.42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0.33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4.06   4.06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0.42  0.63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0.38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4.92   4.92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0.20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0.71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0.16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2.03   2.03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5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181026"/>
                <a:ext cx="8686800" cy="3128294"/>
              </a:xfrm>
              <a:noFill/>
              <a:ln/>
            </p:spPr>
            <p:txBody>
              <a:bodyPr>
                <a:normAutofit lnSpcReduction="10000"/>
              </a:bodyPr>
              <a:lstStyle/>
              <a:p>
                <a:pPr marL="400050" indent="-400050"/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SVD </a:t>
                </a:r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also considers </a:t>
                </a:r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entries </a:t>
                </a:r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that are </a:t>
                </a:r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missing</a:t>
                </a:r>
                <a:r>
                  <a:rPr lang="en-US" b="1" dirty="0">
                    <a:solidFill>
                      <a:srgbClr val="D60093"/>
                    </a:solidFill>
                    <a:sym typeface="Wingdings" pitchFamily="2" charset="2"/>
                  </a:rPr>
                  <a:t>!</a:t>
                </a:r>
                <a:endParaRPr lang="en-US" b="1" dirty="0" smtClean="0">
                  <a:solidFill>
                    <a:srgbClr val="D60093"/>
                  </a:solidFill>
                </a:endParaRPr>
              </a:p>
              <a:p>
                <a:pPr marL="400050" indent="-400050"/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Use specialized methods to find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,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Q</a:t>
                </a:r>
              </a:p>
              <a:p>
                <a:pPr marL="692658" lvl="1" indent="-40005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R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3"/>
                  </a:solidFill>
                  <a:sym typeface="Wingdings" pitchFamily="2" charset="2"/>
                </a:endParaRPr>
              </a:p>
              <a:p>
                <a:pPr marL="692658" lvl="1" indent="-400050"/>
                <a:r>
                  <a:rPr lang="en-US" b="1" dirty="0" smtClean="0">
                    <a:sym typeface="Wingdings" pitchFamily="2" charset="2"/>
                  </a:rPr>
                  <a:t>Note:</a:t>
                </a:r>
              </a:p>
              <a:p>
                <a:pPr marL="957834" lvl="2" indent="-400050"/>
                <a:r>
                  <a:rPr lang="en-US" dirty="0" smtClean="0">
                    <a:sym typeface="Wingdings" pitchFamily="2" charset="2"/>
                  </a:rPr>
                  <a:t>We don’t require cols of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to be orthogonal/unit length</a:t>
                </a:r>
              </a:p>
              <a:p>
                <a:pPr marL="957834" lvl="2" indent="-400050"/>
                <a:r>
                  <a:rPr lang="en-US" b="1" i="1" dirty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map users/movies to a latent space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81026"/>
                <a:ext cx="8686800" cy="3128294"/>
              </a:xfrm>
              <a:blipFill rotWithShape="1">
                <a:blip r:embed="rId2"/>
                <a:stretch>
                  <a:fillRect l="-1544" t="-4094" b="-27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94453"/>
              </p:ext>
            </p:extLst>
          </p:nvPr>
        </p:nvGraphicFramePr>
        <p:xfrm>
          <a:off x="144379" y="13958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18012"/>
              </p:ext>
            </p:extLst>
          </p:nvPr>
        </p:nvGraphicFramePr>
        <p:xfrm>
          <a:off x="2880360" y="1319629"/>
          <a:ext cx="1143000" cy="1752600"/>
        </p:xfrm>
        <a:graphic>
          <a:graphicData uri="http://schemas.openxmlformats.org/drawingml/2006/table">
            <a:tbl>
              <a:tblPr rtl="1"/>
              <a:tblGrid>
                <a:gridCol w="381000"/>
                <a:gridCol w="381000"/>
                <a:gridCol w="3810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92088"/>
              </p:ext>
            </p:extLst>
          </p:nvPr>
        </p:nvGraphicFramePr>
        <p:xfrm>
          <a:off x="4128263" y="1872079"/>
          <a:ext cx="4771897" cy="731520"/>
        </p:xfrm>
        <a:graphic>
          <a:graphicData uri="http://schemas.openxmlformats.org/drawingml/2006/table">
            <a:tbl>
              <a:tblPr rtl="1"/>
              <a:tblGrid>
                <a:gridCol w="397658"/>
                <a:gridCol w="396104"/>
                <a:gridCol w="400765"/>
                <a:gridCol w="397658"/>
                <a:gridCol w="396105"/>
                <a:gridCol w="394552"/>
                <a:gridCol w="408531"/>
                <a:gridCol w="388338"/>
                <a:gridCol w="397658"/>
                <a:gridCol w="400765"/>
                <a:gridCol w="396105"/>
                <a:gridCol w="39765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544810" y="19292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25388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27387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14529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351818" y="25873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itchFamily="34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56560" y="1014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2036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50851" y="19922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1066698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671317876"/>
      </p:ext>
    </p:extLst>
  </p:cSld>
  <p:clrMapOvr>
    <a:masterClrMapping/>
  </p:clrMapOvr>
  <p:transition advTm="144688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291063"/>
            <a:ext cx="82296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Want to minimize SSE for unseen test data</a:t>
            </a:r>
          </a:p>
          <a:p>
            <a:r>
              <a:rPr lang="en-US" b="1" dirty="0" smtClean="0"/>
              <a:t>Idea: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Minimize SSE on </a:t>
            </a:r>
            <a:r>
              <a:rPr lang="en-US" b="1" u="sng" dirty="0" smtClean="0">
                <a:solidFill>
                  <a:srgbClr val="0000FF"/>
                </a:solidFill>
              </a:rPr>
              <a:t>training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dirty="0" smtClean="0"/>
              <a:t>Want large </a:t>
            </a:r>
            <a:r>
              <a:rPr lang="en-US" b="1" i="1" dirty="0" smtClean="0"/>
              <a:t>k</a:t>
            </a:r>
            <a:r>
              <a:rPr lang="en-US" dirty="0" smtClean="0"/>
              <a:t> (# of factors) to capture all the signals</a:t>
            </a:r>
          </a:p>
          <a:p>
            <a:pPr lvl="1"/>
            <a:r>
              <a:rPr lang="en-US" dirty="0" smtClean="0"/>
              <a:t>But, </a:t>
            </a:r>
            <a:r>
              <a:rPr lang="en-US" b="1" dirty="0" smtClean="0"/>
              <a:t>SSE</a:t>
            </a:r>
            <a:r>
              <a:rPr lang="en-US" dirty="0" smtClean="0"/>
              <a:t> on </a:t>
            </a:r>
            <a:r>
              <a:rPr lang="en-US" b="1" u="sng" dirty="0" smtClean="0">
                <a:solidFill>
                  <a:srgbClr val="0000FF"/>
                </a:solidFill>
              </a:rPr>
              <a:t>test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  <a:r>
              <a:rPr lang="en-US" dirty="0" smtClean="0"/>
              <a:t> begins to rise for </a:t>
            </a:r>
            <a:r>
              <a:rPr lang="en-US" b="1" i="1" dirty="0" smtClean="0"/>
              <a:t>k</a:t>
            </a:r>
            <a:r>
              <a:rPr lang="en-US" dirty="0" smtClean="0"/>
              <a:t> &gt; 2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is a classical example of </a:t>
            </a:r>
            <a:r>
              <a:rPr lang="en-US" b="1" dirty="0" err="1" smtClean="0"/>
              <a:t>overfitting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With too much freedom (too many free parameters) the model starts fitting noise</a:t>
            </a:r>
          </a:p>
          <a:p>
            <a:pPr lvl="2"/>
            <a:r>
              <a:rPr lang="en-US" dirty="0" smtClean="0"/>
              <a:t>That is it fits too well the training data and thus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generalizing </a:t>
            </a:r>
            <a:r>
              <a:rPr lang="en-US" dirty="0" smtClean="0"/>
              <a:t>well to unseen test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780638"/>
              </p:ext>
            </p:extLst>
          </p:nvPr>
        </p:nvGraphicFramePr>
        <p:xfrm>
          <a:off x="8077200" y="37338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 Team Formation Problem is a just an instance of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Universe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of elements = Set of 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skills</a:t>
                </a:r>
              </a:p>
              <a:p>
                <a:pPr lvl="1"/>
                <a:r>
                  <a:rPr lang="en-US" dirty="0" smtClean="0"/>
                  <a:t>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subsets</a:t>
                </a:r>
                <a:r>
                  <a:rPr lang="en-US" dirty="0" smtClean="0"/>
                  <a:t> =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experts</a:t>
                </a:r>
                <a:r>
                  <a:rPr lang="en-US" dirty="0" smtClean="0"/>
                  <a:t> and the subset of skills they possess.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3498" y="5190745"/>
            <a:ext cx="1601787" cy="823913"/>
            <a:chOff x="0" y="0"/>
            <a:chExt cx="1008" cy="519"/>
          </a:xfrm>
        </p:grpSpPr>
        <p:sp>
          <p:nvSpPr>
            <p:cNvPr id="5" name="AutoShape 13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14"/>
            <p:cNvSpPr>
              <a:spLocks/>
            </p:cNvSpPr>
            <p:nvPr/>
          </p:nvSpPr>
          <p:spPr bwMode="auto">
            <a:xfrm>
              <a:off x="0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B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ob</a:t>
              </a:r>
            </a:p>
          </p:txBody>
        </p:sp>
        <p:sp>
          <p:nvSpPr>
            <p:cNvPr id="7" name="Rectangle 15"/>
            <p:cNvSpPr>
              <a:spLocks/>
            </p:cNvSpPr>
            <p:nvPr/>
          </p:nvSpPr>
          <p:spPr bwMode="auto">
            <a:xfrm>
              <a:off x="48" y="259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3501485" y="5189158"/>
            <a:ext cx="1612900" cy="825500"/>
            <a:chOff x="0" y="0"/>
            <a:chExt cx="1016" cy="519"/>
          </a:xfrm>
        </p:grpSpPr>
        <p:sp>
          <p:nvSpPr>
            <p:cNvPr id="9" name="AutoShape 17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Rectangle 18"/>
            <p:cNvSpPr>
              <a:spLocks/>
            </p:cNvSpPr>
            <p:nvPr/>
          </p:nvSpPr>
          <p:spPr bwMode="auto">
            <a:xfrm>
              <a:off x="0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C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ynthia</a:t>
              </a:r>
            </a:p>
          </p:txBody>
        </p:sp>
        <p:sp>
          <p:nvSpPr>
            <p:cNvPr id="11" name="Rectangle 19"/>
            <p:cNvSpPr>
              <a:spLocks/>
            </p:cNvSpPr>
            <p:nvPr/>
          </p:nvSpPr>
          <p:spPr bwMode="auto">
            <a:xfrm>
              <a:off x="0" y="259"/>
              <a:ext cx="10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, 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5177885" y="5190745"/>
            <a:ext cx="1600200" cy="838200"/>
            <a:chOff x="0" y="0"/>
            <a:chExt cx="1008" cy="528"/>
          </a:xfrm>
        </p:grpSpPr>
        <p:sp>
          <p:nvSpPr>
            <p:cNvPr id="13" name="AutoShape 21"/>
            <p:cNvSpPr>
              <a:spLocks/>
            </p:cNvSpPr>
            <p:nvPr/>
          </p:nvSpPr>
          <p:spPr bwMode="auto">
            <a:xfrm>
              <a:off x="0" y="48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22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D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avid</a:t>
              </a:r>
            </a:p>
          </p:txBody>
        </p:sp>
        <p:sp>
          <p:nvSpPr>
            <p:cNvPr id="15" name="Rectangle 23"/>
            <p:cNvSpPr>
              <a:spLocks/>
            </p:cNvSpPr>
            <p:nvPr/>
          </p:nvSpPr>
          <p:spPr bwMode="auto">
            <a:xfrm>
              <a:off x="47" y="259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6854285" y="5235195"/>
            <a:ext cx="2222500" cy="793750"/>
            <a:chOff x="0" y="0"/>
            <a:chExt cx="1400" cy="500"/>
          </a:xfrm>
        </p:grpSpPr>
        <p:sp>
          <p:nvSpPr>
            <p:cNvPr id="17" name="AutoShape 25"/>
            <p:cNvSpPr>
              <a:spLocks/>
            </p:cNvSpPr>
            <p:nvPr/>
          </p:nvSpPr>
          <p:spPr bwMode="auto">
            <a:xfrm>
              <a:off x="0" y="20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26"/>
            <p:cNvSpPr>
              <a:spLocks/>
            </p:cNvSpPr>
            <p:nvPr/>
          </p:nvSpPr>
          <p:spPr bwMode="auto">
            <a:xfrm>
              <a:off x="28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E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leanor</a:t>
              </a:r>
            </a:p>
          </p:txBody>
        </p:sp>
        <p:sp>
          <p:nvSpPr>
            <p:cNvPr id="19" name="Rectangle 27"/>
            <p:cNvSpPr>
              <a:spLocks/>
            </p:cNvSpPr>
            <p:nvPr/>
          </p:nvSpPr>
          <p:spPr bwMode="auto">
            <a:xfrm>
              <a:off x="0" y="240"/>
              <a:ext cx="1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graphics,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,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147098" y="5190745"/>
            <a:ext cx="1601787" cy="823913"/>
            <a:chOff x="0" y="0"/>
            <a:chExt cx="1008" cy="519"/>
          </a:xfrm>
        </p:grpSpPr>
        <p:sp>
          <p:nvSpPr>
            <p:cNvPr id="21" name="AutoShape 29"/>
            <p:cNvSpPr>
              <a:spLocks/>
            </p:cNvSpPr>
            <p:nvPr/>
          </p:nvSpPr>
          <p:spPr bwMode="auto">
            <a:xfrm>
              <a:off x="0" y="39"/>
              <a:ext cx="1008" cy="48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Rectangle 30"/>
            <p:cNvSpPr>
              <a:spLocks/>
            </p:cNvSpPr>
            <p:nvPr/>
          </p:nvSpPr>
          <p:spPr bwMode="auto">
            <a:xfrm>
              <a:off x="4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A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lice</a:t>
              </a:r>
            </a:p>
          </p:txBody>
        </p:sp>
        <p:sp>
          <p:nvSpPr>
            <p:cNvPr id="23" name="Rectangle 31"/>
            <p:cNvSpPr>
              <a:spLocks/>
            </p:cNvSpPr>
            <p:nvPr/>
          </p:nvSpPr>
          <p:spPr bwMode="auto">
            <a:xfrm>
              <a:off x="47" y="268"/>
              <a:ext cx="92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FF0000"/>
                  </a:solidFill>
                  <a:latin typeface="Times" charset="0"/>
                  <a:cs typeface="Times" charset="0"/>
                  <a:sym typeface="Times" charset="0"/>
                </a:rPr>
                <a:t>algorithms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6854285" y="5235195"/>
            <a:ext cx="2222500" cy="793750"/>
            <a:chOff x="0" y="0"/>
            <a:chExt cx="1400" cy="500"/>
          </a:xfrm>
        </p:grpSpPr>
        <p:sp>
          <p:nvSpPr>
            <p:cNvPr id="25" name="AutoShape 33"/>
            <p:cNvSpPr>
              <a:spLocks/>
            </p:cNvSpPr>
            <p:nvPr/>
          </p:nvSpPr>
          <p:spPr bwMode="auto">
            <a:xfrm>
              <a:off x="0" y="20"/>
              <a:ext cx="1344" cy="48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Rectangle 34"/>
            <p:cNvSpPr>
              <a:spLocks/>
            </p:cNvSpPr>
            <p:nvPr/>
          </p:nvSpPr>
          <p:spPr bwMode="auto">
            <a:xfrm>
              <a:off x="287" y="0"/>
              <a:ext cx="9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1313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Times" charset="0"/>
                  <a:cs typeface="Times" charset="0"/>
                  <a:sym typeface="Times" charset="0"/>
                </a:rPr>
                <a:t>E</a:t>
              </a:r>
              <a:r>
                <a:rPr lang="en-US" altLang="en-US" sz="1600">
                  <a:latin typeface="Times" charset="0"/>
                  <a:cs typeface="Times" charset="0"/>
                  <a:sym typeface="Times" charset="0"/>
                </a:rPr>
                <a:t>leanor</a:t>
              </a:r>
            </a:p>
          </p:txBody>
        </p:sp>
        <p:sp>
          <p:nvSpPr>
            <p:cNvPr id="27" name="Rectangle 35"/>
            <p:cNvSpPr>
              <a:spLocks/>
            </p:cNvSpPr>
            <p:nvPr/>
          </p:nvSpPr>
          <p:spPr bwMode="auto">
            <a:xfrm>
              <a:off x="0" y="240"/>
              <a:ext cx="1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spcBef>
                  <a:spcPts val="6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04850" indent="-28575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049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562100" indent="-228600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19300" indent="-228600" algn="just">
                <a:spcBef>
                  <a:spcPts val="400"/>
                </a:spcBef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4765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337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3909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48100" indent="-228600" algn="just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2675B4"/>
                </a:buClr>
                <a:buSzPct val="100000"/>
                <a:buFont typeface="Lucida Grande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>
                <a:spcBef>
                  <a:spcPts val="95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{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graphics,</a:t>
              </a:r>
              <a:r>
                <a:rPr lang="en-US" altLang="en-US" sz="1600">
                  <a:solidFill>
                    <a:srgbClr val="006600"/>
                  </a:solidFill>
                  <a:latin typeface="Times" charset="0"/>
                  <a:cs typeface="Times" charset="0"/>
                  <a:sym typeface="Times" charset="0"/>
                </a:rPr>
                <a:t>java</a:t>
              </a:r>
              <a:r>
                <a:rPr lang="en-US" altLang="en-US" sz="1600">
                  <a:solidFill>
                    <a:srgbClr val="CC00FF"/>
                  </a:solidFill>
                  <a:latin typeface="Times" charset="0"/>
                  <a:cs typeface="Times" charset="0"/>
                  <a:sym typeface="Times" charset="0"/>
                </a:rPr>
                <a:t>,</a:t>
              </a:r>
              <a:r>
                <a:rPr lang="en-US" altLang="en-US" sz="1600">
                  <a:solidFill>
                    <a:srgbClr val="B292CA"/>
                  </a:solidFill>
                  <a:latin typeface="Times" charset="0"/>
                  <a:cs typeface="Times" charset="0"/>
                  <a:sym typeface="Times" charset="0"/>
                </a:rPr>
                <a:t>python</a:t>
              </a:r>
              <a:r>
                <a:rPr lang="en-US" altLang="en-US" sz="1600" b="1">
                  <a:latin typeface="Times" charset="0"/>
                  <a:cs typeface="Times" charset="0"/>
                  <a:sym typeface="Times" charset="0"/>
                </a:rPr>
                <a:t>}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7098" y="4588785"/>
            <a:ext cx="55090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 = {</a:t>
            </a:r>
            <a:r>
              <a:rPr lang="en-US" altLang="en-US" sz="2400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algorithms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0066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java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CC00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graphics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>
                <a:solidFill>
                  <a:srgbClr val="B292C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python</a:t>
            </a:r>
            <a:r>
              <a:rPr lang="en-US" altLang="en-US" sz="24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}</a:t>
            </a:r>
            <a:endParaRPr lang="en-US" altLang="en-US" sz="2400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Missing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r>
              <a:rPr lang="en-US" b="1" dirty="0" smtClean="0"/>
              <a:t>To solve </a:t>
            </a:r>
            <a:r>
              <a:rPr lang="en-US" b="1" dirty="0" err="1" smtClean="0"/>
              <a:t>overfitting</a:t>
            </a:r>
            <a:r>
              <a:rPr lang="en-US" b="1" dirty="0" smtClean="0"/>
              <a:t> we introduce </a:t>
            </a:r>
            <a:r>
              <a:rPr lang="en-US" b="1" dirty="0" smtClean="0">
                <a:solidFill>
                  <a:srgbClr val="FF0066"/>
                </a:solidFill>
              </a:rPr>
              <a:t>regularization:</a:t>
            </a:r>
          </a:p>
          <a:p>
            <a:pPr lvl="1"/>
            <a:r>
              <a:rPr lang="en-US" dirty="0" smtClean="0"/>
              <a:t>Allow rich model where there are sufficient data</a:t>
            </a:r>
          </a:p>
          <a:p>
            <a:pPr lvl="1"/>
            <a:r>
              <a:rPr lang="en-US" dirty="0" smtClean="0"/>
              <a:t>Shrink aggressively where data are scarce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42813"/>
              </p:ext>
            </p:extLst>
          </p:nvPr>
        </p:nvGraphicFramePr>
        <p:xfrm>
          <a:off x="1650407" y="3795302"/>
          <a:ext cx="6967991" cy="106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997000" imgH="457200" progId="Equation.3">
                  <p:embed/>
                </p:oleObj>
              </mc:Choice>
              <mc:Fallback>
                <p:oleObj name="Equation" r:id="rId3" imgW="29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407" y="3795302"/>
                        <a:ext cx="6967991" cy="10611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697331"/>
              </p:ext>
            </p:extLst>
          </p:nvPr>
        </p:nvGraphicFramePr>
        <p:xfrm>
          <a:off x="8153400" y="11430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225534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3638" y="4838176"/>
            <a:ext cx="6172201" cy="572024"/>
            <a:chOff x="2133600" y="5981176"/>
            <a:chExt cx="6172201" cy="572024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8553" y="5645204"/>
            <a:ext cx="788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Note: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We do not care about the “raw” value of the objective function,</a:t>
            </a:r>
            <a:b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but we care in P,Q that achieve the minimum of the objective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46564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754068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499"/>
            <a:ext cx="2253070" cy="1617901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47318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4041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248400" y="5029200"/>
            <a:ext cx="669925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500"/>
            <a:ext cx="1593850" cy="116070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12172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149345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562600" y="45720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1" y="3868500"/>
            <a:ext cx="895857" cy="648636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16492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685927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find the P,Q that minimize the error function we can use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(stochastic) gradient descent </a:t>
            </a:r>
          </a:p>
          <a:p>
            <a:endParaRPr lang="en-US" dirty="0" smtClean="0"/>
          </a:p>
          <a:p>
            <a:r>
              <a:rPr lang="en-US" dirty="0" smtClean="0"/>
              <a:t>We can define different latent factor models that apply the same idea in different ways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Probabilistic/Generative</a:t>
            </a:r>
            <a:r>
              <a:rPr lang="en-US" dirty="0" smtClean="0"/>
              <a:t> models.</a:t>
            </a:r>
          </a:p>
          <a:p>
            <a:endParaRPr lang="en-US" dirty="0"/>
          </a:p>
          <a:p>
            <a:r>
              <a:rPr lang="en-US" dirty="0" smtClean="0"/>
              <a:t>The latent factor methods work well in practice, and they are employed by most sophisticated  recommendation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838200"/>
          </a:xfrm>
        </p:spPr>
        <p:txBody>
          <a:bodyPr/>
          <a:lstStyle/>
          <a:p>
            <a:r>
              <a:rPr lang="en-US" sz="3400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 smtClean="0"/>
              <a:t>Cold-Start problem: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user problem</a:t>
            </a:r>
          </a:p>
          <a:p>
            <a:pPr lvl="1"/>
            <a:r>
              <a:rPr lang="en-US" dirty="0"/>
              <a:t>New item problem</a:t>
            </a:r>
          </a:p>
          <a:p>
            <a:r>
              <a:rPr lang="en-US" dirty="0"/>
              <a:t>Sparsity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25404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7" y="116632"/>
            <a:ext cx="8229600" cy="1143000"/>
          </a:xfrm>
        </p:spPr>
        <p:txBody>
          <a:bodyPr/>
          <a:lstStyle/>
          <a:p>
            <a:r>
              <a:rPr lang="en-US" dirty="0" smtClean="0"/>
              <a:t>The Netflix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1M prize to improve the prediction accuracy by 10%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that except for the rating matrix, you are also given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network </a:t>
            </a:r>
            <a:r>
              <a:rPr lang="en-US" dirty="0" smtClean="0"/>
              <a:t>of all the users</a:t>
            </a:r>
          </a:p>
          <a:p>
            <a:pPr lvl="1"/>
            <a:r>
              <a:rPr lang="en-US" dirty="0" smtClean="0"/>
              <a:t>Such social networks exist in sites like Yelp, Foursquare, </a:t>
            </a:r>
            <a:r>
              <a:rPr lang="en-US" dirty="0" err="1" smtClean="0"/>
              <a:t>Epinions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can we use the social network to improve recommendations?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/>
              <a:t>: connected users are likely to have similar ratings.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/>
          </p:cNvSpPr>
          <p:nvPr/>
        </p:nvSpPr>
        <p:spPr bwMode="auto">
          <a:xfrm>
            <a:off x="609600" y="1524000"/>
            <a:ext cx="793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6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4850" indent="-28575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049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62100" indent="-228600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19300" indent="-228600" algn="just">
              <a:spcBef>
                <a:spcPts val="400"/>
              </a:spcBef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4765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337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3909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48100" indent="-228600" algn="just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675B4"/>
              </a:buClr>
              <a:buSzPct val="100000"/>
              <a:buFont typeface="Lucida Grande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Boston University</a:t>
            </a: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 Slideshow Title Goes Here</a:t>
            </a:r>
          </a:p>
        </p:txBody>
      </p:sp>
      <p:sp>
        <p:nvSpPr>
          <p:cNvPr id="52231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7924800" cy="11557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Team formation in the presence of a social network</a:t>
            </a:r>
            <a:endParaRPr lang="en-US" altLang="en-US" smtClean="0">
              <a:latin typeface="Lucida Grande" charset="0"/>
              <a:sym typeface="Lucida Grande" charset="0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5900" y="2044700"/>
            <a:ext cx="7924800" cy="4552652"/>
          </a:xfrm>
        </p:spPr>
        <p:txBody>
          <a:bodyPr/>
          <a:lstStyle/>
          <a:p>
            <a:pPr marL="234950" indent="-234950" eaLnBrk="1" hangingPunct="1">
              <a:spcBef>
                <a:spcPct val="0"/>
              </a:spcBef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Given a </a:t>
            </a: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and a set of </a:t>
            </a: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experts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organized in a </a:t>
            </a: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 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find the subset of experts that can </a:t>
            </a: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effectively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perform the task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Task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set of required skills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Expert: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has a set of skills</a:t>
            </a:r>
            <a:endParaRPr lang="en-US" altLang="en-US" sz="26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dirty="0" smtClean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Network:</a:t>
            </a:r>
            <a:r>
              <a:rPr lang="en-US" alt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represents strength of relationships</a:t>
            </a: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endParaRPr lang="en-US" altLang="en-US" sz="2000" dirty="0">
              <a:latin typeface="Lucida Grande" charset="0"/>
              <a:sym typeface="Lucida Grande" charset="0"/>
            </a:endParaRPr>
          </a:p>
          <a:p>
            <a:pPr marL="234950" indent="-234950" eaLnBrk="1" hangingPunct="1">
              <a:buClr>
                <a:srgbClr val="727CA3"/>
              </a:buClr>
              <a:buSzPct val="75000"/>
              <a:buFont typeface="Wingdings 3" charset="2"/>
              <a:buChar char="}"/>
            </a:pPr>
            <a:r>
              <a:rPr lang="en-US" altLang="en-US" sz="2000" dirty="0" smtClean="0">
                <a:solidFill>
                  <a:srgbClr val="0070C0"/>
                </a:solidFill>
                <a:latin typeface="Lucida Grande" charset="0"/>
                <a:sym typeface="Lucida Grande" charset="0"/>
              </a:rPr>
              <a:t>Effectively</a:t>
            </a:r>
            <a:r>
              <a:rPr lang="en-US" altLang="en-US" sz="2000" dirty="0" smtClean="0">
                <a:latin typeface="Lucida Grande" charset="0"/>
                <a:sym typeface="Lucida Grande" charset="0"/>
              </a:rPr>
              <a:t>: There is good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communication</a:t>
            </a:r>
            <a:r>
              <a:rPr lang="en-US" altLang="en-US" sz="2000" dirty="0" smtClean="0">
                <a:latin typeface="Lucida Grande" charset="0"/>
                <a:sym typeface="Lucida Grande" charset="0"/>
              </a:rPr>
              <a:t> between the team members</a:t>
            </a:r>
          </a:p>
        </p:txBody>
      </p:sp>
    </p:spTree>
    <p:extLst>
      <p:ext uri="{BB962C8B-B14F-4D97-AF65-F5344CB8AC3E}">
        <p14:creationId xmlns:p14="http://schemas.microsoft.com/office/powerpoint/2010/main" val="30447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uiExpand="1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1221" y="4399647"/>
            <a:ext cx="31627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do not have enough information for Dave to  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1358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224" y="4284374"/>
            <a:ext cx="33662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we know that he is good friends with Charlie for whom we know what he likes</a:t>
            </a:r>
            <a:endParaRPr lang="en-US" dirty="0"/>
          </a:p>
        </p:txBody>
      </p:sp>
      <p:cxnSp>
        <p:nvCxnSpPr>
          <p:cNvPr id="4" name="Straight Connector 3"/>
          <p:cNvCxnSpPr>
            <a:stCxn id="244756" idx="0"/>
            <a:endCxn id="244758" idx="2"/>
          </p:cNvCxnSpPr>
          <p:nvPr/>
        </p:nvCxnSpPr>
        <p:spPr>
          <a:xfrm flipV="1">
            <a:off x="4861719" y="2286000"/>
            <a:ext cx="1831975" cy="15224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8381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2817380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5487267" y="2512580"/>
            <a:ext cx="500062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6888" y="746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Recommendations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7268" y="4284374"/>
            <a:ext cx="36392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can help us adjust the ratings for Dave to be closer to those of Charlie</a:t>
            </a:r>
            <a:endParaRPr lang="en-US" dirty="0"/>
          </a:p>
        </p:txBody>
      </p:sp>
      <p:cxnSp>
        <p:nvCxnSpPr>
          <p:cNvPr id="4" name="Straight Connector 3"/>
          <p:cNvCxnSpPr>
            <a:stCxn id="244756" idx="0"/>
            <a:endCxn id="244758" idx="2"/>
          </p:cNvCxnSpPr>
          <p:nvPr/>
        </p:nvCxnSpPr>
        <p:spPr>
          <a:xfrm flipV="1">
            <a:off x="5737298" y="2286000"/>
            <a:ext cx="956396" cy="226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88527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Mathematically, this means that we add an additional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regularization</a:t>
                </a:r>
                <a:r>
                  <a:rPr lang="en-US" dirty="0" smtClean="0"/>
                  <a:t> term to our optimization function: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𝑖𝑥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begChr m:val="‖"/>
                                                          <m:endChr m:val="‖"/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𝑝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  <m:sup/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𝑦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  <m:sup/>
                                  </m:sSup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b="0" dirty="0" smtClean="0"/>
                  <a:t>: strength of the connection between x and 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: the difference between the latent preferences of the users.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9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in giving </a:t>
            </a:r>
            <a:r>
              <a:rPr lang="en-US" dirty="0" smtClean="0">
                <a:solidFill>
                  <a:srgbClr val="0070C0"/>
                </a:solidFill>
              </a:rPr>
              <a:t>additional information </a:t>
            </a:r>
            <a:r>
              <a:rPr lang="en-US" dirty="0" smtClean="0"/>
              <a:t>about the preferences of the users</a:t>
            </a:r>
          </a:p>
          <a:p>
            <a:r>
              <a:rPr lang="en-US" dirty="0" smtClean="0"/>
              <a:t>Helps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sparse data </a:t>
            </a:r>
            <a:r>
              <a:rPr lang="en-US" dirty="0" smtClean="0"/>
              <a:t>since it allows us to make inferences for users for whom we have little data.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same idea can be applied in different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44824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417638"/>
                <a:ext cx="4876800" cy="49770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Regression: Create a model to predict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continuous value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 Closed form solution.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417638"/>
                <a:ext cx="4876800" cy="4977066"/>
              </a:xfrm>
              <a:blipFill rotWithShape="0">
                <a:blip r:embed="rId3"/>
                <a:stretch>
                  <a:fillRect l="-1875" t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 task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application: we want to predict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 smtClean="0"/>
              <a:t> of a blogger.</a:t>
            </a:r>
          </a:p>
          <a:p>
            <a:pPr lvl="1"/>
            <a:r>
              <a:rPr lang="en-US" dirty="0" smtClean="0"/>
              <a:t>We can create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about the text of the posts, length, frequency, topics, etc.</a:t>
            </a:r>
          </a:p>
          <a:p>
            <a:pPr lvl="1"/>
            <a:r>
              <a:rPr lang="en-US" dirty="0" smtClean="0"/>
              <a:t>Using training data we can find the linear function that best predicts the 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regression with social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Suppose now that we have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social network </a:t>
                </a:r>
                <a:r>
                  <a:rPr lang="en-US" dirty="0" smtClean="0"/>
                  <a:t>between bloggers: there is a link between two bloggers if they follow each other.</a:t>
                </a:r>
              </a:p>
              <a:p>
                <a:pPr lvl="1"/>
                <a:r>
                  <a:rPr lang="en-US" dirty="0" smtClean="0"/>
                  <a:t>Assumption: bloggers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linked</a:t>
                </a:r>
                <a:r>
                  <a:rPr lang="en-US" dirty="0" smtClean="0"/>
                  <a:t> are likely to be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similar quality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Minimize: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can be written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There is still a closed form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/>
                <a:stretch>
                  <a:fillRect l="-667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949396" y="2726047"/>
            <a:ext cx="288032" cy="187220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518410" y="2379634"/>
            <a:ext cx="288032" cy="25202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0117" y="3806167"/>
            <a:ext cx="182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Regression Cost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131" y="3806167"/>
            <a:ext cx="218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Regularization Cost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518786" y="4454932"/>
            <a:ext cx="263545" cy="17745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9983" y="5473956"/>
                <a:ext cx="4495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: The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Laplacian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of the adjacency matrix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83" y="5473956"/>
                <a:ext cx="4495654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r="-67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118637" y="3806167"/>
            <a:ext cx="202536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sometimes also called </a:t>
            </a:r>
            <a:r>
              <a:rPr lang="en-US" dirty="0" smtClean="0">
                <a:solidFill>
                  <a:srgbClr val="FF0000"/>
                </a:solidFill>
              </a:rPr>
              <a:t>network smoothing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same idea can be applied to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 problems:</a:t>
            </a:r>
          </a:p>
          <a:p>
            <a:pPr lvl="1"/>
            <a:r>
              <a:rPr lang="en-US" dirty="0" smtClean="0"/>
              <a:t>Classification: create a model that given a set of features predicts a </a:t>
            </a:r>
            <a:r>
              <a:rPr lang="en-US" dirty="0" smtClean="0">
                <a:solidFill>
                  <a:srgbClr val="0070C0"/>
                </a:solidFill>
              </a:rPr>
              <a:t>discrete class label</a:t>
            </a:r>
          </a:p>
          <a:p>
            <a:pPr lvl="2"/>
            <a:r>
              <a:rPr lang="en-US" dirty="0" smtClean="0"/>
              <a:t>E.g. predict what a </a:t>
            </a:r>
            <a:r>
              <a:rPr lang="en-US" dirty="0" err="1" smtClean="0"/>
              <a:t>facebook</a:t>
            </a:r>
            <a:r>
              <a:rPr lang="en-US" dirty="0" smtClean="0"/>
              <a:t> user will vote in the next election.</a:t>
            </a:r>
          </a:p>
          <a:p>
            <a:pPr lvl="2"/>
            <a:r>
              <a:rPr lang="en-US" dirty="0" smtClean="0"/>
              <a:t>We can use the postings of the user to train a model that predicts among the existing parties (independent classification)</a:t>
            </a:r>
          </a:p>
          <a:p>
            <a:r>
              <a:rPr lang="en-US" dirty="0" smtClean="0"/>
              <a:t>We also have the Facebook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network </a:t>
            </a:r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It is reasonable to assume that people that are connected are more likely to vote the same or similar way</a:t>
            </a:r>
          </a:p>
          <a:p>
            <a:pPr lvl="1"/>
            <a:r>
              <a:rPr lang="en-US" dirty="0" smtClean="0"/>
              <a:t>We want to </a:t>
            </a:r>
            <a:r>
              <a:rPr lang="en-US" dirty="0" smtClean="0">
                <a:solidFill>
                  <a:srgbClr val="FF0000"/>
                </a:solidFill>
              </a:rPr>
              <a:t>collectively</a:t>
            </a:r>
            <a:r>
              <a:rPr lang="en-US" dirty="0" smtClean="0"/>
              <a:t> assign labels so that connected nodes are likely to get similar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 general formulation: </a:t>
                </a:r>
              </a:p>
              <a:p>
                <a:pPr lvl="1"/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labeling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the nodes of a graph such that the following cost is minimized: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idea has been studied in many different settings and has many different names</a:t>
                </a:r>
              </a:p>
              <a:p>
                <a:pPr marL="914400" lvl="1" indent="-457200"/>
                <a:r>
                  <a:rPr lang="en-US" dirty="0" err="1" smtClean="0"/>
                  <a:t>Ising</a:t>
                </a:r>
                <a:r>
                  <a:rPr lang="en-US" dirty="0" smtClean="0"/>
                  <a:t> model</a:t>
                </a:r>
              </a:p>
              <a:p>
                <a:pPr marL="914400" lvl="1" indent="-457200"/>
                <a:r>
                  <a:rPr lang="en-US" dirty="0" smtClean="0"/>
                  <a:t>Markov Random Fields</a:t>
                </a:r>
              </a:p>
              <a:p>
                <a:pPr marL="914400" lvl="1" indent="-457200"/>
                <a:r>
                  <a:rPr lang="en-US" dirty="0" smtClean="0"/>
                  <a:t>Metric Labeling</a:t>
                </a:r>
              </a:p>
              <a:p>
                <a:pPr marL="914400" lvl="1" indent="-457200"/>
                <a:r>
                  <a:rPr lang="en-US" dirty="0" smtClean="0"/>
                  <a:t>Graph Regularization</a:t>
                </a:r>
              </a:p>
              <a:p>
                <a:pPr marL="914400" lvl="1" indent="-457200"/>
                <a:r>
                  <a:rPr lang="en-US" dirty="0" smtClean="0"/>
                  <a:t>Graph Smoothing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815" t="-2136" b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748991" y="2492896"/>
            <a:ext cx="288032" cy="187220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318005" y="2146483"/>
            <a:ext cx="288032" cy="25202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3398" y="3587600"/>
            <a:ext cx="2059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Classification Cost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200" y="3573016"/>
            <a:ext cx="1823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Separation Cost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8361</Words>
  <Application>Microsoft Office PowerPoint</Application>
  <PresentationFormat>On-screen Show (4:3)</PresentationFormat>
  <Paragraphs>2122</Paragraphs>
  <Slides>99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Office Theme</vt:lpstr>
      <vt:lpstr>Equation</vt:lpstr>
      <vt:lpstr>Online Social Networks and Media </vt:lpstr>
      <vt:lpstr>Algorithms for Team Formation</vt:lpstr>
      <vt:lpstr>Team-formation problems</vt:lpstr>
      <vt:lpstr>PowerPoint Presentation</vt:lpstr>
      <vt:lpstr>PowerPoint Presentation</vt:lpstr>
      <vt:lpstr>Applications</vt:lpstr>
      <vt:lpstr>Simple Team formation Problem</vt:lpstr>
      <vt:lpstr>Coverage</vt:lpstr>
      <vt:lpstr>Team formation in the presence of a social network</vt:lpstr>
      <vt:lpstr>Coverage is NOT enough</vt:lpstr>
      <vt:lpstr>How to measure effective communication?</vt:lpstr>
      <vt:lpstr>How to measure effective communication?</vt:lpstr>
      <vt:lpstr>Problem definition (MinDiameter)</vt:lpstr>
      <vt:lpstr>The RarestFirst algorithm</vt:lpstr>
      <vt:lpstr>The RarestFirst algorithm</vt:lpstr>
      <vt:lpstr>The RarestFirst algorithm</vt:lpstr>
      <vt:lpstr>Analysis of RarestFirst </vt:lpstr>
      <vt:lpstr>Problem definition (MinMST)</vt:lpstr>
      <vt:lpstr>The SteinerTree problem</vt:lpstr>
      <vt:lpstr>The EnhancedSteiner algorithm </vt:lpstr>
      <vt:lpstr>The CoverSteiner algorithm</vt:lpstr>
      <vt:lpstr>How good is CoverSteiner?</vt:lpstr>
      <vt:lpstr>PowerPoint Presentation</vt:lpstr>
      <vt:lpstr>Recommendation Systems and Social Recommendations</vt:lpstr>
      <vt:lpstr>Recommendation Systems</vt:lpstr>
      <vt:lpstr>The Long Tail</vt:lpstr>
      <vt:lpstr>Physical vs. Online</vt:lpstr>
      <vt:lpstr>Utility (Preference) Matrix </vt:lpstr>
      <vt:lpstr>Recommendation Systems</vt:lpstr>
      <vt:lpstr>Content-based prediction</vt:lpstr>
      <vt:lpstr>Intuition</vt:lpstr>
      <vt:lpstr>Extracting features for Items</vt:lpstr>
      <vt:lpstr>Extracting Features for Users</vt:lpstr>
      <vt:lpstr>Similarity</vt:lpstr>
      <vt:lpstr>Classification 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Evaluation</vt:lpstr>
      <vt:lpstr>Model-Based Collaborative Filtering</vt:lpstr>
      <vt:lpstr>Latent Factor Models</vt:lpstr>
      <vt:lpstr>Linear algebra</vt:lpstr>
      <vt:lpstr>Rank</vt:lpstr>
      <vt:lpstr>Rank-1 matrices</vt:lpstr>
      <vt:lpstr>Singular Value Decomposition</vt:lpstr>
      <vt:lpstr>Singular Value Decomposition</vt:lpstr>
      <vt:lpstr>Symmetric matrices</vt:lpstr>
      <vt:lpstr>An (extreme) example</vt:lpstr>
      <vt:lpstr>SVD – Example: Users-to-Movies</vt:lpstr>
      <vt:lpstr>SVD – Example: Users-to-Movies</vt:lpstr>
      <vt:lpstr>SVD – Example: Users-to-Movies</vt:lpstr>
      <vt:lpstr>SVD – Example: Users-to-Movies</vt:lpstr>
      <vt:lpstr>SVD – Example: Users-to-Movies</vt:lpstr>
      <vt:lpstr>An (more realistic) example</vt:lpstr>
      <vt:lpstr>SVD – Example: Users-to-Movies</vt:lpstr>
      <vt:lpstr>SVD – Example: Users-to-Movies</vt:lpstr>
      <vt:lpstr>SVD – Example: Users-to-Movies</vt:lpstr>
      <vt:lpstr>SVD – Example: Users-to-Movies</vt:lpstr>
      <vt:lpstr>SVD - Interpretation</vt:lpstr>
      <vt:lpstr>Rank-k approximation</vt:lpstr>
      <vt:lpstr>SVD as an optimization</vt:lpstr>
      <vt:lpstr>Example</vt:lpstr>
      <vt:lpstr>Example</vt:lpstr>
      <vt:lpstr>Example</vt:lpstr>
      <vt:lpstr>Latent Factor Models</vt:lpstr>
      <vt:lpstr>Ratings as Products of Factors</vt:lpstr>
      <vt:lpstr>Ratings as Products of Factors</vt:lpstr>
      <vt:lpstr>Ratings as Products of Factors</vt:lpstr>
      <vt:lpstr>Latent Factor Models</vt:lpstr>
      <vt:lpstr>Latent Factor Models</vt:lpstr>
      <vt:lpstr>Example</vt:lpstr>
      <vt:lpstr>Example</vt:lpstr>
      <vt:lpstr>Latent Factor Models</vt:lpstr>
      <vt:lpstr>Back to Our Problem</vt:lpstr>
      <vt:lpstr>Dealing with Missing Entries</vt:lpstr>
      <vt:lpstr>The Effect of Regularization</vt:lpstr>
      <vt:lpstr>The Effect of Regularization</vt:lpstr>
      <vt:lpstr>The Effect of Regularization</vt:lpstr>
      <vt:lpstr>The Effect of Regularization</vt:lpstr>
      <vt:lpstr>Latent factors</vt:lpstr>
      <vt:lpstr>Pros and cons of collaborative filtering</vt:lpstr>
      <vt:lpstr>The Netflix Challenge</vt:lpstr>
      <vt:lpstr>Extensions</vt:lpstr>
      <vt:lpstr>Social Recommendations</vt:lpstr>
      <vt:lpstr>Social Recommendations</vt:lpstr>
      <vt:lpstr>Social Recommendations</vt:lpstr>
      <vt:lpstr>Social Recommendations</vt:lpstr>
      <vt:lpstr>Social Regularization</vt:lpstr>
      <vt:lpstr>Social Regularization</vt:lpstr>
      <vt:lpstr>Example: Linear regression</vt:lpstr>
      <vt:lpstr>Linear regression task</vt:lpstr>
      <vt:lpstr>Linear regression with social regularization</vt:lpstr>
      <vt:lpstr>Collective Classification</vt:lpstr>
      <vt:lpstr>Collective 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287</cp:revision>
  <dcterms:created xsi:type="dcterms:W3CDTF">2012-10-10T06:53:19Z</dcterms:created>
  <dcterms:modified xsi:type="dcterms:W3CDTF">2015-12-09T11:51:34Z</dcterms:modified>
</cp:coreProperties>
</file>