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415" r:id="rId3"/>
    <p:sldId id="399" r:id="rId4"/>
    <p:sldId id="400" r:id="rId5"/>
    <p:sldId id="402" r:id="rId6"/>
    <p:sldId id="442" r:id="rId7"/>
    <p:sldId id="428" r:id="rId8"/>
    <p:sldId id="429" r:id="rId9"/>
    <p:sldId id="430" r:id="rId10"/>
    <p:sldId id="431" r:id="rId11"/>
    <p:sldId id="432" r:id="rId12"/>
    <p:sldId id="433" r:id="rId13"/>
    <p:sldId id="443" r:id="rId14"/>
    <p:sldId id="409" r:id="rId15"/>
    <p:sldId id="410" r:id="rId16"/>
    <p:sldId id="411" r:id="rId17"/>
    <p:sldId id="412" r:id="rId18"/>
    <p:sldId id="449" r:id="rId19"/>
    <p:sldId id="413" r:id="rId20"/>
    <p:sldId id="435" r:id="rId21"/>
    <p:sldId id="434" r:id="rId22"/>
    <p:sldId id="424" r:id="rId23"/>
    <p:sldId id="436" r:id="rId24"/>
    <p:sldId id="426" r:id="rId25"/>
    <p:sldId id="427" r:id="rId26"/>
    <p:sldId id="425" r:id="rId27"/>
    <p:sldId id="444" r:id="rId28"/>
    <p:sldId id="445" r:id="rId29"/>
    <p:sldId id="446" r:id="rId30"/>
    <p:sldId id="45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Constructors</a:t>
            </a:r>
          </a:p>
          <a:p>
            <a:pPr algn="ctr"/>
            <a:r>
              <a:rPr lang="el-GR" dirty="0" smtClean="0"/>
              <a:t>Υπερφόρτωση</a:t>
            </a:r>
          </a:p>
          <a:p>
            <a:pPr algn="ctr"/>
            <a:r>
              <a:rPr lang="el-GR" dirty="0" smtClean="0"/>
              <a:t>Αντικείμενα </a:t>
            </a:r>
            <a:r>
              <a:rPr lang="el-GR" smtClean="0"/>
              <a:t>ως παράμετροι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συνομιλία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Conversation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 Bob");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bob.speak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(“Hi Alice”);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4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52600"/>
            <a:ext cx="4800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82" y="152400"/>
            <a:ext cx="8229600" cy="9906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Παράδειγμα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myCar1.move(-1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myCar1.printPosition();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myCar2.move(1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myCar2.printPosition();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07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5812" y="1878106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5812" y="13716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71" y="71718"/>
            <a:ext cx="8229600" cy="990600"/>
          </a:xfrm>
        </p:spPr>
        <p:txBody>
          <a:bodyPr/>
          <a:lstStyle/>
          <a:p>
            <a:r>
              <a:rPr lang="el-GR" sz="3200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486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myCar1.move(-1); myCar1.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myCar2.move(1); myCar2.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02941" y="4953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23329" y="28194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8763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7200"/>
            <a:ext cx="8534400" cy="62841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 = 2014;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{"Jan", "Feb", "Mar", "Apr", "May", "Jun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(day &lt;= 0 || day &gt; 31 || month &lt;= 0 || month &gt;12 ){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Date(7,3,2013);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4016" y="5407152"/>
            <a:ext cx="2819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η εντολή </a:t>
            </a:r>
            <a:r>
              <a:rPr lang="en-US" dirty="0" smtClean="0"/>
              <a:t>set </a:t>
            </a:r>
            <a:r>
              <a:rPr lang="el-GR" dirty="0" smtClean="0"/>
              <a:t>εξυπηρετεί μόνο την αρχικοποίηση μπορούμε να την αποφύγουμε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6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Είδαμε μια περίπτωση που είχαμε μια συνάρτηση </a:t>
            </a:r>
            <a:r>
              <a:rPr lang="en-US" dirty="0" smtClean="0"/>
              <a:t>move</a:t>
            </a:r>
            <a:r>
              <a:rPr lang="el-GR" dirty="0" smtClean="0"/>
              <a:t> η οποία μετακινεί το όχημα κατά μία θέση, και μια συνάρτηση </a:t>
            </a:r>
            <a:r>
              <a:rPr lang="en-US" dirty="0" err="1" smtClean="0"/>
              <a:t>moveManySteps</a:t>
            </a:r>
            <a:r>
              <a:rPr lang="en-US" dirty="0"/>
              <a:t> </a:t>
            </a:r>
            <a:r>
              <a:rPr lang="el-GR" dirty="0" smtClean="0"/>
              <a:t>η οποία το μετακινεί όσες θέσεις ορίζει το όρισμα.</a:t>
            </a:r>
          </a:p>
          <a:p>
            <a:pPr lvl="1"/>
            <a:r>
              <a:rPr lang="el-GR" dirty="0" smtClean="0"/>
              <a:t>Το να θυμόμαστε δυο ονόματα είναι μπερδεμένο, θα ήταν καλύτερο να είχαμε μόνο ένα. Και στις δύο περιπτώσεις η λειτουργία που θέλουμε να κάνουμε είναι </a:t>
            </a:r>
            <a:r>
              <a:rPr lang="en-US" dirty="0" smtClean="0"/>
              <a:t>move</a:t>
            </a:r>
          </a:p>
          <a:p>
            <a:r>
              <a:rPr lang="en-US" dirty="0" smtClean="0"/>
              <a:t>H Java </a:t>
            </a:r>
            <a:r>
              <a:rPr lang="el-GR" dirty="0" smtClean="0"/>
              <a:t>μας δίνει αυτή τη δυνατότητα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562600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5791200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Δημιουργών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αρκετά συνηθισμένο να υπερφορτώνουμε τους δημιουργούς των κλάσεων.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7696200" cy="655564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MovingCar11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61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1633818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19200"/>
            <a:ext cx="3810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381000"/>
            <a:ext cx="7696200" cy="612475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MovingCar11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896034"/>
            <a:ext cx="35814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Κενός κώδικας, χρειάζεται για να οριστεί ο </a:t>
            </a:r>
            <a:r>
              <a:rPr lang="en-US" dirty="0" smtClean="0"/>
              <a:t>“default” constructor</a:t>
            </a:r>
          </a:p>
          <a:p>
            <a:endParaRPr lang="en-US" dirty="0"/>
          </a:p>
          <a:p>
            <a:r>
              <a:rPr lang="el-GR" dirty="0" smtClean="0"/>
              <a:t>Γενικά είναι καλό να ορίζετε και ένα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</p:txBody>
      </p:sp>
    </p:spTree>
    <p:extLst>
      <p:ext uri="{BB962C8B-B14F-4D97-AF65-F5344CB8AC3E}">
        <p14:creationId xmlns:p14="http://schemas.microsoft.com/office/powerpoint/2010/main" val="42890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Boolean</a:t>
            </a:r>
            <a:r>
              <a:rPr lang="en-US" dirty="0" smtClean="0"/>
              <a:t> </a:t>
            </a:r>
            <a:r>
              <a:rPr lang="el-GR" dirty="0" smtClean="0"/>
              <a:t>μεταβλητές: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Συνήθως</a:t>
            </a:r>
            <a:r>
              <a:rPr lang="el-GR" dirty="0" smtClean="0"/>
              <a:t> τα ονόματα που δίνουμε στις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μεταβλητές περιγράφουν την </a:t>
            </a:r>
            <a:r>
              <a:rPr lang="el-GR" dirty="0" smtClean="0">
                <a:solidFill>
                  <a:srgbClr val="0070C0"/>
                </a:solidFill>
              </a:rPr>
              <a:t>αληθή</a:t>
            </a:r>
            <a:r>
              <a:rPr lang="el-GR" dirty="0" smtClean="0"/>
              <a:t> συνθήκη.</a:t>
            </a:r>
          </a:p>
          <a:p>
            <a:pPr lvl="1"/>
            <a:r>
              <a:rPr lang="el-GR" dirty="0" smtClean="0"/>
              <a:t>Π.χ., στο παράδειγμα μας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θα ήταν ένα καλό όνομα.</a:t>
            </a:r>
          </a:p>
          <a:p>
            <a:r>
              <a:rPr lang="el-GR" dirty="0" smtClean="0"/>
              <a:t>Η πιο σύντομη υλοποίηση της </a:t>
            </a:r>
            <a:r>
              <a:rPr lang="en-US" dirty="0" err="1" smtClean="0"/>
              <a:t>flipSwitch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 </a:t>
            </a:r>
            <a:r>
              <a:rPr lang="en-US" dirty="0" err="1" smtClean="0"/>
              <a:t>flipSwitch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</a:t>
            </a:r>
            <a:r>
              <a:rPr lang="el-GR" dirty="0" smtClean="0"/>
              <a:t> χρειάζεται παραμέτρους</a:t>
            </a:r>
            <a:r>
              <a:rPr lang="en-US" dirty="0" smtClean="0"/>
              <a:t> </a:t>
            </a:r>
            <a:r>
              <a:rPr lang="el-GR" dirty="0" smtClean="0"/>
              <a:t>ούτε επιστρέφει τιμή! Τροποποιεί την εσωτερική κατάσταση του αντικειμένου.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62200" y="4191000"/>
            <a:ext cx="3631122" cy="923330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flipSwitch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!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4478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49286" y="5486400"/>
            <a:ext cx="23622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7696200" cy="590931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position = 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MovingCar10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endParaRPr lang="el-GR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400800" y="4876800"/>
            <a:ext cx="2743200" cy="1219200"/>
          </a:xfrm>
          <a:prstGeom prst="wedgeRectCallout">
            <a:avLst>
              <a:gd name="adj1" fmla="val -100595"/>
              <a:gd name="adj2" fmla="val 1071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Θα χτυπήσει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>
                <a:solidFill>
                  <a:schemeClr val="tx1"/>
                </a:solidFill>
              </a:rPr>
              <a:t> ότι δεν υπάρχει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χωρίς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r>
              <a:rPr lang="el-GR" dirty="0"/>
              <a:t> 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pPr lvl="1"/>
            <a:r>
              <a:rPr lang="el-GR" dirty="0"/>
              <a:t>Π.χ.,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move()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move(int)</a:t>
            </a:r>
            <a:r>
              <a:rPr lang="en-US" dirty="0"/>
              <a:t> </a:t>
            </a:r>
            <a:r>
              <a:rPr lang="el-GR" dirty="0"/>
              <a:t>έχουν διαφορετική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Όταν δημιουργούμε μια μέθοδο θα πρέπει να δημιουργούμε μία </a:t>
            </a:r>
            <a:r>
              <a:rPr lang="el-GR" dirty="0" smtClean="0">
                <a:solidFill>
                  <a:srgbClr val="FF0000"/>
                </a:solidFill>
              </a:rPr>
              <a:t>διαφορετική υπογραφή</a:t>
            </a:r>
            <a:r>
              <a:rPr lang="el-G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4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762000"/>
            <a:ext cx="374320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Ποιοι συνδυασμοί είναι αποδεκτοί?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237" y="3648482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58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6628" y="1430435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0376" y="27432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069068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46788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86628" y="2063371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86628" y="27432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86628" y="34729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3469593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6628" y="41148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41148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86628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32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0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85" y="1409926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2051817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2743200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3458039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4103246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028" y="4727317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5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– Προσοχή ΙΙΙ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Λόγω της συμβατότητας μεταξύ τύπων μια κλήση μπορεί να ταιριάζει με διάφορες μεθόδους. </a:t>
            </a:r>
          </a:p>
          <a:p>
            <a:r>
              <a:rPr lang="el-GR" dirty="0" smtClean="0"/>
              <a:t>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9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884064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8662"/>
              <a:gd name="adj2" fmla="val -239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</a:t>
            </a:r>
            <a:r>
              <a:rPr lang="el-GR" dirty="0" smtClean="0">
                <a:solidFill>
                  <a:srgbClr val="FF0000"/>
                </a:solidFill>
              </a:rPr>
              <a:t>ταιριάζει</a:t>
            </a:r>
            <a:r>
              <a:rPr lang="el-GR" dirty="0" smtClean="0">
                <a:solidFill>
                  <a:schemeClr val="tx1"/>
                </a:solidFill>
              </a:rPr>
              <a:t> 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5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/*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*/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068730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6032"/>
              <a:gd name="adj2" fmla="val 35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float </a:t>
            </a:r>
            <a:r>
              <a:rPr lang="en-US" dirty="0" err="1" smtClean="0">
                <a:solidFill>
                  <a:srgbClr val="FF0000"/>
                </a:solidFill>
              </a:rPr>
              <a:t>float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πιο κοντά </a:t>
            </a:r>
            <a:r>
              <a:rPr lang="el-GR" dirty="0" smtClean="0">
                <a:solidFill>
                  <a:schemeClr val="tx1"/>
                </a:solidFill>
              </a:rPr>
              <a:t>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Ασάφεια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(1.0,1);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2739" y="3810000"/>
            <a:ext cx="601126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 σε κάθε περίπτωση?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5334000"/>
            <a:ext cx="2743200" cy="612648"/>
          </a:xfrm>
          <a:prstGeom prst="wedgeRoundRectCallout">
            <a:avLst>
              <a:gd name="adj1" fmla="val -131627"/>
              <a:gd name="adj2" fmla="val 108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10000" y="6096000"/>
            <a:ext cx="3886200" cy="609600"/>
          </a:xfrm>
          <a:prstGeom prst="wedgeRoundRectCallout">
            <a:avLst>
              <a:gd name="adj1" fmla="val -56334"/>
              <a:gd name="adj2" fmla="val -7019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 </a:t>
            </a:r>
            <a:r>
              <a:rPr lang="en-US" dirty="0"/>
              <a:t>c</a:t>
            </a:r>
            <a:r>
              <a:rPr lang="en-US" dirty="0" smtClean="0"/>
              <a:t>ompiler </a:t>
            </a:r>
            <a:r>
              <a:rPr lang="el-GR" dirty="0" smtClean="0"/>
              <a:t>μας πετάει λάθος γιατί η κλήση είναι ασαφής (</a:t>
            </a:r>
            <a:r>
              <a:rPr lang="en-US" dirty="0" smtClean="0"/>
              <a:t>ambiguous)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ορίσματα ανήκουν στην κλάση στην οποία ορίζεται η μέθοδος τότε η μέθοδος μπορεί να δει (και) τα ιδιωτικά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/>
              <a:t>public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Ορίστε μια μέθοδο που να μας επιστρέφει την απόσταση μεταξύ δύο οχημάτων.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7554" y="5410200"/>
            <a:ext cx="5576046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7554" y="609600"/>
            <a:ext cx="8610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 return position;}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MovingCarDistance1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myCar2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myCar2.move(2);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(myCar1,myCar2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(myCar2,myCar1)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computeDistance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car1.getPosition() – car2.getPosition()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3810000"/>
            <a:ext cx="4114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μέθοδος ή ένα πεδίο που χρησιμοποιείται σε μία </a:t>
            </a:r>
            <a:r>
              <a:rPr lang="en-US" dirty="0" smtClean="0"/>
              <a:t>static </a:t>
            </a:r>
            <a:r>
              <a:rPr lang="el-GR" dirty="0" smtClean="0"/>
              <a:t>μέθοδο πρέπει να είναι επίσης </a:t>
            </a:r>
            <a:r>
              <a:rPr lang="en-US" dirty="0" smtClean="0"/>
              <a:t>stati</a:t>
            </a:r>
            <a:r>
              <a:rPr lang="en-US" dirty="0"/>
              <a:t>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55398" y="5786735"/>
            <a:ext cx="318860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μέθοδος </a:t>
            </a:r>
            <a:r>
              <a:rPr lang="en-US" dirty="0" err="1" smtClean="0"/>
              <a:t>computeDistance</a:t>
            </a:r>
            <a:r>
              <a:rPr lang="en-US" dirty="0" smtClean="0"/>
              <a:t> </a:t>
            </a:r>
            <a:r>
              <a:rPr lang="el-GR" dirty="0" smtClean="0"/>
              <a:t>παίρνει σαν όρισμα δύο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τύπου </a:t>
            </a:r>
            <a:r>
              <a:rPr lang="en-US" dirty="0" smtClean="0"/>
              <a:t>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</p:txBody>
      </p:sp>
    </p:spTree>
    <p:extLst>
      <p:ext uri="{BB962C8B-B14F-4D97-AF65-F5344CB8AC3E}">
        <p14:creationId xmlns:p14="http://schemas.microsoft.com/office/powerpoint/2010/main" val="2353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124200"/>
            <a:ext cx="4191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71500"/>
            <a:ext cx="8229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distanceFrom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MovingCarDistance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59831"/>
              <a:gd name="adj2" fmla="val -1682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571500"/>
            <a:ext cx="45720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Συνήθως προτιμούμε όποια μέθοδος έχει σχέση με την κλάση να την ορίζουμε ως </a:t>
            </a:r>
            <a:r>
              <a:rPr lang="en-US" dirty="0" smtClean="0"/>
              <a:t>public </a:t>
            </a:r>
            <a:r>
              <a:rPr lang="el-GR" dirty="0" smtClean="0"/>
              <a:t>μέθοδο της κλάσης. Έχουμε επιπλέον ευελιξία γιατί έχουμε πρόσβαση σε όλα τα πεδία της κλάσης</a:t>
            </a:r>
          </a:p>
        </p:txBody>
      </p:sp>
    </p:spTree>
    <p:extLst>
      <p:ext uri="{BB962C8B-B14F-4D97-AF65-F5344CB8AC3E}">
        <p14:creationId xmlns:p14="http://schemas.microsoft.com/office/powerpoint/2010/main" val="48961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7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5181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324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(position &lt;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MovingCar7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check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!check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("position not set");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27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(</a:t>
            </a:r>
            <a:r>
              <a:rPr lang="el-GR" dirty="0" smtClean="0"/>
              <a:t>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δημιουργούμε ένα αντικείμενο συχνά θέλουμε να μπορούμε να το </a:t>
            </a:r>
            <a:r>
              <a:rPr lang="el-GR" dirty="0" smtClean="0">
                <a:solidFill>
                  <a:srgbClr val="FF0000"/>
                </a:solidFill>
              </a:rPr>
              <a:t>αρχικοποιήσουμε</a:t>
            </a:r>
            <a:r>
              <a:rPr lang="el-GR" dirty="0" smtClean="0"/>
              <a:t> με κάποιες τιμές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 </a:t>
            </a:r>
            <a:r>
              <a:rPr lang="el-GR" dirty="0" smtClean="0"/>
              <a:t>να αρχικοποιείται με ένα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 </a:t>
            </a:r>
            <a:r>
              <a:rPr lang="el-GR" dirty="0" smtClean="0"/>
              <a:t>να αρχικοποιείται με μία </a:t>
            </a:r>
            <a:r>
              <a:rPr lang="el-GR" dirty="0" smtClean="0">
                <a:solidFill>
                  <a:srgbClr val="0070C0"/>
                </a:solidFill>
              </a:rPr>
              <a:t>θέση</a:t>
            </a:r>
          </a:p>
          <a:p>
            <a:r>
              <a:rPr lang="el-GR" dirty="0" smtClean="0"/>
              <a:t>Μπορούμε να το κάνουμε με μία συνάρτηση </a:t>
            </a:r>
            <a:r>
              <a:rPr lang="en-US" dirty="0" smtClean="0"/>
              <a:t>set </a:t>
            </a:r>
            <a:r>
              <a:rPr lang="el-GR" dirty="0" smtClean="0"/>
              <a:t>αυτό, αλλά</a:t>
            </a:r>
          </a:p>
          <a:p>
            <a:pPr lvl="1"/>
            <a:r>
              <a:rPr lang="el-GR" dirty="0"/>
              <a:t>Μπορεί να έχουμε πολλές μεταβλητές να αρχικοποιήσουμε</a:t>
            </a:r>
            <a:endParaRPr lang="en-US" dirty="0"/>
          </a:p>
          <a:p>
            <a:pPr lvl="1"/>
            <a:r>
              <a:rPr lang="el-GR" dirty="0" smtClean="0"/>
              <a:t>Θέλουμε η αρχικοποίηση να είναι μέρος της </a:t>
            </a:r>
            <a:r>
              <a:rPr lang="el-GR" dirty="0" smtClean="0">
                <a:solidFill>
                  <a:srgbClr val="0070C0"/>
                </a:solidFill>
              </a:rPr>
              <a:t>δημιουργίας </a:t>
            </a:r>
            <a:r>
              <a:rPr lang="el-GR" dirty="0" smtClean="0"/>
              <a:t>του αντικειμένου</a:t>
            </a:r>
          </a:p>
          <a:p>
            <a:r>
              <a:rPr lang="el-GR" dirty="0" smtClean="0"/>
              <a:t>Την αρχικοποίηση μπορούμε να την κάνουμε με ένα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Δημιουργό)</a:t>
            </a:r>
          </a:p>
        </p:txBody>
      </p:sp>
    </p:spTree>
    <p:extLst>
      <p:ext uri="{BB962C8B-B14F-4D97-AF65-F5344CB8AC3E}">
        <p14:creationId xmlns:p14="http://schemas.microsoft.com/office/powerpoint/2010/main" val="18116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το αντικείμενο χρησιμοποιώντας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>
                <a:solidFill>
                  <a:srgbClr val="0070C0"/>
                </a:solidFill>
              </a:rPr>
              <a:t>default Constructor </a:t>
            </a:r>
            <a:r>
              <a:rPr lang="el-GR" dirty="0" smtClean="0"/>
              <a:t>χωρίς ορίσματα που δεν κάνει τίποτα.</a:t>
            </a:r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ορίσαμε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4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(name+": "+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9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1131</Words>
  <Application>Microsoft Office PowerPoint</Application>
  <PresentationFormat>On-screen Show (4:3)</PresentationFormat>
  <Paragraphs>565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Μαθήματα από το lab</vt:lpstr>
      <vt:lpstr>Ενθυλάκωση</vt:lpstr>
      <vt:lpstr>Accessor and Mutator methods</vt:lpstr>
      <vt:lpstr>PowerPoint Presentation</vt:lpstr>
      <vt:lpstr>PowerPoint Presentation</vt:lpstr>
      <vt:lpstr>Constructors (Δημιουργοί)</vt:lpstr>
      <vt:lpstr>Constructors (Δημιουργοί)</vt:lpstr>
      <vt:lpstr>Παράδειγμα</vt:lpstr>
      <vt:lpstr>Μια συνομιλία</vt:lpstr>
      <vt:lpstr>Παράδειγμα </vt:lpstr>
      <vt:lpstr>Παράδειγμα</vt:lpstr>
      <vt:lpstr>PowerPoint Presentation</vt:lpstr>
      <vt:lpstr>Υπερφόρτωση</vt:lpstr>
      <vt:lpstr>PowerPoint Presentation</vt:lpstr>
      <vt:lpstr>Υπερφόρτωση Δημιουργών</vt:lpstr>
      <vt:lpstr>PowerPoint Presentation</vt:lpstr>
      <vt:lpstr>PowerPoint Presentation</vt:lpstr>
      <vt:lpstr>Υπερφόρτωση – Προσοχή Ι</vt:lpstr>
      <vt:lpstr>PowerPoint Presentation</vt:lpstr>
      <vt:lpstr>Υπερφόρτωση – Προσοχή ΙΙ</vt:lpstr>
      <vt:lpstr>PowerPoint Presentation</vt:lpstr>
      <vt:lpstr>Υπερφόρτωση – Προσοχή ΙΙΙ</vt:lpstr>
      <vt:lpstr>PowerPoint Presentation</vt:lpstr>
      <vt:lpstr>PowerPoint Presentation</vt:lpstr>
      <vt:lpstr>Ασάφεια</vt:lpstr>
      <vt:lpstr>Αντικείμενα ως ορίσματα</vt:lpstr>
      <vt:lpstr>Παράδειγμα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277</cp:revision>
  <dcterms:created xsi:type="dcterms:W3CDTF">2013-02-10T16:19:38Z</dcterms:created>
  <dcterms:modified xsi:type="dcterms:W3CDTF">2014-03-18T09:55:23Z</dcterms:modified>
</cp:coreProperties>
</file>