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7" r:id="rId2"/>
    <p:sldId id="375" r:id="rId3"/>
    <p:sldId id="391" r:id="rId4"/>
    <p:sldId id="355" r:id="rId5"/>
    <p:sldId id="392" r:id="rId6"/>
    <p:sldId id="393" r:id="rId7"/>
    <p:sldId id="369" r:id="rId8"/>
    <p:sldId id="370" r:id="rId9"/>
    <p:sldId id="371" r:id="rId10"/>
    <p:sldId id="394" r:id="rId11"/>
    <p:sldId id="381" r:id="rId12"/>
    <p:sldId id="382" r:id="rId13"/>
    <p:sldId id="383" r:id="rId14"/>
    <p:sldId id="384" r:id="rId15"/>
    <p:sldId id="385" r:id="rId16"/>
    <p:sldId id="388" r:id="rId17"/>
    <p:sldId id="390" r:id="rId18"/>
    <p:sldId id="395" r:id="rId19"/>
    <p:sldId id="398" r:id="rId20"/>
    <p:sldId id="399" r:id="rId21"/>
    <p:sldId id="400" r:id="rId22"/>
    <p:sldId id="396" r:id="rId23"/>
    <p:sldId id="401" r:id="rId24"/>
    <p:sldId id="397" r:id="rId25"/>
    <p:sldId id="402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2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t>3/11/2014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3/11/2014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Αντικειμενοστραφουσ 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Πίνακες</a:t>
            </a:r>
            <a:r>
              <a:rPr lang="en-US" smtClean="0"/>
              <a:t> </a:t>
            </a:r>
            <a:endParaRPr lang="el-GR" dirty="0" smtClean="0"/>
          </a:p>
          <a:p>
            <a:pPr algn="ctr"/>
            <a:r>
              <a:rPr lang="el-GR" dirty="0" smtClean="0"/>
              <a:t>Κλάσεις και Αντικείμενα</a:t>
            </a:r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Κλάσεις και αντικείμενα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Ορισμός κλάσης</a:t>
            </a:r>
            <a:r>
              <a:rPr lang="el-GR" dirty="0" smtClean="0"/>
              <a:t>: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r>
              <a:rPr lang="el-GR" dirty="0" smtClean="0">
                <a:solidFill>
                  <a:srgbClr val="0070C0"/>
                </a:solidFill>
              </a:rPr>
              <a:t>Ορισμός αντικειμένου</a:t>
            </a:r>
            <a:r>
              <a:rPr lang="el-GR" dirty="0" smtClean="0"/>
              <a:t>:</a:t>
            </a:r>
            <a:endParaRPr lang="en-US" dirty="0" smtClean="0"/>
          </a:p>
          <a:p>
            <a:endParaRPr lang="en-US" dirty="0"/>
          </a:p>
          <a:p>
            <a:pPr lvl="1"/>
            <a:endParaRPr lang="el-GR" dirty="0" smtClean="0"/>
          </a:p>
          <a:p>
            <a:pPr lvl="1"/>
            <a:r>
              <a:rPr lang="el-GR" dirty="0" smtClean="0"/>
              <a:t>Ο ορισμός του αντικειμένου γίνεται συνήθως μέσα στη </a:t>
            </a:r>
            <a:r>
              <a:rPr lang="en-US" dirty="0" smtClean="0"/>
              <a:t>main</a:t>
            </a:r>
            <a:r>
              <a:rPr lang="el-GR" dirty="0" smtClean="0"/>
              <a:t> ή μέσα στη μέθοδο μίας άλλης κλάσης που χρησιμοποιεί το αντικείμενο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52600" y="2209800"/>
            <a:ext cx="4416594" cy="1754326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 &lt;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Όνομα Κλάσης&gt;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&lt;Ορισμός πεδίων κλάσης&gt;</a:t>
            </a:r>
          </a:p>
          <a:p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&lt;Ορισμός μεθόδων κλάσης&gt;</a:t>
            </a:r>
          </a:p>
          <a:p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19943" y="4919008"/>
            <a:ext cx="6664004" cy="369332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Όνομα Κλάσης&gt;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myObject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Όνομα Κλάσης&gt;()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002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</a:t>
            </a:r>
            <a:r>
              <a:rPr lang="en-US" dirty="0" smtClean="0"/>
              <a:t>keywords Public/Private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105400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Ότι είναι ορισμένο ως </a:t>
            </a:r>
            <a:r>
              <a:rPr lang="en-US" dirty="0" smtClean="0">
                <a:solidFill>
                  <a:srgbClr val="0070C0"/>
                </a:solidFill>
              </a:rPr>
              <a:t>public</a:t>
            </a:r>
            <a:r>
              <a:rPr lang="en-US" dirty="0" smtClean="0"/>
              <a:t> </a:t>
            </a:r>
            <a:r>
              <a:rPr lang="el-GR" dirty="0" smtClean="0"/>
              <a:t>σε μία κλάση </a:t>
            </a:r>
            <a:r>
              <a:rPr lang="el-GR" dirty="0" smtClean="0">
                <a:solidFill>
                  <a:srgbClr val="FF0000"/>
                </a:solidFill>
              </a:rPr>
              <a:t>είναι </a:t>
            </a:r>
            <a:r>
              <a:rPr lang="el-GR" dirty="0" err="1" smtClean="0">
                <a:solidFill>
                  <a:srgbClr val="FF0000"/>
                </a:solidFill>
              </a:rPr>
              <a:t>προσβάσιμο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από μία άλλη κλάση που ορίζει ένα αντικείμενο</a:t>
            </a:r>
            <a:r>
              <a:rPr lang="en-US" dirty="0" smtClean="0"/>
              <a:t> </a:t>
            </a:r>
            <a:r>
              <a:rPr lang="el-GR" dirty="0" smtClean="0"/>
              <a:t>τύπου </a:t>
            </a:r>
            <a:r>
              <a:rPr lang="en-US" dirty="0" smtClean="0"/>
              <a:t>Person</a:t>
            </a:r>
            <a:endParaRPr lang="el-GR" dirty="0" smtClean="0"/>
          </a:p>
          <a:p>
            <a:pPr lvl="1"/>
            <a:r>
              <a:rPr lang="el-GR" dirty="0" smtClean="0"/>
              <a:t>Π.χ., η μέθοδος </a:t>
            </a:r>
            <a:r>
              <a:rPr lang="en-US" dirty="0" err="1" smtClean="0">
                <a:solidFill>
                  <a:srgbClr val="0070C0"/>
                </a:solidFill>
              </a:rPr>
              <a:t>sayHello</a:t>
            </a:r>
            <a:r>
              <a:rPr lang="en-US" dirty="0" smtClean="0">
                <a:solidFill>
                  <a:srgbClr val="0070C0"/>
                </a:solidFill>
              </a:rPr>
              <a:t>()</a:t>
            </a:r>
            <a:r>
              <a:rPr lang="en-US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είναι </a:t>
            </a:r>
            <a:r>
              <a:rPr lang="el-GR" dirty="0" err="1" smtClean="0">
                <a:solidFill>
                  <a:srgbClr val="FF0000"/>
                </a:solidFill>
              </a:rPr>
              <a:t>προσβάσιμη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από την κλάση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HelloWorldRevisited</a:t>
            </a:r>
            <a:r>
              <a:rPr lang="en-US" dirty="0" smtClean="0"/>
              <a:t> </a:t>
            </a:r>
            <a:r>
              <a:rPr lang="el-GR" dirty="0" smtClean="0"/>
              <a:t>μέσω του αντικειμένου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someone</a:t>
            </a:r>
            <a:r>
              <a:rPr lang="en-US" dirty="0" smtClean="0"/>
              <a:t>.</a:t>
            </a:r>
            <a:endParaRPr lang="el-GR" dirty="0" smtClean="0"/>
          </a:p>
          <a:p>
            <a:endParaRPr lang="en-US" dirty="0" smtClean="0"/>
          </a:p>
          <a:p>
            <a:r>
              <a:rPr lang="el-GR" dirty="0" smtClean="0"/>
              <a:t>Ότι </a:t>
            </a:r>
            <a:r>
              <a:rPr lang="el-GR" dirty="0"/>
              <a:t>είναι ορισμένο ως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private</a:t>
            </a:r>
            <a:r>
              <a:rPr lang="en-US" dirty="0" smtClean="0"/>
              <a:t> </a:t>
            </a:r>
            <a:r>
              <a:rPr lang="el-GR" dirty="0" smtClean="0"/>
              <a:t>σε </a:t>
            </a:r>
            <a:r>
              <a:rPr lang="el-GR" dirty="0"/>
              <a:t>μία κλάση </a:t>
            </a:r>
            <a:r>
              <a:rPr lang="el-GR" dirty="0" smtClean="0">
                <a:solidFill>
                  <a:srgbClr val="FF0000"/>
                </a:solidFill>
              </a:rPr>
              <a:t>δεν είναι </a:t>
            </a:r>
            <a:r>
              <a:rPr lang="el-GR" dirty="0" err="1">
                <a:solidFill>
                  <a:srgbClr val="FF0000"/>
                </a:solidFill>
              </a:rPr>
              <a:t>προσβάσιμο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από μία άλλη κλάση </a:t>
            </a:r>
            <a:endParaRPr lang="el-GR" dirty="0" smtClean="0"/>
          </a:p>
          <a:p>
            <a:pPr lvl="1"/>
            <a:r>
              <a:rPr lang="el-GR" dirty="0" smtClean="0"/>
              <a:t>Π.χ</a:t>
            </a:r>
            <a:r>
              <a:rPr lang="el-GR" dirty="0"/>
              <a:t>., </a:t>
            </a:r>
            <a:r>
              <a:rPr lang="el-GR" dirty="0" smtClean="0"/>
              <a:t>το πεδίο </a:t>
            </a:r>
            <a:r>
              <a:rPr lang="en-US" dirty="0" smtClean="0">
                <a:solidFill>
                  <a:srgbClr val="0070C0"/>
                </a:solidFill>
              </a:rPr>
              <a:t>name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>
                <a:solidFill>
                  <a:srgbClr val="FF0000"/>
                </a:solidFill>
              </a:rPr>
              <a:t>είναι </a:t>
            </a:r>
            <a:r>
              <a:rPr lang="el-GR" dirty="0" err="1" smtClean="0">
                <a:solidFill>
                  <a:srgbClr val="FF0000"/>
                </a:solidFill>
              </a:rPr>
              <a:t>προσβάσιμο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/>
              <a:t>από την κλάση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HelloWorldRevisted</a:t>
            </a:r>
            <a:r>
              <a:rPr lang="en-US" dirty="0" smtClean="0"/>
              <a:t> </a:t>
            </a:r>
            <a:r>
              <a:rPr lang="el-GR" dirty="0"/>
              <a:t>μέσω του αντικειμένου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someone</a:t>
            </a:r>
            <a:r>
              <a:rPr lang="en-US" dirty="0" smtClean="0"/>
              <a:t>.</a:t>
            </a:r>
            <a:endParaRPr lang="el-GR" dirty="0" smtClean="0"/>
          </a:p>
          <a:p>
            <a:endParaRPr lang="en-US" dirty="0" smtClean="0"/>
          </a:p>
          <a:p>
            <a:r>
              <a:rPr lang="el-GR" dirty="0" smtClean="0"/>
              <a:t>Μπορούμε να έχουμε </a:t>
            </a:r>
            <a:r>
              <a:rPr lang="en-US" dirty="0" smtClean="0"/>
              <a:t>public </a:t>
            </a:r>
            <a:r>
              <a:rPr lang="el-GR" dirty="0" smtClean="0"/>
              <a:t>και </a:t>
            </a:r>
            <a:r>
              <a:rPr lang="en-US" dirty="0" smtClean="0"/>
              <a:t>private </a:t>
            </a:r>
            <a:r>
              <a:rPr lang="el-GR" dirty="0" smtClean="0"/>
              <a:t>πεδία και μεθόδους.</a:t>
            </a:r>
          </a:p>
          <a:p>
            <a:pPr lvl="1"/>
            <a:r>
              <a:rPr lang="el-GR" dirty="0" smtClean="0"/>
              <a:t>Κανόνας: Τα </a:t>
            </a:r>
            <a:r>
              <a:rPr lang="el-GR" dirty="0" smtClean="0">
                <a:solidFill>
                  <a:srgbClr val="0070C0"/>
                </a:solidFill>
              </a:rPr>
              <a:t>πεδία</a:t>
            </a:r>
            <a:r>
              <a:rPr lang="el-GR" dirty="0" smtClean="0"/>
              <a:t> τα ορίζουμε (σχεδόν) </a:t>
            </a:r>
            <a:r>
              <a:rPr lang="el-GR" b="1" dirty="0" smtClean="0">
                <a:solidFill>
                  <a:srgbClr val="FF0000"/>
                </a:solidFill>
              </a:rPr>
              <a:t>ΠΑΝΤΑ</a:t>
            </a:r>
            <a:r>
              <a:rPr lang="el-GR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private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Οι κλάσεις που χρειάζονται να καλούνται από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  <a:r>
              <a:rPr lang="el-GR" dirty="0" smtClean="0"/>
              <a:t> είναι </a:t>
            </a:r>
            <a:r>
              <a:rPr lang="en-US" dirty="0" smtClean="0">
                <a:solidFill>
                  <a:srgbClr val="0070C0"/>
                </a:solidFill>
              </a:rPr>
              <a:t>public</a:t>
            </a:r>
            <a:r>
              <a:rPr lang="en-US" dirty="0" smtClean="0"/>
              <a:t> </a:t>
            </a:r>
            <a:r>
              <a:rPr lang="el-GR" dirty="0" smtClean="0"/>
              <a:t>αυτές που είναι </a:t>
            </a:r>
            <a:r>
              <a:rPr lang="el-GR" dirty="0" smtClean="0">
                <a:solidFill>
                  <a:srgbClr val="0070C0"/>
                </a:solidFill>
              </a:rPr>
              <a:t>βοηθητικές</a:t>
            </a:r>
            <a:r>
              <a:rPr lang="el-GR" dirty="0" smtClean="0"/>
              <a:t> είναι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private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l-GR" dirty="0" smtClean="0"/>
              <a:t>Τα πεδία και οι μέθοδοι μίας κλάσης, ανεξάρτητα αν είναι </a:t>
            </a:r>
            <a:r>
              <a:rPr lang="en-US" dirty="0" smtClean="0"/>
              <a:t>public </a:t>
            </a:r>
            <a:r>
              <a:rPr lang="el-GR" dirty="0" smtClean="0"/>
              <a:t>ή </a:t>
            </a:r>
            <a:r>
              <a:rPr lang="en-US" dirty="0" smtClean="0"/>
              <a:t>private, </a:t>
            </a:r>
            <a:r>
              <a:rPr lang="el-GR" dirty="0" smtClean="0"/>
              <a:t>είναι </a:t>
            </a:r>
            <a:r>
              <a:rPr lang="el-GR" dirty="0" err="1" smtClean="0">
                <a:solidFill>
                  <a:srgbClr val="0070C0"/>
                </a:solidFill>
              </a:rPr>
              <a:t>προσβάσιμα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από όλες τις μεθόδους</a:t>
            </a:r>
            <a:r>
              <a:rPr lang="en-US" dirty="0" smtClean="0"/>
              <a:t> </a:t>
            </a:r>
            <a:r>
              <a:rPr lang="el-GR" dirty="0" smtClean="0"/>
              <a:t>και τα αντικείμενα </a:t>
            </a:r>
            <a:r>
              <a:rPr lang="el-GR" dirty="0" smtClean="0">
                <a:solidFill>
                  <a:srgbClr val="FF0000"/>
                </a:solidFill>
              </a:rPr>
              <a:t>της ίδιας κλάσης</a:t>
            </a:r>
          </a:p>
          <a:p>
            <a:pPr lvl="1"/>
            <a:r>
              <a:rPr lang="el-GR" dirty="0" smtClean="0"/>
              <a:t>Π.χ., το πεδίο </a:t>
            </a:r>
            <a:r>
              <a:rPr lang="en-US" dirty="0" smtClean="0">
                <a:solidFill>
                  <a:srgbClr val="0070C0"/>
                </a:solidFill>
              </a:rPr>
              <a:t>name</a:t>
            </a:r>
            <a:r>
              <a:rPr lang="en-US" dirty="0" smtClean="0"/>
              <a:t> </a:t>
            </a:r>
            <a:r>
              <a:rPr lang="el-GR" dirty="0" smtClean="0"/>
              <a:t>είναι </a:t>
            </a:r>
            <a:r>
              <a:rPr lang="el-GR" dirty="0" err="1" smtClean="0"/>
              <a:t>προσβάσιμο</a:t>
            </a:r>
            <a:r>
              <a:rPr lang="el-GR" dirty="0" smtClean="0"/>
              <a:t> παντού μέσα στην κλάση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Person</a:t>
            </a:r>
            <a:r>
              <a:rPr lang="en-US" dirty="0" smtClean="0"/>
              <a:t>. 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9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Θέλουμε ένα πρόγραμμα που να προσομοιώνει την κίνηση ενός αυτοκινήτου, το οποίο κινείται και τυπώνει τη θέση του.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30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MovingCar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+= 1;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MovingCar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new Car()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myCar.printPosition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2349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Μέθοδοι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μέθοδοι που έχουμε δει μέχρι τώρα είναι πολύ απλές</a:t>
            </a:r>
          </a:p>
          <a:p>
            <a:pPr lvl="1"/>
            <a:r>
              <a:rPr lang="el-GR" dirty="0" smtClean="0"/>
              <a:t>Δεν έχουν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παραμέτρους</a:t>
            </a:r>
            <a:r>
              <a:rPr lang="el-GR" dirty="0" smtClean="0"/>
              <a:t> (δεν παίρνουν </a:t>
            </a:r>
            <a:r>
              <a:rPr lang="el-GR" dirty="0" smtClean="0">
                <a:solidFill>
                  <a:srgbClr val="0070C0"/>
                </a:solidFill>
              </a:rPr>
              <a:t>ορίσματα</a:t>
            </a:r>
            <a:r>
              <a:rPr lang="el-GR" dirty="0" smtClean="0"/>
              <a:t>)</a:t>
            </a:r>
          </a:p>
          <a:p>
            <a:pPr lvl="1"/>
            <a:r>
              <a:rPr lang="el-GR" dirty="0" smtClean="0"/>
              <a:t>Δεν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επιστρέφουν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τιμή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62200" y="4343400"/>
            <a:ext cx="3688830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move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position += 1;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2549495" y="3657600"/>
            <a:ext cx="2286000" cy="609600"/>
          </a:xfrm>
          <a:prstGeom prst="wedgeRoundRectCallout">
            <a:avLst>
              <a:gd name="adj1" fmla="val 10195"/>
              <a:gd name="adj2" fmla="val 83528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l-GR" dirty="0" smtClean="0">
                <a:solidFill>
                  <a:schemeClr val="tx1"/>
                </a:solidFill>
              </a:rPr>
              <a:t>δεν επιστρέφει τιμή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5029200" y="3695700"/>
            <a:ext cx="2286000" cy="533400"/>
          </a:xfrm>
          <a:prstGeom prst="wedgeRoundRectCallout">
            <a:avLst>
              <a:gd name="adj1" fmla="val -29805"/>
              <a:gd name="adj2" fmla="val 91339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Δεν παίρνει ορίσματα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76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Εκτός από την κίνηση κατά μία θέση θέλουμε να μπορούμε να κινούμε το όχημα όσες θέσεις θέλουμε</a:t>
            </a:r>
            <a:r>
              <a:rPr lang="en-US" dirty="0" smtClean="0"/>
              <a:t> </a:t>
            </a:r>
            <a:r>
              <a:rPr lang="el-GR" dirty="0" smtClean="0"/>
              <a:t>είτε προς τα δεξιά (+) είτε προς τα αριστερά (-). Θα τυπώνεται η θέση σε κάθε κίνηση.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6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1905000"/>
            <a:ext cx="16764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593506" y="1495158"/>
            <a:ext cx="9906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5943600"/>
            <a:ext cx="3810000" cy="228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558611" y="5723902"/>
            <a:ext cx="6858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4008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+= 1;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31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43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steps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  	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delta = 1;</a:t>
            </a:r>
            <a:endParaRPr lang="el-GR" sz="43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if (steps &lt; 0){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  steps = -steps; delta = -1;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&lt; steps; 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++){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position += delta;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MovingCar</a:t>
            </a: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Car 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 steps =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-10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4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steps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("--:</a:t>
            </a: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+ steps);</a:t>
            </a:r>
          </a:p>
          <a:p>
            <a:pPr marL="0" indent="0">
              <a:buNone/>
            </a:pP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3848100" y="597315"/>
            <a:ext cx="1892893" cy="647700"/>
          </a:xfrm>
          <a:prstGeom prst="wedgeRoundRectCallout">
            <a:avLst>
              <a:gd name="adj1" fmla="val -39162"/>
              <a:gd name="adj2" fmla="val 94166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Παράμετρος</a:t>
            </a:r>
            <a:r>
              <a:rPr lang="el-GR" dirty="0" smtClean="0">
                <a:solidFill>
                  <a:schemeClr val="tx1"/>
                </a:solidFill>
              </a:rPr>
              <a:t> της μεθόδου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5530552" y="5219700"/>
            <a:ext cx="1838770" cy="533400"/>
          </a:xfrm>
          <a:prstGeom prst="wedgeRoundRectCallout">
            <a:avLst>
              <a:gd name="adj1" fmla="val -122398"/>
              <a:gd name="adj2" fmla="val 50161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rgbClr val="FF0000"/>
                </a:solidFill>
              </a:rPr>
              <a:t>Όρισμα </a:t>
            </a:r>
            <a:r>
              <a:rPr lang="el-GR" dirty="0">
                <a:solidFill>
                  <a:schemeClr val="tx1"/>
                </a:solidFill>
              </a:rPr>
              <a:t>της μεθόδου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79279" y="2057400"/>
            <a:ext cx="36576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 πέρασμα των παραμέτρων γίνεται </a:t>
            </a:r>
            <a:r>
              <a:rPr lang="el-GR" dirty="0" smtClean="0">
                <a:solidFill>
                  <a:srgbClr val="FF0000"/>
                </a:solidFill>
              </a:rPr>
              <a:t>κατά τιμή </a:t>
            </a:r>
            <a:r>
              <a:rPr lang="el-GR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pass by value</a:t>
            </a:r>
            <a:r>
              <a:rPr lang="en-US" dirty="0" smtClean="0"/>
              <a:t>)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5494945" y="6021580"/>
            <a:ext cx="2095500" cy="609600"/>
          </a:xfrm>
          <a:prstGeom prst="wedgeRoundRectCallout">
            <a:avLst>
              <a:gd name="adj1" fmla="val -62825"/>
              <a:gd name="adj2" fmla="val -36305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Τυπώνει </a:t>
            </a:r>
            <a:r>
              <a:rPr lang="el-GR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--: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l-GR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10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62187" y="3505200"/>
            <a:ext cx="3657600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 </a:t>
            </a:r>
            <a:r>
              <a:rPr lang="el-GR" dirty="0" smtClean="0">
                <a:solidFill>
                  <a:srgbClr val="FF0000"/>
                </a:solidFill>
              </a:rPr>
              <a:t>παράμετρος</a:t>
            </a:r>
            <a:r>
              <a:rPr lang="el-GR" dirty="0" smtClean="0"/>
              <a:t> λειτουργεί ως </a:t>
            </a:r>
            <a:r>
              <a:rPr lang="el-GR" dirty="0" smtClean="0">
                <a:solidFill>
                  <a:srgbClr val="FF0000"/>
                </a:solidFill>
              </a:rPr>
              <a:t>τοπική μεταβλητή </a:t>
            </a:r>
            <a:r>
              <a:rPr lang="el-GR" dirty="0" smtClean="0"/>
              <a:t>της συνάρτησης και χάνεται μετά την κλήση της μεθόδου. Η τιμή του </a:t>
            </a:r>
            <a:r>
              <a:rPr lang="el-GR" dirty="0" smtClean="0">
                <a:solidFill>
                  <a:srgbClr val="FF0000"/>
                </a:solidFill>
              </a:rPr>
              <a:t>ορίσματος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μεταβάλλεται</a:t>
            </a:r>
            <a:endParaRPr lang="en-US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1" y="2308408"/>
            <a:ext cx="1371599" cy="1120591"/>
          </a:xfrm>
          <a:prstGeom prst="wedgeRoundRectCallout">
            <a:avLst>
              <a:gd name="adj1" fmla="val 46886"/>
              <a:gd name="adj2" fmla="val -72513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Τοπική μεταβλητή </a:t>
            </a:r>
            <a:r>
              <a:rPr lang="el-GR" dirty="0" smtClean="0">
                <a:solidFill>
                  <a:schemeClr val="tx1"/>
                </a:solidFill>
              </a:rPr>
              <a:t>της μεθόδου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247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10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828800" y="3200400"/>
            <a:ext cx="18288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4008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+= 1;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31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 steps)</a:t>
            </a:r>
          </a:p>
          <a:p>
            <a:pPr marL="0" indent="0">
              <a:buNone/>
            </a:pP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  	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delta = 1;</a:t>
            </a:r>
            <a:endParaRPr lang="el-GR" sz="43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if (steps &lt; 0){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  steps = -steps; delta = -1;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&lt; steps; </a:t>
            </a:r>
            <a:r>
              <a:rPr lang="en-US" sz="43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 ++){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position </a:t>
            </a:r>
            <a:r>
              <a:rPr lang="en-US" sz="4300" b="1" smtClean="0">
                <a:latin typeface="Courier New" pitchFamily="49" charset="0"/>
                <a:cs typeface="Courier New" pitchFamily="49" charset="0"/>
              </a:rPr>
              <a:t>+= delta;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4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43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4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43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4300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pPr marL="0" indent="0">
              <a:buNone/>
            </a:pPr>
            <a:r>
              <a:rPr lang="el-GR" sz="4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4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1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3100" b="1" dirty="0" err="1" smtClean="0">
                <a:latin typeface="Courier New" pitchFamily="49" charset="0"/>
                <a:cs typeface="Courier New" pitchFamily="49" charset="0"/>
              </a:rPr>
              <a:t>MovingCar</a:t>
            </a:r>
            <a:r>
              <a:rPr lang="el-GR" sz="3100" b="1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sz="31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1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31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31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31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31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sz="3100" b="1" dirty="0">
                <a:latin typeface="Courier New" pitchFamily="49" charset="0"/>
                <a:cs typeface="Courier New" pitchFamily="49" charset="0"/>
              </a:rPr>
              <a:t>	Car </a:t>
            </a:r>
            <a:r>
              <a:rPr lang="en-US" sz="3100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3100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sz="31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1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100" b="1" dirty="0">
                <a:latin typeface="Courier New" pitchFamily="49" charset="0"/>
                <a:cs typeface="Courier New" pitchFamily="49" charset="0"/>
              </a:rPr>
              <a:t> steps = 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-10</a:t>
            </a:r>
            <a:r>
              <a:rPr lang="en-US" sz="31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31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100" b="1" dirty="0" err="1"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3100" b="1" dirty="0">
                <a:latin typeface="Courier New" pitchFamily="49" charset="0"/>
                <a:cs typeface="Courier New" pitchFamily="49" charset="0"/>
              </a:rPr>
              <a:t>(steps);</a:t>
            </a:r>
          </a:p>
          <a:p>
            <a:pPr marL="0" indent="0">
              <a:buNone/>
            </a:pPr>
            <a:r>
              <a:rPr lang="en-US" sz="31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1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("--:</a:t>
            </a:r>
            <a:r>
              <a:rPr lang="el-GR" sz="31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3100" b="1" dirty="0">
                <a:latin typeface="Courier New" pitchFamily="49" charset="0"/>
                <a:cs typeface="Courier New" pitchFamily="49" charset="0"/>
              </a:rPr>
              <a:t>+ steps);</a:t>
            </a:r>
          </a:p>
          <a:p>
            <a:pPr marL="0" indent="0">
              <a:buNone/>
            </a:pPr>
            <a:r>
              <a:rPr lang="el-GR" sz="31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31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1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5791200" y="2514600"/>
            <a:ext cx="3352800" cy="1222248"/>
          </a:xfrm>
          <a:prstGeom prst="wedgeRoundRectCallout">
            <a:avLst>
              <a:gd name="adj1" fmla="val -105709"/>
              <a:gd name="adj2" fmla="val 1705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Μπορούμε να κάνουμε την εκτ</a:t>
            </a:r>
            <a:r>
              <a:rPr lang="el-GR" dirty="0"/>
              <a:t>ύ</a:t>
            </a:r>
            <a:r>
              <a:rPr lang="el-GR" dirty="0" smtClean="0"/>
              <a:t>πωση καλώντας την </a:t>
            </a:r>
            <a:r>
              <a:rPr lang="en-US" dirty="0" err="1" smtClean="0"/>
              <a:t>printPosition</a:t>
            </a:r>
            <a:r>
              <a:rPr lang="en-US" dirty="0" smtClean="0"/>
              <a:t>()</a:t>
            </a:r>
            <a:r>
              <a:rPr lang="el-G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99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Τοπικές μεταβλητές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Είδαμε πρώτη φορά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τοπικές μεταβλητές </a:t>
            </a:r>
            <a:r>
              <a:rPr lang="el-GR" dirty="0" smtClean="0"/>
              <a:t>όταν μιλήσαμε για μεταβλητές που ορίζονται μέσα σε ένα λογικό </a:t>
            </a:r>
            <a:r>
              <a:rPr lang="en-US" dirty="0" smtClean="0"/>
              <a:t>block.</a:t>
            </a:r>
          </a:p>
          <a:p>
            <a:pPr lvl="1"/>
            <a:r>
              <a:rPr lang="el-GR" dirty="0" smtClean="0"/>
              <a:t>Παρόμοια είναι και για τις </a:t>
            </a:r>
            <a:r>
              <a:rPr lang="el-GR" dirty="0"/>
              <a:t>μεταβλητές</a:t>
            </a:r>
            <a:r>
              <a:rPr lang="el-GR" dirty="0" smtClean="0"/>
              <a:t> μιας </a:t>
            </a:r>
            <a:r>
              <a:rPr lang="el-GR" dirty="0" smtClean="0">
                <a:solidFill>
                  <a:srgbClr val="0070C0"/>
                </a:solidFill>
              </a:rPr>
              <a:t>μεθόδου</a:t>
            </a:r>
            <a:r>
              <a:rPr lang="el-GR" dirty="0" smtClean="0"/>
              <a:t>.</a:t>
            </a:r>
          </a:p>
          <a:p>
            <a:pPr lvl="1"/>
            <a:endParaRPr lang="el-GR" dirty="0"/>
          </a:p>
          <a:p>
            <a:r>
              <a:rPr lang="el-GR" dirty="0" smtClean="0"/>
              <a:t>Τοπικές μεταβλητές μιας μεθόδου είναι οι μεταβλητές που ορίζονται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μέσα </a:t>
            </a:r>
            <a:r>
              <a:rPr lang="el-GR" dirty="0" smtClean="0"/>
              <a:t>στον κώδικα της μεθόδου </a:t>
            </a:r>
            <a:endParaRPr lang="el-GR" dirty="0"/>
          </a:p>
          <a:p>
            <a:pPr lvl="1"/>
            <a:r>
              <a:rPr lang="el-GR" dirty="0" smtClean="0"/>
              <a:t>Περιλαμβάνουν και τις μεταβλητές που κρατάνε τις </a:t>
            </a:r>
            <a:r>
              <a:rPr lang="el-GR" dirty="0" smtClean="0">
                <a:solidFill>
                  <a:srgbClr val="0070C0"/>
                </a:solidFill>
              </a:rPr>
              <a:t>παραμέτρους</a:t>
            </a:r>
            <a:r>
              <a:rPr lang="el-GR" dirty="0" smtClean="0"/>
              <a:t> της μεθόδου</a:t>
            </a:r>
          </a:p>
          <a:p>
            <a:r>
              <a:rPr lang="el-GR" dirty="0" smtClean="0"/>
              <a:t>Οι μεταβλητές αυτές έχουν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εμβέλεια</a:t>
            </a:r>
            <a:r>
              <a:rPr lang="el-GR" dirty="0" smtClean="0"/>
              <a:t> μόνο </a:t>
            </a:r>
            <a:r>
              <a:rPr lang="el-GR" dirty="0" smtClean="0">
                <a:solidFill>
                  <a:srgbClr val="0070C0"/>
                </a:solidFill>
              </a:rPr>
              <a:t>μέσα στην μέθοδο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Εξαφανίζονται</a:t>
            </a:r>
            <a:r>
              <a:rPr lang="el-GR" dirty="0" smtClean="0"/>
              <a:t> όταν </a:t>
            </a:r>
            <a:r>
              <a:rPr lang="el-GR" dirty="0" smtClean="0">
                <a:solidFill>
                  <a:srgbClr val="0070C0"/>
                </a:solidFill>
              </a:rPr>
              <a:t>βγούμε</a:t>
            </a:r>
            <a:r>
              <a:rPr lang="el-GR" dirty="0" smtClean="0"/>
              <a:t> από τη μέθοδο.</a:t>
            </a:r>
          </a:p>
          <a:p>
            <a:endParaRPr lang="el-GR" dirty="0" smtClean="0"/>
          </a:p>
          <a:p>
            <a:r>
              <a:rPr lang="el-GR" dirty="0" smtClean="0"/>
              <a:t>Αντιθέτως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πεδία</a:t>
            </a:r>
            <a:r>
              <a:rPr lang="el-GR" dirty="0" smtClean="0"/>
              <a:t> της κλάσης διατηρούνται όσο υπάρχει το </a:t>
            </a:r>
            <a:r>
              <a:rPr lang="el-GR" dirty="0" smtClean="0">
                <a:solidFill>
                  <a:srgbClr val="0070C0"/>
                </a:solidFill>
              </a:rPr>
              <a:t>αντικείμενο</a:t>
            </a:r>
            <a:r>
              <a:rPr lang="el-GR" dirty="0"/>
              <a:t>,</a:t>
            </a:r>
            <a:r>
              <a:rPr lang="el-GR" dirty="0" smtClean="0"/>
              <a:t> </a:t>
            </a:r>
            <a:r>
              <a:rPr lang="el-GR" dirty="0"/>
              <a:t>κ</a:t>
            </a:r>
            <a:r>
              <a:rPr lang="el-GR" dirty="0" smtClean="0"/>
              <a:t>αι έχουν εμβέλεια σε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όλη</a:t>
            </a:r>
            <a:r>
              <a:rPr lang="el-GR" dirty="0" smtClean="0"/>
              <a:t> την κλάση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32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Μέθοδοι που επιστρέφουν τιμές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Μέχρι τώρα οι μέθοδοι που φτιάξαμε δεν επιστρέφουν τιμή</a:t>
            </a:r>
          </a:p>
          <a:p>
            <a:pPr lvl="1"/>
            <a:r>
              <a:rPr lang="el-GR" dirty="0" smtClean="0"/>
              <a:t>Είναι τύπου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void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r>
              <a:rPr lang="el-GR" dirty="0" smtClean="0"/>
              <a:t>Σε πολλές περιπτώσεις θέλουμε η μέθοδος να μας </a:t>
            </a:r>
            <a:r>
              <a:rPr lang="el-GR" dirty="0" smtClean="0">
                <a:solidFill>
                  <a:srgbClr val="0070C0"/>
                </a:solidFill>
              </a:rPr>
              <a:t>επιστρέφει τιμή</a:t>
            </a:r>
          </a:p>
          <a:p>
            <a:pPr lvl="1"/>
            <a:r>
              <a:rPr lang="el-GR" dirty="0" smtClean="0"/>
              <a:t>Π.χ., μία μέθοδος που υπολογίζει το άθροισμα δύο αριθμών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99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Μαθήματα από το πρώτο εργαστήριο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724401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Δημιουργία αντικειμένου </a:t>
            </a:r>
            <a:r>
              <a:rPr lang="en-US" dirty="0" smtClean="0"/>
              <a:t>Scanner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Scanner input = new Scanner(System.in);</a:t>
            </a:r>
            <a:endParaRPr lang="el-GR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l-GR" dirty="0" smtClean="0"/>
              <a:t>Το αντικείμενο 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dirty="0" smtClean="0"/>
              <a:t> </a:t>
            </a:r>
            <a:r>
              <a:rPr lang="el-GR" dirty="0" smtClean="0"/>
              <a:t>είναι η σύνδεση του προγράμματος μας με 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πληκτρολόγιο</a:t>
            </a:r>
            <a:r>
              <a:rPr lang="el-GR" dirty="0" smtClean="0"/>
              <a:t>. </a:t>
            </a:r>
          </a:p>
          <a:p>
            <a:pPr lvl="2"/>
            <a:r>
              <a:rPr lang="el-GR" dirty="0" smtClean="0"/>
              <a:t>Έχουμε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ένα πληκτρολόγιο </a:t>
            </a:r>
            <a:r>
              <a:rPr lang="el-GR" dirty="0" smtClean="0"/>
              <a:t>θα δημιουργήσουμε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ένα αντικείμενο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Scanner </a:t>
            </a:r>
            <a:r>
              <a:rPr lang="el-GR" dirty="0" smtClean="0"/>
              <a:t>το οποίο θα χρησιμοποιήσουμε για να διαβάσουμε οτιδήποτε πληκτρολογηθεί.</a:t>
            </a:r>
          </a:p>
          <a:p>
            <a:pPr lvl="2"/>
            <a:r>
              <a:rPr lang="el-GR" dirty="0" smtClean="0"/>
              <a:t>Δεν έχει νόημα να κάνουμε ένα αντικείμενο για κάθε μεταβλητή που διαβάζουμε.</a:t>
            </a:r>
          </a:p>
          <a:p>
            <a:pPr lvl="1"/>
            <a:r>
              <a:rPr lang="el-GR" dirty="0" smtClean="0"/>
              <a:t>Μέθοδοι της </a:t>
            </a:r>
            <a:r>
              <a:rPr lang="en-US" dirty="0" smtClean="0"/>
              <a:t>Scanner:</a:t>
            </a:r>
          </a:p>
          <a:p>
            <a:pPr lvl="2"/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next()</a:t>
            </a:r>
            <a:r>
              <a:rPr lang="en-US" dirty="0" smtClean="0"/>
              <a:t>: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επιστρέφει το επόμενο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String </a:t>
            </a:r>
            <a:r>
              <a:rPr lang="el-GR" dirty="0" smtClean="0"/>
              <a:t>από την είσοδο (όλοι οι χαρακτήρες από το σημείο που σταμάτησε την προηγούμενη φορά μέχρι να βρει </a:t>
            </a:r>
            <a:r>
              <a:rPr lang="en-US" dirty="0" smtClean="0"/>
              <a:t>white space: </a:t>
            </a:r>
            <a:r>
              <a:rPr lang="el-GR" dirty="0" err="1" smtClean="0"/>
              <a:t>κενο</a:t>
            </a:r>
            <a:r>
              <a:rPr lang="el-GR" dirty="0" smtClean="0"/>
              <a:t>, </a:t>
            </a:r>
            <a:r>
              <a:rPr lang="en-US" dirty="0" smtClean="0"/>
              <a:t>tab, </a:t>
            </a:r>
            <a:r>
              <a:rPr lang="el-GR" dirty="0" smtClean="0"/>
              <a:t>αλλαγή γραμμής)</a:t>
            </a:r>
          </a:p>
          <a:p>
            <a:pPr lvl="2"/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nextInt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: </a:t>
            </a:r>
            <a:r>
              <a:rPr lang="el-GR" dirty="0" smtClean="0"/>
              <a:t>διαβάζει το επόμενο </a:t>
            </a:r>
            <a:r>
              <a:rPr lang="en-US" dirty="0" smtClean="0"/>
              <a:t>String </a:t>
            </a:r>
            <a:r>
              <a:rPr lang="el-GR" dirty="0" smtClean="0"/>
              <a:t>και το μετατρέπει σε </a:t>
            </a:r>
            <a:r>
              <a:rPr lang="en-US" dirty="0" smtClean="0"/>
              <a:t>int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επιστρέφει ένα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αριθμό</a:t>
            </a:r>
            <a:r>
              <a:rPr lang="el-GR" dirty="0" smtClean="0"/>
              <a:t>.</a:t>
            </a:r>
          </a:p>
          <a:p>
            <a:pPr lvl="2"/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nextDouble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: </a:t>
            </a:r>
            <a:r>
              <a:rPr lang="el-GR" dirty="0"/>
              <a:t>διαβάζει το επόμενο </a:t>
            </a:r>
            <a:r>
              <a:rPr lang="en-US" dirty="0"/>
              <a:t>String </a:t>
            </a:r>
            <a:r>
              <a:rPr lang="el-GR" dirty="0"/>
              <a:t>και το μετατρέπει σε </a:t>
            </a:r>
            <a:r>
              <a:rPr lang="en-US" dirty="0" smtClean="0"/>
              <a:t>double </a:t>
            </a:r>
            <a:r>
              <a:rPr lang="el-GR" dirty="0" smtClean="0"/>
              <a:t>και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επιστρέφει τον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double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αριθμό</a:t>
            </a:r>
            <a:r>
              <a:rPr lang="el-GR" dirty="0" smtClean="0"/>
              <a:t>.</a:t>
            </a:r>
            <a:endParaRPr lang="el-GR" dirty="0"/>
          </a:p>
          <a:p>
            <a:pPr lvl="2"/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nextLine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: </a:t>
            </a:r>
            <a:r>
              <a:rPr lang="el-GR" dirty="0" smtClean="0"/>
              <a:t>Διαβάζει ότι υπάρχει μέχρι να βρει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newline</a:t>
            </a:r>
            <a:r>
              <a:rPr lang="en-US" dirty="0" smtClean="0"/>
              <a:t> </a:t>
            </a:r>
            <a:r>
              <a:rPr lang="el-GR" dirty="0" smtClean="0"/>
              <a:t>και το επιστρέφει ως </a:t>
            </a:r>
            <a:r>
              <a:rPr lang="en-US" dirty="0" smtClean="0"/>
              <a:t>String.</a:t>
            </a:r>
            <a:endParaRPr lang="el-GR" dirty="0" smtClean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604631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αυτοκίνητο μας δεν μπορεί να μετακινηθεί έξω από το διάστημα [-10,10]. Θέλουμε η </a:t>
            </a:r>
            <a:r>
              <a:rPr lang="en-US" dirty="0" smtClean="0"/>
              <a:t>move() </a:t>
            </a:r>
            <a:r>
              <a:rPr lang="el-GR" dirty="0" smtClean="0"/>
              <a:t>να μας επιστρέφει μια λογική τιμή αν η μετακίνηση έγινε η όχι.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93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43635" y="2667000"/>
            <a:ext cx="14859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600200" y="2057400"/>
            <a:ext cx="14859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838200" y="1497106"/>
            <a:ext cx="3352800" cy="25549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371600" y="5515535"/>
            <a:ext cx="3886200" cy="2106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553200"/>
          </a:xfr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05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Car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05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05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05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steps)</a:t>
            </a: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	if ((position + steps &lt; -10) || (position + steps &gt; 10)){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5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false;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}else</a:t>
            </a: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position += steps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5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true;</a:t>
            </a:r>
            <a:endParaRPr lang="el-GR" sz="105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050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MovingCar3</a:t>
            </a: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105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Scanner input = new Scanner(System.in);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050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 steps =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input.nextInt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05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5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carMoved</a:t>
            </a:r>
            <a:r>
              <a:rPr lang="en-US" sz="105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05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105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(steps);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carMoved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0" indent="0">
              <a:buNone/>
            </a:pP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myCar.printPosition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(“Car could not move”);</a:t>
            </a: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2944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εντολή </a:t>
            </a:r>
            <a:r>
              <a:rPr lang="en-US" dirty="0" smtClean="0"/>
              <a:t>return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εντολή </a:t>
            </a:r>
            <a:r>
              <a:rPr lang="en-US" dirty="0" smtClean="0">
                <a:solidFill>
                  <a:srgbClr val="FF0000"/>
                </a:solidFill>
              </a:rPr>
              <a:t>return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χρησιμοποιείται για να επιστρέψει μια τιμή μια μέθοδος.</a:t>
            </a:r>
          </a:p>
          <a:p>
            <a:r>
              <a:rPr lang="el-GR" dirty="0" smtClean="0"/>
              <a:t>Συντακτικό: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έκφραση&gt;</a:t>
            </a:r>
          </a:p>
          <a:p>
            <a:r>
              <a:rPr lang="el-GR" dirty="0" smtClean="0"/>
              <a:t>Αν έχουμε μια συνάρτηση που επιστρέφει τιμή τύπου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</a:t>
            </a:r>
          </a:p>
          <a:p>
            <a:pPr lvl="1"/>
            <a:r>
              <a:rPr lang="el-GR" dirty="0" smtClean="0"/>
              <a:t>Π.χ.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division(int x, int y)</a:t>
            </a:r>
          </a:p>
          <a:p>
            <a:r>
              <a:rPr lang="el-GR" dirty="0" smtClean="0"/>
              <a:t>η έκφραση στο </a:t>
            </a:r>
            <a:r>
              <a:rPr lang="en-US" dirty="0" smtClean="0"/>
              <a:t>return </a:t>
            </a:r>
            <a:r>
              <a:rPr lang="el-GR" dirty="0" smtClean="0"/>
              <a:t>πρέπει να επιστρέφει μία τιμή τύπου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</a:t>
            </a:r>
            <a:r>
              <a:rPr lang="el-GR" dirty="0" smtClean="0"/>
              <a:t>. (π.χ.,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x/(double)y</a:t>
            </a:r>
            <a:r>
              <a:rPr lang="en-US" dirty="0" smtClean="0"/>
              <a:t>)</a:t>
            </a:r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Κάθε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μονοπάτι</a:t>
            </a:r>
            <a:r>
              <a:rPr lang="el-GR" dirty="0" smtClean="0"/>
              <a:t> εκτέλεσης του κώδικα θα πρέπει να επιστρέφει μια τιμή.</a:t>
            </a:r>
          </a:p>
          <a:p>
            <a:pPr lvl="1"/>
            <a:r>
              <a:rPr lang="el-GR" dirty="0"/>
              <a:t>Η κλήση της </a:t>
            </a:r>
            <a:r>
              <a:rPr lang="en-US" dirty="0"/>
              <a:t>return </a:t>
            </a:r>
            <a:r>
              <a:rPr lang="el-GR" dirty="0"/>
              <a:t>σε οποιοδήποτε σημείο του κώδικα </a:t>
            </a:r>
            <a:r>
              <a:rPr lang="el-GR" dirty="0">
                <a:solidFill>
                  <a:srgbClr val="0070C0"/>
                </a:solidFill>
              </a:rPr>
              <a:t>σταματάει την εκτέλεση </a:t>
            </a:r>
            <a:r>
              <a:rPr lang="el-GR" dirty="0"/>
              <a:t>της μεθόδου και επιστρέφει τιμή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3329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295400" y="5421406"/>
            <a:ext cx="3886200" cy="2106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838200" y="1524000"/>
            <a:ext cx="33528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52600" y="2133600"/>
            <a:ext cx="14859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47800" y="2687171"/>
            <a:ext cx="14859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400800"/>
          </a:xfr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05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Car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05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05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05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steps)</a:t>
            </a: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	if ((position + steps &lt; -10) || (position + steps &gt; 10)){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05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false;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05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position += steps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true;</a:t>
            </a: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050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MovingCar3</a:t>
            </a: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105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Scanner input = new Scanner(System.in);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050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 steps =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input.nextInt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05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5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carMoved</a:t>
            </a:r>
            <a:r>
              <a:rPr lang="en-US" sz="105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05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105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(steps);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carMoved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0" indent="0">
              <a:buNone/>
            </a:pP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myCar.printPosition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(“Car could not move”);</a:t>
            </a: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1570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εντολή </a:t>
            </a:r>
            <a:r>
              <a:rPr lang="en-US" dirty="0" smtClean="0"/>
              <a:t>return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33600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Μπορούμε να καλέσουμε την </a:t>
            </a:r>
            <a:r>
              <a:rPr lang="en-US" dirty="0">
                <a:solidFill>
                  <a:srgbClr val="FF0000"/>
                </a:solidFill>
              </a:rPr>
              <a:t>return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και σε μία </a:t>
            </a:r>
            <a:r>
              <a:rPr lang="en-US" dirty="0">
                <a:solidFill>
                  <a:srgbClr val="FF0000"/>
                </a:solidFill>
              </a:rPr>
              <a:t>void</a:t>
            </a:r>
            <a:r>
              <a:rPr lang="en-US" dirty="0"/>
              <a:t> </a:t>
            </a:r>
            <a:r>
              <a:rPr lang="el-GR" dirty="0"/>
              <a:t>μέθοδο</a:t>
            </a:r>
          </a:p>
          <a:p>
            <a:pPr lvl="1"/>
            <a:r>
              <a:rPr lang="el-GR" dirty="0"/>
              <a:t>Χωρίς επιστρεφόμενη τιμή</a:t>
            </a:r>
            <a:r>
              <a:rPr lang="el-GR" dirty="0" smtClean="0"/>
              <a:t>.</a:t>
            </a:r>
            <a:endParaRPr lang="en-US" dirty="0" smtClean="0"/>
          </a:p>
          <a:p>
            <a:pPr lvl="2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return;</a:t>
            </a:r>
            <a:endParaRPr lang="el-GR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l-GR" dirty="0"/>
              <a:t>Σταματάει την εκτέλεση της </a:t>
            </a:r>
            <a:r>
              <a:rPr lang="el-GR" dirty="0" smtClean="0"/>
              <a:t>μεθόδου</a:t>
            </a:r>
            <a:endParaRPr lang="en-US" dirty="0" smtClean="0"/>
          </a:p>
          <a:p>
            <a:pPr marL="0" indent="0">
              <a:buNone/>
            </a:pPr>
            <a:endParaRPr lang="el-GR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3962400"/>
            <a:ext cx="6939720" cy="2031325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printIfPositive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if (position &lt; 0){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(“position = “ + position);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0368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42682" y="1524000"/>
            <a:ext cx="33528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371600" y="5410200"/>
            <a:ext cx="2514600" cy="2106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15621" y="2140321"/>
            <a:ext cx="1485900" cy="22187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2743200"/>
            <a:ext cx="1600200" cy="152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400800"/>
          </a:xfr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05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Car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05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05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05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steps)</a:t>
            </a: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	if ((position + steps &lt; -10) || (position + steps &gt; 10)){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05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false;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05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position += steps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true;</a:t>
            </a: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050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MovingCar3</a:t>
            </a: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105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Scanner input = new Scanner(System.in);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050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050" b="1" dirty="0">
                <a:latin typeface="Courier New" pitchFamily="49" charset="0"/>
                <a:cs typeface="Courier New" pitchFamily="49" charset="0"/>
              </a:rPr>
              <a:t> steps = 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input.nextInt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105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(steps);</a:t>
            </a: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050" b="1" dirty="0" err="1" smtClean="0">
                <a:latin typeface="Courier New" pitchFamily="49" charset="0"/>
                <a:cs typeface="Courier New" pitchFamily="49" charset="0"/>
              </a:rPr>
              <a:t>myCar.printPosition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sz="105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05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05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Rectangular Callout 1"/>
          <p:cNvSpPr/>
          <p:nvPr/>
        </p:nvSpPr>
        <p:spPr>
          <a:xfrm>
            <a:off x="4724400" y="4876800"/>
            <a:ext cx="4191000" cy="1600200"/>
          </a:xfrm>
          <a:prstGeom prst="wedgeRectCallout">
            <a:avLst>
              <a:gd name="adj1" fmla="val -68961"/>
              <a:gd name="adj2" fmla="val -142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/>
              <a:t>Η </a:t>
            </a:r>
            <a:r>
              <a:rPr lang="en-US" dirty="0" err="1" smtClean="0"/>
              <a:t>moveManySteps</a:t>
            </a:r>
            <a:r>
              <a:rPr lang="en-US" dirty="0" smtClean="0"/>
              <a:t> </a:t>
            </a:r>
            <a:r>
              <a:rPr lang="el-GR" dirty="0" smtClean="0"/>
              <a:t>επιστρέφει τιμή, αλλά η κλήση της την αγνοεί</a:t>
            </a:r>
          </a:p>
          <a:p>
            <a:endParaRPr lang="el-GR" dirty="0" smtClean="0"/>
          </a:p>
          <a:p>
            <a:r>
              <a:rPr lang="el-GR" dirty="0" smtClean="0"/>
              <a:t>Η </a:t>
            </a:r>
            <a:r>
              <a:rPr lang="en-US" dirty="0" err="1" smtClean="0"/>
              <a:t>printPosition</a:t>
            </a:r>
            <a:r>
              <a:rPr lang="en-US" dirty="0" smtClean="0"/>
              <a:t> </a:t>
            </a:r>
            <a:r>
              <a:rPr lang="el-GR" dirty="0" smtClean="0"/>
              <a:t>θα επιστρέψει 0 αν δεν κινήθηκε το όχημα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22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Μαθήματα από το πρώτο εργαστήριο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3393215"/>
          </a:xfrm>
        </p:spPr>
        <p:txBody>
          <a:bodyPr>
            <a:normAutofit/>
          </a:bodyPr>
          <a:lstStyle/>
          <a:p>
            <a:r>
              <a:rPr lang="el-GR" dirty="0" smtClean="0"/>
              <a:t>Διάβασμα από την είσοδο:</a:t>
            </a:r>
            <a:endParaRPr lang="en-US" dirty="0" smtClean="0"/>
          </a:p>
          <a:p>
            <a:pPr lvl="1"/>
            <a:r>
              <a:rPr lang="el-GR" dirty="0" smtClean="0"/>
              <a:t>Θέλουμε να διαβάσουμε ένα πραγματικό αριθμό ακολουθούμενο από ένα </a:t>
            </a:r>
            <a:r>
              <a:rPr lang="en-US" dirty="0" smtClean="0"/>
              <a:t>string.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76200" y="4074711"/>
            <a:ext cx="4628190" cy="830997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in = new Scanner(System.in);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d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in.nextDouble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String s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in.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46269" y="4080121"/>
            <a:ext cx="4639227" cy="830997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in = new Scanner(System.in);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d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in.nextDouble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String s =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in.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nextLine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0096" y="3688692"/>
            <a:ext cx="102367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ΣΩΣΤΟ!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94071" y="3699578"/>
            <a:ext cx="105343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ΛΑΘΟΣ!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5005955"/>
            <a:ext cx="9231053" cy="92333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To </a:t>
            </a:r>
            <a:r>
              <a:rPr lang="en-US" dirty="0" err="1" smtClean="0"/>
              <a:t>nextLine</a:t>
            </a:r>
            <a:r>
              <a:rPr lang="en-US" dirty="0" smtClean="0"/>
              <a:t>() </a:t>
            </a:r>
            <a:r>
              <a:rPr lang="el-GR" dirty="0" smtClean="0"/>
              <a:t>δεν μας κάνει γιατί διαβάζει ότι ακολουθεί τον αριθμό μέχρι να βρει </a:t>
            </a:r>
            <a:r>
              <a:rPr lang="en-US" dirty="0" smtClean="0"/>
              <a:t>“\n”</a:t>
            </a:r>
          </a:p>
          <a:p>
            <a:r>
              <a:rPr lang="el-GR" dirty="0" smtClean="0"/>
              <a:t>Αν πατήσουμε το </a:t>
            </a:r>
            <a:r>
              <a:rPr lang="en-US" dirty="0" smtClean="0"/>
              <a:t>enter </a:t>
            </a:r>
            <a:r>
              <a:rPr lang="el-GR" dirty="0" smtClean="0"/>
              <a:t>μετά από τον ακέραιο, στην είσοδο μένει το κενό </a:t>
            </a:r>
            <a:r>
              <a:rPr lang="en-US" dirty="0" smtClean="0"/>
              <a:t>String </a:t>
            </a:r>
            <a:r>
              <a:rPr lang="el-GR" dirty="0" smtClean="0"/>
              <a:t>και το </a:t>
            </a:r>
            <a:r>
              <a:rPr lang="en-US" dirty="0"/>
              <a:t>“\n</a:t>
            </a:r>
            <a:r>
              <a:rPr lang="en-US" dirty="0" smtClean="0"/>
              <a:t>”</a:t>
            </a:r>
            <a:endParaRPr lang="el-GR" dirty="0" smtClean="0"/>
          </a:p>
          <a:p>
            <a:r>
              <a:rPr lang="el-GR" dirty="0" smtClean="0"/>
              <a:t>Το </a:t>
            </a:r>
            <a:r>
              <a:rPr lang="en-US" dirty="0" err="1" smtClean="0"/>
              <a:t>nextLine</a:t>
            </a:r>
            <a:r>
              <a:rPr lang="en-US" dirty="0" smtClean="0"/>
              <a:t>() </a:t>
            </a:r>
            <a:r>
              <a:rPr lang="el-GR" dirty="0" smtClean="0"/>
              <a:t>επιστρέφει λοιπόν το κενό </a:t>
            </a:r>
            <a:r>
              <a:rPr lang="en-US" dirty="0" smtClean="0"/>
              <a:t>String.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882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Πίνακες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Πολλές μεταβλητές </a:t>
            </a:r>
            <a:r>
              <a:rPr lang="el-GR" dirty="0" smtClean="0">
                <a:solidFill>
                  <a:srgbClr val="0070C0"/>
                </a:solidFill>
              </a:rPr>
              <a:t>του ίδιου τύπου </a:t>
            </a:r>
            <a:r>
              <a:rPr lang="el-GR" dirty="0" smtClean="0"/>
              <a:t>μαζί.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[]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myArray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{10,20}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myArray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l-GR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new int[</a:t>
            </a:r>
            <a:r>
              <a:rPr lang="el-GR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lvl="1"/>
            <a:r>
              <a:rPr lang="el-GR" dirty="0" smtClean="0"/>
              <a:t>Δημιουργούν δύο πίνακες 2 θέσεων (</a:t>
            </a:r>
            <a:r>
              <a:rPr lang="en-US" dirty="0" smtClean="0">
                <a:solidFill>
                  <a:srgbClr val="FF0000"/>
                </a:solidFill>
              </a:rPr>
              <a:t>length </a:t>
            </a:r>
            <a:r>
              <a:rPr lang="el-GR" dirty="0" smtClean="0">
                <a:solidFill>
                  <a:srgbClr val="FF0000"/>
                </a:solidFill>
              </a:rPr>
              <a:t>= </a:t>
            </a:r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) </a:t>
            </a:r>
            <a:r>
              <a:rPr lang="el-GR" dirty="0" smtClean="0"/>
              <a:t>που κρατάνε ακέραιους</a:t>
            </a:r>
          </a:p>
          <a:p>
            <a:pPr lvl="1"/>
            <a:r>
              <a:rPr lang="el-GR" dirty="0" smtClean="0"/>
              <a:t>Οι πίνακες ορίζονται με ένα μέγεθος (</a:t>
            </a:r>
            <a:r>
              <a:rPr lang="en-US" dirty="0" smtClean="0"/>
              <a:t>length)</a:t>
            </a:r>
            <a:r>
              <a:rPr lang="el-GR" dirty="0" smtClean="0"/>
              <a:t> και αυτό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δεν αλλάζει</a:t>
            </a:r>
          </a:p>
          <a:p>
            <a:pPr marL="0" indent="0">
              <a:buNone/>
            </a:pP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8940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με </a:t>
            </a:r>
            <a:r>
              <a:rPr lang="en-US" dirty="0" smtClean="0"/>
              <a:t>strings </a:t>
            </a:r>
            <a:r>
              <a:rPr lang="el-GR" dirty="0" smtClean="0"/>
              <a:t>και πίνακες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Φτιάξτε ένα πρόγραμμα που να διαβάζει μία γραμμή από κείμενο και να ψάχνει μία λέξη που δίνουμε σαν όρισμα μέσα σε αυτή τη γραμμή. </a:t>
            </a:r>
            <a:endParaRPr lang="el-GR" dirty="0"/>
          </a:p>
          <a:p>
            <a:endParaRPr lang="el-G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LookFor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hello</a:t>
            </a:r>
            <a:endParaRPr lang="en-US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l-GR" dirty="0" smtClean="0"/>
              <a:t>Περιμένει να διαβάσει μια γραμμή από κείμενο και ψάχνει τη λέξη </a:t>
            </a:r>
            <a:r>
              <a:rPr lang="en-US" dirty="0" smtClean="0"/>
              <a:t>hello </a:t>
            </a:r>
            <a:r>
              <a:rPr lang="el-GR" dirty="0" smtClean="0"/>
              <a:t>μέσα στο κείμενο.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9842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566057"/>
            <a:ext cx="8510663" cy="6186309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LookFor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String name = "default";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== 1)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[0]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String line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input.nextLine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 [] words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line.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split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 ");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(int i =0; i &lt;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words.length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++)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name.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(words[i])){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(name + “ found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it at " + i);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Rectangular Callout 1"/>
          <p:cNvSpPr/>
          <p:nvPr/>
        </p:nvSpPr>
        <p:spPr>
          <a:xfrm>
            <a:off x="4953000" y="457200"/>
            <a:ext cx="3429000" cy="1186543"/>
          </a:xfrm>
          <a:prstGeom prst="wedgeRectCallout">
            <a:avLst>
              <a:gd name="adj1" fmla="val -32420"/>
              <a:gd name="adj2" fmla="val 556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Τα </a:t>
            </a:r>
            <a:r>
              <a:rPr lang="en-US" dirty="0" smtClean="0"/>
              <a:t>command-line </a:t>
            </a:r>
            <a:r>
              <a:rPr lang="el-GR" dirty="0" smtClean="0"/>
              <a:t>ορίσματα του προγράμματος αποθηκεύονται στον </a:t>
            </a:r>
            <a:r>
              <a:rPr lang="el-GR" dirty="0" smtClean="0">
                <a:solidFill>
                  <a:srgbClr val="FF0000"/>
                </a:solidFill>
              </a:rPr>
              <a:t>πίνακα</a:t>
            </a:r>
            <a:r>
              <a:rPr lang="el-GR" dirty="0" smtClean="0"/>
              <a:t> από </a:t>
            </a:r>
            <a:r>
              <a:rPr lang="en-US" dirty="0" smtClean="0"/>
              <a:t>Strings </a:t>
            </a:r>
            <a:r>
              <a:rPr lang="el-GR" dirty="0" smtClean="0"/>
              <a:t>που είναι όρισμα στην </a:t>
            </a:r>
            <a:r>
              <a:rPr lang="en-US" dirty="0" smtClean="0"/>
              <a:t>main()</a:t>
            </a:r>
            <a:endParaRPr lang="en-US" dirty="0"/>
          </a:p>
        </p:txBody>
      </p:sp>
      <p:sp>
        <p:nvSpPr>
          <p:cNvPr id="3" name="Rectangular Callout 2"/>
          <p:cNvSpPr/>
          <p:nvPr/>
        </p:nvSpPr>
        <p:spPr>
          <a:xfrm>
            <a:off x="6656614" y="2993571"/>
            <a:ext cx="2552700" cy="2133600"/>
          </a:xfrm>
          <a:prstGeom prst="wedgeRectCallout">
            <a:avLst>
              <a:gd name="adj1" fmla="val -63067"/>
              <a:gd name="adj2" fmla="val 6073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Η μέθοδος </a:t>
            </a:r>
            <a:r>
              <a:rPr lang="en-US" dirty="0" smtClean="0"/>
              <a:t>split </a:t>
            </a:r>
            <a:r>
              <a:rPr lang="el-GR" dirty="0" smtClean="0"/>
              <a:t>της κλάσης </a:t>
            </a:r>
            <a:r>
              <a:rPr lang="en-US" dirty="0" smtClean="0"/>
              <a:t>String </a:t>
            </a:r>
            <a:r>
              <a:rPr lang="el-GR" dirty="0" smtClean="0"/>
              <a:t>με όρισμα ένα </a:t>
            </a:r>
            <a:r>
              <a:rPr lang="en-US" dirty="0" smtClean="0"/>
              <a:t>delimiter string </a:t>
            </a:r>
            <a:r>
              <a:rPr lang="el-GR" dirty="0" smtClean="0"/>
              <a:t>σπάει το </a:t>
            </a:r>
            <a:r>
              <a:rPr lang="en-US" dirty="0" smtClean="0"/>
              <a:t>String </a:t>
            </a:r>
            <a:r>
              <a:rPr lang="el-GR" dirty="0" smtClean="0"/>
              <a:t>με βάση το </a:t>
            </a:r>
            <a:r>
              <a:rPr lang="en-US" dirty="0" smtClean="0"/>
              <a:t>delimiter </a:t>
            </a:r>
            <a:r>
              <a:rPr lang="el-GR" dirty="0" smtClean="0"/>
              <a:t>και επιστρέφει ένα πίνακα από </a:t>
            </a:r>
            <a:r>
              <a:rPr lang="en-US" dirty="0" smtClean="0"/>
              <a:t>Strings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18214" y="5943600"/>
            <a:ext cx="4876800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Στην περίπτωση αυτή σπάμε το </a:t>
            </a:r>
            <a:r>
              <a:rPr lang="en-US" dirty="0" smtClean="0">
                <a:solidFill>
                  <a:schemeClr val="bg1"/>
                </a:solidFill>
              </a:rPr>
              <a:t>line </a:t>
            </a:r>
            <a:r>
              <a:rPr lang="el-GR" dirty="0" smtClean="0">
                <a:solidFill>
                  <a:schemeClr val="bg1"/>
                </a:solidFill>
              </a:rPr>
              <a:t>με βάση το κενό και παίρνουμε τις λέξεις</a:t>
            </a:r>
            <a:r>
              <a:rPr lang="el-GR" dirty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48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ΔΗΜΙΟΥΡΓΩΝΤΑΣ ΔΙΚΕΣ ΜΑΣ ΚΛΑΣΕΙΣ ΚΑΙ ΑΝΤΙΚΕΙΜΕΝΑ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5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World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Θα κάνουμε το ίδιο ακριβώς πρόγραμμα αλλά αυτή τη φορά θέλουμε «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κάποιος</a:t>
            </a:r>
            <a:r>
              <a:rPr lang="el-GR" dirty="0" smtClean="0"/>
              <a:t>» να πει το </a:t>
            </a:r>
            <a:r>
              <a:rPr lang="en-US" dirty="0" smtClean="0"/>
              <a:t>hello world.</a:t>
            </a:r>
          </a:p>
          <a:p>
            <a:pPr lvl="1"/>
            <a:r>
              <a:rPr lang="el-GR" dirty="0" smtClean="0"/>
              <a:t>Θέλουμε μια οντότητα που να μπορεί να πει κάτι</a:t>
            </a:r>
          </a:p>
          <a:p>
            <a:pPr lvl="1"/>
            <a:endParaRPr lang="el-GR" dirty="0"/>
          </a:p>
          <a:p>
            <a:r>
              <a:rPr lang="el-GR" dirty="0" smtClean="0"/>
              <a:t>Πως θα το κάνουμε?</a:t>
            </a:r>
          </a:p>
          <a:p>
            <a:pPr lvl="1"/>
            <a:r>
              <a:rPr lang="el-GR" dirty="0" smtClean="0"/>
              <a:t>Θα ορίσουμε μια </a:t>
            </a:r>
            <a:r>
              <a:rPr lang="el-GR" dirty="0" smtClean="0">
                <a:solidFill>
                  <a:srgbClr val="0070C0"/>
                </a:solidFill>
              </a:rPr>
              <a:t>κλάση</a:t>
            </a:r>
            <a:r>
              <a:rPr lang="el-GR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Person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Τα </a:t>
            </a:r>
            <a:r>
              <a:rPr lang="el-GR" dirty="0" smtClean="0">
                <a:solidFill>
                  <a:srgbClr val="0070C0"/>
                </a:solidFill>
              </a:rPr>
              <a:t>αντικείμενα</a:t>
            </a:r>
            <a:r>
              <a:rPr lang="el-GR" dirty="0" smtClean="0"/>
              <a:t> αυτής της κλάσης θα μπορούν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μιλήσουν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809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62200" y="5676900"/>
            <a:ext cx="24384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62200" y="5295900"/>
            <a:ext cx="41148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71600" y="2630079"/>
            <a:ext cx="3048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04800" y="1524000"/>
            <a:ext cx="21336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World Revisited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367787" y="1535668"/>
            <a:ext cx="186756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</a:t>
            </a:r>
            <a:r>
              <a:rPr lang="el-GR" dirty="0" smtClean="0">
                <a:solidFill>
                  <a:srgbClr val="FF0000"/>
                </a:solidFill>
              </a:rPr>
              <a:t>κλάσης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63514" y="2641747"/>
            <a:ext cx="200086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</a:t>
            </a:r>
            <a:r>
              <a:rPr lang="el-GR" dirty="0" smtClean="0">
                <a:solidFill>
                  <a:srgbClr val="FF0000"/>
                </a:solidFill>
              </a:rPr>
              <a:t>μεθόδου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55336" y="5410200"/>
            <a:ext cx="239200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</a:t>
            </a:r>
            <a:r>
              <a:rPr lang="el-GR" dirty="0" smtClean="0">
                <a:solidFill>
                  <a:srgbClr val="FF0000"/>
                </a:solidFill>
              </a:rPr>
              <a:t>αντικειμένου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53200" y="5867400"/>
            <a:ext cx="179247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Κλήση</a:t>
            </a:r>
            <a:r>
              <a:rPr lang="el-GR" dirty="0" smtClean="0"/>
              <a:t> μεθόδου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371600" y="2057400"/>
            <a:ext cx="4191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363514" y="1948934"/>
            <a:ext cx="2868734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</a:t>
            </a:r>
          </a:p>
          <a:p>
            <a:r>
              <a:rPr lang="el-GR" dirty="0" smtClean="0"/>
              <a:t>(και αρχικοποίηση) </a:t>
            </a:r>
            <a:r>
              <a:rPr lang="el-GR" dirty="0" smtClean="0">
                <a:solidFill>
                  <a:srgbClr val="FF0000"/>
                </a:solidFill>
              </a:rPr>
              <a:t>πεδίου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953000" y="3276600"/>
            <a:ext cx="6096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363514" y="3657600"/>
            <a:ext cx="162897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Χρήση</a:t>
            </a:r>
            <a:r>
              <a:rPr lang="el-GR" dirty="0" smtClean="0"/>
              <a:t> πεδίου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“Alice”;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sayHello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+“: Hello World”);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HelloWorldRevisited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someone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Person();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someone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.sayHello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cxnSp>
        <p:nvCxnSpPr>
          <p:cNvPr id="17" name="Straight Connector 16"/>
          <p:cNvCxnSpPr>
            <a:stCxn id="3" idx="1"/>
            <a:endCxn id="3" idx="3"/>
          </p:cNvCxnSpPr>
          <p:nvPr/>
        </p:nvCxnSpPr>
        <p:spPr>
          <a:xfrm>
            <a:off x="457200" y="4114800"/>
            <a:ext cx="8229600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6856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5" grpId="0" animBg="1"/>
      <p:bldP spid="4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3660</TotalTime>
  <Words>1242</Words>
  <Application>Microsoft Office PowerPoint</Application>
  <PresentationFormat>On-screen Show (4:3)</PresentationFormat>
  <Paragraphs>379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Clarity</vt:lpstr>
      <vt:lpstr>ΤΕΧΝΙΚΕΣ Αντικειμενοστραφουσ προγραμματισμου</vt:lpstr>
      <vt:lpstr>Μαθήματα από το πρώτο εργαστήριο</vt:lpstr>
      <vt:lpstr>Μαθήματα από το πρώτο εργαστήριο</vt:lpstr>
      <vt:lpstr>Πίνακες</vt:lpstr>
      <vt:lpstr>Παράδειγμα με strings και πίνακες</vt:lpstr>
      <vt:lpstr>PowerPoint Presentation</vt:lpstr>
      <vt:lpstr>ΔΗΜΙΟΥΡΓΩΝΤΑΣ ΔΙΚΕΣ ΜΑΣ ΚΛΑΣΕΙΣ ΚΑΙ ΑΝΤΙΚΕΙΜΕΝΑ</vt:lpstr>
      <vt:lpstr>Hello World</vt:lpstr>
      <vt:lpstr>Hello World Revisited</vt:lpstr>
      <vt:lpstr>Κλάσεις και αντικείμενα</vt:lpstr>
      <vt:lpstr>Τα keywords Public/Private</vt:lpstr>
      <vt:lpstr>Παράδειγμα</vt:lpstr>
      <vt:lpstr>MovingCar</vt:lpstr>
      <vt:lpstr>Μέθοδοι</vt:lpstr>
      <vt:lpstr>Παράδειγμα 2</vt:lpstr>
      <vt:lpstr>PowerPoint Presentation</vt:lpstr>
      <vt:lpstr>PowerPoint Presentation</vt:lpstr>
      <vt:lpstr>Τοπικές μεταβλητές</vt:lpstr>
      <vt:lpstr>Μέθοδοι που επιστρέφουν τιμές</vt:lpstr>
      <vt:lpstr>Παράδειγμα</vt:lpstr>
      <vt:lpstr>PowerPoint Presentation</vt:lpstr>
      <vt:lpstr>Η εντολή return</vt:lpstr>
      <vt:lpstr>PowerPoint Presentation</vt:lpstr>
      <vt:lpstr>Η εντολή return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227</cp:revision>
  <dcterms:created xsi:type="dcterms:W3CDTF">2013-02-10T16:19:38Z</dcterms:created>
  <dcterms:modified xsi:type="dcterms:W3CDTF">2014-03-11T15:43:58Z</dcterms:modified>
</cp:coreProperties>
</file>