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359" r:id="rId3"/>
    <p:sldId id="360" r:id="rId4"/>
    <p:sldId id="367" r:id="rId5"/>
    <p:sldId id="368" r:id="rId6"/>
    <p:sldId id="361" r:id="rId7"/>
    <p:sldId id="369" r:id="rId8"/>
    <p:sldId id="362" r:id="rId9"/>
    <p:sldId id="363" r:id="rId10"/>
    <p:sldId id="364" r:id="rId11"/>
    <p:sldId id="365" r:id="rId12"/>
    <p:sldId id="366" r:id="rId13"/>
    <p:sldId id="370" r:id="rId14"/>
    <p:sldId id="373" r:id="rId15"/>
    <p:sldId id="374" r:id="rId16"/>
    <p:sldId id="375" r:id="rId17"/>
    <p:sldId id="376" r:id="rId18"/>
    <p:sldId id="354" r:id="rId19"/>
    <p:sldId id="357" r:id="rId20"/>
    <p:sldId id="377" r:id="rId21"/>
    <p:sldId id="371" r:id="rId22"/>
    <p:sldId id="3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 II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</a:t>
            </a:r>
            <a:r>
              <a:rPr lang="el-GR" dirty="0" smtClean="0"/>
              <a:t>– </a:t>
            </a:r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l-GR" dirty="0"/>
              <a:t>Το όρισμα του </a:t>
            </a:r>
            <a:r>
              <a:rPr lang="en-US" dirty="0"/>
              <a:t>for </a:t>
            </a:r>
            <a:r>
              <a:rPr lang="el-GR" dirty="0"/>
              <a:t>έχει</a:t>
            </a:r>
            <a:r>
              <a:rPr lang="en-US" dirty="0"/>
              <a:t> 3 </a:t>
            </a:r>
            <a:r>
              <a:rPr lang="el-GR" dirty="0"/>
              <a:t>κομμάτια χωρισμένα με </a:t>
            </a:r>
            <a:r>
              <a:rPr lang="en-US" dirty="0"/>
              <a:t>;</a:t>
            </a:r>
          </a:p>
          <a:p>
            <a:pPr lvl="1"/>
            <a:r>
              <a:rPr lang="el-GR" sz="2000" dirty="0"/>
              <a:t>Την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εκτελείται πάντα μία μόνο φορά</a:t>
            </a:r>
            <a:endParaRPr lang="en-US" sz="2000" dirty="0"/>
          </a:p>
          <a:p>
            <a:pPr lvl="1"/>
            <a:r>
              <a:rPr lang="el-GR" sz="2000" dirty="0"/>
              <a:t>Τη </a:t>
            </a:r>
            <a:r>
              <a:rPr lang="el-GR" sz="2000" dirty="0">
                <a:solidFill>
                  <a:srgbClr val="0070C0"/>
                </a:solidFill>
              </a:rPr>
              <a:t>λογική συνθήκη (</a:t>
            </a:r>
            <a:r>
              <a:rPr lang="en-US" sz="2000" dirty="0">
                <a:solidFill>
                  <a:srgbClr val="0070C0"/>
                </a:solidFill>
              </a:rPr>
              <a:t>condition): </a:t>
            </a:r>
            <a:r>
              <a:rPr lang="el-GR" sz="2000" dirty="0"/>
              <a:t>εκτιμάται πριν από κάθε επανάληψη. </a:t>
            </a:r>
            <a:endParaRPr lang="en-US" sz="2000" dirty="0"/>
          </a:p>
          <a:p>
            <a:pPr lvl="1"/>
            <a:r>
              <a:rPr lang="el-GR" sz="2000" dirty="0"/>
              <a:t>Την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υπολογίζεται μετά το κυρίως σώμα της επανάληψης</a:t>
            </a:r>
            <a:r>
              <a:rPr lang="el-GR" sz="2000" dirty="0" smtClean="0"/>
              <a:t>.</a:t>
            </a:r>
            <a:endParaRPr lang="en-US" sz="2600" dirty="0" smtClean="0"/>
          </a:p>
          <a:p>
            <a:pPr lvl="1"/>
            <a:r>
              <a:rPr lang="el-GR" sz="2000" dirty="0"/>
              <a:t>Ο κώδικας επαναλαμβάνεται </a:t>
            </a:r>
            <a:r>
              <a:rPr lang="el-GR" sz="2000" dirty="0">
                <a:solidFill>
                  <a:srgbClr val="0070C0"/>
                </a:solidFill>
              </a:rPr>
              <a:t>μέχρι</a:t>
            </a:r>
            <a:r>
              <a:rPr lang="el-GR" sz="2000" dirty="0"/>
              <a:t> η συνθήκη να γίνει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000" dirty="0"/>
              <a:t>.</a:t>
            </a:r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2941831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intialization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condition;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update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…for-code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for-code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46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3" y="1737519"/>
            <a:ext cx="4783015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 smtClean="0"/>
              <a:t>Ένα </a:t>
            </a:r>
            <a:r>
              <a:rPr lang="en-US" sz="2400" b="1" dirty="0" smtClean="0">
                <a:solidFill>
                  <a:schemeClr val="hlink"/>
                </a:solidFill>
                <a:latin typeface="Lucida Console" pitchFamily="49" charset="0"/>
              </a:rPr>
              <a:t>do while</a:t>
            </a:r>
            <a:r>
              <a:rPr lang="en-US" sz="2400" i="1" dirty="0" smtClean="0">
                <a:solidFill>
                  <a:srgbClr val="000066"/>
                </a:solidFill>
              </a:rPr>
              <a:t> </a:t>
            </a:r>
            <a:r>
              <a:rPr lang="en-US" sz="2400" dirty="0" smtClean="0">
                <a:solidFill>
                  <a:srgbClr val="000066"/>
                </a:solidFill>
              </a:rPr>
              <a:t>statement</a:t>
            </a:r>
            <a:r>
              <a:rPr lang="en-US" sz="2400" dirty="0" smtClean="0"/>
              <a:t> </a:t>
            </a:r>
            <a:r>
              <a:rPr lang="el-GR" sz="2400" dirty="0" smtClean="0"/>
              <a:t>έχει το εξής συντακτικό</a:t>
            </a:r>
            <a:r>
              <a:rPr lang="en-US" sz="2400" dirty="0" smtClean="0"/>
              <a:t>: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 while code </a:t>
            </a:r>
            <a:r>
              <a:rPr lang="el-GR" sz="2000" dirty="0" smtClean="0"/>
              <a:t>εκτελείται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τουλάχιστον μία φορά</a:t>
            </a:r>
            <a:r>
              <a:rPr lang="en-US" sz="2000" dirty="0" smtClean="0"/>
              <a:t>;  </a:t>
            </a:r>
            <a:r>
              <a:rPr lang="el-GR" sz="2000" dirty="0" smtClean="0"/>
              <a:t>Μετά αν η συνθήκη είναι αληθής ο κώδικας εκτελείται ξανά.</a:t>
            </a:r>
            <a:endParaRPr lang="en-US" sz="2000" dirty="0" smtClean="0"/>
          </a:p>
          <a:p>
            <a:pPr lvl="1"/>
            <a:r>
              <a:rPr lang="en-US" sz="2000" dirty="0"/>
              <a:t>To while code </a:t>
            </a:r>
            <a:r>
              <a:rPr lang="el-GR" sz="2000" dirty="0" smtClean="0"/>
              <a:t>εκτελούν το βρόγχο και αλλάζουν την συνθήκη.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Do-While statement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838092" y="2590800"/>
            <a:ext cx="2321169" cy="10668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78769" y="2819400"/>
            <a:ext cx="2110154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statement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099556" y="4479319"/>
            <a:ext cx="1656184" cy="12954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59433" y="4913500"/>
            <a:ext cx="1336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5416062" y="5127812"/>
            <a:ext cx="6834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416062" y="3200400"/>
            <a:ext cx="0" cy="1926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416061" y="3200400"/>
            <a:ext cx="4220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893169" y="1524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925579" y="3657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927649" y="577471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963508" y="5791200"/>
            <a:ext cx="984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486401" y="3962400"/>
            <a:ext cx="105507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24644" y="2780437"/>
            <a:ext cx="3217547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91200" y="4038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4049486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2895600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895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FlowTest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000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0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 smtClean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continue</a:t>
            </a:r>
            <a:r>
              <a:rPr lang="en-US" dirty="0" smtClean="0"/>
              <a:t>: </a:t>
            </a:r>
            <a:r>
              <a:rPr lang="el-GR" dirty="0" smtClean="0"/>
              <a:t>Επιστρέφει τη ροή του προγράμματος στον έλεγχο της συνθήκης σε ένα βρόγχο.</a:t>
            </a:r>
          </a:p>
          <a:p>
            <a:pPr lvl="1"/>
            <a:r>
              <a:rPr lang="el-GR" dirty="0" smtClean="0"/>
              <a:t>Βολικό για τον έλεγχο συνθηκών πριν ξεκινήσει η εκτέλεση του βρόγχου</a:t>
            </a:r>
          </a:p>
          <a:p>
            <a:pPr lvl="1"/>
            <a:r>
              <a:rPr lang="el-GR" dirty="0" smtClean="0"/>
              <a:t>Π.χ., πώς θα τυπώναμε μόνο τους άρτιους αριθμούς?</a:t>
            </a: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: </a:t>
            </a:r>
            <a:r>
              <a:rPr lang="el-GR" dirty="0" smtClean="0"/>
              <a:t>Μας βγάζει έξω από την εκτέλεση του βρόχου από οποιοδήποτε σημείο μέσα στον κώδικα.</a:t>
            </a:r>
          </a:p>
          <a:p>
            <a:pPr lvl="1"/>
            <a:r>
              <a:rPr lang="el-GR" dirty="0" smtClean="0"/>
              <a:t>Κάποιοι θεωρούν ότι χαλάει το μοντέλο του δομημένου προγραμματισμού.</a:t>
            </a:r>
          </a:p>
          <a:p>
            <a:pPr lvl="1"/>
            <a:r>
              <a:rPr lang="el-GR" dirty="0" smtClean="0"/>
              <a:t>Βολικό για να σταματάμε το βρόγχο όταν κάτι δεν πάει καλά.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69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96211" y="1219200"/>
            <a:ext cx="4343400" cy="2585323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don’t like something){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215" y="1357699"/>
            <a:ext cx="3850595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(everything is ok){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}// end of if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6211" y="3908524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some code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some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277" y="3819698"/>
            <a:ext cx="4066683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 &amp;&amp;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some code 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some more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7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20888"/>
            <a:ext cx="3168352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FlowTestContinue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inputInt%2 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continue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8577" y="5877272"/>
            <a:ext cx="4183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μόνο τους περιττούς αριθμούς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6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77997"/>
            <a:ext cx="2088232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47664" y="5229200"/>
            <a:ext cx="122413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622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</a:t>
            </a:r>
            <a:r>
              <a:rPr lang="el-GR" dirty="0" smtClean="0"/>
              <a:t>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Προσέξτε ότι η μεταβλητή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</a:t>
            </a:r>
            <a:r>
              <a:rPr lang="el-GR" dirty="0" smtClean="0"/>
              <a:t>πρέπει να οριστεί </a:t>
            </a:r>
            <a:r>
              <a:rPr lang="el-GR" dirty="0" smtClean="0">
                <a:solidFill>
                  <a:srgbClr val="FF0000"/>
                </a:solidFill>
              </a:rPr>
              <a:t>σε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en-US" dirty="0" smtClean="0"/>
              <a:t>, </a:t>
            </a:r>
            <a:r>
              <a:rPr lang="el-GR" dirty="0" smtClean="0"/>
              <a:t>ενώ η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inputInt</a:t>
            </a:r>
            <a:r>
              <a:rPr lang="en-US" dirty="0" smtClean="0"/>
              <a:t> </a:t>
            </a:r>
            <a:r>
              <a:rPr lang="el-GR" dirty="0" err="1" smtClean="0"/>
              <a:t>πρεπει</a:t>
            </a:r>
            <a:r>
              <a:rPr lang="el-GR" dirty="0" smtClean="0"/>
              <a:t> να οριστεί </a:t>
            </a:r>
            <a:r>
              <a:rPr lang="el-GR" dirty="0" smtClean="0">
                <a:solidFill>
                  <a:srgbClr val="FF0000"/>
                </a:solidFill>
              </a:rPr>
              <a:t>έξω</a:t>
            </a:r>
            <a:r>
              <a:rPr lang="el-GR" dirty="0" smtClean="0"/>
              <a:t> από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while-loop</a:t>
            </a:r>
            <a:r>
              <a:rPr lang="en-US" dirty="0" smtClean="0"/>
              <a:t> </a:t>
            </a:r>
            <a:r>
              <a:rPr lang="el-GR" dirty="0" smtClean="0"/>
              <a:t>αλλιώς ο </a:t>
            </a:r>
            <a:r>
              <a:rPr lang="en-US" dirty="0" smtClean="0"/>
              <a:t>compiler </a:t>
            </a:r>
            <a:r>
              <a:rPr lang="el-GR" dirty="0" smtClean="0"/>
              <a:t>διαμαρτύρεται. </a:t>
            </a:r>
          </a:p>
          <a:p>
            <a:pPr lvl="1"/>
            <a:r>
              <a:rPr lang="el-GR" dirty="0" smtClean="0"/>
              <a:t>Προσπαθούμε να χρησιμοποιήσουμε μια μεταβλητή εκτός της </a:t>
            </a:r>
            <a:r>
              <a:rPr lang="el-GR" dirty="0" smtClean="0">
                <a:solidFill>
                  <a:srgbClr val="FF0000"/>
                </a:solidFill>
              </a:rPr>
              <a:t>εμβέλειας</a:t>
            </a:r>
            <a:r>
              <a:rPr lang="el-GR" dirty="0" smtClean="0"/>
              <a:t> της</a:t>
            </a:r>
          </a:p>
          <a:p>
            <a:r>
              <a:rPr lang="el-GR" dirty="0" smtClean="0"/>
              <a:t>Η κάθε μεταβλητή που ορίζουμε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scope) </a:t>
            </a:r>
            <a:r>
              <a:rPr lang="el-GR" dirty="0" smtClean="0"/>
              <a:t>μέσα στο </a:t>
            </a:r>
            <a:r>
              <a:rPr lang="en-US" dirty="0" smtClean="0">
                <a:solidFill>
                  <a:srgbClr val="0070C0"/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το οποίο ορίζεται.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μέσα στο </a:t>
            </a:r>
            <a:r>
              <a:rPr lang="en-US" dirty="0" smtClean="0"/>
              <a:t>block.</a:t>
            </a:r>
          </a:p>
          <a:p>
            <a:r>
              <a:rPr lang="el-GR" dirty="0" smtClean="0"/>
              <a:t>Μόλις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βγούμε</a:t>
            </a:r>
            <a:r>
              <a:rPr lang="el-GR" dirty="0" smtClean="0"/>
              <a:t> από το </a:t>
            </a:r>
            <a:r>
              <a:rPr lang="en-US" dirty="0" smtClean="0"/>
              <a:t>block </a:t>
            </a:r>
            <a:r>
              <a:rPr lang="el-GR" dirty="0" smtClean="0"/>
              <a:t>η μεταβλητή χάνεται</a:t>
            </a:r>
          </a:p>
          <a:p>
            <a:pPr lvl="2"/>
            <a:r>
              <a:rPr lang="el-GR" dirty="0" smtClean="0"/>
              <a:t>Ο </a:t>
            </a:r>
            <a:r>
              <a:rPr lang="en-US" dirty="0" smtClean="0"/>
              <a:t>compiler </a:t>
            </a:r>
            <a:r>
              <a:rPr lang="el-GR" dirty="0" smtClean="0"/>
              <a:t>δημιουργεί στο </a:t>
            </a:r>
            <a:r>
              <a:rPr lang="en-US" dirty="0" smtClean="0"/>
              <a:t>stack </a:t>
            </a:r>
            <a:r>
              <a:rPr lang="el-GR" dirty="0" smtClean="0"/>
              <a:t>ένα χώρο για το </a:t>
            </a:r>
            <a:r>
              <a:rPr lang="en-US" dirty="0" smtClean="0"/>
              <a:t>block </a:t>
            </a:r>
            <a:r>
              <a:rPr lang="el-GR" dirty="0" smtClean="0"/>
              <a:t>το οποίο μετά εξαφανίζεται όταν το </a:t>
            </a:r>
            <a:r>
              <a:rPr lang="en-US" dirty="0" smtClean="0"/>
              <a:t>block </a:t>
            </a:r>
            <a:r>
              <a:rPr lang="el-GR" dirty="0" smtClean="0"/>
              <a:t>τελειώσει.</a:t>
            </a:r>
            <a:endParaRPr lang="en-US" dirty="0" smtClean="0"/>
          </a:p>
          <a:p>
            <a:r>
              <a:rPr lang="el-GR" dirty="0"/>
              <a:t>Ένα </a:t>
            </a:r>
            <a:r>
              <a:rPr lang="en-US" dirty="0"/>
              <a:t>block </a:t>
            </a:r>
            <a:r>
              <a:rPr lang="el-GR" dirty="0"/>
              <a:t>μπορεί να περιλαμβάνει κι άλλα </a:t>
            </a:r>
            <a:r>
              <a:rPr lang="el-GR" dirty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l-GR" dirty="0"/>
              <a:t>Η μεταβλητή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και μέσα στα </a:t>
            </a:r>
            <a:r>
              <a:rPr lang="el-GR" dirty="0" smtClean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Δεν μπορούμε </a:t>
            </a:r>
            <a:r>
              <a:rPr lang="el-GR" dirty="0"/>
              <a:t>να ορίσουμε μια άλλη </a:t>
            </a:r>
            <a:r>
              <a:rPr lang="el-GR" dirty="0">
                <a:solidFill>
                  <a:srgbClr val="0070C0"/>
                </a:solidFill>
              </a:rPr>
              <a:t>μεταβλητή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 το ίδιο όνομα </a:t>
            </a:r>
            <a:r>
              <a:rPr lang="el-GR" dirty="0"/>
              <a:t>σε ένα φωλιασμένο </a:t>
            </a:r>
            <a:r>
              <a:rPr lang="en-US" dirty="0"/>
              <a:t>block</a:t>
            </a:r>
            <a:endParaRPr lang="el-GR" dirty="0"/>
          </a:p>
          <a:p>
            <a:pPr lvl="2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9826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7704" y="3442447"/>
            <a:ext cx="1656184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31767" y="5355577"/>
            <a:ext cx="431517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31767" y="5050777"/>
            <a:ext cx="4299275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5240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(“x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το </a:t>
            </a:r>
            <a:r>
              <a:rPr lang="en-US" dirty="0" smtClean="0"/>
              <a:t>scope </a:t>
            </a:r>
            <a:r>
              <a:rPr lang="el-GR" smtClean="0"/>
              <a:t>μεταβλητών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44049" y="2133600"/>
            <a:ext cx="379995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κώδικας έχει λάθη σε </a:t>
            </a:r>
            <a:r>
              <a:rPr lang="el-GR" dirty="0" smtClean="0">
                <a:solidFill>
                  <a:srgbClr val="FF0000"/>
                </a:solidFill>
              </a:rPr>
              <a:t>τρία</a:t>
            </a:r>
            <a:r>
              <a:rPr lang="el-GR" dirty="0" smtClean="0"/>
              <a:t> σημεία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6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HelloWorld.java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0306" y="5486400"/>
            <a:ext cx="4344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avac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HelloWorld.java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HelloWorld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257800" y="5901898"/>
            <a:ext cx="2590800" cy="457200"/>
          </a:xfrm>
          <a:prstGeom prst="wedgeRectCallout">
            <a:avLst>
              <a:gd name="adj1" fmla="val -106646"/>
              <a:gd name="adj2" fmla="val -4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Χωρίς </a:t>
            </a:r>
            <a:r>
              <a:rPr lang="el-GR" dirty="0" smtClean="0">
                <a:solidFill>
                  <a:srgbClr val="FF0000"/>
                </a:solidFill>
              </a:rPr>
              <a:t>κανένα</a:t>
            </a:r>
            <a:r>
              <a:rPr lang="el-GR" dirty="0" smtClean="0"/>
              <a:t> επίθεμα!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1772816"/>
            <a:ext cx="4968552" cy="4320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15616" y="2636912"/>
            <a:ext cx="3240360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5240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... ...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713167" y="4060676"/>
            <a:ext cx="2304256" cy="612648"/>
          </a:xfrm>
          <a:prstGeom prst="wedgeRectCallout">
            <a:avLst>
              <a:gd name="adj1" fmla="val -108025"/>
              <a:gd name="adj2" fmla="val -7943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εμβέλεια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660232" y="1772816"/>
            <a:ext cx="2016224" cy="1440160"/>
          </a:xfrm>
          <a:prstGeom prst="wedgeRectCallout">
            <a:avLst>
              <a:gd name="adj1" fmla="val -107023"/>
              <a:gd name="adj2" fmla="val 62152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διαφορά του κόκκινου από το μπλε είναι ο χώρος εκτός της εμβελείας του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35614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String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προκαθορισμένη κλάση </a:t>
            </a:r>
            <a:r>
              <a:rPr lang="el-GR" dirty="0" smtClean="0"/>
              <a:t>της </a:t>
            </a:r>
            <a:r>
              <a:rPr lang="en-US" dirty="0" smtClean="0"/>
              <a:t>Java </a:t>
            </a:r>
            <a:r>
              <a:rPr lang="el-GR" dirty="0" smtClean="0"/>
              <a:t>που μας επιτρέπει να χειριζόμαστε αλφαριθμητικά. </a:t>
            </a:r>
          </a:p>
          <a:p>
            <a:r>
              <a:rPr lang="el-GR" dirty="0" smtClean="0"/>
              <a:t>Ο τελεστής </a:t>
            </a:r>
            <a:r>
              <a:rPr lang="en-US" dirty="0" smtClean="0">
                <a:solidFill>
                  <a:srgbClr val="0070C0"/>
                </a:solidFill>
              </a:rPr>
              <a:t>“+”</a:t>
            </a:r>
            <a:r>
              <a:rPr lang="el-GR" dirty="0" smtClean="0"/>
              <a:t> μας επιτρέπει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equals(String x)</a:t>
            </a:r>
            <a:r>
              <a:rPr lang="en-US" dirty="0" smtClean="0"/>
              <a:t>: </a:t>
            </a:r>
            <a:r>
              <a:rPr lang="el-GR" dirty="0" smtClean="0"/>
              <a:t>τσεκάρει για ισότητα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Μέθοδοι για να βρεθεί ένα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σε ένα </a:t>
            </a:r>
            <a:r>
              <a:rPr lang="en-US" dirty="0" smtClean="0"/>
              <a:t>string.</a:t>
            </a:r>
          </a:p>
          <a:p>
            <a:pPr lvl="1"/>
            <a:r>
              <a:rPr lang="el-GR" dirty="0" smtClean="0"/>
              <a:t>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StringProcessingDemo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"I hate text processing!"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int position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substring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(position 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hate".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01234567890123456789012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word \"hate\" starts at index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                     + position);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substring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(0, position) +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“love" 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                   + ending;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changed string is: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59424" y="6096000"/>
            <a:ext cx="753661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 αμετάβλητα (</a:t>
            </a:r>
            <a:r>
              <a:rPr lang="en-US" dirty="0" smtClean="0">
                <a:solidFill>
                  <a:srgbClr val="FF0000"/>
                </a:solidFill>
              </a:rPr>
              <a:t>immutable</a:t>
            </a:r>
            <a:r>
              <a:rPr lang="en-US" dirty="0" smtClean="0"/>
              <a:t>) </a:t>
            </a:r>
            <a:r>
              <a:rPr lang="el-GR" dirty="0" smtClean="0"/>
              <a:t>αντικείμενα</a:t>
            </a:r>
          </a:p>
          <a:p>
            <a:r>
              <a:rPr lang="el-GR" dirty="0" smtClean="0"/>
              <a:t>Όταν κάνουμε ανάθεση δημιουργούνται και αντιγράφονται από την αρχή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8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70C0"/>
                </a:solidFill>
              </a:rPr>
              <a:t>strongly typed </a:t>
            </a:r>
            <a:r>
              <a:rPr lang="el-GR" dirty="0" smtClean="0"/>
              <a:t>γλώσσα: κάθε μεταβλητή θα πρέπει να έχει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τύποι </a:t>
            </a:r>
            <a:r>
              <a:rPr lang="en-US" dirty="0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primitive types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Εκτός από τους βασικούς τύπους, όλοι οι άλλοι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2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>
              <a:buClr>
                <a:schemeClr val="accent6"/>
              </a:buClr>
            </a:pPr>
            <a:r>
              <a:rPr lang="el-GR" dirty="0" smtClean="0"/>
              <a:t>Για έξοδο μπορούμε να καλέσουμε τις συναρτήσεις του </a:t>
            </a:r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/>
              <a:t>αντικειμένου</a:t>
            </a:r>
            <a:r>
              <a:rPr lang="el-GR" dirty="0" smtClean="0"/>
              <a:t>: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 smtClean="0"/>
              <a:t>: για να τυπώσουμε ένα αλφαριθμητικό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και τον χαρακτήρα </a:t>
            </a:r>
            <a:r>
              <a:rPr lang="el-GR" dirty="0" smtClean="0">
                <a:solidFill>
                  <a:srgbClr val="0070C0"/>
                </a:solidFill>
              </a:rPr>
              <a:t>‘\</a:t>
            </a:r>
            <a:r>
              <a:rPr lang="en-US" dirty="0" smtClean="0">
                <a:solidFill>
                  <a:srgbClr val="0070C0"/>
                </a:solidFill>
              </a:rPr>
              <a:t>n’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τυπώνει το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l-GR" dirty="0" smtClean="0"/>
              <a:t> αλλά δεν αλλάζει γραμμή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 smtClean="0"/>
              <a:t>: Formatted output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printf(“%</a:t>
            </a:r>
            <a:r>
              <a:rPr lang="en-US" dirty="0" err="1" smtClean="0">
                <a:solidFill>
                  <a:srgbClr val="0070C0"/>
                </a:solidFill>
              </a:rPr>
              <a:t>d”,myInt</a:t>
            </a:r>
            <a:r>
              <a:rPr lang="en-US" dirty="0" smtClean="0">
                <a:solidFill>
                  <a:srgbClr val="0070C0"/>
                </a:solidFill>
              </a:rPr>
              <a:t>);</a:t>
            </a:r>
            <a:r>
              <a:rPr lang="en-US" dirty="0" smtClean="0"/>
              <a:t> // </a:t>
            </a:r>
            <a:r>
              <a:rPr lang="el-GR" dirty="0" smtClean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n-US" dirty="0" err="1">
                <a:solidFill>
                  <a:srgbClr val="0070C0"/>
                </a:solidFill>
              </a:rPr>
              <a:t>f</a:t>
            </a:r>
            <a:r>
              <a:rPr lang="en-US" dirty="0" err="1" smtClean="0">
                <a:solidFill>
                  <a:srgbClr val="0070C0"/>
                </a:solidFill>
              </a:rPr>
              <a:t>”,myDouble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 smtClean="0"/>
              <a:t>// </a:t>
            </a:r>
            <a:r>
              <a:rPr lang="el-GR" dirty="0" smtClean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l-GR" dirty="0" smtClean="0">
                <a:solidFill>
                  <a:srgbClr val="0070C0"/>
                </a:solidFill>
              </a:rPr>
              <a:t>.2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err="1">
                <a:solidFill>
                  <a:srgbClr val="0070C0"/>
                </a:solidFill>
              </a:rPr>
              <a:t>”,</a:t>
            </a:r>
            <a:r>
              <a:rPr lang="en-US" dirty="0" err="1" smtClean="0">
                <a:solidFill>
                  <a:srgbClr val="0070C0"/>
                </a:solidFill>
              </a:rPr>
              <a:t>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 smtClean="0"/>
              <a:t>τυπώνει </a:t>
            </a:r>
            <a:r>
              <a:rPr lang="el-GR" dirty="0"/>
              <a:t>ένα </a:t>
            </a:r>
            <a:r>
              <a:rPr lang="el-GR" dirty="0" smtClean="0"/>
              <a:t>πραγματικό με δύο δεκαδικά</a:t>
            </a:r>
            <a:endParaRPr lang="el-G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 smtClean="0"/>
              <a:t>Αρχικοποιείται με το ρεύμα εισόδου: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</a:t>
            </a:r>
            <a:r>
              <a:rPr lang="en-US" dirty="0" smtClean="0">
                <a:solidFill>
                  <a:srgbClr val="0070C0"/>
                </a:solidFill>
              </a:rPr>
              <a:t>input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=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Scanner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n-US" dirty="0" smtClean="0"/>
              <a:t>);</a:t>
            </a:r>
          </a:p>
          <a:p>
            <a:pPr lvl="1"/>
            <a:endParaRPr lang="en-US" dirty="0"/>
          </a:p>
          <a:p>
            <a:r>
              <a:rPr lang="el-GR" dirty="0" smtClean="0"/>
              <a:t>Μπορούμε να καλέσουμε μεθόδους 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μέχρι να βρει τον χαρακτήρα </a:t>
            </a:r>
            <a:r>
              <a:rPr lang="en-US" dirty="0"/>
              <a:t>‘\n’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</a:t>
            </a:r>
            <a:endParaRPr lang="en-US" dirty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/>
              <a:t>int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/>
              <a:t>double.</a:t>
            </a:r>
          </a:p>
        </p:txBody>
      </p:sp>
    </p:spTree>
    <p:extLst>
      <p:ext uri="{BB962C8B-B14F-4D97-AF65-F5344CB8AC3E}">
        <p14:creationId xmlns:p14="http://schemas.microsoft.com/office/powerpoint/2010/main" val="361232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12" y="1456765"/>
            <a:ext cx="8763000" cy="4419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“Say Something: ”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Scanner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 said: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1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06104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TestIO2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d=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(“division by 4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d/4);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(division by 4)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"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1+d/4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(division of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 4)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",d, 1+d/4);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5980638"/>
            <a:ext cx="382117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αυτό το πρόγραμμα?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28184" y="2348880"/>
            <a:ext cx="2901697" cy="1360185"/>
          </a:xfrm>
          <a:prstGeom prst="wedgeRectCallout">
            <a:avLst>
              <a:gd name="adj1" fmla="val -35321"/>
              <a:gd name="adj2" fmla="val 923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l-GR" dirty="0" smtClean="0">
                <a:solidFill>
                  <a:srgbClr val="FF0000"/>
                </a:solidFill>
              </a:rPr>
              <a:t>+</a:t>
            </a:r>
            <a:r>
              <a:rPr lang="el-GR" dirty="0" smtClean="0">
                <a:solidFill>
                  <a:schemeClr val="tx1"/>
                </a:solidFill>
              </a:rPr>
              <a:t> λειτουργεί ως </a:t>
            </a:r>
            <a:r>
              <a:rPr lang="en-US" dirty="0" smtClean="0">
                <a:solidFill>
                  <a:srgbClr val="FF0000"/>
                </a:solidFill>
              </a:rPr>
              <a:t>concatenation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τελεστής μεταξύ </a:t>
            </a:r>
            <a:r>
              <a:rPr lang="en-US" dirty="0" smtClean="0">
                <a:solidFill>
                  <a:schemeClr val="tx1"/>
                </a:solidFill>
              </a:rPr>
              <a:t>Strings, </a:t>
            </a:r>
            <a:r>
              <a:rPr lang="el-GR" dirty="0" smtClean="0">
                <a:solidFill>
                  <a:schemeClr val="tx1"/>
                </a:solidFill>
              </a:rPr>
              <a:t>άρα μετατρέπει τους αριθμούς σε</a:t>
            </a:r>
            <a:r>
              <a:rPr lang="en-US" dirty="0" smtClean="0">
                <a:solidFill>
                  <a:schemeClr val="tx1"/>
                </a:solidFill>
              </a:rPr>
              <a:t> Strings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99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</a:t>
            </a:r>
            <a:r>
              <a:rPr lang="el-GR" dirty="0" smtClean="0"/>
              <a:t>-</a:t>
            </a:r>
            <a:r>
              <a:rPr lang="en-US" dirty="0" smtClean="0"/>
              <a:t>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if-then-else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</a:t>
            </a:r>
            <a:r>
              <a:rPr lang="el-GR" dirty="0"/>
              <a:t>εκτελείται το </a:t>
            </a:r>
            <a:r>
              <a:rPr lang="en-US" dirty="0"/>
              <a:t>block </a:t>
            </a:r>
            <a:r>
              <a:rPr lang="el-GR" dirty="0"/>
              <a:t>κώδικα </a:t>
            </a:r>
            <a:r>
              <a:rPr lang="en-US" dirty="0" smtClean="0"/>
              <a:t>else-code.</a:t>
            </a:r>
          </a:p>
          <a:p>
            <a:pPr>
              <a:lnSpc>
                <a:spcPct val="90000"/>
              </a:lnSpc>
            </a:pPr>
            <a:endParaRPr lang="el-GR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Ο κώδικας του </a:t>
            </a:r>
            <a:r>
              <a:rPr lang="en-US" dirty="0" smtClean="0"/>
              <a:t>if-code block </a:t>
            </a:r>
            <a:r>
              <a:rPr lang="el-GR" dirty="0" smtClean="0"/>
              <a:t>ή του </a:t>
            </a:r>
            <a:r>
              <a:rPr lang="en-US" dirty="0" smtClean="0"/>
              <a:t>else-code block </a:t>
            </a:r>
            <a:r>
              <a:rPr lang="el-GR" dirty="0" smtClean="0"/>
              <a:t>μπορεί να περιέχουν ένα άλλο </a:t>
            </a:r>
            <a:r>
              <a:rPr lang="en-US" dirty="0" smtClean="0"/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if statement</a:t>
            </a:r>
            <a:endParaRPr lang="en-US" dirty="0"/>
          </a:p>
          <a:p>
            <a:pPr>
              <a:lnSpc>
                <a:spcPct val="90000"/>
              </a:lnSpc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n-US" dirty="0"/>
              <a:t>:  </a:t>
            </a:r>
            <a:r>
              <a:rPr lang="el-GR" dirty="0"/>
              <a:t>ένα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dirty="0"/>
              <a:t>clause </a:t>
            </a:r>
            <a:r>
              <a:rPr lang="el-GR" dirty="0" err="1"/>
              <a:t>ταιριάζεται</a:t>
            </a:r>
            <a:r>
              <a:rPr lang="el-GR" dirty="0"/>
              <a:t> με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τελευταίο</a:t>
            </a:r>
            <a:r>
              <a:rPr lang="el-GR" dirty="0"/>
              <a:t> </a:t>
            </a:r>
            <a:r>
              <a:rPr lang="el-GR" dirty="0" smtClean="0"/>
              <a:t>ελεύθερο</a:t>
            </a:r>
            <a:r>
              <a:rPr lang="en-US" dirty="0" smtClean="0"/>
              <a:t> </a:t>
            </a:r>
            <a:r>
              <a:rPr lang="en-US" sz="2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l-GR" sz="2900" dirty="0"/>
              <a:t>ακόμη κι αν η </a:t>
            </a:r>
            <a:r>
              <a:rPr lang="el-GR" sz="2900" dirty="0" smtClean="0"/>
              <a:t>στοίχιση </a:t>
            </a:r>
            <a:r>
              <a:rPr lang="el-GR" sz="2900" dirty="0"/>
              <a:t>του κώδικα </a:t>
            </a:r>
            <a:r>
              <a:rPr lang="el-GR" sz="2900" dirty="0" smtClean="0"/>
              <a:t>υπονοεί </a:t>
            </a:r>
            <a:r>
              <a:rPr lang="el-GR" sz="2900" dirty="0"/>
              <a:t>διαφορετικά.</a:t>
            </a:r>
            <a:endParaRPr lang="en-US" sz="29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267729"/>
            <a:ext cx="3079689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…else-code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50678" y="4203700"/>
            <a:ext cx="1535921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 rot="2700000">
            <a:off x="5748937" y="22985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60953" y="25939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244175" y="15890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6976867" y="28082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261761" y="47529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6273484" y="35020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6282276" y="52593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7379849" y="24288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671210" y="35337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620000" y="4203700"/>
            <a:ext cx="1524000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else-code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8423202" y="28146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8448114" y="47450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while-code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 smtClean="0"/>
              <a:t>κώδικας υλοποιεί </a:t>
            </a:r>
            <a:r>
              <a:rPr lang="el-GR" dirty="0"/>
              <a:t>τις επαναλήψεις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συνθήκη</a:t>
            </a:r>
            <a:r>
              <a:rPr lang="el-GR" dirty="0"/>
              <a:t>.</a:t>
            </a:r>
            <a:endParaRPr lang="en-US" dirty="0"/>
          </a:p>
          <a:p>
            <a:pPr lvl="1"/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while-code </a:t>
            </a:r>
            <a:r>
              <a:rPr lang="en-US" dirty="0" smtClean="0"/>
              <a:t>block </a:t>
            </a:r>
            <a:r>
              <a:rPr lang="el-GR" dirty="0" smtClean="0"/>
              <a:t>η </a:t>
            </a:r>
            <a:r>
              <a:rPr lang="el-GR" dirty="0"/>
              <a:t>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/>
              <a:t>Ο κώδικας επαναλαμβάνεται </a:t>
            </a:r>
            <a:r>
              <a:rPr lang="el-GR" dirty="0" smtClean="0">
                <a:solidFill>
                  <a:srgbClr val="0070C0"/>
                </a:solidFill>
              </a:rPr>
              <a:t>μέχρι</a:t>
            </a:r>
            <a:r>
              <a:rPr lang="el-GR" dirty="0" smtClean="0"/>
              <a:t> η συνθήκη να γίνει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6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1366</Words>
  <Application>Microsoft Office PowerPoint</Application>
  <PresentationFormat>On-screen Show (4:3)</PresentationFormat>
  <Paragraphs>408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ΤΕΧΝΙΚΕΣ Αντικειμενοστραφουσ προγραμματισμου</vt:lpstr>
      <vt:lpstr>HelloWorld.java</vt:lpstr>
      <vt:lpstr>Division.java</vt:lpstr>
      <vt:lpstr>Έξοδος</vt:lpstr>
      <vt:lpstr>Είσοδος</vt:lpstr>
      <vt:lpstr>Παράδειγμα</vt:lpstr>
      <vt:lpstr>Παράδειγμα</vt:lpstr>
      <vt:lpstr>Βρόγχοι – Το if-then-else Statement</vt:lpstr>
      <vt:lpstr>Επαναλήψεις - While statement</vt:lpstr>
      <vt:lpstr>Επαναλήψεις – for statement</vt:lpstr>
      <vt:lpstr>Το Do-While statement</vt:lpstr>
      <vt:lpstr>PowerPoint Presentation</vt:lpstr>
      <vt:lpstr>PowerPoint Presentation</vt:lpstr>
      <vt:lpstr>Οι εντολές break και continue</vt:lpstr>
      <vt:lpstr>Παράδειγμα</vt:lpstr>
      <vt:lpstr>PowerPoint Presentation</vt:lpstr>
      <vt:lpstr>PowerPoint Presentation</vt:lpstr>
      <vt:lpstr>Scope μεταβλητών</vt:lpstr>
      <vt:lpstr>Παράδειγμα με το scope μεταβλητών</vt:lpstr>
      <vt:lpstr>PowerPoint Presentation</vt:lpstr>
      <vt:lpstr>Strings</vt:lpstr>
      <vt:lpstr>Παράδειγμα με Strings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180</cp:revision>
  <dcterms:created xsi:type="dcterms:W3CDTF">2013-02-10T16:19:38Z</dcterms:created>
  <dcterms:modified xsi:type="dcterms:W3CDTF">2014-03-01T19:39:13Z</dcterms:modified>
</cp:coreProperties>
</file>