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359" r:id="rId3"/>
    <p:sldId id="360" r:id="rId4"/>
    <p:sldId id="367" r:id="rId5"/>
    <p:sldId id="368" r:id="rId6"/>
    <p:sldId id="361" r:id="rId7"/>
    <p:sldId id="369" r:id="rId8"/>
    <p:sldId id="362" r:id="rId9"/>
    <p:sldId id="363" r:id="rId10"/>
    <p:sldId id="364" r:id="rId11"/>
    <p:sldId id="365" r:id="rId12"/>
    <p:sldId id="366" r:id="rId13"/>
    <p:sldId id="370" r:id="rId14"/>
    <p:sldId id="373" r:id="rId15"/>
    <p:sldId id="374" r:id="rId16"/>
    <p:sldId id="375" r:id="rId17"/>
    <p:sldId id="376" r:id="rId18"/>
    <p:sldId id="354" r:id="rId19"/>
    <p:sldId id="357" r:id="rId20"/>
    <p:sldId id="377" r:id="rId21"/>
    <p:sldId id="371" r:id="rId22"/>
    <p:sldId id="3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Εισαγωγή στη </a:t>
            </a:r>
            <a:r>
              <a:rPr lang="en-US" dirty="0" smtClean="0"/>
              <a:t>Java II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</a:t>
            </a:r>
            <a:r>
              <a:rPr lang="el-GR" dirty="0" smtClean="0"/>
              <a:t>– </a:t>
            </a:r>
            <a:r>
              <a:rPr lang="en-US" dirty="0" smtClean="0"/>
              <a:t>for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l-GR" dirty="0"/>
              <a:t>Το όρισμα του </a:t>
            </a:r>
            <a:r>
              <a:rPr lang="en-US" dirty="0"/>
              <a:t>for </a:t>
            </a:r>
            <a:r>
              <a:rPr lang="el-GR" dirty="0"/>
              <a:t>έχει</a:t>
            </a:r>
            <a:r>
              <a:rPr lang="en-US" dirty="0"/>
              <a:t> 3 </a:t>
            </a:r>
            <a:r>
              <a:rPr lang="el-GR" dirty="0"/>
              <a:t>κομμάτια χωρισμένα με </a:t>
            </a:r>
            <a:r>
              <a:rPr lang="en-US" dirty="0"/>
              <a:t>;</a:t>
            </a:r>
          </a:p>
          <a:p>
            <a:pPr lvl="1"/>
            <a:r>
              <a:rPr lang="el-GR" sz="2000" dirty="0"/>
              <a:t>Την</a:t>
            </a:r>
            <a:r>
              <a:rPr lang="en-US" sz="2000" dirty="0"/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αρχικοποίηση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initialization section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000" dirty="0"/>
              <a:t>: </a:t>
            </a:r>
            <a:r>
              <a:rPr lang="el-GR" sz="2000" dirty="0"/>
              <a:t>εκτελείται πάντα μία μόνο φορά</a:t>
            </a:r>
            <a:endParaRPr lang="en-US" sz="2000" dirty="0"/>
          </a:p>
          <a:p>
            <a:pPr lvl="1"/>
            <a:r>
              <a:rPr lang="el-GR" sz="2000" dirty="0"/>
              <a:t>Τη </a:t>
            </a:r>
            <a:r>
              <a:rPr lang="el-GR" sz="2000" dirty="0">
                <a:solidFill>
                  <a:srgbClr val="0070C0"/>
                </a:solidFill>
              </a:rPr>
              <a:t>λογική συνθήκη (</a:t>
            </a:r>
            <a:r>
              <a:rPr lang="en-US" sz="2000" dirty="0">
                <a:solidFill>
                  <a:srgbClr val="0070C0"/>
                </a:solidFill>
              </a:rPr>
              <a:t>condition): </a:t>
            </a:r>
            <a:r>
              <a:rPr lang="el-GR" sz="2000" dirty="0"/>
              <a:t>εκτιμάται πριν από κάθε επανάληψη. </a:t>
            </a:r>
            <a:endParaRPr lang="en-US" sz="2000" dirty="0"/>
          </a:p>
          <a:p>
            <a:pPr lvl="1"/>
            <a:r>
              <a:rPr lang="el-GR" sz="2000" dirty="0"/>
              <a:t>Την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ενημέρωση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update expression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2000" dirty="0"/>
              <a:t>: </a:t>
            </a:r>
            <a:r>
              <a:rPr lang="el-GR" sz="2000" dirty="0"/>
              <a:t>υπολογίζεται μετά το κυρίως σώμα της επανάληψης</a:t>
            </a:r>
            <a:r>
              <a:rPr lang="el-GR" sz="2000" dirty="0" smtClean="0"/>
              <a:t>.</a:t>
            </a:r>
            <a:endParaRPr lang="en-US" sz="2600" dirty="0" smtClean="0"/>
          </a:p>
          <a:p>
            <a:pPr lvl="1"/>
            <a:r>
              <a:rPr lang="el-GR" sz="2000" dirty="0"/>
              <a:t>Ο κώδικας επαναλαμβάνεται </a:t>
            </a:r>
            <a:r>
              <a:rPr lang="el-GR" sz="2000" dirty="0">
                <a:solidFill>
                  <a:srgbClr val="0070C0"/>
                </a:solidFill>
              </a:rPr>
              <a:t>μέχρι</a:t>
            </a:r>
            <a:r>
              <a:rPr lang="el-GR" sz="2000" dirty="0"/>
              <a:t> η συνθήκη να γίνει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sz="2000" dirty="0"/>
              <a:t>.</a:t>
            </a:r>
          </a:p>
          <a:p>
            <a:pPr lvl="1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2941831" cy="175432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intialization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condition;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update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…for-code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6963508" y="1182688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5767754" y="2935288"/>
            <a:ext cx="2461846" cy="990600"/>
          </a:xfrm>
          <a:prstGeom prst="diamond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5838092" y="3163891"/>
            <a:ext cx="2250831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condition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5767755" y="1868488"/>
            <a:ext cx="2532185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initialization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5908432" y="4459288"/>
            <a:ext cx="2321169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for-code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5838092" y="5754688"/>
            <a:ext cx="2461846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update</a:t>
            </a:r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>
            <a:off x="6963508" y="52212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>
            <a:off x="5263662" y="3468688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5263661" y="6059488"/>
            <a:ext cx="5744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9" name="Line 14"/>
          <p:cNvSpPr>
            <a:spLocks noChangeShapeType="1"/>
          </p:cNvSpPr>
          <p:nvPr/>
        </p:nvSpPr>
        <p:spPr bwMode="auto">
          <a:xfrm>
            <a:off x="8932985" y="3468688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>
            <a:off x="8932985" y="54498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6963508" y="15636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>
            <a:off x="6963508" y="26304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7" name="Line 18"/>
          <p:cNvSpPr>
            <a:spLocks noChangeShapeType="1"/>
          </p:cNvSpPr>
          <p:nvPr/>
        </p:nvSpPr>
        <p:spPr bwMode="auto">
          <a:xfrm>
            <a:off x="6963508" y="4230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7033846" y="3925891"/>
            <a:ext cx="77372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8299938" y="3621091"/>
            <a:ext cx="8440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8229601" y="3459163"/>
            <a:ext cx="7033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51" name="Line 22"/>
          <p:cNvSpPr>
            <a:spLocks noChangeShapeType="1"/>
          </p:cNvSpPr>
          <p:nvPr/>
        </p:nvSpPr>
        <p:spPr bwMode="auto">
          <a:xfrm>
            <a:off x="5263662" y="3468688"/>
            <a:ext cx="5040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46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1693" y="1737519"/>
            <a:ext cx="4783015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 smtClean="0"/>
              <a:t>Ένα </a:t>
            </a:r>
            <a:r>
              <a:rPr lang="en-US" sz="2400" b="1" dirty="0" smtClean="0">
                <a:solidFill>
                  <a:schemeClr val="hlink"/>
                </a:solidFill>
                <a:latin typeface="Lucida Console" pitchFamily="49" charset="0"/>
              </a:rPr>
              <a:t>do while</a:t>
            </a:r>
            <a:r>
              <a:rPr lang="en-US" sz="2400" i="1" dirty="0" smtClean="0">
                <a:solidFill>
                  <a:srgbClr val="000066"/>
                </a:solidFill>
              </a:rPr>
              <a:t> </a:t>
            </a:r>
            <a:r>
              <a:rPr lang="en-US" sz="2400" dirty="0" smtClean="0">
                <a:solidFill>
                  <a:srgbClr val="000066"/>
                </a:solidFill>
              </a:rPr>
              <a:t>statement</a:t>
            </a:r>
            <a:r>
              <a:rPr lang="en-US" sz="2400" dirty="0" smtClean="0"/>
              <a:t> </a:t>
            </a:r>
            <a:r>
              <a:rPr lang="el-GR" sz="2400" dirty="0" smtClean="0"/>
              <a:t>έχει το εξής συντακτικό</a:t>
            </a:r>
            <a:r>
              <a:rPr lang="en-US" sz="2400" dirty="0" smtClean="0"/>
              <a:t>:</a:t>
            </a:r>
            <a:r>
              <a:rPr lang="en-US" sz="2400" dirty="0" smtClean="0">
                <a:latin typeface="Lucida Console" pitchFamily="49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400" dirty="0" smtClean="0">
                <a:latin typeface="Lucida Console" pitchFamily="49" charset="0"/>
              </a:rPr>
              <a:t> </a:t>
            </a:r>
          </a:p>
          <a:p>
            <a:pPr lvl="1"/>
            <a:endParaRPr lang="el-GR" sz="2000" dirty="0" smtClean="0"/>
          </a:p>
          <a:p>
            <a:pPr lvl="1"/>
            <a:endParaRPr lang="el-GR" sz="2000" dirty="0" smtClean="0"/>
          </a:p>
          <a:p>
            <a:pPr lvl="1"/>
            <a:endParaRPr lang="el-GR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To while code </a:t>
            </a:r>
            <a:r>
              <a:rPr lang="el-GR" sz="2000" dirty="0" smtClean="0"/>
              <a:t>εκτελείται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τουλάχιστον μία φορά</a:t>
            </a:r>
            <a:r>
              <a:rPr lang="en-US" sz="2000" dirty="0" smtClean="0"/>
              <a:t>;  </a:t>
            </a:r>
            <a:r>
              <a:rPr lang="el-GR" sz="2000" dirty="0" smtClean="0"/>
              <a:t>Μετά αν η συνθήκη είναι αληθής ο κώδικας εκτελείται ξανά.</a:t>
            </a:r>
            <a:endParaRPr lang="en-US" sz="2000" dirty="0" smtClean="0"/>
          </a:p>
          <a:p>
            <a:pPr lvl="1"/>
            <a:r>
              <a:rPr lang="en-US" sz="2000" dirty="0"/>
              <a:t>To while code </a:t>
            </a:r>
            <a:r>
              <a:rPr lang="el-GR" sz="2000" dirty="0" smtClean="0"/>
              <a:t>εκτελούν το βρόγχο και αλλάζουν την συνθήκη.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Do-While statement</a:t>
            </a:r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838092" y="2590800"/>
            <a:ext cx="2321169" cy="10668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978769" y="2819400"/>
            <a:ext cx="2110154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statement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099556" y="4479319"/>
            <a:ext cx="1656184" cy="1295400"/>
          </a:xfrm>
          <a:prstGeom prst="diamond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259433" y="4913500"/>
            <a:ext cx="1336431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condition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5416062" y="5127812"/>
            <a:ext cx="6834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5416062" y="3200400"/>
            <a:ext cx="0" cy="1926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416061" y="3200400"/>
            <a:ext cx="4220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6893169" y="1524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6925579" y="3657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6927649" y="577471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963508" y="5791200"/>
            <a:ext cx="9847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486401" y="3962400"/>
            <a:ext cx="105507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24644" y="2780437"/>
            <a:ext cx="3217547" cy="175432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…while-code block…</a:t>
            </a:r>
          </a:p>
          <a:p>
            <a:endParaRPr 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91200" y="4038600"/>
            <a:ext cx="533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71800" y="4049486"/>
            <a:ext cx="609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1800" y="2895600"/>
            <a:ext cx="609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2895600"/>
            <a:ext cx="533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FlowTest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8000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75656" y="2060848"/>
            <a:ext cx="151216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FlowTest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701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εντολές </a:t>
            </a:r>
            <a:r>
              <a:rPr lang="en-US" dirty="0" smtClean="0"/>
              <a:t>break </a:t>
            </a:r>
            <a:r>
              <a:rPr lang="el-GR" dirty="0" smtClean="0"/>
              <a:t>και </a:t>
            </a:r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</a:t>
            </a:r>
            <a:r>
              <a:rPr lang="en-US" dirty="0" smtClean="0"/>
              <a:t>: </a:t>
            </a:r>
            <a:r>
              <a:rPr lang="el-GR" dirty="0" smtClean="0"/>
              <a:t>Επιστρέφει τη ροή του προγράμματος στον έλεγχο της συνθήκης σε ένα βρόγχο.</a:t>
            </a:r>
          </a:p>
          <a:p>
            <a:pPr lvl="1"/>
            <a:r>
              <a:rPr lang="el-GR" dirty="0" smtClean="0"/>
              <a:t>Βολικό για τον έλεγχο συνθηκών πριν ξεκινήσει η εκτέλεση του βρόγχου</a:t>
            </a:r>
          </a:p>
          <a:p>
            <a:pPr lvl="1"/>
            <a:r>
              <a:rPr lang="el-GR" dirty="0" smtClean="0"/>
              <a:t>Π.χ., πώς θα τυπώναμε μόνο τους άρτιους αριθμούς?</a:t>
            </a:r>
          </a:p>
          <a:p>
            <a:pPr lvl="1"/>
            <a:endParaRPr lang="el-GR" dirty="0"/>
          </a:p>
          <a:p>
            <a:r>
              <a:rPr lang="en-US" dirty="0" smtClean="0">
                <a:solidFill>
                  <a:srgbClr val="FF0000"/>
                </a:solidFill>
              </a:rPr>
              <a:t>break</a:t>
            </a:r>
            <a:r>
              <a:rPr lang="en-US" dirty="0" smtClean="0"/>
              <a:t>: </a:t>
            </a:r>
            <a:r>
              <a:rPr lang="el-GR" dirty="0" smtClean="0"/>
              <a:t>Μας βγάζει έξω από την εκτέλεση του βρόχου από οποιοδήποτε σημείο μέσα στον κώδικα.</a:t>
            </a:r>
          </a:p>
          <a:p>
            <a:pPr lvl="1"/>
            <a:r>
              <a:rPr lang="el-GR" dirty="0" smtClean="0"/>
              <a:t>Κάποιοι θεωρούν ότι χαλάει το μοντέλο του δομημένου προγραμματισμού.</a:t>
            </a:r>
          </a:p>
          <a:p>
            <a:pPr lvl="1"/>
            <a:r>
              <a:rPr lang="el-GR" dirty="0" smtClean="0"/>
              <a:t>Βολικό για να σταματάμε το βρόγχο όταν κάτι δεν πάει καλά.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9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96211" y="1219200"/>
            <a:ext cx="4343400" cy="2585323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(I don’t like something){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continue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rest of code&gt;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215" y="1357699"/>
            <a:ext cx="3850595" cy="230832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(everything is ok){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&lt; rest of code&gt;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}// end of if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96211" y="3908524"/>
            <a:ext cx="4343400" cy="2862322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some code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(I should stop){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some code&gt;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277" y="3819698"/>
            <a:ext cx="4066683" cy="286232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(… &amp;&amp; 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StopFlag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 code 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if (I should stop){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StopFlag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}else{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&lt; some more code&gt;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// end of while loop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79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35696" y="2420888"/>
            <a:ext cx="3168352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FlowTestContinue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inputInt%2 ==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    continue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8577" y="5877272"/>
            <a:ext cx="4183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μόνο τους περιττούς αριθμούς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6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35696" y="2477997"/>
            <a:ext cx="2088232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47664" y="5229200"/>
            <a:ext cx="1224136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FlowTest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reader = new Scanner(System.in);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do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622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</a:t>
            </a:r>
            <a:r>
              <a:rPr lang="el-GR" dirty="0" smtClean="0"/>
              <a:t>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Προσέξτε ότι η μεταβλητή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</a:t>
            </a:r>
            <a:r>
              <a:rPr lang="el-GR" dirty="0" smtClean="0"/>
              <a:t>πρέπει να οριστεί </a:t>
            </a:r>
            <a:r>
              <a:rPr lang="el-GR" dirty="0" smtClean="0">
                <a:solidFill>
                  <a:srgbClr val="FF0000"/>
                </a:solidFill>
              </a:rPr>
              <a:t>σε κάθε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en-US" dirty="0" smtClean="0"/>
              <a:t>, </a:t>
            </a:r>
            <a:r>
              <a:rPr lang="el-GR" dirty="0" smtClean="0"/>
              <a:t>ενώ η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inputInt</a:t>
            </a:r>
            <a:r>
              <a:rPr lang="en-US" dirty="0" smtClean="0"/>
              <a:t> </a:t>
            </a:r>
            <a:r>
              <a:rPr lang="el-GR" dirty="0" err="1" smtClean="0"/>
              <a:t>πρεπει</a:t>
            </a:r>
            <a:r>
              <a:rPr lang="el-GR" dirty="0" smtClean="0"/>
              <a:t> να οριστεί </a:t>
            </a:r>
            <a:r>
              <a:rPr lang="el-GR" dirty="0" smtClean="0">
                <a:solidFill>
                  <a:srgbClr val="FF0000"/>
                </a:solidFill>
              </a:rPr>
              <a:t>έξω</a:t>
            </a:r>
            <a:r>
              <a:rPr lang="el-GR" dirty="0" smtClean="0"/>
              <a:t> από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while-loop</a:t>
            </a:r>
            <a:r>
              <a:rPr lang="en-US" dirty="0" smtClean="0"/>
              <a:t> </a:t>
            </a:r>
            <a:r>
              <a:rPr lang="el-GR" dirty="0" smtClean="0"/>
              <a:t>αλλιώς ο </a:t>
            </a:r>
            <a:r>
              <a:rPr lang="en-US" dirty="0" smtClean="0"/>
              <a:t>compiler </a:t>
            </a:r>
            <a:r>
              <a:rPr lang="el-GR" dirty="0" smtClean="0"/>
              <a:t>διαμαρτύρεται. </a:t>
            </a:r>
          </a:p>
          <a:p>
            <a:pPr lvl="1"/>
            <a:r>
              <a:rPr lang="el-GR" dirty="0" smtClean="0"/>
              <a:t>Προσπαθούμε να χρησιμοποιήσουμε μια μεταβλητή εκτός της </a:t>
            </a:r>
            <a:r>
              <a:rPr lang="el-GR" dirty="0" smtClean="0">
                <a:solidFill>
                  <a:srgbClr val="FF0000"/>
                </a:solidFill>
              </a:rPr>
              <a:t>εμβέλειας</a:t>
            </a:r>
            <a:r>
              <a:rPr lang="el-GR" dirty="0" smtClean="0"/>
              <a:t> της</a:t>
            </a:r>
          </a:p>
          <a:p>
            <a:r>
              <a:rPr lang="el-GR" dirty="0" smtClean="0"/>
              <a:t>Η κάθε μεταβλητή που ορίζουμε έχει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εμβέλεια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scope) </a:t>
            </a:r>
            <a:r>
              <a:rPr lang="el-GR" dirty="0" smtClean="0"/>
              <a:t>μέσα στο </a:t>
            </a:r>
            <a:r>
              <a:rPr lang="en-US" dirty="0" smtClean="0">
                <a:solidFill>
                  <a:srgbClr val="0070C0"/>
                </a:solidFill>
              </a:rPr>
              <a:t>block</a:t>
            </a:r>
            <a:r>
              <a:rPr lang="en-US" dirty="0" smtClean="0"/>
              <a:t> </a:t>
            </a:r>
            <a:r>
              <a:rPr lang="el-GR" dirty="0" smtClean="0"/>
              <a:t>το οποίο ορίζεται.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Τοπική μεταβλητή </a:t>
            </a:r>
            <a:r>
              <a:rPr lang="el-GR" dirty="0" smtClean="0"/>
              <a:t>μέσα στο </a:t>
            </a:r>
            <a:r>
              <a:rPr lang="en-US" dirty="0" smtClean="0"/>
              <a:t>block.</a:t>
            </a:r>
          </a:p>
          <a:p>
            <a:r>
              <a:rPr lang="el-GR" dirty="0" smtClean="0"/>
              <a:t>Μόλις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βγούμε</a:t>
            </a:r>
            <a:r>
              <a:rPr lang="el-GR" dirty="0" smtClean="0"/>
              <a:t> από το </a:t>
            </a:r>
            <a:r>
              <a:rPr lang="en-US" dirty="0" smtClean="0"/>
              <a:t>block </a:t>
            </a:r>
            <a:r>
              <a:rPr lang="el-GR" dirty="0" smtClean="0"/>
              <a:t>η μεταβλητή χάνεται</a:t>
            </a:r>
          </a:p>
          <a:p>
            <a:pPr lvl="2"/>
            <a:r>
              <a:rPr lang="el-GR" dirty="0" smtClean="0"/>
              <a:t>Ο </a:t>
            </a:r>
            <a:r>
              <a:rPr lang="en-US" dirty="0" smtClean="0"/>
              <a:t>compiler </a:t>
            </a:r>
            <a:r>
              <a:rPr lang="el-GR" dirty="0" smtClean="0"/>
              <a:t>δημιουργεί στο </a:t>
            </a:r>
            <a:r>
              <a:rPr lang="en-US" dirty="0" smtClean="0"/>
              <a:t>stack </a:t>
            </a:r>
            <a:r>
              <a:rPr lang="el-GR" dirty="0" smtClean="0"/>
              <a:t>ένα χώρο για το </a:t>
            </a:r>
            <a:r>
              <a:rPr lang="en-US" dirty="0" smtClean="0"/>
              <a:t>block </a:t>
            </a:r>
            <a:r>
              <a:rPr lang="el-GR" dirty="0" smtClean="0"/>
              <a:t>το οποίο μετά εξαφανίζεται όταν το </a:t>
            </a:r>
            <a:r>
              <a:rPr lang="en-US" dirty="0" smtClean="0"/>
              <a:t>block </a:t>
            </a:r>
            <a:r>
              <a:rPr lang="el-GR" dirty="0" smtClean="0"/>
              <a:t>τελειώσει.</a:t>
            </a:r>
            <a:endParaRPr lang="en-US" dirty="0" smtClean="0"/>
          </a:p>
          <a:p>
            <a:r>
              <a:rPr lang="el-GR" dirty="0"/>
              <a:t>Ένα </a:t>
            </a:r>
            <a:r>
              <a:rPr lang="en-US" dirty="0"/>
              <a:t>block </a:t>
            </a:r>
            <a:r>
              <a:rPr lang="el-GR" dirty="0"/>
              <a:t>μπορεί να περιλαμβάνει κι άλλα </a:t>
            </a:r>
            <a:r>
              <a:rPr lang="el-GR" dirty="0">
                <a:solidFill>
                  <a:srgbClr val="0070C0"/>
                </a:solidFill>
              </a:rPr>
              <a:t>φωλιασμένα </a:t>
            </a:r>
            <a:r>
              <a:rPr lang="en-US" dirty="0">
                <a:solidFill>
                  <a:srgbClr val="0070C0"/>
                </a:solidFill>
              </a:rPr>
              <a:t>blocks</a:t>
            </a:r>
            <a:endParaRPr lang="el-GR" dirty="0">
              <a:solidFill>
                <a:srgbClr val="0070C0"/>
              </a:solidFill>
            </a:endParaRPr>
          </a:p>
          <a:p>
            <a:pPr lvl="1"/>
            <a:r>
              <a:rPr lang="el-GR" dirty="0"/>
              <a:t>Η μεταβλητή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εμβέλεια</a:t>
            </a:r>
            <a:r>
              <a:rPr lang="el-GR" dirty="0" smtClean="0"/>
              <a:t> και μέσα στα </a:t>
            </a:r>
            <a:r>
              <a:rPr lang="el-GR" dirty="0" smtClean="0">
                <a:solidFill>
                  <a:srgbClr val="0070C0"/>
                </a:solidFill>
              </a:rPr>
              <a:t>φωλιασμένα </a:t>
            </a:r>
            <a:r>
              <a:rPr lang="en-US" dirty="0">
                <a:solidFill>
                  <a:srgbClr val="0070C0"/>
                </a:solidFill>
              </a:rPr>
              <a:t>blocks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Δεν μπορούμε </a:t>
            </a:r>
            <a:r>
              <a:rPr lang="el-GR" dirty="0"/>
              <a:t>να ορίσουμε μια άλλη </a:t>
            </a:r>
            <a:r>
              <a:rPr lang="el-GR" dirty="0">
                <a:solidFill>
                  <a:srgbClr val="0070C0"/>
                </a:solidFill>
              </a:rPr>
              <a:t>μεταβλητή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 το ίδιο όνομα </a:t>
            </a:r>
            <a:r>
              <a:rPr lang="el-GR" dirty="0"/>
              <a:t>σε ένα φωλιασμένο </a:t>
            </a:r>
            <a:r>
              <a:rPr lang="en-US" dirty="0"/>
              <a:t>block</a:t>
            </a:r>
            <a:endParaRPr lang="el-GR" dirty="0"/>
          </a:p>
          <a:p>
            <a:pPr lvl="2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98265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07704" y="3442447"/>
            <a:ext cx="1656184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31767" y="5355577"/>
            <a:ext cx="4315172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31767" y="5050777"/>
            <a:ext cx="4299275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524000"/>
            <a:ext cx="8229600" cy="5073352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2;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 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(“y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(“z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" 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(“z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"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(“y =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(“x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με το </a:t>
            </a:r>
            <a:r>
              <a:rPr lang="en-US" dirty="0" smtClean="0"/>
              <a:t>scope </a:t>
            </a:r>
            <a:r>
              <a:rPr lang="el-GR" smtClean="0"/>
              <a:t>μεταβλητών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44049" y="2133600"/>
            <a:ext cx="379995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 κώδικας έχει λάθη σε </a:t>
            </a:r>
            <a:r>
              <a:rPr lang="el-GR" dirty="0" smtClean="0">
                <a:solidFill>
                  <a:srgbClr val="FF0000"/>
                </a:solidFill>
              </a:rPr>
              <a:t>τρία</a:t>
            </a:r>
            <a:r>
              <a:rPr lang="el-GR" dirty="0" smtClean="0"/>
              <a:t> σημεία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6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HelloWorld.java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0306" y="5486400"/>
            <a:ext cx="4344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avac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HelloWorld.java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HelloWorld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257800" y="5901898"/>
            <a:ext cx="2590800" cy="457200"/>
          </a:xfrm>
          <a:prstGeom prst="wedgeRectCallout">
            <a:avLst>
              <a:gd name="adj1" fmla="val -106646"/>
              <a:gd name="adj2" fmla="val -4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Χωρίς </a:t>
            </a:r>
            <a:r>
              <a:rPr lang="el-GR" dirty="0" smtClean="0">
                <a:solidFill>
                  <a:srgbClr val="FF0000"/>
                </a:solidFill>
              </a:rPr>
              <a:t>κανένα</a:t>
            </a:r>
            <a:r>
              <a:rPr lang="el-GR" dirty="0" smtClean="0"/>
              <a:t> επίθεμα!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81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1772816"/>
            <a:ext cx="4968552" cy="4320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15616" y="2636912"/>
            <a:ext cx="3240360" cy="25922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524000"/>
            <a:ext cx="8229600" cy="5073352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... ...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... ...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... ...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    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... ...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...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...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...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...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713167" y="4060676"/>
            <a:ext cx="2304256" cy="612648"/>
          </a:xfrm>
          <a:prstGeom prst="wedgeRectCallout">
            <a:avLst>
              <a:gd name="adj1" fmla="val -108025"/>
              <a:gd name="adj2" fmla="val -7943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εμβέλεια του 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660232" y="1772816"/>
            <a:ext cx="2016224" cy="1440160"/>
          </a:xfrm>
          <a:prstGeom prst="wedgeRectCallout">
            <a:avLst>
              <a:gd name="adj1" fmla="val -107023"/>
              <a:gd name="adj2" fmla="val 62152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διαφορά του κόκκινου από το μπλε είναι ο χώρος εκτός της εμβελείας του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35614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/>
              <a:t>String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προκαθορισμένη κλάση </a:t>
            </a:r>
            <a:r>
              <a:rPr lang="el-GR" dirty="0" smtClean="0"/>
              <a:t>της </a:t>
            </a:r>
            <a:r>
              <a:rPr lang="en-US" dirty="0" smtClean="0"/>
              <a:t>Java </a:t>
            </a:r>
            <a:r>
              <a:rPr lang="el-GR" dirty="0" smtClean="0"/>
              <a:t>που μας επιτρέπει να χειριζόμαστε αλφαριθμητικά. </a:t>
            </a:r>
          </a:p>
          <a:p>
            <a:r>
              <a:rPr lang="el-GR" dirty="0" smtClean="0"/>
              <a:t>Ο τελεστής </a:t>
            </a:r>
            <a:r>
              <a:rPr lang="en-US" dirty="0" smtClean="0">
                <a:solidFill>
                  <a:srgbClr val="0070C0"/>
                </a:solidFill>
              </a:rPr>
              <a:t>“+”</a:t>
            </a:r>
            <a:r>
              <a:rPr lang="el-GR" dirty="0" smtClean="0"/>
              <a:t> μας επιτρέπει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</a:p>
          <a:p>
            <a:r>
              <a:rPr lang="el-GR" dirty="0" smtClean="0"/>
              <a:t>Υπάρχουν πολλές χρήσιμες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μέθοδοι</a:t>
            </a:r>
            <a:r>
              <a:rPr lang="el-GR" dirty="0" smtClean="0"/>
              <a:t> της κλάσης </a:t>
            </a:r>
            <a:r>
              <a:rPr lang="en-US" dirty="0" smtClean="0"/>
              <a:t>String.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</a:t>
            </a:r>
            <a:r>
              <a:rPr lang="en-US" dirty="0" smtClean="0">
                <a:solidFill>
                  <a:srgbClr val="0070C0"/>
                </a:solidFill>
              </a:rPr>
              <a:t>ength(): </a:t>
            </a:r>
            <a:r>
              <a:rPr lang="el-GR" dirty="0" smtClean="0"/>
              <a:t>μήκος του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equals(String x)</a:t>
            </a:r>
            <a:r>
              <a:rPr lang="en-US" dirty="0" smtClean="0"/>
              <a:t>: </a:t>
            </a:r>
            <a:r>
              <a:rPr lang="el-GR" dirty="0" smtClean="0"/>
              <a:t>τσεκάρει για ισότητα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trim(): </a:t>
            </a:r>
            <a:r>
              <a:rPr lang="el-GR" dirty="0" smtClean="0"/>
              <a:t>αφαιρεί κενά στην αρχή και το τέλος του </a:t>
            </a:r>
            <a:r>
              <a:rPr lang="en-US" dirty="0" smtClean="0"/>
              <a:t>string.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split(char </a:t>
            </a:r>
            <a:r>
              <a:rPr lang="en-US" dirty="0" err="1" smtClean="0">
                <a:solidFill>
                  <a:srgbClr val="0070C0"/>
                </a:solidFill>
              </a:rPr>
              <a:t>delim</a:t>
            </a:r>
            <a:r>
              <a:rPr lang="en-US" dirty="0" smtClean="0">
                <a:solidFill>
                  <a:srgbClr val="0070C0"/>
                </a:solidFill>
              </a:rPr>
              <a:t>): </a:t>
            </a:r>
            <a:r>
              <a:rPr lang="el-GR" dirty="0" smtClean="0"/>
              <a:t>σπάει το </a:t>
            </a:r>
            <a:r>
              <a:rPr lang="en-US" dirty="0" smtClean="0"/>
              <a:t>string </a:t>
            </a:r>
            <a:r>
              <a:rPr lang="el-GR" dirty="0" smtClean="0"/>
              <a:t>σε πίνακα από </a:t>
            </a:r>
            <a:r>
              <a:rPr lang="en-US" dirty="0" smtClean="0"/>
              <a:t>strings </a:t>
            </a:r>
            <a:r>
              <a:rPr lang="el-GR" dirty="0" smtClean="0"/>
              <a:t>με βάσει το χαρακτήρα </a:t>
            </a:r>
            <a:r>
              <a:rPr lang="en-US" dirty="0" err="1" smtClean="0"/>
              <a:t>delim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Μέθοδοι για να βρεθεί ένα </a:t>
            </a:r>
            <a:r>
              <a:rPr lang="el-GR" dirty="0" err="1" smtClean="0"/>
              <a:t>υπο</a:t>
            </a:r>
            <a:r>
              <a:rPr lang="el-GR" dirty="0" smtClean="0"/>
              <a:t>-</a:t>
            </a:r>
            <a:r>
              <a:rPr lang="en-US" dirty="0" smtClean="0"/>
              <a:t>string </a:t>
            </a:r>
            <a:r>
              <a:rPr lang="el-GR" dirty="0" smtClean="0"/>
              <a:t>μέσα σε ένα </a:t>
            </a:r>
            <a:r>
              <a:rPr lang="en-US" dirty="0" smtClean="0"/>
              <a:t>string.</a:t>
            </a:r>
          </a:p>
          <a:p>
            <a:pPr lvl="1"/>
            <a:r>
              <a:rPr lang="el-GR" dirty="0" smtClean="0"/>
              <a:t>Κλπ.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με </a:t>
            </a:r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StringProcessingDemo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sentence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"I hate text processing!"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int position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sentence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("hate");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sentence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substring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(position +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hate".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01234567890123456789012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sentence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word \"hate\" starts at index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                      + position);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sentence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sentence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substring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(0, position) +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“love" 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                    + ending;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changed string is: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sentence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59424" y="6096000"/>
            <a:ext cx="7536615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Strings </a:t>
            </a:r>
            <a:r>
              <a:rPr lang="el-GR" dirty="0" smtClean="0"/>
              <a:t>είναι αμετάβλητα (</a:t>
            </a:r>
            <a:r>
              <a:rPr lang="en-US" dirty="0" smtClean="0">
                <a:solidFill>
                  <a:srgbClr val="FF0000"/>
                </a:solidFill>
              </a:rPr>
              <a:t>immutable</a:t>
            </a:r>
            <a:r>
              <a:rPr lang="en-US" dirty="0" smtClean="0"/>
              <a:t>) </a:t>
            </a:r>
            <a:r>
              <a:rPr lang="el-GR" dirty="0" smtClean="0"/>
              <a:t>αντικείμενα</a:t>
            </a:r>
          </a:p>
          <a:p>
            <a:r>
              <a:rPr lang="el-GR" dirty="0" smtClean="0"/>
              <a:t>Όταν κάνουμε ανάθεση δημιουργούνται και αντιγράφονται από την αρχή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8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2819400"/>
            <a:ext cx="34290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86402"/>
            <a:ext cx="87158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Ορισμός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μεταβλητών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είναι </a:t>
            </a:r>
            <a:r>
              <a:rPr lang="en-US" dirty="0" smtClean="0">
                <a:solidFill>
                  <a:srgbClr val="0070C0"/>
                </a:solidFill>
              </a:rPr>
              <a:t>strongly typed </a:t>
            </a:r>
            <a:r>
              <a:rPr lang="el-GR" dirty="0" smtClean="0"/>
              <a:t>γλώσσα: κάθε μεταβλητή θα πρέπει να έχει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Οι τύποι </a:t>
            </a:r>
            <a:r>
              <a:rPr lang="en-US" dirty="0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FF0000"/>
                </a:solidFill>
              </a:rPr>
              <a:t>double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πρωταρχικοί (βασικοί) τύποι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primitive types</a:t>
            </a:r>
            <a:r>
              <a:rPr lang="en-US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Εκτός από τους βασικούς τύπους, όλοι οι άλλοι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τύποι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2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Έξοδος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>
              <a:buClr>
                <a:schemeClr val="accent6"/>
              </a:buClr>
            </a:pPr>
            <a:r>
              <a:rPr lang="el-GR" dirty="0" smtClean="0"/>
              <a:t>Για έξοδο μπορούμε να καλέσουμε τις συναρτήσεις του </a:t>
            </a:r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/>
              <a:t>αντικειμένου</a:t>
            </a:r>
            <a:r>
              <a:rPr lang="el-GR" dirty="0" smtClean="0"/>
              <a:t>: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println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(String s)</a:t>
            </a:r>
            <a:r>
              <a:rPr lang="el-GR" dirty="0" smtClean="0"/>
              <a:t>: για να τυπώσουμε ένα αλφαριθμητικό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</a:t>
            </a:r>
            <a:r>
              <a:rPr lang="el-GR" dirty="0" smtClean="0"/>
              <a:t>και τον χαρακτήρα </a:t>
            </a:r>
            <a:r>
              <a:rPr lang="el-GR" dirty="0" smtClean="0">
                <a:solidFill>
                  <a:srgbClr val="0070C0"/>
                </a:solidFill>
              </a:rPr>
              <a:t>‘\</a:t>
            </a:r>
            <a:r>
              <a:rPr lang="en-US" dirty="0" smtClean="0">
                <a:solidFill>
                  <a:srgbClr val="0070C0"/>
                </a:solidFill>
              </a:rPr>
              <a:t>n’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print(String s)</a:t>
            </a:r>
            <a:r>
              <a:rPr lang="en-US" dirty="0" smtClean="0"/>
              <a:t>: </a:t>
            </a:r>
            <a:r>
              <a:rPr lang="el-GR" dirty="0" smtClean="0"/>
              <a:t>τυπώνει το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l-GR" dirty="0" smtClean="0"/>
              <a:t> αλλά δεν αλλάζει γραμμή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printf</a:t>
            </a:r>
            <a:r>
              <a:rPr lang="en-US" dirty="0" smtClean="0"/>
              <a:t>: Formatted output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printf(“%</a:t>
            </a:r>
            <a:r>
              <a:rPr lang="en-US" dirty="0" err="1" smtClean="0">
                <a:solidFill>
                  <a:srgbClr val="0070C0"/>
                </a:solidFill>
              </a:rPr>
              <a:t>d”,myInt</a:t>
            </a:r>
            <a:r>
              <a:rPr lang="en-US" dirty="0" smtClean="0">
                <a:solidFill>
                  <a:srgbClr val="0070C0"/>
                </a:solidFill>
              </a:rPr>
              <a:t>);</a:t>
            </a:r>
            <a:r>
              <a:rPr lang="en-US" dirty="0" smtClean="0"/>
              <a:t> // </a:t>
            </a:r>
            <a:r>
              <a:rPr lang="el-GR" dirty="0" smtClean="0"/>
              <a:t>τυπώνει ένα ακέραιο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(“%</a:t>
            </a:r>
            <a:r>
              <a:rPr lang="en-US" dirty="0" err="1">
                <a:solidFill>
                  <a:srgbClr val="0070C0"/>
                </a:solidFill>
              </a:rPr>
              <a:t>f</a:t>
            </a:r>
            <a:r>
              <a:rPr lang="en-US" dirty="0" err="1" smtClean="0">
                <a:solidFill>
                  <a:srgbClr val="0070C0"/>
                </a:solidFill>
              </a:rPr>
              <a:t>”,myDouble</a:t>
            </a:r>
            <a:r>
              <a:rPr lang="en-US" dirty="0" smtClean="0">
                <a:solidFill>
                  <a:srgbClr val="0070C0"/>
                </a:solidFill>
              </a:rPr>
              <a:t>); </a:t>
            </a:r>
            <a:r>
              <a:rPr lang="en-US" dirty="0" smtClean="0"/>
              <a:t>// </a:t>
            </a:r>
            <a:r>
              <a:rPr lang="el-GR" dirty="0" smtClean="0"/>
              <a:t>τυπώνει ένα πραγματικό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(“%</a:t>
            </a:r>
            <a:r>
              <a:rPr lang="el-GR" dirty="0" smtClean="0">
                <a:solidFill>
                  <a:srgbClr val="0070C0"/>
                </a:solidFill>
              </a:rPr>
              <a:t>.2</a:t>
            </a:r>
            <a:r>
              <a:rPr lang="en-US" dirty="0" err="1" smtClean="0">
                <a:solidFill>
                  <a:srgbClr val="0070C0"/>
                </a:solidFill>
              </a:rPr>
              <a:t>f</a:t>
            </a:r>
            <a:r>
              <a:rPr lang="en-US" dirty="0" err="1">
                <a:solidFill>
                  <a:srgbClr val="0070C0"/>
                </a:solidFill>
              </a:rPr>
              <a:t>”,</a:t>
            </a:r>
            <a:r>
              <a:rPr lang="en-US" dirty="0" err="1" smtClean="0">
                <a:solidFill>
                  <a:srgbClr val="0070C0"/>
                </a:solidFill>
              </a:rPr>
              <a:t>myDouble</a:t>
            </a:r>
            <a:r>
              <a:rPr lang="en-US" dirty="0" smtClean="0">
                <a:solidFill>
                  <a:srgbClr val="0070C0"/>
                </a:solidFill>
              </a:rPr>
              <a:t>); </a:t>
            </a:r>
            <a:r>
              <a:rPr lang="en-US" dirty="0"/>
              <a:t>// </a:t>
            </a:r>
            <a:r>
              <a:rPr lang="el-GR" dirty="0" smtClean="0"/>
              <a:t>τυπώνει </a:t>
            </a:r>
            <a:r>
              <a:rPr lang="el-GR" dirty="0"/>
              <a:t>ένα </a:t>
            </a:r>
            <a:r>
              <a:rPr lang="el-GR" dirty="0" smtClean="0"/>
              <a:t>πραγματικό με δύο δεκαδικά</a:t>
            </a:r>
            <a:endParaRPr lang="el-GR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6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Είσοδος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Χρησιμοποιούμε την κλάση </a:t>
            </a:r>
            <a:r>
              <a:rPr lang="en-US" dirty="0" smtClean="0"/>
              <a:t>Scanner </a:t>
            </a:r>
            <a:r>
              <a:rPr lang="el-GR" dirty="0" smtClean="0"/>
              <a:t>της </a:t>
            </a:r>
            <a:r>
              <a:rPr lang="en-US" dirty="0" smtClean="0"/>
              <a:t>Java</a:t>
            </a:r>
            <a:endParaRPr lang="el-GR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java.util.Scanner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1"/>
            <a:endParaRPr lang="en-US" dirty="0"/>
          </a:p>
          <a:p>
            <a:r>
              <a:rPr lang="el-GR" dirty="0" smtClean="0"/>
              <a:t>Αρχικοποιείται με το ρεύμα εισόδου: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Scanner </a:t>
            </a:r>
            <a:r>
              <a:rPr lang="en-US" dirty="0" smtClean="0">
                <a:solidFill>
                  <a:srgbClr val="0070C0"/>
                </a:solidFill>
              </a:rPr>
              <a:t>input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=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Scanner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System.in</a:t>
            </a:r>
            <a:r>
              <a:rPr lang="en-US" dirty="0" smtClean="0"/>
              <a:t>);</a:t>
            </a:r>
          </a:p>
          <a:p>
            <a:pPr lvl="1"/>
            <a:endParaRPr lang="en-US" dirty="0"/>
          </a:p>
          <a:p>
            <a:r>
              <a:rPr lang="el-GR" dirty="0" smtClean="0"/>
              <a:t>Μπορούμε να καλέσουμε μεθόδους για να διαβάσουμε κάτι από την είσοδο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nextLine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διαβάζει μέχρι να βρει τον χαρακτήρα </a:t>
            </a:r>
            <a:r>
              <a:rPr lang="en-US" dirty="0"/>
              <a:t>‘\n’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next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 επόμενο </a:t>
            </a:r>
            <a:r>
              <a:rPr lang="en-US" dirty="0" smtClean="0"/>
              <a:t>String</a:t>
            </a:r>
            <a:endParaRPr lang="en-US" dirty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nextInt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τον επόμενο </a:t>
            </a:r>
            <a:r>
              <a:rPr lang="en-US" dirty="0" smtClean="0"/>
              <a:t>int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nextDouble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τον επόμενο </a:t>
            </a:r>
            <a:r>
              <a:rPr lang="en-US" dirty="0" smtClean="0"/>
              <a:t>double.</a:t>
            </a:r>
          </a:p>
        </p:txBody>
      </p:sp>
    </p:spTree>
    <p:extLst>
      <p:ext uri="{BB962C8B-B14F-4D97-AF65-F5344CB8AC3E}">
        <p14:creationId xmlns:p14="http://schemas.microsoft.com/office/powerpoint/2010/main" val="361232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12" y="1456765"/>
            <a:ext cx="8763000" cy="4419600"/>
          </a:xfrm>
          <a:ln w="28575">
            <a:solidFill>
              <a:schemeClr val="accent1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TestIO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“Say Something: ”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Scanner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Scanner(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 said: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1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8928992" cy="4061048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TestIO2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Scanner(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d=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nextDouble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(“division by 4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" +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d/4);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("1+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(division by 4)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"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1+d/4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("1+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(division of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by 4) =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",d, 1+d/4);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5980638"/>
            <a:ext cx="382117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αυτό το πρόγραμμα?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228184" y="2348880"/>
            <a:ext cx="2901697" cy="1360185"/>
          </a:xfrm>
          <a:prstGeom prst="wedgeRectCallout">
            <a:avLst>
              <a:gd name="adj1" fmla="val -35321"/>
              <a:gd name="adj2" fmla="val 9236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Το </a:t>
            </a:r>
            <a:r>
              <a:rPr lang="el-GR" dirty="0" smtClean="0">
                <a:solidFill>
                  <a:srgbClr val="FF0000"/>
                </a:solidFill>
              </a:rPr>
              <a:t>+</a:t>
            </a:r>
            <a:r>
              <a:rPr lang="el-GR" dirty="0" smtClean="0">
                <a:solidFill>
                  <a:schemeClr val="tx1"/>
                </a:solidFill>
              </a:rPr>
              <a:t> λειτουργεί ως </a:t>
            </a:r>
            <a:r>
              <a:rPr lang="en-US" dirty="0" smtClean="0">
                <a:solidFill>
                  <a:srgbClr val="FF0000"/>
                </a:solidFill>
              </a:rPr>
              <a:t>concatenation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τελεστής μεταξύ </a:t>
            </a:r>
            <a:r>
              <a:rPr lang="en-US" dirty="0" smtClean="0">
                <a:solidFill>
                  <a:schemeClr val="tx1"/>
                </a:solidFill>
              </a:rPr>
              <a:t>Strings, </a:t>
            </a:r>
            <a:r>
              <a:rPr lang="el-GR" dirty="0" smtClean="0">
                <a:solidFill>
                  <a:schemeClr val="tx1"/>
                </a:solidFill>
              </a:rPr>
              <a:t>άρα μετατρέπει τους αριθμούς σε</a:t>
            </a:r>
            <a:r>
              <a:rPr lang="en-US" dirty="0" smtClean="0">
                <a:solidFill>
                  <a:schemeClr val="tx1"/>
                </a:solidFill>
              </a:rPr>
              <a:t> Strings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99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Βρόγχοι – Το </a:t>
            </a:r>
            <a:r>
              <a:rPr lang="en-US" dirty="0" smtClean="0"/>
              <a:t>if-then</a:t>
            </a:r>
            <a:r>
              <a:rPr lang="el-GR" dirty="0" smtClean="0"/>
              <a:t>-</a:t>
            </a:r>
            <a:r>
              <a:rPr lang="en-US" dirty="0" smtClean="0"/>
              <a:t>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if-then-else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l-GR" dirty="0" smtClean="0"/>
              <a:t>Αν η </a:t>
            </a:r>
            <a:r>
              <a:rPr lang="el-GR" dirty="0" smtClean="0">
                <a:solidFill>
                  <a:srgbClr val="0070C0"/>
                </a:solidFill>
              </a:rPr>
              <a:t>συνθήκη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l-GR" dirty="0" smtClean="0"/>
              <a:t>εκτελείται το </a:t>
            </a:r>
            <a:r>
              <a:rPr lang="en-US" dirty="0" smtClean="0"/>
              <a:t>block </a:t>
            </a:r>
            <a:r>
              <a:rPr lang="el-GR" dirty="0" smtClean="0"/>
              <a:t>κώδικα </a:t>
            </a:r>
            <a:r>
              <a:rPr lang="en-US" dirty="0" smtClean="0"/>
              <a:t>if-code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l-GR" dirty="0" smtClean="0"/>
              <a:t>Αν </a:t>
            </a:r>
            <a:r>
              <a:rPr lang="el-GR" dirty="0"/>
              <a:t>η </a:t>
            </a:r>
            <a:r>
              <a:rPr lang="el-GR" dirty="0">
                <a:solidFill>
                  <a:srgbClr val="0070C0"/>
                </a:solidFill>
              </a:rPr>
              <a:t>συνθήκη</a:t>
            </a:r>
            <a:r>
              <a:rPr lang="el-GR" dirty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τότε </a:t>
            </a:r>
            <a:r>
              <a:rPr lang="el-GR" dirty="0"/>
              <a:t>εκτελείται το </a:t>
            </a:r>
            <a:r>
              <a:rPr lang="en-US" dirty="0"/>
              <a:t>block </a:t>
            </a:r>
            <a:r>
              <a:rPr lang="el-GR" dirty="0"/>
              <a:t>κώδικα </a:t>
            </a:r>
            <a:r>
              <a:rPr lang="en-US" dirty="0" smtClean="0"/>
              <a:t>else-code.</a:t>
            </a:r>
          </a:p>
          <a:p>
            <a:pPr>
              <a:lnSpc>
                <a:spcPct val="90000"/>
              </a:lnSpc>
            </a:pPr>
            <a:endParaRPr lang="el-GR" dirty="0" smtClean="0"/>
          </a:p>
          <a:p>
            <a:pPr>
              <a:lnSpc>
                <a:spcPct val="90000"/>
              </a:lnSpc>
            </a:pPr>
            <a:r>
              <a:rPr lang="el-GR" dirty="0" smtClean="0"/>
              <a:t>Ο κώδικας του </a:t>
            </a:r>
            <a:r>
              <a:rPr lang="en-US" dirty="0" smtClean="0"/>
              <a:t>if-code block </a:t>
            </a:r>
            <a:r>
              <a:rPr lang="el-GR" dirty="0" smtClean="0"/>
              <a:t>ή του </a:t>
            </a:r>
            <a:r>
              <a:rPr lang="en-US" dirty="0" smtClean="0"/>
              <a:t>else-code block </a:t>
            </a:r>
            <a:r>
              <a:rPr lang="el-GR" dirty="0" smtClean="0"/>
              <a:t>μπορεί να περιέχουν ένα άλλο </a:t>
            </a:r>
            <a:r>
              <a:rPr lang="en-US" dirty="0" smtClean="0"/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φωλιασμένο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nested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r>
              <a:rPr lang="en-US" dirty="0" smtClean="0"/>
              <a:t>if statement</a:t>
            </a:r>
            <a:endParaRPr lang="en-US" dirty="0"/>
          </a:p>
          <a:p>
            <a:pPr>
              <a:lnSpc>
                <a:spcPct val="90000"/>
              </a:lnSpc>
            </a:pPr>
            <a:endParaRPr lang="el-GR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l-GR" dirty="0" smtClean="0">
                <a:solidFill>
                  <a:srgbClr val="FF0000"/>
                </a:solidFill>
              </a:rPr>
              <a:t>Προσοχή</a:t>
            </a:r>
            <a:r>
              <a:rPr lang="en-US" dirty="0"/>
              <a:t>:  </a:t>
            </a:r>
            <a:r>
              <a:rPr lang="el-GR" dirty="0"/>
              <a:t>ένα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dirty="0"/>
              <a:t>clause </a:t>
            </a:r>
            <a:r>
              <a:rPr lang="el-GR" dirty="0" err="1"/>
              <a:t>ταιριάζεται</a:t>
            </a:r>
            <a:r>
              <a:rPr lang="el-GR" dirty="0"/>
              <a:t> με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τελευταίο</a:t>
            </a:r>
            <a:r>
              <a:rPr lang="el-GR" dirty="0"/>
              <a:t> </a:t>
            </a:r>
            <a:r>
              <a:rPr lang="el-GR" dirty="0" smtClean="0"/>
              <a:t>ελεύθερο</a:t>
            </a:r>
            <a:r>
              <a:rPr lang="en-US" dirty="0" smtClean="0"/>
              <a:t> </a:t>
            </a:r>
            <a:r>
              <a:rPr lang="en-US" sz="2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l-GR" sz="2900" dirty="0"/>
              <a:t>ακόμη κι αν η </a:t>
            </a:r>
            <a:r>
              <a:rPr lang="el-GR" sz="2900" dirty="0" smtClean="0"/>
              <a:t>στοίχιση </a:t>
            </a:r>
            <a:r>
              <a:rPr lang="el-GR" sz="2900" dirty="0"/>
              <a:t>του κώδικα </a:t>
            </a:r>
            <a:r>
              <a:rPr lang="el-GR" sz="2900" dirty="0" smtClean="0"/>
              <a:t>υπονοεί </a:t>
            </a:r>
            <a:r>
              <a:rPr lang="el-GR" sz="2900" dirty="0"/>
              <a:t>διαφορετικά.</a:t>
            </a:r>
            <a:endParaRPr lang="en-US" sz="29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267729"/>
            <a:ext cx="3079689" cy="1477328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…if-code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}else{</a:t>
            </a:r>
          </a:p>
          <a:p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…else-code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50678" y="4203700"/>
            <a:ext cx="1535921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if-code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 rot="2700000">
            <a:off x="5748937" y="2298520"/>
            <a:ext cx="1027112" cy="98620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5660953" y="259397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6244175" y="15890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6976867" y="2808291"/>
            <a:ext cx="1446334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6261761" y="4752978"/>
            <a:ext cx="146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H="1">
            <a:off x="6273484" y="3502025"/>
            <a:ext cx="1465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 flipH="1">
            <a:off x="6282276" y="5259388"/>
            <a:ext cx="2164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7379849" y="2428877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5671210" y="353377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7620000" y="4203700"/>
            <a:ext cx="1524000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else-code</a:t>
            </a:r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8423202" y="2814638"/>
            <a:ext cx="0" cy="1363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8448114" y="474503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5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Επαναλήψεις - </a:t>
            </a:r>
            <a:r>
              <a:rPr lang="en-US" dirty="0"/>
              <a:t>While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8535" cy="4876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while statement </a:t>
            </a:r>
            <a:r>
              <a:rPr lang="el-GR" dirty="0" smtClean="0"/>
              <a:t>έχει το εξής συντακτικό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l-GR" dirty="0" smtClean="0"/>
              <a:t>Αν η </a:t>
            </a:r>
            <a:r>
              <a:rPr lang="el-GR" dirty="0" smtClean="0">
                <a:solidFill>
                  <a:srgbClr val="0070C0"/>
                </a:solidFill>
              </a:rPr>
              <a:t>συνθήκη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αληθής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l-GR" dirty="0" smtClean="0"/>
              <a:t>εκτελείται το </a:t>
            </a:r>
            <a:r>
              <a:rPr lang="en-US" dirty="0" smtClean="0"/>
              <a:t>block </a:t>
            </a:r>
            <a:r>
              <a:rPr lang="el-GR" dirty="0" smtClean="0"/>
              <a:t>κώδικα </a:t>
            </a:r>
            <a:r>
              <a:rPr lang="en-US" dirty="0" smtClean="0"/>
              <a:t>while-code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O </a:t>
            </a:r>
            <a:r>
              <a:rPr lang="en-US" dirty="0">
                <a:solidFill>
                  <a:srgbClr val="0070C0"/>
                </a:solidFill>
              </a:rPr>
              <a:t>while-code block </a:t>
            </a:r>
            <a:r>
              <a:rPr lang="el-GR" dirty="0" smtClean="0"/>
              <a:t>κώδικας υλοποιεί </a:t>
            </a:r>
            <a:r>
              <a:rPr lang="el-GR" dirty="0"/>
              <a:t>τις επαναλήψεις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την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συνθήκη</a:t>
            </a:r>
            <a:r>
              <a:rPr lang="el-GR" dirty="0"/>
              <a:t>.</a:t>
            </a:r>
            <a:endParaRPr lang="en-US" dirty="0"/>
          </a:p>
          <a:p>
            <a:pPr lvl="1"/>
            <a:r>
              <a:rPr lang="el-GR" dirty="0" smtClean="0"/>
              <a:t>Στο </a:t>
            </a:r>
            <a:r>
              <a:rPr lang="el-GR" dirty="0" smtClean="0">
                <a:solidFill>
                  <a:srgbClr val="0070C0"/>
                </a:solidFill>
              </a:rPr>
              <a:t>τέλος του </a:t>
            </a:r>
            <a:r>
              <a:rPr lang="en-US" dirty="0" smtClean="0">
                <a:solidFill>
                  <a:srgbClr val="0070C0"/>
                </a:solidFill>
              </a:rPr>
              <a:t>while-code </a:t>
            </a:r>
            <a:r>
              <a:rPr lang="en-US" dirty="0" smtClean="0"/>
              <a:t>block </a:t>
            </a:r>
            <a:r>
              <a:rPr lang="el-GR" dirty="0" smtClean="0"/>
              <a:t>η </a:t>
            </a:r>
            <a:r>
              <a:rPr lang="el-GR" dirty="0"/>
              <a:t>συνθήκη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αξιολογείται εκ νέου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l-GR" dirty="0" smtClean="0"/>
              <a:t>Ο κώδικας επαναλαμβάνεται </a:t>
            </a:r>
            <a:r>
              <a:rPr lang="el-GR" dirty="0" smtClean="0">
                <a:solidFill>
                  <a:srgbClr val="0070C0"/>
                </a:solidFill>
              </a:rPr>
              <a:t>μέχρι</a:t>
            </a:r>
            <a:r>
              <a:rPr lang="el-GR" dirty="0" smtClean="0"/>
              <a:t> η συνθήκη να γίνει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ψευδής</a:t>
            </a:r>
            <a:r>
              <a:rPr lang="el-GR" dirty="0" smtClean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71366"/>
            <a:ext cx="3217547" cy="1200329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…while-code block…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950929" y="4314825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0000"/>
                </a:solidFill>
                <a:ea typeface="굴림" pitchFamily="34" charset="-127"/>
              </a:rPr>
              <a:t>while-code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322464" y="2410375"/>
            <a:ext cx="1027112" cy="9847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233746" y="267335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6809389" y="170021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549663" y="2921000"/>
            <a:ext cx="8206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6834554" y="4864100"/>
            <a:ext cx="1466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6846277" y="3613150"/>
            <a:ext cx="1466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371743" y="2921003"/>
            <a:ext cx="0" cy="2443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6830159" y="5370513"/>
            <a:ext cx="15401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672755" y="2540002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245470" y="3644902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5492262" y="5111750"/>
            <a:ext cx="1342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 flipV="1">
            <a:off x="5489331" y="2887663"/>
            <a:ext cx="0" cy="222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 flipV="1">
            <a:off x="5490796" y="2887663"/>
            <a:ext cx="633927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6834554" y="53736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6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2753</TotalTime>
  <Words>1366</Words>
  <Application>Microsoft Office PowerPoint</Application>
  <PresentationFormat>On-screen Show (4:3)</PresentationFormat>
  <Paragraphs>408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ΤΕΧΝΙΚΕΣ Αντικειμενοστραφουσ προγραμματισμου</vt:lpstr>
      <vt:lpstr>HelloWorld.java</vt:lpstr>
      <vt:lpstr>Division.java</vt:lpstr>
      <vt:lpstr>Έξοδος</vt:lpstr>
      <vt:lpstr>Είσοδος</vt:lpstr>
      <vt:lpstr>Παράδειγμα</vt:lpstr>
      <vt:lpstr>Παράδειγμα</vt:lpstr>
      <vt:lpstr>Βρόγχοι – Το if-then-else Statement</vt:lpstr>
      <vt:lpstr>Επαναλήψεις - While statement</vt:lpstr>
      <vt:lpstr>Επαναλήψεις – for statement</vt:lpstr>
      <vt:lpstr>Το Do-While statement</vt:lpstr>
      <vt:lpstr>PowerPoint Presentation</vt:lpstr>
      <vt:lpstr>PowerPoint Presentation</vt:lpstr>
      <vt:lpstr>Οι εντολές break και continue</vt:lpstr>
      <vt:lpstr>Παράδειγμα</vt:lpstr>
      <vt:lpstr>PowerPoint Presentation</vt:lpstr>
      <vt:lpstr>PowerPoint Presentation</vt:lpstr>
      <vt:lpstr>Scope μεταβλητών</vt:lpstr>
      <vt:lpstr>Παράδειγμα με το scope μεταβλητών</vt:lpstr>
      <vt:lpstr>PowerPoint Presentation</vt:lpstr>
      <vt:lpstr>Strings</vt:lpstr>
      <vt:lpstr>Παράδειγμα με Strings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180</cp:revision>
  <dcterms:created xsi:type="dcterms:W3CDTF">2013-02-10T16:19:38Z</dcterms:created>
  <dcterms:modified xsi:type="dcterms:W3CDTF">2014-03-01T19:39:13Z</dcterms:modified>
</cp:coreProperties>
</file>