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7" r:id="rId2"/>
    <p:sldId id="628" r:id="rId3"/>
    <p:sldId id="629" r:id="rId4"/>
    <p:sldId id="631" r:id="rId5"/>
    <p:sldId id="664" r:id="rId6"/>
    <p:sldId id="632" r:id="rId7"/>
    <p:sldId id="633" r:id="rId8"/>
    <p:sldId id="634" r:id="rId9"/>
    <p:sldId id="635" r:id="rId10"/>
    <p:sldId id="637" r:id="rId11"/>
    <p:sldId id="636" r:id="rId12"/>
    <p:sldId id="638" r:id="rId13"/>
    <p:sldId id="639" r:id="rId14"/>
    <p:sldId id="640" r:id="rId15"/>
    <p:sldId id="642" r:id="rId16"/>
    <p:sldId id="641" r:id="rId17"/>
    <p:sldId id="643" r:id="rId18"/>
    <p:sldId id="644" r:id="rId19"/>
    <p:sldId id="645" r:id="rId20"/>
    <p:sldId id="646" r:id="rId21"/>
    <p:sldId id="647" r:id="rId22"/>
    <p:sldId id="648" r:id="rId23"/>
    <p:sldId id="651" r:id="rId24"/>
    <p:sldId id="649" r:id="rId25"/>
    <p:sldId id="650" r:id="rId26"/>
    <p:sldId id="652" r:id="rId27"/>
    <p:sldId id="653" r:id="rId28"/>
    <p:sldId id="654" r:id="rId29"/>
    <p:sldId id="665" r:id="rId30"/>
    <p:sldId id="666" r:id="rId31"/>
    <p:sldId id="667" r:id="rId32"/>
    <p:sldId id="668" r:id="rId33"/>
    <p:sldId id="669" r:id="rId34"/>
    <p:sldId id="688" r:id="rId35"/>
    <p:sldId id="658" r:id="rId36"/>
    <p:sldId id="656" r:id="rId37"/>
    <p:sldId id="66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Εξαιρέσεις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Try-throw-catch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Μπαίνοντας στο </a:t>
            </a:r>
            <a:r>
              <a:rPr lang="en-US" dirty="0" smtClean="0"/>
              <a:t>try block, </a:t>
            </a:r>
            <a:r>
              <a:rPr lang="el-GR" dirty="0" smtClean="0"/>
              <a:t>εκτελείται ο κώδικας πριν.</a:t>
            </a:r>
          </a:p>
          <a:p>
            <a:r>
              <a:rPr lang="el-GR" dirty="0" smtClean="0"/>
              <a:t>Αν υπάρχει εξαίρεση η ροή μεταφέρεται στο </a:t>
            </a:r>
            <a:r>
              <a:rPr lang="en-US" dirty="0" smtClean="0"/>
              <a:t>catch block</a:t>
            </a:r>
          </a:p>
          <a:p>
            <a:r>
              <a:rPr lang="el-GR" dirty="0" smtClean="0"/>
              <a:t>Αν δεν υπάρχει εξαίρεση εκτελείται ο κώδικας μετά</a:t>
            </a:r>
            <a:r>
              <a:rPr lang="en-US" dirty="0" smtClean="0"/>
              <a:t>. </a:t>
            </a:r>
            <a:r>
              <a:rPr lang="el-GR" dirty="0" smtClean="0"/>
              <a:t>Ο κώδικας του </a:t>
            </a:r>
            <a:r>
              <a:rPr lang="en-US" dirty="0" smtClean="0"/>
              <a:t>catch block </a:t>
            </a:r>
            <a:r>
              <a:rPr lang="el-GR" dirty="0" smtClean="0"/>
              <a:t>δεν εκτελείται ποτέ.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7895" y="2132856"/>
            <a:ext cx="7904728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&lt;Κώδικας πριν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&lt;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Κώδικας ο οποίος μπορεί να κάνει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throw exception&gt;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&lt;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μετά&gt;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 (Exception e)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που χειρίζεται την εξαίρεση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58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404664"/>
            <a:ext cx="8856984" cy="655564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DanceLesson2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Scanner keyboard = new Scanner(System.in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("Enter number of male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and female dancers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int men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int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women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try{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if (men == 0 &amp;&amp; women == 0)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throw new Exception("Lesson is canceled. No students.");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else if (men == 0)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throw new Exception("Lesson is canceled. No 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else if (women == 0)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throw new Exception("Lesson is canceled. No women.");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(women &gt;= men)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("Each man must dance with " +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 women/(double)men + " women.");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else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("Each woman must dance with " +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 men/(double)women + " 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catch(Exception 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String message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(message);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l-GR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("Begin the lesson.");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06532" y="644676"/>
            <a:ext cx="269798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Υλοποίηση με εξαιρέσεις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5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Εξειδικευμένες εξαιρέσεις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κλάση </a:t>
            </a:r>
            <a:r>
              <a:rPr lang="en-US" dirty="0" smtClean="0"/>
              <a:t>Exception </a:t>
            </a:r>
            <a:r>
              <a:rPr lang="el-GR" dirty="0" smtClean="0"/>
              <a:t>είναι η πιο γενική κλάση εξαίρεσης. Υπάρχουν και πιο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εξειδικευμένες κλάσεις εξαιρέσεων</a:t>
            </a:r>
            <a:r>
              <a:rPr lang="el-GR" dirty="0" smtClean="0"/>
              <a:t> </a:t>
            </a:r>
            <a:r>
              <a:rPr lang="el-GR" dirty="0"/>
              <a:t>που </a:t>
            </a:r>
            <a:r>
              <a:rPr lang="el-GR" dirty="0">
                <a:solidFill>
                  <a:srgbClr val="0070C0"/>
                </a:solidFill>
              </a:rPr>
              <a:t>κληρονομούν</a:t>
            </a:r>
            <a:r>
              <a:rPr lang="el-GR" dirty="0"/>
              <a:t> από την </a:t>
            </a:r>
            <a:r>
              <a:rPr lang="en-US" dirty="0" smtClean="0"/>
              <a:t>Exception</a:t>
            </a:r>
            <a:r>
              <a:rPr lang="el-GR" dirty="0" smtClean="0"/>
              <a:t> σε διάφορα πακέτα της </a:t>
            </a:r>
            <a:r>
              <a:rPr lang="en-US" dirty="0" smtClean="0"/>
              <a:t>Java. </a:t>
            </a:r>
            <a:r>
              <a:rPr lang="el-GR" dirty="0" smtClean="0"/>
              <a:t>Π.χ.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FileNotFoundException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IOException</a:t>
            </a:r>
            <a:endParaRPr lang="el-GR" dirty="0" smtClean="0">
              <a:solidFill>
                <a:srgbClr val="0070C0"/>
              </a:solidFill>
            </a:endParaRPr>
          </a:p>
          <a:p>
            <a:endParaRPr lang="el-GR" dirty="0"/>
          </a:p>
          <a:p>
            <a:r>
              <a:rPr lang="el-GR" dirty="0" smtClean="0"/>
              <a:t>Μπορούμε επίσης να ορίσουμε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δικές μας κλάσεις εξαιρέσεων</a:t>
            </a:r>
            <a:r>
              <a:rPr lang="el-GR" dirty="0" smtClean="0"/>
              <a:t> ανάλογα με τις ανάγκες μας.</a:t>
            </a:r>
          </a:p>
          <a:p>
            <a:endParaRPr lang="el-GR" dirty="0"/>
          </a:p>
          <a:p>
            <a:r>
              <a:rPr lang="el-GR" dirty="0" smtClean="0"/>
              <a:t>Αυτό είναι χρήσιμο ώστε να έχουμε και </a:t>
            </a:r>
            <a:r>
              <a:rPr lang="el-GR" dirty="0" smtClean="0">
                <a:solidFill>
                  <a:srgbClr val="0070C0"/>
                </a:solidFill>
              </a:rPr>
              <a:t>εξειδικευμένα </a:t>
            </a:r>
            <a:r>
              <a:rPr lang="en-US" dirty="0" smtClean="0">
                <a:solidFill>
                  <a:srgbClr val="0070C0"/>
                </a:solidFill>
              </a:rPr>
              <a:t>catch blocks</a:t>
            </a:r>
            <a:r>
              <a:rPr lang="el-GR" dirty="0" smtClean="0"/>
              <a:t> όπως θα δούμε αργότερα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765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να ορίσουμε μια εξαίρεση για την περίπτωση που προσπαθούμε να διαιρέσουμε με το μηδέν</a:t>
            </a:r>
          </a:p>
          <a:p>
            <a:pPr lvl="1"/>
            <a:r>
              <a:rPr lang="el-GR" dirty="0" smtClean="0"/>
              <a:t>Η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DivisionByZeroException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lvl="1"/>
            <a:endParaRPr lang="en-US" dirty="0"/>
          </a:p>
          <a:p>
            <a:r>
              <a:rPr lang="el-GR" dirty="0" smtClean="0"/>
              <a:t>Η κλάση μας θα </a:t>
            </a:r>
            <a:r>
              <a:rPr lang="el-GR" dirty="0" smtClean="0">
                <a:solidFill>
                  <a:srgbClr val="0070C0"/>
                </a:solidFill>
              </a:rPr>
              <a:t>κληρονομεί</a:t>
            </a:r>
            <a:r>
              <a:rPr lang="el-GR" dirty="0" smtClean="0"/>
              <a:t> από 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Exception</a:t>
            </a:r>
            <a:r>
              <a:rPr lang="en-US" dirty="0" smtClean="0"/>
              <a:t> </a:t>
            </a:r>
            <a:r>
              <a:rPr lang="el-GR" dirty="0" smtClean="0"/>
              <a:t>οπότε θα έχει την μέθοδο </a:t>
            </a:r>
            <a:r>
              <a:rPr lang="en-US" dirty="0" err="1" smtClean="0">
                <a:solidFill>
                  <a:srgbClr val="0070C0"/>
                </a:solidFill>
              </a:rPr>
              <a:t>getMessage</a:t>
            </a:r>
            <a:r>
              <a:rPr lang="en-US" dirty="0" smtClean="0">
                <a:solidFill>
                  <a:srgbClr val="0070C0"/>
                </a:solidFill>
              </a:rPr>
              <a:t>() </a:t>
            </a:r>
            <a:r>
              <a:rPr lang="el-GR" dirty="0" smtClean="0"/>
              <a:t>για να επιστρέφει το μήνυμα </a:t>
            </a:r>
          </a:p>
          <a:p>
            <a:pPr lvl="1"/>
            <a:r>
              <a:rPr lang="el-GR" dirty="0" smtClean="0"/>
              <a:t>Συνήθως το μόνο που χρειάζεται είναι να ορίσουμε τον </a:t>
            </a:r>
            <a:r>
              <a:rPr lang="en-US" dirty="0" smtClean="0"/>
              <a:t>constructor.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78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Exception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super("Division by Zero!");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(String message)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super(message);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36008" y="5733256"/>
            <a:ext cx="530799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κλάση κληρονομεί και την μέθοδο </a:t>
            </a:r>
            <a:r>
              <a:rPr lang="en-US" dirty="0" err="1" smtClean="0">
                <a:solidFill>
                  <a:srgbClr val="FF0000"/>
                </a:solidFill>
              </a:rPr>
              <a:t>getMessage</a:t>
            </a:r>
            <a:r>
              <a:rPr lang="en-US" dirty="0" smtClean="0">
                <a:solidFill>
                  <a:srgbClr val="FF0000"/>
                </a:solidFill>
              </a:rPr>
              <a:t>()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88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9268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DivisionDemoFirstVersion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numerator:");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numerator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denominator:");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denominator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if (denominator == 0)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double quotient = numerator/(double)denominator;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(numerator + "/"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                + denominator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                + " = " + quotient);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(0);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66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9268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DivisionDemoFirstVersion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numerator:");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numerator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denominator:");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denominator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if (denominator == 0)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 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double quotient = numerator/(double)denominator;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(numerator + "/"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                + denominator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                + " = " + quotient);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secondChance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80112" y="5013176"/>
            <a:ext cx="367240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Μπορούμε μέσα στο </a:t>
            </a:r>
            <a:r>
              <a:rPr lang="en-US" dirty="0" smtClean="0"/>
              <a:t>catch</a:t>
            </a:r>
            <a:r>
              <a:rPr lang="el-GR" dirty="0" smtClean="0"/>
              <a:t> </a:t>
            </a:r>
            <a:r>
              <a:rPr lang="en-US" dirty="0" smtClean="0"/>
              <a:t>block</a:t>
            </a:r>
            <a:r>
              <a:rPr lang="el-GR" dirty="0" smtClean="0"/>
              <a:t> να καλούμε μία άλλη μέθοδο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676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9268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secondChance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("Try again:");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("Enter numerator:");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int numerator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("Enter denominator:");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("Be sure the denominator is not zero.");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int denominator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if (denominator == 0)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("I cannot do division by zero.");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("Aborting program.");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double quotient = ((double)numerator)/denominator;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(numerator + "/"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+ denominator 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+ " = " + quotient);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30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Ορίζοντας </a:t>
            </a:r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Ορίζουμε μια νέα εξαίρεση μόνο αν υπάρχει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ανάγκη</a:t>
            </a:r>
            <a:r>
              <a:rPr lang="el-GR" dirty="0" smtClean="0"/>
              <a:t>, αλλιώς μπορούμε να χρησιμοποιήσουμε την κλάση </a:t>
            </a:r>
            <a:r>
              <a:rPr lang="en-US" dirty="0" smtClean="0"/>
              <a:t>Exception.</a:t>
            </a:r>
          </a:p>
          <a:p>
            <a:r>
              <a:rPr lang="el-GR" dirty="0" smtClean="0"/>
              <a:t>Στη νέα κλάση ορίζουμε πάντα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χωρίς ορίσματα </a:t>
            </a:r>
            <a:r>
              <a:rPr lang="el-GR" dirty="0" smtClean="0"/>
              <a:t>και έναν που παίρνει το </a:t>
            </a:r>
            <a:r>
              <a:rPr lang="en-US" dirty="0" smtClean="0">
                <a:solidFill>
                  <a:srgbClr val="0070C0"/>
                </a:solidFill>
              </a:rPr>
              <a:t>String </a:t>
            </a:r>
            <a:r>
              <a:rPr lang="el-GR" dirty="0" smtClean="0">
                <a:solidFill>
                  <a:srgbClr val="0070C0"/>
                </a:solidFill>
              </a:rPr>
              <a:t>του μηνύματος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Διατηρούμε την μέθοδο </a:t>
            </a:r>
            <a:r>
              <a:rPr lang="en-US" dirty="0" err="1" smtClean="0">
                <a:solidFill>
                  <a:srgbClr val="0070C0"/>
                </a:solidFill>
              </a:rPr>
              <a:t>getMessage</a:t>
            </a:r>
            <a:r>
              <a:rPr lang="en-US" dirty="0" smtClean="0">
                <a:solidFill>
                  <a:srgbClr val="0070C0"/>
                </a:solidFill>
              </a:rPr>
              <a:t>() </a:t>
            </a:r>
            <a:r>
              <a:rPr lang="el-GR" dirty="0" smtClean="0"/>
              <a:t>ως έχει</a:t>
            </a:r>
          </a:p>
          <a:p>
            <a:pPr lvl="1"/>
            <a:r>
              <a:rPr lang="el-GR" dirty="0" smtClean="0"/>
              <a:t>Συνήθως δεν θα χρειαστούμε κάποια άλλη μέθοδο.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108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Εξαιρέσεις με επιπλέον πληροφορία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Μια εξαίρεση συνήθως έχει ένα μήνυμα σε μορφή </a:t>
            </a:r>
            <a:r>
              <a:rPr lang="en-US" dirty="0" smtClean="0"/>
              <a:t>String. </a:t>
            </a:r>
            <a:r>
              <a:rPr lang="el-GR" dirty="0" smtClean="0"/>
              <a:t>Μπορεί να έχει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επιπλέον πληροφορία </a:t>
            </a:r>
            <a:r>
              <a:rPr lang="el-GR" dirty="0" smtClean="0"/>
              <a:t>η οποία αποθηκεύεται σε </a:t>
            </a:r>
            <a:r>
              <a:rPr lang="el-GR" dirty="0" smtClean="0">
                <a:solidFill>
                  <a:srgbClr val="0070C0"/>
                </a:solidFill>
              </a:rPr>
              <a:t>πεδία της μεθόδου</a:t>
            </a:r>
            <a:r>
              <a:rPr lang="el-GR" dirty="0" smtClean="0"/>
              <a:t>.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Παράδειγμα: Ζητάμε το έτος γέννησης και θέλουμε να πετάμε μια εξαίρεση αν είναι μεγαλύτερο από 201</a:t>
            </a:r>
            <a:r>
              <a:rPr lang="en-US" dirty="0" smtClean="0"/>
              <a:t>4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Θα ορίσουμε το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BadNumberException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l-GR" dirty="0" smtClean="0"/>
              <a:t>Η εξαίρεση θα πρέπει να</a:t>
            </a:r>
            <a:r>
              <a:rPr lang="en-US" dirty="0" smtClean="0"/>
              <a:t> </a:t>
            </a:r>
            <a:r>
              <a:rPr lang="el-GR" dirty="0" smtClean="0"/>
              <a:t>μεταφέρει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πληροφορία</a:t>
            </a:r>
            <a:r>
              <a:rPr lang="el-GR" dirty="0" smtClean="0"/>
              <a:t> για τον </a:t>
            </a:r>
            <a:r>
              <a:rPr lang="el-GR" dirty="0" smtClean="0">
                <a:solidFill>
                  <a:srgbClr val="0070C0"/>
                </a:solidFill>
              </a:rPr>
              <a:t>αριθμό</a:t>
            </a:r>
            <a:r>
              <a:rPr lang="el-GR" dirty="0" smtClean="0"/>
              <a:t> που δόθηκε. </a:t>
            </a:r>
          </a:p>
          <a:p>
            <a:pPr marL="0" indent="0">
              <a:buNone/>
            </a:pPr>
            <a:r>
              <a:rPr lang="el-GR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27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Εξαιρέσεις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Στα προγράμματα μας θα πρέπει να μπορούμε να χειριστούμε περιπτώσεις που το πρόγραμμα </a:t>
            </a:r>
            <a:r>
              <a:rPr lang="el-GR" dirty="0" smtClean="0">
                <a:solidFill>
                  <a:srgbClr val="0070C0"/>
                </a:solidFill>
              </a:rPr>
              <a:t>δεν </a:t>
            </a:r>
            <a:r>
              <a:rPr lang="el-GR" dirty="0" smtClean="0"/>
              <a:t>εξελίσσεται όπως το είχαμε προβλέψει</a:t>
            </a:r>
          </a:p>
          <a:p>
            <a:pPr lvl="1"/>
            <a:r>
              <a:rPr lang="el-GR" dirty="0" smtClean="0"/>
              <a:t>Π.χ., κάνουμε μια διαίρεση και ο παρανομαστής είναι μηδέν</a:t>
            </a:r>
          </a:p>
          <a:p>
            <a:pPr lvl="1"/>
            <a:r>
              <a:rPr lang="el-GR" dirty="0" smtClean="0"/>
              <a:t>Θέλουμε να διαβάσουμε ένα ακέραιο, αλλά η είσοδος είναι ένα </a:t>
            </a:r>
            <a:r>
              <a:rPr lang="en-US" dirty="0" smtClean="0"/>
              <a:t>String</a:t>
            </a:r>
          </a:p>
          <a:p>
            <a:pPr lvl="1"/>
            <a:r>
              <a:rPr lang="el-GR" dirty="0" smtClean="0"/>
              <a:t>Θέλουμε να διαβάσουμε από ένα αρχείο αλλά δώσαμε λάθος το όνομα.</a:t>
            </a:r>
          </a:p>
          <a:p>
            <a:r>
              <a:rPr lang="el-GR" dirty="0" smtClean="0"/>
              <a:t>Για τη διαχείριση τέτοιων εξαιρετικών περιπτώσεων υπάρχουν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Εξαιρέσεις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Exceptions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Οι εξαιρέσεις είναι ένα αρκετά προχωρημένο προγραμματιστικό εργαλείο.</a:t>
            </a:r>
          </a:p>
          <a:p>
            <a:pPr lvl="1"/>
            <a:r>
              <a:rPr lang="el-GR" dirty="0" smtClean="0"/>
              <a:t>Ακόμη κι αν δεν τις χρησιμοποιήσετε, εμφανίζονται σε διάφορες βιβλιοθήκες της </a:t>
            </a:r>
            <a:r>
              <a:rPr lang="en-US" dirty="0" smtClean="0"/>
              <a:t>Java, </a:t>
            </a:r>
            <a:r>
              <a:rPr lang="el-GR" dirty="0" smtClean="0"/>
              <a:t>οπότε θα πρέπει να ξέρετε να τις χειρίζεστε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66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000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extends Exception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int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badNumber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number)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super("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badNumber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number;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super("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(String message)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super(message);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int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getBadNumber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1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00032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BadNumberExceptionDemo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year of birth:");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int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inputNumber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if 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inputNumber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&gt;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2014)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inputNumber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("Thank you for entering " +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inputNumber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BadNumberException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e.getBadNumber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 is not valid.");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5364088" y="5229200"/>
            <a:ext cx="3600400" cy="612648"/>
          </a:xfrm>
          <a:prstGeom prst="wedgeRectCallout">
            <a:avLst>
              <a:gd name="adj1" fmla="val -71702"/>
              <a:gd name="adj2" fmla="val -1027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Μας επιστρέφει τον αριθμό που προκάλεσε την εξαίρεση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335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Πολλαπλά </a:t>
            </a:r>
            <a:r>
              <a:rPr lang="en-US" dirty="0" smtClean="0"/>
              <a:t>catch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Εφόσον έχουμε πολλαπλά είδη εξαιρέσεων είναι δυνατόν ένα </a:t>
            </a:r>
            <a:r>
              <a:rPr lang="en-US" dirty="0" smtClean="0">
                <a:solidFill>
                  <a:srgbClr val="0070C0"/>
                </a:solidFill>
              </a:rPr>
              <a:t>try block </a:t>
            </a:r>
            <a:r>
              <a:rPr lang="el-GR" dirty="0" smtClean="0"/>
              <a:t>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πετάει</a:t>
            </a:r>
            <a:r>
              <a:rPr lang="el-GR" dirty="0" smtClean="0"/>
              <a:t> παραπάνω από ένα τύπο </a:t>
            </a:r>
            <a:r>
              <a:rPr lang="el-GR" dirty="0" smtClean="0">
                <a:solidFill>
                  <a:srgbClr val="0070C0"/>
                </a:solidFill>
              </a:rPr>
              <a:t>εξαίρεσης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Στην περίπτωση αυτή χρειαζόμαστε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διαφορετικά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catch blocks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02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000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extends Exception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super("Negative Number Exception!");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(String message)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super(message);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7074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623731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try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("How many pencils do you have?");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pencils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if (pencils &lt;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("pencils");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("How many erasers do you have?");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erasers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double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pencilsPerEraser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if (erasers &lt;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("erasers");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else if (erasers !=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pencilsPerEraser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= pencils/(double)erasers;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else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("Each eraser must last through "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+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pencilsPerEraser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+ " pencils.");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NegativeNumberException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("Cannot have a negative number of 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("Do not make any mistakes.");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47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Όταν πεταχτεί μια εξαίρεση και βγούμε από ένα </a:t>
            </a:r>
            <a:r>
              <a:rPr lang="en-US" dirty="0" smtClean="0"/>
              <a:t>try block, </a:t>
            </a:r>
            <a:r>
              <a:rPr lang="el-GR" dirty="0" smtClean="0"/>
              <a:t>τα </a:t>
            </a:r>
            <a:r>
              <a:rPr lang="en-US" dirty="0" smtClean="0">
                <a:solidFill>
                  <a:srgbClr val="0070C0"/>
                </a:solidFill>
              </a:rPr>
              <a:t>catch blocks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εξετάζονται με την σειρά που εμφανίζονται στον κώδικα.</a:t>
            </a:r>
          </a:p>
          <a:p>
            <a:r>
              <a:rPr lang="el-GR" dirty="0" smtClean="0"/>
              <a:t>Θα εκτελεστεί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πρώτο</a:t>
            </a:r>
            <a:r>
              <a:rPr lang="el-GR" dirty="0" smtClean="0"/>
              <a:t> </a:t>
            </a:r>
            <a:r>
              <a:rPr lang="en-US" dirty="0" smtClean="0"/>
              <a:t>catch block </a:t>
            </a:r>
            <a:r>
              <a:rPr lang="el-GR" dirty="0" smtClean="0"/>
              <a:t>με όρισμα που ταιριάζει στο </a:t>
            </a:r>
            <a:r>
              <a:rPr lang="en-US" dirty="0" smtClean="0">
                <a:solidFill>
                  <a:srgbClr val="0070C0"/>
                </a:solidFill>
              </a:rPr>
              <a:t>exception</a:t>
            </a:r>
            <a:r>
              <a:rPr lang="en-US" dirty="0" smtClean="0"/>
              <a:t> </a:t>
            </a:r>
            <a:r>
              <a:rPr lang="el-GR" dirty="0" smtClean="0"/>
              <a:t>που έχει πεταχτεί.</a:t>
            </a:r>
          </a:p>
          <a:p>
            <a:r>
              <a:rPr lang="el-GR" dirty="0" smtClean="0"/>
              <a:t>Για να είμαστε σίγουροι ότι θα εκτελεστεί το σωστό </a:t>
            </a:r>
            <a:r>
              <a:rPr lang="en-US" dirty="0" smtClean="0"/>
              <a:t>catch block </a:t>
            </a:r>
            <a:r>
              <a:rPr lang="el-GR" dirty="0" smtClean="0"/>
              <a:t>θα πρέπει να έχουμε τις πιο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συγκεκριμένες εξαιρέσεις πρώτες </a:t>
            </a:r>
            <a:r>
              <a:rPr lang="el-GR" dirty="0" smtClean="0"/>
              <a:t>και τις </a:t>
            </a:r>
            <a:r>
              <a:rPr lang="el-GR" dirty="0" smtClean="0">
                <a:solidFill>
                  <a:srgbClr val="0070C0"/>
                </a:solidFill>
              </a:rPr>
              <a:t>πιο γενικές μετά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Αν είναι ανάποδα, οι πιο συγκεκριμένες εξαιρέσεις δεν θα εκτελεστούν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ποτέ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O compiler </a:t>
            </a:r>
            <a:r>
              <a:rPr lang="el-GR" dirty="0" smtClean="0"/>
              <a:t>μπορεί να σας βγάλει μήνυμα λάθους αν έχετε ήδη πιάσει μια εξαίρεση.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93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 που πετάνε εξαιρέσεις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Μέχρι τώρα είδαμε παραδείγματα όπου οι εξαιρέσεις πετιόνται και πιάνονται στον ίδιο κώδικα. </a:t>
            </a:r>
          </a:p>
          <a:p>
            <a:pPr lvl="1"/>
            <a:r>
              <a:rPr lang="el-GR" dirty="0" smtClean="0"/>
              <a:t>Αυτό δεν είναι και τόσο ρεαλιστικό σενάριο</a:t>
            </a:r>
          </a:p>
          <a:p>
            <a:r>
              <a:rPr lang="el-GR" dirty="0" smtClean="0"/>
              <a:t>Το πιο σύνηθες είναι ότι την </a:t>
            </a:r>
            <a:r>
              <a:rPr lang="el-GR" dirty="0" smtClean="0">
                <a:solidFill>
                  <a:srgbClr val="0070C0"/>
                </a:solidFill>
              </a:rPr>
              <a:t>εξαίρεση</a:t>
            </a:r>
            <a:r>
              <a:rPr lang="el-GR" dirty="0" smtClean="0"/>
              <a:t> την πετάμε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 μια μέθοδο </a:t>
            </a:r>
            <a:r>
              <a:rPr lang="el-GR" dirty="0" smtClean="0"/>
              <a:t>και την </a:t>
            </a:r>
            <a:r>
              <a:rPr lang="el-GR" dirty="0" smtClean="0">
                <a:solidFill>
                  <a:srgbClr val="0070C0"/>
                </a:solidFill>
              </a:rPr>
              <a:t>πιάνουμε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 μία άλλη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94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Μέθοδος που πετάει εξαίρεση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Αν η μέθοδος πετάξει μια εξαίρεση τότε </a:t>
            </a:r>
            <a:r>
              <a:rPr lang="el-GR" dirty="0" smtClean="0">
                <a:solidFill>
                  <a:srgbClr val="0070C0"/>
                </a:solidFill>
              </a:rPr>
              <a:t>σταματάει</a:t>
            </a:r>
            <a:r>
              <a:rPr lang="el-GR" dirty="0" smtClean="0"/>
              <a:t> η εκτέλεση του κώδικα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στο σημείο που πετάει την εκτέλεση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Με τον ίδιο τρόπο όπως η εντολή </a:t>
            </a:r>
            <a:r>
              <a:rPr lang="en-US" dirty="0" smtClean="0"/>
              <a:t>return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2348880"/>
            <a:ext cx="7491153" cy="175432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ReturnType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 list)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Exception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πριν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Κώδικας ο οποίος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κάνει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throw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Ε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xception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μετά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112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Μέθοδος που πετάει εξαίρεση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Μία μέθοδος μπορεί να πετάει πολλές εξαιρέσεις</a:t>
            </a:r>
            <a:endParaRPr lang="en-US" dirty="0" smtClean="0"/>
          </a:p>
          <a:p>
            <a:r>
              <a:rPr lang="el-GR" dirty="0" smtClean="0"/>
              <a:t>Σύνταξη: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5576" y="3284984"/>
            <a:ext cx="6664004" cy="2585323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ReturnType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 list)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Exception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1,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Exception2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πριν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Κώδικας ο οποίος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κάνει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throw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Ε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xception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μετά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Κώδικας ο οποίος κάνει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throw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Ε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xception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μετά&gt;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824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DivisionDemoSecondVersion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numerator, denominator 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int numerator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(); int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denominator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quotient =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(numerator, denominator);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(numerator + "/"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denominator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" = " + quotient);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(0);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public static double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top, int bottom)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endParaRPr lang="en-US" sz="19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if (bottom ==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return top/(double)bottom;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ular Callout 1"/>
          <p:cNvSpPr/>
          <p:nvPr/>
        </p:nvSpPr>
        <p:spPr>
          <a:xfrm>
            <a:off x="5201546" y="1052736"/>
            <a:ext cx="4032448" cy="864096"/>
          </a:xfrm>
          <a:prstGeom prst="wedgeRectCallout">
            <a:avLst>
              <a:gd name="adj1" fmla="val -91021"/>
              <a:gd name="adj2" fmla="val 1645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Εφόσον έχουμε μία μέθοδο που πετάει εξαίρεση, </a:t>
            </a:r>
            <a:r>
              <a:rPr lang="el-GR" dirty="0" smtClean="0">
                <a:solidFill>
                  <a:srgbClr val="FF0000"/>
                </a:solidFill>
              </a:rPr>
              <a:t>πρέπει</a:t>
            </a:r>
            <a:r>
              <a:rPr lang="el-GR" dirty="0" smtClean="0"/>
              <a:t> να τη βάλουμε μέσα σε </a:t>
            </a:r>
            <a:r>
              <a:rPr lang="en-US" dirty="0" smtClean="0"/>
              <a:t>try-catch block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61248" y="4076172"/>
            <a:ext cx="410445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εξαίρεση δημιουργείται στην </a:t>
            </a:r>
            <a:r>
              <a:rPr lang="en-US" dirty="0" err="1" smtClean="0">
                <a:solidFill>
                  <a:srgbClr val="FF0000"/>
                </a:solidFill>
              </a:rPr>
              <a:t>safeDivide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αλλά την πιάνουμε και την χειριζόμαστε στην </a:t>
            </a:r>
            <a:r>
              <a:rPr lang="en-US" dirty="0" smtClean="0"/>
              <a:t>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6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απλό 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πρόγραμμα σχολής χορού ταιριάζει χορευτές με χορεύτριες</a:t>
            </a:r>
          </a:p>
          <a:p>
            <a:pPr lvl="1"/>
            <a:r>
              <a:rPr lang="el-GR" dirty="0" smtClean="0"/>
              <a:t>Αν οι άνδρες είναι περισσότεροι από τις γυναίκες τότε ο καθένας θα χορέψει με πάνω από μία γυναίκα</a:t>
            </a:r>
          </a:p>
          <a:p>
            <a:pPr lvl="1"/>
            <a:r>
              <a:rPr lang="el-GR" dirty="0" smtClean="0"/>
              <a:t>Αν οι γυναίκες είναι παραπάνω από τους άνδρες τότε η κάθε μία θα χορέψει με παραπάνω από έναν άνδρα.</a:t>
            </a:r>
          </a:p>
          <a:p>
            <a:pPr lvl="1"/>
            <a:r>
              <a:rPr lang="el-GR" dirty="0" smtClean="0"/>
              <a:t>Αν είναι μισοί μισοί, τότε </a:t>
            </a:r>
            <a:r>
              <a:rPr lang="el-GR" dirty="0" err="1" smtClean="0"/>
              <a:t>ταιριάζονται</a:t>
            </a:r>
            <a:r>
              <a:rPr lang="el-GR" dirty="0" smtClean="0"/>
              <a:t> ένας προς ένα.</a:t>
            </a:r>
          </a:p>
          <a:p>
            <a:r>
              <a:rPr lang="el-GR" dirty="0" smtClean="0"/>
              <a:t>Τι γίνεται αν δεν υπάρχουν άνδρες, ή γυναίκες, ή καθόλου μαθητές?</a:t>
            </a:r>
          </a:p>
          <a:p>
            <a:pPr lvl="1"/>
            <a:r>
              <a:rPr lang="el-GR" dirty="0" smtClean="0"/>
              <a:t>Αυτό είναι μια ειδική περίπτωση για την οποία δημιουργούμε μια εξαίρεση.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88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 or Declare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Μια μέθοδος η οποία </a:t>
            </a:r>
            <a:r>
              <a:rPr lang="el-GR" dirty="0" smtClean="0">
                <a:solidFill>
                  <a:srgbClr val="0070C0"/>
                </a:solidFill>
              </a:rPr>
              <a:t>καλεί</a:t>
            </a:r>
            <a:r>
              <a:rPr lang="el-GR" dirty="0" smtClean="0"/>
              <a:t> μια άλλη μέθοδο που πετάει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εξαίρεση</a:t>
            </a:r>
            <a:r>
              <a:rPr lang="el-GR" dirty="0" smtClean="0"/>
              <a:t> έχει δύο επιλογές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Catch</a:t>
            </a:r>
            <a:r>
              <a:rPr lang="en-US" dirty="0" smtClean="0"/>
              <a:t>: </a:t>
            </a:r>
            <a:r>
              <a:rPr lang="el-GR" dirty="0" smtClean="0"/>
              <a:t>Να </a:t>
            </a:r>
            <a:r>
              <a:rPr lang="el-GR" dirty="0" smtClean="0">
                <a:solidFill>
                  <a:srgbClr val="0070C0"/>
                </a:solidFill>
              </a:rPr>
              <a:t>πιάσει</a:t>
            </a:r>
            <a:r>
              <a:rPr lang="el-GR" dirty="0" smtClean="0"/>
              <a:t> </a:t>
            </a:r>
            <a:r>
              <a:rPr lang="el-GR" dirty="0"/>
              <a:t>και να </a:t>
            </a:r>
            <a:r>
              <a:rPr lang="el-GR" dirty="0" smtClean="0">
                <a:solidFill>
                  <a:srgbClr val="0070C0"/>
                </a:solidFill>
              </a:rPr>
              <a:t>χειριστεί</a:t>
            </a:r>
            <a:r>
              <a:rPr lang="el-GR" dirty="0" smtClean="0"/>
              <a:t> την εξαίρεση.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Declare</a:t>
            </a:r>
            <a:r>
              <a:rPr lang="en-US" dirty="0" smtClean="0"/>
              <a:t>: </a:t>
            </a:r>
            <a:r>
              <a:rPr lang="el-GR" dirty="0" smtClean="0"/>
              <a:t>Να κάνει κι αυτή </a:t>
            </a:r>
            <a:r>
              <a:rPr lang="en-US" dirty="0" smtClean="0">
                <a:solidFill>
                  <a:srgbClr val="0070C0"/>
                </a:solidFill>
              </a:rPr>
              <a:t>throw</a:t>
            </a:r>
            <a:r>
              <a:rPr lang="en-US" dirty="0" smtClean="0"/>
              <a:t> </a:t>
            </a:r>
            <a:r>
              <a:rPr lang="el-GR" dirty="0" smtClean="0"/>
              <a:t>την εξαίρεση</a:t>
            </a:r>
            <a:r>
              <a:rPr lang="en-US" dirty="0" smtClean="0"/>
              <a:t>. </a:t>
            </a:r>
            <a:endParaRPr lang="el-GR" dirty="0" smtClean="0"/>
          </a:p>
          <a:p>
            <a:pPr lvl="2"/>
            <a:r>
              <a:rPr lang="el-GR" dirty="0" smtClean="0"/>
              <a:t>Αυτό είναι μια μορφή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μετάθεσης ευθυνών</a:t>
            </a:r>
            <a:r>
              <a:rPr lang="el-GR" dirty="0" smtClean="0"/>
              <a:t>, αφήνουμε την παραπάνω μέθοδο να χειριστεί την εξαίρεση.</a:t>
            </a:r>
          </a:p>
          <a:p>
            <a:r>
              <a:rPr lang="el-GR" dirty="0" smtClean="0"/>
              <a:t>Αν δεν κάνουμε ένα από τα δύο, ο </a:t>
            </a:r>
            <a:r>
              <a:rPr lang="en-US" dirty="0" smtClean="0">
                <a:solidFill>
                  <a:srgbClr val="0070C0"/>
                </a:solidFill>
              </a:rPr>
              <a:t>compiler</a:t>
            </a:r>
            <a:r>
              <a:rPr lang="en-US" dirty="0" smtClean="0"/>
              <a:t> </a:t>
            </a:r>
            <a:r>
              <a:rPr lang="el-GR" dirty="0" smtClean="0"/>
              <a:t>θα παραπονεθεί.</a:t>
            </a:r>
          </a:p>
          <a:p>
            <a:endParaRPr lang="el-GR" dirty="0"/>
          </a:p>
          <a:p>
            <a:r>
              <a:rPr lang="el-GR" dirty="0" smtClean="0">
                <a:solidFill>
                  <a:srgbClr val="FF0000"/>
                </a:solidFill>
              </a:rPr>
              <a:t>Εξαίρεση</a:t>
            </a:r>
            <a:r>
              <a:rPr lang="el-GR" dirty="0" smtClean="0"/>
              <a:t>: </a:t>
            </a:r>
            <a:r>
              <a:rPr lang="en-US" dirty="0" smtClean="0">
                <a:solidFill>
                  <a:srgbClr val="0070C0"/>
                </a:solidFill>
              </a:rPr>
              <a:t>Runtime exceptions</a:t>
            </a:r>
          </a:p>
          <a:p>
            <a:pPr lvl="1"/>
            <a:r>
              <a:rPr lang="el-GR" dirty="0" smtClean="0"/>
              <a:t>Κάποιες εξαιρέσεις μπορούμε απλά να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αφήσουμε</a:t>
            </a:r>
            <a:r>
              <a:rPr lang="el-GR" dirty="0" smtClean="0"/>
              <a:t>. Αν συμβούν το πρόγραμμα μας θα τερματίσει με λάθος </a:t>
            </a:r>
          </a:p>
          <a:p>
            <a:pPr lvl="1"/>
            <a:r>
              <a:rPr lang="el-GR" dirty="0" smtClean="0"/>
              <a:t>Π.χ., </a:t>
            </a:r>
            <a:r>
              <a:rPr lang="en-US" dirty="0" err="1" smtClean="0">
                <a:solidFill>
                  <a:srgbClr val="0070C0"/>
                </a:solidFill>
              </a:rPr>
              <a:t>NullPointerException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6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098"/>
            <a:ext cx="8229600" cy="684076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DivisionDemoSecondVersion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numerator, denominator :"); 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int numerator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(); int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denominator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   int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percentage =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safePercentage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(numerator, denominator);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("percentage  = " + percentage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+"%");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 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(0);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int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safePercentage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top, int bottom)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endParaRPr lang="en-US" sz="19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l-GR" sz="19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ratio =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top,bottom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(int)(ratio*100);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l-GR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double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safeDivide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top, int bottom)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endParaRPr lang="en-US" sz="19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if (bottom == 0)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 new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DivisionByZeroException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return top/(double)bottom;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9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9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ular Callout 1"/>
          <p:cNvSpPr/>
          <p:nvPr/>
        </p:nvSpPr>
        <p:spPr>
          <a:xfrm>
            <a:off x="5004048" y="404664"/>
            <a:ext cx="4157397" cy="1008112"/>
          </a:xfrm>
          <a:prstGeom prst="wedgeRectCallout">
            <a:avLst>
              <a:gd name="adj1" fmla="val -69395"/>
              <a:gd name="adj2" fmla="val 1414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Εφόσον η </a:t>
            </a:r>
            <a:r>
              <a:rPr lang="en-US" dirty="0" smtClean="0"/>
              <a:t>main </a:t>
            </a:r>
            <a:r>
              <a:rPr lang="el-GR" dirty="0" smtClean="0"/>
              <a:t>δεν πετάει εξαίρεση, θα πρέπει να βάλουμε την κλήση της </a:t>
            </a:r>
            <a:r>
              <a:rPr lang="en-US" dirty="0" err="1" smtClean="0"/>
              <a:t>safePercentage</a:t>
            </a:r>
            <a:r>
              <a:rPr lang="el-GR" dirty="0" smtClean="0"/>
              <a:t>μέσα σε </a:t>
            </a:r>
            <a:r>
              <a:rPr lang="en-US" dirty="0" smtClean="0"/>
              <a:t>try-catch block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96949" y="3068960"/>
            <a:ext cx="446449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n-US" dirty="0" err="1" smtClean="0">
                <a:solidFill>
                  <a:srgbClr val="FF0000"/>
                </a:solidFill>
              </a:rPr>
              <a:t>safePercentage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δεν χρειάζεται </a:t>
            </a:r>
            <a:r>
              <a:rPr lang="en-US" dirty="0" smtClean="0"/>
              <a:t>try-catch block </a:t>
            </a:r>
            <a:r>
              <a:rPr lang="el-GR" dirty="0" smtClean="0"/>
              <a:t>γιατί πετάει κι αυτή την εξαίρεση της </a:t>
            </a:r>
            <a:r>
              <a:rPr lang="en-US" dirty="0" err="1" smtClean="0">
                <a:solidFill>
                  <a:srgbClr val="FF0000"/>
                </a:solidFill>
              </a:rPr>
              <a:t>safeDivide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(</a:t>
            </a:r>
            <a:r>
              <a:rPr lang="en-US" dirty="0" smtClean="0"/>
              <a:t>declare). </a:t>
            </a:r>
            <a:r>
              <a:rPr lang="el-GR" dirty="0" smtClean="0"/>
              <a:t>Αλλιώς θα είχαμε </a:t>
            </a:r>
            <a:r>
              <a:rPr lang="en-US" dirty="0" smtClean="0"/>
              <a:t>compile error.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314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Τύποι Εξαιρέσεων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75856" y="1988840"/>
            <a:ext cx="1537600" cy="461665"/>
          </a:xfrm>
          <a:prstGeom prst="rect">
            <a:avLst/>
          </a:prstGeom>
          <a:noFill/>
          <a:ln w="28575">
            <a:solidFill>
              <a:srgbClr val="FF0000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Exception</a:t>
            </a:r>
            <a:endParaRPr lang="en-US" sz="2400" dirty="0"/>
          </a:p>
        </p:txBody>
      </p:sp>
      <p:cxnSp>
        <p:nvCxnSpPr>
          <p:cNvPr id="6" name="Straight Arrow Connector 5"/>
          <p:cNvCxnSpPr>
            <a:endCxn id="4" idx="2"/>
          </p:cNvCxnSpPr>
          <p:nvPr/>
        </p:nvCxnSpPr>
        <p:spPr>
          <a:xfrm flipV="1">
            <a:off x="4044656" y="2450505"/>
            <a:ext cx="0" cy="133853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ular Callout 7"/>
          <p:cNvSpPr/>
          <p:nvPr/>
        </p:nvSpPr>
        <p:spPr>
          <a:xfrm>
            <a:off x="5292080" y="1196752"/>
            <a:ext cx="3096344" cy="2160240"/>
          </a:xfrm>
          <a:prstGeom prst="wedgeRectCallout">
            <a:avLst>
              <a:gd name="adj1" fmla="val -64680"/>
              <a:gd name="adj2" fmla="val 873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Εξαιρέσεις που πρέπει είτε να τις πιάσουμε μέσα σε ένα </a:t>
            </a:r>
            <a:r>
              <a:rPr lang="en-US" dirty="0" smtClean="0">
                <a:solidFill>
                  <a:srgbClr val="FF0000"/>
                </a:solidFill>
              </a:rPr>
              <a:t>try-catch block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l-GR" dirty="0" smtClean="0">
                <a:solidFill>
                  <a:schemeClr val="tx1"/>
                </a:solidFill>
              </a:rPr>
              <a:t>είτε θα πρέπει να τις ξαναπετάξουμε (δηλώσουμε) με μία εντολή </a:t>
            </a:r>
            <a:r>
              <a:rPr lang="en-US" dirty="0" smtClean="0">
                <a:solidFill>
                  <a:srgbClr val="FF0000"/>
                </a:solidFill>
              </a:rPr>
              <a:t>throws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01980" y="3817307"/>
            <a:ext cx="2685351" cy="461665"/>
          </a:xfrm>
          <a:prstGeom prst="rect">
            <a:avLst/>
          </a:prstGeom>
          <a:noFill/>
          <a:ln w="28575">
            <a:solidFill>
              <a:srgbClr val="0070C0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RuntimeException</a:t>
            </a:r>
            <a:endParaRPr lang="en-US" sz="2400" dirty="0"/>
          </a:p>
        </p:txBody>
      </p:sp>
      <p:sp>
        <p:nvSpPr>
          <p:cNvPr id="10" name="Rectangular Callout 9"/>
          <p:cNvSpPr/>
          <p:nvPr/>
        </p:nvSpPr>
        <p:spPr>
          <a:xfrm>
            <a:off x="2382349" y="4509120"/>
            <a:ext cx="3096344" cy="2160240"/>
          </a:xfrm>
          <a:prstGeom prst="wedgeRectCallout">
            <a:avLst>
              <a:gd name="adj1" fmla="val -343"/>
              <a:gd name="adj2" fmla="val -59596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Εξαιρέσεις που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>
                <a:solidFill>
                  <a:schemeClr val="tx1"/>
                </a:solidFill>
              </a:rPr>
              <a:t> χρειάζεται να τις αντιμετωπίσουμε μέσω </a:t>
            </a:r>
            <a:r>
              <a:rPr lang="en-US" dirty="0">
                <a:solidFill>
                  <a:srgbClr val="FF0000"/>
                </a:solidFill>
              </a:rPr>
              <a:t>try-catch </a:t>
            </a:r>
            <a:r>
              <a:rPr lang="en-US" dirty="0" smtClean="0">
                <a:solidFill>
                  <a:srgbClr val="FF0000"/>
                </a:solidFill>
              </a:rPr>
              <a:t>block</a:t>
            </a:r>
            <a:r>
              <a:rPr lang="el-GR" dirty="0" smtClean="0">
                <a:solidFill>
                  <a:schemeClr val="tx1"/>
                </a:solidFill>
              </a:rPr>
              <a:t> ή με </a:t>
            </a:r>
            <a:r>
              <a:rPr lang="el-GR" dirty="0">
                <a:solidFill>
                  <a:schemeClr val="tx1"/>
                </a:solidFill>
              </a:rPr>
              <a:t>μία εντολή </a:t>
            </a:r>
            <a:r>
              <a:rPr lang="en-US" dirty="0" smtClean="0">
                <a:solidFill>
                  <a:srgbClr val="FF0000"/>
                </a:solidFill>
              </a:rPr>
              <a:t>throws</a:t>
            </a:r>
          </a:p>
        </p:txBody>
      </p:sp>
    </p:spTree>
    <p:extLst>
      <p:ext uri="{BB962C8B-B14F-4D97-AF65-F5344CB8AC3E}">
        <p14:creationId xmlns:p14="http://schemas.microsoft.com/office/powerpoint/2010/main" val="372758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764704"/>
            <a:ext cx="417646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28023"/>
            <a:ext cx="8229600" cy="622007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java.util.InputMismatchException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InputMismatchExceptionDemo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int number = 0; //to keep compiler happy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done = false;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while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(! done)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a whole number:");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number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done = true;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InputMismatchException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keyboard.nextLine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("Not a correctly written whole number.");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("Try again.");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("You entered " + number);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56718" y="548680"/>
            <a:ext cx="3203848" cy="286232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και δεν είναι απαραίτητο μπορούμε να πιάσουμε ένα </a:t>
            </a:r>
            <a:r>
              <a:rPr lang="en-US" dirty="0" err="1" smtClean="0"/>
              <a:t>RuntimeException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Στο παράδειγμα αυτό χρησιμοποιούμε το </a:t>
            </a:r>
            <a:r>
              <a:rPr lang="en-US" dirty="0" err="1" smtClean="0"/>
              <a:t>InputMismatchException</a:t>
            </a:r>
            <a:r>
              <a:rPr lang="en-US" dirty="0" smtClean="0"/>
              <a:t>  </a:t>
            </a:r>
            <a:r>
              <a:rPr lang="el-GR" dirty="0" smtClean="0"/>
              <a:t>για να δημιουργήσουμε ένα βρόχο μέχρι να </a:t>
            </a:r>
            <a:r>
              <a:rPr lang="el-GR" dirty="0" smtClean="0"/>
              <a:t>δοθεί </a:t>
            </a:r>
            <a:r>
              <a:rPr lang="el-GR" dirty="0" smtClean="0"/>
              <a:t>το σωστό </a:t>
            </a:r>
            <a:r>
              <a:rPr lang="en-US" dirty="0" smtClean="0"/>
              <a:t>input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87416" y="6130805"/>
            <a:ext cx="5256584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To </a:t>
            </a:r>
            <a:r>
              <a:rPr lang="en-US" dirty="0" err="1" smtClean="0"/>
              <a:t>InputMismatchException</a:t>
            </a:r>
            <a:r>
              <a:rPr lang="el-GR" dirty="0" smtClean="0"/>
              <a:t> είναι υπάρχουσα </a:t>
            </a:r>
            <a:r>
              <a:rPr lang="en-US" dirty="0" err="1" smtClean="0"/>
              <a:t>RuntimeException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24128" y="3933056"/>
            <a:ext cx="343643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l-GR" dirty="0" smtClean="0"/>
              <a:t> εξαίρεση δημιουργείται από την μέθοδο </a:t>
            </a:r>
            <a:r>
              <a:rPr lang="en-US" dirty="0" err="1" smtClean="0"/>
              <a:t>nextInt</a:t>
            </a:r>
            <a:r>
              <a:rPr lang="en-US" dirty="0" smtClean="0"/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52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764704"/>
            <a:ext cx="417646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28023"/>
            <a:ext cx="8229600" cy="622007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java.util.InputMismatchException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InputMismatchExceptionDemo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Scanner keyboard = new Scanner(System.in);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int number = 0; //to keep compiler happy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done = false;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while </a:t>
            </a:r>
            <a:r>
              <a:rPr lang="en-US" sz="19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(! done)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a whole number:");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number =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break;</a:t>
            </a:r>
            <a:endParaRPr lang="en-US" sz="19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9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InputMismatchException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{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keyboard.nextLine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("Not a correctly written whole number.");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("Try again.");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     }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("You entered " + number);</a:t>
            </a:r>
          </a:p>
          <a:p>
            <a:pPr marL="0" indent="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56718" y="3789040"/>
            <a:ext cx="320384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Άλλος τρόπος να κάνουμε τον ίδιο κώδικα χρησιμοποιώντας την </a:t>
            </a:r>
            <a:r>
              <a:rPr lang="en-US" dirty="0" smtClean="0">
                <a:solidFill>
                  <a:srgbClr val="FF0000"/>
                </a:solidFill>
              </a:rPr>
              <a:t>break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77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εξαιρέσεων σε βρόχους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χρησιμοποιούμε τις εξαιρέσεις για να δημιουργήσουμε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συνθήκες σε βρόχους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όπως είδαμε παραπάνω ώστε να </a:t>
            </a:r>
            <a:r>
              <a:rPr lang="el-GR" dirty="0" smtClean="0"/>
              <a:t>εξασφαλίσουμε </a:t>
            </a:r>
            <a:r>
              <a:rPr lang="el-GR" dirty="0"/>
              <a:t>την </a:t>
            </a:r>
            <a:r>
              <a:rPr lang="el-GR" dirty="0" smtClean="0"/>
              <a:t>λειτουργία </a:t>
            </a:r>
            <a:r>
              <a:rPr lang="el-GR" dirty="0"/>
              <a:t>του προγράμματος όπως την θέλουμε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29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Εξαιρέσεων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Τις εξαιρέσεις θα τις δείτε περισσότερο όταν θα πρέπει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χρησιμοποιήσετε</a:t>
            </a:r>
            <a:r>
              <a:rPr lang="el-GR" dirty="0" smtClean="0"/>
              <a:t> κάποια </a:t>
            </a:r>
            <a:r>
              <a:rPr lang="el-GR" dirty="0" smtClean="0">
                <a:solidFill>
                  <a:srgbClr val="0070C0"/>
                </a:solidFill>
              </a:rPr>
              <a:t>βιβλιοθήκη</a:t>
            </a:r>
            <a:r>
              <a:rPr lang="el-GR" dirty="0" smtClean="0"/>
              <a:t> που έχει μεθόδους που </a:t>
            </a:r>
            <a:r>
              <a:rPr lang="el-GR" dirty="0" smtClean="0">
                <a:solidFill>
                  <a:srgbClr val="0070C0"/>
                </a:solidFill>
              </a:rPr>
              <a:t>πετάνε εξαιρέσεις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Στον δικό σας κώδικα έχει νόημα να πετάξετε μια </a:t>
            </a:r>
            <a:r>
              <a:rPr lang="el-GR" dirty="0" smtClean="0">
                <a:solidFill>
                  <a:srgbClr val="0070C0"/>
                </a:solidFill>
              </a:rPr>
              <a:t>εξαίρεση</a:t>
            </a:r>
            <a:r>
              <a:rPr lang="el-GR" dirty="0" smtClean="0"/>
              <a:t> όταν έχετε μία μέθοδο 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ξέρει </a:t>
            </a:r>
            <a:r>
              <a:rPr lang="el-GR" dirty="0" smtClean="0"/>
              <a:t>πώς να χειριστεί ένα λάθος και η απόφαση θα πρέπει να παρθεί σε κάποιο </a:t>
            </a:r>
            <a:r>
              <a:rPr lang="el-GR" dirty="0" smtClean="0">
                <a:solidFill>
                  <a:srgbClr val="0070C0"/>
                </a:solidFill>
              </a:rPr>
              <a:t>υψηλότερο σημείο </a:t>
            </a:r>
            <a:r>
              <a:rPr lang="el-GR" dirty="0" smtClean="0"/>
              <a:t>του κώδικα που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περισσότερες πληροφορίες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75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εύκολη και </a:t>
            </a:r>
            <a:r>
              <a:rPr lang="el-GR" dirty="0" smtClean="0">
                <a:solidFill>
                  <a:srgbClr val="0070C0"/>
                </a:solidFill>
              </a:rPr>
              <a:t>τεμπέλικη</a:t>
            </a:r>
            <a:r>
              <a:rPr lang="el-GR" dirty="0" smtClean="0"/>
              <a:t> λύση για μια εξαίρεση είναι να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πιάσουμε</a:t>
            </a:r>
            <a:r>
              <a:rPr lang="el-GR" dirty="0" smtClean="0"/>
              <a:t> και απλά να </a:t>
            </a:r>
            <a:r>
              <a:rPr lang="el-GR" dirty="0" smtClean="0">
                <a:solidFill>
                  <a:srgbClr val="0070C0"/>
                </a:solidFill>
              </a:rPr>
              <a:t>μην κάνουμε τίποτα</a:t>
            </a:r>
            <a:r>
              <a:rPr lang="el-GR" dirty="0" smtClean="0"/>
              <a:t>, αλλά αυτό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κακή προγραμματιστική τακτική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35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548680"/>
            <a:ext cx="8856984" cy="5816977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DanceLesson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Scanner keyboard = new Scanner(System.in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("Enter number of male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and female dancers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int men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int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women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if (men == 0 &amp;&amp; women == 0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("Lesson is canceled. No students.");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}else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if (men == 0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("Lesson is canceled. No 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}else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if (women == 0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("Lesson is canceled. No women.");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if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(women &gt;= men)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("Each man must dance with "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+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                             women/(double)men + " women.");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("Each woman must dance with " +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                          men/(double)women + " men.");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("Begin the lesson.");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76330" y="796062"/>
            <a:ext cx="305083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Υλοποίηση χωρίς εξαιρέσεις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17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Μηχανισμός </a:t>
            </a:r>
            <a:r>
              <a:rPr lang="en-US" dirty="0" smtClean="0"/>
              <a:t>try-throw-catch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93" y="1700808"/>
            <a:ext cx="3131363" cy="4876800"/>
          </a:xfrm>
        </p:spPr>
        <p:txBody>
          <a:bodyPr>
            <a:normAutofit lnSpcReduction="10000"/>
          </a:bodyPr>
          <a:lstStyle/>
          <a:p>
            <a:r>
              <a:rPr lang="el-GR" sz="1800" dirty="0" smtClean="0"/>
              <a:t>Ο κώδικας που μπορεί να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δημιουργήσει εξαίρεση </a:t>
            </a:r>
            <a:r>
              <a:rPr lang="el-GR" sz="1800" dirty="0" smtClean="0"/>
              <a:t>μπαίνει σε ένα </a:t>
            </a:r>
            <a:r>
              <a:rPr lang="en-US" sz="1800" dirty="0" smtClean="0">
                <a:solidFill>
                  <a:srgbClr val="0070C0"/>
                </a:solidFill>
              </a:rPr>
              <a:t>try-block</a:t>
            </a:r>
          </a:p>
          <a:p>
            <a:r>
              <a:rPr lang="el-GR" sz="1800" dirty="0" smtClean="0"/>
              <a:t>Αν η εξέλιξη του κώδικα είναι προβληματική εκτελείται η εντολή </a:t>
            </a:r>
            <a:r>
              <a:rPr lang="en-US" sz="1800" dirty="0" smtClean="0">
                <a:solidFill>
                  <a:srgbClr val="0070C0"/>
                </a:solidFill>
              </a:rPr>
              <a:t>throw</a:t>
            </a:r>
            <a:r>
              <a:rPr lang="en-US" sz="1800" dirty="0" smtClean="0"/>
              <a:t> </a:t>
            </a:r>
            <a:r>
              <a:rPr lang="el-GR" sz="1800" dirty="0" smtClean="0"/>
              <a:t>η οποία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«πετάει» την εξαίρεση.</a:t>
            </a:r>
          </a:p>
          <a:p>
            <a:r>
              <a:rPr lang="el-GR" sz="1800" dirty="0"/>
              <a:t>Το πέταγμα της εξαίρεσης μπορεί να γίνεται και από κάποια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</a:rPr>
              <a:t>μέθοδο</a:t>
            </a:r>
            <a:r>
              <a:rPr lang="el-GR" sz="1800" dirty="0"/>
              <a:t> που καλείται μέσα στο </a:t>
            </a:r>
            <a:r>
              <a:rPr lang="en-US" sz="1800" dirty="0">
                <a:solidFill>
                  <a:srgbClr val="0070C0"/>
                </a:solidFill>
              </a:rPr>
              <a:t>try block</a:t>
            </a:r>
            <a:endParaRPr lang="el-GR" sz="1800" dirty="0">
              <a:solidFill>
                <a:srgbClr val="0070C0"/>
              </a:solidFill>
            </a:endParaRPr>
          </a:p>
          <a:p>
            <a:endParaRPr lang="el-GR" sz="1800" dirty="0"/>
          </a:p>
          <a:p>
            <a:r>
              <a:rPr lang="el-GR" sz="1800" dirty="0" smtClean="0"/>
              <a:t>Αν υπάρξει εξαίρεση η ροή του κώδικα μεταφέρεται στο </a:t>
            </a:r>
            <a:r>
              <a:rPr lang="en-US" sz="1800" dirty="0" smtClean="0">
                <a:solidFill>
                  <a:srgbClr val="0070C0"/>
                </a:solidFill>
              </a:rPr>
              <a:t>catch-block</a:t>
            </a:r>
            <a:r>
              <a:rPr lang="en-US" sz="1800" dirty="0" smtClean="0"/>
              <a:t> </a:t>
            </a:r>
            <a:r>
              <a:rPr lang="el-GR" sz="1800" dirty="0" smtClean="0"/>
              <a:t>το οποίο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χειρίζεται τις εξαιρέσεις</a:t>
            </a:r>
            <a:endParaRPr lang="en-US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75856" y="2780928"/>
            <a:ext cx="5769528" cy="3108543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  <a:endParaRPr lang="el-GR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πριν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endParaRPr lang="el-GR" sz="1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Κώδικας ο οποίος μπορεί να κάνει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throw exception&gt;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endParaRPr lang="el-GR" sz="1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μετά&gt;</a:t>
            </a:r>
          </a:p>
          <a:p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l-GR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Exception e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Κώδικας που χειρίζεται την εξαίρεση</a:t>
            </a:r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&lt;</a:t>
            </a:r>
            <a:r>
              <a:rPr lang="el-GR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Χρησιμοποιεί το αντικείμενο </a:t>
            </a:r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e&gt;</a:t>
            </a:r>
            <a:endParaRPr 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019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try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Το </a:t>
            </a:r>
            <a:r>
              <a:rPr lang="en-US" dirty="0" smtClean="0">
                <a:solidFill>
                  <a:srgbClr val="0070C0"/>
                </a:solidFill>
              </a:rPr>
              <a:t>try block </a:t>
            </a:r>
            <a:r>
              <a:rPr lang="el-GR" dirty="0" smtClean="0"/>
              <a:t>είναι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</a:t>
            </a:r>
            <a:r>
              <a:rPr lang="en-US" dirty="0" smtClean="0"/>
              <a:t> </a:t>
            </a:r>
            <a:r>
              <a:rPr lang="el-GR" dirty="0" smtClean="0"/>
              <a:t>όπως όλα τα άλλα στην </a:t>
            </a:r>
            <a:r>
              <a:rPr lang="en-US" dirty="0" smtClean="0"/>
              <a:t>Java</a:t>
            </a:r>
          </a:p>
          <a:p>
            <a:pPr lvl="1"/>
            <a:r>
              <a:rPr lang="el-GR" smtClean="0"/>
              <a:t>Ότι μεταβλητή ορίζεται </a:t>
            </a:r>
            <a:r>
              <a:rPr lang="el-GR" dirty="0" smtClean="0"/>
              <a:t>μέσα στο </a:t>
            </a:r>
            <a:r>
              <a:rPr lang="en-US" dirty="0" smtClean="0"/>
              <a:t>block </a:t>
            </a:r>
            <a:r>
              <a:rPr lang="el-GR" dirty="0" smtClean="0"/>
              <a:t>είναι τοπική, κλπ…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5576" y="2348880"/>
            <a:ext cx="7035900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&lt;Κώδικας που μπορεί να προκαλέσει εξαίρεση&gt;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75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throw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Η εντολή </a:t>
            </a:r>
            <a:r>
              <a:rPr lang="en-US" dirty="0" smtClean="0">
                <a:solidFill>
                  <a:srgbClr val="0070C0"/>
                </a:solidFill>
              </a:rPr>
              <a:t>throw</a:t>
            </a:r>
            <a:r>
              <a:rPr lang="en-US" dirty="0" smtClean="0"/>
              <a:t> </a:t>
            </a:r>
            <a:r>
              <a:rPr lang="el-GR" dirty="0" smtClean="0"/>
              <a:t>λειτουργεί ως τελεστής, και ακολουθείται αν ένα αντικείμενο τύπου </a:t>
            </a:r>
            <a:r>
              <a:rPr lang="en-US" dirty="0" smtClean="0">
                <a:solidFill>
                  <a:srgbClr val="0070C0"/>
                </a:solidFill>
              </a:rPr>
              <a:t>Exception</a:t>
            </a:r>
            <a:r>
              <a:rPr lang="en-US" dirty="0" smtClean="0"/>
              <a:t>, </a:t>
            </a:r>
            <a:r>
              <a:rPr lang="el-GR" dirty="0" smtClean="0"/>
              <a:t>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παράγωγης κλάσης</a:t>
            </a:r>
            <a:r>
              <a:rPr lang="el-GR" dirty="0" smtClean="0"/>
              <a:t> της </a:t>
            </a:r>
            <a:r>
              <a:rPr lang="en-US" dirty="0" smtClean="0">
                <a:solidFill>
                  <a:srgbClr val="0070C0"/>
                </a:solidFill>
              </a:rPr>
              <a:t>Exception</a:t>
            </a:r>
          </a:p>
          <a:p>
            <a:pPr lvl="1"/>
            <a:r>
              <a:rPr lang="el-GR" dirty="0" smtClean="0"/>
              <a:t>Αυτή είναι η εξαίρεση 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πετάει </a:t>
            </a:r>
            <a:r>
              <a:rPr lang="el-GR" dirty="0" smtClean="0"/>
              <a:t>ο κώδικας.</a:t>
            </a:r>
          </a:p>
          <a:p>
            <a:r>
              <a:rPr lang="el-GR" dirty="0" smtClean="0"/>
              <a:t>Όταν πεταχτεί η εξαίρεση (π.χ., όταν κληθεί η </a:t>
            </a:r>
            <a:r>
              <a:rPr lang="en-US" dirty="0" smtClean="0"/>
              <a:t>throw)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βγαίνουμε αυτόματα εκτός</a:t>
            </a:r>
            <a:r>
              <a:rPr lang="el-GR" dirty="0" smtClean="0"/>
              <a:t> του </a:t>
            </a:r>
            <a:r>
              <a:rPr lang="en-US" dirty="0" smtClean="0">
                <a:solidFill>
                  <a:srgbClr val="0070C0"/>
                </a:solidFill>
              </a:rPr>
              <a:t>try block </a:t>
            </a:r>
            <a:r>
              <a:rPr lang="el-GR" dirty="0" smtClean="0"/>
              <a:t>και ο έλεγχος του προγράμματος μεταφέρεται στο αντίστοιχο </a:t>
            </a:r>
            <a:r>
              <a:rPr lang="en-US" dirty="0" smtClean="0">
                <a:solidFill>
                  <a:srgbClr val="0070C0"/>
                </a:solidFill>
              </a:rPr>
              <a:t>catch block</a:t>
            </a:r>
          </a:p>
          <a:p>
            <a:pPr lvl="1"/>
            <a:r>
              <a:rPr lang="el-GR" dirty="0" smtClean="0"/>
              <a:t>Λειτουργεί αντίστοιχα με 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break </a:t>
            </a:r>
            <a:r>
              <a:rPr lang="el-GR" dirty="0" smtClean="0"/>
              <a:t>σε </a:t>
            </a:r>
            <a:r>
              <a:rPr lang="en-US" dirty="0" smtClean="0">
                <a:solidFill>
                  <a:srgbClr val="0070C0"/>
                </a:solidFill>
              </a:rPr>
              <a:t>switch block</a:t>
            </a:r>
            <a:r>
              <a:rPr lang="en-US" dirty="0" smtClean="0"/>
              <a:t>. </a:t>
            </a:r>
            <a:endParaRPr lang="el-GR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2164214"/>
            <a:ext cx="7629012" cy="36933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 &lt;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Αντικείμενο της κλάσης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Exception (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ή παράγωγης)&gt;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78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κλάση </a:t>
            </a:r>
            <a:r>
              <a:rPr lang="en-US" dirty="0" smtClean="0"/>
              <a:t>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κλάση </a:t>
            </a:r>
            <a:r>
              <a:rPr lang="en-US" dirty="0" smtClean="0"/>
              <a:t>Exception </a:t>
            </a:r>
            <a:r>
              <a:rPr lang="el-GR" dirty="0" smtClean="0"/>
              <a:t>κρατάει πληροφορίες για την εξαίρεση που δημιουργήθηκε</a:t>
            </a:r>
          </a:p>
          <a:p>
            <a:pPr lvl="1"/>
            <a:r>
              <a:rPr lang="el-GR" dirty="0" smtClean="0"/>
              <a:t>Π.χ., όταν καλούμε τον </a:t>
            </a:r>
            <a:r>
              <a:rPr lang="en-US" dirty="0" smtClean="0"/>
              <a:t>constructor</a:t>
            </a:r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Exception(“No students. No Lesson”);</a:t>
            </a:r>
          </a:p>
          <a:p>
            <a:pPr marL="274320" lvl="1" indent="0">
              <a:buNone/>
            </a:pPr>
            <a:r>
              <a:rPr lang="el-GR" dirty="0" smtClean="0"/>
              <a:t>Στο </a:t>
            </a:r>
            <a:r>
              <a:rPr lang="en-US" dirty="0" smtClean="0"/>
              <a:t>private </a:t>
            </a:r>
            <a:r>
              <a:rPr lang="el-GR" dirty="0" smtClean="0"/>
              <a:t>πεδίο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message</a:t>
            </a:r>
            <a:r>
              <a:rPr lang="en-US" dirty="0" smtClean="0"/>
              <a:t> </a:t>
            </a:r>
            <a:r>
              <a:rPr lang="el-GR" dirty="0" smtClean="0"/>
              <a:t>της κλάσης </a:t>
            </a:r>
            <a:r>
              <a:rPr lang="en-US" dirty="0" smtClean="0"/>
              <a:t>Exception </a:t>
            </a:r>
            <a:r>
              <a:rPr lang="el-GR" dirty="0" smtClean="0"/>
              <a:t>αποθηκεύεται το μήνυμα που δίνουμε ως όρισμα.</a:t>
            </a:r>
          </a:p>
          <a:p>
            <a:pPr lvl="1"/>
            <a:r>
              <a:rPr lang="el-GR" dirty="0" smtClean="0"/>
              <a:t>Μπορούμε να δημιουργήσουμε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παράγωγες κλάσεις </a:t>
            </a:r>
            <a:r>
              <a:rPr lang="el-GR" dirty="0" smtClean="0"/>
              <a:t>της </a:t>
            </a:r>
            <a:r>
              <a:rPr lang="en-US" dirty="0" smtClean="0"/>
              <a:t>Exception </a:t>
            </a:r>
            <a:r>
              <a:rPr lang="el-GR" dirty="0" smtClean="0"/>
              <a:t>και να δημιουργήσουμε </a:t>
            </a:r>
            <a:r>
              <a:rPr lang="el-GR" dirty="0" smtClean="0">
                <a:solidFill>
                  <a:srgbClr val="0070C0"/>
                </a:solidFill>
              </a:rPr>
              <a:t>επιπλέον πεδία </a:t>
            </a:r>
            <a:r>
              <a:rPr lang="el-GR" dirty="0" smtClean="0"/>
              <a:t>για ν κρατάμε περισσότερες πληροφορίες για κάποια εξαίρεση.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0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catch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42662"/>
            <a:ext cx="8229600" cy="3701008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Σύνταξη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Η παράμετρος </a:t>
            </a:r>
            <a:r>
              <a:rPr lang="en-US" dirty="0" smtClean="0">
                <a:solidFill>
                  <a:srgbClr val="0070C0"/>
                </a:solidFill>
              </a:rPr>
              <a:t>Exception e</a:t>
            </a:r>
            <a:r>
              <a:rPr lang="en-US" dirty="0" smtClean="0"/>
              <a:t> </a:t>
            </a:r>
            <a:r>
              <a:rPr lang="el-GR" dirty="0" smtClean="0"/>
              <a:t>δηλώνει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 της εξαίρεσης </a:t>
            </a:r>
            <a:r>
              <a:rPr lang="el-GR" dirty="0" smtClean="0"/>
              <a:t>που χειρίζεται το </a:t>
            </a:r>
            <a:r>
              <a:rPr lang="en-US" dirty="0" smtClean="0"/>
              <a:t>block </a:t>
            </a:r>
            <a:r>
              <a:rPr lang="el-GR" dirty="0" smtClean="0"/>
              <a:t>και τη μεταβλητή </a:t>
            </a:r>
            <a:r>
              <a:rPr lang="en-US" dirty="0" smtClean="0">
                <a:solidFill>
                  <a:srgbClr val="0070C0"/>
                </a:solidFill>
              </a:rPr>
              <a:t>e</a:t>
            </a:r>
            <a:r>
              <a:rPr lang="en-US" dirty="0" smtClean="0"/>
              <a:t> </a:t>
            </a:r>
            <a:r>
              <a:rPr lang="el-GR" dirty="0" smtClean="0"/>
              <a:t>της εξαίρεσης.</a:t>
            </a:r>
          </a:p>
          <a:p>
            <a:r>
              <a:rPr lang="el-GR" dirty="0" smtClean="0"/>
              <a:t>Χρησιμοποιώντας τη μεταβλητή μπορούμε να έχουμε πρόσβαση στα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της εξαίρεσης</a:t>
            </a:r>
          </a:p>
          <a:p>
            <a:pPr lvl="1"/>
            <a:r>
              <a:rPr lang="el-GR" dirty="0" smtClean="0"/>
              <a:t>Παράδειγμα</a:t>
            </a:r>
          </a:p>
          <a:p>
            <a:pPr lvl="1"/>
            <a:endParaRPr lang="el-GR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5041" y="1988840"/>
            <a:ext cx="6208751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catch(Exception e)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&lt;Κώδικας που χειρίζεται την εξαίρεση&gt;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5041" y="5013176"/>
            <a:ext cx="4871847" cy="175432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catch(Exception e)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message =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(message);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(0);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5940152" y="5157192"/>
            <a:ext cx="2448272" cy="612648"/>
          </a:xfrm>
          <a:prstGeom prst="wedgeRectCallout">
            <a:avLst>
              <a:gd name="adj1" fmla="val -103534"/>
              <a:gd name="adj2" fmla="val 305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Επιστρέφει το </a:t>
            </a:r>
            <a:r>
              <a:rPr lang="en-US" dirty="0" smtClean="0"/>
              <a:t>String </a:t>
            </a:r>
            <a:r>
              <a:rPr lang="el-GR" dirty="0" smtClean="0"/>
              <a:t>του </a:t>
            </a:r>
            <a:r>
              <a:rPr lang="en-US" dirty="0" smtClean="0"/>
              <a:t>message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63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10469</TotalTime>
  <Words>3093</Words>
  <Application>Microsoft Office PowerPoint</Application>
  <PresentationFormat>On-screen Show (4:3)</PresentationFormat>
  <Paragraphs>612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Clarity</vt:lpstr>
      <vt:lpstr>ΤΕΧΝΙΚΕΣ Αντικειμενοστραφουσ προγραμματισμου</vt:lpstr>
      <vt:lpstr>Εξαιρέσεις</vt:lpstr>
      <vt:lpstr>Ένα απλό παράδειγμα</vt:lpstr>
      <vt:lpstr>PowerPoint Presentation</vt:lpstr>
      <vt:lpstr>Μηχανισμός try-throw-catch</vt:lpstr>
      <vt:lpstr>Το try block</vt:lpstr>
      <vt:lpstr>Η εντολή throw</vt:lpstr>
      <vt:lpstr>Η κλάση Exception</vt:lpstr>
      <vt:lpstr>Το catch block</vt:lpstr>
      <vt:lpstr>Try-throw-catch</vt:lpstr>
      <vt:lpstr>PowerPoint Presentation</vt:lpstr>
      <vt:lpstr>Εξειδικευμένες εξαιρέσεις</vt:lpstr>
      <vt:lpstr>Παράδειγμα</vt:lpstr>
      <vt:lpstr>Παράδειγμα</vt:lpstr>
      <vt:lpstr>PowerPoint Presentation</vt:lpstr>
      <vt:lpstr>PowerPoint Presentation</vt:lpstr>
      <vt:lpstr>PowerPoint Presentation</vt:lpstr>
      <vt:lpstr>Ορίζοντας Exceptions</vt:lpstr>
      <vt:lpstr>Εξαιρέσεις με επιπλέον πληροφορία</vt:lpstr>
      <vt:lpstr>PowerPoint Presentation</vt:lpstr>
      <vt:lpstr>PowerPoint Presentation</vt:lpstr>
      <vt:lpstr>Πολλαπλά catch blocks</vt:lpstr>
      <vt:lpstr>PowerPoint Presentation</vt:lpstr>
      <vt:lpstr>PowerPoint Presentation</vt:lpstr>
      <vt:lpstr>Προσοχή</vt:lpstr>
      <vt:lpstr>Μέθοδοι που πετάνε εξαιρέσεις</vt:lpstr>
      <vt:lpstr>Μέθοδος που πετάει εξαίρεση</vt:lpstr>
      <vt:lpstr>Μέθοδος που πετάει εξαίρεση</vt:lpstr>
      <vt:lpstr>PowerPoint Presentation</vt:lpstr>
      <vt:lpstr>Catch or Declare</vt:lpstr>
      <vt:lpstr>PowerPoint Presentation</vt:lpstr>
      <vt:lpstr>Τύποι Εξαιρέσεων</vt:lpstr>
      <vt:lpstr>PowerPoint Presentation</vt:lpstr>
      <vt:lpstr>PowerPoint Presentation</vt:lpstr>
      <vt:lpstr>Χρήση εξαιρέσεων σε βρόχους</vt:lpstr>
      <vt:lpstr>Χρήση Εξαιρέσεων</vt:lpstr>
      <vt:lpstr>Προσοχή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526</cp:revision>
  <dcterms:created xsi:type="dcterms:W3CDTF">2013-02-10T16:19:38Z</dcterms:created>
  <dcterms:modified xsi:type="dcterms:W3CDTF">2014-05-24T10:50:36Z</dcterms:modified>
</cp:coreProperties>
</file>