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391" r:id="rId3"/>
    <p:sldId id="392" r:id="rId4"/>
    <p:sldId id="405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40" r:id="rId15"/>
    <p:sldId id="443" r:id="rId16"/>
    <p:sldId id="444" r:id="rId17"/>
    <p:sldId id="403" r:id="rId18"/>
    <p:sldId id="434" r:id="rId19"/>
    <p:sldId id="409" r:id="rId20"/>
    <p:sldId id="406" r:id="rId21"/>
    <p:sldId id="410" r:id="rId22"/>
    <p:sldId id="435" r:id="rId23"/>
    <p:sldId id="436" r:id="rId24"/>
    <p:sldId id="437" r:id="rId25"/>
    <p:sldId id="438" r:id="rId26"/>
    <p:sldId id="43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ListIterator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ArrayLis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Se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Map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Συλλογές</a:t>
            </a:r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744086"/>
            <a:ext cx="8856984" cy="586314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HashMapExample1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name,counter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counter ++;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+ ":"+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5976" y="908720"/>
            <a:ext cx="485083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HashMap</a:t>
            </a:r>
            <a:r>
              <a:rPr lang="en-US" dirty="0" smtClean="0"/>
              <a:t>  </a:t>
            </a:r>
            <a:r>
              <a:rPr lang="el-GR" dirty="0" smtClean="0"/>
              <a:t>που συσχετίζει </a:t>
            </a:r>
            <a:r>
              <a:rPr lang="en-US" dirty="0" smtClean="0">
                <a:solidFill>
                  <a:srgbClr val="FF0000"/>
                </a:solidFill>
              </a:rPr>
              <a:t>Strings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(</a:t>
            </a:r>
            <a:r>
              <a:rPr lang="el-GR" dirty="0" err="1"/>
              <a:t>κλειδια</a:t>
            </a:r>
            <a:r>
              <a:rPr lang="el-GR" dirty="0"/>
              <a:t>)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Integers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(τιμές)</a:t>
            </a:r>
            <a:endParaRPr lang="en-US" dirty="0"/>
          </a:p>
          <a:p>
            <a:r>
              <a:rPr lang="el-GR" dirty="0" smtClean="0"/>
              <a:t>Για κάθε όνομα (</a:t>
            </a:r>
            <a:r>
              <a:rPr lang="en-US" dirty="0" smtClean="0"/>
              <a:t>String) </a:t>
            </a:r>
            <a:r>
              <a:rPr lang="el-GR" dirty="0" smtClean="0"/>
              <a:t>το </a:t>
            </a:r>
            <a:r>
              <a:rPr lang="en-US" dirty="0" smtClean="0"/>
              <a:t>id (Integer)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57347" y="2706161"/>
            <a:ext cx="3774571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το όνομα δεν είναι ήδη στο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τότε ανάθεσε στο όνομα αυτό τον επόμενο αύξοντα αριθμό και πρόσθεσε ένα νέο ζευγάρι (όνομα αριθμός) στο </a:t>
            </a:r>
            <a:r>
              <a:rPr lang="en-US" dirty="0" err="1" smtClean="0"/>
              <a:t>HashMap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973450"/>
            <a:ext cx="330002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Διατρέχοντας το </a:t>
            </a:r>
            <a:r>
              <a:rPr lang="en-US" sz="1600" dirty="0" err="1" smtClean="0"/>
              <a:t>HashMap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580112" y="4667126"/>
            <a:ext cx="3557938" cy="612648"/>
          </a:xfrm>
          <a:prstGeom prst="wedgeRectCallout">
            <a:avLst>
              <a:gd name="adj1" fmla="val -96801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Διέτρεξε το σύνολο με τα κλειδιά (ονόματα) στο </a:t>
            </a:r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3995936" y="6093296"/>
            <a:ext cx="5141979" cy="612648"/>
          </a:xfrm>
          <a:prstGeom prst="wedgeRectCallout">
            <a:avLst>
              <a:gd name="adj1" fmla="val -34870"/>
              <a:gd name="adj2" fmla="val -90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Για κάθε κλειδί (όνομα) πάρε το </a:t>
            </a:r>
            <a:r>
              <a:rPr lang="en-US" dirty="0" smtClean="0"/>
              <a:t>id </a:t>
            </a:r>
            <a:r>
              <a:rPr lang="el-GR" dirty="0" smtClean="0"/>
              <a:t>που αντιστοιχεί στο όνομα αυτό και τύπωσε το.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HashMapExample2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int counter = 0;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Person p = new Person(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name,counter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counter ++;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45115" y="3933056"/>
            <a:ext cx="3706255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Δημιουργούμε ένα </a:t>
            </a:r>
            <a:r>
              <a:rPr lang="en-US" sz="1600" dirty="0" err="1" smtClean="0"/>
              <a:t>HashMap</a:t>
            </a:r>
            <a:r>
              <a:rPr lang="en-US" sz="1600" dirty="0" smtClean="0"/>
              <a:t> </a:t>
            </a:r>
            <a:r>
              <a:rPr lang="el-GR" sz="1600" dirty="0" smtClean="0"/>
              <a:t>το οποίο σε κάθε διαφορετικό όνομα αντιστοιχεί ένα </a:t>
            </a:r>
            <a:r>
              <a:rPr lang="el-GR" sz="1600" dirty="0" smtClean="0">
                <a:solidFill>
                  <a:srgbClr val="FF0000"/>
                </a:solidFill>
              </a:rPr>
              <a:t>αντικείμενο</a:t>
            </a:r>
            <a:r>
              <a:rPr lang="el-GR" sz="1600" dirty="0" smtClean="0"/>
              <a:t> </a:t>
            </a:r>
            <a:r>
              <a:rPr lang="en-US" sz="1600" dirty="0" smtClean="0"/>
              <a:t>Person.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2843808" y="5517232"/>
            <a:ext cx="4968552" cy="468632"/>
          </a:xfrm>
          <a:prstGeom prst="wedgeRectCallout">
            <a:avLst>
              <a:gd name="adj1" fmla="val -43562"/>
              <a:gd name="adj2" fmla="val -100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Καλείται η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</a:t>
            </a:r>
            <a:r>
              <a:rPr lang="en-US" dirty="0" smtClean="0"/>
              <a:t>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4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που μας δίνει τις λειτουργίες για να διατρέχουμε ένα </a:t>
            </a:r>
            <a:r>
              <a:rPr lang="en-US" dirty="0" smtClean="0"/>
              <a:t>Collection</a:t>
            </a:r>
            <a:endParaRPr lang="el-GR" dirty="0" smtClean="0"/>
          </a:p>
          <a:p>
            <a:r>
              <a:rPr lang="el-GR" dirty="0"/>
              <a:t>Μέθοδοι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n-US" dirty="0" smtClean="0"/>
              <a:t>o iterator </a:t>
            </a:r>
            <a:r>
              <a:rPr lang="el-GR" dirty="0" smtClean="0"/>
              <a:t>έχει φτάσει στο τέλος ή όχι. 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next():</a:t>
            </a:r>
            <a:r>
              <a:rPr lang="en-US" dirty="0" smtClean="0"/>
              <a:t> </a:t>
            </a:r>
            <a:r>
              <a:rPr lang="el-GR" dirty="0"/>
              <a:t>επιστρέφει την </a:t>
            </a:r>
            <a:r>
              <a:rPr lang="el-GR" dirty="0" smtClean="0"/>
              <a:t>επόμενη τιμή</a:t>
            </a:r>
            <a:r>
              <a:rPr lang="en-US" dirty="0" smtClean="0"/>
              <a:t> (</a:t>
            </a:r>
            <a:r>
              <a:rPr lang="el-GR" dirty="0" smtClean="0"/>
              <a:t>αναφορά όχι αντίγραφο)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remove():</a:t>
            </a:r>
            <a:r>
              <a:rPr lang="en-US" dirty="0"/>
              <a:t> </a:t>
            </a:r>
            <a:r>
              <a:rPr lang="el-GR" dirty="0"/>
              <a:t>αφαιρεί το στοιχείο το οποίο επέστρεψε η τελευταία </a:t>
            </a:r>
            <a:r>
              <a:rPr lang="en-US" dirty="0"/>
              <a:t>next</a:t>
            </a:r>
            <a:r>
              <a:rPr lang="en-US" dirty="0" smtClean="0"/>
              <a:t>()</a:t>
            </a:r>
          </a:p>
          <a:p>
            <a:pPr lvl="2"/>
            <a:r>
              <a:rPr lang="el-GR" dirty="0" smtClean="0"/>
              <a:t>Προσοχή, δεν μπορούμε να καλέσουμε την </a:t>
            </a:r>
            <a:r>
              <a:rPr lang="en-US" dirty="0" smtClean="0"/>
              <a:t>remove </a:t>
            </a:r>
            <a:r>
              <a:rPr lang="el-GR" dirty="0" smtClean="0"/>
              <a:t>ενώ συνεχίζεται το </a:t>
            </a:r>
            <a:r>
              <a:rPr lang="en-US" dirty="0" smtClean="0"/>
              <a:t>iteration.</a:t>
            </a:r>
          </a:p>
          <a:p>
            <a:r>
              <a:rPr lang="el-GR" dirty="0" smtClean="0"/>
              <a:t>Μέθοδος του </a:t>
            </a:r>
            <a:r>
              <a:rPr lang="en-US" dirty="0" smtClean="0"/>
              <a:t>Collection</a:t>
            </a:r>
            <a:r>
              <a:rPr lang="el-GR" dirty="0" smtClean="0"/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iterator()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/>
              <a:t>iterator </a:t>
            </a:r>
            <a:r>
              <a:rPr lang="el-GR" dirty="0" smtClean="0"/>
              <a:t>για μία συλλογή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48243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1656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IteratorExample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)){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.equals("a")){ 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it.remove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 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4048" y="3496122"/>
            <a:ext cx="413386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Διατρέχει το σύνολο και αν βρει το </a:t>
            </a:r>
            <a:r>
              <a:rPr lang="en-US" dirty="0" smtClean="0"/>
              <a:t>String “a” </a:t>
            </a:r>
            <a:r>
              <a:rPr lang="el-GR" dirty="0" smtClean="0"/>
              <a:t>το αφαιρεί από το σύνολο.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4559322" y="4365104"/>
            <a:ext cx="4536504" cy="864096"/>
          </a:xfrm>
          <a:prstGeom prst="wedgeRectCallout">
            <a:avLst>
              <a:gd name="adj1" fmla="val -87604"/>
              <a:gd name="adj2" fmla="val -92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Πρέπει να κάνουμε </a:t>
            </a:r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 </a:t>
            </a:r>
            <a:r>
              <a:rPr lang="el-GR" dirty="0" smtClean="0"/>
              <a:t>γιατί αν αφαιρέσουμε μία τιμή ενώ διατρέχουμε το σύνολο μπορεί να προκληθεί λάθος.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058036" y="5301208"/>
            <a:ext cx="4091779" cy="1116704"/>
          </a:xfrm>
          <a:prstGeom prst="wedgeRectCallout">
            <a:avLst>
              <a:gd name="adj1" fmla="val -78235"/>
              <a:gd name="adj2" fmla="val -472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Ξανα</a:t>
            </a:r>
            <a:r>
              <a:rPr lang="el-GR" dirty="0" smtClean="0"/>
              <a:t>-διατρέχουμε τον πίνακα. </a:t>
            </a:r>
          </a:p>
          <a:p>
            <a:pPr algn="ctr"/>
            <a:r>
              <a:rPr lang="el-GR" dirty="0" smtClean="0"/>
              <a:t>Ο </a:t>
            </a:r>
            <a:r>
              <a:rPr lang="en-US" dirty="0" smtClean="0"/>
              <a:t>iterator </a:t>
            </a:r>
            <a:r>
              <a:rPr lang="el-GR" dirty="0" smtClean="0"/>
              <a:t>πρέπει να </a:t>
            </a:r>
            <a:r>
              <a:rPr lang="el-GR" dirty="0" err="1" smtClean="0"/>
              <a:t>ξανα</a:t>
            </a:r>
            <a:r>
              <a:rPr lang="el-GR" smtClean="0"/>
              <a:t>-οριστεί </a:t>
            </a:r>
            <a:r>
              <a:rPr lang="el-GR" dirty="0" smtClean="0"/>
              <a:t>για να ξεκινήσει από την αρχή του συνόλου.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2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16560"/>
            <a:ext cx="8856984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IteratorExample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(String s: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5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("a")){ 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(String s:mySet){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7488" y="3789040"/>
            <a:ext cx="424847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Αντί του </a:t>
            </a:r>
            <a:r>
              <a:rPr lang="en-US" dirty="0" smtClean="0"/>
              <a:t>Iterator </a:t>
            </a:r>
            <a:r>
              <a:rPr lang="el-GR" dirty="0" smtClean="0"/>
              <a:t>θα μπορούσαμε να χρησιμοποιήσουμε το γνωστό </a:t>
            </a:r>
            <a:r>
              <a:rPr lang="en-US" dirty="0" smtClean="0"/>
              <a:t>for-each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7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ListIterator</a:t>
            </a:r>
            <a:r>
              <a:rPr lang="en-US" dirty="0" smtClean="0"/>
              <a:t>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Ένας </a:t>
            </a:r>
            <a:r>
              <a:rPr lang="en-US" dirty="0" smtClean="0"/>
              <a:t>Iterator </a:t>
            </a:r>
            <a:r>
              <a:rPr lang="el-GR" dirty="0" smtClean="0"/>
              <a:t>ειδικά για την συλλογή </a:t>
            </a:r>
            <a:r>
              <a:rPr lang="en-US" dirty="0" smtClean="0"/>
              <a:t>List</a:t>
            </a:r>
          </a:p>
          <a:p>
            <a:pPr lvl="1"/>
            <a:r>
              <a:rPr lang="el-GR" dirty="0" smtClean="0"/>
              <a:t>Κύριο </a:t>
            </a:r>
            <a:r>
              <a:rPr lang="el-GR" dirty="0" smtClean="0">
                <a:solidFill>
                  <a:srgbClr val="0070C0"/>
                </a:solidFill>
              </a:rPr>
              <a:t>πλεονέκτημα</a:t>
            </a:r>
            <a:r>
              <a:rPr lang="el-GR" dirty="0" smtClean="0"/>
              <a:t> ότι επιτρέπει διάσχιση της λίστας προς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δύο κατευθύνσεις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αλλαγές</a:t>
            </a:r>
            <a:r>
              <a:rPr lang="el-GR" dirty="0" smtClean="0"/>
              <a:t> στη λίστα </a:t>
            </a:r>
            <a:r>
              <a:rPr lang="el-GR" dirty="0" smtClean="0">
                <a:solidFill>
                  <a:srgbClr val="FF0000"/>
                </a:solidFill>
              </a:rPr>
              <a:t>ενώ την διατρέχουμε</a:t>
            </a:r>
            <a:r>
              <a:rPr lang="el-GR" dirty="0" smtClean="0"/>
              <a:t>.</a:t>
            </a:r>
          </a:p>
          <a:p>
            <a:r>
              <a:rPr lang="el-GR" dirty="0" smtClean="0"/>
              <a:t>Επιπλέον μέθοδοι</a:t>
            </a:r>
            <a:endParaRPr lang="el-GR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hasPrevious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υπάρχουν κι άλλα στοιχεία πριν από αυτό στο οποίο είμαστε. 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previous():</a:t>
            </a:r>
            <a:r>
              <a:rPr lang="en-US" dirty="0" smtClean="0"/>
              <a:t> </a:t>
            </a:r>
            <a:r>
              <a:rPr lang="el-GR" dirty="0"/>
              <a:t>επιστρέφει την </a:t>
            </a:r>
            <a:r>
              <a:rPr lang="el-GR" dirty="0" smtClean="0"/>
              <a:t>προηγούμενη τιμή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remove():</a:t>
            </a:r>
            <a:r>
              <a:rPr lang="en-US" dirty="0"/>
              <a:t> </a:t>
            </a:r>
            <a:r>
              <a:rPr lang="el-GR" dirty="0"/>
              <a:t>αφαιρεί το στοιχείο το οποίο επέστρεψε η τελευταία </a:t>
            </a:r>
            <a:r>
              <a:rPr lang="en-US" dirty="0"/>
              <a:t>next</a:t>
            </a:r>
            <a:r>
              <a:rPr lang="en-US" dirty="0" smtClean="0"/>
              <a:t>()</a:t>
            </a:r>
            <a:endParaRPr lang="el-GR" dirty="0" smtClean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l-GR" dirty="0" smtClean="0"/>
              <a:t>Θέτει την τιμή του στοιχείου που </a:t>
            </a:r>
            <a:r>
              <a:rPr lang="el-GR" dirty="0"/>
              <a:t>επέστρεψε η τελευταία </a:t>
            </a:r>
            <a:r>
              <a:rPr lang="en-US" dirty="0"/>
              <a:t>next()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l-GR" dirty="0" smtClean="0"/>
              <a:t>Προσθέτει ένα στοιχείο στη λίστα αμέσως μετά από αυτό στο οποίο βρισκόμαστε</a:t>
            </a:r>
            <a:endParaRPr lang="en-US" dirty="0" smtClean="0"/>
          </a:p>
          <a:p>
            <a:r>
              <a:rPr lang="el-GR" dirty="0" smtClean="0"/>
              <a:t>Μέθοδος της </a:t>
            </a:r>
            <a:r>
              <a:rPr lang="en-US" dirty="0" smtClean="0"/>
              <a:t>List</a:t>
            </a:r>
            <a:r>
              <a:rPr lang="el-GR" dirty="0" smtClean="0"/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/>
              <a:t>iterator </a:t>
            </a:r>
            <a:r>
              <a:rPr lang="el-GR" dirty="0" smtClean="0"/>
              <a:t>για μία συλλογή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73345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920880" cy="590931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 array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String name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array.add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ListIterator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it =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array.listIterator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().equals("a")){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it.set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("b");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it.add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it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array.listIterator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505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τρεις συλλογές που περιγράψαμε είναι </a:t>
            </a:r>
            <a:r>
              <a:rPr lang="el-GR" dirty="0" smtClean="0">
                <a:solidFill>
                  <a:srgbClr val="FF0000"/>
                </a:solidFill>
              </a:rPr>
              <a:t>πάρα πολύ χρήσιμες </a:t>
            </a:r>
            <a:r>
              <a:rPr lang="el-GR" dirty="0" smtClean="0"/>
              <a:t>για να κάνετε γρήγορα προγράμματα</a:t>
            </a:r>
          </a:p>
          <a:p>
            <a:pPr lvl="1"/>
            <a:r>
              <a:rPr lang="el-GR" dirty="0" smtClean="0"/>
              <a:t>Συνηθίσετε να τις χρησιμοποιείτε και μάθετε πότε βολεύει να χρησιμοποιείτε την κάθε δομή</a:t>
            </a:r>
          </a:p>
          <a:p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ιδιαίτερα χρήσιμο γιατί μας επιτρέπει </a:t>
            </a:r>
            <a:r>
              <a:rPr lang="el-GR" dirty="0" smtClean="0">
                <a:solidFill>
                  <a:srgbClr val="FF0000"/>
                </a:solidFill>
              </a:rPr>
              <a:t>πολύ γρήγορα </a:t>
            </a:r>
            <a:r>
              <a:rPr lang="el-GR" dirty="0" smtClean="0"/>
              <a:t>να κάνουμε </a:t>
            </a:r>
            <a:r>
              <a:rPr lang="en-US" dirty="0" smtClean="0">
                <a:solidFill>
                  <a:srgbClr val="FF0000"/>
                </a:solidFill>
              </a:rPr>
              <a:t>lookup</a:t>
            </a:r>
            <a:r>
              <a:rPr lang="en-US" dirty="0" smtClean="0"/>
              <a:t>: </a:t>
            </a:r>
            <a:r>
              <a:rPr lang="el-GR" dirty="0" smtClean="0"/>
              <a:t>να βρίσκουμε ένα </a:t>
            </a:r>
            <a:r>
              <a:rPr lang="el-GR" dirty="0" smtClean="0">
                <a:solidFill>
                  <a:srgbClr val="0070C0"/>
                </a:solidFill>
              </a:rPr>
              <a:t>κλειδί</a:t>
            </a:r>
            <a:r>
              <a:rPr lang="el-GR" dirty="0" smtClean="0"/>
              <a:t> μέσα σε ένα σύνολο και την </a:t>
            </a:r>
            <a:r>
              <a:rPr lang="el-GR" dirty="0" smtClean="0">
                <a:solidFill>
                  <a:srgbClr val="0070C0"/>
                </a:solidFill>
              </a:rPr>
              <a:t>συσχετιζόμενη τιμή</a:t>
            </a:r>
          </a:p>
        </p:txBody>
      </p:sp>
    </p:spTree>
    <p:extLst>
      <p:ext uri="{BB962C8B-B14F-4D97-AF65-F5344CB8AC3E}">
        <p14:creationId xmlns:p14="http://schemas.microsoft.com/office/powerpoint/2010/main" val="194627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Έχουμε ένα πρόγραμμα που διαχειρίζεται τους φοιτητές ενός τμήματος. Ποια συλλογή πρέπει να χρησιμοποιήσουμε αν θέλουμε να λύσουμε τα παρακάτω προβλήματα?</a:t>
            </a: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μπορούμε να εκτυπώσουμε τις πληροφορίες για τους φοιτητές που παίρνουν ένα μάθημα.</a:t>
            </a:r>
          </a:p>
          <a:p>
            <a:pPr lvl="2"/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&lt;Student&gt;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μπορούμε να τυπώσουμε τις πληροφορίες για ένα συγκεκριμένο φοιτητή (χρησιμοποιώντας το ΑΜ του φοιτητή)</a:t>
            </a: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,Student</a:t>
            </a:r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endParaRPr lang="el-GR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ξέρουμε ποιοι φοιτητές έχουν ξαναπάρει το μάθημα και να μπορούμε να ανακτήσουμε αυτή την πληροφορία για κάποιο φοιτητή </a:t>
            </a:r>
            <a:endParaRPr lang="el-GR" dirty="0" smtClean="0"/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 </a:t>
            </a:r>
            <a:r>
              <a:rPr 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repeatStudents</a:t>
            </a:r>
            <a:endParaRPr lang="en-US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&lt;Student&gt; 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repeatStudents</a:t>
            </a:r>
            <a:endParaRPr lang="en-US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5773866"/>
            <a:ext cx="199580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Αναζήτηση με ΑΜ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00191" y="6147724"/>
            <a:ext cx="280204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Αναζήτηση με 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2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δομών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ArrayList</a:t>
            </a:r>
            <a:r>
              <a:rPr lang="en-US" dirty="0" smtClean="0"/>
              <a:t>: </a:t>
            </a:r>
            <a:r>
              <a:rPr lang="el-GR" dirty="0" smtClean="0"/>
              <a:t>όταν θέλουμε να </a:t>
            </a:r>
            <a:r>
              <a:rPr lang="el-GR" dirty="0" smtClean="0">
                <a:solidFill>
                  <a:srgbClr val="0070C0"/>
                </a:solidFill>
              </a:rPr>
              <a:t>διατρέχουμε</a:t>
            </a:r>
            <a:r>
              <a:rPr lang="el-GR" dirty="0" smtClean="0"/>
              <a:t> τα αντικείμενα</a:t>
            </a:r>
            <a:r>
              <a:rPr lang="en-US" dirty="0" smtClean="0"/>
              <a:t> </a:t>
            </a:r>
            <a:r>
              <a:rPr lang="el-GR" dirty="0" smtClean="0"/>
              <a:t>ή όταν θέλουμε διάταξη των αντικείμενων, και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θα χρειαστούμε </a:t>
            </a:r>
            <a:r>
              <a:rPr lang="el-GR" dirty="0" smtClean="0">
                <a:solidFill>
                  <a:srgbClr val="0070C0"/>
                </a:solidFill>
              </a:rPr>
              <a:t>αναζήτηση </a:t>
            </a:r>
            <a:r>
              <a:rPr lang="el-GR" dirty="0" smtClean="0"/>
              <a:t>κάποιου αντικείμενου</a:t>
            </a:r>
          </a:p>
          <a:p>
            <a:pPr lvl="1"/>
            <a:r>
              <a:rPr lang="el-GR" dirty="0" smtClean="0"/>
              <a:t>Π.χ., μια κλάση </a:t>
            </a:r>
            <a:r>
              <a:rPr lang="en-US" dirty="0" smtClean="0"/>
              <a:t>Course </a:t>
            </a:r>
            <a:r>
              <a:rPr lang="el-GR" dirty="0" smtClean="0"/>
              <a:t>περιέχει μια λίστα από αντικείμενα τύπου </a:t>
            </a:r>
            <a:r>
              <a:rPr lang="en-US" dirty="0" smtClean="0"/>
              <a:t>Students</a:t>
            </a:r>
          </a:p>
          <a:p>
            <a:pPr lvl="2"/>
            <a:r>
              <a:rPr lang="el-GR" dirty="0" smtClean="0"/>
              <a:t>Εφόσον μας ενδιαφέρει να τυπώνουμε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HashSet</a:t>
            </a:r>
            <a:r>
              <a:rPr lang="en-US" dirty="0" smtClean="0"/>
              <a:t>: </a:t>
            </a:r>
            <a:r>
              <a:rPr lang="el-GR" dirty="0" smtClean="0"/>
              <a:t>όταν θέλουμε να έχουμε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μοναδικά</a:t>
            </a:r>
            <a:r>
              <a:rPr lang="el-GR" dirty="0" smtClean="0"/>
              <a:t> αντικείμενα και </a:t>
            </a:r>
            <a:r>
              <a:rPr lang="el-GR" dirty="0"/>
              <a:t>θέλουμε </a:t>
            </a:r>
            <a:r>
              <a:rPr lang="el-GR" dirty="0" smtClean="0">
                <a:solidFill>
                  <a:srgbClr val="0070C0"/>
                </a:solidFill>
              </a:rPr>
              <a:t>γρήγορη αναζήτηση </a:t>
            </a:r>
            <a:r>
              <a:rPr lang="el-GR" dirty="0" smtClean="0"/>
              <a:t>για να μάθουμε αν κάποιο αντικείμενο ανήκει σε αυτή</a:t>
            </a:r>
          </a:p>
          <a:p>
            <a:pPr lvl="1"/>
            <a:r>
              <a:rPr lang="el-GR" dirty="0"/>
              <a:t>Π.χ., να βρούμε αν </a:t>
            </a:r>
            <a:r>
              <a:rPr lang="el-GR" dirty="0" smtClean="0"/>
              <a:t>ένας φοιτητής (ΑΜ) ανήκει στη λίστα των φοιτητών που ξαναπαίρνουν το μάθημα</a:t>
            </a:r>
            <a:endParaRPr lang="el-GR" dirty="0"/>
          </a:p>
          <a:p>
            <a:pPr lvl="1"/>
            <a:r>
              <a:rPr lang="el-GR" dirty="0" smtClean="0"/>
              <a:t>Π.χ., να βρούμε τα μοναδικά ονόματα από μια λίστα με ονόματα με επαναλήψεις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Ίδια</a:t>
            </a:r>
            <a:r>
              <a:rPr lang="el-GR" dirty="0" smtClean="0"/>
              <a:t> λειτουργικότητα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αλλά μας επιτρέπει να </a:t>
            </a:r>
            <a:r>
              <a:rPr lang="el-GR" dirty="0" smtClean="0">
                <a:solidFill>
                  <a:srgbClr val="0070C0"/>
                </a:solidFill>
              </a:rPr>
              <a:t>συσχετίσουμε</a:t>
            </a:r>
            <a:r>
              <a:rPr lang="el-GR" dirty="0" smtClean="0"/>
              <a:t> μια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 με κάθε στοιχείο του συνόλου</a:t>
            </a:r>
          </a:p>
          <a:p>
            <a:pPr lvl="1"/>
            <a:r>
              <a:rPr lang="el-GR" dirty="0" smtClean="0"/>
              <a:t>Π.χ. θέλω να ανακαλέσω γρήγορα τις πληροφορίες για ένα φοιτητή χρησιμοποιώντας το ΑΜ του</a:t>
            </a:r>
          </a:p>
          <a:p>
            <a:pPr lvl="1"/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πιο χρήσιμο απ’ ότι ίσως θα περιμένατε</a:t>
            </a:r>
          </a:p>
          <a:p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3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err="1" smtClean="0">
                <a:solidFill>
                  <a:srgbClr val="00B0F0"/>
                </a:solidFill>
              </a:rPr>
              <a:t>ArrayList</a:t>
            </a:r>
            <a:r>
              <a:rPr lang="el-GR" dirty="0" smtClean="0">
                <a:solidFill>
                  <a:srgbClr val="00B0F0"/>
                </a:solidFill>
              </a:rPr>
              <a:t>&lt;Τ&gt;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είναι μια περίπτωση γενικευμένης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πίνακας </a:t>
            </a:r>
            <a:r>
              <a:rPr lang="el-GR" dirty="0" smtClean="0"/>
              <a:t>που ορίζεται με παράμετρο τον τύπο των αντικειμένων που θα κρατάει.</a:t>
            </a:r>
          </a:p>
          <a:p>
            <a:r>
              <a:rPr lang="el-GR" dirty="0" smtClean="0"/>
              <a:t>Η </a:t>
            </a:r>
            <a:r>
              <a:rPr lang="en-US" dirty="0" err="1" smtClean="0">
                <a:solidFill>
                  <a:srgbClr val="00B0F0"/>
                </a:solidFill>
              </a:rPr>
              <a:t>ArrayList</a:t>
            </a:r>
            <a:r>
              <a:rPr lang="en-US" dirty="0" smtClean="0">
                <a:solidFill>
                  <a:srgbClr val="00B0F0"/>
                </a:solidFill>
              </a:rPr>
              <a:t>&lt;T&gt;</a:t>
            </a:r>
            <a:r>
              <a:rPr lang="en-US" dirty="0" smtClean="0"/>
              <a:t> </a:t>
            </a:r>
            <a:r>
              <a:rPr lang="el-GR" dirty="0" smtClean="0"/>
              <a:t>είναι μία από τις </a:t>
            </a:r>
            <a:r>
              <a:rPr lang="el-GR" dirty="0" smtClean="0">
                <a:solidFill>
                  <a:srgbClr val="FF0000"/>
                </a:solidFill>
              </a:rPr>
              <a:t>συλλογές (</a:t>
            </a:r>
            <a:r>
              <a:rPr lang="en-US" dirty="0" smtClean="0">
                <a:solidFill>
                  <a:srgbClr val="FF0000"/>
                </a:solidFill>
              </a:rPr>
              <a:t>Collections)</a:t>
            </a:r>
            <a:r>
              <a:rPr lang="el-GR" dirty="0" smtClean="0"/>
              <a:t> που είναι ορισμένες στην </a:t>
            </a:r>
            <a:r>
              <a:rPr lang="en-US" dirty="0" smtClean="0"/>
              <a:t>Java.</a:t>
            </a:r>
          </a:p>
          <a:p>
            <a:pPr lvl="1"/>
            <a:r>
              <a:rPr lang="el-GR" dirty="0" smtClean="0"/>
              <a:t>Υπάρχουσες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δομές δεδομένων </a:t>
            </a:r>
            <a:r>
              <a:rPr lang="el-GR" dirty="0" smtClean="0"/>
              <a:t>που μας βοηθάνε στην </a:t>
            </a:r>
            <a:r>
              <a:rPr lang="el-GR" dirty="0" smtClean="0">
                <a:solidFill>
                  <a:srgbClr val="0070C0"/>
                </a:solidFill>
              </a:rPr>
              <a:t>αποθήκευση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ανάκτηση</a:t>
            </a:r>
            <a:r>
              <a:rPr lang="el-GR" dirty="0" smtClean="0"/>
              <a:t> των </a:t>
            </a:r>
            <a:r>
              <a:rPr lang="el-GR" dirty="0" smtClean="0">
                <a:solidFill>
                  <a:srgbClr val="0070C0"/>
                </a:solidFill>
              </a:rPr>
              <a:t>δεδομένων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9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Περίπλοκες δομές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μάθει τρεις βασικές δομές</a:t>
            </a:r>
          </a:p>
          <a:p>
            <a:pPr lvl="1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HashSet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HashMap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Μπορούμε να δημιουργήσουμε αντικείμενα που </a:t>
            </a:r>
            <a:r>
              <a:rPr lang="el-GR" dirty="0" err="1" smtClean="0"/>
              <a:t>συνδιάζουν</a:t>
            </a:r>
            <a:r>
              <a:rPr lang="el-GR" dirty="0" smtClean="0"/>
              <a:t> αυτές τις δομές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String,String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5224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πρόγραμμα της γραμματείας ενός πανεπιστημίου που κρατάει πληροφορία για 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φοιτητές</a:t>
            </a:r>
            <a:r>
              <a:rPr lang="el-GR" dirty="0" smtClean="0"/>
              <a:t>, θέλω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γρήγορα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rgbClr val="0070C0"/>
                </a:solidFill>
              </a:rPr>
              <a:t>ΑΜ του φοιτητή </a:t>
            </a:r>
            <a:r>
              <a:rPr lang="el-GR" dirty="0" smtClean="0"/>
              <a:t>να μπορώ να βρω το </a:t>
            </a:r>
            <a:r>
              <a:rPr lang="el-GR" dirty="0" smtClean="0">
                <a:solidFill>
                  <a:srgbClr val="0070C0"/>
                </a:solidFill>
              </a:rPr>
              <a:t>βαθμό </a:t>
            </a:r>
            <a:r>
              <a:rPr lang="el-GR" dirty="0" smtClean="0"/>
              <a:t>για ένα μάθημα χρησιμοποιώντας τον </a:t>
            </a:r>
            <a:r>
              <a:rPr lang="el-GR" dirty="0" smtClean="0">
                <a:solidFill>
                  <a:srgbClr val="0070C0"/>
                </a:solidFill>
              </a:rPr>
              <a:t>κωδικό του μαθήματος</a:t>
            </a:r>
            <a:r>
              <a:rPr lang="el-GR" dirty="0" smtClean="0"/>
              <a:t>. Τι δομή πρέπει να χρησιμοποιήσω?</a:t>
            </a:r>
          </a:p>
        </p:txBody>
      </p:sp>
    </p:spTree>
    <p:extLst>
      <p:ext uri="{BB962C8B-B14F-4D97-AF65-F5344CB8AC3E}">
        <p14:creationId xmlns:p14="http://schemas.microsoft.com/office/powerpoint/2010/main" val="164259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Χρειάζομαι ένα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rgbClr val="0070C0"/>
                </a:solidFill>
              </a:rPr>
              <a:t>κλειδί το ΑΜ </a:t>
            </a:r>
            <a:r>
              <a:rPr lang="el-GR" dirty="0" smtClean="0"/>
              <a:t>του φοιτητή ώστε να μπορούμε γρήγορα να βρούμε πληροφορίες για τον φοιτητή.</a:t>
            </a:r>
          </a:p>
          <a:p>
            <a:pPr lvl="1"/>
            <a:r>
              <a:rPr lang="el-GR" dirty="0" smtClean="0"/>
              <a:t>Τι τιμές θα κρατάει το </a:t>
            </a:r>
            <a:r>
              <a:rPr lang="en-US" dirty="0" err="1" smtClean="0"/>
              <a:t>HashMap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l-GR" dirty="0" smtClean="0"/>
              <a:t>Θα πρέπει να κρατάει άλλο ένα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οποίο να έχει σαν </a:t>
            </a:r>
            <a:r>
              <a:rPr lang="el-GR" dirty="0" smtClean="0">
                <a:solidFill>
                  <a:srgbClr val="0070C0"/>
                </a:solidFill>
              </a:rPr>
              <a:t>κλειδί τον κωδικό του μαθήματος </a:t>
            </a:r>
            <a:r>
              <a:rPr lang="el-GR" dirty="0" smtClean="0"/>
              <a:t>και σαν </a:t>
            </a:r>
            <a:r>
              <a:rPr lang="el-GR" dirty="0" smtClean="0">
                <a:solidFill>
                  <a:srgbClr val="0070C0"/>
                </a:solidFill>
              </a:rPr>
              <a:t>τιμή τον βαθμό του φοιτητή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200852" y="4753926"/>
            <a:ext cx="8871139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,double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539298"/>
            <a:ext cx="925252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,HashMap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int,double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&gt;&gt;();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(469,new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,double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&gt;());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StudentCoursesGrades.get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(469).put(205,9.5);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(469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).get(205);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437112"/>
            <a:ext cx="106150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229200"/>
            <a:ext cx="8691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Χρήση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70116" y="6139461"/>
            <a:ext cx="1773884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Προσθέτει το βαθμό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386412" y="6453336"/>
            <a:ext cx="1631216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Διαβάζει το βαθμό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7782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Διαφορετική 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4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Στο πρόγραμμα </a:t>
            </a:r>
            <a:r>
              <a:rPr lang="el-GR" dirty="0"/>
              <a:t>μου να έχω μια κλάση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Student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που κρατάει τις πληροφορίες για ένα </a:t>
            </a:r>
            <a:r>
              <a:rPr lang="el-GR" dirty="0" smtClean="0"/>
              <a:t>φοιτητή και μία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StudentRecord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κρατάει την καρτέλα του φοιτητή για το μάθημα. Πως αλλάζει η υλοποίηση?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8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424" y="525357"/>
            <a:ext cx="5977759" cy="30777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3732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123" y="1194903"/>
            <a:ext cx="5972060" cy="224676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AM;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courses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pubic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courses;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95740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566" y="3842949"/>
            <a:ext cx="5928617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</a:t>
            </a:r>
            <a:endParaRPr lang="en-US" sz="1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double 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double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grade;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549693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99567" y="6361583"/>
            <a:ext cx="5928617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allStudents.get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().get(205).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8753" y="6089718"/>
            <a:ext cx="716863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Χρήση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9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Χρονική πολυπλοκότητα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Έχει τόσο μεγάλη σημασία τι δομή θα χρησιμοποιήσουμε? Όλες οι δομές μας δίνουν περίπου την ίδια λειτουργικότητα.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ΝΑΙ!</a:t>
            </a:r>
            <a:r>
              <a:rPr lang="el-GR" dirty="0" smtClean="0"/>
              <a:t> Αν κάνουμε αναζήτηση για μια τιμή σε ένα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πρέπει να διατρέξουμε όλη τη λίστα </a:t>
            </a:r>
            <a:r>
              <a:rPr lang="el-GR" dirty="0" smtClean="0"/>
              <a:t>για να δούμε αν ένα στοιχείο ανήκει ή όχι στη λίστα. Σε ένα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ή </a:t>
            </a:r>
            <a:r>
              <a:rPr lang="en-US" dirty="0" err="1" smtClean="0">
                <a:solidFill>
                  <a:srgbClr val="0070C0"/>
                </a:solidFill>
              </a:rPr>
              <a:t>HashMap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αυτό γίνεται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χρόνο σχεδόν σταθερό </a:t>
            </a:r>
            <a:r>
              <a:rPr lang="el-GR" dirty="0" smtClean="0"/>
              <a:t>(ή λογαριθμικό ως προς τον αριθμό των στοιχείων)</a:t>
            </a:r>
          </a:p>
          <a:p>
            <a:pPr lvl="1"/>
            <a:r>
              <a:rPr lang="el-GR" dirty="0" smtClean="0"/>
              <a:t>Αν έχουμε πολλά στοιχεία, και κάνουμε πολλές αναζητήσεις αυτό κάνει διαφορά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9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0" y="44625"/>
            <a:ext cx="6984777" cy="669674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ArrayHashComparison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 array = new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set = new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 = new Random();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randomNumbers.add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rand.nextInt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(200000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x:randomNumbers){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array.contains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duration = (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("Array took "+ duration + "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millisecs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x:randomNumbers){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set.contains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duration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("Set took "+duration + "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millisecs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0112" y="3645024"/>
            <a:ext cx="37079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</a:t>
            </a:r>
            <a:r>
              <a:rPr lang="en-US" dirty="0" err="1" smtClean="0"/>
              <a:t>ArrayList</a:t>
            </a:r>
            <a:r>
              <a:rPr lang="en-US" dirty="0" smtClean="0"/>
              <a:t> </a:t>
            </a:r>
            <a:r>
              <a:rPr lang="el-GR" dirty="0" smtClean="0"/>
              <a:t>κάνουμε περίπου 200000*100000 συγκρίσεις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99239" y="5157192"/>
            <a:ext cx="37079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κάνουμε περίπου 200000 συγκρίσεις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0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14" y="404664"/>
            <a:ext cx="8229600" cy="990600"/>
          </a:xfrm>
        </p:spPr>
        <p:txBody>
          <a:bodyPr/>
          <a:lstStyle/>
          <a:p>
            <a:r>
              <a:rPr lang="el-GR" dirty="0" smtClean="0"/>
              <a:t>Η ιεραρχία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1799" y="1124744"/>
            <a:ext cx="3403791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8162" y="1300118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9905" y="2568381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5373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33759" y="259626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2689" y="2420888"/>
            <a:ext cx="2714500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1075" y="2596262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1539841" y="1844824"/>
            <a:ext cx="1952039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  <a:endCxn id="4" idx="2"/>
          </p:cNvCxnSpPr>
          <p:nvPr/>
        </p:nvCxnSpPr>
        <p:spPr>
          <a:xfrm flipV="1">
            <a:off x="4473694" y="1844824"/>
            <a:ext cx="1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</p:cNvCxnSpPr>
          <p:nvPr/>
        </p:nvCxnSpPr>
        <p:spPr>
          <a:xfrm flipH="1" flipV="1">
            <a:off x="5688635" y="1844824"/>
            <a:ext cx="1861304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6784" y="3861048"/>
            <a:ext cx="2666113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6784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9" idx="0"/>
            <a:endCxn id="6" idx="2"/>
          </p:cNvCxnSpPr>
          <p:nvPr/>
        </p:nvCxnSpPr>
        <p:spPr>
          <a:xfrm flipV="1">
            <a:off x="1539841" y="3140968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09565" y="3855031"/>
            <a:ext cx="2528257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02689" y="3957871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Straight Arrow Connector 25"/>
          <p:cNvCxnSpPr>
            <a:stCxn id="24" idx="0"/>
            <a:endCxn id="8" idx="2"/>
          </p:cNvCxnSpPr>
          <p:nvPr/>
        </p:nvCxnSpPr>
        <p:spPr>
          <a:xfrm flipV="1">
            <a:off x="4473694" y="3140968"/>
            <a:ext cx="0" cy="714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164869" y="3854505"/>
            <a:ext cx="2770139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164339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>
            <a:stCxn id="32" idx="0"/>
            <a:endCxn id="10" idx="2"/>
          </p:cNvCxnSpPr>
          <p:nvPr/>
        </p:nvCxnSpPr>
        <p:spPr>
          <a:xfrm flipV="1">
            <a:off x="7549939" y="3140968"/>
            <a:ext cx="0" cy="7135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4" y="4581128"/>
            <a:ext cx="276539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σειριακή</a:t>
            </a:r>
            <a:r>
              <a:rPr lang="el-GR" dirty="0" smtClean="0"/>
              <a:t> μορφή. Υπάρχει η έννοια της </a:t>
            </a:r>
            <a:r>
              <a:rPr lang="el-GR" dirty="0" smtClean="0">
                <a:solidFill>
                  <a:srgbClr val="0070C0"/>
                </a:solidFill>
              </a:rPr>
              <a:t>διάταξης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διατρέχουμε </a:t>
            </a:r>
            <a:r>
              <a:rPr lang="el-GR" dirty="0" smtClean="0"/>
              <a:t>τα δεδομένα</a:t>
            </a:r>
            <a:r>
              <a:rPr lang="en-US" dirty="0" smtClean="0"/>
              <a:t> </a:t>
            </a:r>
            <a:r>
              <a:rPr lang="el-GR" dirty="0" smtClean="0"/>
              <a:t>συχνά και γρήγορα.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12314" y="4581128"/>
            <a:ext cx="277114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σύνολο</a:t>
            </a:r>
            <a:r>
              <a:rPr lang="el-GR" dirty="0" smtClean="0"/>
              <a:t> χωρίς </a:t>
            </a:r>
            <a:r>
              <a:rPr lang="el-GR" dirty="0"/>
              <a:t>διάταξη</a:t>
            </a:r>
            <a:r>
              <a:rPr lang="el-GR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βρίσκουμε γρήγορα αν ένα στοιχείο </a:t>
            </a:r>
            <a:r>
              <a:rPr lang="el-GR" dirty="0" smtClean="0">
                <a:solidFill>
                  <a:srgbClr val="0070C0"/>
                </a:solidFill>
              </a:rPr>
              <a:t>ανήκει</a:t>
            </a:r>
            <a:r>
              <a:rPr lang="el-GR" dirty="0" smtClean="0"/>
              <a:t> στο σύνολο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84168" y="4572839"/>
            <a:ext cx="3006951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key,value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ζεύγη</a:t>
            </a:r>
            <a:r>
              <a:rPr lang="el-GR" dirty="0" smtClean="0"/>
              <a:t>. Παρόμοια δομή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για την αποθήκευση των </a:t>
            </a:r>
            <a:r>
              <a:rPr lang="el-GR" dirty="0" smtClean="0">
                <a:solidFill>
                  <a:srgbClr val="0070C0"/>
                </a:solidFill>
              </a:rPr>
              <a:t>κλειδιών</a:t>
            </a:r>
            <a:r>
              <a:rPr lang="el-GR" dirty="0" smtClean="0"/>
              <a:t>, αλλά τώρα κάθε κλειδί (</a:t>
            </a:r>
            <a:r>
              <a:rPr lang="en-US" dirty="0" smtClean="0"/>
              <a:t>key)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σχετίζεται</a:t>
            </a:r>
            <a:r>
              <a:rPr lang="el-GR" dirty="0" smtClean="0"/>
              <a:t> με μία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(value)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4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/>
              <a:t> (</a:t>
            </a:r>
            <a:r>
              <a:rPr lang="en-US" dirty="0" err="1">
                <a:hlinkClick r:id="rId2"/>
              </a:rPr>
              <a:t>JavaDocs</a:t>
            </a:r>
            <a:r>
              <a:rPr lang="en-US" dirty="0">
                <a:hlinkClick r:id="rId2"/>
              </a:rPr>
              <a:t> link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 smtClean="0"/>
              <a:t> </a:t>
            </a:r>
            <a:r>
              <a:rPr lang="el-GR" dirty="0" smtClean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στο τέλος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add(int i,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l-GR" dirty="0" smtClean="0"/>
              <a:t>και μετατοπίζει τα υπόλοιπα στοιχεία κατά μια θέση.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l-GR" dirty="0" smtClean="0"/>
              <a:t>αφαιρεί το στοιχείο στη </a:t>
            </a:r>
            <a:r>
              <a:rPr lang="el-GR" dirty="0"/>
              <a:t>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το επιστρέφει.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/>
              <a:t>αφαιρεί το στοιχείο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set(int i,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 smtClean="0"/>
              <a:t>θέτει στην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 smtClean="0"/>
              <a:t>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500" dirty="0"/>
              <a:t>αλλάζοντας την προηγούμενη</a:t>
            </a:r>
            <a:endParaRPr lang="en-US" sz="2500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get(int i): </a:t>
            </a:r>
            <a:r>
              <a:rPr lang="el-GR" dirty="0" smtClean="0"/>
              <a:t>επιστρέφει το αντικείμενο τύπου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dirty="0" smtClean="0"/>
              <a:t> στη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</a:t>
            </a:r>
            <a:r>
              <a:rPr lang="el-GR" dirty="0" smtClean="0"/>
              <a:t>στοιχείο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ανήκει στην λίστα ή </a:t>
            </a:r>
            <a:r>
              <a:rPr lang="el-GR" dirty="0"/>
              <a:t>όχι.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 smtClean="0"/>
              <a:t>ο αριθμός των στοιχείων του πίνακα.</a:t>
            </a:r>
          </a:p>
          <a:p>
            <a:r>
              <a:rPr lang="el-GR" dirty="0" smtClean="0"/>
              <a:t>Διατρέχοντας τον πίνακα: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7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HashSet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αν δεν υπάρχει ήδη στο σύνολο.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/>
              <a:t> </a:t>
            </a:r>
            <a:r>
              <a:rPr lang="el-GR" dirty="0"/>
              <a:t>αφαιρεί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το σύνολο</a:t>
            </a:r>
            <a:r>
              <a:rPr lang="en-US" dirty="0" smtClean="0"/>
              <a:t> </a:t>
            </a:r>
            <a:r>
              <a:rPr lang="el-GR" dirty="0" smtClean="0"/>
              <a:t>περιέχει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 smtClean="0"/>
              <a:t>ο </a:t>
            </a:r>
            <a:r>
              <a:rPr lang="el-GR" dirty="0"/>
              <a:t>αριθμός των στοιχείων </a:t>
            </a:r>
            <a:r>
              <a:rPr lang="el-GR" dirty="0" smtClean="0"/>
              <a:t>στο σύνολο.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έχει στοιχεία το σύνολο ή όχι.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Object[] </a:t>
            </a:r>
            <a:r>
              <a:rPr lang="en-US" sz="2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toArray</a:t>
            </a:r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 πίνακα με τα στοιχεία του συνόλου (επιστρέφει πίνακα από </a:t>
            </a:r>
            <a:r>
              <a:rPr lang="en-US" dirty="0" smtClean="0"/>
              <a:t>Objects – </a:t>
            </a:r>
            <a:r>
              <a:rPr lang="el-GR" dirty="0" smtClean="0"/>
              <a:t>χρειάζεται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μετά).</a:t>
            </a:r>
            <a:endParaRPr lang="el-GR" dirty="0"/>
          </a:p>
          <a:p>
            <a:r>
              <a:rPr lang="el-GR" dirty="0"/>
              <a:t>Διατρέχοντας </a:t>
            </a:r>
            <a:r>
              <a:rPr lang="el-GR" dirty="0" smtClean="0"/>
              <a:t>τα στοιχεία του συνόλου: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9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μοναδικά</a:t>
            </a:r>
            <a:r>
              <a:rPr lang="el-GR" dirty="0" smtClean="0"/>
              <a:t> </a:t>
            </a:r>
            <a:r>
              <a:rPr lang="en-US" dirty="0" smtClean="0"/>
              <a:t>Strings</a:t>
            </a:r>
            <a:endParaRPr lang="el-GR" dirty="0" smtClean="0"/>
          </a:p>
          <a:p>
            <a:pPr lvl="1"/>
            <a:r>
              <a:rPr lang="el-GR" dirty="0" smtClean="0"/>
              <a:t>Π.χ. να φτιάξουμε το λεξικό ενός βιβλίου</a:t>
            </a:r>
            <a:endParaRPr lang="en-US" dirty="0" smtClean="0"/>
          </a:p>
          <a:p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</a:p>
          <a:p>
            <a:pPr lvl="1"/>
            <a:r>
              <a:rPr lang="el-GR" dirty="0"/>
              <a:t>Με </a:t>
            </a:r>
            <a:r>
              <a:rPr lang="en-US" dirty="0" err="1"/>
              <a:t>ArrayList</a:t>
            </a:r>
            <a:r>
              <a:rPr lang="en-US" dirty="0" smtClean="0"/>
              <a:t>?</a:t>
            </a:r>
          </a:p>
          <a:p>
            <a:pPr lvl="2"/>
            <a:r>
              <a:rPr lang="el-GR" dirty="0" smtClean="0"/>
              <a:t>Πρέπει να κάνουμε πάρα πολλές συγκρίσεις</a:t>
            </a:r>
            <a:endParaRPr lang="en-US" dirty="0"/>
          </a:p>
          <a:p>
            <a:pPr lvl="1"/>
            <a:r>
              <a:rPr lang="en-US" dirty="0"/>
              <a:t>Me </a:t>
            </a:r>
            <a:r>
              <a:rPr lang="en-US" dirty="0" err="1"/>
              <a:t>HashSet</a:t>
            </a:r>
            <a:r>
              <a:rPr lang="en-US" dirty="0" smtClean="0"/>
              <a:t>?</a:t>
            </a:r>
            <a:endParaRPr lang="el-GR" dirty="0" smtClean="0"/>
          </a:p>
          <a:p>
            <a:pPr lvl="2"/>
            <a:r>
              <a:rPr lang="el-GR" dirty="0" smtClean="0"/>
              <a:t>Η αναζήτηση ενός </a:t>
            </a:r>
            <a:r>
              <a:rPr lang="en-US" dirty="0" smtClean="0"/>
              <a:t>string</a:t>
            </a:r>
            <a:r>
              <a:rPr lang="el-GR" dirty="0"/>
              <a:t> </a:t>
            </a:r>
            <a:r>
              <a:rPr lang="el-GR" dirty="0" smtClean="0"/>
              <a:t>γίνεται πολύ πιο γρήγορα.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471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HashSetExample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for(String name: </a:t>
            </a:r>
            <a:r>
              <a:rPr lang="en-US" sz="1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Object[] array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mySet.toArray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name = (String)array[i];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1860" y="1772816"/>
            <a:ext cx="27363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HashSet</a:t>
            </a:r>
            <a:r>
              <a:rPr lang="en-US" dirty="0" smtClean="0"/>
              <a:t>  </a:t>
            </a:r>
            <a:r>
              <a:rPr lang="el-GR" dirty="0" smtClean="0"/>
              <a:t>από </a:t>
            </a:r>
            <a:r>
              <a:rPr lang="en-US" dirty="0" smtClean="0"/>
              <a:t>Strings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2636912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Τοποθετούμε στο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μόνο τα </a:t>
            </a:r>
            <a:r>
              <a:rPr lang="en-US" dirty="0" smtClean="0"/>
              <a:t>Strings </a:t>
            </a:r>
            <a:r>
              <a:rPr lang="el-GR" dirty="0" smtClean="0"/>
              <a:t>τα οποία δεν έχουμε ήδη δει</a:t>
            </a:r>
            <a:r>
              <a:rPr lang="en-US" dirty="0" smtClean="0"/>
              <a:t> (</a:t>
            </a:r>
            <a:r>
              <a:rPr lang="el-GR" dirty="0" smtClean="0"/>
              <a:t>δεν είναι ήδη στο σύνολο)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1804" y="3789040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τρόπος για να </a:t>
            </a:r>
            <a:r>
              <a:rPr lang="el-GR" dirty="0" smtClean="0">
                <a:solidFill>
                  <a:srgbClr val="FF0000"/>
                </a:solidFill>
              </a:rPr>
              <a:t>διατρέξουμε</a:t>
            </a:r>
            <a:r>
              <a:rPr lang="el-GR" dirty="0" smtClean="0"/>
              <a:t> και να τυπώσουμε τα στοιχεία του </a:t>
            </a:r>
            <a:r>
              <a:rPr lang="en-US" dirty="0" err="1" smtClean="0"/>
              <a:t>HashSet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43980" y="4869160"/>
            <a:ext cx="3300020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Ένας άλλος τρόπος για να διατρέξουμε το </a:t>
            </a:r>
            <a:r>
              <a:rPr lang="en-US" sz="1600" dirty="0" err="1" smtClean="0"/>
              <a:t>HashSet</a:t>
            </a:r>
            <a:r>
              <a:rPr lang="en-US" sz="1600" dirty="0" smtClean="0"/>
              <a:t> </a:t>
            </a:r>
            <a:r>
              <a:rPr lang="el-GR" sz="1600" dirty="0" smtClean="0"/>
              <a:t>χρησιμοποιώντας την εντολή </a:t>
            </a:r>
            <a:r>
              <a:rPr lang="en-US" sz="1600" dirty="0" err="1" smtClean="0">
                <a:solidFill>
                  <a:srgbClr val="FF0000"/>
                </a:solidFill>
              </a:rPr>
              <a:t>toArray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l-GR" sz="1600" dirty="0" smtClean="0"/>
              <a:t>.</a:t>
            </a:r>
          </a:p>
          <a:p>
            <a:r>
              <a:rPr lang="el-GR" sz="1600" dirty="0" smtClean="0"/>
              <a:t>Ο πίνακας είναι πίνακας από </a:t>
            </a:r>
            <a:r>
              <a:rPr lang="en-US" sz="1600" dirty="0" smtClean="0"/>
              <a:t>Objects, </a:t>
            </a:r>
            <a:r>
              <a:rPr lang="el-GR" sz="1600" dirty="0" smtClean="0"/>
              <a:t>και πρέπει να κάνουμε </a:t>
            </a:r>
            <a:r>
              <a:rPr lang="en-US" sz="1600" dirty="0" err="1" smtClean="0">
                <a:solidFill>
                  <a:srgbClr val="FF0000"/>
                </a:solidFill>
              </a:rPr>
              <a:t>downcasting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Μέθοδοι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l-GR" dirty="0"/>
              <a:t>προσθέτει </a:t>
            </a: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 smtClean="0"/>
              <a:t>ζευγάρι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/>
              <a:t>)</a:t>
            </a:r>
            <a:r>
              <a:rPr lang="en-US" dirty="0" smtClean="0"/>
              <a:t> (</a:t>
            </a:r>
            <a:r>
              <a:rPr lang="el-GR" dirty="0" smtClean="0"/>
              <a:t>δημιουργεί μία συσχέτιση)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get(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key):</a:t>
            </a:r>
            <a:r>
              <a:rPr lang="en-US" dirty="0"/>
              <a:t> </a:t>
            </a:r>
            <a:r>
              <a:rPr lang="el-GR" dirty="0" smtClean="0"/>
              <a:t>επιστρέφει την τιμή για το </a:t>
            </a:r>
            <a:r>
              <a:rPr lang="el-GR" dirty="0"/>
              <a:t>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key):</a:t>
            </a:r>
            <a:r>
              <a:rPr lang="en-US" dirty="0" smtClean="0"/>
              <a:t> </a:t>
            </a:r>
            <a:r>
              <a:rPr lang="el-GR" dirty="0"/>
              <a:t>αφαιρεί το ζευγάρι </a:t>
            </a:r>
            <a:r>
              <a:rPr lang="el-GR" dirty="0" smtClean="0"/>
              <a:t>με κλειδί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/>
              <a:t>περιέχει το 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containsValue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 smtClean="0"/>
              <a:t>περιέχει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r>
              <a:rPr lang="en-US" dirty="0" smtClean="0"/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αργό</a:t>
            </a:r>
            <a:r>
              <a:rPr lang="el-GR" dirty="0" smtClean="0"/>
              <a:t>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/>
              <a:t>ο αριθμός των στοιχείων </a:t>
            </a:r>
            <a:r>
              <a:rPr lang="en-US" dirty="0" smtClean="0"/>
              <a:t>(</a:t>
            </a:r>
            <a:r>
              <a:rPr lang="el-GR" dirty="0" smtClean="0"/>
              <a:t>κλειδιών) στο </a:t>
            </a:r>
            <a:r>
              <a:rPr lang="en-US" dirty="0" smtClean="0"/>
              <a:t>map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έχει στοιχεία το </a:t>
            </a:r>
            <a:r>
              <a:rPr lang="en-US" dirty="0" smtClean="0"/>
              <a:t>map</a:t>
            </a:r>
            <a:r>
              <a:rPr lang="el-GR" dirty="0" smtClean="0"/>
              <a:t> </a:t>
            </a:r>
            <a:r>
              <a:rPr lang="el-GR" dirty="0"/>
              <a:t>ή όχι.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Set&lt;K&gt;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</a:t>
            </a:r>
            <a:r>
              <a:rPr lang="en-US" dirty="0" smtClean="0"/>
              <a:t> </a:t>
            </a:r>
            <a:r>
              <a:rPr lang="el-GR" dirty="0" smtClean="0"/>
              <a:t>ένα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με </a:t>
            </a:r>
            <a:r>
              <a:rPr lang="el-GR" dirty="0"/>
              <a:t>τα </a:t>
            </a:r>
            <a:r>
              <a:rPr lang="el-GR" dirty="0" smtClean="0"/>
              <a:t>κλειδιά.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Collection&lt;V&gt; values()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>
                <a:solidFill>
                  <a:srgbClr val="FF0000"/>
                </a:solidFill>
              </a:rPr>
              <a:t>Collection</a:t>
            </a:r>
            <a:r>
              <a:rPr lang="en-US" dirty="0" smtClean="0"/>
              <a:t> </a:t>
            </a:r>
            <a:r>
              <a:rPr lang="el-GR" dirty="0" smtClean="0"/>
              <a:t>με τις τιμές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2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Ι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μοναδικά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Strings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να τους δώσουμε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μοναδικό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id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Π.χ. να δώσουμε αριθμούς σε μία λίστα με ονόματα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  <a:endParaRPr lang="el-GR" dirty="0"/>
          </a:p>
          <a:p>
            <a:endParaRPr lang="en-US" dirty="0" smtClean="0"/>
          </a:p>
          <a:p>
            <a:r>
              <a:rPr lang="el-GR" dirty="0" smtClean="0"/>
              <a:t>Τι </a:t>
            </a:r>
            <a:r>
              <a:rPr lang="el-GR" dirty="0"/>
              <a:t>γίνεται αν θέλουμε να δημιουργήσουμε ένα αντικείμενο </a:t>
            </a:r>
            <a:r>
              <a:rPr lang="en-US" dirty="0"/>
              <a:t>Person </a:t>
            </a:r>
            <a:r>
              <a:rPr lang="el-GR" dirty="0"/>
              <a:t>για κάθε μοναδικό όνομα?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10784</TotalTime>
  <Words>1801</Words>
  <Application>Microsoft Office PowerPoint</Application>
  <PresentationFormat>On-screen Show (4:3)</PresentationFormat>
  <Paragraphs>392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ΤΕΧΝΙΚΕΣ Αντικειμενοστραφουσ προγραμματισμου</vt:lpstr>
      <vt:lpstr>ArrayList</vt:lpstr>
      <vt:lpstr>Η ιεραρχία</vt:lpstr>
      <vt:lpstr>ArrayList (JavaDocs link)</vt:lpstr>
      <vt:lpstr>HashSet (JavaDocs link)</vt:lpstr>
      <vt:lpstr>Παράδειγμα I</vt:lpstr>
      <vt:lpstr>PowerPoint Presentation</vt:lpstr>
      <vt:lpstr>HashMap (JavaDocs link)</vt:lpstr>
      <vt:lpstr>Παράδειγμα ΙI</vt:lpstr>
      <vt:lpstr>PowerPoint Presentation</vt:lpstr>
      <vt:lpstr>PowerPoint Presentation</vt:lpstr>
      <vt:lpstr>Iterators</vt:lpstr>
      <vt:lpstr>PowerPoint Presentation</vt:lpstr>
      <vt:lpstr>PowerPoint Presentation</vt:lpstr>
      <vt:lpstr>ListIterator&lt;T&gt;</vt:lpstr>
      <vt:lpstr>PowerPoint Presentation</vt:lpstr>
      <vt:lpstr>Συλλογές</vt:lpstr>
      <vt:lpstr>Παραδείγματα</vt:lpstr>
      <vt:lpstr>Χρήση δομών</vt:lpstr>
      <vt:lpstr>Περίπλοκες δομές</vt:lpstr>
      <vt:lpstr>Παράδειγμα</vt:lpstr>
      <vt:lpstr>Υλοποίηση</vt:lpstr>
      <vt:lpstr>Διαφορετική υλοποίηση</vt:lpstr>
      <vt:lpstr>PowerPoint Presentation</vt:lpstr>
      <vt:lpstr>Χρονική πολυπλοκότητα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566</cp:revision>
  <dcterms:created xsi:type="dcterms:W3CDTF">2013-02-10T16:19:38Z</dcterms:created>
  <dcterms:modified xsi:type="dcterms:W3CDTF">2014-05-21T17:17:45Z</dcterms:modified>
</cp:coreProperties>
</file>