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7" r:id="rId2"/>
    <p:sldId id="591" r:id="rId3"/>
    <p:sldId id="592" r:id="rId4"/>
    <p:sldId id="593" r:id="rId5"/>
    <p:sldId id="594" r:id="rId6"/>
    <p:sldId id="563" r:id="rId7"/>
    <p:sldId id="564" r:id="rId8"/>
    <p:sldId id="567" r:id="rId9"/>
    <p:sldId id="568" r:id="rId10"/>
    <p:sldId id="570" r:id="rId11"/>
    <p:sldId id="571" r:id="rId12"/>
    <p:sldId id="584" r:id="rId13"/>
    <p:sldId id="585" r:id="rId14"/>
    <p:sldId id="586" r:id="rId15"/>
    <p:sldId id="569" r:id="rId16"/>
    <p:sldId id="587" r:id="rId17"/>
    <p:sldId id="588" r:id="rId18"/>
    <p:sldId id="595" r:id="rId19"/>
    <p:sldId id="596" r:id="rId20"/>
    <p:sldId id="574" r:id="rId21"/>
    <p:sldId id="579" r:id="rId22"/>
    <p:sldId id="581" r:id="rId23"/>
    <p:sldId id="577" r:id="rId24"/>
    <p:sldId id="575" r:id="rId25"/>
    <p:sldId id="582" r:id="rId26"/>
    <p:sldId id="580" r:id="rId27"/>
    <p:sldId id="583" r:id="rId28"/>
    <p:sldId id="565" r:id="rId29"/>
    <p:sldId id="566" r:id="rId30"/>
    <p:sldId id="589" r:id="rId31"/>
    <p:sldId id="590" r:id="rId32"/>
    <p:sldId id="597" r:id="rId33"/>
    <p:sldId id="598" r:id="rId34"/>
    <p:sldId id="599" r:id="rId35"/>
    <p:sldId id="600" r:id="rId36"/>
    <p:sldId id="601" r:id="rId37"/>
    <p:sldId id="602" r:id="rId38"/>
    <p:sldId id="60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6"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768C28-81DF-43F0-A3D4-E906B1D7125B}" type="datetimeFigureOut">
              <a:rPr lang="en-US" smtClean="0"/>
              <a:pPr/>
              <a:t>4/9/2014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F60F88-82BB-4F01-8B5A-73A7B3C8F800}" type="slidenum">
              <a:rPr lang="en-US" smtClean="0"/>
              <a:pPr/>
              <a:t>‹#›</a:t>
            </a:fld>
            <a:endParaRPr lang="en-US"/>
          </a:p>
        </p:txBody>
      </p:sp>
    </p:spTree>
    <p:extLst>
      <p:ext uri="{BB962C8B-B14F-4D97-AF65-F5344CB8AC3E}">
        <p14:creationId xmlns:p14="http://schemas.microsoft.com/office/powerpoint/2010/main" val="3919752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pPr/>
              <a:t>4/9/2014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540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7E345-9BD5-414F-9B98-BE3DCAA5A9BF}" type="datetimeFigureOut">
              <a:rPr lang="en-US" smtClean="0"/>
              <a:pPr/>
              <a:t>4/9/2014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2318698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pPr/>
              <a:t>4/9/2014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3538664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Clr>
                <a:schemeClr val="accent1"/>
              </a:buClr>
              <a:defRPr/>
            </a:lvl2pPr>
            <a:lvl4pPr>
              <a:buClr>
                <a:schemeClr val="accent1"/>
              </a:buCl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l-GR" dirty="0" smtClean="0"/>
              <a:t>Χειμώνας 2011</a:t>
            </a:r>
            <a:endParaRPr lang="en-US" dirty="0"/>
          </a:p>
        </p:txBody>
      </p:sp>
      <p:sp>
        <p:nvSpPr>
          <p:cNvPr id="5" name="Footer Placeholder 4"/>
          <p:cNvSpPr>
            <a:spLocks noGrp="1"/>
          </p:cNvSpPr>
          <p:nvPr>
            <p:ph type="ftr" sz="quarter" idx="11"/>
          </p:nvPr>
        </p:nvSpPr>
        <p:spPr/>
        <p:txBody>
          <a:bodyPr/>
          <a:lstStyle/>
          <a:p>
            <a:r>
              <a:rPr lang="en-US" dirty="0" smtClean="0"/>
              <a:t>CS-409: </a:t>
            </a:r>
            <a:r>
              <a:rPr lang="el-GR" dirty="0" err="1" smtClean="0"/>
              <a:t>Αντικειμενοστρεφής</a:t>
            </a:r>
            <a:r>
              <a:rPr lang="el-GR" dirty="0" smtClean="0"/>
              <a:t> </a:t>
            </a:r>
            <a:r>
              <a:rPr lang="el-GR" dirty="0" err="1" smtClean="0"/>
              <a:t>Προγραμματισμος</a:t>
            </a:r>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3942962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D7E345-9BD5-414F-9B98-BE3DCAA5A9BF}" type="datetimeFigureOut">
              <a:rPr lang="en-US" smtClean="0"/>
              <a:pPr/>
              <a:t>4/9/2014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569784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D7E345-9BD5-414F-9B98-BE3DCAA5A9BF}" type="datetimeFigureOut">
              <a:rPr lang="en-US" smtClean="0"/>
              <a:pPr/>
              <a:t>4/9/2014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2274013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D7E345-9BD5-414F-9B98-BE3DCAA5A9BF}" type="datetimeFigureOut">
              <a:rPr lang="en-US" smtClean="0"/>
              <a:pPr/>
              <a:t>4/9/2014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4152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D7E345-9BD5-414F-9B98-BE3DCAA5A9BF}" type="datetimeFigureOut">
              <a:rPr lang="en-US" smtClean="0"/>
              <a:pPr/>
              <a:t>4/9/2014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2574329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7E345-9BD5-414F-9B98-BE3DCAA5A9BF}" type="datetimeFigureOut">
              <a:rPr lang="en-US" smtClean="0"/>
              <a:pPr/>
              <a:t>4/9/2014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3702129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pPr/>
              <a:t>4/9/2014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9291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pPr/>
              <a:t>4/9/2014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514775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DD7E345-9BD5-414F-9B98-BE3DCAA5A9BF}" type="datetimeFigureOut">
              <a:rPr lang="en-US" smtClean="0"/>
              <a:pPr/>
              <a:t>4/9/2014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l-GR" dirty="0" err="1" smtClean="0"/>
              <a:t>Αντικειμενοστρεφής</a:t>
            </a:r>
            <a:r>
              <a:rPr lang="el-GR" dirty="0" smtClean="0"/>
              <a:t> Προγραμματισμός</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1801919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6"/>
        </a:buClr>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6"/>
        </a:buClr>
        <a:buSzPct val="85000"/>
        <a:buFont typeface="Arial" pitchFamily="34" charset="0"/>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6"/>
        </a:buClr>
        <a:buSzPct val="90000"/>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6"/>
        </a:buClr>
        <a:buFont typeface="Arial" pitchFamily="34" charset="0"/>
        <a:buChar char="•"/>
        <a:defRPr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6"/>
        </a:buClr>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924800" cy="1927225"/>
          </a:xfrm>
        </p:spPr>
        <p:txBody>
          <a:bodyPr>
            <a:normAutofit fontScale="90000"/>
          </a:bodyPr>
          <a:lstStyle/>
          <a:p>
            <a:r>
              <a:rPr lang="el-GR" dirty="0" smtClean="0"/>
              <a:t>ΤΕΧΝΙΚΕΣ </a:t>
            </a:r>
            <a:r>
              <a:rPr lang="el-GR" dirty="0" err="1" smtClean="0"/>
              <a:t>Αντικειμενοστραφουσ</a:t>
            </a:r>
            <a:r>
              <a:rPr lang="el-GR" dirty="0" smtClean="0"/>
              <a:t> </a:t>
            </a:r>
            <a:r>
              <a:rPr lang="el-GR" dirty="0" err="1" smtClean="0"/>
              <a:t>προγραμματισμου</a:t>
            </a:r>
            <a:endParaRPr lang="en-US" dirty="0"/>
          </a:p>
        </p:txBody>
      </p:sp>
      <p:sp>
        <p:nvSpPr>
          <p:cNvPr id="3" name="Subtitle 2"/>
          <p:cNvSpPr>
            <a:spLocks noGrp="1"/>
          </p:cNvSpPr>
          <p:nvPr>
            <p:ph type="subTitle" idx="1"/>
          </p:nvPr>
        </p:nvSpPr>
        <p:spPr/>
        <p:txBody>
          <a:bodyPr>
            <a:normAutofit/>
          </a:bodyPr>
          <a:lstStyle/>
          <a:p>
            <a:pPr algn="ctr"/>
            <a:r>
              <a:rPr lang="el-GR" dirty="0" smtClean="0"/>
              <a:t>Σύνθεση αντικειμένων</a:t>
            </a:r>
            <a:endParaRPr lang="el-GR" dirty="0"/>
          </a:p>
          <a:p>
            <a:pPr algn="ctr"/>
            <a:endParaRPr lang="el-GR" dirty="0" smtClean="0"/>
          </a:p>
        </p:txBody>
      </p:sp>
    </p:spTree>
    <p:extLst>
      <p:ext uri="{BB962C8B-B14F-4D97-AF65-F5344CB8AC3E}">
        <p14:creationId xmlns:p14="http://schemas.microsoft.com/office/powerpoint/2010/main" val="511154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Στοίβα</a:t>
            </a:r>
            <a:r>
              <a:rPr lang="en-US" dirty="0" smtClean="0"/>
              <a:t> - </a:t>
            </a:r>
            <a:r>
              <a:rPr lang="el-GR" dirty="0" smtClean="0"/>
              <a:t>Υλοποίηση</a:t>
            </a:r>
            <a:endParaRPr lang="en-US" dirty="0"/>
          </a:p>
        </p:txBody>
      </p:sp>
      <p:grpSp>
        <p:nvGrpSpPr>
          <p:cNvPr id="8" name="Group 7"/>
          <p:cNvGrpSpPr/>
          <p:nvPr/>
        </p:nvGrpSpPr>
        <p:grpSpPr>
          <a:xfrm>
            <a:off x="2286000" y="2013857"/>
            <a:ext cx="1600200" cy="1295400"/>
            <a:chOff x="3124200" y="2362200"/>
            <a:chExt cx="1600200" cy="1295400"/>
          </a:xfrm>
        </p:grpSpPr>
        <p:sp>
          <p:nvSpPr>
            <p:cNvPr id="5" name="Rounded Rectangle 4"/>
            <p:cNvSpPr/>
            <p:nvPr/>
          </p:nvSpPr>
          <p:spPr>
            <a:xfrm>
              <a:off x="3124200" y="2362200"/>
              <a:ext cx="1600200" cy="1295400"/>
            </a:xfrm>
            <a:prstGeom prst="round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a:t>
              </a:r>
              <a:endParaRPr lang="en-US" dirty="0"/>
            </a:p>
          </p:txBody>
        </p:sp>
      </p:grpSp>
      <p:grpSp>
        <p:nvGrpSpPr>
          <p:cNvPr id="13" name="Group 12"/>
          <p:cNvGrpSpPr/>
          <p:nvPr/>
        </p:nvGrpSpPr>
        <p:grpSpPr>
          <a:xfrm>
            <a:off x="4495800" y="2013857"/>
            <a:ext cx="1600200" cy="1295400"/>
            <a:chOff x="3124200" y="2362200"/>
            <a:chExt cx="1600200" cy="1295400"/>
          </a:xfrm>
        </p:grpSpPr>
        <p:sp>
          <p:nvSpPr>
            <p:cNvPr id="14" name="Rounded Rectangle 13"/>
            <p:cNvSpPr/>
            <p:nvPr/>
          </p:nvSpPr>
          <p:spPr>
            <a:xfrm>
              <a:off x="3124200" y="2362200"/>
              <a:ext cx="1600200" cy="1295400"/>
            </a:xfrm>
            <a:prstGeom prst="round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grpSp>
      <p:grpSp>
        <p:nvGrpSpPr>
          <p:cNvPr id="17" name="Group 16"/>
          <p:cNvGrpSpPr/>
          <p:nvPr/>
        </p:nvGrpSpPr>
        <p:grpSpPr>
          <a:xfrm>
            <a:off x="6705600" y="1981200"/>
            <a:ext cx="1600200" cy="1295400"/>
            <a:chOff x="3124200" y="2362200"/>
            <a:chExt cx="1600200" cy="1295400"/>
          </a:xfrm>
        </p:grpSpPr>
        <p:sp>
          <p:nvSpPr>
            <p:cNvPr id="18" name="Rounded Rectangle 17"/>
            <p:cNvSpPr/>
            <p:nvPr/>
          </p:nvSpPr>
          <p:spPr>
            <a:xfrm>
              <a:off x="3124200" y="2362200"/>
              <a:ext cx="1600200" cy="1295400"/>
            </a:xfrm>
            <a:prstGeom prst="round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grpSp>
      <p:cxnSp>
        <p:nvCxnSpPr>
          <p:cNvPr id="22" name="Elbow Connector 21"/>
          <p:cNvCxnSpPr>
            <a:stCxn id="6" idx="3"/>
            <a:endCxn id="14" idx="1"/>
          </p:cNvCxnSpPr>
          <p:nvPr/>
        </p:nvCxnSpPr>
        <p:spPr>
          <a:xfrm flipV="1">
            <a:off x="3810000" y="2661557"/>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8" idx="1"/>
          </p:cNvCxnSpPr>
          <p:nvPr/>
        </p:nvCxnSpPr>
        <p:spPr>
          <a:xfrm flipV="1">
            <a:off x="6019800" y="2628900"/>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228600" y="2432957"/>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head</a:t>
            </a:r>
            <a:endParaRPr lang="en-US" dirty="0"/>
          </a:p>
        </p:txBody>
      </p:sp>
      <p:cxnSp>
        <p:nvCxnSpPr>
          <p:cNvPr id="29" name="Straight Arrow Connector 28"/>
          <p:cNvCxnSpPr>
            <a:stCxn id="27" idx="3"/>
            <a:endCxn id="5" idx="1"/>
          </p:cNvCxnSpPr>
          <p:nvPr/>
        </p:nvCxnSpPr>
        <p:spPr>
          <a:xfrm>
            <a:off x="1676400" y="2661557"/>
            <a:ext cx="609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8432" y="3998740"/>
            <a:ext cx="9071011" cy="1200329"/>
          </a:xfrm>
          <a:prstGeom prst="rect">
            <a:avLst/>
          </a:prstGeom>
          <a:noFill/>
        </p:spPr>
        <p:txBody>
          <a:bodyPr wrap="square" rtlCol="0">
            <a:spAutoFit/>
          </a:bodyPr>
          <a:lstStyle/>
          <a:p>
            <a:endParaRPr lang="el-GR" sz="2400" dirty="0"/>
          </a:p>
          <a:p>
            <a:pPr marL="342900" indent="-342900">
              <a:buFont typeface="Arial" pitchFamily="34" charset="0"/>
              <a:buChar char="•"/>
            </a:pPr>
            <a:r>
              <a:rPr lang="el-GR" sz="2400" dirty="0" smtClean="0"/>
              <a:t>Θα ορίσουμε </a:t>
            </a:r>
            <a:r>
              <a:rPr lang="en-US" sz="2400" dirty="0" err="1" smtClean="0">
                <a:solidFill>
                  <a:srgbClr val="FF0000"/>
                </a:solidFill>
              </a:rPr>
              <a:t>StackElement</a:t>
            </a:r>
            <a:r>
              <a:rPr lang="el-GR" sz="2400" dirty="0" smtClean="0">
                <a:solidFill>
                  <a:srgbClr val="FF0000"/>
                </a:solidFill>
              </a:rPr>
              <a:t> </a:t>
            </a:r>
            <a:r>
              <a:rPr lang="el-GR" sz="2400" dirty="0" smtClean="0"/>
              <a:t>μια κλάση που κρατάει το κάθε στοιχείο της στοίβας.</a:t>
            </a:r>
            <a:endParaRPr lang="en-US" sz="2400" dirty="0"/>
          </a:p>
        </p:txBody>
      </p:sp>
    </p:spTree>
    <p:extLst>
      <p:ext uri="{BB962C8B-B14F-4D97-AF65-F5344CB8AC3E}">
        <p14:creationId xmlns:p14="http://schemas.microsoft.com/office/powerpoint/2010/main" val="3454049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432" y="1676400"/>
            <a:ext cx="8608368" cy="2057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l-GR" dirty="0" smtClean="0"/>
              <a:t>Στοίβα</a:t>
            </a:r>
            <a:r>
              <a:rPr lang="en-US" dirty="0" smtClean="0"/>
              <a:t> - </a:t>
            </a:r>
            <a:r>
              <a:rPr lang="el-GR" dirty="0" smtClean="0"/>
              <a:t>Υλοποίηση</a:t>
            </a:r>
            <a:endParaRPr lang="en-US" dirty="0"/>
          </a:p>
        </p:txBody>
      </p:sp>
      <p:grpSp>
        <p:nvGrpSpPr>
          <p:cNvPr id="8" name="Group 7"/>
          <p:cNvGrpSpPr/>
          <p:nvPr/>
        </p:nvGrpSpPr>
        <p:grpSpPr>
          <a:xfrm>
            <a:off x="2286000" y="2013857"/>
            <a:ext cx="1600200" cy="1295400"/>
            <a:chOff x="3124200" y="2362200"/>
            <a:chExt cx="1600200" cy="1295400"/>
          </a:xfrm>
        </p:grpSpPr>
        <p:sp>
          <p:nvSpPr>
            <p:cNvPr id="5" name="Rounded Rectangle 4"/>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a:t>
              </a:r>
              <a:endParaRPr lang="en-US" dirty="0"/>
            </a:p>
          </p:txBody>
        </p:sp>
      </p:grpSp>
      <p:grpSp>
        <p:nvGrpSpPr>
          <p:cNvPr id="13" name="Group 12"/>
          <p:cNvGrpSpPr/>
          <p:nvPr/>
        </p:nvGrpSpPr>
        <p:grpSpPr>
          <a:xfrm>
            <a:off x="4495800" y="2013857"/>
            <a:ext cx="1600200" cy="1295400"/>
            <a:chOff x="3124200" y="2362200"/>
            <a:chExt cx="1600200" cy="1295400"/>
          </a:xfrm>
        </p:grpSpPr>
        <p:sp>
          <p:nvSpPr>
            <p:cNvPr id="14" name="Rounded Rectangle 13"/>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grpSp>
      <p:grpSp>
        <p:nvGrpSpPr>
          <p:cNvPr id="17" name="Group 16"/>
          <p:cNvGrpSpPr/>
          <p:nvPr/>
        </p:nvGrpSpPr>
        <p:grpSpPr>
          <a:xfrm>
            <a:off x="6705600" y="1981200"/>
            <a:ext cx="1600200" cy="1295400"/>
            <a:chOff x="3124200" y="2362200"/>
            <a:chExt cx="1600200" cy="1295400"/>
          </a:xfrm>
        </p:grpSpPr>
        <p:sp>
          <p:nvSpPr>
            <p:cNvPr id="18" name="Rounded Rectangle 17"/>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grpSp>
      <p:cxnSp>
        <p:nvCxnSpPr>
          <p:cNvPr id="22" name="Elbow Connector 21"/>
          <p:cNvCxnSpPr>
            <a:stCxn id="6" idx="3"/>
            <a:endCxn id="14" idx="1"/>
          </p:cNvCxnSpPr>
          <p:nvPr/>
        </p:nvCxnSpPr>
        <p:spPr>
          <a:xfrm flipV="1">
            <a:off x="3810000" y="2661557"/>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8" idx="1"/>
          </p:cNvCxnSpPr>
          <p:nvPr/>
        </p:nvCxnSpPr>
        <p:spPr>
          <a:xfrm flipV="1">
            <a:off x="6019800" y="2628900"/>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228600" y="2432957"/>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head</a:t>
            </a:r>
            <a:endParaRPr lang="en-US" dirty="0"/>
          </a:p>
        </p:txBody>
      </p:sp>
      <p:cxnSp>
        <p:nvCxnSpPr>
          <p:cNvPr id="29" name="Straight Arrow Connector 28"/>
          <p:cNvCxnSpPr>
            <a:stCxn id="27" idx="3"/>
            <a:endCxn id="5" idx="1"/>
          </p:cNvCxnSpPr>
          <p:nvPr/>
        </p:nvCxnSpPr>
        <p:spPr>
          <a:xfrm>
            <a:off x="1676400" y="2661557"/>
            <a:ext cx="609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0203" y="3847352"/>
            <a:ext cx="9071011" cy="1938992"/>
          </a:xfrm>
          <a:prstGeom prst="rect">
            <a:avLst/>
          </a:prstGeom>
          <a:noFill/>
        </p:spPr>
        <p:txBody>
          <a:bodyPr wrap="square" rtlCol="0">
            <a:spAutoFit/>
          </a:bodyPr>
          <a:lstStyle/>
          <a:p>
            <a:pPr marL="342900" indent="-342900">
              <a:buFont typeface="Arial" pitchFamily="34" charset="0"/>
              <a:buChar char="•"/>
            </a:pPr>
            <a:r>
              <a:rPr lang="el-GR" sz="2400" dirty="0" smtClean="0"/>
              <a:t>Θα ορίσουμε </a:t>
            </a:r>
            <a:r>
              <a:rPr lang="en-US" sz="2400" dirty="0" err="1" smtClean="0">
                <a:solidFill>
                  <a:srgbClr val="FF0000"/>
                </a:solidFill>
              </a:rPr>
              <a:t>StackElement</a:t>
            </a:r>
            <a:r>
              <a:rPr lang="el-GR" sz="2400" dirty="0" smtClean="0">
                <a:solidFill>
                  <a:srgbClr val="FF0000"/>
                </a:solidFill>
              </a:rPr>
              <a:t> </a:t>
            </a:r>
            <a:r>
              <a:rPr lang="el-GR" sz="2400" dirty="0" smtClean="0"/>
              <a:t>μια κλάση που κρατάει το κάθε στοιχείο της στοίβας.</a:t>
            </a:r>
            <a:endParaRPr lang="en-US" sz="2400" dirty="0" smtClean="0"/>
          </a:p>
          <a:p>
            <a:pPr marL="342900" indent="-342900">
              <a:buFont typeface="Arial" pitchFamily="34" charset="0"/>
              <a:buChar char="•"/>
            </a:pPr>
            <a:endParaRPr lang="en-US" sz="2400" dirty="0"/>
          </a:p>
          <a:p>
            <a:pPr marL="342900" indent="-342900">
              <a:buFont typeface="Arial" pitchFamily="34" charset="0"/>
              <a:buChar char="•"/>
            </a:pPr>
            <a:r>
              <a:rPr lang="el-GR" sz="2400" dirty="0" smtClean="0"/>
              <a:t>Και μια κλάση </a:t>
            </a:r>
            <a:r>
              <a:rPr lang="en-US" sz="2400" dirty="0" smtClean="0">
                <a:solidFill>
                  <a:srgbClr val="FF0000"/>
                </a:solidFill>
              </a:rPr>
              <a:t>Stack</a:t>
            </a:r>
            <a:r>
              <a:rPr lang="en-US" sz="2400" dirty="0" smtClean="0"/>
              <a:t> </a:t>
            </a:r>
            <a:r>
              <a:rPr lang="el-GR" sz="2400" dirty="0" smtClean="0"/>
              <a:t>που υλοποιεί την στοίβα και όλες τις λειτουργίες της</a:t>
            </a:r>
            <a:endParaRPr lang="en-US" sz="2400" dirty="0"/>
          </a:p>
        </p:txBody>
      </p:sp>
    </p:spTree>
    <p:extLst>
      <p:ext uri="{BB962C8B-B14F-4D97-AF65-F5344CB8AC3E}">
        <p14:creationId xmlns:p14="http://schemas.microsoft.com/office/powerpoint/2010/main" val="1178310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94117" y="4077072"/>
            <a:ext cx="7560840"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67544" y="1340768"/>
            <a:ext cx="7560840"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14602" y="476672"/>
            <a:ext cx="7441774" cy="6186309"/>
          </a:xfrm>
          <a:prstGeom prst="rect">
            <a:avLst/>
          </a:prstGeom>
          <a:noFill/>
          <a:ln w="28575">
            <a:solidFill>
              <a:schemeClr val="accent1"/>
            </a:solidFill>
            <a:prstDash val="dash"/>
          </a:ln>
        </p:spPr>
        <p:txBody>
          <a:bodyPr wrap="square" rtlCol="0">
            <a:spAutoFit/>
          </a:bodyPr>
          <a:lstStyle/>
          <a:p>
            <a:r>
              <a:rPr lang="en-US" b="1" dirty="0">
                <a:latin typeface="Courier New" pitchFamily="49" charset="0"/>
                <a:cs typeface="Courier New" pitchFamily="49" charset="0"/>
              </a:rPr>
              <a:t>class </a:t>
            </a:r>
            <a:r>
              <a:rPr lang="en-US" b="1" dirty="0" err="1">
                <a:latin typeface="Courier New" pitchFamily="49" charset="0"/>
                <a:cs typeface="Courier New" pitchFamily="49" charset="0"/>
              </a:rPr>
              <a:t>StackElement</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private int value;</a:t>
            </a:r>
          </a:p>
          <a:p>
            <a:r>
              <a:rPr lang="en-US" b="1" dirty="0">
                <a:latin typeface="Courier New" pitchFamily="49" charset="0"/>
                <a:cs typeface="Courier New" pitchFamily="49" charset="0"/>
              </a:rPr>
              <a:t>	private </a:t>
            </a:r>
            <a:r>
              <a:rPr lang="en-US" b="1" dirty="0" err="1">
                <a:latin typeface="Courier New" pitchFamily="49" charset="0"/>
                <a:cs typeface="Courier New" pitchFamily="49" charset="0"/>
              </a:rPr>
              <a:t>StackElement</a:t>
            </a:r>
            <a:r>
              <a:rPr lang="en-US" b="1" dirty="0">
                <a:latin typeface="Courier New" pitchFamily="49" charset="0"/>
                <a:cs typeface="Courier New" pitchFamily="49" charset="0"/>
              </a:rPr>
              <a:t> next = null;</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a:t>
            </a:r>
            <a:r>
              <a:rPr lang="en-US" b="1" dirty="0" err="1">
                <a:latin typeface="Courier New" pitchFamily="49" charset="0"/>
                <a:cs typeface="Courier New" pitchFamily="49" charset="0"/>
              </a:rPr>
              <a:t>StackElement</a:t>
            </a:r>
            <a:r>
              <a:rPr lang="en-US" b="1" dirty="0">
                <a:latin typeface="Courier New" pitchFamily="49" charset="0"/>
                <a:cs typeface="Courier New" pitchFamily="49" charset="0"/>
              </a:rPr>
              <a:t>(int value){</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this.value</a:t>
            </a:r>
            <a:r>
              <a:rPr lang="en-US" b="1" dirty="0">
                <a:latin typeface="Courier New" pitchFamily="49" charset="0"/>
                <a:cs typeface="Courier New" pitchFamily="49" charset="0"/>
              </a:rPr>
              <a:t> = value;</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int </a:t>
            </a:r>
            <a:r>
              <a:rPr lang="en-US" b="1" dirty="0" err="1">
                <a:latin typeface="Courier New" pitchFamily="49" charset="0"/>
                <a:cs typeface="Courier New" pitchFamily="49" charset="0"/>
              </a:rPr>
              <a:t>getValue</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return value;</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a:t>
            </a:r>
            <a:r>
              <a:rPr lang="en-US" b="1" dirty="0" err="1">
                <a:latin typeface="Courier New" pitchFamily="49" charset="0"/>
                <a:cs typeface="Courier New" pitchFamily="49" charset="0"/>
              </a:rPr>
              <a:t>StackElement</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getNext</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return next;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void </a:t>
            </a:r>
            <a:r>
              <a:rPr lang="en-US" b="1" dirty="0" err="1">
                <a:latin typeface="Courier New" pitchFamily="49" charset="0"/>
                <a:cs typeface="Courier New" pitchFamily="49" charset="0"/>
              </a:rPr>
              <a:t>setNext</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StackElement</a:t>
            </a:r>
            <a:r>
              <a:rPr lang="en-US" b="1" dirty="0">
                <a:latin typeface="Courier New" pitchFamily="49" charset="0"/>
                <a:cs typeface="Courier New" pitchFamily="49" charset="0"/>
              </a:rPr>
              <a:t> element){</a:t>
            </a:r>
          </a:p>
          <a:p>
            <a:r>
              <a:rPr lang="en-US" b="1" dirty="0">
                <a:latin typeface="Courier New" pitchFamily="49" charset="0"/>
                <a:cs typeface="Courier New" pitchFamily="49" charset="0"/>
              </a:rPr>
              <a:t>		next = element;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a:t>
            </a:r>
          </a:p>
        </p:txBody>
      </p:sp>
      <p:sp>
        <p:nvSpPr>
          <p:cNvPr id="6" name="TextBox 5"/>
          <p:cNvSpPr txBox="1"/>
          <p:nvPr/>
        </p:nvSpPr>
        <p:spPr>
          <a:xfrm>
            <a:off x="6893882" y="834442"/>
            <a:ext cx="2239909" cy="369332"/>
          </a:xfrm>
          <a:prstGeom prst="rect">
            <a:avLst/>
          </a:prstGeom>
          <a:solidFill>
            <a:srgbClr val="92D050"/>
          </a:solidFill>
        </p:spPr>
        <p:txBody>
          <a:bodyPr wrap="none" rtlCol="0">
            <a:spAutoFit/>
          </a:bodyPr>
          <a:lstStyle/>
          <a:p>
            <a:r>
              <a:rPr lang="el-GR" dirty="0" smtClean="0"/>
              <a:t>Το επόμενο στοιχείο</a:t>
            </a:r>
            <a:endParaRPr lang="en-US" dirty="0"/>
          </a:p>
        </p:txBody>
      </p:sp>
      <p:sp>
        <p:nvSpPr>
          <p:cNvPr id="8" name="TextBox 7"/>
          <p:cNvSpPr txBox="1"/>
          <p:nvPr/>
        </p:nvSpPr>
        <p:spPr>
          <a:xfrm>
            <a:off x="6610343" y="3579241"/>
            <a:ext cx="2523448" cy="369332"/>
          </a:xfrm>
          <a:prstGeom prst="rect">
            <a:avLst/>
          </a:prstGeom>
          <a:solidFill>
            <a:srgbClr val="92D050"/>
          </a:solidFill>
        </p:spPr>
        <p:txBody>
          <a:bodyPr wrap="none" rtlCol="0">
            <a:spAutoFit/>
          </a:bodyPr>
          <a:lstStyle/>
          <a:p>
            <a:r>
              <a:rPr lang="el-GR" dirty="0" smtClean="0"/>
              <a:t>Επιστρέφει αντικείμενο</a:t>
            </a:r>
            <a:endParaRPr lang="en-US" dirty="0"/>
          </a:p>
        </p:txBody>
      </p:sp>
    </p:spTree>
    <p:extLst>
      <p:ext uri="{BB962C8B-B14F-4D97-AF65-F5344CB8AC3E}">
        <p14:creationId xmlns:p14="http://schemas.microsoft.com/office/powerpoint/2010/main" val="2584701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6064" y="4653136"/>
            <a:ext cx="8659823"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6064" y="2492896"/>
            <a:ext cx="8659823"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6632" y="980728"/>
            <a:ext cx="8659823"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07504" y="476672"/>
            <a:ext cx="8496944" cy="6001643"/>
          </a:xfrm>
          <a:prstGeom prst="rect">
            <a:avLst/>
          </a:prstGeom>
          <a:noFill/>
          <a:ln w="28575">
            <a:solidFill>
              <a:schemeClr val="accent1"/>
            </a:solidFill>
            <a:prstDash val="dash"/>
          </a:ln>
        </p:spPr>
        <p:txBody>
          <a:bodyPr wrap="square" rtlCol="0">
            <a:spAutoFit/>
          </a:bodyPr>
          <a:lstStyle/>
          <a:p>
            <a:r>
              <a:rPr lang="en-US" sz="1600" b="1" dirty="0">
                <a:latin typeface="Courier New" pitchFamily="49" charset="0"/>
                <a:cs typeface="Courier New" pitchFamily="49" charset="0"/>
              </a:rPr>
              <a:t>class Stack</a:t>
            </a:r>
          </a:p>
          <a:p>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private </a:t>
            </a:r>
            <a:r>
              <a:rPr lang="en-US" sz="1600" b="1" dirty="0" err="1">
                <a:latin typeface="Courier New" pitchFamily="49" charset="0"/>
                <a:cs typeface="Courier New" pitchFamily="49" charset="0"/>
              </a:rPr>
              <a:t>StackElement</a:t>
            </a:r>
            <a:r>
              <a:rPr lang="en-US" sz="1600" b="1" dirty="0">
                <a:latin typeface="Courier New" pitchFamily="49" charset="0"/>
                <a:cs typeface="Courier New" pitchFamily="49" charset="0"/>
              </a:rPr>
              <a:t> head;</a:t>
            </a:r>
          </a:p>
          <a:p>
            <a:r>
              <a:rPr lang="en-US" sz="1600" b="1" dirty="0">
                <a:latin typeface="Courier New" pitchFamily="49" charset="0"/>
                <a:cs typeface="Courier New" pitchFamily="49" charset="0"/>
              </a:rPr>
              <a:t>	private int size = 0;</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int pop(){</a:t>
            </a:r>
          </a:p>
          <a:p>
            <a:r>
              <a:rPr lang="en-US" sz="1600" b="1" dirty="0">
                <a:latin typeface="Courier New" pitchFamily="49" charset="0"/>
                <a:cs typeface="Courier New" pitchFamily="49" charset="0"/>
              </a:rPr>
              <a:t>		if (size == 0){ // head == null</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System.out.println</a:t>
            </a:r>
            <a:r>
              <a:rPr lang="en-US" sz="1600" b="1" dirty="0">
                <a:latin typeface="Courier New" pitchFamily="49" charset="0"/>
                <a:cs typeface="Courier New" pitchFamily="49" charset="0"/>
              </a:rPr>
              <a:t>("Pop from empty stack");</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System.exit</a:t>
            </a:r>
            <a:r>
              <a:rPr lang="en-US" sz="1600" b="1" dirty="0">
                <a:latin typeface="Courier New" pitchFamily="49" charset="0"/>
                <a:cs typeface="Courier New" pitchFamily="49" charset="0"/>
              </a:rPr>
              <a:t>(-1);</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int value = </a:t>
            </a:r>
            <a:r>
              <a:rPr lang="en-US" sz="1600" b="1" dirty="0" err="1">
                <a:latin typeface="Courier New" pitchFamily="49" charset="0"/>
                <a:cs typeface="Courier New" pitchFamily="49" charset="0"/>
              </a:rPr>
              <a:t>head.getValue</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head = </a:t>
            </a:r>
            <a:r>
              <a:rPr lang="en-US" sz="1600" b="1" dirty="0" err="1">
                <a:latin typeface="Courier New" pitchFamily="49" charset="0"/>
                <a:cs typeface="Courier New" pitchFamily="49" charset="0"/>
              </a:rPr>
              <a:t>head.getNext</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size --;</a:t>
            </a:r>
          </a:p>
          <a:p>
            <a:r>
              <a:rPr lang="en-US" sz="1600" b="1" dirty="0">
                <a:latin typeface="Courier New" pitchFamily="49" charset="0"/>
                <a:cs typeface="Courier New" pitchFamily="49" charset="0"/>
              </a:rPr>
              <a:t>		return value;</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void push(int value){</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StackElement</a:t>
            </a:r>
            <a:r>
              <a:rPr lang="en-US" sz="1600" b="1" dirty="0">
                <a:latin typeface="Courier New" pitchFamily="49" charset="0"/>
                <a:cs typeface="Courier New" pitchFamily="49" charset="0"/>
              </a:rPr>
              <a:t> element = new </a:t>
            </a:r>
            <a:r>
              <a:rPr lang="en-US" sz="1600" b="1" dirty="0" err="1">
                <a:latin typeface="Courier New" pitchFamily="49" charset="0"/>
                <a:cs typeface="Courier New" pitchFamily="49" charset="0"/>
              </a:rPr>
              <a:t>StackElement</a:t>
            </a:r>
            <a:r>
              <a:rPr lang="en-US" sz="1600" b="1" dirty="0">
                <a:latin typeface="Courier New" pitchFamily="49" charset="0"/>
                <a:cs typeface="Courier New" pitchFamily="49" charset="0"/>
              </a:rPr>
              <a:t>(value);</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element.setNext</a:t>
            </a:r>
            <a:r>
              <a:rPr lang="en-US" sz="1600" b="1" dirty="0">
                <a:latin typeface="Courier New" pitchFamily="49" charset="0"/>
                <a:cs typeface="Courier New" pitchFamily="49" charset="0"/>
              </a:rPr>
              <a:t>(head);</a:t>
            </a:r>
          </a:p>
          <a:p>
            <a:r>
              <a:rPr lang="en-US" sz="1600" b="1" dirty="0">
                <a:latin typeface="Courier New" pitchFamily="49" charset="0"/>
                <a:cs typeface="Courier New" pitchFamily="49" charset="0"/>
              </a:rPr>
              <a:t>		head = element;</a:t>
            </a:r>
          </a:p>
          <a:p>
            <a:r>
              <a:rPr lang="en-US" sz="1600" b="1" dirty="0">
                <a:latin typeface="Courier New" pitchFamily="49" charset="0"/>
                <a:cs typeface="Courier New" pitchFamily="49" charset="0"/>
              </a:rPr>
              <a:t>		size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a:t>
            </a:r>
          </a:p>
        </p:txBody>
      </p:sp>
      <p:sp>
        <p:nvSpPr>
          <p:cNvPr id="4" name="TextBox 3"/>
          <p:cNvSpPr txBox="1"/>
          <p:nvPr/>
        </p:nvSpPr>
        <p:spPr>
          <a:xfrm>
            <a:off x="5039544" y="1268760"/>
            <a:ext cx="4104456" cy="646331"/>
          </a:xfrm>
          <a:prstGeom prst="rect">
            <a:avLst/>
          </a:prstGeom>
          <a:solidFill>
            <a:srgbClr val="92D050"/>
          </a:solidFill>
        </p:spPr>
        <p:txBody>
          <a:bodyPr wrap="square" rtlCol="0">
            <a:spAutoFit/>
          </a:bodyPr>
          <a:lstStyle/>
          <a:p>
            <a:r>
              <a:rPr lang="el-GR" dirty="0" smtClean="0"/>
              <a:t>Το πρώτο στοιχείο της στοίβας μας φτάνει για τα βρούμε όλα</a:t>
            </a:r>
            <a:endParaRPr lang="en-US" dirty="0"/>
          </a:p>
        </p:txBody>
      </p:sp>
      <p:sp>
        <p:nvSpPr>
          <p:cNvPr id="6" name="TextBox 5"/>
          <p:cNvSpPr txBox="1"/>
          <p:nvPr/>
        </p:nvSpPr>
        <p:spPr>
          <a:xfrm>
            <a:off x="5523863" y="2889810"/>
            <a:ext cx="3620137" cy="646331"/>
          </a:xfrm>
          <a:prstGeom prst="rect">
            <a:avLst/>
          </a:prstGeom>
          <a:solidFill>
            <a:srgbClr val="92D050"/>
          </a:solidFill>
        </p:spPr>
        <p:txBody>
          <a:bodyPr wrap="square" rtlCol="0">
            <a:spAutoFit/>
          </a:bodyPr>
          <a:lstStyle/>
          <a:p>
            <a:r>
              <a:rPr lang="el-GR" dirty="0" smtClean="0"/>
              <a:t>Σταματάει την εκτέλεση του προγράμματος</a:t>
            </a:r>
            <a:endParaRPr lang="en-US" dirty="0"/>
          </a:p>
        </p:txBody>
      </p:sp>
      <p:sp>
        <p:nvSpPr>
          <p:cNvPr id="8" name="TextBox 7"/>
          <p:cNvSpPr txBox="1"/>
          <p:nvPr/>
        </p:nvSpPr>
        <p:spPr>
          <a:xfrm>
            <a:off x="5523862" y="5085184"/>
            <a:ext cx="3620137" cy="923330"/>
          </a:xfrm>
          <a:prstGeom prst="rect">
            <a:avLst/>
          </a:prstGeom>
          <a:solidFill>
            <a:srgbClr val="92D050"/>
          </a:solidFill>
        </p:spPr>
        <p:txBody>
          <a:bodyPr wrap="square" rtlCol="0">
            <a:spAutoFit/>
          </a:bodyPr>
          <a:lstStyle/>
          <a:p>
            <a:r>
              <a:rPr lang="el-GR" dirty="0" smtClean="0"/>
              <a:t>Τα αντικείμενα τύπου </a:t>
            </a:r>
            <a:r>
              <a:rPr lang="en-US" dirty="0" err="1" smtClean="0"/>
              <a:t>StackElement</a:t>
            </a:r>
            <a:r>
              <a:rPr lang="en-US" dirty="0" smtClean="0"/>
              <a:t> </a:t>
            </a:r>
            <a:r>
              <a:rPr lang="el-GR" dirty="0" smtClean="0"/>
              <a:t>δημιουργούνται μέσα στην </a:t>
            </a:r>
            <a:r>
              <a:rPr lang="en-US" dirty="0" smtClean="0"/>
              <a:t>Stack.</a:t>
            </a:r>
            <a:endParaRPr lang="en-US" dirty="0"/>
          </a:p>
        </p:txBody>
      </p:sp>
    </p:spTree>
    <p:extLst>
      <p:ext uri="{BB962C8B-B14F-4D97-AF65-F5344CB8AC3E}">
        <p14:creationId xmlns:p14="http://schemas.microsoft.com/office/powerpoint/2010/main" val="31977566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340768"/>
            <a:ext cx="8496944" cy="3693319"/>
          </a:xfrm>
          <a:prstGeom prst="rect">
            <a:avLst/>
          </a:prstGeom>
          <a:noFill/>
          <a:ln w="28575">
            <a:solidFill>
              <a:schemeClr val="accent1"/>
            </a:solidFill>
            <a:prstDash val="dash"/>
          </a:ln>
        </p:spPr>
        <p:txBody>
          <a:bodyPr wrap="square" rtlCol="0">
            <a:spAutoFit/>
          </a:bodyPr>
          <a:lstStyle/>
          <a:p>
            <a:r>
              <a:rPr lang="en-US" b="1" dirty="0">
                <a:latin typeface="Courier New" pitchFamily="49" charset="0"/>
                <a:cs typeface="Courier New" pitchFamily="49" charset="0"/>
              </a:rPr>
              <a:t>class </a:t>
            </a:r>
            <a:r>
              <a:rPr lang="en-US" b="1" dirty="0" err="1">
                <a:latin typeface="Courier New" pitchFamily="49" charset="0"/>
                <a:cs typeface="Courier New" pitchFamily="49" charset="0"/>
              </a:rPr>
              <a:t>StackExample</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public static void main(String[] </a:t>
            </a:r>
            <a:r>
              <a:rPr lang="en-US" b="1" dirty="0" err="1">
                <a:latin typeface="Courier New" pitchFamily="49" charset="0"/>
                <a:cs typeface="Courier New" pitchFamily="49" charset="0"/>
              </a:rPr>
              <a:t>args</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Stack s = new Stack();</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s.push</a:t>
            </a:r>
            <a:r>
              <a:rPr lang="en-US" b="1" dirty="0">
                <a:latin typeface="Courier New" pitchFamily="49" charset="0"/>
                <a:cs typeface="Courier New" pitchFamily="49" charset="0"/>
              </a:rPr>
              <a:t>(3);</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s.push</a:t>
            </a:r>
            <a:r>
              <a:rPr lang="en-US" b="1" dirty="0">
                <a:latin typeface="Courier New" pitchFamily="49" charset="0"/>
                <a:cs typeface="Courier New" pitchFamily="49" charset="0"/>
              </a:rPr>
              <a:t>(2);</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s.push</a:t>
            </a:r>
            <a:r>
              <a:rPr lang="en-US" b="1" dirty="0">
                <a:latin typeface="Courier New" pitchFamily="49" charset="0"/>
                <a:cs typeface="Courier New" pitchFamily="49" charset="0"/>
              </a:rPr>
              <a:t>(1);</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System.out.println</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s.pop</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System.out.println</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s.pop</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System.out.println</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s.pop</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System.out.println</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s.pop</a:t>
            </a:r>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a:t>
            </a:r>
          </a:p>
        </p:txBody>
      </p:sp>
    </p:spTree>
    <p:extLst>
      <p:ext uri="{BB962C8B-B14F-4D97-AF65-F5344CB8AC3E}">
        <p14:creationId xmlns:p14="http://schemas.microsoft.com/office/powerpoint/2010/main" val="681437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Στοίβα</a:t>
            </a:r>
            <a:r>
              <a:rPr lang="en-US" dirty="0" smtClean="0"/>
              <a:t> - </a:t>
            </a:r>
            <a:r>
              <a:rPr lang="el-GR" dirty="0" smtClean="0"/>
              <a:t>Υλοποίηση</a:t>
            </a:r>
            <a:endParaRPr lang="en-US" dirty="0"/>
          </a:p>
        </p:txBody>
      </p:sp>
      <p:grpSp>
        <p:nvGrpSpPr>
          <p:cNvPr id="8" name="Group 7"/>
          <p:cNvGrpSpPr/>
          <p:nvPr/>
        </p:nvGrpSpPr>
        <p:grpSpPr>
          <a:xfrm>
            <a:off x="2286000" y="2013857"/>
            <a:ext cx="1600200" cy="1295400"/>
            <a:chOff x="3124200" y="2362200"/>
            <a:chExt cx="1600200" cy="1295400"/>
          </a:xfrm>
        </p:grpSpPr>
        <p:sp>
          <p:nvSpPr>
            <p:cNvPr id="5" name="Rounded Rectangle 4"/>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200400" y="2438400"/>
              <a:ext cx="1447800" cy="685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Z</a:t>
              </a:r>
              <a:endParaRPr lang="en-US" dirty="0">
                <a:solidFill>
                  <a:schemeClr val="tx1"/>
                </a:solidFill>
              </a:endParaRPr>
            </a:p>
          </p:txBody>
        </p:sp>
      </p:grpSp>
      <p:grpSp>
        <p:nvGrpSpPr>
          <p:cNvPr id="13" name="Group 12"/>
          <p:cNvGrpSpPr/>
          <p:nvPr/>
        </p:nvGrpSpPr>
        <p:grpSpPr>
          <a:xfrm>
            <a:off x="4495800" y="2013857"/>
            <a:ext cx="1600200" cy="1295400"/>
            <a:chOff x="3124200" y="2362200"/>
            <a:chExt cx="1600200" cy="1295400"/>
          </a:xfrm>
        </p:grpSpPr>
        <p:sp>
          <p:nvSpPr>
            <p:cNvPr id="14" name="Rounded Rectangle 13"/>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200400" y="2438400"/>
              <a:ext cx="1447800" cy="685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X</a:t>
              </a:r>
              <a:endParaRPr lang="en-US" dirty="0">
                <a:solidFill>
                  <a:schemeClr val="tx1"/>
                </a:solidFill>
              </a:endParaRPr>
            </a:p>
          </p:txBody>
        </p:sp>
      </p:grpSp>
      <p:grpSp>
        <p:nvGrpSpPr>
          <p:cNvPr id="17" name="Group 16"/>
          <p:cNvGrpSpPr/>
          <p:nvPr/>
        </p:nvGrpSpPr>
        <p:grpSpPr>
          <a:xfrm>
            <a:off x="6705600" y="1981200"/>
            <a:ext cx="1600200" cy="1295400"/>
            <a:chOff x="3124200" y="2362200"/>
            <a:chExt cx="1600200" cy="1295400"/>
          </a:xfrm>
        </p:grpSpPr>
        <p:sp>
          <p:nvSpPr>
            <p:cNvPr id="18" name="Rounded Rectangle 17"/>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3200400" y="2438400"/>
              <a:ext cx="1447800" cy="6858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Y</a:t>
              </a:r>
              <a:endParaRPr lang="en-US" dirty="0">
                <a:solidFill>
                  <a:schemeClr val="tx1"/>
                </a:solidFill>
              </a:endParaRPr>
            </a:p>
          </p:txBody>
        </p:sp>
      </p:grpSp>
      <p:cxnSp>
        <p:nvCxnSpPr>
          <p:cNvPr id="22" name="Elbow Connector 21"/>
          <p:cNvCxnSpPr>
            <a:stCxn id="6" idx="3"/>
            <a:endCxn id="14" idx="1"/>
          </p:cNvCxnSpPr>
          <p:nvPr/>
        </p:nvCxnSpPr>
        <p:spPr>
          <a:xfrm flipV="1">
            <a:off x="3810000" y="2661557"/>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8" idx="1"/>
          </p:cNvCxnSpPr>
          <p:nvPr/>
        </p:nvCxnSpPr>
        <p:spPr>
          <a:xfrm flipV="1">
            <a:off x="6019800" y="2628900"/>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228600" y="2432957"/>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head</a:t>
            </a:r>
            <a:endParaRPr lang="en-US" dirty="0"/>
          </a:p>
        </p:txBody>
      </p:sp>
      <p:cxnSp>
        <p:nvCxnSpPr>
          <p:cNvPr id="29" name="Straight Arrow Connector 28"/>
          <p:cNvCxnSpPr>
            <a:stCxn id="27" idx="3"/>
            <a:endCxn id="5" idx="1"/>
          </p:cNvCxnSpPr>
          <p:nvPr/>
        </p:nvCxnSpPr>
        <p:spPr>
          <a:xfrm>
            <a:off x="1676400" y="2661557"/>
            <a:ext cx="6096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8432" y="3998740"/>
            <a:ext cx="9071011" cy="1200329"/>
          </a:xfrm>
          <a:prstGeom prst="rect">
            <a:avLst/>
          </a:prstGeom>
          <a:noFill/>
        </p:spPr>
        <p:txBody>
          <a:bodyPr wrap="square" rtlCol="0">
            <a:spAutoFit/>
          </a:bodyPr>
          <a:lstStyle/>
          <a:p>
            <a:pPr marL="342900" indent="-342900">
              <a:buFont typeface="Arial" pitchFamily="34" charset="0"/>
              <a:buChar char="•"/>
            </a:pPr>
            <a:r>
              <a:rPr lang="el-GR" sz="2400" dirty="0" smtClean="0"/>
              <a:t>Τα </a:t>
            </a:r>
            <a:r>
              <a:rPr lang="el-GR" sz="2400" dirty="0" smtClean="0">
                <a:solidFill>
                  <a:srgbClr val="0070C0"/>
                </a:solidFill>
              </a:rPr>
              <a:t>Χ,Υ,Ζ </a:t>
            </a:r>
            <a:r>
              <a:rPr lang="el-GR" sz="2400" dirty="0" smtClean="0"/>
              <a:t>μπορεί να είναι δεδομένα οποιουδήποτε τύπου ή κλάσης. Π.χ. αντί για ακέραιους θα μπορούσαμε να έχουμε αντικείμενα τύπου </a:t>
            </a:r>
            <a:r>
              <a:rPr lang="en-US" sz="2400" dirty="0" smtClean="0">
                <a:solidFill>
                  <a:srgbClr val="FF0000"/>
                </a:solidFill>
              </a:rPr>
              <a:t>Person</a:t>
            </a:r>
            <a:r>
              <a:rPr lang="en-US" sz="2400" dirty="0" smtClean="0"/>
              <a:t>.</a:t>
            </a:r>
            <a:endParaRPr lang="en-US" sz="2400" dirty="0">
              <a:solidFill>
                <a:srgbClr val="FF0000"/>
              </a:solidFill>
            </a:endParaRPr>
          </a:p>
        </p:txBody>
      </p:sp>
    </p:spTree>
    <p:extLst>
      <p:ext uri="{BB962C8B-B14F-4D97-AF65-F5344CB8AC3E}">
        <p14:creationId xmlns:p14="http://schemas.microsoft.com/office/powerpoint/2010/main" val="1299812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1340768"/>
            <a:ext cx="8496944" cy="3970318"/>
          </a:xfrm>
          <a:prstGeom prst="rect">
            <a:avLst/>
          </a:prstGeom>
          <a:noFill/>
          <a:ln w="28575">
            <a:solidFill>
              <a:schemeClr val="accent1"/>
            </a:solidFill>
            <a:prstDash val="dash"/>
          </a:ln>
        </p:spPr>
        <p:txBody>
          <a:bodyPr wrap="square" rtlCol="0">
            <a:spAutoFit/>
          </a:bodyPr>
          <a:lstStyle/>
          <a:p>
            <a:r>
              <a:rPr lang="en-US" b="1" dirty="0">
                <a:latin typeface="Courier New" pitchFamily="49" charset="0"/>
                <a:cs typeface="Courier New" pitchFamily="49" charset="0"/>
              </a:rPr>
              <a:t>class Person</a:t>
            </a: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private String name;</a:t>
            </a:r>
          </a:p>
          <a:p>
            <a:r>
              <a:rPr lang="en-US" b="1" dirty="0">
                <a:latin typeface="Courier New" pitchFamily="49" charset="0"/>
                <a:cs typeface="Courier New" pitchFamily="49" charset="0"/>
              </a:rPr>
              <a:t>	private int number;</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Person(String name, int </a:t>
            </a:r>
            <a:r>
              <a:rPr lang="en-US" b="1" dirty="0" err="1">
                <a:latin typeface="Courier New" pitchFamily="49" charset="0"/>
                <a:cs typeface="Courier New" pitchFamily="49" charset="0"/>
              </a:rPr>
              <a:t>num</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this.name = name;</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this.number</a:t>
            </a:r>
            <a:r>
              <a:rPr lang="en-US" b="1" dirty="0">
                <a:latin typeface="Courier New" pitchFamily="49" charset="0"/>
                <a:cs typeface="Courier New" pitchFamily="49" charset="0"/>
              </a:rPr>
              <a:t> = </a:t>
            </a:r>
            <a:r>
              <a:rPr lang="en-US" b="1" dirty="0" err="1">
                <a:latin typeface="Courier New" pitchFamily="49" charset="0"/>
                <a:cs typeface="Courier New" pitchFamily="49" charset="0"/>
              </a:rPr>
              <a:t>num</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String </a:t>
            </a:r>
            <a:r>
              <a:rPr lang="en-US" b="1" dirty="0" err="1">
                <a:latin typeface="Courier New" pitchFamily="49" charset="0"/>
                <a:cs typeface="Courier New" pitchFamily="49" charset="0"/>
              </a:rPr>
              <a:t>toString</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return name+":"+number;</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a:t>
            </a:r>
          </a:p>
        </p:txBody>
      </p:sp>
    </p:spTree>
    <p:extLst>
      <p:ext uri="{BB962C8B-B14F-4D97-AF65-F5344CB8AC3E}">
        <p14:creationId xmlns:p14="http://schemas.microsoft.com/office/powerpoint/2010/main" val="18386452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8734" y="1916832"/>
            <a:ext cx="8659823"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70079" y="5229200"/>
            <a:ext cx="8659823" cy="79208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70080" y="1052736"/>
            <a:ext cx="8659823"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51520" y="483051"/>
            <a:ext cx="8496944" cy="6186309"/>
          </a:xfrm>
          <a:prstGeom prst="rect">
            <a:avLst/>
          </a:prstGeom>
          <a:noFill/>
          <a:ln w="28575">
            <a:solidFill>
              <a:schemeClr val="accent1"/>
            </a:solidFill>
            <a:prstDash val="dash"/>
          </a:ln>
        </p:spPr>
        <p:txBody>
          <a:bodyPr wrap="square" rtlCol="0">
            <a:spAutoFit/>
          </a:bodyPr>
          <a:lstStyle/>
          <a:p>
            <a:r>
              <a:rPr lang="en-US" b="1" dirty="0">
                <a:latin typeface="Courier New" pitchFamily="49" charset="0"/>
                <a:cs typeface="Courier New" pitchFamily="49" charset="0"/>
              </a:rPr>
              <a:t>class </a:t>
            </a:r>
            <a:r>
              <a:rPr lang="en-US" b="1" dirty="0" err="1">
                <a:latin typeface="Courier New" pitchFamily="49" charset="0"/>
                <a:cs typeface="Courier New" pitchFamily="49" charset="0"/>
              </a:rPr>
              <a:t>PersonStackElement</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private Person value;</a:t>
            </a:r>
          </a:p>
          <a:p>
            <a:r>
              <a:rPr lang="en-US" b="1" dirty="0">
                <a:latin typeface="Courier New" pitchFamily="49" charset="0"/>
                <a:cs typeface="Courier New" pitchFamily="49" charset="0"/>
              </a:rPr>
              <a:t>	private </a:t>
            </a:r>
            <a:r>
              <a:rPr lang="en-US" b="1" dirty="0" err="1">
                <a:latin typeface="Courier New" pitchFamily="49" charset="0"/>
                <a:cs typeface="Courier New" pitchFamily="49" charset="0"/>
              </a:rPr>
              <a:t>PersonStackElement</a:t>
            </a:r>
            <a:r>
              <a:rPr lang="en-US" b="1" dirty="0">
                <a:latin typeface="Courier New" pitchFamily="49" charset="0"/>
                <a:cs typeface="Courier New" pitchFamily="49" charset="0"/>
              </a:rPr>
              <a:t> next;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a:t>
            </a:r>
            <a:r>
              <a:rPr lang="en-US" b="1" dirty="0" err="1">
                <a:latin typeface="Courier New" pitchFamily="49" charset="0"/>
                <a:cs typeface="Courier New" pitchFamily="49" charset="0"/>
              </a:rPr>
              <a:t>PersonStackElement</a:t>
            </a:r>
            <a:r>
              <a:rPr lang="en-US" b="1" dirty="0">
                <a:latin typeface="Courier New" pitchFamily="49" charset="0"/>
                <a:cs typeface="Courier New" pitchFamily="49" charset="0"/>
              </a:rPr>
              <a:t>(Person </a:t>
            </a:r>
            <a:r>
              <a:rPr lang="en-US" b="1" dirty="0" err="1">
                <a:latin typeface="Courier New" pitchFamily="49" charset="0"/>
                <a:cs typeface="Courier New" pitchFamily="49" charset="0"/>
              </a:rPr>
              <a:t>val</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value = </a:t>
            </a:r>
            <a:r>
              <a:rPr lang="en-US" b="1" dirty="0" err="1">
                <a:latin typeface="Courier New" pitchFamily="49" charset="0"/>
                <a:cs typeface="Courier New" pitchFamily="49" charset="0"/>
              </a:rPr>
              <a:t>val</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void </a:t>
            </a:r>
            <a:r>
              <a:rPr lang="en-US" b="1" dirty="0" err="1">
                <a:latin typeface="Courier New" pitchFamily="49" charset="0"/>
                <a:cs typeface="Courier New" pitchFamily="49" charset="0"/>
              </a:rPr>
              <a:t>setNext</a:t>
            </a:r>
            <a:r>
              <a:rPr lang="en-US" b="1" dirty="0">
                <a:latin typeface="Courier New" pitchFamily="49" charset="0"/>
                <a:cs typeface="Courier New" pitchFamily="49" charset="0"/>
              </a:rPr>
              <a:t>(</a:t>
            </a:r>
            <a:r>
              <a:rPr lang="en-US" b="1" dirty="0" err="1">
                <a:latin typeface="Courier New" pitchFamily="49" charset="0"/>
                <a:cs typeface="Courier New" pitchFamily="49" charset="0"/>
              </a:rPr>
              <a:t>PersonStackElement</a:t>
            </a:r>
            <a:r>
              <a:rPr lang="en-US" b="1" dirty="0">
                <a:latin typeface="Courier New" pitchFamily="49" charset="0"/>
                <a:cs typeface="Courier New" pitchFamily="49" charset="0"/>
              </a:rPr>
              <a:t> element){</a:t>
            </a:r>
          </a:p>
          <a:p>
            <a:r>
              <a:rPr lang="en-US" b="1" dirty="0">
                <a:latin typeface="Courier New" pitchFamily="49" charset="0"/>
                <a:cs typeface="Courier New" pitchFamily="49" charset="0"/>
              </a:rPr>
              <a:t>		next = element;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a:t>
            </a:r>
            <a:r>
              <a:rPr lang="en-US" b="1" dirty="0" err="1">
                <a:latin typeface="Courier New" pitchFamily="49" charset="0"/>
                <a:cs typeface="Courier New" pitchFamily="49" charset="0"/>
              </a:rPr>
              <a:t>PersonStackElement</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getNext</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return next;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Person </a:t>
            </a:r>
            <a:r>
              <a:rPr lang="en-US" b="1" dirty="0" err="1">
                <a:latin typeface="Courier New" pitchFamily="49" charset="0"/>
                <a:cs typeface="Courier New" pitchFamily="49" charset="0"/>
              </a:rPr>
              <a:t>getValue</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return value;</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a:t>
            </a:r>
          </a:p>
        </p:txBody>
      </p:sp>
      <p:sp>
        <p:nvSpPr>
          <p:cNvPr id="6" name="TextBox 5"/>
          <p:cNvSpPr txBox="1"/>
          <p:nvPr/>
        </p:nvSpPr>
        <p:spPr>
          <a:xfrm>
            <a:off x="5076056" y="2256064"/>
            <a:ext cx="4067944" cy="646331"/>
          </a:xfrm>
          <a:prstGeom prst="rect">
            <a:avLst/>
          </a:prstGeom>
          <a:solidFill>
            <a:srgbClr val="92D050"/>
          </a:solidFill>
        </p:spPr>
        <p:txBody>
          <a:bodyPr wrap="square" rtlCol="0">
            <a:spAutoFit/>
          </a:bodyPr>
          <a:lstStyle/>
          <a:p>
            <a:r>
              <a:rPr lang="en-US" dirty="0" smtClean="0"/>
              <a:t>O constructor </a:t>
            </a:r>
            <a:r>
              <a:rPr lang="el-GR" dirty="0" smtClean="0"/>
              <a:t>παίρνει σαν όρισμα το αντικείμενο που έχει ήδη δημιουργηθεί</a:t>
            </a:r>
            <a:endParaRPr lang="en-US" dirty="0"/>
          </a:p>
        </p:txBody>
      </p:sp>
      <p:sp>
        <p:nvSpPr>
          <p:cNvPr id="7" name="TextBox 6"/>
          <p:cNvSpPr txBox="1"/>
          <p:nvPr/>
        </p:nvSpPr>
        <p:spPr>
          <a:xfrm>
            <a:off x="4770613" y="6051595"/>
            <a:ext cx="4067944" cy="646331"/>
          </a:xfrm>
          <a:prstGeom prst="rect">
            <a:avLst/>
          </a:prstGeom>
          <a:solidFill>
            <a:srgbClr val="92D050"/>
          </a:solidFill>
        </p:spPr>
        <p:txBody>
          <a:bodyPr wrap="square" rtlCol="0">
            <a:spAutoFit/>
          </a:bodyPr>
          <a:lstStyle/>
          <a:p>
            <a:r>
              <a:rPr lang="el-GR" dirty="0" smtClean="0"/>
              <a:t>Το αντικείμενο το χειριζόμαστε σαν μια οποιαδήποτε μεταβλητή</a:t>
            </a:r>
            <a:endParaRPr lang="en-US" dirty="0"/>
          </a:p>
        </p:txBody>
      </p:sp>
    </p:spTree>
    <p:extLst>
      <p:ext uri="{BB962C8B-B14F-4D97-AF65-F5344CB8AC3E}">
        <p14:creationId xmlns:p14="http://schemas.microsoft.com/office/powerpoint/2010/main" val="1561952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064" y="2492896"/>
            <a:ext cx="8659823"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6064" y="1717943"/>
            <a:ext cx="8659823"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07504" y="476672"/>
            <a:ext cx="8496944" cy="6001643"/>
          </a:xfrm>
          <a:prstGeom prst="rect">
            <a:avLst/>
          </a:prstGeom>
          <a:noFill/>
          <a:ln w="28575">
            <a:solidFill>
              <a:schemeClr val="accent1"/>
            </a:solidFill>
            <a:prstDash val="dash"/>
          </a:ln>
        </p:spPr>
        <p:txBody>
          <a:bodyPr wrap="square" rtlCol="0">
            <a:spAutoFit/>
          </a:bodyPr>
          <a:lstStyle/>
          <a:p>
            <a:r>
              <a:rPr lang="en-US" sz="1600" b="1" dirty="0">
                <a:latin typeface="Courier New" pitchFamily="49" charset="0"/>
                <a:cs typeface="Courier New" pitchFamily="49" charset="0"/>
              </a:rPr>
              <a:t>class Stack</a:t>
            </a:r>
          </a:p>
          <a:p>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private </a:t>
            </a:r>
            <a:r>
              <a:rPr lang="en-US" sz="1600" b="1" dirty="0" err="1" smtClean="0">
                <a:latin typeface="Courier New" pitchFamily="49" charset="0"/>
                <a:cs typeface="Courier New" pitchFamily="49" charset="0"/>
              </a:rPr>
              <a:t>PersonStackElement</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head;</a:t>
            </a:r>
          </a:p>
          <a:p>
            <a:r>
              <a:rPr lang="en-US" sz="1600" b="1" dirty="0">
                <a:latin typeface="Courier New" pitchFamily="49" charset="0"/>
                <a:cs typeface="Courier New" pitchFamily="49" charset="0"/>
              </a:rPr>
              <a:t>	private int size = 0;</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a:t>
            </a:r>
            <a:r>
              <a:rPr lang="en-US" sz="1600" b="1" dirty="0" smtClean="0">
                <a:latin typeface="Courier New" pitchFamily="49" charset="0"/>
                <a:cs typeface="Courier New" pitchFamily="49" charset="0"/>
              </a:rPr>
              <a:t>Person pop</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if (size == 0){ // head == null</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System.out.println</a:t>
            </a:r>
            <a:r>
              <a:rPr lang="en-US" sz="1600" b="1" dirty="0">
                <a:latin typeface="Courier New" pitchFamily="49" charset="0"/>
                <a:cs typeface="Courier New" pitchFamily="49" charset="0"/>
              </a:rPr>
              <a:t>("Pop from empty stack");</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return </a:t>
            </a:r>
            <a:r>
              <a:rPr lang="en-US" sz="1600" b="1" dirty="0" smtClean="0">
                <a:solidFill>
                  <a:srgbClr val="FF0000"/>
                </a:solidFill>
                <a:latin typeface="Courier New" pitchFamily="49" charset="0"/>
                <a:cs typeface="Courier New" pitchFamily="49" charset="0"/>
              </a:rPr>
              <a:t>null</a:t>
            </a:r>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int value = </a:t>
            </a:r>
            <a:r>
              <a:rPr lang="en-US" sz="1600" b="1" dirty="0" err="1">
                <a:latin typeface="Courier New" pitchFamily="49" charset="0"/>
                <a:cs typeface="Courier New" pitchFamily="49" charset="0"/>
              </a:rPr>
              <a:t>head.getValue</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head = </a:t>
            </a:r>
            <a:r>
              <a:rPr lang="en-US" sz="1600" b="1" dirty="0" err="1">
                <a:latin typeface="Courier New" pitchFamily="49" charset="0"/>
                <a:cs typeface="Courier New" pitchFamily="49" charset="0"/>
              </a:rPr>
              <a:t>head.getNext</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size --;</a:t>
            </a:r>
          </a:p>
          <a:p>
            <a:r>
              <a:rPr lang="en-US" sz="1600" b="1" dirty="0">
                <a:latin typeface="Courier New" pitchFamily="49" charset="0"/>
                <a:cs typeface="Courier New" pitchFamily="49" charset="0"/>
              </a:rPr>
              <a:t>		return value;</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void </a:t>
            </a:r>
            <a:r>
              <a:rPr lang="en-US" sz="1600" b="1" dirty="0" smtClean="0">
                <a:latin typeface="Courier New" pitchFamily="49" charset="0"/>
                <a:cs typeface="Courier New" pitchFamily="49" charset="0"/>
              </a:rPr>
              <a:t>push(Person </a:t>
            </a:r>
            <a:r>
              <a:rPr lang="en-US" sz="1600" b="1" dirty="0">
                <a:latin typeface="Courier New" pitchFamily="49" charset="0"/>
                <a:cs typeface="Courier New" pitchFamily="49" charset="0"/>
              </a:rPr>
              <a:t>value){</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StackElement</a:t>
            </a:r>
            <a:r>
              <a:rPr lang="en-US" sz="1600" b="1" dirty="0">
                <a:latin typeface="Courier New" pitchFamily="49" charset="0"/>
                <a:cs typeface="Courier New" pitchFamily="49" charset="0"/>
              </a:rPr>
              <a:t> element = new </a:t>
            </a:r>
            <a:r>
              <a:rPr lang="en-US" sz="1600" b="1" dirty="0" err="1">
                <a:latin typeface="Courier New" pitchFamily="49" charset="0"/>
                <a:cs typeface="Courier New" pitchFamily="49" charset="0"/>
              </a:rPr>
              <a:t>StackElement</a:t>
            </a:r>
            <a:r>
              <a:rPr lang="en-US" sz="1600" b="1" dirty="0">
                <a:latin typeface="Courier New" pitchFamily="49" charset="0"/>
                <a:cs typeface="Courier New" pitchFamily="49" charset="0"/>
              </a:rPr>
              <a:t>(value);</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element.setNext</a:t>
            </a:r>
            <a:r>
              <a:rPr lang="en-US" sz="1600" b="1" dirty="0">
                <a:latin typeface="Courier New" pitchFamily="49" charset="0"/>
                <a:cs typeface="Courier New" pitchFamily="49" charset="0"/>
              </a:rPr>
              <a:t>(head);</a:t>
            </a:r>
          </a:p>
          <a:p>
            <a:r>
              <a:rPr lang="en-US" sz="1600" b="1" dirty="0">
                <a:latin typeface="Courier New" pitchFamily="49" charset="0"/>
                <a:cs typeface="Courier New" pitchFamily="49" charset="0"/>
              </a:rPr>
              <a:t>		head = element;</a:t>
            </a:r>
          </a:p>
          <a:p>
            <a:r>
              <a:rPr lang="en-US" sz="1600" b="1" dirty="0">
                <a:latin typeface="Courier New" pitchFamily="49" charset="0"/>
                <a:cs typeface="Courier New" pitchFamily="49" charset="0"/>
              </a:rPr>
              <a:t>		size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a:t>
            </a:r>
          </a:p>
        </p:txBody>
      </p:sp>
      <p:sp>
        <p:nvSpPr>
          <p:cNvPr id="4" name="TextBox 3"/>
          <p:cNvSpPr txBox="1"/>
          <p:nvPr/>
        </p:nvSpPr>
        <p:spPr>
          <a:xfrm>
            <a:off x="5039544" y="986878"/>
            <a:ext cx="4104456" cy="646331"/>
          </a:xfrm>
          <a:prstGeom prst="rect">
            <a:avLst/>
          </a:prstGeom>
          <a:solidFill>
            <a:srgbClr val="92D050"/>
          </a:solidFill>
        </p:spPr>
        <p:txBody>
          <a:bodyPr wrap="square" rtlCol="0">
            <a:spAutoFit/>
          </a:bodyPr>
          <a:lstStyle/>
          <a:p>
            <a:r>
              <a:rPr lang="en-US" dirty="0" smtClean="0"/>
              <a:t>H pop</a:t>
            </a:r>
            <a:r>
              <a:rPr lang="el-GR" dirty="0" smtClean="0"/>
              <a:t> πλέον επιστρέφει μεταβλητή τύπου </a:t>
            </a:r>
            <a:r>
              <a:rPr lang="en-US" dirty="0" smtClean="0"/>
              <a:t>Person</a:t>
            </a:r>
            <a:endParaRPr lang="en-US" dirty="0"/>
          </a:p>
        </p:txBody>
      </p:sp>
      <p:sp>
        <p:nvSpPr>
          <p:cNvPr id="6" name="TextBox 5"/>
          <p:cNvSpPr txBox="1"/>
          <p:nvPr/>
        </p:nvSpPr>
        <p:spPr>
          <a:xfrm>
            <a:off x="5523863" y="2889810"/>
            <a:ext cx="3620137" cy="1200329"/>
          </a:xfrm>
          <a:prstGeom prst="rect">
            <a:avLst/>
          </a:prstGeom>
          <a:solidFill>
            <a:srgbClr val="92D050"/>
          </a:solidFill>
        </p:spPr>
        <p:txBody>
          <a:bodyPr wrap="square" rtlCol="0">
            <a:spAutoFit/>
          </a:bodyPr>
          <a:lstStyle/>
          <a:p>
            <a:r>
              <a:rPr lang="el-GR" dirty="0" smtClean="0"/>
              <a:t>Επιστρέφουμε </a:t>
            </a:r>
            <a:r>
              <a:rPr lang="en-US" dirty="0" smtClean="0"/>
              <a:t>null </a:t>
            </a:r>
            <a:r>
              <a:rPr lang="el-GR" dirty="0" smtClean="0"/>
              <a:t>για να σηματοδοτήσουμε ότι έγινε λάθος (όχι απαραίτητα ο καλύτερος τρόπος να το κάνουμε αυτό)</a:t>
            </a:r>
            <a:endParaRPr lang="en-US" dirty="0"/>
          </a:p>
        </p:txBody>
      </p:sp>
    </p:spTree>
    <p:extLst>
      <p:ext uri="{BB962C8B-B14F-4D97-AF65-F5344CB8AC3E}">
        <p14:creationId xmlns:p14="http://schemas.microsoft.com/office/powerpoint/2010/main" val="760872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149080"/>
            <a:ext cx="8659823" cy="79208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07504" y="1340768"/>
            <a:ext cx="8496944" cy="4247317"/>
          </a:xfrm>
          <a:prstGeom prst="rect">
            <a:avLst/>
          </a:prstGeom>
          <a:noFill/>
          <a:ln w="28575">
            <a:solidFill>
              <a:schemeClr val="accent1"/>
            </a:solidFill>
            <a:prstDash val="dash"/>
          </a:ln>
        </p:spPr>
        <p:txBody>
          <a:bodyPr wrap="square" rtlCol="0">
            <a:spAutoFit/>
          </a:bodyPr>
          <a:lstStyle/>
          <a:p>
            <a:r>
              <a:rPr lang="en-US" b="1" dirty="0">
                <a:latin typeface="Courier New" pitchFamily="49" charset="0"/>
                <a:cs typeface="Courier New" pitchFamily="49" charset="0"/>
              </a:rPr>
              <a:t>class </a:t>
            </a:r>
            <a:r>
              <a:rPr lang="en-US" b="1" dirty="0" err="1">
                <a:latin typeface="Courier New" pitchFamily="49" charset="0"/>
                <a:cs typeface="Courier New" pitchFamily="49" charset="0"/>
              </a:rPr>
              <a:t>StackExample</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public static void main(String[] </a:t>
            </a:r>
            <a:r>
              <a:rPr lang="en-US" b="1" dirty="0" err="1">
                <a:latin typeface="Courier New" pitchFamily="49" charset="0"/>
                <a:cs typeface="Courier New" pitchFamily="49" charset="0"/>
              </a:rPr>
              <a:t>args</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PersonStack</a:t>
            </a:r>
            <a:r>
              <a:rPr lang="en-US" b="1" dirty="0">
                <a:latin typeface="Courier New" pitchFamily="49" charset="0"/>
                <a:cs typeface="Courier New" pitchFamily="49" charset="0"/>
              </a:rPr>
              <a:t> stack = new </a:t>
            </a:r>
            <a:r>
              <a:rPr lang="en-US" b="1" dirty="0" err="1">
                <a:latin typeface="Courier New" pitchFamily="49" charset="0"/>
                <a:cs typeface="Courier New" pitchFamily="49" charset="0"/>
              </a:rPr>
              <a:t>PersonStack</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Person </a:t>
            </a:r>
            <a:r>
              <a:rPr lang="en-US" b="1" dirty="0" err="1">
                <a:latin typeface="Courier New" pitchFamily="49" charset="0"/>
                <a:cs typeface="Courier New" pitchFamily="49" charset="0"/>
              </a:rPr>
              <a:t>alice</a:t>
            </a:r>
            <a:r>
              <a:rPr lang="en-US" b="1" dirty="0">
                <a:latin typeface="Courier New" pitchFamily="49" charset="0"/>
                <a:cs typeface="Courier New" pitchFamily="49" charset="0"/>
              </a:rPr>
              <a:t> = new Person("Alice", 1);</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stack.push</a:t>
            </a:r>
            <a:r>
              <a:rPr lang="en-US" b="1" dirty="0">
                <a:latin typeface="Courier New" pitchFamily="49" charset="0"/>
                <a:cs typeface="Courier New" pitchFamily="49" charset="0"/>
              </a:rPr>
              <a:t>(</a:t>
            </a:r>
            <a:r>
              <a:rPr lang="en-US" b="1" dirty="0" err="1">
                <a:latin typeface="Courier New" pitchFamily="49" charset="0"/>
                <a:cs typeface="Courier New" pitchFamily="49" charset="0"/>
              </a:rPr>
              <a:t>alice</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Person bob = new Person("Bob",2);</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stack.push</a:t>
            </a:r>
            <a:r>
              <a:rPr lang="en-US" b="1" dirty="0">
                <a:latin typeface="Courier New" pitchFamily="49" charset="0"/>
                <a:cs typeface="Courier New" pitchFamily="49" charset="0"/>
              </a:rPr>
              <a:t>(bob);</a:t>
            </a:r>
          </a:p>
          <a:p>
            <a:r>
              <a:rPr lang="en-US" b="1" dirty="0">
                <a:latin typeface="Courier New" pitchFamily="49" charset="0"/>
                <a:cs typeface="Courier New" pitchFamily="49" charset="0"/>
              </a:rPr>
              <a:t>		Person </a:t>
            </a:r>
            <a:r>
              <a:rPr lang="en-US" b="1" dirty="0" err="1">
                <a:latin typeface="Courier New" pitchFamily="49" charset="0"/>
                <a:cs typeface="Courier New" pitchFamily="49" charset="0"/>
              </a:rPr>
              <a:t>charlie</a:t>
            </a:r>
            <a:r>
              <a:rPr lang="en-US" b="1" dirty="0">
                <a:latin typeface="Courier New" pitchFamily="49" charset="0"/>
                <a:cs typeface="Courier New" pitchFamily="49" charset="0"/>
              </a:rPr>
              <a:t> = new Person("Charlie",3);</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stack.push</a:t>
            </a:r>
            <a:r>
              <a:rPr lang="en-US" b="1" dirty="0">
                <a:latin typeface="Courier New" pitchFamily="49" charset="0"/>
                <a:cs typeface="Courier New" pitchFamily="49" charset="0"/>
              </a:rPr>
              <a:t>(</a:t>
            </a:r>
            <a:r>
              <a:rPr lang="en-US" b="1" dirty="0" err="1">
                <a:latin typeface="Courier New" pitchFamily="49" charset="0"/>
                <a:cs typeface="Courier New" pitchFamily="49" charset="0"/>
              </a:rPr>
              <a:t>charlie</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System.out.println</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stack.pop</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System.out.println</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stack.pop</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System.out.println</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stack.pop</a:t>
            </a:r>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a:t>
            </a:r>
          </a:p>
        </p:txBody>
      </p:sp>
      <p:sp>
        <p:nvSpPr>
          <p:cNvPr id="4" name="TextBox 3"/>
          <p:cNvSpPr txBox="1"/>
          <p:nvPr/>
        </p:nvSpPr>
        <p:spPr>
          <a:xfrm>
            <a:off x="2771800" y="5877272"/>
            <a:ext cx="5814029" cy="923330"/>
          </a:xfrm>
          <a:prstGeom prst="rect">
            <a:avLst/>
          </a:prstGeom>
          <a:solidFill>
            <a:srgbClr val="92D050"/>
          </a:solidFill>
        </p:spPr>
        <p:txBody>
          <a:bodyPr wrap="square" rtlCol="0">
            <a:spAutoFit/>
          </a:bodyPr>
          <a:lstStyle/>
          <a:p>
            <a:r>
              <a:rPr lang="el-GR" dirty="0" smtClean="0"/>
              <a:t>Προσοχή! Αν καλέσουμε άλλη μια φορά την </a:t>
            </a:r>
            <a:r>
              <a:rPr lang="en-US" dirty="0" smtClean="0"/>
              <a:t>pop </a:t>
            </a:r>
            <a:r>
              <a:rPr lang="el-GR" dirty="0" smtClean="0"/>
              <a:t>θα πάρουμε </a:t>
            </a:r>
            <a:r>
              <a:rPr lang="en-US" dirty="0" smtClean="0"/>
              <a:t>runtime error </a:t>
            </a:r>
            <a:r>
              <a:rPr lang="el-GR" dirty="0" smtClean="0"/>
              <a:t>γιατί προσπαθούμε να προσπελάσουμε </a:t>
            </a:r>
            <a:r>
              <a:rPr lang="en-US" dirty="0" smtClean="0"/>
              <a:t>null </a:t>
            </a:r>
            <a:r>
              <a:rPr lang="el-GR" dirty="0" smtClean="0"/>
              <a:t>αναφορά</a:t>
            </a:r>
            <a:endParaRPr lang="en-US" dirty="0"/>
          </a:p>
        </p:txBody>
      </p:sp>
    </p:spTree>
    <p:extLst>
      <p:ext uri="{BB962C8B-B14F-4D97-AF65-F5344CB8AC3E}">
        <p14:creationId xmlns:p14="http://schemas.microsoft.com/office/powerpoint/2010/main" val="3522640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06107" y="505766"/>
            <a:ext cx="4862264" cy="3516086"/>
          </a:xfrm>
          <a:ln w="28575">
            <a:solidFill>
              <a:srgbClr val="0070C0"/>
            </a:solidFill>
            <a:prstDash val="dash"/>
          </a:ln>
        </p:spPr>
        <p:txBody>
          <a:bodyPr>
            <a:noAutofit/>
          </a:bodyPr>
          <a:lstStyle/>
          <a:p>
            <a:pPr marL="0" indent="0">
              <a:buNone/>
            </a:pPr>
            <a:r>
              <a:rPr lang="en-US" sz="1400" b="1" dirty="0" smtClean="0">
                <a:solidFill>
                  <a:srgbClr val="0070C0"/>
                </a:solidFill>
                <a:latin typeface="Courier New" pitchFamily="49" charset="0"/>
                <a:cs typeface="Courier New" pitchFamily="49" charset="0"/>
              </a:rPr>
              <a:t>class Car</a:t>
            </a:r>
            <a:endParaRPr lang="el-GR" sz="1400" b="1" dirty="0" smtClean="0">
              <a:solidFill>
                <a:srgbClr val="0070C0"/>
              </a:solidFill>
              <a:latin typeface="Courier New" pitchFamily="49" charset="0"/>
              <a:cs typeface="Courier New" pitchFamily="49" charset="0"/>
            </a:endParaRPr>
          </a:p>
          <a:p>
            <a:pPr marL="0" indent="0">
              <a:buNone/>
            </a:pPr>
            <a:r>
              <a:rPr lang="en-US" sz="1400" b="1" dirty="0" smtClean="0">
                <a:latin typeface="Courier New" pitchFamily="49" charset="0"/>
                <a:cs typeface="Courier New" pitchFamily="49" charset="0"/>
              </a:rPr>
              <a:t>{</a:t>
            </a:r>
            <a:endParaRPr lang="en-US" sz="1400" b="1" dirty="0">
              <a:latin typeface="Courier New" pitchFamily="49" charset="0"/>
              <a:cs typeface="Courier New" pitchFamily="49" charset="0"/>
            </a:endParaRPr>
          </a:p>
          <a:p>
            <a:pPr marL="0" indent="0">
              <a:buNone/>
            </a:pPr>
            <a:r>
              <a:rPr lang="el-GR" sz="1400" b="1" dirty="0" smtClean="0">
                <a:latin typeface="Courier New" pitchFamily="49" charset="0"/>
                <a:cs typeface="Courier New" pitchFamily="49" charset="0"/>
              </a:rPr>
              <a:t>  </a:t>
            </a:r>
            <a:r>
              <a:rPr lang="en-US" sz="1400" b="1" dirty="0" smtClean="0">
                <a:latin typeface="Courier New" pitchFamily="49" charset="0"/>
                <a:cs typeface="Courier New" pitchFamily="49" charset="0"/>
              </a:rPr>
              <a:t>private </a:t>
            </a:r>
            <a:r>
              <a:rPr lang="en-US" sz="1400" b="1" dirty="0">
                <a:latin typeface="Courier New" pitchFamily="49" charset="0"/>
                <a:cs typeface="Courier New" pitchFamily="49" charset="0"/>
              </a:rPr>
              <a:t>int position = 0;</a:t>
            </a:r>
          </a:p>
          <a:p>
            <a:pPr marL="0" indent="0">
              <a:buNone/>
            </a:pPr>
            <a:r>
              <a:rPr lang="el-GR" sz="1400" b="1" dirty="0" smtClean="0">
                <a:latin typeface="Courier New" pitchFamily="49" charset="0"/>
                <a:cs typeface="Courier New" pitchFamily="49" charset="0"/>
              </a:rPr>
              <a:t>  </a:t>
            </a:r>
            <a:r>
              <a:rPr lang="en-US" sz="1400" b="1" dirty="0" smtClean="0">
                <a:latin typeface="Courier New" pitchFamily="49" charset="0"/>
                <a:cs typeface="Courier New" pitchFamily="49" charset="0"/>
              </a:rPr>
              <a:t>private </a:t>
            </a:r>
            <a:r>
              <a:rPr lang="en-US" sz="1400" b="1" dirty="0" smtClean="0">
                <a:solidFill>
                  <a:srgbClr val="FF0000"/>
                </a:solidFill>
                <a:latin typeface="Courier New" pitchFamily="49" charset="0"/>
                <a:cs typeface="Courier New" pitchFamily="49" charset="0"/>
              </a:rPr>
              <a:t>Person driver</a:t>
            </a:r>
            <a:r>
              <a:rPr lang="en-US" sz="1400" b="1" dirty="0" smtClean="0">
                <a:latin typeface="Courier New" pitchFamily="49" charset="0"/>
                <a:cs typeface="Courier New" pitchFamily="49" charset="0"/>
              </a:rPr>
              <a:t>;</a:t>
            </a:r>
            <a:endParaRPr lang="en-US" sz="1400" b="1" dirty="0">
              <a:latin typeface="Courier New" pitchFamily="49" charset="0"/>
              <a:cs typeface="Courier New" pitchFamily="49" charset="0"/>
            </a:endParaRPr>
          </a:p>
          <a:p>
            <a:pPr marL="0" indent="0">
              <a:buNone/>
            </a:pPr>
            <a:r>
              <a:rPr lang="en-US" sz="1400" b="1" dirty="0">
                <a:latin typeface="Courier New" pitchFamily="49" charset="0"/>
                <a:cs typeface="Courier New" pitchFamily="49" charset="0"/>
              </a:rPr>
              <a:t>	</a:t>
            </a:r>
          </a:p>
          <a:p>
            <a:pPr marL="0" indent="0">
              <a:buNone/>
            </a:pPr>
            <a:r>
              <a:rPr lang="el-GR" sz="1400" b="1" dirty="0" smtClean="0">
                <a:latin typeface="Courier New" pitchFamily="49" charset="0"/>
                <a:cs typeface="Courier New" pitchFamily="49" charset="0"/>
              </a:rPr>
              <a:t>  </a:t>
            </a:r>
            <a:r>
              <a:rPr lang="en-US" sz="1400" b="1" dirty="0" smtClean="0">
                <a:latin typeface="Courier New" pitchFamily="49" charset="0"/>
                <a:cs typeface="Courier New" pitchFamily="49" charset="0"/>
              </a:rPr>
              <a:t>public </a:t>
            </a:r>
            <a:r>
              <a:rPr lang="en-US" sz="1400" b="1" dirty="0">
                <a:latin typeface="Courier New" pitchFamily="49" charset="0"/>
                <a:cs typeface="Courier New" pitchFamily="49" charset="0"/>
              </a:rPr>
              <a:t>Car(int position, </a:t>
            </a:r>
            <a:r>
              <a:rPr lang="en-US" sz="1400" b="1" dirty="0">
                <a:solidFill>
                  <a:srgbClr val="FF0000"/>
                </a:solidFill>
                <a:latin typeface="Courier New" pitchFamily="49" charset="0"/>
                <a:cs typeface="Courier New" pitchFamily="49" charset="0"/>
              </a:rPr>
              <a:t>Person driver</a:t>
            </a:r>
            <a:r>
              <a:rPr lang="en-US" sz="1400" b="1" dirty="0">
                <a:latin typeface="Courier New" pitchFamily="49" charset="0"/>
                <a:cs typeface="Courier New" pitchFamily="49" charset="0"/>
              </a:rPr>
              <a:t>){</a:t>
            </a:r>
          </a:p>
          <a:p>
            <a:pPr marL="0" indent="0">
              <a:buNone/>
            </a:pPr>
            <a:r>
              <a:rPr lang="el-GR"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this.position</a:t>
            </a:r>
            <a:r>
              <a:rPr lang="en-US" sz="1400" b="1" dirty="0" smtClean="0">
                <a:latin typeface="Courier New" pitchFamily="49" charset="0"/>
                <a:cs typeface="Courier New" pitchFamily="49" charset="0"/>
              </a:rPr>
              <a:t> </a:t>
            </a:r>
            <a:r>
              <a:rPr lang="en-US" sz="1400" b="1" dirty="0">
                <a:latin typeface="Courier New" pitchFamily="49" charset="0"/>
                <a:cs typeface="Courier New" pitchFamily="49" charset="0"/>
              </a:rPr>
              <a:t>= position;</a:t>
            </a:r>
          </a:p>
          <a:p>
            <a:pPr marL="0" indent="0">
              <a:buNone/>
            </a:pPr>
            <a:r>
              <a:rPr lang="el-GR"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this.driver</a:t>
            </a:r>
            <a:r>
              <a:rPr lang="en-US" sz="1400" b="1" dirty="0" smtClean="0">
                <a:latin typeface="Courier New" pitchFamily="49" charset="0"/>
                <a:cs typeface="Courier New" pitchFamily="49" charset="0"/>
              </a:rPr>
              <a:t> = driver;</a:t>
            </a:r>
            <a:endParaRPr lang="en-US" sz="1400" b="1" dirty="0">
              <a:latin typeface="Courier New" pitchFamily="49" charset="0"/>
              <a:cs typeface="Courier New" pitchFamily="49" charset="0"/>
            </a:endParaRPr>
          </a:p>
          <a:p>
            <a:pPr marL="0" indent="0">
              <a:buNone/>
            </a:pPr>
            <a:r>
              <a:rPr lang="el-GR" sz="1400" b="1" dirty="0" smtClean="0">
                <a:latin typeface="Courier New" pitchFamily="49" charset="0"/>
                <a:cs typeface="Courier New" pitchFamily="49" charset="0"/>
              </a:rPr>
              <a:t>  </a:t>
            </a:r>
            <a:r>
              <a:rPr lang="en-US" sz="1400" b="1" dirty="0" smtClean="0">
                <a:latin typeface="Courier New" pitchFamily="49" charset="0"/>
                <a:cs typeface="Courier New" pitchFamily="49" charset="0"/>
              </a:rPr>
              <a:t>}</a:t>
            </a:r>
            <a:endParaRPr lang="el-GR" sz="1400" b="1" dirty="0" smtClean="0">
              <a:latin typeface="Courier New" pitchFamily="49" charset="0"/>
              <a:cs typeface="Courier New" pitchFamily="49" charset="0"/>
            </a:endParaRPr>
          </a:p>
          <a:p>
            <a:pPr marL="0" indent="0">
              <a:buNone/>
            </a:pPr>
            <a:endParaRPr lang="en-US" sz="1400" b="1" dirty="0">
              <a:latin typeface="Courier New" pitchFamily="49" charset="0"/>
              <a:cs typeface="Courier New" pitchFamily="49" charset="0"/>
            </a:endParaRPr>
          </a:p>
          <a:p>
            <a:pPr marL="0" indent="0">
              <a:buNone/>
            </a:pPr>
            <a:r>
              <a:rPr lang="el-GR" sz="1400" b="1" dirty="0" smtClean="0">
                <a:latin typeface="Courier New" pitchFamily="49" charset="0"/>
                <a:cs typeface="Courier New" pitchFamily="49" charset="0"/>
              </a:rPr>
              <a:t>  </a:t>
            </a:r>
            <a:r>
              <a:rPr lang="en-US" sz="1400" b="1" dirty="0" smtClean="0">
                <a:latin typeface="Courier New" pitchFamily="49" charset="0"/>
                <a:cs typeface="Courier New" pitchFamily="49" charset="0"/>
              </a:rPr>
              <a:t>public </a:t>
            </a:r>
            <a:r>
              <a:rPr lang="en-US" sz="1400" b="1" dirty="0" smtClean="0">
                <a:solidFill>
                  <a:srgbClr val="FF0000"/>
                </a:solidFill>
                <a:latin typeface="Courier New" pitchFamily="49" charset="0"/>
                <a:cs typeface="Courier New" pitchFamily="49" charset="0"/>
              </a:rPr>
              <a:t>Person</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getDriver</a:t>
            </a:r>
            <a:r>
              <a:rPr lang="en-US" sz="1400" b="1" dirty="0" smtClean="0">
                <a:latin typeface="Courier New" pitchFamily="49" charset="0"/>
                <a:cs typeface="Courier New" pitchFamily="49" charset="0"/>
              </a:rPr>
              <a:t>(){</a:t>
            </a:r>
            <a:endParaRPr lang="en-US" sz="1400" b="1" dirty="0">
              <a:latin typeface="Courier New" pitchFamily="49" charset="0"/>
              <a:cs typeface="Courier New" pitchFamily="49" charset="0"/>
            </a:endParaRPr>
          </a:p>
          <a:p>
            <a:pPr marL="0" indent="0">
              <a:buNone/>
            </a:pPr>
            <a:r>
              <a:rPr lang="el-GR" sz="1400" b="1" dirty="0" smtClean="0">
                <a:latin typeface="Courier New" pitchFamily="49" charset="0"/>
                <a:cs typeface="Courier New" pitchFamily="49" charset="0"/>
              </a:rPr>
              <a:t>    </a:t>
            </a:r>
            <a:r>
              <a:rPr lang="en-US" sz="1400" b="1" dirty="0" smtClean="0">
                <a:latin typeface="Courier New" pitchFamily="49" charset="0"/>
                <a:cs typeface="Courier New" pitchFamily="49" charset="0"/>
              </a:rPr>
              <a:t>return driver;</a:t>
            </a:r>
            <a:endParaRPr lang="en-US" sz="1400" b="1" dirty="0">
              <a:latin typeface="Courier New" pitchFamily="49" charset="0"/>
              <a:cs typeface="Courier New" pitchFamily="49" charset="0"/>
            </a:endParaRPr>
          </a:p>
          <a:p>
            <a:pPr marL="0" indent="0">
              <a:buNone/>
            </a:pPr>
            <a:r>
              <a:rPr lang="el-GR" sz="1400" b="1" dirty="0" smtClean="0">
                <a:latin typeface="Courier New" pitchFamily="49" charset="0"/>
                <a:cs typeface="Courier New" pitchFamily="49" charset="0"/>
              </a:rPr>
              <a:t>  </a:t>
            </a:r>
            <a:r>
              <a:rPr lang="en-US" sz="1400" b="1" dirty="0" smtClean="0">
                <a:latin typeface="Courier New" pitchFamily="49" charset="0"/>
                <a:cs typeface="Courier New" pitchFamily="49" charset="0"/>
              </a:rPr>
              <a:t>}</a:t>
            </a:r>
            <a:endParaRPr lang="en-US" sz="1400" b="1" dirty="0">
              <a:latin typeface="Courier New" pitchFamily="49" charset="0"/>
              <a:cs typeface="Courier New" pitchFamily="49" charset="0"/>
            </a:endParaRPr>
          </a:p>
          <a:p>
            <a:pPr marL="0" indent="0">
              <a:buNone/>
            </a:pPr>
            <a:r>
              <a:rPr lang="en-US" sz="1400" b="1" dirty="0">
                <a:latin typeface="Courier New" pitchFamily="49" charset="0"/>
                <a:cs typeface="Courier New" pitchFamily="49" charset="0"/>
              </a:rPr>
              <a:t>}</a:t>
            </a:r>
          </a:p>
          <a:p>
            <a:pPr marL="0" indent="0">
              <a:buNone/>
            </a:pPr>
            <a:endParaRPr lang="en-US" sz="1400" b="1" dirty="0">
              <a:latin typeface="Courier New" pitchFamily="49" charset="0"/>
              <a:cs typeface="Courier New" pitchFamily="49" charset="0"/>
            </a:endParaRPr>
          </a:p>
        </p:txBody>
      </p:sp>
      <p:sp>
        <p:nvSpPr>
          <p:cNvPr id="4" name="Content Placeholder 2"/>
          <p:cNvSpPr txBox="1">
            <a:spLocks/>
          </p:cNvSpPr>
          <p:nvPr/>
        </p:nvSpPr>
        <p:spPr>
          <a:xfrm>
            <a:off x="685800" y="4267200"/>
            <a:ext cx="7054552" cy="2590800"/>
          </a:xfrm>
          <a:prstGeom prst="rect">
            <a:avLst/>
          </a:prstGeom>
          <a:ln w="28575">
            <a:solidFill>
              <a:srgbClr val="00B050"/>
            </a:solidFill>
            <a:prstDash val="dash"/>
          </a:ln>
        </p:spPr>
        <p:txBody>
          <a:bodyPr vert="horz" lIns="91440" tIns="45720" rIns="91440" bIns="45720" rtlCol="0">
            <a:normAutofit fontScale="47500" lnSpcReduction="20000"/>
          </a:bodyPr>
          <a:lstStyle>
            <a:lvl1pPr indent="0">
              <a:spcBef>
                <a:spcPct val="20000"/>
              </a:spcBef>
              <a:buClr>
                <a:schemeClr val="accent6"/>
              </a:buClr>
              <a:buSzPct val="85000"/>
              <a:buFont typeface="Arial" pitchFamily="34" charset="0"/>
              <a:buNone/>
              <a:defRPr sz="2800" b="1">
                <a:latin typeface="Courier New" pitchFamily="49" charset="0"/>
                <a:cs typeface="Courier New" pitchFamily="49" charset="0"/>
              </a:defRPr>
            </a:lvl1pPr>
            <a:lvl2pPr indent="-182880">
              <a:spcBef>
                <a:spcPct val="20000"/>
              </a:spcBef>
              <a:buClr>
                <a:schemeClr val="accent1"/>
              </a:buClr>
              <a:buSzPct val="85000"/>
              <a:buFont typeface="Arial" pitchFamily="34" charset="0"/>
              <a:buChar char="•"/>
              <a:defRPr sz="2400"/>
            </a:lvl2pPr>
            <a:lvl3pPr marL="731520" indent="-182880">
              <a:spcBef>
                <a:spcPct val="20000"/>
              </a:spcBef>
              <a:buClr>
                <a:schemeClr val="accent6"/>
              </a:buClr>
              <a:buSzPct val="90000"/>
              <a:buFont typeface="Arial" pitchFamily="34" charset="0"/>
              <a:buChar char="•"/>
              <a:defRPr sz="2000"/>
            </a:lvl3pPr>
            <a:lvl4pPr marL="1005840" indent="-182880">
              <a:spcBef>
                <a:spcPct val="20000"/>
              </a:spcBef>
              <a:buClr>
                <a:schemeClr val="accent1"/>
              </a:buClr>
              <a:buFont typeface="Arial" pitchFamily="34" charset="0"/>
              <a:buChar char="•"/>
            </a:lvl4pPr>
            <a:lvl5pPr marL="1188720" indent="-137160">
              <a:spcBef>
                <a:spcPct val="20000"/>
              </a:spcBef>
              <a:buClr>
                <a:schemeClr val="accent6"/>
              </a:buClr>
              <a:buSzPct val="100000"/>
              <a:buFont typeface="Arial" pitchFamily="34" charset="0"/>
              <a:buChar char="•"/>
              <a:defRPr sz="1600" baseline="0"/>
            </a:lvl5pPr>
            <a:lvl6pPr marL="1371600" indent="-182880">
              <a:spcBef>
                <a:spcPct val="20000"/>
              </a:spcBef>
              <a:buClr>
                <a:schemeClr val="accent1"/>
              </a:buClr>
              <a:buFont typeface="Arial" pitchFamily="34" charset="0"/>
              <a:buChar char="•"/>
              <a:defRPr sz="1300"/>
            </a:lvl6pPr>
            <a:lvl7pPr marL="1554480" indent="-182880">
              <a:spcBef>
                <a:spcPct val="20000"/>
              </a:spcBef>
              <a:buClr>
                <a:schemeClr val="accent1"/>
              </a:buClr>
              <a:buFont typeface="Arial" pitchFamily="34" charset="0"/>
              <a:buChar char="•"/>
              <a:defRPr sz="1300"/>
            </a:lvl7pPr>
            <a:lvl8pPr marL="1737360" indent="-182880">
              <a:spcBef>
                <a:spcPct val="20000"/>
              </a:spcBef>
              <a:buClr>
                <a:schemeClr val="accent1"/>
              </a:buClr>
              <a:buFont typeface="Arial" pitchFamily="34" charset="0"/>
              <a:buChar char="•"/>
              <a:defRPr sz="1300"/>
            </a:lvl8pPr>
            <a:lvl9pPr marL="1920240" indent="-182880">
              <a:spcBef>
                <a:spcPct val="20000"/>
              </a:spcBef>
              <a:buClr>
                <a:schemeClr val="accent1"/>
              </a:buClr>
              <a:buFont typeface="Arial" pitchFamily="34" charset="0"/>
              <a:buChar char="•"/>
              <a:defRPr sz="1300"/>
            </a:lvl9pPr>
          </a:lstStyle>
          <a:p>
            <a:endParaRPr lang="en-US" dirty="0"/>
          </a:p>
          <a:p>
            <a:r>
              <a:rPr lang="en-US" dirty="0">
                <a:solidFill>
                  <a:srgbClr val="00B050"/>
                </a:solidFill>
              </a:rPr>
              <a:t>class </a:t>
            </a:r>
            <a:r>
              <a:rPr lang="en-US" dirty="0" smtClean="0">
                <a:solidFill>
                  <a:srgbClr val="00B050"/>
                </a:solidFill>
              </a:rPr>
              <a:t>MovingCarDriver3</a:t>
            </a:r>
            <a:endParaRPr lang="el-GR" dirty="0">
              <a:solidFill>
                <a:srgbClr val="00B050"/>
              </a:solidFill>
            </a:endParaRPr>
          </a:p>
          <a:p>
            <a:r>
              <a:rPr lang="en-US" dirty="0"/>
              <a:t>{</a:t>
            </a:r>
          </a:p>
          <a:p>
            <a:r>
              <a:rPr lang="el-GR" dirty="0"/>
              <a:t>  </a:t>
            </a:r>
            <a:r>
              <a:rPr lang="en-US" dirty="0"/>
              <a:t>public static void main(String </a:t>
            </a:r>
            <a:r>
              <a:rPr lang="en-US" dirty="0" err="1"/>
              <a:t>args</a:t>
            </a:r>
            <a:r>
              <a:rPr lang="en-US" dirty="0" smtClean="0"/>
              <a:t>[]){</a:t>
            </a:r>
            <a:endParaRPr lang="en-US" dirty="0"/>
          </a:p>
          <a:p>
            <a:r>
              <a:rPr lang="el-GR" dirty="0"/>
              <a:t>    </a:t>
            </a:r>
            <a:r>
              <a:rPr lang="en-US" dirty="0">
                <a:solidFill>
                  <a:srgbClr val="FF0000"/>
                </a:solidFill>
              </a:rPr>
              <a:t>Person</a:t>
            </a:r>
            <a:r>
              <a:rPr lang="en-US" dirty="0"/>
              <a:t> </a:t>
            </a:r>
            <a:r>
              <a:rPr lang="en-US" dirty="0" err="1"/>
              <a:t>alice</a:t>
            </a:r>
            <a:r>
              <a:rPr lang="en-US" dirty="0"/>
              <a:t> = new </a:t>
            </a:r>
            <a:r>
              <a:rPr lang="en-US" dirty="0">
                <a:solidFill>
                  <a:srgbClr val="FF0000"/>
                </a:solidFill>
              </a:rPr>
              <a:t>Person</a:t>
            </a:r>
            <a:r>
              <a:rPr lang="en-US" dirty="0"/>
              <a:t>("</a:t>
            </a:r>
            <a:r>
              <a:rPr lang="en-US" dirty="0" smtClean="0">
                <a:solidFill>
                  <a:srgbClr val="00B050"/>
                </a:solidFill>
              </a:rPr>
              <a:t>Alice 1</a:t>
            </a:r>
            <a:r>
              <a:rPr lang="en-US" dirty="0" smtClean="0"/>
              <a:t>");</a:t>
            </a:r>
            <a:endParaRPr lang="en-US" dirty="0"/>
          </a:p>
          <a:p>
            <a:r>
              <a:rPr lang="el-GR" dirty="0"/>
              <a:t>    </a:t>
            </a:r>
            <a:r>
              <a:rPr lang="en-US" dirty="0">
                <a:solidFill>
                  <a:srgbClr val="0070C0"/>
                </a:solidFill>
              </a:rPr>
              <a:t>Car</a:t>
            </a:r>
            <a:r>
              <a:rPr lang="en-US" dirty="0"/>
              <a:t> </a:t>
            </a:r>
            <a:r>
              <a:rPr lang="en-US" dirty="0" err="1"/>
              <a:t>myCar</a:t>
            </a:r>
            <a:r>
              <a:rPr lang="en-US" dirty="0"/>
              <a:t> = new </a:t>
            </a:r>
            <a:r>
              <a:rPr lang="en-US" dirty="0">
                <a:solidFill>
                  <a:srgbClr val="0070C0"/>
                </a:solidFill>
              </a:rPr>
              <a:t>Car</a:t>
            </a:r>
            <a:r>
              <a:rPr lang="en-US" dirty="0"/>
              <a:t>(1, </a:t>
            </a:r>
            <a:r>
              <a:rPr lang="en-US" dirty="0" err="1">
                <a:solidFill>
                  <a:srgbClr val="FF0000"/>
                </a:solidFill>
              </a:rPr>
              <a:t>alice</a:t>
            </a:r>
            <a:r>
              <a:rPr lang="en-US" dirty="0" smtClean="0"/>
              <a:t>);</a:t>
            </a:r>
          </a:p>
          <a:p>
            <a:r>
              <a:rPr lang="en-US" dirty="0"/>
              <a:t> </a:t>
            </a:r>
            <a:r>
              <a:rPr lang="en-US" dirty="0" smtClean="0"/>
              <a:t>   </a:t>
            </a:r>
            <a:r>
              <a:rPr lang="en-US" dirty="0" err="1" smtClean="0"/>
              <a:t>alice.setName</a:t>
            </a:r>
            <a:r>
              <a:rPr lang="en-US" dirty="0" smtClean="0"/>
              <a:t>(“</a:t>
            </a:r>
            <a:r>
              <a:rPr lang="en-US" dirty="0" smtClean="0">
                <a:solidFill>
                  <a:srgbClr val="00B050"/>
                </a:solidFill>
              </a:rPr>
              <a:t>Alice 2</a:t>
            </a:r>
            <a:r>
              <a:rPr lang="en-US" dirty="0" smtClean="0"/>
              <a:t>”);</a:t>
            </a:r>
            <a:endParaRPr lang="en-US" dirty="0"/>
          </a:p>
          <a:p>
            <a:r>
              <a:rPr lang="el-GR" dirty="0"/>
              <a:t>    </a:t>
            </a:r>
            <a:r>
              <a:rPr lang="en-US" dirty="0" err="1" smtClean="0"/>
              <a:t>System.out.println</a:t>
            </a:r>
            <a:r>
              <a:rPr lang="en-US" dirty="0" smtClean="0"/>
              <a:t>(</a:t>
            </a:r>
            <a:r>
              <a:rPr lang="en-US" dirty="0" err="1" smtClean="0"/>
              <a:t>myCar.getDriver</a:t>
            </a:r>
            <a:r>
              <a:rPr lang="en-US" dirty="0" smtClean="0"/>
              <a:t>().</a:t>
            </a:r>
            <a:r>
              <a:rPr lang="en-US" dirty="0" err="1" smtClean="0"/>
              <a:t>getName</a:t>
            </a:r>
            <a:r>
              <a:rPr lang="en-US" dirty="0" smtClean="0"/>
              <a:t>());</a:t>
            </a:r>
          </a:p>
          <a:p>
            <a:r>
              <a:rPr lang="en-US" dirty="0"/>
              <a:t> </a:t>
            </a:r>
            <a:r>
              <a:rPr lang="en-US" dirty="0" smtClean="0"/>
              <a:t>   </a:t>
            </a:r>
            <a:r>
              <a:rPr lang="en-US" dirty="0" err="1" smtClean="0"/>
              <a:t>alice</a:t>
            </a:r>
            <a:r>
              <a:rPr lang="en-US" dirty="0"/>
              <a:t> </a:t>
            </a:r>
            <a:r>
              <a:rPr lang="en-US" dirty="0" smtClean="0"/>
              <a:t>= </a:t>
            </a:r>
            <a:r>
              <a:rPr lang="en-US" dirty="0" smtClean="0">
                <a:solidFill>
                  <a:srgbClr val="FF0000"/>
                </a:solidFill>
              </a:rPr>
              <a:t>new</a:t>
            </a:r>
            <a:r>
              <a:rPr lang="en-US" dirty="0" smtClean="0"/>
              <a:t> Person(“</a:t>
            </a:r>
            <a:r>
              <a:rPr lang="en-US" dirty="0">
                <a:solidFill>
                  <a:srgbClr val="00B050"/>
                </a:solidFill>
              </a:rPr>
              <a:t>Alice </a:t>
            </a:r>
            <a:r>
              <a:rPr lang="en-US" dirty="0" smtClean="0">
                <a:solidFill>
                  <a:srgbClr val="00B050"/>
                </a:solidFill>
              </a:rPr>
              <a:t>3</a:t>
            </a:r>
            <a:r>
              <a:rPr lang="en-US" dirty="0" smtClean="0"/>
              <a:t>”);</a:t>
            </a:r>
            <a:endParaRPr lang="en-US" dirty="0"/>
          </a:p>
          <a:p>
            <a:r>
              <a:rPr lang="el-GR" dirty="0"/>
              <a:t>    </a:t>
            </a:r>
            <a:r>
              <a:rPr lang="en-US" dirty="0" err="1"/>
              <a:t>System.out.println</a:t>
            </a:r>
            <a:r>
              <a:rPr lang="en-US" dirty="0"/>
              <a:t>(</a:t>
            </a:r>
            <a:r>
              <a:rPr lang="en-US" dirty="0" err="1"/>
              <a:t>myCar.getDriver</a:t>
            </a:r>
            <a:r>
              <a:rPr lang="en-US" dirty="0"/>
              <a:t>().</a:t>
            </a:r>
            <a:r>
              <a:rPr lang="en-US" dirty="0" err="1"/>
              <a:t>getName</a:t>
            </a:r>
            <a:r>
              <a:rPr lang="en-US" dirty="0"/>
              <a:t>());</a:t>
            </a:r>
          </a:p>
          <a:p>
            <a:r>
              <a:rPr lang="el-GR" dirty="0"/>
              <a:t>  </a:t>
            </a:r>
            <a:r>
              <a:rPr lang="en-US" dirty="0"/>
              <a:t>}</a:t>
            </a:r>
          </a:p>
          <a:p>
            <a:r>
              <a:rPr lang="en-US" dirty="0"/>
              <a:t>}</a:t>
            </a:r>
          </a:p>
        </p:txBody>
      </p:sp>
      <p:sp>
        <p:nvSpPr>
          <p:cNvPr id="5" name="Content Placeholder 2"/>
          <p:cNvSpPr txBox="1">
            <a:spLocks/>
          </p:cNvSpPr>
          <p:nvPr/>
        </p:nvSpPr>
        <p:spPr>
          <a:xfrm>
            <a:off x="93644" y="505766"/>
            <a:ext cx="4119432" cy="3733800"/>
          </a:xfrm>
          <a:prstGeom prst="rect">
            <a:avLst/>
          </a:prstGeom>
          <a:ln w="28575">
            <a:solidFill>
              <a:srgbClr val="FF0000"/>
            </a:solidFill>
            <a:prstDash val="dash"/>
          </a:ln>
        </p:spPr>
        <p:txBody>
          <a:bodyPr vert="horz" lIns="91440" tIns="45720" rIns="91440" bIns="45720" rtlCol="0">
            <a:normAutofit fontScale="47500" lnSpcReduction="20000"/>
          </a:bodyPr>
          <a:lstStyle>
            <a:lvl1pPr indent="0">
              <a:spcBef>
                <a:spcPct val="20000"/>
              </a:spcBef>
              <a:buClr>
                <a:schemeClr val="accent6"/>
              </a:buClr>
              <a:buSzPct val="85000"/>
              <a:buFont typeface="Arial" pitchFamily="34" charset="0"/>
              <a:buNone/>
              <a:defRPr sz="2800" b="1">
                <a:latin typeface="Courier New" pitchFamily="49" charset="0"/>
                <a:cs typeface="Courier New" pitchFamily="49" charset="0"/>
              </a:defRPr>
            </a:lvl1pPr>
            <a:lvl2pPr indent="-182880">
              <a:spcBef>
                <a:spcPct val="20000"/>
              </a:spcBef>
              <a:buClr>
                <a:schemeClr val="accent1"/>
              </a:buClr>
              <a:buSzPct val="85000"/>
              <a:buFont typeface="Arial" pitchFamily="34" charset="0"/>
              <a:buChar char="•"/>
              <a:defRPr sz="2400"/>
            </a:lvl2pPr>
            <a:lvl3pPr marL="731520" indent="-182880">
              <a:spcBef>
                <a:spcPct val="20000"/>
              </a:spcBef>
              <a:buClr>
                <a:schemeClr val="accent6"/>
              </a:buClr>
              <a:buSzPct val="90000"/>
              <a:buFont typeface="Arial" pitchFamily="34" charset="0"/>
              <a:buChar char="•"/>
              <a:defRPr sz="2000"/>
            </a:lvl3pPr>
            <a:lvl4pPr marL="1005840" indent="-182880">
              <a:spcBef>
                <a:spcPct val="20000"/>
              </a:spcBef>
              <a:buClr>
                <a:schemeClr val="accent1"/>
              </a:buClr>
              <a:buFont typeface="Arial" pitchFamily="34" charset="0"/>
              <a:buChar char="•"/>
            </a:lvl4pPr>
            <a:lvl5pPr marL="1188720" indent="-137160">
              <a:spcBef>
                <a:spcPct val="20000"/>
              </a:spcBef>
              <a:buClr>
                <a:schemeClr val="accent6"/>
              </a:buClr>
              <a:buSzPct val="100000"/>
              <a:buFont typeface="Arial" pitchFamily="34" charset="0"/>
              <a:buChar char="•"/>
              <a:defRPr sz="1600" baseline="0"/>
            </a:lvl5pPr>
            <a:lvl6pPr marL="1371600" indent="-182880">
              <a:spcBef>
                <a:spcPct val="20000"/>
              </a:spcBef>
              <a:buClr>
                <a:schemeClr val="accent1"/>
              </a:buClr>
              <a:buFont typeface="Arial" pitchFamily="34" charset="0"/>
              <a:buChar char="•"/>
              <a:defRPr sz="1300"/>
            </a:lvl6pPr>
            <a:lvl7pPr marL="1554480" indent="-182880">
              <a:spcBef>
                <a:spcPct val="20000"/>
              </a:spcBef>
              <a:buClr>
                <a:schemeClr val="accent1"/>
              </a:buClr>
              <a:buFont typeface="Arial" pitchFamily="34" charset="0"/>
              <a:buChar char="•"/>
              <a:defRPr sz="1300"/>
            </a:lvl7pPr>
            <a:lvl8pPr marL="1737360" indent="-182880">
              <a:spcBef>
                <a:spcPct val="20000"/>
              </a:spcBef>
              <a:buClr>
                <a:schemeClr val="accent1"/>
              </a:buClr>
              <a:buFont typeface="Arial" pitchFamily="34" charset="0"/>
              <a:buChar char="•"/>
              <a:defRPr sz="1300"/>
            </a:lvl8pPr>
            <a:lvl9pPr marL="1920240" indent="-182880">
              <a:spcBef>
                <a:spcPct val="20000"/>
              </a:spcBef>
              <a:buClr>
                <a:schemeClr val="accent1"/>
              </a:buClr>
              <a:buFont typeface="Arial" pitchFamily="34" charset="0"/>
              <a:buChar char="•"/>
              <a:defRPr sz="1300"/>
            </a:lvl9pPr>
          </a:lstStyle>
          <a:p>
            <a:r>
              <a:rPr lang="en-US" dirty="0">
                <a:solidFill>
                  <a:srgbClr val="FF0000"/>
                </a:solidFill>
              </a:rPr>
              <a:t>class Person</a:t>
            </a:r>
            <a:endParaRPr lang="el-GR" dirty="0">
              <a:solidFill>
                <a:srgbClr val="FF0000"/>
              </a:solidFill>
            </a:endParaRPr>
          </a:p>
          <a:p>
            <a:r>
              <a:rPr lang="en-US" dirty="0"/>
              <a:t>{</a:t>
            </a:r>
          </a:p>
          <a:p>
            <a:r>
              <a:rPr lang="el-GR" dirty="0"/>
              <a:t>  </a:t>
            </a:r>
            <a:r>
              <a:rPr lang="en-US" dirty="0"/>
              <a:t>private String name;</a:t>
            </a:r>
          </a:p>
          <a:p>
            <a:r>
              <a:rPr lang="en-US" dirty="0"/>
              <a:t>	</a:t>
            </a:r>
          </a:p>
          <a:p>
            <a:r>
              <a:rPr lang="el-GR" dirty="0"/>
              <a:t>  </a:t>
            </a:r>
            <a:r>
              <a:rPr lang="en-US" dirty="0"/>
              <a:t>public Person(String name){</a:t>
            </a:r>
          </a:p>
          <a:p>
            <a:r>
              <a:rPr lang="el-GR" dirty="0"/>
              <a:t>    </a:t>
            </a:r>
            <a:r>
              <a:rPr lang="en-US" dirty="0"/>
              <a:t>this.name = name;</a:t>
            </a:r>
            <a:endParaRPr lang="el-GR" dirty="0"/>
          </a:p>
          <a:p>
            <a:r>
              <a:rPr lang="el-GR" dirty="0"/>
              <a:t>  </a:t>
            </a:r>
            <a:r>
              <a:rPr lang="en-US" dirty="0"/>
              <a:t>}</a:t>
            </a:r>
            <a:endParaRPr lang="el-GR" dirty="0"/>
          </a:p>
          <a:p>
            <a:r>
              <a:rPr lang="en-US" dirty="0"/>
              <a:t>	</a:t>
            </a:r>
          </a:p>
          <a:p>
            <a:r>
              <a:rPr lang="el-GR" dirty="0"/>
              <a:t>  </a:t>
            </a:r>
            <a:r>
              <a:rPr lang="en-US" dirty="0"/>
              <a:t>public String </a:t>
            </a:r>
            <a:r>
              <a:rPr lang="en-US" dirty="0" err="1">
                <a:solidFill>
                  <a:srgbClr val="FF0000"/>
                </a:solidFill>
              </a:rPr>
              <a:t>getName</a:t>
            </a:r>
            <a:r>
              <a:rPr lang="en-US" dirty="0"/>
              <a:t>(){</a:t>
            </a:r>
          </a:p>
          <a:p>
            <a:r>
              <a:rPr lang="el-GR" dirty="0"/>
              <a:t>    </a:t>
            </a:r>
            <a:r>
              <a:rPr lang="en-US" dirty="0"/>
              <a:t>return name;</a:t>
            </a:r>
          </a:p>
          <a:p>
            <a:r>
              <a:rPr lang="el-GR" dirty="0"/>
              <a:t>  </a:t>
            </a:r>
            <a:r>
              <a:rPr lang="en-US" dirty="0" smtClean="0"/>
              <a:t>}</a:t>
            </a:r>
          </a:p>
          <a:p>
            <a:endParaRPr lang="en-US" dirty="0" smtClean="0"/>
          </a:p>
          <a:p>
            <a:r>
              <a:rPr lang="en-US" dirty="0"/>
              <a:t> </a:t>
            </a:r>
            <a:r>
              <a:rPr lang="en-US" dirty="0" smtClean="0"/>
              <a:t> public void </a:t>
            </a:r>
            <a:r>
              <a:rPr lang="en-US" dirty="0" err="1" smtClean="0"/>
              <a:t>setName</a:t>
            </a:r>
            <a:r>
              <a:rPr lang="en-US" dirty="0" smtClean="0"/>
              <a:t>(String name)</a:t>
            </a:r>
          </a:p>
          <a:p>
            <a:r>
              <a:rPr lang="en-US" dirty="0"/>
              <a:t> </a:t>
            </a:r>
            <a:r>
              <a:rPr lang="en-US" dirty="0" smtClean="0"/>
              <a:t> {</a:t>
            </a:r>
          </a:p>
          <a:p>
            <a:r>
              <a:rPr lang="en-US" dirty="0" smtClean="0"/>
              <a:t>    this.name = name;</a:t>
            </a:r>
          </a:p>
          <a:p>
            <a:r>
              <a:rPr lang="en-US" dirty="0"/>
              <a:t> </a:t>
            </a:r>
            <a:r>
              <a:rPr lang="en-US" dirty="0" smtClean="0"/>
              <a:t> }</a:t>
            </a:r>
            <a:endParaRPr lang="en-US" dirty="0"/>
          </a:p>
          <a:p>
            <a:r>
              <a:rPr lang="en-US" dirty="0"/>
              <a:t>}</a:t>
            </a:r>
          </a:p>
          <a:p>
            <a:endParaRPr lang="en-US" dirty="0"/>
          </a:p>
          <a:p>
            <a:endParaRPr lang="en-US" dirty="0"/>
          </a:p>
        </p:txBody>
      </p:sp>
      <p:sp>
        <p:nvSpPr>
          <p:cNvPr id="2" name="TextBox 1"/>
          <p:cNvSpPr txBox="1"/>
          <p:nvPr/>
        </p:nvSpPr>
        <p:spPr>
          <a:xfrm>
            <a:off x="6948264" y="4725144"/>
            <a:ext cx="1735732" cy="369332"/>
          </a:xfrm>
          <a:prstGeom prst="rect">
            <a:avLst/>
          </a:prstGeom>
          <a:solidFill>
            <a:srgbClr val="92D050"/>
          </a:solidFill>
        </p:spPr>
        <p:txBody>
          <a:bodyPr wrap="none" rtlCol="0">
            <a:spAutoFit/>
          </a:bodyPr>
          <a:lstStyle/>
          <a:p>
            <a:r>
              <a:rPr lang="el-GR" dirty="0" smtClean="0"/>
              <a:t>Τι θα τυπώσει?</a:t>
            </a:r>
            <a:endParaRPr lang="en-US" dirty="0"/>
          </a:p>
        </p:txBody>
      </p:sp>
    </p:spTree>
    <p:extLst>
      <p:ext uri="{BB962C8B-B14F-4D97-AF65-F5344CB8AC3E}">
        <p14:creationId xmlns:p14="http://schemas.microsoft.com/office/powerpoint/2010/main" val="199257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Σχέσεις μεταξύ κλάσεων</a:t>
            </a:r>
            <a:endParaRPr lang="en-US" dirty="0"/>
          </a:p>
        </p:txBody>
      </p:sp>
      <p:sp>
        <p:nvSpPr>
          <p:cNvPr id="5" name="Content Placeholder 4"/>
          <p:cNvSpPr>
            <a:spLocks noGrp="1"/>
          </p:cNvSpPr>
          <p:nvPr>
            <p:ph idx="1"/>
          </p:nvPr>
        </p:nvSpPr>
        <p:spPr/>
        <p:txBody>
          <a:bodyPr>
            <a:normAutofit lnSpcReduction="10000"/>
          </a:bodyPr>
          <a:lstStyle/>
          <a:p>
            <a:r>
              <a:rPr lang="el-GR" dirty="0" smtClean="0"/>
              <a:t>Στο παράδειγμα με τη στοίβα έχουμε τρείς διαφορετικές κλάσεις (</a:t>
            </a:r>
            <a:r>
              <a:rPr lang="en-US" dirty="0" smtClean="0">
                <a:solidFill>
                  <a:srgbClr val="0070C0"/>
                </a:solidFill>
              </a:rPr>
              <a:t>Person</a:t>
            </a:r>
            <a:r>
              <a:rPr lang="en-US" dirty="0" smtClean="0"/>
              <a:t>, </a:t>
            </a:r>
            <a:r>
              <a:rPr lang="en-US" dirty="0" err="1" smtClean="0">
                <a:solidFill>
                  <a:srgbClr val="0070C0"/>
                </a:solidFill>
              </a:rPr>
              <a:t>StackElement</a:t>
            </a:r>
            <a:r>
              <a:rPr lang="en-US" dirty="0" smtClean="0">
                <a:solidFill>
                  <a:srgbClr val="0070C0"/>
                </a:solidFill>
              </a:rPr>
              <a:t>, </a:t>
            </a:r>
            <a:r>
              <a:rPr lang="en-US" dirty="0" smtClean="0"/>
              <a:t> </a:t>
            </a:r>
            <a:r>
              <a:rPr lang="en-US" dirty="0" smtClean="0">
                <a:solidFill>
                  <a:srgbClr val="0070C0"/>
                </a:solidFill>
              </a:rPr>
              <a:t>Stack</a:t>
            </a:r>
            <a:r>
              <a:rPr lang="en-US" dirty="0" smtClean="0"/>
              <a:t>) </a:t>
            </a:r>
            <a:r>
              <a:rPr lang="el-GR" dirty="0" smtClean="0"/>
              <a:t>τις οποίες συσχετίζονται μεταξύ τους με διαφορετικούς τρόπους.</a:t>
            </a:r>
          </a:p>
          <a:p>
            <a:r>
              <a:rPr lang="el-GR" dirty="0" smtClean="0"/>
              <a:t>Μπορεί να υπάρχουν πολλές διαφορετικές σχέσεις μεταξύ κλάσεων.</a:t>
            </a:r>
          </a:p>
          <a:p>
            <a:pPr lvl="1"/>
            <a:r>
              <a:rPr lang="el-GR" dirty="0" smtClean="0"/>
              <a:t>Στην περίπτωση μας, η μία κλάση ορίζεται χρησιμοποιώντας αντικείμενα της άλλης</a:t>
            </a:r>
          </a:p>
          <a:p>
            <a:r>
              <a:rPr lang="el-GR" dirty="0" smtClean="0"/>
              <a:t>Αυτού του είδους τη σχέση την λέμε σχέση </a:t>
            </a:r>
            <a:r>
              <a:rPr lang="el-GR" dirty="0" smtClean="0">
                <a:solidFill>
                  <a:srgbClr val="FF0000"/>
                </a:solidFill>
              </a:rPr>
              <a:t>σύνθεσης </a:t>
            </a:r>
          </a:p>
          <a:p>
            <a:pPr lvl="1"/>
            <a:r>
              <a:rPr lang="el-GR" dirty="0" smtClean="0"/>
              <a:t>Μερικές φορές την ξεχωρίζουμε σε σχέση </a:t>
            </a:r>
            <a:r>
              <a:rPr lang="el-GR" dirty="0" smtClean="0">
                <a:solidFill>
                  <a:schemeClr val="accent6">
                    <a:lumMod val="75000"/>
                  </a:schemeClr>
                </a:solidFill>
              </a:rPr>
              <a:t>σύνθεσης </a:t>
            </a:r>
            <a:r>
              <a:rPr lang="en-US" dirty="0"/>
              <a:t>(composition</a:t>
            </a:r>
            <a:r>
              <a:rPr lang="en-US" dirty="0" smtClean="0"/>
              <a:t>)</a:t>
            </a:r>
            <a:r>
              <a:rPr lang="el-GR" dirty="0" smtClean="0"/>
              <a:t>  και </a:t>
            </a:r>
            <a:r>
              <a:rPr lang="el-GR" dirty="0" smtClean="0">
                <a:solidFill>
                  <a:schemeClr val="accent6">
                    <a:lumMod val="75000"/>
                  </a:schemeClr>
                </a:solidFill>
              </a:rPr>
              <a:t>συνάθροισης </a:t>
            </a:r>
            <a:r>
              <a:rPr lang="el-GR" dirty="0" smtClean="0"/>
              <a:t>(</a:t>
            </a:r>
            <a:r>
              <a:rPr lang="en-US" dirty="0" smtClean="0"/>
              <a:t>aggregation)</a:t>
            </a:r>
            <a:r>
              <a:rPr lang="el-GR" dirty="0" smtClean="0"/>
              <a:t>.</a:t>
            </a:r>
          </a:p>
          <a:p>
            <a:endParaRPr lang="el-GR" dirty="0" smtClean="0"/>
          </a:p>
        </p:txBody>
      </p:sp>
    </p:spTree>
    <p:extLst>
      <p:ext uri="{BB962C8B-B14F-4D97-AF65-F5344CB8AC3E}">
        <p14:creationId xmlns:p14="http://schemas.microsoft.com/office/powerpoint/2010/main" val="860681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 UML </a:t>
            </a:r>
            <a:r>
              <a:rPr lang="el-GR" dirty="0" smtClean="0"/>
              <a:t>γλώσσα</a:t>
            </a:r>
            <a:endParaRPr lang="en-US" dirty="0"/>
          </a:p>
        </p:txBody>
      </p:sp>
      <p:grpSp>
        <p:nvGrpSpPr>
          <p:cNvPr id="4" name="Group 4"/>
          <p:cNvGrpSpPr>
            <a:grpSpLocks/>
          </p:cNvGrpSpPr>
          <p:nvPr/>
        </p:nvGrpSpPr>
        <p:grpSpPr bwMode="auto">
          <a:xfrm>
            <a:off x="1905000" y="5691336"/>
            <a:ext cx="1752600" cy="762000"/>
            <a:chOff x="2112" y="1440"/>
            <a:chExt cx="816" cy="480"/>
          </a:xfrm>
        </p:grpSpPr>
        <p:sp>
          <p:nvSpPr>
            <p:cNvPr id="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err="1" smtClean="0">
                  <a:latin typeface="Tahoma" pitchFamily="34" charset="0"/>
                </a:rPr>
                <a:t>StackElement</a:t>
              </a:r>
              <a:endParaRPr lang="en-GB" sz="1400" b="1" dirty="0">
                <a:latin typeface="Tahoma" pitchFamily="34" charset="0"/>
              </a:endParaRPr>
            </a:p>
          </p:txBody>
        </p:sp>
        <p:sp>
          <p:nvSpPr>
            <p:cNvPr id="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9" name="Group 9"/>
          <p:cNvGrpSpPr>
            <a:grpSpLocks/>
          </p:cNvGrpSpPr>
          <p:nvPr/>
        </p:nvGrpSpPr>
        <p:grpSpPr bwMode="auto">
          <a:xfrm>
            <a:off x="5364088" y="5691336"/>
            <a:ext cx="1752600" cy="762000"/>
            <a:chOff x="2112" y="1440"/>
            <a:chExt cx="816" cy="480"/>
          </a:xfrm>
        </p:grpSpPr>
        <p:sp>
          <p:nvSpPr>
            <p:cNvPr id="10" name="Rectangle 10"/>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1" name="Text Box 11"/>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Person</a:t>
              </a:r>
              <a:endParaRPr lang="en-GB" sz="1400" b="1" dirty="0">
                <a:latin typeface="Tahoma" pitchFamily="34" charset="0"/>
              </a:endParaRPr>
            </a:p>
          </p:txBody>
        </p:sp>
        <p:sp>
          <p:nvSpPr>
            <p:cNvPr id="12" name="Line 12"/>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3" name="Line 13"/>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cxnSp>
        <p:nvCxnSpPr>
          <p:cNvPr id="14" name="AutoShape 14"/>
          <p:cNvCxnSpPr>
            <a:cxnSpLocks noChangeShapeType="1"/>
            <a:stCxn id="17" idx="3"/>
          </p:cNvCxnSpPr>
          <p:nvPr/>
        </p:nvCxnSpPr>
        <p:spPr bwMode="auto">
          <a:xfrm>
            <a:off x="3962400" y="6072336"/>
            <a:ext cx="1401688" cy="0"/>
          </a:xfrm>
          <a:prstGeom prst="straightConnector1">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17"/>
          <p:cNvSpPr>
            <a:spLocks noChangeArrowheads="1"/>
          </p:cNvSpPr>
          <p:nvPr/>
        </p:nvSpPr>
        <p:spPr bwMode="auto">
          <a:xfrm>
            <a:off x="3657600" y="5919936"/>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grpSp>
        <p:nvGrpSpPr>
          <p:cNvPr id="28" name="Group 4"/>
          <p:cNvGrpSpPr>
            <a:grpSpLocks/>
          </p:cNvGrpSpPr>
          <p:nvPr/>
        </p:nvGrpSpPr>
        <p:grpSpPr bwMode="auto">
          <a:xfrm>
            <a:off x="1905000" y="3573558"/>
            <a:ext cx="1752600" cy="762000"/>
            <a:chOff x="2112" y="1440"/>
            <a:chExt cx="816" cy="480"/>
          </a:xfrm>
        </p:grpSpPr>
        <p:sp>
          <p:nvSpPr>
            <p:cNvPr id="29"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30"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Stack</a:t>
              </a:r>
              <a:endParaRPr lang="en-GB" sz="1400" b="1" dirty="0">
                <a:latin typeface="Tahoma" pitchFamily="34" charset="0"/>
              </a:endParaRPr>
            </a:p>
          </p:txBody>
        </p:sp>
        <p:sp>
          <p:nvSpPr>
            <p:cNvPr id="31"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32"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33" name="AutoShape 17"/>
          <p:cNvSpPr>
            <a:spLocks noChangeArrowheads="1"/>
          </p:cNvSpPr>
          <p:nvPr/>
        </p:nvSpPr>
        <p:spPr bwMode="auto">
          <a:xfrm>
            <a:off x="2628900" y="4335558"/>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5" name="Straight Connector 34"/>
          <p:cNvCxnSpPr>
            <a:stCxn id="33" idx="2"/>
          </p:cNvCxnSpPr>
          <p:nvPr/>
        </p:nvCxnSpPr>
        <p:spPr>
          <a:xfrm>
            <a:off x="2781300" y="4640358"/>
            <a:ext cx="0" cy="1050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idx="1"/>
          </p:nvPr>
        </p:nvSpPr>
        <p:spPr>
          <a:xfrm>
            <a:off x="457200" y="1600200"/>
            <a:ext cx="8229600" cy="1839686"/>
          </a:xfrm>
        </p:spPr>
        <p:txBody>
          <a:bodyPr>
            <a:normAutofit fontScale="92500" lnSpcReduction="20000"/>
          </a:bodyPr>
          <a:lstStyle/>
          <a:p>
            <a:r>
              <a:rPr lang="en-US" dirty="0" smtClean="0"/>
              <a:t>H </a:t>
            </a:r>
            <a:r>
              <a:rPr lang="en-US" dirty="0" smtClean="0">
                <a:solidFill>
                  <a:schemeClr val="accent6">
                    <a:lumMod val="75000"/>
                  </a:schemeClr>
                </a:solidFill>
              </a:rPr>
              <a:t>UML</a:t>
            </a:r>
            <a:r>
              <a:rPr lang="en-US" dirty="0" smtClean="0"/>
              <a:t> (</a:t>
            </a:r>
            <a:r>
              <a:rPr lang="en-US" dirty="0" smtClean="0">
                <a:solidFill>
                  <a:schemeClr val="accent6">
                    <a:lumMod val="75000"/>
                  </a:schemeClr>
                </a:solidFill>
              </a:rPr>
              <a:t>Unified Modeling Language</a:t>
            </a:r>
            <a:r>
              <a:rPr lang="en-US" dirty="0" smtClean="0"/>
              <a:t>) </a:t>
            </a:r>
            <a:r>
              <a:rPr lang="el-GR" dirty="0" smtClean="0"/>
              <a:t>είναι μια γλώσσα για να περιγράφουμε και να καταλαβαίνουμε τον κώδικα μας.</a:t>
            </a:r>
          </a:p>
          <a:p>
            <a:r>
              <a:rPr lang="el-GR" dirty="0" smtClean="0"/>
              <a:t>Τα </a:t>
            </a:r>
            <a:r>
              <a:rPr lang="en-US" dirty="0" smtClean="0">
                <a:solidFill>
                  <a:srgbClr val="0070C0"/>
                </a:solidFill>
              </a:rPr>
              <a:t>UML </a:t>
            </a:r>
            <a:r>
              <a:rPr lang="el-GR" dirty="0" smtClean="0">
                <a:solidFill>
                  <a:srgbClr val="0070C0"/>
                </a:solidFill>
              </a:rPr>
              <a:t>διαγράμματα </a:t>
            </a:r>
            <a:r>
              <a:rPr lang="el-GR" dirty="0" smtClean="0"/>
              <a:t>παρέχουν μια </a:t>
            </a:r>
            <a:r>
              <a:rPr lang="el-GR" dirty="0" err="1" smtClean="0"/>
              <a:t>οπτικοποίηση</a:t>
            </a:r>
            <a:r>
              <a:rPr lang="el-GR" dirty="0" smtClean="0"/>
              <a:t> των σχέσεων μεταξύ των κλάσεων.</a:t>
            </a:r>
            <a:endParaRPr lang="en-US" dirty="0" smtClean="0"/>
          </a:p>
        </p:txBody>
      </p:sp>
      <p:sp>
        <p:nvSpPr>
          <p:cNvPr id="16" name="TextBox 15"/>
          <p:cNvSpPr txBox="1"/>
          <p:nvPr/>
        </p:nvSpPr>
        <p:spPr>
          <a:xfrm>
            <a:off x="4635523" y="3954558"/>
            <a:ext cx="4427984" cy="830997"/>
          </a:xfrm>
          <a:prstGeom prst="rect">
            <a:avLst/>
          </a:prstGeom>
          <a:noFill/>
        </p:spPr>
        <p:txBody>
          <a:bodyPr wrap="square" rtlCol="0">
            <a:spAutoFit/>
          </a:bodyPr>
          <a:lstStyle/>
          <a:p>
            <a:r>
              <a:rPr lang="el-GR" sz="2400" dirty="0" smtClean="0"/>
              <a:t>Έτσι αναπαριστώνται οι σχέσεις μεταξύ των κλάσεων</a:t>
            </a:r>
            <a:endParaRPr lang="en-US" sz="2400" dirty="0"/>
          </a:p>
        </p:txBody>
      </p:sp>
    </p:spTree>
    <p:extLst>
      <p:ext uri="{BB962C8B-B14F-4D97-AF65-F5344CB8AC3E}">
        <p14:creationId xmlns:p14="http://schemas.microsoft.com/office/powerpoint/2010/main" val="4273939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Σχέσεις κλάσεων</a:t>
            </a:r>
            <a:endParaRPr lang="en-US" dirty="0"/>
          </a:p>
        </p:txBody>
      </p:sp>
      <p:sp>
        <p:nvSpPr>
          <p:cNvPr id="3" name="Content Placeholder 2"/>
          <p:cNvSpPr>
            <a:spLocks noGrp="1"/>
          </p:cNvSpPr>
          <p:nvPr>
            <p:ph idx="1"/>
          </p:nvPr>
        </p:nvSpPr>
        <p:spPr/>
        <p:txBody>
          <a:bodyPr>
            <a:normAutofit fontScale="77500" lnSpcReduction="20000"/>
          </a:bodyPr>
          <a:lstStyle/>
          <a:p>
            <a:r>
              <a:rPr lang="el-GR" dirty="0" smtClean="0"/>
              <a:t>Όταν έχουμε </a:t>
            </a:r>
            <a:r>
              <a:rPr lang="el-GR" dirty="0" smtClean="0">
                <a:solidFill>
                  <a:schemeClr val="accent6">
                    <a:lumMod val="75000"/>
                  </a:schemeClr>
                </a:solidFill>
              </a:rPr>
              <a:t>κλάσεις</a:t>
            </a:r>
            <a:r>
              <a:rPr lang="el-GR" dirty="0" smtClean="0"/>
              <a:t> που </a:t>
            </a:r>
            <a:r>
              <a:rPr lang="el-GR" dirty="0" smtClean="0">
                <a:solidFill>
                  <a:schemeClr val="accent5">
                    <a:lumMod val="75000"/>
                  </a:schemeClr>
                </a:solidFill>
              </a:rPr>
              <a:t>έχουν αντικείμενα </a:t>
            </a:r>
            <a:r>
              <a:rPr lang="el-GR" dirty="0" smtClean="0">
                <a:solidFill>
                  <a:schemeClr val="accent6">
                    <a:lumMod val="75000"/>
                  </a:schemeClr>
                </a:solidFill>
              </a:rPr>
              <a:t>άλλων κλάσεων</a:t>
            </a:r>
            <a:r>
              <a:rPr lang="el-GR" dirty="0" smtClean="0"/>
              <a:t> ένα θέμα που προκύπτει είναι πότε και πού θα γίνεται η </a:t>
            </a:r>
            <a:r>
              <a:rPr lang="el-GR" dirty="0" smtClean="0">
                <a:solidFill>
                  <a:srgbClr val="0070C0"/>
                </a:solidFill>
              </a:rPr>
              <a:t>δημιουργία των αντικειμένων </a:t>
            </a:r>
            <a:r>
              <a:rPr lang="el-GR" dirty="0" smtClean="0"/>
              <a:t>και πότε η καταστροφή τους</a:t>
            </a:r>
          </a:p>
          <a:p>
            <a:pPr lvl="1"/>
            <a:r>
              <a:rPr lang="el-GR" dirty="0" smtClean="0"/>
              <a:t>Πιο σημαντικό σε γλώσσες που δεν έχουν </a:t>
            </a:r>
            <a:r>
              <a:rPr lang="en-US" dirty="0" smtClean="0"/>
              <a:t>garbage collector.</a:t>
            </a:r>
          </a:p>
          <a:p>
            <a:r>
              <a:rPr lang="el-GR" dirty="0" smtClean="0"/>
              <a:t>Π.χ., τα αντικείμενα τύπου</a:t>
            </a:r>
            <a:r>
              <a:rPr lang="en-US" dirty="0"/>
              <a:t> </a:t>
            </a:r>
            <a:r>
              <a:rPr lang="en-US" dirty="0" err="1" smtClean="0">
                <a:solidFill>
                  <a:srgbClr val="0070C0"/>
                </a:solidFill>
              </a:rPr>
              <a:t>StackElement</a:t>
            </a:r>
            <a:r>
              <a:rPr lang="en-US" dirty="0" smtClean="0">
                <a:solidFill>
                  <a:srgbClr val="0070C0"/>
                </a:solidFill>
              </a:rPr>
              <a:t> </a:t>
            </a:r>
            <a:r>
              <a:rPr lang="el-GR" dirty="0" smtClean="0"/>
              <a:t>στο προηγούμενο παράδειγμα </a:t>
            </a:r>
            <a:r>
              <a:rPr lang="el-GR" dirty="0" smtClean="0">
                <a:solidFill>
                  <a:schemeClr val="accent6">
                    <a:lumMod val="75000"/>
                  </a:schemeClr>
                </a:solidFill>
              </a:rPr>
              <a:t>δημιουργούνται μέσα </a:t>
            </a:r>
            <a:r>
              <a:rPr lang="el-GR" dirty="0" smtClean="0"/>
              <a:t>στην κλάση </a:t>
            </a:r>
            <a:r>
              <a:rPr lang="en-US" dirty="0" smtClean="0">
                <a:solidFill>
                  <a:srgbClr val="0070C0"/>
                </a:solidFill>
              </a:rPr>
              <a:t>Stack</a:t>
            </a:r>
            <a:r>
              <a:rPr lang="en-US" dirty="0" smtClean="0"/>
              <a:t>, </a:t>
            </a:r>
            <a:r>
              <a:rPr lang="el-GR" dirty="0" smtClean="0"/>
              <a:t>και καταστρέφονται μέσα στην </a:t>
            </a:r>
            <a:r>
              <a:rPr lang="en-US" dirty="0" smtClean="0"/>
              <a:t>Stack, </a:t>
            </a:r>
            <a:r>
              <a:rPr lang="el-GR" dirty="0" smtClean="0"/>
              <a:t>ή αν η </a:t>
            </a:r>
            <a:r>
              <a:rPr lang="en-US" dirty="0" smtClean="0"/>
              <a:t>Stack </a:t>
            </a:r>
            <a:r>
              <a:rPr lang="el-GR" dirty="0" smtClean="0"/>
              <a:t>καταστραφεί.</a:t>
            </a:r>
          </a:p>
          <a:p>
            <a:pPr lvl="1"/>
            <a:r>
              <a:rPr lang="el-GR" dirty="0" smtClean="0"/>
              <a:t>Αλλαγές σε </a:t>
            </a:r>
            <a:r>
              <a:rPr lang="en-US" dirty="0" err="1" smtClean="0"/>
              <a:t>StackElement</a:t>
            </a:r>
            <a:r>
              <a:rPr lang="en-US" dirty="0" smtClean="0"/>
              <a:t> </a:t>
            </a:r>
            <a:r>
              <a:rPr lang="el-GR" dirty="0" smtClean="0"/>
              <a:t>αντικείμενα γίνονται </a:t>
            </a:r>
            <a:r>
              <a:rPr lang="el-GR" dirty="0" smtClean="0">
                <a:solidFill>
                  <a:schemeClr val="accent6">
                    <a:lumMod val="75000"/>
                  </a:schemeClr>
                </a:solidFill>
              </a:rPr>
              <a:t>μόνο</a:t>
            </a:r>
            <a:r>
              <a:rPr lang="el-GR" dirty="0" smtClean="0"/>
              <a:t> μέσα στην </a:t>
            </a:r>
            <a:r>
              <a:rPr lang="en-US" dirty="0" smtClean="0"/>
              <a:t>Stack</a:t>
            </a:r>
            <a:endParaRPr lang="el-GR" dirty="0" smtClean="0"/>
          </a:p>
          <a:p>
            <a:r>
              <a:rPr lang="el-GR" dirty="0" smtClean="0"/>
              <a:t>Τα αντικείμενα τύπου </a:t>
            </a:r>
            <a:r>
              <a:rPr lang="en-US" dirty="0" smtClean="0">
                <a:solidFill>
                  <a:srgbClr val="0070C0"/>
                </a:solidFill>
              </a:rPr>
              <a:t>Person</a:t>
            </a:r>
            <a:r>
              <a:rPr lang="en-US" dirty="0" smtClean="0"/>
              <a:t> </a:t>
            </a:r>
            <a:r>
              <a:rPr lang="el-GR" dirty="0" smtClean="0"/>
              <a:t>που χρησιμοποιούνται στην </a:t>
            </a:r>
            <a:r>
              <a:rPr lang="en-US" dirty="0" err="1" smtClean="0"/>
              <a:t>StackElement</a:t>
            </a:r>
            <a:r>
              <a:rPr lang="en-US" dirty="0" smtClean="0"/>
              <a:t> </a:t>
            </a:r>
            <a:r>
              <a:rPr lang="el-GR" dirty="0" smtClean="0">
                <a:solidFill>
                  <a:schemeClr val="accent6">
                    <a:lumMod val="75000"/>
                  </a:schemeClr>
                </a:solidFill>
              </a:rPr>
              <a:t>δημιουργούνται εκτός της κλάσης</a:t>
            </a:r>
            <a:r>
              <a:rPr lang="el-GR" dirty="0" smtClean="0"/>
              <a:t> και μπορεί να υπάρχουν αφού καταστραφεί η κλάση.</a:t>
            </a:r>
            <a:endParaRPr lang="en-US" dirty="0" smtClean="0"/>
          </a:p>
          <a:p>
            <a:pPr lvl="1"/>
            <a:r>
              <a:rPr lang="el-GR" dirty="0" smtClean="0"/>
              <a:t>Αλλαγές στα αντικείμενα </a:t>
            </a:r>
            <a:r>
              <a:rPr lang="en-US" dirty="0" smtClean="0"/>
              <a:t>Person </a:t>
            </a:r>
            <a:r>
              <a:rPr lang="el-GR" dirty="0" smtClean="0"/>
              <a:t>επηρεάζουν και τα περιεχόμενα της </a:t>
            </a:r>
            <a:r>
              <a:rPr lang="en-US" dirty="0" smtClean="0"/>
              <a:t>Stack </a:t>
            </a:r>
            <a:r>
              <a:rPr lang="el-GR" dirty="0" smtClean="0"/>
              <a:t>και </a:t>
            </a:r>
            <a:r>
              <a:rPr lang="el-GR" dirty="0" err="1" smtClean="0"/>
              <a:t>τούμπαλιν</a:t>
            </a:r>
            <a:r>
              <a:rPr lang="el-GR" dirty="0" smtClean="0"/>
              <a:t>. </a:t>
            </a:r>
          </a:p>
          <a:p>
            <a:r>
              <a:rPr lang="el-GR" dirty="0" smtClean="0"/>
              <a:t>Συχνά οι σχέσεις του δεύτερου τύπου λέγονται σχέσεις </a:t>
            </a:r>
            <a:r>
              <a:rPr lang="el-GR" dirty="0" smtClean="0">
                <a:solidFill>
                  <a:schemeClr val="accent6">
                    <a:lumMod val="75000"/>
                  </a:schemeClr>
                </a:solidFill>
              </a:rPr>
              <a:t>συνάθροισης</a:t>
            </a:r>
            <a:r>
              <a:rPr lang="el-GR" dirty="0" smtClean="0"/>
              <a:t>, ενώ του πρώτου σχέσεις </a:t>
            </a:r>
            <a:r>
              <a:rPr lang="el-GR" dirty="0" smtClean="0">
                <a:solidFill>
                  <a:srgbClr val="0070C0"/>
                </a:solidFill>
              </a:rPr>
              <a:t>σύνθεσης</a:t>
            </a:r>
            <a:r>
              <a:rPr lang="el-GR" dirty="0" smtClean="0"/>
              <a:t>.</a:t>
            </a:r>
            <a:endParaRPr lang="en-US" dirty="0"/>
          </a:p>
        </p:txBody>
      </p:sp>
    </p:spTree>
    <p:extLst>
      <p:ext uri="{BB962C8B-B14F-4D97-AF65-F5344CB8AC3E}">
        <p14:creationId xmlns:p14="http://schemas.microsoft.com/office/powerpoint/2010/main" val="1071348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Σχέση συνάθροισης – </a:t>
            </a:r>
            <a:r>
              <a:rPr lang="en-US" dirty="0" smtClean="0"/>
              <a:t>Aggregation</a:t>
            </a:r>
            <a:endParaRPr lang="en-US" dirty="0"/>
          </a:p>
        </p:txBody>
      </p:sp>
      <p:sp>
        <p:nvSpPr>
          <p:cNvPr id="3" name="Content Placeholder 2"/>
          <p:cNvSpPr>
            <a:spLocks noGrp="1"/>
          </p:cNvSpPr>
          <p:nvPr>
            <p:ph idx="1"/>
          </p:nvPr>
        </p:nvSpPr>
        <p:spPr/>
        <p:txBody>
          <a:bodyPr>
            <a:normAutofit fontScale="92500" lnSpcReduction="10000"/>
          </a:bodyPr>
          <a:lstStyle/>
          <a:p>
            <a:pPr marL="182880" lvl="1">
              <a:buClr>
                <a:schemeClr val="accent6"/>
              </a:buClr>
            </a:pPr>
            <a:r>
              <a:rPr lang="el-GR" sz="2800" dirty="0"/>
              <a:t>Η κλάση </a:t>
            </a:r>
            <a:r>
              <a:rPr lang="el-GR" sz="2800" dirty="0">
                <a:solidFill>
                  <a:srgbClr val="0070C0"/>
                </a:solidFill>
              </a:rPr>
              <a:t>Χ</a:t>
            </a:r>
            <a:r>
              <a:rPr lang="el-GR" sz="2800" dirty="0"/>
              <a:t> </a:t>
            </a:r>
            <a:r>
              <a:rPr lang="el-GR" sz="2800" dirty="0" smtClean="0"/>
              <a:t>έχει </a:t>
            </a:r>
            <a:r>
              <a:rPr lang="el-GR" sz="2800" dirty="0"/>
              <a:t>σχέση </a:t>
            </a:r>
            <a:r>
              <a:rPr lang="el-GR" sz="2800" dirty="0" smtClean="0"/>
              <a:t>συνάθροισης με </a:t>
            </a:r>
            <a:r>
              <a:rPr lang="el-GR" sz="2800" dirty="0"/>
              <a:t>την κλάση </a:t>
            </a:r>
            <a:r>
              <a:rPr lang="el-GR" sz="2800" dirty="0">
                <a:solidFill>
                  <a:srgbClr val="0070C0"/>
                </a:solidFill>
              </a:rPr>
              <a:t>Υ,</a:t>
            </a:r>
            <a:r>
              <a:rPr lang="el-GR" sz="2800" dirty="0"/>
              <a:t> αν </a:t>
            </a:r>
            <a:r>
              <a:rPr lang="el-GR" sz="2800" dirty="0" smtClean="0"/>
              <a:t>αντικείμενο/α </a:t>
            </a:r>
            <a:r>
              <a:rPr lang="el-GR" sz="2800" dirty="0"/>
              <a:t>της κλάσης </a:t>
            </a:r>
            <a:r>
              <a:rPr lang="el-GR" sz="2800" dirty="0">
                <a:solidFill>
                  <a:srgbClr val="0070C0"/>
                </a:solidFill>
              </a:rPr>
              <a:t>Υ </a:t>
            </a:r>
            <a:r>
              <a:rPr lang="el-GR" sz="2800" dirty="0" smtClean="0">
                <a:solidFill>
                  <a:srgbClr val="FF0000"/>
                </a:solidFill>
              </a:rPr>
              <a:t>ανήκουν στο </a:t>
            </a:r>
            <a:r>
              <a:rPr lang="el-GR" sz="2800" dirty="0" smtClean="0"/>
              <a:t>αντικείμενο </a:t>
            </a:r>
            <a:r>
              <a:rPr lang="el-GR" sz="2800" dirty="0"/>
              <a:t>της </a:t>
            </a:r>
            <a:r>
              <a:rPr lang="el-GR" sz="2800" dirty="0" smtClean="0"/>
              <a:t>κλάσης </a:t>
            </a:r>
            <a:r>
              <a:rPr lang="el-GR" sz="2800" dirty="0">
                <a:solidFill>
                  <a:srgbClr val="0070C0"/>
                </a:solidFill>
              </a:rPr>
              <a:t>Χ</a:t>
            </a:r>
            <a:r>
              <a:rPr lang="el-GR" sz="2800" dirty="0" smtClean="0">
                <a:solidFill>
                  <a:srgbClr val="0070C0"/>
                </a:solidFill>
              </a:rPr>
              <a:t>. </a:t>
            </a:r>
          </a:p>
          <a:p>
            <a:pPr marL="457200" lvl="2"/>
            <a:r>
              <a:rPr lang="el-GR" sz="2400" dirty="0"/>
              <a:t>Τα αντικείμενα της κλάσης</a:t>
            </a:r>
            <a:r>
              <a:rPr lang="el-GR" sz="2400" dirty="0">
                <a:solidFill>
                  <a:srgbClr val="0070C0"/>
                </a:solidFill>
              </a:rPr>
              <a:t> Υ</a:t>
            </a:r>
            <a:r>
              <a:rPr lang="el-GR" sz="2400" dirty="0"/>
              <a:t> </a:t>
            </a:r>
            <a:r>
              <a:rPr lang="el-GR" sz="2400" dirty="0" smtClean="0">
                <a:solidFill>
                  <a:schemeClr val="accent6">
                    <a:lumMod val="75000"/>
                  </a:schemeClr>
                </a:solidFill>
              </a:rPr>
              <a:t>έχουν υπόσταση και εκτός </a:t>
            </a:r>
            <a:r>
              <a:rPr lang="el-GR" sz="2400" dirty="0" smtClean="0"/>
              <a:t>της </a:t>
            </a:r>
            <a:r>
              <a:rPr lang="el-GR" sz="2400" dirty="0"/>
              <a:t>κλάσης </a:t>
            </a:r>
            <a:r>
              <a:rPr lang="el-GR" sz="2800" dirty="0">
                <a:solidFill>
                  <a:srgbClr val="0070C0"/>
                </a:solidFill>
              </a:rPr>
              <a:t>Χ</a:t>
            </a:r>
            <a:r>
              <a:rPr lang="el-GR" sz="2400" dirty="0"/>
              <a:t>.</a:t>
            </a:r>
          </a:p>
          <a:p>
            <a:pPr lvl="1"/>
            <a:r>
              <a:rPr lang="el-GR" dirty="0" smtClean="0"/>
              <a:t>Όταν καταστρέφεται ένα αντικείμενο της κλάσης </a:t>
            </a:r>
            <a:r>
              <a:rPr lang="el-GR" dirty="0" smtClean="0">
                <a:solidFill>
                  <a:srgbClr val="0070C0"/>
                </a:solidFill>
              </a:rPr>
              <a:t>Χ</a:t>
            </a:r>
            <a:r>
              <a:rPr lang="el-GR" dirty="0" smtClean="0"/>
              <a:t> </a:t>
            </a:r>
            <a:r>
              <a:rPr lang="el-GR" dirty="0" smtClean="0">
                <a:solidFill>
                  <a:schemeClr val="accent6">
                    <a:lumMod val="75000"/>
                  </a:schemeClr>
                </a:solidFill>
              </a:rPr>
              <a:t>δεν καταστρέφονται απαραίτητα</a:t>
            </a:r>
            <a:r>
              <a:rPr lang="el-GR" dirty="0" smtClean="0">
                <a:solidFill>
                  <a:srgbClr val="FF0000"/>
                </a:solidFill>
              </a:rPr>
              <a:t> </a:t>
            </a:r>
            <a:r>
              <a:rPr lang="el-GR" dirty="0" smtClean="0"/>
              <a:t>και τα αντικείμενα της κλάσης </a:t>
            </a:r>
            <a:r>
              <a:rPr lang="el-GR" dirty="0" smtClean="0">
                <a:solidFill>
                  <a:srgbClr val="0070C0"/>
                </a:solidFill>
              </a:rPr>
              <a:t>Υ</a:t>
            </a:r>
            <a:r>
              <a:rPr lang="el-GR" dirty="0" smtClean="0"/>
              <a:t>.</a:t>
            </a:r>
          </a:p>
          <a:p>
            <a:r>
              <a:rPr lang="el-GR" dirty="0" smtClean="0"/>
              <a:t>Παραδείγματα:</a:t>
            </a:r>
          </a:p>
          <a:p>
            <a:pPr lvl="1"/>
            <a:r>
              <a:rPr lang="el-GR" dirty="0" smtClean="0"/>
              <a:t>Σε έναν άνθρωπο μπορεί να ανήκει ένα αυτοκίνητο, ρούχα, κλπ.</a:t>
            </a:r>
          </a:p>
          <a:p>
            <a:pPr lvl="1"/>
            <a:r>
              <a:rPr lang="el-GR" dirty="0" smtClean="0"/>
              <a:t>Ένα κτήριο μπορεί να έχει μέσα ανθρώπους, έπιπλα, κλπ.</a:t>
            </a:r>
          </a:p>
          <a:p>
            <a:r>
              <a:rPr lang="el-GR" dirty="0" smtClean="0"/>
              <a:t>Στην περίπτωση μας η κλάση </a:t>
            </a:r>
            <a:r>
              <a:rPr lang="en-US" dirty="0" err="1">
                <a:solidFill>
                  <a:srgbClr val="0070C0"/>
                </a:solidFill>
              </a:rPr>
              <a:t>StackElement</a:t>
            </a:r>
            <a:r>
              <a:rPr lang="en-US" dirty="0">
                <a:solidFill>
                  <a:srgbClr val="0070C0"/>
                </a:solidFill>
              </a:rPr>
              <a:t> </a:t>
            </a:r>
            <a:r>
              <a:rPr lang="el-GR" dirty="0" smtClean="0"/>
              <a:t>έχει σχέση συνάθροισης με την κλάση </a:t>
            </a:r>
            <a:r>
              <a:rPr lang="en-US" dirty="0" smtClean="0">
                <a:solidFill>
                  <a:srgbClr val="0070C0"/>
                </a:solidFill>
              </a:rPr>
              <a:t>Person</a:t>
            </a:r>
            <a:r>
              <a:rPr lang="en-US" dirty="0" smtClean="0"/>
              <a:t>.</a:t>
            </a:r>
            <a:endParaRPr lang="el-GR" dirty="0" smtClean="0"/>
          </a:p>
          <a:p>
            <a:pPr lvl="1"/>
            <a:endParaRPr lang="en-US" dirty="0"/>
          </a:p>
        </p:txBody>
      </p:sp>
    </p:spTree>
    <p:extLst>
      <p:ext uri="{BB962C8B-B14F-4D97-AF65-F5344CB8AC3E}">
        <p14:creationId xmlns:p14="http://schemas.microsoft.com/office/powerpoint/2010/main" val="4226132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Σχέση σύνθεσης –</a:t>
            </a:r>
            <a:r>
              <a:rPr lang="en-US" dirty="0" smtClean="0"/>
              <a:t> Composition </a:t>
            </a:r>
            <a:endParaRPr lang="en-US" dirty="0"/>
          </a:p>
        </p:txBody>
      </p:sp>
      <p:sp>
        <p:nvSpPr>
          <p:cNvPr id="3" name="Content Placeholder 2"/>
          <p:cNvSpPr>
            <a:spLocks noGrp="1"/>
          </p:cNvSpPr>
          <p:nvPr>
            <p:ph idx="1"/>
          </p:nvPr>
        </p:nvSpPr>
        <p:spPr>
          <a:xfrm>
            <a:off x="323528" y="1600200"/>
            <a:ext cx="8712968" cy="4876800"/>
          </a:xfrm>
        </p:spPr>
        <p:txBody>
          <a:bodyPr>
            <a:normAutofit fontScale="92500" lnSpcReduction="10000"/>
          </a:bodyPr>
          <a:lstStyle/>
          <a:p>
            <a:pPr marL="182880" lvl="1">
              <a:buClr>
                <a:schemeClr val="accent6"/>
              </a:buClr>
            </a:pPr>
            <a:r>
              <a:rPr lang="el-GR" sz="2800" dirty="0"/>
              <a:t>Η κλάση </a:t>
            </a:r>
            <a:r>
              <a:rPr lang="el-GR" sz="2800" dirty="0">
                <a:solidFill>
                  <a:srgbClr val="0070C0"/>
                </a:solidFill>
              </a:rPr>
              <a:t>Χ</a:t>
            </a:r>
            <a:r>
              <a:rPr lang="el-GR" sz="2800" dirty="0"/>
              <a:t> </a:t>
            </a:r>
            <a:r>
              <a:rPr lang="el-GR" sz="2800" dirty="0" smtClean="0"/>
              <a:t>έχει </a:t>
            </a:r>
            <a:r>
              <a:rPr lang="el-GR" sz="2800" dirty="0"/>
              <a:t>σχέση </a:t>
            </a:r>
            <a:r>
              <a:rPr lang="el-GR" sz="2800" dirty="0" smtClean="0"/>
              <a:t>σύνθεσης </a:t>
            </a:r>
            <a:r>
              <a:rPr lang="el-GR" sz="2800" dirty="0"/>
              <a:t>με την κλάση </a:t>
            </a:r>
            <a:r>
              <a:rPr lang="el-GR" sz="2800" dirty="0">
                <a:solidFill>
                  <a:srgbClr val="0070C0"/>
                </a:solidFill>
              </a:rPr>
              <a:t>Υ,</a:t>
            </a:r>
            <a:r>
              <a:rPr lang="el-GR" sz="2800" dirty="0"/>
              <a:t> αν </a:t>
            </a:r>
            <a:r>
              <a:rPr lang="el-GR" sz="2800" dirty="0" smtClean="0"/>
              <a:t>το </a:t>
            </a:r>
            <a:r>
              <a:rPr lang="el-GR" sz="2800" dirty="0"/>
              <a:t>αντικείμενο της κλάσης </a:t>
            </a:r>
            <a:r>
              <a:rPr lang="el-GR" sz="2800" dirty="0">
                <a:solidFill>
                  <a:srgbClr val="0070C0"/>
                </a:solidFill>
              </a:rPr>
              <a:t>Χ </a:t>
            </a:r>
            <a:r>
              <a:rPr lang="el-GR" sz="2800" dirty="0">
                <a:solidFill>
                  <a:srgbClr val="FF0000"/>
                </a:solidFill>
              </a:rPr>
              <a:t>αποτελείται</a:t>
            </a:r>
            <a:r>
              <a:rPr lang="el-GR" sz="2800" dirty="0"/>
              <a:t> </a:t>
            </a:r>
            <a:r>
              <a:rPr lang="el-GR" sz="2800" dirty="0">
                <a:solidFill>
                  <a:srgbClr val="FF0000"/>
                </a:solidFill>
              </a:rPr>
              <a:t>από</a:t>
            </a:r>
            <a:r>
              <a:rPr lang="el-GR" sz="2800" dirty="0"/>
              <a:t> </a:t>
            </a:r>
            <a:r>
              <a:rPr lang="el-GR" sz="2800" dirty="0" smtClean="0"/>
              <a:t>αντικείμενα </a:t>
            </a:r>
            <a:r>
              <a:rPr lang="el-GR" sz="2800" dirty="0"/>
              <a:t>της κλάσης </a:t>
            </a:r>
            <a:r>
              <a:rPr lang="el-GR" sz="2800" dirty="0" smtClean="0">
                <a:solidFill>
                  <a:srgbClr val="0070C0"/>
                </a:solidFill>
              </a:rPr>
              <a:t>Υ. </a:t>
            </a:r>
          </a:p>
          <a:p>
            <a:pPr marL="457200" lvl="2"/>
            <a:r>
              <a:rPr lang="el-GR" sz="2400" dirty="0"/>
              <a:t>Τα αντικείμενα της κλάσης </a:t>
            </a:r>
            <a:r>
              <a:rPr lang="el-GR" sz="2800" dirty="0">
                <a:solidFill>
                  <a:srgbClr val="0070C0"/>
                </a:solidFill>
              </a:rPr>
              <a:t>Υ</a:t>
            </a:r>
            <a:r>
              <a:rPr lang="el-GR" sz="2400" dirty="0"/>
              <a:t> </a:t>
            </a:r>
            <a:r>
              <a:rPr lang="el-GR" sz="2400" dirty="0">
                <a:solidFill>
                  <a:schemeClr val="accent6">
                    <a:lumMod val="75000"/>
                  </a:schemeClr>
                </a:solidFill>
              </a:rPr>
              <a:t>δεν υπάρχουν εκτός </a:t>
            </a:r>
            <a:r>
              <a:rPr lang="el-GR" sz="2400" dirty="0"/>
              <a:t>της κλάσης </a:t>
            </a:r>
            <a:r>
              <a:rPr lang="el-GR" sz="2800" dirty="0">
                <a:solidFill>
                  <a:srgbClr val="0070C0"/>
                </a:solidFill>
              </a:rPr>
              <a:t>Χ</a:t>
            </a:r>
            <a:r>
              <a:rPr lang="el-GR" sz="2400" dirty="0"/>
              <a:t>.</a:t>
            </a:r>
          </a:p>
          <a:p>
            <a:pPr lvl="1"/>
            <a:r>
              <a:rPr lang="el-GR" dirty="0" smtClean="0"/>
              <a:t>Η κλάση </a:t>
            </a:r>
            <a:r>
              <a:rPr lang="el-GR" dirty="0" smtClean="0">
                <a:solidFill>
                  <a:srgbClr val="0070C0"/>
                </a:solidFill>
              </a:rPr>
              <a:t>Χ</a:t>
            </a:r>
            <a:r>
              <a:rPr lang="el-GR" dirty="0" smtClean="0"/>
              <a:t> </a:t>
            </a:r>
            <a:r>
              <a:rPr lang="el-GR" dirty="0" smtClean="0">
                <a:solidFill>
                  <a:schemeClr val="accent6">
                    <a:lumMod val="75000"/>
                  </a:schemeClr>
                </a:solidFill>
              </a:rPr>
              <a:t>δημιουργεί </a:t>
            </a:r>
            <a:r>
              <a:rPr lang="el-GR" dirty="0"/>
              <a:t>τ</a:t>
            </a:r>
            <a:r>
              <a:rPr lang="el-GR" dirty="0" smtClean="0"/>
              <a:t>α αντικείμενα της κλάσης </a:t>
            </a:r>
            <a:r>
              <a:rPr lang="el-GR" dirty="0" smtClean="0">
                <a:solidFill>
                  <a:srgbClr val="0070C0"/>
                </a:solidFill>
              </a:rPr>
              <a:t>Υ, </a:t>
            </a:r>
            <a:r>
              <a:rPr lang="el-GR" dirty="0"/>
              <a:t>και </a:t>
            </a:r>
            <a:r>
              <a:rPr lang="el-GR" dirty="0">
                <a:solidFill>
                  <a:schemeClr val="accent6">
                    <a:lumMod val="75000"/>
                  </a:schemeClr>
                </a:solidFill>
              </a:rPr>
              <a:t>καταστρέφονται</a:t>
            </a:r>
            <a:r>
              <a:rPr lang="el-GR" dirty="0"/>
              <a:t> όταν καταστρέφεται το αντικείμενο της κλάσης </a:t>
            </a:r>
            <a:r>
              <a:rPr lang="el-GR" dirty="0" smtClean="0">
                <a:solidFill>
                  <a:srgbClr val="0070C0"/>
                </a:solidFill>
              </a:rPr>
              <a:t>Χ</a:t>
            </a:r>
            <a:r>
              <a:rPr lang="el-GR" dirty="0" smtClean="0"/>
              <a:t>.</a:t>
            </a:r>
          </a:p>
          <a:p>
            <a:r>
              <a:rPr lang="el-GR" dirty="0" smtClean="0"/>
              <a:t>Παραδείγματα:</a:t>
            </a:r>
          </a:p>
          <a:p>
            <a:pPr lvl="1"/>
            <a:r>
              <a:rPr lang="el-GR" dirty="0" smtClean="0"/>
              <a:t>Ένας άνθρωπος αποτελείται από μέρη του σώματος: κεφάλι, πόδια, χέρια κλπ.</a:t>
            </a:r>
          </a:p>
          <a:p>
            <a:pPr lvl="1"/>
            <a:r>
              <a:rPr lang="el-GR" dirty="0" smtClean="0"/>
              <a:t>Ένα κτήριο αποτελείται από τοίχους, δωμάτια, πόρτες, κλπ.</a:t>
            </a:r>
          </a:p>
          <a:p>
            <a:r>
              <a:rPr lang="el-GR" dirty="0" smtClean="0"/>
              <a:t>Στην περίπτωση μας η κλάση </a:t>
            </a:r>
            <a:r>
              <a:rPr lang="en-US" dirty="0" smtClean="0">
                <a:solidFill>
                  <a:srgbClr val="0070C0"/>
                </a:solidFill>
              </a:rPr>
              <a:t>Stack </a:t>
            </a:r>
            <a:r>
              <a:rPr lang="el-GR" dirty="0" smtClean="0"/>
              <a:t>έχει σχέση σύνθεσης με την κλάση </a:t>
            </a:r>
            <a:r>
              <a:rPr lang="en-US" dirty="0" err="1" smtClean="0">
                <a:solidFill>
                  <a:srgbClr val="0070C0"/>
                </a:solidFill>
              </a:rPr>
              <a:t>StackElement</a:t>
            </a:r>
            <a:r>
              <a:rPr lang="en-US" dirty="0" smtClean="0"/>
              <a:t>.</a:t>
            </a:r>
            <a:endParaRPr lang="el-GR" dirty="0" smtClean="0"/>
          </a:p>
          <a:p>
            <a:pPr lvl="1"/>
            <a:endParaRPr lang="en-US" dirty="0"/>
          </a:p>
        </p:txBody>
      </p:sp>
    </p:spTree>
    <p:extLst>
      <p:ext uri="{BB962C8B-B14F-4D97-AF65-F5344CB8AC3E}">
        <p14:creationId xmlns:p14="http://schemas.microsoft.com/office/powerpoint/2010/main" val="2411468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a:t>
            </a:r>
            <a:r>
              <a:rPr lang="el-GR" dirty="0" smtClean="0"/>
              <a:t>διαγράμματα</a:t>
            </a:r>
            <a:endParaRPr lang="en-US" dirty="0"/>
          </a:p>
        </p:txBody>
      </p:sp>
      <p:grpSp>
        <p:nvGrpSpPr>
          <p:cNvPr id="4" name="Group 4"/>
          <p:cNvGrpSpPr>
            <a:grpSpLocks/>
          </p:cNvGrpSpPr>
          <p:nvPr/>
        </p:nvGrpSpPr>
        <p:grpSpPr bwMode="auto">
          <a:xfrm>
            <a:off x="1905000" y="5691336"/>
            <a:ext cx="1752600" cy="762000"/>
            <a:chOff x="2112" y="1440"/>
            <a:chExt cx="816" cy="480"/>
          </a:xfrm>
        </p:grpSpPr>
        <p:sp>
          <p:nvSpPr>
            <p:cNvPr id="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err="1" smtClean="0">
                  <a:latin typeface="Tahoma" pitchFamily="34" charset="0"/>
                </a:rPr>
                <a:t>StackElement</a:t>
              </a:r>
              <a:endParaRPr lang="en-GB" sz="1400" b="1" dirty="0">
                <a:latin typeface="Tahoma" pitchFamily="34" charset="0"/>
              </a:endParaRPr>
            </a:p>
          </p:txBody>
        </p:sp>
        <p:sp>
          <p:nvSpPr>
            <p:cNvPr id="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9" name="Group 9"/>
          <p:cNvGrpSpPr>
            <a:grpSpLocks/>
          </p:cNvGrpSpPr>
          <p:nvPr/>
        </p:nvGrpSpPr>
        <p:grpSpPr bwMode="auto">
          <a:xfrm>
            <a:off x="5364088" y="5691336"/>
            <a:ext cx="1752600" cy="762000"/>
            <a:chOff x="2112" y="1440"/>
            <a:chExt cx="816" cy="480"/>
          </a:xfrm>
        </p:grpSpPr>
        <p:sp>
          <p:nvSpPr>
            <p:cNvPr id="10" name="Rectangle 10"/>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1" name="Text Box 11"/>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Person</a:t>
              </a:r>
              <a:endParaRPr lang="en-GB" sz="1400" b="1" dirty="0">
                <a:latin typeface="Tahoma" pitchFamily="34" charset="0"/>
              </a:endParaRPr>
            </a:p>
          </p:txBody>
        </p:sp>
        <p:sp>
          <p:nvSpPr>
            <p:cNvPr id="12" name="Line 12"/>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3" name="Line 13"/>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cxnSp>
        <p:nvCxnSpPr>
          <p:cNvPr id="14" name="AutoShape 14"/>
          <p:cNvCxnSpPr>
            <a:cxnSpLocks noChangeShapeType="1"/>
            <a:stCxn id="17" idx="3"/>
          </p:cNvCxnSpPr>
          <p:nvPr/>
        </p:nvCxnSpPr>
        <p:spPr bwMode="auto">
          <a:xfrm>
            <a:off x="3962400" y="6072336"/>
            <a:ext cx="1401688" cy="0"/>
          </a:xfrm>
          <a:prstGeom prst="straightConnector1">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17"/>
          <p:cNvSpPr>
            <a:spLocks noChangeArrowheads="1"/>
          </p:cNvSpPr>
          <p:nvPr/>
        </p:nvSpPr>
        <p:spPr bwMode="auto">
          <a:xfrm>
            <a:off x="3657600" y="5919936"/>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grpSp>
        <p:nvGrpSpPr>
          <p:cNvPr id="28" name="Group 4"/>
          <p:cNvGrpSpPr>
            <a:grpSpLocks/>
          </p:cNvGrpSpPr>
          <p:nvPr/>
        </p:nvGrpSpPr>
        <p:grpSpPr bwMode="auto">
          <a:xfrm>
            <a:off x="1905000" y="3573558"/>
            <a:ext cx="1752600" cy="762000"/>
            <a:chOff x="2112" y="1440"/>
            <a:chExt cx="816" cy="480"/>
          </a:xfrm>
        </p:grpSpPr>
        <p:sp>
          <p:nvSpPr>
            <p:cNvPr id="29"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30"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Stack</a:t>
              </a:r>
              <a:endParaRPr lang="en-GB" sz="1400" b="1" dirty="0">
                <a:latin typeface="Tahoma" pitchFamily="34" charset="0"/>
              </a:endParaRPr>
            </a:p>
          </p:txBody>
        </p:sp>
        <p:sp>
          <p:nvSpPr>
            <p:cNvPr id="31"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32"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33" name="AutoShape 17"/>
          <p:cNvSpPr>
            <a:spLocks noChangeArrowheads="1"/>
          </p:cNvSpPr>
          <p:nvPr/>
        </p:nvSpPr>
        <p:spPr bwMode="auto">
          <a:xfrm>
            <a:off x="2628900" y="4335558"/>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5" name="Straight Connector 34"/>
          <p:cNvCxnSpPr>
            <a:stCxn id="33" idx="2"/>
          </p:cNvCxnSpPr>
          <p:nvPr/>
        </p:nvCxnSpPr>
        <p:spPr>
          <a:xfrm>
            <a:off x="2781300" y="4640358"/>
            <a:ext cx="0" cy="1050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Content Placeholder 2"/>
          <p:cNvSpPr>
            <a:spLocks noGrp="1"/>
          </p:cNvSpPr>
          <p:nvPr>
            <p:ph idx="1"/>
          </p:nvPr>
        </p:nvSpPr>
        <p:spPr>
          <a:xfrm>
            <a:off x="457200" y="1600200"/>
            <a:ext cx="8229600" cy="1839686"/>
          </a:xfrm>
        </p:spPr>
        <p:txBody>
          <a:bodyPr>
            <a:normAutofit/>
          </a:bodyPr>
          <a:lstStyle/>
          <a:p>
            <a:r>
              <a:rPr lang="el-GR" dirty="0" smtClean="0"/>
              <a:t>Για να ξεχωρίζουν μεταξύ τους (κάποιες φορές) αναπαριστώνται διαφορετικά στα </a:t>
            </a:r>
            <a:r>
              <a:rPr lang="en-US" dirty="0" smtClean="0">
                <a:solidFill>
                  <a:srgbClr val="0070C0"/>
                </a:solidFill>
              </a:rPr>
              <a:t>UML </a:t>
            </a:r>
            <a:r>
              <a:rPr lang="el-GR" dirty="0" smtClean="0">
                <a:solidFill>
                  <a:srgbClr val="0070C0"/>
                </a:solidFill>
              </a:rPr>
              <a:t>διαγράμματα</a:t>
            </a:r>
            <a:r>
              <a:rPr lang="el-GR" dirty="0" smtClean="0"/>
              <a:t>.</a:t>
            </a:r>
            <a:endParaRPr lang="en-US" dirty="0" smtClean="0"/>
          </a:p>
        </p:txBody>
      </p:sp>
      <p:sp>
        <p:nvSpPr>
          <p:cNvPr id="3" name="Oval 2"/>
          <p:cNvSpPr/>
          <p:nvPr/>
        </p:nvSpPr>
        <p:spPr>
          <a:xfrm>
            <a:off x="3275856" y="5445224"/>
            <a:ext cx="1224136" cy="11521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327543" y="5171786"/>
            <a:ext cx="1883849" cy="369332"/>
          </a:xfrm>
          <a:prstGeom prst="rect">
            <a:avLst/>
          </a:prstGeom>
          <a:noFill/>
          <a:ln>
            <a:solidFill>
              <a:srgbClr val="FF0000"/>
            </a:solidFill>
          </a:ln>
        </p:spPr>
        <p:txBody>
          <a:bodyPr wrap="none" rtlCol="0">
            <a:spAutoFit/>
          </a:bodyPr>
          <a:lstStyle/>
          <a:p>
            <a:r>
              <a:rPr lang="el-GR" dirty="0" smtClean="0"/>
              <a:t>Σχέση σύνθεσης</a:t>
            </a:r>
            <a:endParaRPr lang="en-US" dirty="0"/>
          </a:p>
        </p:txBody>
      </p:sp>
      <p:sp>
        <p:nvSpPr>
          <p:cNvPr id="26" name="Oval 25"/>
          <p:cNvSpPr/>
          <p:nvPr/>
        </p:nvSpPr>
        <p:spPr>
          <a:xfrm>
            <a:off x="2140236" y="4019658"/>
            <a:ext cx="1224136" cy="1152128"/>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3558067" y="4477362"/>
            <a:ext cx="2225289" cy="369332"/>
          </a:xfrm>
          <a:prstGeom prst="rect">
            <a:avLst/>
          </a:prstGeom>
          <a:noFill/>
          <a:ln>
            <a:solidFill>
              <a:srgbClr val="0070C0"/>
            </a:solidFill>
          </a:ln>
        </p:spPr>
        <p:txBody>
          <a:bodyPr wrap="none" rtlCol="0">
            <a:spAutoFit/>
          </a:bodyPr>
          <a:lstStyle/>
          <a:p>
            <a:r>
              <a:rPr lang="el-GR" dirty="0" smtClean="0"/>
              <a:t>Σχέση συνάθροισης</a:t>
            </a:r>
            <a:endParaRPr lang="en-US" dirty="0"/>
          </a:p>
        </p:txBody>
      </p:sp>
    </p:spTree>
    <p:extLst>
      <p:ext uri="{BB962C8B-B14F-4D97-AF65-F5344CB8AC3E}">
        <p14:creationId xmlns:p14="http://schemas.microsoft.com/office/powerpoint/2010/main" val="3378207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Aggregation and Composition</a:t>
            </a:r>
            <a:endParaRPr lang="en-US" dirty="0"/>
          </a:p>
        </p:txBody>
      </p:sp>
      <p:sp>
        <p:nvSpPr>
          <p:cNvPr id="3" name="Content Placeholder 2"/>
          <p:cNvSpPr>
            <a:spLocks noGrp="1"/>
          </p:cNvSpPr>
          <p:nvPr>
            <p:ph idx="1"/>
          </p:nvPr>
        </p:nvSpPr>
        <p:spPr/>
        <p:txBody>
          <a:bodyPr/>
          <a:lstStyle/>
          <a:p>
            <a:r>
              <a:rPr lang="el-GR" dirty="0" smtClean="0"/>
              <a:t>Το αν θα είναι μια σχέση, σχέση </a:t>
            </a:r>
            <a:r>
              <a:rPr lang="el-GR" dirty="0" smtClean="0">
                <a:solidFill>
                  <a:schemeClr val="accent6">
                    <a:lumMod val="75000"/>
                  </a:schemeClr>
                </a:solidFill>
              </a:rPr>
              <a:t>συνάθροισης</a:t>
            </a:r>
            <a:r>
              <a:rPr lang="el-GR" dirty="0" smtClean="0"/>
              <a:t> ή </a:t>
            </a:r>
            <a:r>
              <a:rPr lang="el-GR" dirty="0" smtClean="0">
                <a:solidFill>
                  <a:srgbClr val="0070C0"/>
                </a:solidFill>
              </a:rPr>
              <a:t>σύνθεσης</a:t>
            </a:r>
            <a:r>
              <a:rPr lang="el-GR" dirty="0" smtClean="0"/>
              <a:t> εξαρτάται κατά πολύ και από την υλοποίηση μας και τον σχεδιασμό.</a:t>
            </a:r>
          </a:p>
          <a:p>
            <a:pPr lvl="1"/>
            <a:r>
              <a:rPr lang="el-GR" dirty="0" smtClean="0"/>
              <a:t>Π.χ., σε ένα διαφορετικό πρόγραμμα μπορεί να επαναχρησιμοποιούμε το </a:t>
            </a:r>
            <a:r>
              <a:rPr lang="en-US" dirty="0" err="1" smtClean="0"/>
              <a:t>StackElement</a:t>
            </a:r>
            <a:r>
              <a:rPr lang="en-US" dirty="0" smtClean="0"/>
              <a:t>.</a:t>
            </a:r>
          </a:p>
          <a:p>
            <a:pPr lvl="1"/>
            <a:r>
              <a:rPr lang="el-GR" dirty="0" smtClean="0"/>
              <a:t>Π.χ., σε μία διαφορετική εφαρμογή, τα ανθρώπινα όργανα υπάρχουν και χωρίς τον άνθρωπο.</a:t>
            </a:r>
            <a:endParaRPr lang="en-US" dirty="0"/>
          </a:p>
        </p:txBody>
      </p:sp>
    </p:spTree>
    <p:extLst>
      <p:ext uri="{BB962C8B-B14F-4D97-AF65-F5344CB8AC3E}">
        <p14:creationId xmlns:p14="http://schemas.microsoft.com/office/powerpoint/2010/main" val="433380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Προσοχή!</a:t>
            </a:r>
            <a:endParaRPr lang="en-US" dirty="0"/>
          </a:p>
        </p:txBody>
      </p:sp>
      <p:sp>
        <p:nvSpPr>
          <p:cNvPr id="3" name="Content Placeholder 2"/>
          <p:cNvSpPr>
            <a:spLocks noGrp="1"/>
          </p:cNvSpPr>
          <p:nvPr>
            <p:ph idx="1"/>
          </p:nvPr>
        </p:nvSpPr>
        <p:spPr/>
        <p:txBody>
          <a:bodyPr>
            <a:normAutofit fontScale="92500"/>
          </a:bodyPr>
          <a:lstStyle/>
          <a:p>
            <a:r>
              <a:rPr lang="el-GR" dirty="0" smtClean="0"/>
              <a:t>Ο διαχωρισμός σε σχέσεις συνάθροισης και σύνθεσης είναι ως ένα βαθμό ένας </a:t>
            </a:r>
            <a:r>
              <a:rPr lang="el-GR" dirty="0" smtClean="0">
                <a:solidFill>
                  <a:schemeClr val="accent6">
                    <a:lumMod val="75000"/>
                  </a:schemeClr>
                </a:solidFill>
              </a:rPr>
              <a:t>φορμαλισμός</a:t>
            </a:r>
            <a:r>
              <a:rPr lang="el-GR" dirty="0" smtClean="0"/>
              <a:t>.</a:t>
            </a:r>
          </a:p>
          <a:p>
            <a:pPr lvl="1"/>
            <a:r>
              <a:rPr lang="el-GR" dirty="0" smtClean="0"/>
              <a:t>Μην «κολλήσετε» προσπαθώντας να ορίσετε την σχέση. </a:t>
            </a:r>
          </a:p>
          <a:p>
            <a:pPr lvl="1"/>
            <a:r>
              <a:rPr lang="el-GR" dirty="0" smtClean="0"/>
              <a:t>Το σημαντικό είναι όταν δημιουργείτε το πρόγραμμα σας να σκεφτείτε </a:t>
            </a:r>
            <a:r>
              <a:rPr lang="el-GR" dirty="0" smtClean="0">
                <a:solidFill>
                  <a:srgbClr val="0070C0"/>
                </a:solidFill>
              </a:rPr>
              <a:t>ποιες κλάσεις χρειάζονται τα αντικείμενα </a:t>
            </a:r>
            <a:r>
              <a:rPr lang="el-GR" dirty="0" smtClean="0"/>
              <a:t>που δημιουργούνται και </a:t>
            </a:r>
            <a:r>
              <a:rPr lang="el-GR" dirty="0" smtClean="0">
                <a:solidFill>
                  <a:schemeClr val="accent6">
                    <a:lumMod val="75000"/>
                  </a:schemeClr>
                </a:solidFill>
              </a:rPr>
              <a:t>πότε πρέπει να δημιουργηθούν </a:t>
            </a:r>
            <a:r>
              <a:rPr lang="el-GR" dirty="0" smtClean="0"/>
              <a:t>μέσα στον κώδικα</a:t>
            </a:r>
            <a:r>
              <a:rPr lang="en-US" dirty="0" smtClean="0"/>
              <a:t>, </a:t>
            </a:r>
            <a:r>
              <a:rPr lang="el-GR" dirty="0" smtClean="0"/>
              <a:t>και ποιες κλάσεις επηρεάζονται όταν αλλάζουν.</a:t>
            </a:r>
          </a:p>
          <a:p>
            <a:pPr lvl="1"/>
            <a:r>
              <a:rPr lang="el-GR" dirty="0" smtClean="0">
                <a:solidFill>
                  <a:srgbClr val="0070C0"/>
                </a:solidFill>
              </a:rPr>
              <a:t>Δεν υπάρχει χρυσός κανόνας</a:t>
            </a:r>
            <a:r>
              <a:rPr lang="el-GR" dirty="0" smtClean="0"/>
              <a:t>. Γενικά το πώς θα σχεδιαστεί το πρόγραμμα είναι κάτι που μπορεί να γίνει με πολλούς τρόπους συνήθως. Διαλέξτε αυτόν που θα κάνει το πρόγραμμα πιο </a:t>
            </a:r>
            <a:r>
              <a:rPr lang="el-GR" dirty="0" smtClean="0">
                <a:solidFill>
                  <a:schemeClr val="accent6">
                    <a:lumMod val="75000"/>
                  </a:schemeClr>
                </a:solidFill>
              </a:rPr>
              <a:t>απλό</a:t>
            </a:r>
            <a:r>
              <a:rPr lang="el-GR" dirty="0" smtClean="0"/>
              <a:t>, </a:t>
            </a:r>
            <a:r>
              <a:rPr lang="el-GR" dirty="0" smtClean="0">
                <a:solidFill>
                  <a:srgbClr val="0070C0"/>
                </a:solidFill>
              </a:rPr>
              <a:t>ευανάγνωστο</a:t>
            </a:r>
            <a:r>
              <a:rPr lang="el-GR" dirty="0" smtClean="0"/>
              <a:t>, </a:t>
            </a:r>
            <a:r>
              <a:rPr lang="el-GR" dirty="0" smtClean="0">
                <a:solidFill>
                  <a:schemeClr val="accent6">
                    <a:lumMod val="75000"/>
                  </a:schemeClr>
                </a:solidFill>
              </a:rPr>
              <a:t>εύκολο να επεκταθεί</a:t>
            </a:r>
            <a:r>
              <a:rPr lang="el-GR" dirty="0" smtClean="0"/>
              <a:t>, να </a:t>
            </a:r>
            <a:r>
              <a:rPr lang="el-GR" dirty="0" smtClean="0">
                <a:solidFill>
                  <a:srgbClr val="0070C0"/>
                </a:solidFill>
              </a:rPr>
              <a:t>ξαναχρησιμοποιηθεί</a:t>
            </a:r>
            <a:r>
              <a:rPr lang="el-GR" dirty="0" smtClean="0"/>
              <a:t> και να </a:t>
            </a:r>
            <a:r>
              <a:rPr lang="el-GR" dirty="0" smtClean="0">
                <a:solidFill>
                  <a:schemeClr val="accent6">
                    <a:lumMod val="75000"/>
                  </a:schemeClr>
                </a:solidFill>
              </a:rPr>
              <a:t>διατηρηθεί</a:t>
            </a:r>
            <a:r>
              <a:rPr lang="el-GR" dirty="0" smtClean="0"/>
              <a:t>.</a:t>
            </a:r>
            <a:endParaRPr lang="en-US" dirty="0"/>
          </a:p>
        </p:txBody>
      </p:sp>
    </p:spTree>
    <p:extLst>
      <p:ext uri="{BB962C8B-B14F-4D97-AF65-F5344CB8AC3E}">
        <p14:creationId xmlns:p14="http://schemas.microsoft.com/office/powerpoint/2010/main" val="1951255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Μεγάλο παράδειγμα</a:t>
            </a:r>
            <a:endParaRPr lang="en-US" dirty="0"/>
          </a:p>
        </p:txBody>
      </p:sp>
      <p:sp>
        <p:nvSpPr>
          <p:cNvPr id="3" name="Content Placeholder 2"/>
          <p:cNvSpPr>
            <a:spLocks noGrp="1"/>
          </p:cNvSpPr>
          <p:nvPr>
            <p:ph idx="1"/>
          </p:nvPr>
        </p:nvSpPr>
        <p:spPr/>
        <p:txBody>
          <a:bodyPr>
            <a:normAutofit fontScale="92500"/>
          </a:bodyPr>
          <a:lstStyle/>
          <a:p>
            <a:r>
              <a:rPr lang="el-GR" dirty="0" smtClean="0"/>
              <a:t>Θέλουμε να δημιουργήσουμε ένα λογισμικό για ένα τμήμα πανεπιστημίου. Το τμήμα έχει 4 φοιτητές οπού ο καθένας έχει ένα όνομα και ένα αριθμό μητρώου (ΑΜ)</a:t>
            </a:r>
            <a:r>
              <a:rPr lang="en-US" dirty="0" smtClean="0"/>
              <a:t>, </a:t>
            </a:r>
            <a:r>
              <a:rPr lang="el-GR" dirty="0" smtClean="0"/>
              <a:t>και 2 καθηγητές που ο καθένας έχει ένα όνομα και ένα ΑΦΜ. Το τμήμα δίνει 2 μαθήματα. </a:t>
            </a:r>
            <a:r>
              <a:rPr lang="el-GR" dirty="0"/>
              <a:t>Το κάθε μάθημα </a:t>
            </a:r>
            <a:r>
              <a:rPr lang="el-GR" dirty="0" smtClean="0"/>
              <a:t>έχει </a:t>
            </a:r>
            <a:r>
              <a:rPr lang="el-GR" dirty="0"/>
              <a:t>κωδικό και </a:t>
            </a:r>
            <a:r>
              <a:rPr lang="el-GR" dirty="0" smtClean="0"/>
              <a:t>όνομα και κάποιες διδακτικές μονάδες. Το κάθε μάθημα ανατίθεται σε ένα καθηγητή. Οι φοιτητές γράφονται σε κάποιο μάθημα και αν περάσουν το μάθημα παίρνουν τις μονάδες. Θέλουμε να μπορούμε να τυπώσουμε τις πληροφορίες για το μάθημα: το όνομα, τον καθηγητή και τη λίστα των φοιτητών που παίρνουν το μάθημα.</a:t>
            </a:r>
            <a:endParaRPr lang="en-US" dirty="0"/>
          </a:p>
        </p:txBody>
      </p:sp>
    </p:spTree>
    <p:extLst>
      <p:ext uri="{BB962C8B-B14F-4D97-AF65-F5344CB8AC3E}">
        <p14:creationId xmlns:p14="http://schemas.microsoft.com/office/powerpoint/2010/main" val="4276654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Μεγάλο Παράδειγμα</a:t>
            </a:r>
            <a:endParaRPr lang="en-US" dirty="0"/>
          </a:p>
        </p:txBody>
      </p:sp>
      <p:sp>
        <p:nvSpPr>
          <p:cNvPr id="3" name="Content Placeholder 2"/>
          <p:cNvSpPr>
            <a:spLocks noGrp="1"/>
          </p:cNvSpPr>
          <p:nvPr>
            <p:ph idx="1"/>
          </p:nvPr>
        </p:nvSpPr>
        <p:spPr/>
        <p:txBody>
          <a:bodyPr>
            <a:normAutofit fontScale="85000" lnSpcReduction="20000"/>
          </a:bodyPr>
          <a:lstStyle/>
          <a:p>
            <a:r>
              <a:rPr lang="el-GR" dirty="0" smtClean="0"/>
              <a:t>Θέλουμε να δημιουργήσουμε ένα λογισμικό για ένα </a:t>
            </a:r>
            <a:r>
              <a:rPr lang="el-GR" dirty="0" smtClean="0">
                <a:solidFill>
                  <a:schemeClr val="accent6">
                    <a:lumMod val="75000"/>
                  </a:schemeClr>
                </a:solidFill>
              </a:rPr>
              <a:t>τμήμα </a:t>
            </a:r>
            <a:r>
              <a:rPr lang="el-GR" dirty="0" smtClean="0"/>
              <a:t>πανεπιστημίου. </a:t>
            </a:r>
          </a:p>
          <a:p>
            <a:r>
              <a:rPr lang="el-GR" dirty="0" smtClean="0"/>
              <a:t>Το τμήμα έχει 4 </a:t>
            </a:r>
            <a:r>
              <a:rPr lang="el-GR" dirty="0" smtClean="0">
                <a:solidFill>
                  <a:schemeClr val="accent6">
                    <a:lumMod val="75000"/>
                  </a:schemeClr>
                </a:solidFill>
              </a:rPr>
              <a:t>φοιτητές</a:t>
            </a:r>
            <a:r>
              <a:rPr lang="el-GR" dirty="0" smtClean="0"/>
              <a:t> οπού ο καθένας έχει ένα </a:t>
            </a:r>
            <a:r>
              <a:rPr lang="el-GR" dirty="0" smtClean="0">
                <a:solidFill>
                  <a:schemeClr val="accent6">
                    <a:lumMod val="75000"/>
                  </a:schemeClr>
                </a:solidFill>
              </a:rPr>
              <a:t>όνομα</a:t>
            </a:r>
            <a:r>
              <a:rPr lang="el-GR" dirty="0" smtClean="0"/>
              <a:t> και ένα </a:t>
            </a:r>
            <a:r>
              <a:rPr lang="el-GR" dirty="0" smtClean="0">
                <a:solidFill>
                  <a:schemeClr val="accent6">
                    <a:lumMod val="75000"/>
                  </a:schemeClr>
                </a:solidFill>
              </a:rPr>
              <a:t>αριθμό μητρώου </a:t>
            </a:r>
            <a:r>
              <a:rPr lang="el-GR" dirty="0" smtClean="0"/>
              <a:t>(ΑΜ). </a:t>
            </a:r>
          </a:p>
          <a:p>
            <a:r>
              <a:rPr lang="el-GR" dirty="0"/>
              <a:t>Το τμήμα έχει </a:t>
            </a:r>
            <a:r>
              <a:rPr lang="el-GR" dirty="0" smtClean="0"/>
              <a:t>2 </a:t>
            </a:r>
            <a:r>
              <a:rPr lang="el-GR" dirty="0">
                <a:solidFill>
                  <a:schemeClr val="accent6">
                    <a:lumMod val="75000"/>
                  </a:schemeClr>
                </a:solidFill>
              </a:rPr>
              <a:t>καθηγητές</a:t>
            </a:r>
            <a:r>
              <a:rPr lang="el-GR" dirty="0"/>
              <a:t> που ο καθένας έχει ένα </a:t>
            </a:r>
            <a:r>
              <a:rPr lang="el-GR" dirty="0">
                <a:solidFill>
                  <a:schemeClr val="accent6">
                    <a:lumMod val="75000"/>
                  </a:schemeClr>
                </a:solidFill>
              </a:rPr>
              <a:t>όνομα</a:t>
            </a:r>
            <a:r>
              <a:rPr lang="el-GR" dirty="0"/>
              <a:t> και ένα </a:t>
            </a:r>
            <a:r>
              <a:rPr lang="el-GR" dirty="0">
                <a:solidFill>
                  <a:schemeClr val="accent6">
                    <a:lumMod val="75000"/>
                  </a:schemeClr>
                </a:solidFill>
              </a:rPr>
              <a:t>ΑΦΜ</a:t>
            </a:r>
            <a:r>
              <a:rPr lang="el-GR" dirty="0"/>
              <a:t>.</a:t>
            </a:r>
            <a:endParaRPr lang="el-GR" dirty="0" smtClean="0"/>
          </a:p>
          <a:p>
            <a:r>
              <a:rPr lang="el-GR" dirty="0" smtClean="0"/>
              <a:t>Το τμήμα δίνει 2 </a:t>
            </a:r>
            <a:r>
              <a:rPr lang="el-GR" dirty="0" smtClean="0">
                <a:solidFill>
                  <a:schemeClr val="accent6">
                    <a:lumMod val="75000"/>
                  </a:schemeClr>
                </a:solidFill>
              </a:rPr>
              <a:t>μαθήματα</a:t>
            </a:r>
            <a:r>
              <a:rPr lang="el-GR" dirty="0" smtClean="0"/>
              <a:t>. </a:t>
            </a:r>
            <a:r>
              <a:rPr lang="el-GR" dirty="0"/>
              <a:t>Το κάθε μάθημα </a:t>
            </a:r>
            <a:r>
              <a:rPr lang="el-GR" dirty="0" smtClean="0"/>
              <a:t>έχει </a:t>
            </a:r>
            <a:r>
              <a:rPr lang="el-GR" dirty="0">
                <a:solidFill>
                  <a:schemeClr val="accent6">
                    <a:lumMod val="75000"/>
                  </a:schemeClr>
                </a:solidFill>
              </a:rPr>
              <a:t>κωδικό</a:t>
            </a:r>
            <a:r>
              <a:rPr lang="el-GR" dirty="0"/>
              <a:t> και </a:t>
            </a:r>
            <a:r>
              <a:rPr lang="el-GR" dirty="0" smtClean="0">
                <a:solidFill>
                  <a:schemeClr val="accent6">
                    <a:lumMod val="75000"/>
                  </a:schemeClr>
                </a:solidFill>
              </a:rPr>
              <a:t>όνομα</a:t>
            </a:r>
            <a:r>
              <a:rPr lang="el-GR" dirty="0" smtClean="0"/>
              <a:t>, </a:t>
            </a:r>
            <a:r>
              <a:rPr lang="el-GR" dirty="0"/>
              <a:t>και κάποιες </a:t>
            </a:r>
            <a:r>
              <a:rPr lang="el-GR" dirty="0">
                <a:solidFill>
                  <a:schemeClr val="accent6">
                    <a:lumMod val="75000"/>
                  </a:schemeClr>
                </a:solidFill>
              </a:rPr>
              <a:t>διδακτικές μονάδες</a:t>
            </a:r>
            <a:r>
              <a:rPr lang="el-GR" dirty="0"/>
              <a:t>. </a:t>
            </a:r>
            <a:endParaRPr lang="el-GR" dirty="0" smtClean="0"/>
          </a:p>
          <a:p>
            <a:r>
              <a:rPr lang="el-GR" dirty="0"/>
              <a:t>Το κάθε μάθημα </a:t>
            </a:r>
            <a:r>
              <a:rPr lang="el-GR" dirty="0">
                <a:solidFill>
                  <a:srgbClr val="0070C0"/>
                </a:solidFill>
              </a:rPr>
              <a:t>ανατίθεται</a:t>
            </a:r>
            <a:r>
              <a:rPr lang="el-GR" dirty="0"/>
              <a:t> σε ένα καθηγητή.</a:t>
            </a:r>
            <a:endParaRPr lang="el-GR" dirty="0" smtClean="0"/>
          </a:p>
          <a:p>
            <a:r>
              <a:rPr lang="el-GR"/>
              <a:t>Οι φοιτητές </a:t>
            </a:r>
            <a:r>
              <a:rPr lang="el-GR">
                <a:solidFill>
                  <a:srgbClr val="0070C0"/>
                </a:solidFill>
              </a:rPr>
              <a:t>γράφονται</a:t>
            </a:r>
            <a:r>
              <a:rPr lang="el-GR"/>
              <a:t> σε κάποιο μάθημα </a:t>
            </a:r>
            <a:r>
              <a:rPr lang="el-GR" dirty="0" smtClean="0"/>
              <a:t>και αν </a:t>
            </a:r>
            <a:r>
              <a:rPr lang="el-GR" dirty="0">
                <a:solidFill>
                  <a:srgbClr val="0070C0"/>
                </a:solidFill>
              </a:rPr>
              <a:t>περάσουν</a:t>
            </a:r>
            <a:r>
              <a:rPr lang="el-GR" dirty="0" smtClean="0"/>
              <a:t> θα </a:t>
            </a:r>
            <a:r>
              <a:rPr lang="el-GR" dirty="0">
                <a:solidFill>
                  <a:srgbClr val="0070C0"/>
                </a:solidFill>
              </a:rPr>
              <a:t>πάρουν</a:t>
            </a:r>
            <a:r>
              <a:rPr lang="el-GR" dirty="0" smtClean="0"/>
              <a:t> τις μονάδες.  </a:t>
            </a:r>
          </a:p>
          <a:p>
            <a:r>
              <a:rPr lang="el-GR" dirty="0" smtClean="0"/>
              <a:t>Θέλουμε να μπορούμε να </a:t>
            </a:r>
            <a:r>
              <a:rPr lang="el-GR" dirty="0" smtClean="0">
                <a:solidFill>
                  <a:srgbClr val="0070C0"/>
                </a:solidFill>
              </a:rPr>
              <a:t>τυπώσουμε</a:t>
            </a:r>
            <a:r>
              <a:rPr lang="el-GR" dirty="0" smtClean="0"/>
              <a:t> τις πληροφορίες του μαθήματος: το </a:t>
            </a:r>
            <a:r>
              <a:rPr lang="el-GR" dirty="0" smtClean="0">
                <a:solidFill>
                  <a:schemeClr val="accent6">
                    <a:lumMod val="75000"/>
                  </a:schemeClr>
                </a:solidFill>
              </a:rPr>
              <a:t>όνομα</a:t>
            </a:r>
            <a:r>
              <a:rPr lang="el-GR" dirty="0" smtClean="0"/>
              <a:t>, τον </a:t>
            </a:r>
            <a:r>
              <a:rPr lang="el-GR" dirty="0" smtClean="0">
                <a:solidFill>
                  <a:schemeClr val="accent6">
                    <a:lumMod val="75000"/>
                  </a:schemeClr>
                </a:solidFill>
              </a:rPr>
              <a:t>καθηγητή</a:t>
            </a:r>
            <a:r>
              <a:rPr lang="el-GR" dirty="0" smtClean="0"/>
              <a:t> και τη </a:t>
            </a:r>
            <a:r>
              <a:rPr lang="el-GR" dirty="0" smtClean="0">
                <a:solidFill>
                  <a:schemeClr val="accent6">
                    <a:lumMod val="75000"/>
                  </a:schemeClr>
                </a:solidFill>
              </a:rPr>
              <a:t>λίστα</a:t>
            </a:r>
            <a:r>
              <a:rPr lang="el-GR" dirty="0" smtClean="0"/>
              <a:t> των </a:t>
            </a:r>
            <a:r>
              <a:rPr lang="el-GR" dirty="0" smtClean="0">
                <a:solidFill>
                  <a:schemeClr val="accent6">
                    <a:lumMod val="75000"/>
                  </a:schemeClr>
                </a:solidFill>
              </a:rPr>
              <a:t>φοιτητών</a:t>
            </a:r>
            <a:r>
              <a:rPr lang="el-GR" dirty="0" smtClean="0"/>
              <a:t> που παίρνουν το μάθημα.</a:t>
            </a:r>
            <a:endParaRPr lang="en-US" dirty="0"/>
          </a:p>
        </p:txBody>
      </p:sp>
    </p:spTree>
    <p:extLst>
      <p:ext uri="{BB962C8B-B14F-4D97-AF65-F5344CB8AC3E}">
        <p14:creationId xmlns:p14="http://schemas.microsoft.com/office/powerpoint/2010/main" val="109561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07504" y="4869160"/>
            <a:ext cx="3312368" cy="145310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p>
          <a:p>
            <a:pPr algn="ctr"/>
            <a:endParaRPr lang="en-US" dirty="0" smtClean="0"/>
          </a:p>
          <a:p>
            <a:pPr algn="ctr"/>
            <a:endParaRPr lang="en-US" dirty="0"/>
          </a:p>
          <a:p>
            <a:pPr algn="ctr"/>
            <a:endParaRPr lang="en-US" dirty="0"/>
          </a:p>
        </p:txBody>
      </p:sp>
      <p:sp>
        <p:nvSpPr>
          <p:cNvPr id="2" name="Title 1"/>
          <p:cNvSpPr>
            <a:spLocks noGrp="1"/>
          </p:cNvSpPr>
          <p:nvPr>
            <p:ph type="title"/>
          </p:nvPr>
        </p:nvSpPr>
        <p:spPr/>
        <p:txBody>
          <a:bodyPr>
            <a:normAutofit/>
          </a:bodyPr>
          <a:lstStyle/>
          <a:p>
            <a:r>
              <a:rPr lang="el-GR" dirty="0" smtClean="0"/>
              <a:t>Εκτέλεση</a:t>
            </a:r>
            <a:endParaRPr lang="en-US" dirty="0"/>
          </a:p>
        </p:txBody>
      </p:sp>
      <p:graphicFrame>
        <p:nvGraphicFramePr>
          <p:cNvPr id="5" name="Table 4"/>
          <p:cNvGraphicFramePr>
            <a:graphicFrameLocks noGrp="1"/>
          </p:cNvGraphicFramePr>
          <p:nvPr>
            <p:extLst/>
          </p:nvPr>
        </p:nvGraphicFramePr>
        <p:xfrm>
          <a:off x="187219" y="5184445"/>
          <a:ext cx="3096344" cy="850038"/>
        </p:xfrm>
        <a:graphic>
          <a:graphicData uri="http://schemas.openxmlformats.org/drawingml/2006/table">
            <a:tbl>
              <a:tblPr firstRow="1" bandRow="1">
                <a:tableStyleId>{5940675A-B579-460E-94D1-54222C63F5DA}</a:tableStyleId>
              </a:tblPr>
              <a:tblGrid>
                <a:gridCol w="1548172"/>
                <a:gridCol w="1548172"/>
              </a:tblGrid>
              <a:tr h="425019">
                <a:tc>
                  <a:txBody>
                    <a:bodyPr/>
                    <a:lstStyle/>
                    <a:p>
                      <a:pPr algn="ctr"/>
                      <a:r>
                        <a:rPr lang="en-US" sz="1800" b="1" dirty="0" err="1" smtClean="0">
                          <a:solidFill>
                            <a:srgbClr val="FF0000"/>
                          </a:solidFill>
                          <a:latin typeface="Courier New" pitchFamily="49" charset="0"/>
                          <a:cs typeface="Courier New" pitchFamily="49" charset="0"/>
                        </a:rPr>
                        <a:t>alice</a:t>
                      </a:r>
                      <a:endParaRPr lang="en-US" sz="1200" dirty="0"/>
                    </a:p>
                  </a:txBody>
                  <a:tcPr/>
                </a:tc>
                <a:tc>
                  <a:txBody>
                    <a:bodyPr/>
                    <a:lstStyle/>
                    <a:p>
                      <a:pPr algn="ctr"/>
                      <a:r>
                        <a:rPr lang="en-US" dirty="0" err="1" smtClean="0"/>
                        <a:t>0x0010</a:t>
                      </a:r>
                      <a:endParaRPr lang="en-US" dirty="0">
                        <a:solidFill>
                          <a:srgbClr val="FF0000"/>
                        </a:solidFill>
                      </a:endParaRPr>
                    </a:p>
                  </a:txBody>
                  <a:tcPr anchor="ctr"/>
                </a:tc>
              </a:tr>
              <a:tr h="4250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rgbClr val="0070C0"/>
                          </a:solidFill>
                          <a:latin typeface="Courier New" pitchFamily="49" charset="0"/>
                          <a:cs typeface="Courier New" pitchFamily="49" charset="0"/>
                        </a:rPr>
                        <a:t>myCar</a:t>
                      </a:r>
                      <a:endParaRPr lang="en-US" sz="1200" dirty="0" smtClean="0">
                        <a:solidFill>
                          <a:srgbClr val="0070C0"/>
                        </a:solidFill>
                      </a:endParaRPr>
                    </a:p>
                  </a:txBody>
                  <a:tcPr/>
                </a:tc>
                <a:tc>
                  <a:txBody>
                    <a:bodyPr/>
                    <a:lstStyle/>
                    <a:p>
                      <a:pPr algn="ctr"/>
                      <a:r>
                        <a:rPr lang="en-US" dirty="0" smtClean="0"/>
                        <a:t>0x0020</a:t>
                      </a:r>
                      <a:endParaRPr lang="en-US" dirty="0"/>
                    </a:p>
                  </a:txBody>
                  <a:tcPr anchor="ctr"/>
                </a:tc>
              </a:tr>
            </a:tbl>
          </a:graphicData>
        </a:graphic>
      </p:graphicFrame>
      <p:cxnSp>
        <p:nvCxnSpPr>
          <p:cNvPr id="7" name="Elbow Connector 6"/>
          <p:cNvCxnSpPr>
            <a:endCxn id="13" idx="1"/>
          </p:cNvCxnSpPr>
          <p:nvPr/>
        </p:nvCxnSpPr>
        <p:spPr>
          <a:xfrm flipV="1">
            <a:off x="3311860" y="4999878"/>
            <a:ext cx="3296725" cy="37333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3" name="Table 12"/>
          <p:cNvGraphicFramePr>
            <a:graphicFrameLocks noGrp="1"/>
          </p:cNvGraphicFramePr>
          <p:nvPr>
            <p:extLst>
              <p:ext uri="{D42A27DB-BD31-4B8C-83A1-F6EECF244321}">
                <p14:modId xmlns:p14="http://schemas.microsoft.com/office/powerpoint/2010/main" val="2396913644"/>
              </p:ext>
            </p:extLst>
          </p:nvPr>
        </p:nvGraphicFramePr>
        <p:xfrm>
          <a:off x="6608585" y="4816998"/>
          <a:ext cx="2520280" cy="365760"/>
        </p:xfrm>
        <a:graphic>
          <a:graphicData uri="http://schemas.openxmlformats.org/drawingml/2006/table">
            <a:tbl>
              <a:tblPr firstRow="1" bandRow="1">
                <a:tableStyleId>{5940675A-B579-460E-94D1-54222C63F5DA}</a:tableStyleId>
              </a:tblPr>
              <a:tblGrid>
                <a:gridCol w="1260140"/>
                <a:gridCol w="126014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a:t>
                      </a:r>
                      <a:r>
                        <a:rPr lang="en-US" dirty="0" smtClean="0">
                          <a:solidFill>
                            <a:srgbClr val="00B050"/>
                          </a:solidFill>
                        </a:rPr>
                        <a:t>Alice 1</a:t>
                      </a:r>
                      <a:r>
                        <a:rPr lang="en-US" dirty="0" smtClean="0">
                          <a:solidFill>
                            <a:schemeClr val="tx1"/>
                          </a:solidFill>
                        </a:rPr>
                        <a:t>”</a:t>
                      </a:r>
                      <a:endParaRPr lang="en-US" dirty="0">
                        <a:solidFill>
                          <a:schemeClr val="tx1"/>
                        </a:solidFill>
                      </a:endParaRPr>
                    </a:p>
                  </a:txBody>
                  <a:tcPr/>
                </a:tc>
              </a:tr>
            </a:tbl>
          </a:graphicData>
        </a:graphic>
      </p:graphicFrame>
      <p:sp>
        <p:nvSpPr>
          <p:cNvPr id="14" name="Rectangle 13"/>
          <p:cNvSpPr/>
          <p:nvPr/>
        </p:nvSpPr>
        <p:spPr>
          <a:xfrm>
            <a:off x="107504" y="2780928"/>
            <a:ext cx="3312368" cy="35413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Elbow Connector 15"/>
          <p:cNvCxnSpPr>
            <a:endCxn id="19" idx="1"/>
          </p:cNvCxnSpPr>
          <p:nvPr/>
        </p:nvCxnSpPr>
        <p:spPr>
          <a:xfrm>
            <a:off x="3203848" y="5877272"/>
            <a:ext cx="1277706" cy="406386"/>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9" name="Table 18"/>
          <p:cNvGraphicFramePr>
            <a:graphicFrameLocks noGrp="1"/>
          </p:cNvGraphicFramePr>
          <p:nvPr>
            <p:extLst/>
          </p:nvPr>
        </p:nvGraphicFramePr>
        <p:xfrm>
          <a:off x="4481554" y="5917898"/>
          <a:ext cx="2520280" cy="731520"/>
        </p:xfrm>
        <a:graphic>
          <a:graphicData uri="http://schemas.openxmlformats.org/drawingml/2006/table">
            <a:tbl>
              <a:tblPr firstRow="1" bandRow="1">
                <a:tableStyleId>{5940675A-B579-460E-94D1-54222C63F5DA}</a:tableStyleId>
              </a:tblPr>
              <a:tblGrid>
                <a:gridCol w="1260140"/>
                <a:gridCol w="1260140"/>
              </a:tblGrid>
              <a:tr h="327980">
                <a:tc>
                  <a:txBody>
                    <a:bodyPr/>
                    <a:lstStyle/>
                    <a:p>
                      <a:pPr algn="ctr"/>
                      <a:r>
                        <a:rPr lang="en-US" dirty="0" smtClean="0"/>
                        <a:t>driver</a:t>
                      </a:r>
                      <a:endParaRPr lang="en-US" dirty="0"/>
                    </a:p>
                  </a:txBody>
                  <a:tcPr/>
                </a:tc>
                <a:tc>
                  <a:txBody>
                    <a:bodyPr/>
                    <a:lstStyle/>
                    <a:p>
                      <a:pPr algn="ctr"/>
                      <a:r>
                        <a:rPr lang="en-US" dirty="0" smtClean="0">
                          <a:solidFill>
                            <a:srgbClr val="FF0000"/>
                          </a:solidFill>
                        </a:rPr>
                        <a:t>0x0010</a:t>
                      </a:r>
                      <a:endParaRPr lang="en-US" dirty="0">
                        <a:solidFill>
                          <a:srgbClr val="FF0000"/>
                        </a:solidFill>
                      </a:endParaRPr>
                    </a:p>
                  </a:txBody>
                  <a:tcPr/>
                </a:tc>
              </a:tr>
              <a:tr h="327980">
                <a:tc>
                  <a:txBody>
                    <a:bodyPr/>
                    <a:lstStyle/>
                    <a:p>
                      <a:pPr algn="ctr"/>
                      <a:r>
                        <a:rPr lang="en-US" dirty="0" smtClean="0"/>
                        <a:t>position</a:t>
                      </a:r>
                      <a:endParaRPr lang="en-US" dirty="0"/>
                    </a:p>
                  </a:txBody>
                  <a:tcPr/>
                </a:tc>
                <a:tc>
                  <a:txBody>
                    <a:bodyPr/>
                    <a:lstStyle/>
                    <a:p>
                      <a:pPr algn="ctr"/>
                      <a:r>
                        <a:rPr lang="en-US" dirty="0" smtClean="0">
                          <a:solidFill>
                            <a:schemeClr val="tx1"/>
                          </a:solidFill>
                        </a:rPr>
                        <a:t>1</a:t>
                      </a:r>
                      <a:endParaRPr lang="en-US" dirty="0">
                        <a:solidFill>
                          <a:schemeClr val="tx1"/>
                        </a:solidFill>
                      </a:endParaRPr>
                    </a:p>
                  </a:txBody>
                  <a:tcPr/>
                </a:tc>
              </a:tr>
            </a:tbl>
          </a:graphicData>
        </a:graphic>
      </p:graphicFrame>
      <p:sp>
        <p:nvSpPr>
          <p:cNvPr id="29" name="TextBox 28"/>
          <p:cNvSpPr txBox="1"/>
          <p:nvPr/>
        </p:nvSpPr>
        <p:spPr>
          <a:xfrm>
            <a:off x="3707904" y="2060848"/>
            <a:ext cx="5285421" cy="646331"/>
          </a:xfrm>
          <a:prstGeom prst="rect">
            <a:avLst/>
          </a:prstGeom>
          <a:noFill/>
          <a:ln w="19050">
            <a:solidFill>
              <a:srgbClr val="0070C0"/>
            </a:solidFill>
            <a:prstDash val="dash"/>
          </a:ln>
        </p:spPr>
        <p:txBody>
          <a:bodyPr wrap="none" rtlCol="0">
            <a:spAutoFit/>
          </a:bodyPr>
          <a:lstStyle/>
          <a:p>
            <a:r>
              <a:rPr lang="en-US" b="1" dirty="0">
                <a:solidFill>
                  <a:srgbClr val="FF0000"/>
                </a:solidFill>
                <a:latin typeface="Courier New" panose="02070309020205020404" pitchFamily="49" charset="0"/>
                <a:cs typeface="Courier New" panose="02070309020205020404" pitchFamily="49" charset="0"/>
              </a:rPr>
              <a:t>Person</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alice</a:t>
            </a:r>
            <a:r>
              <a:rPr lang="en-US" b="1" dirty="0">
                <a:latin typeface="Courier New" panose="02070309020205020404" pitchFamily="49" charset="0"/>
                <a:cs typeface="Courier New" panose="02070309020205020404" pitchFamily="49" charset="0"/>
              </a:rPr>
              <a:t> = new </a:t>
            </a:r>
            <a:r>
              <a:rPr lang="en-US" b="1" dirty="0">
                <a:solidFill>
                  <a:srgbClr val="FF0000"/>
                </a:solidFill>
                <a:latin typeface="Courier New" panose="02070309020205020404" pitchFamily="49" charset="0"/>
                <a:cs typeface="Courier New" panose="02070309020205020404" pitchFamily="49" charset="0"/>
              </a:rPr>
              <a:t>Person</a:t>
            </a:r>
            <a:r>
              <a:rPr lang="en-US" b="1" dirty="0">
                <a:latin typeface="Courier New" panose="02070309020205020404" pitchFamily="49" charset="0"/>
                <a:cs typeface="Courier New" panose="02070309020205020404" pitchFamily="49" charset="0"/>
              </a:rPr>
              <a:t>("</a:t>
            </a:r>
            <a:r>
              <a:rPr lang="en-US" b="1" dirty="0">
                <a:solidFill>
                  <a:srgbClr val="00B050"/>
                </a:solidFill>
                <a:latin typeface="Courier New" panose="02070309020205020404" pitchFamily="49" charset="0"/>
                <a:cs typeface="Courier New" panose="02070309020205020404" pitchFamily="49" charset="0"/>
              </a:rPr>
              <a:t>Alice 1</a:t>
            </a:r>
            <a:r>
              <a:rPr lang="en-US" b="1" dirty="0" smtClean="0">
                <a:latin typeface="Courier New" panose="02070309020205020404" pitchFamily="49" charset="0"/>
                <a:cs typeface="Courier New" panose="02070309020205020404" pitchFamily="49" charset="0"/>
              </a:rPr>
              <a:t>");</a:t>
            </a:r>
            <a:endParaRPr lang="el-GR" b="1" dirty="0" smtClean="0">
              <a:latin typeface="Courier New" panose="02070309020205020404" pitchFamily="49" charset="0"/>
              <a:cs typeface="Courier New" panose="02070309020205020404" pitchFamily="49" charset="0"/>
            </a:endParaRPr>
          </a:p>
          <a:p>
            <a:r>
              <a:rPr lang="en-US" b="1" dirty="0" smtClean="0">
                <a:solidFill>
                  <a:srgbClr val="0070C0"/>
                </a:solidFill>
                <a:latin typeface="Courier New" panose="02070309020205020404" pitchFamily="49" charset="0"/>
                <a:cs typeface="Courier New" panose="02070309020205020404" pitchFamily="49" charset="0"/>
              </a:rPr>
              <a:t>Car</a:t>
            </a:r>
            <a:r>
              <a:rPr lang="en-US" b="1" dirty="0" smtClean="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myCar</a:t>
            </a:r>
            <a:r>
              <a:rPr lang="en-US" b="1" dirty="0">
                <a:latin typeface="Courier New" panose="02070309020205020404" pitchFamily="49" charset="0"/>
                <a:cs typeface="Courier New" panose="02070309020205020404" pitchFamily="49" charset="0"/>
              </a:rPr>
              <a:t> = new </a:t>
            </a:r>
            <a:r>
              <a:rPr lang="en-US" b="1" dirty="0">
                <a:solidFill>
                  <a:srgbClr val="0070C0"/>
                </a:solidFill>
                <a:latin typeface="Courier New" panose="02070309020205020404" pitchFamily="49" charset="0"/>
                <a:cs typeface="Courier New" panose="02070309020205020404" pitchFamily="49" charset="0"/>
              </a:rPr>
              <a:t>Car</a:t>
            </a:r>
            <a:r>
              <a:rPr lang="en-US" b="1" dirty="0">
                <a:latin typeface="Courier New" panose="02070309020205020404" pitchFamily="49" charset="0"/>
                <a:cs typeface="Courier New" panose="02070309020205020404" pitchFamily="49" charset="0"/>
              </a:rPr>
              <a:t>(1, </a:t>
            </a:r>
            <a:r>
              <a:rPr lang="en-US" b="1" dirty="0" err="1">
                <a:solidFill>
                  <a:srgbClr val="FF0000"/>
                </a:solidFill>
                <a:latin typeface="Courier New" panose="02070309020205020404" pitchFamily="49" charset="0"/>
                <a:cs typeface="Courier New" panose="02070309020205020404" pitchFamily="49" charset="0"/>
              </a:rPr>
              <a:t>alice</a:t>
            </a:r>
            <a:r>
              <a:rPr lang="en-US" b="1" dirty="0">
                <a:latin typeface="Courier New" panose="02070309020205020404" pitchFamily="49" charset="0"/>
                <a:cs typeface="Courier New" panose="02070309020205020404" pitchFamily="49" charset="0"/>
              </a:rPr>
              <a:t>);</a:t>
            </a:r>
          </a:p>
        </p:txBody>
      </p:sp>
      <p:cxnSp>
        <p:nvCxnSpPr>
          <p:cNvPr id="11" name="Elbow Connector 10"/>
          <p:cNvCxnSpPr/>
          <p:nvPr/>
        </p:nvCxnSpPr>
        <p:spPr>
          <a:xfrm rot="5400000" flipH="1" flipV="1">
            <a:off x="6203584" y="5333577"/>
            <a:ext cx="747694" cy="453634"/>
          </a:xfrm>
          <a:prstGeom prst="bentConnector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268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Κλάσεις μέθοδοι και πεδία</a:t>
            </a:r>
            <a:endParaRPr lang="en-US" dirty="0"/>
          </a:p>
        </p:txBody>
      </p:sp>
      <p:sp>
        <p:nvSpPr>
          <p:cNvPr id="5" name="Content Placeholder 4"/>
          <p:cNvSpPr>
            <a:spLocks noGrp="1"/>
          </p:cNvSpPr>
          <p:nvPr>
            <p:ph sz="half" idx="1"/>
          </p:nvPr>
        </p:nvSpPr>
        <p:spPr/>
        <p:txBody>
          <a:bodyPr>
            <a:normAutofit fontScale="92500" lnSpcReduction="10000"/>
          </a:bodyPr>
          <a:lstStyle/>
          <a:p>
            <a:r>
              <a:rPr lang="el-GR" dirty="0" smtClean="0"/>
              <a:t>Ουσιαστικά:</a:t>
            </a:r>
          </a:p>
          <a:p>
            <a:pPr lvl="1"/>
            <a:r>
              <a:rPr lang="el-GR" dirty="0" smtClean="0">
                <a:solidFill>
                  <a:schemeClr val="accent6">
                    <a:lumMod val="75000"/>
                  </a:schemeClr>
                </a:solidFill>
              </a:rPr>
              <a:t>Τμήμα</a:t>
            </a:r>
          </a:p>
          <a:p>
            <a:pPr lvl="1"/>
            <a:r>
              <a:rPr lang="el-GR" dirty="0" smtClean="0">
                <a:solidFill>
                  <a:schemeClr val="accent6">
                    <a:lumMod val="75000"/>
                  </a:schemeClr>
                </a:solidFill>
              </a:rPr>
              <a:t>Φοιτητές</a:t>
            </a:r>
          </a:p>
          <a:p>
            <a:pPr lvl="1"/>
            <a:r>
              <a:rPr lang="el-GR" dirty="0" smtClean="0">
                <a:solidFill>
                  <a:schemeClr val="accent6">
                    <a:lumMod val="75000"/>
                  </a:schemeClr>
                </a:solidFill>
              </a:rPr>
              <a:t>Καθηγητές</a:t>
            </a:r>
          </a:p>
          <a:p>
            <a:pPr lvl="1"/>
            <a:r>
              <a:rPr lang="el-GR" dirty="0" smtClean="0">
                <a:solidFill>
                  <a:schemeClr val="accent6">
                    <a:lumMod val="75000"/>
                  </a:schemeClr>
                </a:solidFill>
              </a:rPr>
              <a:t>Μαθήματα</a:t>
            </a:r>
          </a:p>
          <a:p>
            <a:pPr lvl="1"/>
            <a:r>
              <a:rPr lang="el-GR" dirty="0" smtClean="0">
                <a:solidFill>
                  <a:schemeClr val="accent6">
                    <a:lumMod val="75000"/>
                  </a:schemeClr>
                </a:solidFill>
              </a:rPr>
              <a:t>Όνομα </a:t>
            </a:r>
          </a:p>
          <a:p>
            <a:pPr lvl="1"/>
            <a:r>
              <a:rPr lang="el-GR" dirty="0" smtClean="0">
                <a:solidFill>
                  <a:schemeClr val="accent6">
                    <a:lumMod val="75000"/>
                  </a:schemeClr>
                </a:solidFill>
              </a:rPr>
              <a:t>ΑΜ, ΑΦΜ, κωδικός</a:t>
            </a:r>
          </a:p>
          <a:p>
            <a:pPr lvl="1"/>
            <a:r>
              <a:rPr lang="el-GR" dirty="0" smtClean="0">
                <a:solidFill>
                  <a:schemeClr val="accent6">
                    <a:lumMod val="75000"/>
                  </a:schemeClr>
                </a:solidFill>
              </a:rPr>
              <a:t>Βαθμός</a:t>
            </a:r>
          </a:p>
          <a:p>
            <a:pPr lvl="1"/>
            <a:r>
              <a:rPr lang="el-GR" dirty="0" smtClean="0">
                <a:solidFill>
                  <a:schemeClr val="accent6">
                    <a:lumMod val="75000"/>
                  </a:schemeClr>
                </a:solidFill>
              </a:rPr>
              <a:t>Λίστα φοιτητών</a:t>
            </a:r>
          </a:p>
          <a:p>
            <a:r>
              <a:rPr lang="el-GR" dirty="0" smtClean="0"/>
              <a:t>Τα ουσιαστικά είναι υποψήφια για κλάσεις ή πεδία</a:t>
            </a:r>
          </a:p>
          <a:p>
            <a:pPr lvl="1"/>
            <a:endParaRPr lang="en-US" dirty="0"/>
          </a:p>
        </p:txBody>
      </p:sp>
      <p:sp>
        <p:nvSpPr>
          <p:cNvPr id="6" name="Content Placeholder 5"/>
          <p:cNvSpPr>
            <a:spLocks noGrp="1"/>
          </p:cNvSpPr>
          <p:nvPr>
            <p:ph sz="half" idx="2"/>
          </p:nvPr>
        </p:nvSpPr>
        <p:spPr/>
        <p:txBody>
          <a:bodyPr>
            <a:normAutofit fontScale="92500" lnSpcReduction="10000"/>
          </a:bodyPr>
          <a:lstStyle/>
          <a:p>
            <a:r>
              <a:rPr lang="el-GR" dirty="0" smtClean="0"/>
              <a:t>Ρήματα:</a:t>
            </a:r>
          </a:p>
          <a:p>
            <a:pPr lvl="1"/>
            <a:r>
              <a:rPr lang="el-GR" dirty="0" smtClean="0">
                <a:solidFill>
                  <a:srgbClr val="0070C0"/>
                </a:solidFill>
              </a:rPr>
              <a:t>Ανατίθεται</a:t>
            </a:r>
          </a:p>
          <a:p>
            <a:pPr lvl="1"/>
            <a:r>
              <a:rPr lang="el-GR" dirty="0" smtClean="0">
                <a:solidFill>
                  <a:srgbClr val="0070C0"/>
                </a:solidFill>
              </a:rPr>
              <a:t>Εγγράφεται</a:t>
            </a:r>
          </a:p>
          <a:p>
            <a:pPr lvl="1"/>
            <a:r>
              <a:rPr lang="el-GR" dirty="0" smtClean="0">
                <a:solidFill>
                  <a:srgbClr val="0070C0"/>
                </a:solidFill>
              </a:rPr>
              <a:t>Τυπώνει</a:t>
            </a:r>
          </a:p>
          <a:p>
            <a:pPr lvl="1"/>
            <a:r>
              <a:rPr lang="el-GR" dirty="0" smtClean="0">
                <a:solidFill>
                  <a:srgbClr val="0070C0"/>
                </a:solidFill>
              </a:rPr>
              <a:t>Περνάω μάθημα</a:t>
            </a:r>
          </a:p>
          <a:p>
            <a:pPr lvl="1"/>
            <a:r>
              <a:rPr lang="el-GR" dirty="0" smtClean="0">
                <a:solidFill>
                  <a:srgbClr val="0070C0"/>
                </a:solidFill>
              </a:rPr>
              <a:t>Παίρνω μονάδες</a:t>
            </a:r>
          </a:p>
          <a:p>
            <a:r>
              <a:rPr lang="el-GR" dirty="0" smtClean="0"/>
              <a:t>Τα ρήματα είναι υποψήφια για να γίνουν μέθοδοι και μηνύματα μεταξύ αντικειμένων.</a:t>
            </a:r>
            <a:endParaRPr lang="en-US" dirty="0"/>
          </a:p>
        </p:txBody>
      </p:sp>
    </p:spTree>
    <p:extLst>
      <p:ext uri="{BB962C8B-B14F-4D97-AF65-F5344CB8AC3E}">
        <p14:creationId xmlns:p14="http://schemas.microsoft.com/office/powerpoint/2010/main" val="193939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Κλάσεις μέθοδοι και πεδία</a:t>
            </a:r>
            <a:endParaRPr lang="en-US" dirty="0"/>
          </a:p>
        </p:txBody>
      </p:sp>
      <p:sp>
        <p:nvSpPr>
          <p:cNvPr id="5" name="Content Placeholder 4"/>
          <p:cNvSpPr>
            <a:spLocks noGrp="1"/>
          </p:cNvSpPr>
          <p:nvPr>
            <p:ph sz="half" idx="1"/>
          </p:nvPr>
        </p:nvSpPr>
        <p:spPr/>
        <p:txBody>
          <a:bodyPr>
            <a:normAutofit fontScale="92500" lnSpcReduction="10000"/>
          </a:bodyPr>
          <a:lstStyle/>
          <a:p>
            <a:r>
              <a:rPr lang="el-GR" dirty="0" smtClean="0"/>
              <a:t>Ουσιαστικά:</a:t>
            </a:r>
          </a:p>
          <a:p>
            <a:pPr lvl="1"/>
            <a:r>
              <a:rPr lang="el-GR" dirty="0" smtClean="0">
                <a:solidFill>
                  <a:srgbClr val="FF0000"/>
                </a:solidFill>
              </a:rPr>
              <a:t>Τμήμα</a:t>
            </a:r>
          </a:p>
          <a:p>
            <a:pPr lvl="1"/>
            <a:r>
              <a:rPr lang="el-GR" dirty="0" smtClean="0">
                <a:solidFill>
                  <a:srgbClr val="FF0000"/>
                </a:solidFill>
              </a:rPr>
              <a:t>Φοιτητές</a:t>
            </a:r>
          </a:p>
          <a:p>
            <a:pPr lvl="1"/>
            <a:r>
              <a:rPr lang="el-GR" dirty="0" smtClean="0">
                <a:solidFill>
                  <a:srgbClr val="FF0000"/>
                </a:solidFill>
              </a:rPr>
              <a:t>Καθηγητές</a:t>
            </a:r>
          </a:p>
          <a:p>
            <a:pPr lvl="1"/>
            <a:r>
              <a:rPr lang="el-GR" dirty="0" smtClean="0">
                <a:solidFill>
                  <a:srgbClr val="FF0000"/>
                </a:solidFill>
              </a:rPr>
              <a:t>Μαθήματα</a:t>
            </a:r>
          </a:p>
          <a:p>
            <a:pPr lvl="1"/>
            <a:r>
              <a:rPr lang="el-GR" dirty="0" smtClean="0">
                <a:solidFill>
                  <a:schemeClr val="accent6">
                    <a:lumMod val="75000"/>
                  </a:schemeClr>
                </a:solidFill>
              </a:rPr>
              <a:t>Όνομα </a:t>
            </a:r>
          </a:p>
          <a:p>
            <a:pPr lvl="1"/>
            <a:r>
              <a:rPr lang="el-GR" dirty="0" smtClean="0">
                <a:solidFill>
                  <a:schemeClr val="accent6">
                    <a:lumMod val="75000"/>
                  </a:schemeClr>
                </a:solidFill>
              </a:rPr>
              <a:t>ΑΜ, ΑΦΜ, κωδικός</a:t>
            </a:r>
          </a:p>
          <a:p>
            <a:pPr lvl="1"/>
            <a:r>
              <a:rPr lang="el-GR" dirty="0" smtClean="0">
                <a:solidFill>
                  <a:schemeClr val="accent6">
                    <a:lumMod val="75000"/>
                  </a:schemeClr>
                </a:solidFill>
              </a:rPr>
              <a:t>Βαθμός</a:t>
            </a:r>
          </a:p>
          <a:p>
            <a:pPr lvl="1"/>
            <a:r>
              <a:rPr lang="el-GR" dirty="0" smtClean="0">
                <a:solidFill>
                  <a:schemeClr val="accent6">
                    <a:lumMod val="75000"/>
                  </a:schemeClr>
                </a:solidFill>
              </a:rPr>
              <a:t>Λίστα φοιτητών</a:t>
            </a:r>
          </a:p>
          <a:p>
            <a:r>
              <a:rPr lang="el-GR" dirty="0" smtClean="0"/>
              <a:t>Τα ουσιαστικά είναι υποψήφια για κλάσεις ή πεδία</a:t>
            </a:r>
          </a:p>
          <a:p>
            <a:pPr lvl="1"/>
            <a:endParaRPr lang="en-US" dirty="0"/>
          </a:p>
        </p:txBody>
      </p:sp>
      <p:sp>
        <p:nvSpPr>
          <p:cNvPr id="6" name="Content Placeholder 5"/>
          <p:cNvSpPr>
            <a:spLocks noGrp="1"/>
          </p:cNvSpPr>
          <p:nvPr>
            <p:ph sz="half" idx="2"/>
          </p:nvPr>
        </p:nvSpPr>
        <p:spPr/>
        <p:txBody>
          <a:bodyPr>
            <a:normAutofit fontScale="92500" lnSpcReduction="10000"/>
          </a:bodyPr>
          <a:lstStyle/>
          <a:p>
            <a:r>
              <a:rPr lang="el-GR" dirty="0" smtClean="0"/>
              <a:t>Ρήματα:</a:t>
            </a:r>
          </a:p>
          <a:p>
            <a:pPr lvl="1"/>
            <a:r>
              <a:rPr lang="el-GR" dirty="0" smtClean="0">
                <a:solidFill>
                  <a:srgbClr val="0070C0"/>
                </a:solidFill>
              </a:rPr>
              <a:t>Ανατίθεται</a:t>
            </a:r>
          </a:p>
          <a:p>
            <a:pPr lvl="1"/>
            <a:r>
              <a:rPr lang="el-GR" dirty="0" smtClean="0">
                <a:solidFill>
                  <a:srgbClr val="0070C0"/>
                </a:solidFill>
              </a:rPr>
              <a:t>Εγγράφεται</a:t>
            </a:r>
          </a:p>
          <a:p>
            <a:pPr lvl="1"/>
            <a:r>
              <a:rPr lang="el-GR" dirty="0" smtClean="0">
                <a:solidFill>
                  <a:srgbClr val="0070C0"/>
                </a:solidFill>
              </a:rPr>
              <a:t>Τυπώνει</a:t>
            </a:r>
          </a:p>
          <a:p>
            <a:pPr lvl="1"/>
            <a:r>
              <a:rPr lang="el-GR" dirty="0" smtClean="0">
                <a:solidFill>
                  <a:srgbClr val="0070C0"/>
                </a:solidFill>
              </a:rPr>
              <a:t>Περνάω μάθημα</a:t>
            </a:r>
          </a:p>
          <a:p>
            <a:pPr lvl="1"/>
            <a:r>
              <a:rPr lang="el-GR" dirty="0" smtClean="0">
                <a:solidFill>
                  <a:srgbClr val="0070C0"/>
                </a:solidFill>
              </a:rPr>
              <a:t>Παίρνω μονάδες</a:t>
            </a:r>
          </a:p>
          <a:p>
            <a:r>
              <a:rPr lang="el-GR" dirty="0" smtClean="0"/>
              <a:t>Τα ρήματα είναι υποψήφια για να γίνουν μέθοδοι και μηνύματα μεταξύ αντικειμένων.</a:t>
            </a:r>
            <a:endParaRPr lang="en-US" dirty="0"/>
          </a:p>
        </p:txBody>
      </p:sp>
      <p:sp>
        <p:nvSpPr>
          <p:cNvPr id="7" name="TextBox 6"/>
          <p:cNvSpPr txBox="1"/>
          <p:nvPr/>
        </p:nvSpPr>
        <p:spPr>
          <a:xfrm>
            <a:off x="4724400" y="5638800"/>
            <a:ext cx="4419600" cy="1200329"/>
          </a:xfrm>
          <a:prstGeom prst="rect">
            <a:avLst/>
          </a:prstGeom>
          <a:solidFill>
            <a:srgbClr val="92D050"/>
          </a:solidFill>
        </p:spPr>
        <p:txBody>
          <a:bodyPr wrap="square" rtlCol="0">
            <a:spAutoFit/>
          </a:bodyPr>
          <a:lstStyle/>
          <a:p>
            <a:r>
              <a:rPr lang="el-GR" dirty="0" smtClean="0"/>
              <a:t>Όλα τα ουσιαστικά μπορούν να γίνουν κλάσεις αλλά συνήθως διαλέγουμε αυτά για τα οποία υπάρχει αρκετή πολυπλοκότητα</a:t>
            </a:r>
            <a:endParaRPr lang="en-US" dirty="0"/>
          </a:p>
        </p:txBody>
      </p:sp>
    </p:spTree>
    <p:extLst>
      <p:ext uri="{BB962C8B-B14F-4D97-AF65-F5344CB8AC3E}">
        <p14:creationId xmlns:p14="http://schemas.microsoft.com/office/powerpoint/2010/main" val="2912195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Κλάση </a:t>
            </a:r>
            <a:r>
              <a:rPr lang="en-US" dirty="0" smtClean="0"/>
              <a:t>Professor</a:t>
            </a:r>
            <a:endParaRPr lang="en-US" dirty="0"/>
          </a:p>
        </p:txBody>
      </p:sp>
      <p:sp>
        <p:nvSpPr>
          <p:cNvPr id="6" name="Content Placeholder 5"/>
          <p:cNvSpPr>
            <a:spLocks noGrp="1"/>
          </p:cNvSpPr>
          <p:nvPr>
            <p:ph idx="1"/>
          </p:nvPr>
        </p:nvSpPr>
        <p:spPr/>
        <p:txBody>
          <a:bodyPr/>
          <a:lstStyle/>
          <a:p>
            <a:r>
              <a:rPr lang="el-GR" dirty="0" smtClean="0"/>
              <a:t>Κρατάει το όνομα και το ΑΦΜ του καθηγητή</a:t>
            </a:r>
          </a:p>
          <a:p>
            <a:r>
              <a:rPr lang="el-GR" dirty="0" smtClean="0"/>
              <a:t>Ενδεχομένως να κρατάει και τα μαθήματα που έχει αναλάβει</a:t>
            </a:r>
          </a:p>
          <a:p>
            <a:endParaRPr lang="el-GR" dirty="0"/>
          </a:p>
          <a:p>
            <a:r>
              <a:rPr lang="el-GR" dirty="0" smtClean="0"/>
              <a:t>Η μέθοδος για να αναλάβει ο καθηγητής ένα μάθημα θα πρέπει να είναι εδώ ή στην κλάση του μαθήματος?</a:t>
            </a:r>
            <a:endParaRPr lang="en-US" dirty="0"/>
          </a:p>
        </p:txBody>
      </p:sp>
    </p:spTree>
    <p:extLst>
      <p:ext uri="{BB962C8B-B14F-4D97-AF65-F5344CB8AC3E}">
        <p14:creationId xmlns:p14="http://schemas.microsoft.com/office/powerpoint/2010/main" val="2831110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smtClean="0"/>
              <a:t>Student</a:t>
            </a:r>
            <a:endParaRPr lang="en-US" dirty="0"/>
          </a:p>
        </p:txBody>
      </p:sp>
      <p:sp>
        <p:nvSpPr>
          <p:cNvPr id="3" name="Content Placeholder 2"/>
          <p:cNvSpPr>
            <a:spLocks noGrp="1"/>
          </p:cNvSpPr>
          <p:nvPr>
            <p:ph idx="1"/>
          </p:nvPr>
        </p:nvSpPr>
        <p:spPr/>
        <p:txBody>
          <a:bodyPr/>
          <a:lstStyle/>
          <a:p>
            <a:r>
              <a:rPr lang="el-GR" dirty="0" smtClean="0"/>
              <a:t>Κρατάει το όνομα του φοιτητή και τις μονάδες που έχει πάρει μέχρι τώρα.</a:t>
            </a:r>
          </a:p>
          <a:p>
            <a:r>
              <a:rPr lang="el-GR" dirty="0" smtClean="0"/>
              <a:t>Ενδεχομένως να κρατάει και τα μαθήματα που παίρνει.</a:t>
            </a:r>
          </a:p>
          <a:p>
            <a:r>
              <a:rPr lang="el-GR" dirty="0" smtClean="0"/>
              <a:t>Ενδεχομένως να κρατάει και τη λίστα με τα μαθήματα που έχει περάσει.</a:t>
            </a:r>
          </a:p>
          <a:p>
            <a:r>
              <a:rPr lang="el-GR" dirty="0" smtClean="0"/>
              <a:t>Χρειαζόμαστε μέθοδο για να γραφτεί ο φοιτητής στο μάθημα, ή να το περάσει, ή καλύτερα να τις βάλουμε στην κλάση του μαθήματος?</a:t>
            </a:r>
            <a:endParaRPr lang="en-US" dirty="0"/>
          </a:p>
        </p:txBody>
      </p:sp>
    </p:spTree>
    <p:extLst>
      <p:ext uri="{BB962C8B-B14F-4D97-AF65-F5344CB8AC3E}">
        <p14:creationId xmlns:p14="http://schemas.microsoft.com/office/powerpoint/2010/main" val="1118992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smtClean="0"/>
              <a:t>Course</a:t>
            </a:r>
            <a:endParaRPr lang="en-US" dirty="0"/>
          </a:p>
        </p:txBody>
      </p:sp>
      <p:sp>
        <p:nvSpPr>
          <p:cNvPr id="3" name="Content Placeholder 2"/>
          <p:cNvSpPr>
            <a:spLocks noGrp="1"/>
          </p:cNvSpPr>
          <p:nvPr>
            <p:ph idx="1"/>
          </p:nvPr>
        </p:nvSpPr>
        <p:spPr/>
        <p:txBody>
          <a:bodyPr/>
          <a:lstStyle/>
          <a:p>
            <a:r>
              <a:rPr lang="el-GR" dirty="0" smtClean="0"/>
              <a:t>Κρατάει το όνομα του μαθήματος, τις μονάδες του μαθήματος, τον καθηγητή που κάνει το μάθημα, τους φοιτητές που παίρνουν το μάθημα</a:t>
            </a:r>
          </a:p>
          <a:p>
            <a:pPr lvl="1"/>
            <a:r>
              <a:rPr lang="el-GR" dirty="0" smtClean="0"/>
              <a:t>Τίποτα άλλο? Τι θα κάνουμε με τους βαθμούς και το ποιος πέρασε το μάθημα?</a:t>
            </a:r>
          </a:p>
          <a:p>
            <a:r>
              <a:rPr lang="el-GR" dirty="0" smtClean="0"/>
              <a:t>Μέθοδοι</a:t>
            </a:r>
          </a:p>
          <a:p>
            <a:pPr lvl="1"/>
            <a:r>
              <a:rPr lang="el-GR" dirty="0" smtClean="0"/>
              <a:t>Ανάθεση καθηγητή </a:t>
            </a:r>
          </a:p>
          <a:p>
            <a:pPr lvl="1"/>
            <a:r>
              <a:rPr lang="el-GR" dirty="0" smtClean="0"/>
              <a:t>Εγγραφή φοιτητή στο μάθημα</a:t>
            </a:r>
          </a:p>
          <a:p>
            <a:pPr lvl="1"/>
            <a:r>
              <a:rPr lang="el-GR" dirty="0" smtClean="0"/>
              <a:t>Ανάθεση βαθμών στους φοιτητές.</a:t>
            </a:r>
          </a:p>
          <a:p>
            <a:pPr lvl="1"/>
            <a:endParaRPr lang="en-US" dirty="0"/>
          </a:p>
        </p:txBody>
      </p:sp>
    </p:spTree>
    <p:extLst>
      <p:ext uri="{BB962C8B-B14F-4D97-AF65-F5344CB8AC3E}">
        <p14:creationId xmlns:p14="http://schemas.microsoft.com/office/powerpoint/2010/main" val="2936349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smtClean="0"/>
              <a:t>Department</a:t>
            </a:r>
            <a:endParaRPr lang="en-US" dirty="0"/>
          </a:p>
        </p:txBody>
      </p:sp>
      <p:sp>
        <p:nvSpPr>
          <p:cNvPr id="3" name="Content Placeholder 2"/>
          <p:cNvSpPr>
            <a:spLocks noGrp="1"/>
          </p:cNvSpPr>
          <p:nvPr>
            <p:ph idx="1"/>
          </p:nvPr>
        </p:nvSpPr>
        <p:spPr/>
        <p:txBody>
          <a:bodyPr/>
          <a:lstStyle/>
          <a:p>
            <a:r>
              <a:rPr lang="el-GR" dirty="0" smtClean="0"/>
              <a:t>Τα βάζει όλα μαζί, εδώ δημιουργούμε τους φοιτητές, καθηγητές, μαθήματα.</a:t>
            </a:r>
          </a:p>
          <a:p>
            <a:r>
              <a:rPr lang="el-GR" dirty="0" smtClean="0"/>
              <a:t>Οι φοιτητές και οι καθηγητές ως άτομα θα μπορούσαν να υπάρχουν και εκτός του τμήματος.</a:t>
            </a:r>
          </a:p>
          <a:p>
            <a:r>
              <a:rPr lang="el-GR" dirty="0" smtClean="0"/>
              <a:t>Εδώ δημιουργούμε την </a:t>
            </a:r>
            <a:r>
              <a:rPr lang="en-US" dirty="0" smtClean="0"/>
              <a:t>main.</a:t>
            </a:r>
          </a:p>
          <a:p>
            <a:endParaRPr lang="en-US" dirty="0"/>
          </a:p>
          <a:p>
            <a:endParaRPr lang="en-US" dirty="0" smtClean="0"/>
          </a:p>
          <a:p>
            <a:r>
              <a:rPr lang="el-GR" dirty="0" smtClean="0"/>
              <a:t>Χρειαζόμαστε άλλη κλάση?</a:t>
            </a:r>
            <a:endParaRPr lang="en-US" dirty="0"/>
          </a:p>
        </p:txBody>
      </p:sp>
    </p:spTree>
    <p:extLst>
      <p:ext uri="{BB962C8B-B14F-4D97-AF65-F5344CB8AC3E}">
        <p14:creationId xmlns:p14="http://schemas.microsoft.com/office/powerpoint/2010/main" val="234350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err="1" smtClean="0"/>
              <a:t>StudentRecord</a:t>
            </a:r>
            <a:endParaRPr lang="en-US" dirty="0"/>
          </a:p>
        </p:txBody>
      </p:sp>
      <p:sp>
        <p:nvSpPr>
          <p:cNvPr id="3" name="Content Placeholder 2"/>
          <p:cNvSpPr>
            <a:spLocks noGrp="1"/>
          </p:cNvSpPr>
          <p:nvPr>
            <p:ph idx="1"/>
          </p:nvPr>
        </p:nvSpPr>
        <p:spPr/>
        <p:txBody>
          <a:bodyPr/>
          <a:lstStyle/>
          <a:p>
            <a:r>
              <a:rPr lang="el-GR" dirty="0" smtClean="0"/>
              <a:t>Χρειαζόμαστε να κρατάμε για κάθε φοιτητή τις πληροφορίες του (αυτά που έχουμε στο </a:t>
            </a:r>
            <a:r>
              <a:rPr lang="en-US" dirty="0" smtClean="0"/>
              <a:t>Student class) </a:t>
            </a:r>
            <a:r>
              <a:rPr lang="el-GR" dirty="0" smtClean="0"/>
              <a:t>και το βαθμό του. </a:t>
            </a:r>
          </a:p>
          <a:p>
            <a:r>
              <a:rPr lang="el-GR" dirty="0" smtClean="0"/>
              <a:t>Μας βολεύει να δημιουργήσουμε μια καινούρια κλάση που να βάζει μαζί αυτές τις πληροφορίες.</a:t>
            </a:r>
          </a:p>
        </p:txBody>
      </p:sp>
    </p:spTree>
    <p:extLst>
      <p:ext uri="{BB962C8B-B14F-4D97-AF65-F5344CB8AC3E}">
        <p14:creationId xmlns:p14="http://schemas.microsoft.com/office/powerpoint/2010/main" val="2726002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ArrayList</a:t>
            </a:r>
            <a:endParaRPr lang="en-US" dirty="0"/>
          </a:p>
        </p:txBody>
      </p:sp>
      <p:sp>
        <p:nvSpPr>
          <p:cNvPr id="3" name="Content Placeholder 2"/>
          <p:cNvSpPr>
            <a:spLocks noGrp="1"/>
          </p:cNvSpPr>
          <p:nvPr>
            <p:ph idx="1"/>
          </p:nvPr>
        </p:nvSpPr>
        <p:spPr/>
        <p:txBody>
          <a:bodyPr>
            <a:normAutofit fontScale="70000" lnSpcReduction="20000"/>
          </a:bodyPr>
          <a:lstStyle/>
          <a:p>
            <a:r>
              <a:rPr lang="el-GR" dirty="0" smtClean="0"/>
              <a:t>Μια βοηθητική δομή είναι το </a:t>
            </a:r>
            <a:r>
              <a:rPr lang="en-US" dirty="0" err="1" smtClean="0">
                <a:solidFill>
                  <a:srgbClr val="0070C0"/>
                </a:solidFill>
              </a:rPr>
              <a:t>ArrayList</a:t>
            </a:r>
            <a:r>
              <a:rPr lang="el-GR" dirty="0" smtClean="0">
                <a:solidFill>
                  <a:srgbClr val="0070C0"/>
                </a:solidFill>
              </a:rPr>
              <a:t> </a:t>
            </a:r>
            <a:r>
              <a:rPr lang="el-GR" dirty="0" smtClean="0"/>
              <a:t>το οποίο είναι ένας </a:t>
            </a:r>
            <a:r>
              <a:rPr lang="el-GR" dirty="0" smtClean="0">
                <a:solidFill>
                  <a:schemeClr val="accent6">
                    <a:lumMod val="75000"/>
                  </a:schemeClr>
                </a:solidFill>
              </a:rPr>
              <a:t>δυναμικός πίνακας </a:t>
            </a:r>
            <a:r>
              <a:rPr lang="el-GR" dirty="0" smtClean="0"/>
              <a:t>ακριβώς όπως αυτός που υλοποιήσατε στην άσκηση</a:t>
            </a:r>
          </a:p>
          <a:p>
            <a:pPr lvl="1"/>
            <a:r>
              <a:rPr lang="el-GR" dirty="0" smtClean="0"/>
              <a:t>Το </a:t>
            </a:r>
            <a:r>
              <a:rPr lang="en-US" dirty="0" err="1" smtClean="0">
                <a:solidFill>
                  <a:srgbClr val="0070C0"/>
                </a:solidFill>
              </a:rPr>
              <a:t>ArrayList</a:t>
            </a:r>
            <a:r>
              <a:rPr lang="en-US" dirty="0" smtClean="0">
                <a:solidFill>
                  <a:srgbClr val="0070C0"/>
                </a:solidFill>
              </a:rPr>
              <a:t> </a:t>
            </a:r>
            <a:r>
              <a:rPr lang="el-GR" dirty="0" smtClean="0"/>
              <a:t>μπορεί να κρατάει </a:t>
            </a:r>
            <a:r>
              <a:rPr lang="el-GR" dirty="0" smtClean="0">
                <a:solidFill>
                  <a:srgbClr val="FF0000"/>
                </a:solidFill>
              </a:rPr>
              <a:t>αντικείμενα</a:t>
            </a:r>
            <a:r>
              <a:rPr lang="el-GR" dirty="0" smtClean="0"/>
              <a:t> οποιουδήποτε τύπου.</a:t>
            </a:r>
          </a:p>
          <a:p>
            <a:r>
              <a:rPr lang="el-GR" dirty="0" smtClean="0"/>
              <a:t>Συντακτικό:</a:t>
            </a:r>
          </a:p>
          <a:p>
            <a:pPr lvl="1"/>
            <a:r>
              <a:rPr lang="en-US" b="1" dirty="0" smtClean="0">
                <a:solidFill>
                  <a:srgbClr val="0070C0"/>
                </a:solidFill>
                <a:latin typeface="Courier New" pitchFamily="49" charset="0"/>
                <a:cs typeface="Courier New" pitchFamily="49" charset="0"/>
              </a:rPr>
              <a:t>import </a:t>
            </a:r>
            <a:r>
              <a:rPr lang="en-US" b="1" dirty="0" err="1" smtClean="0">
                <a:solidFill>
                  <a:srgbClr val="0070C0"/>
                </a:solidFill>
                <a:latin typeface="Courier New" pitchFamily="49" charset="0"/>
                <a:cs typeface="Courier New" pitchFamily="49" charset="0"/>
              </a:rPr>
              <a:t>java.util.ArrayList</a:t>
            </a:r>
            <a:r>
              <a:rPr lang="en-US" b="1" dirty="0" smtClean="0">
                <a:solidFill>
                  <a:srgbClr val="0070C0"/>
                </a:solidFill>
                <a:latin typeface="Courier New" pitchFamily="49" charset="0"/>
                <a:cs typeface="Courier New" pitchFamily="49" charset="0"/>
              </a:rPr>
              <a:t>;</a:t>
            </a:r>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l-GR" b="1" dirty="0" err="1" smtClean="0">
                <a:solidFill>
                  <a:srgbClr val="FF0000"/>
                </a:solidFill>
                <a:latin typeface="Courier New" pitchFamily="49" charset="0"/>
                <a:cs typeface="Courier New" pitchFamily="49" charset="0"/>
              </a:rPr>
              <a:t>Βασικος</a:t>
            </a:r>
            <a:r>
              <a:rPr lang="el-GR" b="1" dirty="0" smtClean="0">
                <a:solidFill>
                  <a:srgbClr val="FF0000"/>
                </a:solidFill>
                <a:latin typeface="Courier New" pitchFamily="49" charset="0"/>
                <a:cs typeface="Courier New" pitchFamily="49" charset="0"/>
              </a:rPr>
              <a:t> Τύπος</a:t>
            </a:r>
            <a:r>
              <a:rPr lang="el-GR" b="1" dirty="0" smtClean="0">
                <a:solidFill>
                  <a:srgbClr val="0070C0"/>
                </a:solidFill>
                <a:latin typeface="Courier New" pitchFamily="49" charset="0"/>
                <a:cs typeface="Courier New" pitchFamily="49" charset="0"/>
              </a:rPr>
              <a:t>&gt; </a:t>
            </a:r>
            <a:r>
              <a:rPr lang="en-US" b="1" dirty="0" err="1" smtClean="0">
                <a:solidFill>
                  <a:schemeClr val="accent6">
                    <a:lumMod val="75000"/>
                  </a:schemeClr>
                </a:solidFill>
                <a:latin typeface="Courier New" pitchFamily="49" charset="0"/>
                <a:cs typeface="Courier New" pitchFamily="49" charset="0"/>
              </a:rPr>
              <a:t>myList</a:t>
            </a:r>
            <a:r>
              <a:rPr lang="en-US" b="1" dirty="0" smtClean="0">
                <a:solidFill>
                  <a:srgbClr val="0070C0"/>
                </a:solidFill>
                <a:latin typeface="Courier New" pitchFamily="49" charset="0"/>
                <a:cs typeface="Courier New" pitchFamily="49" charset="0"/>
              </a:rPr>
              <a:t>;</a:t>
            </a:r>
          </a:p>
          <a:p>
            <a:endParaRPr lang="en-US" dirty="0" smtClean="0"/>
          </a:p>
          <a:p>
            <a:r>
              <a:rPr lang="el-GR" dirty="0" smtClean="0"/>
              <a:t>Ο </a:t>
            </a:r>
            <a:r>
              <a:rPr lang="el-GR" dirty="0">
                <a:solidFill>
                  <a:srgbClr val="FF0000"/>
                </a:solidFill>
              </a:rPr>
              <a:t>βασικός </a:t>
            </a:r>
            <a:r>
              <a:rPr lang="el-GR" dirty="0" smtClean="0">
                <a:solidFill>
                  <a:srgbClr val="FF0000"/>
                </a:solidFill>
              </a:rPr>
              <a:t>τύπος </a:t>
            </a:r>
            <a:r>
              <a:rPr lang="el-GR" dirty="0" smtClean="0"/>
              <a:t>είναι οποιοσδήποτε μια οποιαδήποτε κλάση.</a:t>
            </a:r>
          </a:p>
          <a:p>
            <a:pPr lvl="1"/>
            <a:r>
              <a:rPr lang="el-GR" dirty="0" smtClean="0"/>
              <a:t>Αυτός είναι ο τύπος των δεδομένων που αποθηκεύει ο πίνακας μας. </a:t>
            </a:r>
          </a:p>
          <a:p>
            <a:pPr lvl="1"/>
            <a:r>
              <a:rPr lang="el-GR" dirty="0" smtClean="0"/>
              <a:t>Για να αποθηκεύσουμε </a:t>
            </a:r>
            <a:r>
              <a:rPr lang="el-GR" dirty="0" smtClean="0">
                <a:solidFill>
                  <a:schemeClr val="accent6">
                    <a:lumMod val="75000"/>
                  </a:schemeClr>
                </a:solidFill>
              </a:rPr>
              <a:t>βασικούς τύπους </a:t>
            </a:r>
            <a:r>
              <a:rPr lang="el-GR" dirty="0" smtClean="0"/>
              <a:t>χρειαζόμαστε την </a:t>
            </a:r>
            <a:r>
              <a:rPr lang="en-US" dirty="0" smtClean="0">
                <a:solidFill>
                  <a:srgbClr val="0070C0"/>
                </a:solidFill>
              </a:rPr>
              <a:t>wrapper class</a:t>
            </a:r>
            <a:r>
              <a:rPr lang="en-US" dirty="0" smtClean="0"/>
              <a:t>.</a:t>
            </a:r>
          </a:p>
          <a:p>
            <a:endParaRPr lang="en-US" dirty="0" smtClean="0"/>
          </a:p>
          <a:p>
            <a:r>
              <a:rPr lang="el-GR" dirty="0" smtClean="0"/>
              <a:t>Παραδείγματα:</a:t>
            </a:r>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Integer</a:t>
            </a:r>
            <a:r>
              <a:rPr lang="el-GR" b="1" dirty="0" smtClean="0">
                <a:solidFill>
                  <a:srgbClr val="0070C0"/>
                </a:solidFill>
                <a:latin typeface="Courier New" pitchFamily="49" charset="0"/>
                <a:cs typeface="Courier New" pitchFamily="49" charset="0"/>
              </a:rPr>
              <a:t>&gt; </a:t>
            </a:r>
            <a:r>
              <a:rPr lang="en-US" b="1" dirty="0" err="1" smtClean="0">
                <a:solidFill>
                  <a:schemeClr val="accent6">
                    <a:lumMod val="75000"/>
                  </a:schemeClr>
                </a:solidFill>
                <a:latin typeface="Courier New" pitchFamily="49" charset="0"/>
                <a:cs typeface="Courier New" pitchFamily="49" charset="0"/>
              </a:rPr>
              <a:t>myList</a:t>
            </a:r>
            <a:r>
              <a:rPr lang="en-US" b="1" dirty="0" smtClean="0">
                <a:solidFill>
                  <a:schemeClr val="accent6">
                    <a:lumMod val="75000"/>
                  </a:schemeClr>
                </a:solidFill>
                <a:latin typeface="Courier New" pitchFamily="49" charset="0"/>
                <a:cs typeface="Courier New" pitchFamily="49" charset="0"/>
              </a:rPr>
              <a:t>; </a:t>
            </a:r>
            <a:r>
              <a:rPr lang="en-US" sz="2500" dirty="0"/>
              <a:t>// </a:t>
            </a:r>
            <a:r>
              <a:rPr lang="el-GR" sz="2500" dirty="0" err="1"/>
              <a:t>λιστα</a:t>
            </a:r>
            <a:r>
              <a:rPr lang="el-GR" sz="2500" dirty="0"/>
              <a:t> από ακεραίους</a:t>
            </a:r>
            <a:endParaRPr lang="en-US" sz="2500" dirty="0"/>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String</a:t>
            </a:r>
            <a:r>
              <a:rPr lang="el-GR" b="1" dirty="0" smtClean="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myList</a:t>
            </a:r>
            <a:r>
              <a:rPr lang="en-US" b="1" dirty="0" smtClean="0">
                <a:solidFill>
                  <a:schemeClr val="accent6">
                    <a:lumMod val="75000"/>
                  </a:schemeClr>
                </a:solidFill>
                <a:latin typeface="Courier New" pitchFamily="49" charset="0"/>
                <a:cs typeface="Courier New" pitchFamily="49" charset="0"/>
              </a:rPr>
              <a:t>;</a:t>
            </a:r>
            <a:r>
              <a:rPr lang="el-GR" b="1" dirty="0" smtClean="0">
                <a:solidFill>
                  <a:schemeClr val="accent6">
                    <a:lumMod val="75000"/>
                  </a:schemeClr>
                </a:solidFill>
                <a:latin typeface="Courier New" pitchFamily="49" charset="0"/>
                <a:cs typeface="Courier New" pitchFamily="49" charset="0"/>
              </a:rPr>
              <a:t> </a:t>
            </a:r>
            <a:r>
              <a:rPr lang="en-US" dirty="0"/>
              <a:t>// </a:t>
            </a:r>
            <a:r>
              <a:rPr lang="el-GR" dirty="0" err="1"/>
              <a:t>λιστα</a:t>
            </a:r>
            <a:r>
              <a:rPr lang="el-GR" dirty="0"/>
              <a:t> από </a:t>
            </a:r>
            <a:r>
              <a:rPr lang="en-US" dirty="0" smtClean="0"/>
              <a:t>String</a:t>
            </a:r>
            <a:endParaRPr lang="en-US" b="1" dirty="0" smtClean="0">
              <a:solidFill>
                <a:schemeClr val="accent6">
                  <a:lumMod val="75000"/>
                </a:schemeClr>
              </a:solidFill>
              <a:latin typeface="Courier New" pitchFamily="49" charset="0"/>
              <a:cs typeface="Courier New" pitchFamily="49" charset="0"/>
            </a:endParaRPr>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Person</a:t>
            </a:r>
            <a:r>
              <a:rPr lang="el-GR" b="1" dirty="0" smtClean="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myList</a:t>
            </a:r>
            <a:r>
              <a:rPr lang="en-US" b="1" dirty="0" smtClean="0">
                <a:solidFill>
                  <a:schemeClr val="accent6">
                    <a:lumMod val="75000"/>
                  </a:schemeClr>
                </a:solidFill>
                <a:latin typeface="Courier New" pitchFamily="49" charset="0"/>
                <a:cs typeface="Courier New" pitchFamily="49" charset="0"/>
              </a:rPr>
              <a:t>; </a:t>
            </a:r>
            <a:r>
              <a:rPr lang="en-US" dirty="0"/>
              <a:t>// </a:t>
            </a:r>
            <a:r>
              <a:rPr lang="el-GR" dirty="0" err="1"/>
              <a:t>λιστα</a:t>
            </a:r>
            <a:r>
              <a:rPr lang="el-GR" dirty="0"/>
              <a:t> από </a:t>
            </a:r>
            <a:r>
              <a:rPr lang="el-GR" dirty="0" smtClean="0"/>
              <a:t>αντικείμενα </a:t>
            </a:r>
            <a:r>
              <a:rPr lang="en-US" dirty="0" smtClean="0"/>
              <a:t>Person</a:t>
            </a:r>
            <a:endParaRPr lang="en-US" b="1" dirty="0">
              <a:solidFill>
                <a:schemeClr val="accent6">
                  <a:lumMod val="75000"/>
                </a:schemeClr>
              </a:solidFill>
              <a:latin typeface="Courier New" pitchFamily="49" charset="0"/>
              <a:cs typeface="Courier New" pitchFamily="49" charset="0"/>
            </a:endParaRP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325609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ArrayList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Constructors</a:t>
            </a:r>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T</a:t>
            </a:r>
            <a:r>
              <a:rPr lang="el-GR" b="1" dirty="0" smtClean="0">
                <a:solidFill>
                  <a:srgbClr val="0070C0"/>
                </a:solidFill>
                <a:latin typeface="Courier New" pitchFamily="49" charset="0"/>
                <a:cs typeface="Courier New" pitchFamily="49" charset="0"/>
              </a:rPr>
              <a:t>&gt; </a:t>
            </a:r>
            <a:r>
              <a:rPr lang="en-US" b="1" dirty="0" err="1" smtClean="0">
                <a:solidFill>
                  <a:schemeClr val="accent6">
                    <a:lumMod val="75000"/>
                  </a:schemeClr>
                </a:solidFill>
                <a:latin typeface="Courier New" pitchFamily="49" charset="0"/>
                <a:cs typeface="Courier New" pitchFamily="49" charset="0"/>
              </a:rPr>
              <a:t>myList</a:t>
            </a:r>
            <a:r>
              <a:rPr lang="en-US" b="1" dirty="0" smtClean="0">
                <a:solidFill>
                  <a:schemeClr val="accent6">
                    <a:lumMod val="75000"/>
                  </a:schemeClr>
                </a:solidFill>
                <a:latin typeface="Courier New" pitchFamily="49" charset="0"/>
                <a:cs typeface="Courier New" pitchFamily="49" charset="0"/>
              </a:rPr>
              <a:t> = </a:t>
            </a:r>
            <a:r>
              <a:rPr lang="en-US" b="1" dirty="0" smtClean="0">
                <a:solidFill>
                  <a:srgbClr val="FF0000"/>
                </a:solidFill>
                <a:latin typeface="Courier New" pitchFamily="49" charset="0"/>
                <a:cs typeface="Courier New" pitchFamily="49" charset="0"/>
              </a:rPr>
              <a:t>new</a:t>
            </a:r>
            <a:r>
              <a:rPr lang="en-US" b="1" dirty="0" smtClean="0">
                <a:solidFill>
                  <a:schemeClr val="accent6">
                    <a:lumMod val="75000"/>
                  </a:schemeClr>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&gt;();</a:t>
            </a:r>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T</a:t>
            </a:r>
            <a:r>
              <a:rPr lang="el-GR" b="1" dirty="0" smtClean="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myList</a:t>
            </a:r>
            <a:r>
              <a:rPr lang="en-US" b="1" dirty="0">
                <a:solidFill>
                  <a:schemeClr val="accent6">
                    <a:lumMod val="75000"/>
                  </a:schemeClr>
                </a:solidFill>
                <a:latin typeface="Courier New" pitchFamily="49" charset="0"/>
                <a:cs typeface="Courier New" pitchFamily="49" charset="0"/>
              </a:rPr>
              <a:t> = </a:t>
            </a:r>
            <a:r>
              <a:rPr lang="en-US" b="1" dirty="0">
                <a:solidFill>
                  <a:srgbClr val="FF0000"/>
                </a:solidFill>
                <a:latin typeface="Courier New" pitchFamily="49" charset="0"/>
                <a:cs typeface="Courier New" pitchFamily="49" charset="0"/>
              </a:rPr>
              <a:t>new</a:t>
            </a:r>
            <a:r>
              <a:rPr lang="en-US" b="1" dirty="0">
                <a:solidFill>
                  <a:schemeClr val="accent6">
                    <a:lumMod val="75000"/>
                  </a:schemeClr>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&gt;(</a:t>
            </a:r>
            <a:r>
              <a:rPr lang="en-US" b="1" dirty="0" smtClean="0">
                <a:solidFill>
                  <a:srgbClr val="FF0000"/>
                </a:solidFill>
                <a:latin typeface="Courier New" pitchFamily="49" charset="0"/>
                <a:cs typeface="Courier New" pitchFamily="49" charset="0"/>
              </a:rPr>
              <a:t>10</a:t>
            </a:r>
            <a:r>
              <a:rPr lang="en-US" b="1" dirty="0" smtClean="0">
                <a:solidFill>
                  <a:srgbClr val="0070C0"/>
                </a:solidFill>
                <a:latin typeface="Courier New" pitchFamily="49" charset="0"/>
                <a:cs typeface="Courier New" pitchFamily="49" charset="0"/>
              </a:rPr>
              <a:t>); //</a:t>
            </a:r>
            <a:r>
              <a:rPr lang="el-GR" b="1" dirty="0" err="1" smtClean="0">
                <a:solidFill>
                  <a:srgbClr val="0070C0"/>
                </a:solidFill>
                <a:latin typeface="Courier New" pitchFamily="49" charset="0"/>
                <a:cs typeface="Courier New" pitchFamily="49" charset="0"/>
              </a:rPr>
              <a:t>λιστα</a:t>
            </a:r>
            <a:r>
              <a:rPr lang="el-GR" b="1" dirty="0" smtClean="0">
                <a:solidFill>
                  <a:srgbClr val="0070C0"/>
                </a:solidFill>
                <a:latin typeface="Courier New" pitchFamily="49" charset="0"/>
                <a:cs typeface="Courier New" pitchFamily="49" charset="0"/>
              </a:rPr>
              <a:t> με χωρητικότητα 10</a:t>
            </a:r>
          </a:p>
          <a:p>
            <a:r>
              <a:rPr lang="el-GR" dirty="0" smtClean="0"/>
              <a:t>Μέθοδοι</a:t>
            </a:r>
          </a:p>
          <a:p>
            <a:pPr lvl="1"/>
            <a:r>
              <a:rPr lang="en-US" b="1" dirty="0">
                <a:solidFill>
                  <a:srgbClr val="0070C0"/>
                </a:solidFill>
                <a:latin typeface="Courier New" pitchFamily="49" charset="0"/>
                <a:cs typeface="Courier New" pitchFamily="49" charset="0"/>
              </a:rPr>
              <a:t>add(</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 x):</a:t>
            </a:r>
            <a:r>
              <a:rPr lang="en-US" dirty="0" smtClean="0"/>
              <a:t> </a:t>
            </a:r>
            <a:r>
              <a:rPr lang="el-GR" dirty="0" smtClean="0"/>
              <a:t>προσθέτει το στοιχειό </a:t>
            </a:r>
            <a:r>
              <a:rPr lang="en-US" b="1" dirty="0">
                <a:solidFill>
                  <a:srgbClr val="0070C0"/>
                </a:solidFill>
                <a:latin typeface="Courier New" pitchFamily="49" charset="0"/>
                <a:cs typeface="Courier New" pitchFamily="49" charset="0"/>
              </a:rPr>
              <a:t>x</a:t>
            </a:r>
            <a:r>
              <a:rPr lang="en-US" dirty="0" smtClean="0"/>
              <a:t> </a:t>
            </a:r>
            <a:r>
              <a:rPr lang="el-GR" dirty="0" smtClean="0"/>
              <a:t>στο τέλος του πίνακα.</a:t>
            </a:r>
          </a:p>
          <a:p>
            <a:pPr lvl="1"/>
            <a:r>
              <a:rPr lang="en-US" b="1" dirty="0" smtClean="0">
                <a:solidFill>
                  <a:srgbClr val="0070C0"/>
                </a:solidFill>
                <a:latin typeface="Courier New" pitchFamily="49" charset="0"/>
                <a:cs typeface="Courier New" pitchFamily="49" charset="0"/>
              </a:rPr>
              <a:t>add(int i, </a:t>
            </a:r>
            <a:r>
              <a:rPr lang="en-US" b="1" dirty="0" smtClean="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x):</a:t>
            </a:r>
            <a:r>
              <a:rPr lang="en-US" dirty="0"/>
              <a:t> </a:t>
            </a:r>
            <a:r>
              <a:rPr lang="el-GR" dirty="0"/>
              <a:t>προσθέτει το στοιχειό </a:t>
            </a:r>
            <a:r>
              <a:rPr lang="en-US" b="1" dirty="0">
                <a:solidFill>
                  <a:srgbClr val="0070C0"/>
                </a:solidFill>
                <a:latin typeface="Courier New" pitchFamily="49" charset="0"/>
                <a:cs typeface="Courier New" pitchFamily="49" charset="0"/>
              </a:rPr>
              <a:t>x</a:t>
            </a:r>
            <a:r>
              <a:rPr lang="en-US" dirty="0"/>
              <a:t> </a:t>
            </a:r>
            <a:r>
              <a:rPr lang="el-GR" dirty="0" smtClean="0"/>
              <a:t>στη θέση </a:t>
            </a:r>
            <a:r>
              <a:rPr lang="en-US" b="1" dirty="0">
                <a:solidFill>
                  <a:srgbClr val="0070C0"/>
                </a:solidFill>
                <a:latin typeface="Courier New" pitchFamily="49" charset="0"/>
                <a:cs typeface="Courier New" pitchFamily="49" charset="0"/>
              </a:rPr>
              <a:t>i </a:t>
            </a:r>
            <a:r>
              <a:rPr lang="el-GR" dirty="0" smtClean="0"/>
              <a:t>και μετατοπίζει τα υπόλοιπα στοιχεία κατά μια θέση. </a:t>
            </a:r>
          </a:p>
          <a:p>
            <a:pPr lvl="1"/>
            <a:r>
              <a:rPr lang="en-US" b="1" dirty="0" smtClean="0">
                <a:solidFill>
                  <a:srgbClr val="0070C0"/>
                </a:solidFill>
                <a:latin typeface="Courier New" pitchFamily="49" charset="0"/>
                <a:cs typeface="Courier New" pitchFamily="49" charset="0"/>
              </a:rPr>
              <a:t>remove(int i): </a:t>
            </a:r>
            <a:r>
              <a:rPr lang="el-GR" dirty="0"/>
              <a:t>αφαιρεί το στοιχείο στη θέση </a:t>
            </a:r>
            <a:r>
              <a:rPr lang="en-US" b="1" dirty="0">
                <a:solidFill>
                  <a:srgbClr val="0070C0"/>
                </a:solidFill>
                <a:latin typeface="Courier New" pitchFamily="49" charset="0"/>
                <a:cs typeface="Courier New" pitchFamily="49" charset="0"/>
              </a:rPr>
              <a:t>i </a:t>
            </a:r>
            <a:endParaRPr lang="el-GR" dirty="0"/>
          </a:p>
          <a:p>
            <a:pPr lvl="1"/>
            <a:r>
              <a:rPr lang="en-US" b="1" dirty="0">
                <a:solidFill>
                  <a:srgbClr val="0070C0"/>
                </a:solidFill>
                <a:latin typeface="Courier New" pitchFamily="49" charset="0"/>
                <a:cs typeface="Courier New" pitchFamily="49" charset="0"/>
              </a:rPr>
              <a:t>set(int i, </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 x): </a:t>
            </a:r>
            <a:r>
              <a:rPr lang="el-GR" dirty="0" smtClean="0"/>
              <a:t>θέτει στην θέση </a:t>
            </a:r>
            <a:r>
              <a:rPr lang="en-US" b="1" dirty="0" err="1">
                <a:solidFill>
                  <a:srgbClr val="0070C0"/>
                </a:solidFill>
                <a:latin typeface="Courier New" pitchFamily="49" charset="0"/>
                <a:cs typeface="Courier New" pitchFamily="49" charset="0"/>
              </a:rPr>
              <a:t>i</a:t>
            </a:r>
            <a:r>
              <a:rPr lang="el-GR" dirty="0" smtClean="0"/>
              <a:t> την τιμή </a:t>
            </a:r>
            <a:r>
              <a:rPr lang="en-US" b="1" dirty="0" smtClean="0">
                <a:solidFill>
                  <a:srgbClr val="0070C0"/>
                </a:solidFill>
                <a:latin typeface="Courier New" pitchFamily="49" charset="0"/>
                <a:cs typeface="Courier New" pitchFamily="49" charset="0"/>
              </a:rPr>
              <a:t>x</a:t>
            </a:r>
            <a:r>
              <a:rPr lang="el-GR" b="1" dirty="0" smtClean="0">
                <a:solidFill>
                  <a:srgbClr val="0070C0"/>
                </a:solidFill>
                <a:latin typeface="Courier New" pitchFamily="49" charset="0"/>
                <a:cs typeface="Courier New" pitchFamily="49" charset="0"/>
              </a:rPr>
              <a:t> </a:t>
            </a:r>
            <a:r>
              <a:rPr lang="el-GR" sz="2500" dirty="0"/>
              <a:t>αλλάζοντας την προηγούμενη</a:t>
            </a:r>
            <a:endParaRPr lang="en-US" sz="2500" dirty="0"/>
          </a:p>
          <a:p>
            <a:pPr lvl="1"/>
            <a:r>
              <a:rPr lang="en-US" b="1" dirty="0">
                <a:solidFill>
                  <a:srgbClr val="0070C0"/>
                </a:solidFill>
                <a:latin typeface="Courier New" pitchFamily="49" charset="0"/>
                <a:cs typeface="Courier New" pitchFamily="49" charset="0"/>
              </a:rPr>
              <a:t>get(int i): </a:t>
            </a:r>
            <a:r>
              <a:rPr lang="el-GR" dirty="0" smtClean="0"/>
              <a:t>επιστρέφει το αντικείμενο τύπου </a:t>
            </a:r>
            <a:r>
              <a:rPr lang="en-US" b="1" dirty="0">
                <a:solidFill>
                  <a:srgbClr val="FF0000"/>
                </a:solidFill>
                <a:latin typeface="Courier New" pitchFamily="49" charset="0"/>
                <a:cs typeface="Courier New" pitchFamily="49" charset="0"/>
              </a:rPr>
              <a:t>T</a:t>
            </a:r>
            <a:r>
              <a:rPr lang="el-GR" dirty="0" smtClean="0"/>
              <a:t> στη θέση </a:t>
            </a:r>
            <a:r>
              <a:rPr lang="en-US" b="1" dirty="0">
                <a:solidFill>
                  <a:srgbClr val="0070C0"/>
                </a:solidFill>
                <a:latin typeface="Courier New" pitchFamily="49" charset="0"/>
                <a:cs typeface="Courier New" pitchFamily="49" charset="0"/>
              </a:rPr>
              <a:t>i</a:t>
            </a:r>
            <a:r>
              <a:rPr lang="en-US" dirty="0" smtClean="0"/>
              <a:t>.</a:t>
            </a:r>
          </a:p>
          <a:p>
            <a:pPr lvl="1"/>
            <a:r>
              <a:rPr lang="en-US" b="1" dirty="0">
                <a:solidFill>
                  <a:srgbClr val="0070C0"/>
                </a:solidFill>
                <a:latin typeface="Courier New" pitchFamily="49" charset="0"/>
                <a:cs typeface="Courier New" pitchFamily="49" charset="0"/>
              </a:rPr>
              <a:t>size(): </a:t>
            </a:r>
            <a:r>
              <a:rPr lang="el-GR" dirty="0" smtClean="0"/>
              <a:t>ο αριθμός των στοιχείων του πίνακα.</a:t>
            </a:r>
          </a:p>
          <a:p>
            <a:r>
              <a:rPr lang="el-GR" dirty="0" smtClean="0"/>
              <a:t>Διατρέχοντας τον πίνακα:</a:t>
            </a:r>
          </a:p>
          <a:p>
            <a:pPr lvl="1"/>
            <a:r>
              <a:rPr lang="en-US" b="1" dirty="0" err="1">
                <a:solidFill>
                  <a:srgbClr val="0070C0"/>
                </a:solidFill>
                <a:latin typeface="Courier New" pitchFamily="49" charset="0"/>
                <a:cs typeface="Courier New" pitchFamily="49" charset="0"/>
              </a:rPr>
              <a:t>ArrayList</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T</a:t>
            </a:r>
            <a:r>
              <a:rPr lang="el-GR" b="1" dirty="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myList</a:t>
            </a:r>
            <a:r>
              <a:rPr lang="en-US" b="1" dirty="0">
                <a:solidFill>
                  <a:schemeClr val="accent6">
                    <a:lumMod val="75000"/>
                  </a:schemeClr>
                </a:solidFill>
                <a:latin typeface="Courier New" pitchFamily="49" charset="0"/>
                <a:cs typeface="Courier New" pitchFamily="49" charset="0"/>
              </a:rPr>
              <a:t> = </a:t>
            </a:r>
            <a:r>
              <a:rPr lang="en-US" b="1" dirty="0">
                <a:solidFill>
                  <a:srgbClr val="FF0000"/>
                </a:solidFill>
                <a:latin typeface="Courier New" pitchFamily="49" charset="0"/>
                <a:cs typeface="Courier New" pitchFamily="49" charset="0"/>
              </a:rPr>
              <a:t>new</a:t>
            </a:r>
            <a:r>
              <a:rPr lang="en-US" b="1" dirty="0">
                <a:solidFill>
                  <a:schemeClr val="accent6">
                    <a:lumMod val="75000"/>
                  </a:schemeClr>
                </a:solidFill>
                <a:latin typeface="Courier New" pitchFamily="49" charset="0"/>
                <a:cs typeface="Courier New" pitchFamily="49" charset="0"/>
              </a:rPr>
              <a:t> </a:t>
            </a:r>
            <a:r>
              <a:rPr lang="en-US" b="1" dirty="0" err="1">
                <a:solidFill>
                  <a:srgbClr val="0070C0"/>
                </a:solidFill>
                <a:latin typeface="Courier New" pitchFamily="49" charset="0"/>
                <a:cs typeface="Courier New" pitchFamily="49" charset="0"/>
              </a:rPr>
              <a:t>ArrayList</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&gt;();</a:t>
            </a:r>
          </a:p>
          <a:p>
            <a:pPr lvl="1"/>
            <a:r>
              <a:rPr lang="en-US" b="1" dirty="0" smtClean="0">
                <a:solidFill>
                  <a:srgbClr val="0070C0"/>
                </a:solidFill>
                <a:latin typeface="Courier New" pitchFamily="49" charset="0"/>
                <a:cs typeface="Courier New" pitchFamily="49" charset="0"/>
              </a:rPr>
              <a:t>for(</a:t>
            </a:r>
            <a:r>
              <a:rPr lang="en-US" b="1" dirty="0" smtClean="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 x: </a:t>
            </a:r>
            <a:r>
              <a:rPr lang="en-US" b="1" dirty="0" err="1" smtClean="0">
                <a:solidFill>
                  <a:schemeClr val="accent6">
                    <a:lumMod val="75000"/>
                  </a:schemeClr>
                </a:solidFill>
                <a:latin typeface="Courier New" pitchFamily="49" charset="0"/>
                <a:cs typeface="Courier New" pitchFamily="49" charset="0"/>
              </a:rPr>
              <a:t>myList</a:t>
            </a:r>
            <a:r>
              <a:rPr lang="en-US" b="1" dirty="0" smtClean="0">
                <a:solidFill>
                  <a:srgbClr val="0070C0"/>
                </a:solidFill>
                <a:latin typeface="Courier New" pitchFamily="49" charset="0"/>
                <a:cs typeface="Courier New" pitchFamily="49" charset="0"/>
              </a:rPr>
              <a:t>){…}</a:t>
            </a:r>
            <a:endParaRPr lang="en-US" dirty="0"/>
          </a:p>
          <a:p>
            <a:pPr lvl="1"/>
            <a:endParaRPr lang="en-US" dirty="0">
              <a:solidFill>
                <a:srgbClr val="0070C0"/>
              </a:solidFill>
            </a:endParaRPr>
          </a:p>
        </p:txBody>
      </p:sp>
    </p:spTree>
    <p:extLst>
      <p:ext uri="{BB962C8B-B14F-4D97-AF65-F5344CB8AC3E}">
        <p14:creationId xmlns:p14="http://schemas.microsoft.com/office/powerpoint/2010/main" val="2051771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07504" y="4869160"/>
            <a:ext cx="3312368" cy="145310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p>
          <a:p>
            <a:pPr algn="ctr"/>
            <a:endParaRPr lang="en-US" dirty="0" smtClean="0"/>
          </a:p>
          <a:p>
            <a:pPr algn="ctr"/>
            <a:endParaRPr lang="en-US" dirty="0"/>
          </a:p>
          <a:p>
            <a:pPr algn="ctr"/>
            <a:endParaRPr lang="en-US" dirty="0"/>
          </a:p>
        </p:txBody>
      </p:sp>
      <p:sp>
        <p:nvSpPr>
          <p:cNvPr id="2" name="Title 1"/>
          <p:cNvSpPr>
            <a:spLocks noGrp="1"/>
          </p:cNvSpPr>
          <p:nvPr>
            <p:ph type="title"/>
          </p:nvPr>
        </p:nvSpPr>
        <p:spPr/>
        <p:txBody>
          <a:bodyPr>
            <a:normAutofit/>
          </a:bodyPr>
          <a:lstStyle/>
          <a:p>
            <a:r>
              <a:rPr lang="el-GR" dirty="0" smtClean="0"/>
              <a:t>Εκτέλεση</a:t>
            </a:r>
            <a:endParaRPr lang="en-US" dirty="0"/>
          </a:p>
        </p:txBody>
      </p:sp>
      <p:graphicFrame>
        <p:nvGraphicFramePr>
          <p:cNvPr id="5" name="Table 4"/>
          <p:cNvGraphicFramePr>
            <a:graphicFrameLocks noGrp="1"/>
          </p:cNvGraphicFramePr>
          <p:nvPr>
            <p:extLst/>
          </p:nvPr>
        </p:nvGraphicFramePr>
        <p:xfrm>
          <a:off x="187219" y="5184445"/>
          <a:ext cx="3096344" cy="850038"/>
        </p:xfrm>
        <a:graphic>
          <a:graphicData uri="http://schemas.openxmlformats.org/drawingml/2006/table">
            <a:tbl>
              <a:tblPr firstRow="1" bandRow="1">
                <a:tableStyleId>{5940675A-B579-460E-94D1-54222C63F5DA}</a:tableStyleId>
              </a:tblPr>
              <a:tblGrid>
                <a:gridCol w="1548172"/>
                <a:gridCol w="1548172"/>
              </a:tblGrid>
              <a:tr h="425019">
                <a:tc>
                  <a:txBody>
                    <a:bodyPr/>
                    <a:lstStyle/>
                    <a:p>
                      <a:pPr algn="ctr"/>
                      <a:r>
                        <a:rPr lang="en-US" sz="1800" b="1" dirty="0" err="1" smtClean="0">
                          <a:solidFill>
                            <a:srgbClr val="FF0000"/>
                          </a:solidFill>
                          <a:latin typeface="Courier New" pitchFamily="49" charset="0"/>
                          <a:cs typeface="Courier New" pitchFamily="49" charset="0"/>
                        </a:rPr>
                        <a:t>alice</a:t>
                      </a:r>
                      <a:endParaRPr lang="en-US" sz="1200" dirty="0"/>
                    </a:p>
                  </a:txBody>
                  <a:tcPr/>
                </a:tc>
                <a:tc>
                  <a:txBody>
                    <a:bodyPr/>
                    <a:lstStyle/>
                    <a:p>
                      <a:pPr algn="ctr"/>
                      <a:r>
                        <a:rPr lang="en-US" dirty="0" err="1" smtClean="0"/>
                        <a:t>0x0010</a:t>
                      </a:r>
                      <a:endParaRPr lang="en-US" dirty="0">
                        <a:solidFill>
                          <a:srgbClr val="FF0000"/>
                        </a:solidFill>
                      </a:endParaRPr>
                    </a:p>
                  </a:txBody>
                  <a:tcPr anchor="ctr"/>
                </a:tc>
              </a:tr>
              <a:tr h="4250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rgbClr val="0070C0"/>
                          </a:solidFill>
                          <a:latin typeface="Courier New" pitchFamily="49" charset="0"/>
                          <a:cs typeface="Courier New" pitchFamily="49" charset="0"/>
                        </a:rPr>
                        <a:t>myCar</a:t>
                      </a:r>
                      <a:endParaRPr lang="en-US" sz="1200" dirty="0" smtClean="0">
                        <a:solidFill>
                          <a:srgbClr val="0070C0"/>
                        </a:solidFill>
                      </a:endParaRPr>
                    </a:p>
                  </a:txBody>
                  <a:tcPr/>
                </a:tc>
                <a:tc>
                  <a:txBody>
                    <a:bodyPr/>
                    <a:lstStyle/>
                    <a:p>
                      <a:pPr algn="ctr"/>
                      <a:r>
                        <a:rPr lang="en-US" dirty="0" smtClean="0"/>
                        <a:t>0x0020</a:t>
                      </a:r>
                      <a:endParaRPr lang="en-US" dirty="0"/>
                    </a:p>
                  </a:txBody>
                  <a:tcPr anchor="ctr"/>
                </a:tc>
              </a:tr>
            </a:tbl>
          </a:graphicData>
        </a:graphic>
      </p:graphicFrame>
      <p:sp>
        <p:nvSpPr>
          <p:cNvPr id="14" name="Rectangle 13"/>
          <p:cNvSpPr/>
          <p:nvPr/>
        </p:nvSpPr>
        <p:spPr>
          <a:xfrm>
            <a:off x="107504" y="2924944"/>
            <a:ext cx="3312368" cy="33973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Elbow Connector 15"/>
          <p:cNvCxnSpPr>
            <a:endCxn id="19" idx="1"/>
          </p:cNvCxnSpPr>
          <p:nvPr/>
        </p:nvCxnSpPr>
        <p:spPr>
          <a:xfrm>
            <a:off x="3203848" y="5877272"/>
            <a:ext cx="1277706" cy="406386"/>
          </a:xfrm>
          <a:prstGeom prst="bentConnector3">
            <a:avLst>
              <a:gd name="adj1" fmla="val 50000"/>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9" name="Table 18"/>
          <p:cNvGraphicFramePr>
            <a:graphicFrameLocks noGrp="1"/>
          </p:cNvGraphicFramePr>
          <p:nvPr>
            <p:extLst/>
          </p:nvPr>
        </p:nvGraphicFramePr>
        <p:xfrm>
          <a:off x="4481554" y="5917898"/>
          <a:ext cx="2520280" cy="731520"/>
        </p:xfrm>
        <a:graphic>
          <a:graphicData uri="http://schemas.openxmlformats.org/drawingml/2006/table">
            <a:tbl>
              <a:tblPr firstRow="1" bandRow="1">
                <a:tableStyleId>{5940675A-B579-460E-94D1-54222C63F5DA}</a:tableStyleId>
              </a:tblPr>
              <a:tblGrid>
                <a:gridCol w="1260140"/>
                <a:gridCol w="1260140"/>
              </a:tblGrid>
              <a:tr h="327980">
                <a:tc>
                  <a:txBody>
                    <a:bodyPr/>
                    <a:lstStyle/>
                    <a:p>
                      <a:pPr algn="ctr"/>
                      <a:r>
                        <a:rPr lang="en-US" dirty="0" smtClean="0"/>
                        <a:t>driver</a:t>
                      </a:r>
                      <a:endParaRPr lang="en-US" dirty="0"/>
                    </a:p>
                  </a:txBody>
                  <a:tcPr/>
                </a:tc>
                <a:tc>
                  <a:txBody>
                    <a:bodyPr/>
                    <a:lstStyle/>
                    <a:p>
                      <a:pPr algn="ctr"/>
                      <a:r>
                        <a:rPr lang="en-US" dirty="0" smtClean="0">
                          <a:solidFill>
                            <a:srgbClr val="FF0000"/>
                          </a:solidFill>
                        </a:rPr>
                        <a:t>0x0010</a:t>
                      </a:r>
                      <a:endParaRPr lang="en-US" dirty="0">
                        <a:solidFill>
                          <a:srgbClr val="FF0000"/>
                        </a:solidFill>
                      </a:endParaRPr>
                    </a:p>
                  </a:txBody>
                  <a:tcPr/>
                </a:tc>
              </a:tr>
              <a:tr h="327980">
                <a:tc>
                  <a:txBody>
                    <a:bodyPr/>
                    <a:lstStyle/>
                    <a:p>
                      <a:pPr algn="ctr"/>
                      <a:r>
                        <a:rPr lang="en-US" dirty="0" smtClean="0"/>
                        <a:t>position</a:t>
                      </a:r>
                      <a:endParaRPr lang="en-US" dirty="0"/>
                    </a:p>
                  </a:txBody>
                  <a:tcPr/>
                </a:tc>
                <a:tc>
                  <a:txBody>
                    <a:bodyPr/>
                    <a:lstStyle/>
                    <a:p>
                      <a:pPr algn="ctr"/>
                      <a:r>
                        <a:rPr lang="en-US" dirty="0" smtClean="0">
                          <a:solidFill>
                            <a:schemeClr val="tx1"/>
                          </a:solidFill>
                        </a:rPr>
                        <a:t>1</a:t>
                      </a:r>
                      <a:endParaRPr lang="en-US" dirty="0">
                        <a:solidFill>
                          <a:schemeClr val="tx1"/>
                        </a:solidFill>
                      </a:endParaRPr>
                    </a:p>
                  </a:txBody>
                  <a:tcPr/>
                </a:tc>
              </a:tr>
            </a:tbl>
          </a:graphicData>
        </a:graphic>
      </p:graphicFrame>
      <p:sp>
        <p:nvSpPr>
          <p:cNvPr id="29" name="TextBox 28"/>
          <p:cNvSpPr txBox="1"/>
          <p:nvPr/>
        </p:nvSpPr>
        <p:spPr>
          <a:xfrm>
            <a:off x="2318583" y="2153334"/>
            <a:ext cx="6801862" cy="646331"/>
          </a:xfrm>
          <a:prstGeom prst="rect">
            <a:avLst/>
          </a:prstGeom>
          <a:noFill/>
          <a:ln w="19050">
            <a:solidFill>
              <a:srgbClr val="0070C0"/>
            </a:solidFill>
            <a:prstDash val="dash"/>
          </a:ln>
        </p:spPr>
        <p:txBody>
          <a:bodyPr wrap="none" rtlCol="0">
            <a:spAutoFit/>
          </a:bodyPr>
          <a:lstStyle/>
          <a:p>
            <a:r>
              <a:rPr lang="en-US" b="1" dirty="0" err="1" smtClean="0">
                <a:latin typeface="Courier New" panose="02070309020205020404" pitchFamily="49" charset="0"/>
                <a:cs typeface="Courier New" panose="02070309020205020404" pitchFamily="49" charset="0"/>
              </a:rPr>
              <a:t>alice.setName</a:t>
            </a:r>
            <a:r>
              <a:rPr lang="en-US" b="1" dirty="0" smtClean="0">
                <a:latin typeface="Courier New" panose="02070309020205020404" pitchFamily="49" charset="0"/>
                <a:cs typeface="Courier New" panose="02070309020205020404" pitchFamily="49" charset="0"/>
              </a:rPr>
              <a:t>("</a:t>
            </a:r>
            <a:r>
              <a:rPr lang="en-US" b="1" dirty="0">
                <a:solidFill>
                  <a:srgbClr val="00B050"/>
                </a:solidFill>
                <a:latin typeface="Courier New" panose="02070309020205020404" pitchFamily="49" charset="0"/>
                <a:cs typeface="Courier New" panose="02070309020205020404" pitchFamily="49" charset="0"/>
              </a:rPr>
              <a:t>Alice </a:t>
            </a:r>
            <a:r>
              <a:rPr lang="en-US" b="1" dirty="0" smtClean="0">
                <a:solidFill>
                  <a:srgbClr val="00B050"/>
                </a:solidFill>
                <a:latin typeface="Courier New" panose="02070309020205020404" pitchFamily="49" charset="0"/>
                <a:cs typeface="Courier New" panose="02070309020205020404" pitchFamily="49" charset="0"/>
              </a:rPr>
              <a:t>2</a:t>
            </a:r>
            <a:r>
              <a:rPr lang="en-US" b="1" dirty="0" smtClean="0">
                <a:latin typeface="Courier New" panose="02070309020205020404" pitchFamily="49" charset="0"/>
                <a:cs typeface="Courier New" panose="02070309020205020404" pitchFamily="49" charset="0"/>
              </a:rPr>
              <a:t>");</a:t>
            </a:r>
          </a:p>
          <a:p>
            <a:r>
              <a:rPr lang="en-US" b="1" dirty="0" err="1">
                <a:latin typeface="Courier New" panose="02070309020205020404" pitchFamily="49" charset="0"/>
                <a:cs typeface="Courier New" panose="02070309020205020404" pitchFamily="49" charset="0"/>
              </a:rPr>
              <a:t>System.out.println</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myCar.getDriver</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getName</a:t>
            </a:r>
            <a:r>
              <a:rPr lang="en-US" b="1" dirty="0">
                <a:latin typeface="Courier New" panose="02070309020205020404" pitchFamily="49" charset="0"/>
                <a:cs typeface="Courier New" panose="02070309020205020404" pitchFamily="49" charset="0"/>
              </a:rPr>
              <a:t>());</a:t>
            </a:r>
            <a:endParaRPr lang="el-GR" b="1" dirty="0" smtClean="0">
              <a:latin typeface="Courier New" panose="02070309020205020404" pitchFamily="49" charset="0"/>
              <a:cs typeface="Courier New" panose="02070309020205020404" pitchFamily="49" charset="0"/>
            </a:endParaRPr>
          </a:p>
        </p:txBody>
      </p:sp>
      <p:sp>
        <p:nvSpPr>
          <p:cNvPr id="3" name="TextBox 2"/>
          <p:cNvSpPr txBox="1"/>
          <p:nvPr/>
        </p:nvSpPr>
        <p:spPr>
          <a:xfrm>
            <a:off x="5004048" y="3429000"/>
            <a:ext cx="1952137" cy="369332"/>
          </a:xfrm>
          <a:prstGeom prst="rect">
            <a:avLst/>
          </a:prstGeom>
          <a:solidFill>
            <a:srgbClr val="92D050"/>
          </a:solidFill>
        </p:spPr>
        <p:txBody>
          <a:bodyPr wrap="none" rtlCol="0">
            <a:spAutoFit/>
          </a:bodyPr>
          <a:lstStyle/>
          <a:p>
            <a:r>
              <a:rPr lang="el-GR" dirty="0" smtClean="0"/>
              <a:t>Τυπώνει </a:t>
            </a:r>
            <a:r>
              <a:rPr lang="en-US" dirty="0" smtClean="0"/>
              <a:t>“Alice 2”</a:t>
            </a:r>
            <a:endParaRPr lang="en-US" dirty="0"/>
          </a:p>
        </p:txBody>
      </p:sp>
      <p:cxnSp>
        <p:nvCxnSpPr>
          <p:cNvPr id="15" name="Elbow Connector 14"/>
          <p:cNvCxnSpPr>
            <a:endCxn id="17" idx="1"/>
          </p:cNvCxnSpPr>
          <p:nvPr/>
        </p:nvCxnSpPr>
        <p:spPr>
          <a:xfrm flipV="1">
            <a:off x="3311860" y="4999878"/>
            <a:ext cx="3296725" cy="37333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extLst>
              <p:ext uri="{D42A27DB-BD31-4B8C-83A1-F6EECF244321}">
                <p14:modId xmlns:p14="http://schemas.microsoft.com/office/powerpoint/2010/main" val="3047553715"/>
              </p:ext>
            </p:extLst>
          </p:nvPr>
        </p:nvGraphicFramePr>
        <p:xfrm>
          <a:off x="6608585" y="4816998"/>
          <a:ext cx="2520280" cy="365760"/>
        </p:xfrm>
        <a:graphic>
          <a:graphicData uri="http://schemas.openxmlformats.org/drawingml/2006/table">
            <a:tbl>
              <a:tblPr firstRow="1" bandRow="1">
                <a:tableStyleId>{5940675A-B579-460E-94D1-54222C63F5DA}</a:tableStyleId>
              </a:tblPr>
              <a:tblGrid>
                <a:gridCol w="1260140"/>
                <a:gridCol w="126014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a:t>
                      </a:r>
                      <a:r>
                        <a:rPr lang="en-US" dirty="0" smtClean="0">
                          <a:solidFill>
                            <a:srgbClr val="00B050"/>
                          </a:solidFill>
                        </a:rPr>
                        <a:t>Alice 2</a:t>
                      </a:r>
                      <a:r>
                        <a:rPr lang="en-US" dirty="0" smtClean="0">
                          <a:solidFill>
                            <a:schemeClr val="tx1"/>
                          </a:solidFill>
                        </a:rPr>
                        <a:t>”</a:t>
                      </a:r>
                      <a:endParaRPr lang="en-US" dirty="0">
                        <a:solidFill>
                          <a:schemeClr val="tx1"/>
                        </a:solidFill>
                      </a:endParaRPr>
                    </a:p>
                  </a:txBody>
                  <a:tcPr/>
                </a:tc>
              </a:tr>
            </a:tbl>
          </a:graphicData>
        </a:graphic>
      </p:graphicFrame>
      <p:cxnSp>
        <p:nvCxnSpPr>
          <p:cNvPr id="20" name="Elbow Connector 19"/>
          <p:cNvCxnSpPr/>
          <p:nvPr/>
        </p:nvCxnSpPr>
        <p:spPr>
          <a:xfrm rot="5400000" flipH="1" flipV="1">
            <a:off x="6203584" y="5333577"/>
            <a:ext cx="747694" cy="453634"/>
          </a:xfrm>
          <a:prstGeom prst="bentConnector3">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1607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07504" y="4869160"/>
            <a:ext cx="3312368" cy="145310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n-US" dirty="0"/>
          </a:p>
          <a:p>
            <a:pPr algn="ctr"/>
            <a:endParaRPr lang="en-US" dirty="0" smtClean="0"/>
          </a:p>
          <a:p>
            <a:pPr algn="ctr"/>
            <a:endParaRPr lang="en-US" dirty="0"/>
          </a:p>
          <a:p>
            <a:pPr algn="ctr"/>
            <a:endParaRPr lang="en-US" dirty="0"/>
          </a:p>
        </p:txBody>
      </p:sp>
      <p:sp>
        <p:nvSpPr>
          <p:cNvPr id="2" name="Title 1"/>
          <p:cNvSpPr>
            <a:spLocks noGrp="1"/>
          </p:cNvSpPr>
          <p:nvPr>
            <p:ph type="title"/>
          </p:nvPr>
        </p:nvSpPr>
        <p:spPr/>
        <p:txBody>
          <a:bodyPr>
            <a:normAutofit/>
          </a:bodyPr>
          <a:lstStyle/>
          <a:p>
            <a:r>
              <a:rPr lang="el-GR" dirty="0" smtClean="0"/>
              <a:t>Εκτέλεση</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58976412"/>
              </p:ext>
            </p:extLst>
          </p:nvPr>
        </p:nvGraphicFramePr>
        <p:xfrm>
          <a:off x="187219" y="5184445"/>
          <a:ext cx="3096344" cy="850038"/>
        </p:xfrm>
        <a:graphic>
          <a:graphicData uri="http://schemas.openxmlformats.org/drawingml/2006/table">
            <a:tbl>
              <a:tblPr firstRow="1" bandRow="1">
                <a:tableStyleId>{5940675A-B579-460E-94D1-54222C63F5DA}</a:tableStyleId>
              </a:tblPr>
              <a:tblGrid>
                <a:gridCol w="1548172"/>
                <a:gridCol w="1548172"/>
              </a:tblGrid>
              <a:tr h="425019">
                <a:tc>
                  <a:txBody>
                    <a:bodyPr/>
                    <a:lstStyle/>
                    <a:p>
                      <a:pPr algn="ctr"/>
                      <a:r>
                        <a:rPr lang="en-US" sz="1800" b="1" dirty="0" err="1" smtClean="0">
                          <a:solidFill>
                            <a:srgbClr val="FF0000"/>
                          </a:solidFill>
                          <a:latin typeface="Courier New" pitchFamily="49" charset="0"/>
                          <a:cs typeface="Courier New" pitchFamily="49" charset="0"/>
                        </a:rPr>
                        <a:t>alice</a:t>
                      </a:r>
                      <a:endParaRPr lang="en-US" sz="1200" dirty="0"/>
                    </a:p>
                  </a:txBody>
                  <a:tcPr/>
                </a:tc>
                <a:tc>
                  <a:txBody>
                    <a:bodyPr/>
                    <a:lstStyle/>
                    <a:p>
                      <a:pPr algn="ctr"/>
                      <a:r>
                        <a:rPr lang="en-US" dirty="0" smtClean="0">
                          <a:solidFill>
                            <a:srgbClr val="FF0000"/>
                          </a:solidFill>
                        </a:rPr>
                        <a:t>0x0030</a:t>
                      </a:r>
                      <a:endParaRPr lang="en-US" dirty="0">
                        <a:solidFill>
                          <a:srgbClr val="FF0000"/>
                        </a:solidFill>
                      </a:endParaRPr>
                    </a:p>
                  </a:txBody>
                  <a:tcPr anchor="ctr"/>
                </a:tc>
              </a:tr>
              <a:tr h="4250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rgbClr val="0070C0"/>
                          </a:solidFill>
                          <a:latin typeface="Courier New" pitchFamily="49" charset="0"/>
                          <a:cs typeface="Courier New" pitchFamily="49" charset="0"/>
                        </a:rPr>
                        <a:t>myCar</a:t>
                      </a:r>
                      <a:endParaRPr lang="en-US" sz="1200" dirty="0" smtClean="0">
                        <a:solidFill>
                          <a:srgbClr val="0070C0"/>
                        </a:solidFill>
                      </a:endParaRPr>
                    </a:p>
                  </a:txBody>
                  <a:tcPr/>
                </a:tc>
                <a:tc>
                  <a:txBody>
                    <a:bodyPr/>
                    <a:lstStyle/>
                    <a:p>
                      <a:pPr algn="ctr"/>
                      <a:r>
                        <a:rPr lang="en-US" dirty="0" smtClean="0"/>
                        <a:t>0x0020</a:t>
                      </a:r>
                      <a:endParaRPr lang="en-US" dirty="0"/>
                    </a:p>
                  </a:txBody>
                  <a:tcPr anchor="ctr"/>
                </a:tc>
              </a:tr>
            </a:tbl>
          </a:graphicData>
        </a:graphic>
      </p:graphicFrame>
      <p:cxnSp>
        <p:nvCxnSpPr>
          <p:cNvPr id="7" name="Elbow Connector 6"/>
          <p:cNvCxnSpPr>
            <a:endCxn id="17" idx="1"/>
          </p:cNvCxnSpPr>
          <p:nvPr/>
        </p:nvCxnSpPr>
        <p:spPr>
          <a:xfrm flipV="1">
            <a:off x="3252458" y="4043928"/>
            <a:ext cx="3371262" cy="1329288"/>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07504" y="2924944"/>
            <a:ext cx="3312368" cy="33973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Elbow Connector 15"/>
          <p:cNvCxnSpPr>
            <a:endCxn id="19" idx="1"/>
          </p:cNvCxnSpPr>
          <p:nvPr/>
        </p:nvCxnSpPr>
        <p:spPr>
          <a:xfrm>
            <a:off x="3203848" y="5877272"/>
            <a:ext cx="1277706" cy="406386"/>
          </a:xfrm>
          <a:prstGeom prst="bentConnector3">
            <a:avLst>
              <a:gd name="adj1" fmla="val 50000"/>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9" name="Table 18"/>
          <p:cNvGraphicFramePr>
            <a:graphicFrameLocks noGrp="1"/>
          </p:cNvGraphicFramePr>
          <p:nvPr>
            <p:extLst/>
          </p:nvPr>
        </p:nvGraphicFramePr>
        <p:xfrm>
          <a:off x="4481554" y="5917898"/>
          <a:ext cx="2520280" cy="731520"/>
        </p:xfrm>
        <a:graphic>
          <a:graphicData uri="http://schemas.openxmlformats.org/drawingml/2006/table">
            <a:tbl>
              <a:tblPr firstRow="1" bandRow="1">
                <a:tableStyleId>{5940675A-B579-460E-94D1-54222C63F5DA}</a:tableStyleId>
              </a:tblPr>
              <a:tblGrid>
                <a:gridCol w="1260140"/>
                <a:gridCol w="1260140"/>
              </a:tblGrid>
              <a:tr h="327980">
                <a:tc>
                  <a:txBody>
                    <a:bodyPr/>
                    <a:lstStyle/>
                    <a:p>
                      <a:pPr algn="ctr"/>
                      <a:r>
                        <a:rPr lang="en-US" dirty="0" smtClean="0"/>
                        <a:t>driver</a:t>
                      </a:r>
                      <a:endParaRPr lang="en-US" dirty="0"/>
                    </a:p>
                  </a:txBody>
                  <a:tcPr/>
                </a:tc>
                <a:tc>
                  <a:txBody>
                    <a:bodyPr/>
                    <a:lstStyle/>
                    <a:p>
                      <a:pPr algn="ctr"/>
                      <a:r>
                        <a:rPr lang="en-US" dirty="0" smtClean="0">
                          <a:solidFill>
                            <a:srgbClr val="FF0000"/>
                          </a:solidFill>
                        </a:rPr>
                        <a:t>0x0010</a:t>
                      </a:r>
                      <a:endParaRPr lang="en-US" dirty="0">
                        <a:solidFill>
                          <a:srgbClr val="FF0000"/>
                        </a:solidFill>
                      </a:endParaRPr>
                    </a:p>
                  </a:txBody>
                  <a:tcPr/>
                </a:tc>
              </a:tr>
              <a:tr h="327980">
                <a:tc>
                  <a:txBody>
                    <a:bodyPr/>
                    <a:lstStyle/>
                    <a:p>
                      <a:pPr algn="ctr"/>
                      <a:r>
                        <a:rPr lang="en-US" dirty="0" smtClean="0"/>
                        <a:t>position</a:t>
                      </a:r>
                      <a:endParaRPr lang="en-US" dirty="0"/>
                    </a:p>
                  </a:txBody>
                  <a:tcPr/>
                </a:tc>
                <a:tc>
                  <a:txBody>
                    <a:bodyPr/>
                    <a:lstStyle/>
                    <a:p>
                      <a:pPr algn="ctr"/>
                      <a:r>
                        <a:rPr lang="en-US" dirty="0" smtClean="0">
                          <a:solidFill>
                            <a:schemeClr val="tx1"/>
                          </a:solidFill>
                        </a:rPr>
                        <a:t>1</a:t>
                      </a:r>
                      <a:endParaRPr lang="en-US" dirty="0">
                        <a:solidFill>
                          <a:schemeClr val="tx1"/>
                        </a:solidFill>
                      </a:endParaRPr>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377135925"/>
              </p:ext>
            </p:extLst>
          </p:nvPr>
        </p:nvGraphicFramePr>
        <p:xfrm>
          <a:off x="6608585" y="4816998"/>
          <a:ext cx="2520280" cy="365760"/>
        </p:xfrm>
        <a:graphic>
          <a:graphicData uri="http://schemas.openxmlformats.org/drawingml/2006/table">
            <a:tbl>
              <a:tblPr firstRow="1" bandRow="1">
                <a:tableStyleId>{5940675A-B579-460E-94D1-54222C63F5DA}</a:tableStyleId>
              </a:tblPr>
              <a:tblGrid>
                <a:gridCol w="1260140"/>
                <a:gridCol w="126014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a:t>
                      </a:r>
                      <a:r>
                        <a:rPr lang="en-US" dirty="0" smtClean="0">
                          <a:solidFill>
                            <a:srgbClr val="00B050"/>
                          </a:solidFill>
                        </a:rPr>
                        <a:t>Alice 2</a:t>
                      </a:r>
                      <a:r>
                        <a:rPr lang="en-US" dirty="0" smtClean="0">
                          <a:solidFill>
                            <a:schemeClr val="tx1"/>
                          </a:solidFill>
                        </a:rPr>
                        <a:t>”</a:t>
                      </a:r>
                      <a:endParaRPr lang="en-US" dirty="0">
                        <a:solidFill>
                          <a:schemeClr val="tx1"/>
                        </a:solidFill>
                      </a:endParaRPr>
                    </a:p>
                  </a:txBody>
                  <a:tcPr/>
                </a:tc>
              </a:tr>
            </a:tbl>
          </a:graphicData>
        </a:graphic>
      </p:graphicFrame>
      <p:cxnSp>
        <p:nvCxnSpPr>
          <p:cNvPr id="15" name="Elbow Connector 14"/>
          <p:cNvCxnSpPr/>
          <p:nvPr/>
        </p:nvCxnSpPr>
        <p:spPr>
          <a:xfrm rot="5400000" flipH="1" flipV="1">
            <a:off x="6203584" y="5333577"/>
            <a:ext cx="747694" cy="453634"/>
          </a:xfrm>
          <a:prstGeom prst="bentConnector3">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extLst>
              <p:ext uri="{D42A27DB-BD31-4B8C-83A1-F6EECF244321}">
                <p14:modId xmlns:p14="http://schemas.microsoft.com/office/powerpoint/2010/main" val="2695024169"/>
              </p:ext>
            </p:extLst>
          </p:nvPr>
        </p:nvGraphicFramePr>
        <p:xfrm>
          <a:off x="6623720" y="3861048"/>
          <a:ext cx="2520280" cy="365760"/>
        </p:xfrm>
        <a:graphic>
          <a:graphicData uri="http://schemas.openxmlformats.org/drawingml/2006/table">
            <a:tbl>
              <a:tblPr firstRow="1" bandRow="1">
                <a:tableStyleId>{5940675A-B579-460E-94D1-54222C63F5DA}</a:tableStyleId>
              </a:tblPr>
              <a:tblGrid>
                <a:gridCol w="1260140"/>
                <a:gridCol w="1260140"/>
              </a:tblGrid>
              <a:tr h="327980">
                <a:tc>
                  <a:txBody>
                    <a:bodyPr/>
                    <a:lstStyle/>
                    <a:p>
                      <a:pPr algn="ctr"/>
                      <a:r>
                        <a:rPr lang="en-US" dirty="0" smtClean="0"/>
                        <a:t>name</a:t>
                      </a:r>
                      <a:endParaRPr lang="en-US" dirty="0"/>
                    </a:p>
                  </a:txBody>
                  <a:tcPr/>
                </a:tc>
                <a:tc>
                  <a:txBody>
                    <a:bodyPr/>
                    <a:lstStyle/>
                    <a:p>
                      <a:pPr algn="ctr"/>
                      <a:r>
                        <a:rPr lang="en-US" dirty="0" smtClean="0">
                          <a:solidFill>
                            <a:schemeClr val="tx1"/>
                          </a:solidFill>
                        </a:rPr>
                        <a:t>“</a:t>
                      </a:r>
                      <a:r>
                        <a:rPr lang="en-US" dirty="0" smtClean="0">
                          <a:solidFill>
                            <a:srgbClr val="00B050"/>
                          </a:solidFill>
                        </a:rPr>
                        <a:t>Alice 3</a:t>
                      </a:r>
                      <a:r>
                        <a:rPr lang="en-US" dirty="0" smtClean="0">
                          <a:solidFill>
                            <a:schemeClr val="tx1"/>
                          </a:solidFill>
                        </a:rPr>
                        <a:t>”</a:t>
                      </a:r>
                      <a:endParaRPr lang="en-US" dirty="0">
                        <a:solidFill>
                          <a:schemeClr val="tx1"/>
                        </a:solidFill>
                      </a:endParaRPr>
                    </a:p>
                  </a:txBody>
                  <a:tcPr/>
                </a:tc>
              </a:tr>
            </a:tbl>
          </a:graphicData>
        </a:graphic>
      </p:graphicFrame>
      <p:sp>
        <p:nvSpPr>
          <p:cNvPr id="20" name="TextBox 19"/>
          <p:cNvSpPr txBox="1"/>
          <p:nvPr/>
        </p:nvSpPr>
        <p:spPr>
          <a:xfrm>
            <a:off x="4671583" y="3066597"/>
            <a:ext cx="1952137" cy="369332"/>
          </a:xfrm>
          <a:prstGeom prst="rect">
            <a:avLst/>
          </a:prstGeom>
          <a:solidFill>
            <a:srgbClr val="92D050"/>
          </a:solidFill>
        </p:spPr>
        <p:txBody>
          <a:bodyPr wrap="none" rtlCol="0">
            <a:spAutoFit/>
          </a:bodyPr>
          <a:lstStyle/>
          <a:p>
            <a:r>
              <a:rPr lang="el-GR" dirty="0" smtClean="0"/>
              <a:t>Τυπώνει </a:t>
            </a:r>
            <a:r>
              <a:rPr lang="en-US" dirty="0" smtClean="0"/>
              <a:t>“Alice 2”</a:t>
            </a:r>
            <a:endParaRPr lang="en-US" dirty="0"/>
          </a:p>
        </p:txBody>
      </p:sp>
      <p:sp>
        <p:nvSpPr>
          <p:cNvPr id="21" name="TextBox 20"/>
          <p:cNvSpPr txBox="1"/>
          <p:nvPr/>
        </p:nvSpPr>
        <p:spPr>
          <a:xfrm>
            <a:off x="2318583" y="2153334"/>
            <a:ext cx="6801862" cy="646331"/>
          </a:xfrm>
          <a:prstGeom prst="rect">
            <a:avLst/>
          </a:prstGeom>
          <a:noFill/>
          <a:ln w="19050">
            <a:solidFill>
              <a:srgbClr val="0070C0"/>
            </a:solidFill>
            <a:prstDash val="dash"/>
          </a:ln>
        </p:spPr>
        <p:txBody>
          <a:bodyPr wrap="none" rtlCol="0">
            <a:spAutoFit/>
          </a:bodyPr>
          <a:lstStyle/>
          <a:p>
            <a:r>
              <a:rPr lang="en-US" b="1" dirty="0" err="1">
                <a:latin typeface="Courier New" panose="02070309020205020404" pitchFamily="49" charset="0"/>
                <a:cs typeface="Courier New" panose="02070309020205020404" pitchFamily="49" charset="0"/>
              </a:rPr>
              <a:t>a</a:t>
            </a:r>
            <a:r>
              <a:rPr lang="en-US" b="1" dirty="0" err="1" smtClean="0">
                <a:latin typeface="Courier New" panose="02070309020205020404" pitchFamily="49" charset="0"/>
                <a:cs typeface="Courier New" panose="02070309020205020404" pitchFamily="49" charset="0"/>
              </a:rPr>
              <a:t>lice</a:t>
            </a:r>
            <a:r>
              <a:rPr lang="en-US" b="1" dirty="0" smtClean="0">
                <a:latin typeface="Courier New" panose="02070309020205020404" pitchFamily="49" charset="0"/>
                <a:cs typeface="Courier New" panose="02070309020205020404" pitchFamily="49" charset="0"/>
              </a:rPr>
              <a:t> = new Person("</a:t>
            </a:r>
            <a:r>
              <a:rPr lang="en-US" b="1" dirty="0">
                <a:solidFill>
                  <a:srgbClr val="00B050"/>
                </a:solidFill>
                <a:latin typeface="Courier New" panose="02070309020205020404" pitchFamily="49" charset="0"/>
                <a:cs typeface="Courier New" panose="02070309020205020404" pitchFamily="49" charset="0"/>
              </a:rPr>
              <a:t>Alice 3</a:t>
            </a:r>
            <a:r>
              <a:rPr lang="en-US" b="1" dirty="0" smtClean="0">
                <a:latin typeface="Courier New" panose="02070309020205020404" pitchFamily="49" charset="0"/>
                <a:cs typeface="Courier New" panose="02070309020205020404" pitchFamily="49" charset="0"/>
              </a:rPr>
              <a:t>");</a:t>
            </a:r>
          </a:p>
          <a:p>
            <a:r>
              <a:rPr lang="en-US" b="1" dirty="0" err="1">
                <a:latin typeface="Courier New" panose="02070309020205020404" pitchFamily="49" charset="0"/>
                <a:cs typeface="Courier New" panose="02070309020205020404" pitchFamily="49" charset="0"/>
              </a:rPr>
              <a:t>System.out.println</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myCar.getDriver</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getName</a:t>
            </a:r>
            <a:r>
              <a:rPr lang="en-US" b="1" dirty="0">
                <a:latin typeface="Courier New" panose="02070309020205020404" pitchFamily="49" charset="0"/>
                <a:cs typeface="Courier New" panose="02070309020205020404" pitchFamily="49" charset="0"/>
              </a:rPr>
              <a:t>());</a:t>
            </a:r>
            <a:endParaRPr lang="el-GR" b="1"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35876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Αντικείμενα μέσα σε αντικείμενα</a:t>
            </a:r>
            <a:endParaRPr lang="en-US" dirty="0"/>
          </a:p>
        </p:txBody>
      </p:sp>
      <p:sp>
        <p:nvSpPr>
          <p:cNvPr id="3" name="Content Placeholder 2"/>
          <p:cNvSpPr>
            <a:spLocks noGrp="1"/>
          </p:cNvSpPr>
          <p:nvPr>
            <p:ph idx="1"/>
          </p:nvPr>
        </p:nvSpPr>
        <p:spPr/>
        <p:txBody>
          <a:bodyPr>
            <a:normAutofit fontScale="85000" lnSpcReduction="10000"/>
          </a:bodyPr>
          <a:lstStyle/>
          <a:p>
            <a:r>
              <a:rPr lang="el-GR" dirty="0" smtClean="0"/>
              <a:t>Ορίζουμε κλάσεις για να ορίσουμε </a:t>
            </a:r>
            <a:r>
              <a:rPr lang="el-GR" dirty="0" smtClean="0">
                <a:solidFill>
                  <a:schemeClr val="accent6">
                    <a:lumMod val="75000"/>
                  </a:schemeClr>
                </a:solidFill>
              </a:rPr>
              <a:t>τύπους δεδομένων </a:t>
            </a:r>
            <a:r>
              <a:rPr lang="el-GR" dirty="0" smtClean="0"/>
              <a:t>τους οποίους χρειαζόμαστε</a:t>
            </a:r>
          </a:p>
          <a:p>
            <a:pPr lvl="1"/>
            <a:r>
              <a:rPr lang="el-GR" dirty="0" smtClean="0"/>
              <a:t>Π.χ., ο τύπος δεδομένων </a:t>
            </a:r>
            <a:r>
              <a:rPr lang="en-US" dirty="0" smtClean="0">
                <a:solidFill>
                  <a:srgbClr val="FF0000"/>
                </a:solidFill>
              </a:rPr>
              <a:t>Person </a:t>
            </a:r>
            <a:r>
              <a:rPr lang="el-GR" dirty="0" smtClean="0"/>
              <a:t>για να μπορούμε να χειριζόμαστε πληροφορίες για ένα άτομο, και ο τύπος δεδομένων </a:t>
            </a:r>
            <a:r>
              <a:rPr lang="en-US" dirty="0" smtClean="0">
                <a:solidFill>
                  <a:srgbClr val="FF0000"/>
                </a:solidFill>
              </a:rPr>
              <a:t>Car </a:t>
            </a:r>
            <a:r>
              <a:rPr lang="el-GR" dirty="0" smtClean="0"/>
              <a:t>που κρατάει πληροφορία για το αυτοκίνητο.</a:t>
            </a:r>
          </a:p>
          <a:p>
            <a:pPr lvl="1"/>
            <a:r>
              <a:rPr lang="el-GR" dirty="0" smtClean="0"/>
              <a:t>Στο εργαστήριο είδαμε τον τύπο δεδομένων </a:t>
            </a:r>
            <a:r>
              <a:rPr lang="en-US" dirty="0" smtClean="0">
                <a:solidFill>
                  <a:srgbClr val="FF0000"/>
                </a:solidFill>
              </a:rPr>
              <a:t>Check</a:t>
            </a:r>
            <a:r>
              <a:rPr lang="en-US" dirty="0" smtClean="0"/>
              <a:t>, </a:t>
            </a:r>
            <a:r>
              <a:rPr lang="en-US" dirty="0" smtClean="0">
                <a:solidFill>
                  <a:srgbClr val="FF0000"/>
                </a:solidFill>
              </a:rPr>
              <a:t>Account</a:t>
            </a:r>
            <a:r>
              <a:rPr lang="en-US" dirty="0" smtClean="0"/>
              <a:t>, </a:t>
            </a:r>
            <a:r>
              <a:rPr lang="en-US" dirty="0" err="1" smtClean="0">
                <a:solidFill>
                  <a:srgbClr val="FF0000"/>
                </a:solidFill>
              </a:rPr>
              <a:t>InvestAccount</a:t>
            </a:r>
            <a:r>
              <a:rPr lang="en-US" dirty="0" smtClean="0"/>
              <a:t>.</a:t>
            </a:r>
            <a:r>
              <a:rPr lang="el-GR" dirty="0" smtClean="0"/>
              <a:t> </a:t>
            </a:r>
          </a:p>
          <a:p>
            <a:r>
              <a:rPr lang="el-GR" dirty="0" smtClean="0"/>
              <a:t>Τους τύπους δεδομένων που ορίζουμε τους χρησιμοποιούμε για να δημιουργήσουμε </a:t>
            </a:r>
            <a:r>
              <a:rPr lang="el-GR" dirty="0" smtClean="0">
                <a:solidFill>
                  <a:srgbClr val="0070C0"/>
                </a:solidFill>
              </a:rPr>
              <a:t>μεταβλητές</a:t>
            </a:r>
            <a:r>
              <a:rPr lang="el-GR" dirty="0" smtClean="0"/>
              <a:t> (αντικείμενα).</a:t>
            </a:r>
          </a:p>
          <a:p>
            <a:r>
              <a:rPr lang="el-GR" dirty="0" smtClean="0"/>
              <a:t>Τα αντικείμενα μπορεί να είναι </a:t>
            </a:r>
            <a:r>
              <a:rPr lang="el-GR" dirty="0" smtClean="0">
                <a:solidFill>
                  <a:srgbClr val="0070C0"/>
                </a:solidFill>
              </a:rPr>
              <a:t>πεδία</a:t>
            </a:r>
            <a:r>
              <a:rPr lang="el-GR" dirty="0" smtClean="0"/>
              <a:t> άλλων κλάσεων</a:t>
            </a:r>
          </a:p>
          <a:p>
            <a:pPr lvl="1"/>
            <a:r>
              <a:rPr lang="el-GR" dirty="0" smtClean="0"/>
              <a:t>Π.χ., η κλάση </a:t>
            </a:r>
            <a:r>
              <a:rPr lang="en-US" dirty="0" smtClean="0"/>
              <a:t>Car </a:t>
            </a:r>
            <a:r>
              <a:rPr lang="el-GR" dirty="0" smtClean="0"/>
              <a:t>έχει ένα πεδίο τύπου </a:t>
            </a:r>
            <a:r>
              <a:rPr lang="en-US" dirty="0" smtClean="0"/>
              <a:t>Person</a:t>
            </a:r>
          </a:p>
          <a:p>
            <a:r>
              <a:rPr lang="el-GR" dirty="0" smtClean="0"/>
              <a:t>Μία κλάση χρησιμοποιεί αντικείμενα άλλων κλάσεων και έτσι </a:t>
            </a:r>
            <a:r>
              <a:rPr lang="el-GR" dirty="0" smtClean="0">
                <a:solidFill>
                  <a:schemeClr val="accent6">
                    <a:lumMod val="75000"/>
                  </a:schemeClr>
                </a:solidFill>
              </a:rPr>
              <a:t>συνθέτουμε</a:t>
            </a:r>
            <a:r>
              <a:rPr lang="el-GR" dirty="0" smtClean="0"/>
              <a:t> πιο περίπλοκους τύπους δεδομένων.</a:t>
            </a:r>
            <a:endParaRPr lang="en-US" dirty="0" smtClean="0"/>
          </a:p>
          <a:p>
            <a:pPr lvl="1"/>
            <a:endParaRPr lang="en-US" dirty="0"/>
          </a:p>
        </p:txBody>
      </p:sp>
    </p:spTree>
    <p:extLst>
      <p:ext uri="{BB962C8B-B14F-4D97-AF65-F5344CB8AC3E}">
        <p14:creationId xmlns:p14="http://schemas.microsoft.com/office/powerpoint/2010/main" val="146574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a:t>
            </a:r>
            <a:endParaRPr lang="en-US" dirty="0"/>
          </a:p>
        </p:txBody>
      </p:sp>
      <p:sp>
        <p:nvSpPr>
          <p:cNvPr id="3" name="Content Placeholder 2"/>
          <p:cNvSpPr>
            <a:spLocks noGrp="1"/>
          </p:cNvSpPr>
          <p:nvPr>
            <p:ph idx="1"/>
          </p:nvPr>
        </p:nvSpPr>
        <p:spPr/>
        <p:txBody>
          <a:bodyPr/>
          <a:lstStyle/>
          <a:p>
            <a:r>
              <a:rPr lang="el-GR" dirty="0" smtClean="0"/>
              <a:t>Υλοποιήστε το </a:t>
            </a:r>
            <a:r>
              <a:rPr lang="en-US" dirty="0" smtClean="0"/>
              <a:t>Stack </a:t>
            </a:r>
            <a:r>
              <a:rPr lang="el-GR" dirty="0" smtClean="0"/>
              <a:t>που φτιάξαμε στα προηγούμενα μαθήματα ώστε να μην έχει περιορισμό στο μέγεθος (</a:t>
            </a:r>
            <a:r>
              <a:rPr lang="en-US" dirty="0" smtClean="0"/>
              <a:t>capacity)</a:t>
            </a:r>
            <a:r>
              <a:rPr lang="el-GR" dirty="0" smtClean="0"/>
              <a:t>.</a:t>
            </a:r>
          </a:p>
          <a:p>
            <a:r>
              <a:rPr lang="el-GR" dirty="0" smtClean="0"/>
              <a:t>Βασική ιδέα:</a:t>
            </a:r>
          </a:p>
          <a:p>
            <a:pPr lvl="1"/>
            <a:r>
              <a:rPr lang="el-GR" dirty="0" smtClean="0"/>
              <a:t>Δημιουργούμε στοιχεία της στοίβας και τα συνδέουμε το ένα να δείχνει στο άλλο.</a:t>
            </a:r>
          </a:p>
          <a:p>
            <a:pPr lvl="1"/>
            <a:r>
              <a:rPr lang="el-GR" dirty="0" smtClean="0"/>
              <a:t>Χρειάζεται να ξέρουμε και την κορυφή της στοίβας.</a:t>
            </a:r>
            <a:endParaRPr lang="en-US" dirty="0"/>
          </a:p>
        </p:txBody>
      </p:sp>
      <p:grpSp>
        <p:nvGrpSpPr>
          <p:cNvPr id="4" name="Group 3"/>
          <p:cNvGrpSpPr/>
          <p:nvPr/>
        </p:nvGrpSpPr>
        <p:grpSpPr>
          <a:xfrm>
            <a:off x="3563888" y="4941168"/>
            <a:ext cx="1600200" cy="1295400"/>
            <a:chOff x="3124200" y="2362200"/>
            <a:chExt cx="1600200" cy="1295400"/>
          </a:xfrm>
        </p:grpSpPr>
        <p:sp>
          <p:nvSpPr>
            <p:cNvPr id="12" name="Rounded Rectangle 11"/>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ounded Rectangle 12"/>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Rounded Rectangle 13"/>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X</a:t>
              </a:r>
              <a:endParaRPr lang="en-US" dirty="0"/>
            </a:p>
          </p:txBody>
        </p:sp>
      </p:grpSp>
      <p:grpSp>
        <p:nvGrpSpPr>
          <p:cNvPr id="5" name="Group 4"/>
          <p:cNvGrpSpPr/>
          <p:nvPr/>
        </p:nvGrpSpPr>
        <p:grpSpPr>
          <a:xfrm>
            <a:off x="5773688" y="4941168"/>
            <a:ext cx="1600200" cy="1295400"/>
            <a:chOff x="3124200" y="2362200"/>
            <a:chExt cx="1600200" cy="1295400"/>
          </a:xfrm>
        </p:grpSpPr>
        <p:sp>
          <p:nvSpPr>
            <p:cNvPr id="9" name="Rounded Rectangle 8"/>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ounded Rectangle 9"/>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ounded Rectangle 10"/>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Y</a:t>
              </a:r>
              <a:endParaRPr lang="en-US" dirty="0"/>
            </a:p>
          </p:txBody>
        </p:sp>
      </p:grpSp>
      <p:cxnSp>
        <p:nvCxnSpPr>
          <p:cNvPr id="6" name="Elbow Connector 5"/>
          <p:cNvCxnSpPr>
            <a:stCxn id="13" idx="3"/>
            <a:endCxn id="9" idx="1"/>
          </p:cNvCxnSpPr>
          <p:nvPr/>
        </p:nvCxnSpPr>
        <p:spPr>
          <a:xfrm flipV="1">
            <a:off x="5087888" y="5588868"/>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1506488" y="5373875"/>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head</a:t>
            </a:r>
            <a:endParaRPr lang="en-US" dirty="0"/>
          </a:p>
        </p:txBody>
      </p:sp>
      <p:cxnSp>
        <p:nvCxnSpPr>
          <p:cNvPr id="8" name="Straight Arrow Connector 7"/>
          <p:cNvCxnSpPr>
            <a:stCxn id="7" idx="3"/>
            <a:endCxn id="12" idx="1"/>
          </p:cNvCxnSpPr>
          <p:nvPr/>
        </p:nvCxnSpPr>
        <p:spPr>
          <a:xfrm flipV="1">
            <a:off x="2954288" y="5588868"/>
            <a:ext cx="609600" cy="1360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6348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Στοίβα</a:t>
            </a:r>
            <a:endParaRPr lang="en-US" dirty="0"/>
          </a:p>
        </p:txBody>
      </p:sp>
      <p:grpSp>
        <p:nvGrpSpPr>
          <p:cNvPr id="8" name="Group 7"/>
          <p:cNvGrpSpPr/>
          <p:nvPr/>
        </p:nvGrpSpPr>
        <p:grpSpPr>
          <a:xfrm>
            <a:off x="2286000" y="2405743"/>
            <a:ext cx="1600200" cy="1295400"/>
            <a:chOff x="3124200" y="2362200"/>
            <a:chExt cx="1600200" cy="1295400"/>
          </a:xfrm>
        </p:grpSpPr>
        <p:sp>
          <p:nvSpPr>
            <p:cNvPr id="5" name="Rounded Rectangle 4"/>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grpSp>
      <p:grpSp>
        <p:nvGrpSpPr>
          <p:cNvPr id="13" name="Group 12"/>
          <p:cNvGrpSpPr/>
          <p:nvPr/>
        </p:nvGrpSpPr>
        <p:grpSpPr>
          <a:xfrm>
            <a:off x="4495800" y="2405743"/>
            <a:ext cx="1600200" cy="1295400"/>
            <a:chOff x="3124200" y="2362200"/>
            <a:chExt cx="1600200" cy="1295400"/>
          </a:xfrm>
        </p:grpSpPr>
        <p:sp>
          <p:nvSpPr>
            <p:cNvPr id="14" name="Rounded Rectangle 13"/>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grpSp>
      <p:cxnSp>
        <p:nvCxnSpPr>
          <p:cNvPr id="22" name="Elbow Connector 21"/>
          <p:cNvCxnSpPr>
            <a:stCxn id="6" idx="3"/>
            <a:endCxn id="14" idx="1"/>
          </p:cNvCxnSpPr>
          <p:nvPr/>
        </p:nvCxnSpPr>
        <p:spPr>
          <a:xfrm flipV="1">
            <a:off x="3810000" y="3053443"/>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228600" y="2838450"/>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head</a:t>
            </a:r>
            <a:endParaRPr lang="en-US" dirty="0"/>
          </a:p>
        </p:txBody>
      </p:sp>
      <p:sp>
        <p:nvSpPr>
          <p:cNvPr id="32" name="TextBox 31"/>
          <p:cNvSpPr txBox="1"/>
          <p:nvPr/>
        </p:nvSpPr>
        <p:spPr>
          <a:xfrm>
            <a:off x="762000" y="5029200"/>
            <a:ext cx="7800277" cy="830997"/>
          </a:xfrm>
          <a:prstGeom prst="rect">
            <a:avLst/>
          </a:prstGeom>
          <a:noFill/>
        </p:spPr>
        <p:txBody>
          <a:bodyPr wrap="none" rtlCol="0">
            <a:spAutoFit/>
          </a:bodyPr>
          <a:lstStyle/>
          <a:p>
            <a:r>
              <a:rPr lang="en-US" sz="2400" b="1" dirty="0" smtClean="0">
                <a:solidFill>
                  <a:srgbClr val="FF0000"/>
                </a:solidFill>
              </a:rPr>
              <a:t>Pop()</a:t>
            </a:r>
            <a:r>
              <a:rPr lang="en-US" sz="2400" dirty="0" smtClean="0"/>
              <a:t>: </a:t>
            </a:r>
            <a:r>
              <a:rPr lang="el-GR" sz="2400" dirty="0" smtClean="0"/>
              <a:t>Αφαιρεί το στοιχείο στην κορυφή της στοίβας και </a:t>
            </a:r>
          </a:p>
          <a:p>
            <a:r>
              <a:rPr lang="el-GR" sz="2400" dirty="0"/>
              <a:t> </a:t>
            </a:r>
            <a:r>
              <a:rPr lang="el-GR" sz="2400" dirty="0" smtClean="0"/>
              <a:t>         επιστρέφει την τιμή του (Χ στο παράδειγμα μας)</a:t>
            </a:r>
            <a:r>
              <a:rPr lang="en-US" sz="2400" dirty="0" smtClean="0"/>
              <a:t> </a:t>
            </a:r>
            <a:endParaRPr lang="en-US" sz="2400" dirty="0"/>
          </a:p>
        </p:txBody>
      </p:sp>
      <p:cxnSp>
        <p:nvCxnSpPr>
          <p:cNvPr id="24" name="Straight Connector 23"/>
          <p:cNvCxnSpPr/>
          <p:nvPr/>
        </p:nvCxnSpPr>
        <p:spPr>
          <a:xfrm flipH="1">
            <a:off x="2209800" y="2057400"/>
            <a:ext cx="1676400" cy="1981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33600" y="2133600"/>
            <a:ext cx="1905000" cy="1828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Elbow Connector 8"/>
          <p:cNvCxnSpPr>
            <a:stCxn id="27" idx="3"/>
          </p:cNvCxnSpPr>
          <p:nvPr/>
        </p:nvCxnSpPr>
        <p:spPr>
          <a:xfrm>
            <a:off x="1676400" y="3067050"/>
            <a:ext cx="303312" cy="1298054"/>
          </a:xfrm>
          <a:prstGeom prst="bentConnector2">
            <a:avLst/>
          </a:prstGeom>
          <a:ln w="28575">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979712" y="4365105"/>
            <a:ext cx="234464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Elbow Connector 38"/>
          <p:cNvCxnSpPr>
            <a:endCxn id="14" idx="1"/>
          </p:cNvCxnSpPr>
          <p:nvPr/>
        </p:nvCxnSpPr>
        <p:spPr>
          <a:xfrm rot="5400000" flipH="1" flipV="1">
            <a:off x="3754246" y="3623550"/>
            <a:ext cx="1311661" cy="171448"/>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4323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Στοίβα</a:t>
            </a:r>
            <a:endParaRPr lang="en-US" dirty="0"/>
          </a:p>
        </p:txBody>
      </p:sp>
      <p:grpSp>
        <p:nvGrpSpPr>
          <p:cNvPr id="8" name="Group 7"/>
          <p:cNvGrpSpPr/>
          <p:nvPr/>
        </p:nvGrpSpPr>
        <p:grpSpPr>
          <a:xfrm>
            <a:off x="2286000" y="2405743"/>
            <a:ext cx="1600200" cy="1295400"/>
            <a:chOff x="3124200" y="2362200"/>
            <a:chExt cx="1600200" cy="1295400"/>
          </a:xfrm>
        </p:grpSpPr>
        <p:sp>
          <p:nvSpPr>
            <p:cNvPr id="5" name="Rounded Rectangle 4"/>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a:t>
              </a:r>
              <a:endParaRPr lang="en-US" dirty="0"/>
            </a:p>
          </p:txBody>
        </p:sp>
      </p:grpSp>
      <p:grpSp>
        <p:nvGrpSpPr>
          <p:cNvPr id="13" name="Group 12"/>
          <p:cNvGrpSpPr/>
          <p:nvPr/>
        </p:nvGrpSpPr>
        <p:grpSpPr>
          <a:xfrm>
            <a:off x="4495800" y="2405743"/>
            <a:ext cx="1600200" cy="1295400"/>
            <a:chOff x="3124200" y="2362200"/>
            <a:chExt cx="1600200" cy="1295400"/>
          </a:xfrm>
        </p:grpSpPr>
        <p:sp>
          <p:nvSpPr>
            <p:cNvPr id="14" name="Rounded Rectangle 13"/>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grpSp>
      <p:grpSp>
        <p:nvGrpSpPr>
          <p:cNvPr id="17" name="Group 16"/>
          <p:cNvGrpSpPr/>
          <p:nvPr/>
        </p:nvGrpSpPr>
        <p:grpSpPr>
          <a:xfrm>
            <a:off x="6705600" y="2373086"/>
            <a:ext cx="1600200" cy="1295400"/>
            <a:chOff x="3124200" y="2362200"/>
            <a:chExt cx="1600200" cy="1295400"/>
          </a:xfrm>
        </p:grpSpPr>
        <p:sp>
          <p:nvSpPr>
            <p:cNvPr id="18" name="Rounded Rectangle 17"/>
            <p:cNvSpPr/>
            <p:nvPr/>
          </p:nvSpPr>
          <p:spPr>
            <a:xfrm>
              <a:off x="3124200" y="2362200"/>
              <a:ext cx="1600200" cy="1295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3200400" y="31677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3200400" y="2438400"/>
              <a:ext cx="1447800" cy="68580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grpSp>
      <p:cxnSp>
        <p:nvCxnSpPr>
          <p:cNvPr id="22" name="Elbow Connector 21"/>
          <p:cNvCxnSpPr>
            <a:stCxn id="6" idx="3"/>
            <a:endCxn id="14" idx="1"/>
          </p:cNvCxnSpPr>
          <p:nvPr/>
        </p:nvCxnSpPr>
        <p:spPr>
          <a:xfrm flipV="1">
            <a:off x="3810000" y="3053443"/>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18" idx="1"/>
          </p:cNvCxnSpPr>
          <p:nvPr/>
        </p:nvCxnSpPr>
        <p:spPr>
          <a:xfrm flipV="1">
            <a:off x="6019800" y="3020786"/>
            <a:ext cx="685800" cy="386443"/>
          </a:xfrm>
          <a:prstGeom prst="bentConnector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239486" y="2824843"/>
            <a:ext cx="1447800" cy="457200"/>
          </a:xfrm>
          <a:prstGeom prst="roundRect">
            <a:avLst/>
          </a:prstGeom>
          <a:solidFill>
            <a:srgbClr val="C0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head</a:t>
            </a:r>
            <a:endParaRPr lang="en-US" dirty="0"/>
          </a:p>
        </p:txBody>
      </p:sp>
      <p:cxnSp>
        <p:nvCxnSpPr>
          <p:cNvPr id="29" name="Straight Arrow Connector 28"/>
          <p:cNvCxnSpPr>
            <a:stCxn id="27" idx="3"/>
            <a:endCxn id="5" idx="1"/>
          </p:cNvCxnSpPr>
          <p:nvPr/>
        </p:nvCxnSpPr>
        <p:spPr>
          <a:xfrm>
            <a:off x="1687286" y="3053443"/>
            <a:ext cx="59871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62000" y="5029200"/>
            <a:ext cx="7886967" cy="830997"/>
          </a:xfrm>
          <a:prstGeom prst="rect">
            <a:avLst/>
          </a:prstGeom>
          <a:noFill/>
        </p:spPr>
        <p:txBody>
          <a:bodyPr wrap="none" rtlCol="0">
            <a:spAutoFit/>
          </a:bodyPr>
          <a:lstStyle/>
          <a:p>
            <a:r>
              <a:rPr lang="en-US" sz="2400" b="1" dirty="0" smtClean="0">
                <a:solidFill>
                  <a:srgbClr val="FF0000"/>
                </a:solidFill>
              </a:rPr>
              <a:t>Push(Z)</a:t>
            </a:r>
            <a:r>
              <a:rPr lang="en-US" sz="2400" dirty="0" smtClean="0"/>
              <a:t>: </a:t>
            </a:r>
            <a:r>
              <a:rPr lang="el-GR" sz="2400" dirty="0" smtClean="0"/>
              <a:t>Προσθέτει την τιμή </a:t>
            </a:r>
            <a:r>
              <a:rPr lang="en-US" sz="2400" dirty="0" smtClean="0"/>
              <a:t>Z </a:t>
            </a:r>
            <a:r>
              <a:rPr lang="el-GR" sz="2400" dirty="0" smtClean="0"/>
              <a:t>στην κορυφή της στοίβας </a:t>
            </a:r>
          </a:p>
          <a:p>
            <a:r>
              <a:rPr lang="el-GR" sz="2400" dirty="0"/>
              <a:t> </a:t>
            </a:r>
            <a:r>
              <a:rPr lang="el-GR" sz="2400" dirty="0" smtClean="0"/>
              <a:t>         </a:t>
            </a:r>
            <a:endParaRPr lang="en-US" sz="2400" dirty="0"/>
          </a:p>
        </p:txBody>
      </p:sp>
    </p:spTree>
    <p:extLst>
      <p:ext uri="{BB962C8B-B14F-4D97-AF65-F5344CB8AC3E}">
        <p14:creationId xmlns:p14="http://schemas.microsoft.com/office/powerpoint/2010/main" val="2910260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7316</TotalTime>
  <Words>1991</Words>
  <Application>Microsoft Office PowerPoint</Application>
  <PresentationFormat>On-screen Show (4:3)</PresentationFormat>
  <Paragraphs>449</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Courier New</vt:lpstr>
      <vt:lpstr>Tahoma</vt:lpstr>
      <vt:lpstr>Clarity</vt:lpstr>
      <vt:lpstr>ΤΕΧΝΙΚΕΣ Αντικειμενοστραφουσ προγραμματισμου</vt:lpstr>
      <vt:lpstr>PowerPoint Presentation</vt:lpstr>
      <vt:lpstr>Εκτέλεση</vt:lpstr>
      <vt:lpstr>Εκτέλεση</vt:lpstr>
      <vt:lpstr>Εκτέλεση</vt:lpstr>
      <vt:lpstr>Αντικείμενα μέσα σε αντικείμενα</vt:lpstr>
      <vt:lpstr>Παράδειγμα</vt:lpstr>
      <vt:lpstr>Στοίβα</vt:lpstr>
      <vt:lpstr>Στοίβα</vt:lpstr>
      <vt:lpstr>Στοίβα - Υλοποίηση</vt:lpstr>
      <vt:lpstr>Στοίβα - Υλοποίηση</vt:lpstr>
      <vt:lpstr>PowerPoint Presentation</vt:lpstr>
      <vt:lpstr>PowerPoint Presentation</vt:lpstr>
      <vt:lpstr>PowerPoint Presentation</vt:lpstr>
      <vt:lpstr>Στοίβα - Υλοποίηση</vt:lpstr>
      <vt:lpstr>PowerPoint Presentation</vt:lpstr>
      <vt:lpstr>PowerPoint Presentation</vt:lpstr>
      <vt:lpstr>PowerPoint Presentation</vt:lpstr>
      <vt:lpstr>PowerPoint Presentation</vt:lpstr>
      <vt:lpstr>Σχέσεις μεταξύ κλάσεων</vt:lpstr>
      <vt:lpstr>H UML γλώσσα</vt:lpstr>
      <vt:lpstr>Σχέσεις κλάσεων</vt:lpstr>
      <vt:lpstr>Σχέση συνάθροισης – Aggregation</vt:lpstr>
      <vt:lpstr>Σχέση σύνθεσης – Composition </vt:lpstr>
      <vt:lpstr>UML διαγράμματα</vt:lpstr>
      <vt:lpstr>Aggregation and Composition</vt:lpstr>
      <vt:lpstr>Προσοχή!</vt:lpstr>
      <vt:lpstr>Μεγάλο παράδειγμα</vt:lpstr>
      <vt:lpstr>Μεγάλο Παράδειγμα</vt:lpstr>
      <vt:lpstr>Κλάσεις μέθοδοι και πεδία</vt:lpstr>
      <vt:lpstr>Κλάσεις μέθοδοι και πεδία</vt:lpstr>
      <vt:lpstr>Κλάση Professor</vt:lpstr>
      <vt:lpstr>Κλάση Student</vt:lpstr>
      <vt:lpstr>Κλάση Course</vt:lpstr>
      <vt:lpstr>Κλάση Department</vt:lpstr>
      <vt:lpstr>Κλάση StudentRecord</vt:lpstr>
      <vt:lpstr>ArrayList</vt:lpstr>
      <vt:lpstr>ArrayList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ΤΕΧΝΙΚΕΣ Αντικειμενοστραφουσ προγραμματισμου</dc:title>
  <dc:creator>tsap</dc:creator>
  <cp:lastModifiedBy>Panayiotis Tsaparas</cp:lastModifiedBy>
  <cp:revision>429</cp:revision>
  <dcterms:created xsi:type="dcterms:W3CDTF">2013-02-10T16:19:38Z</dcterms:created>
  <dcterms:modified xsi:type="dcterms:W3CDTF">2014-04-09T08:57:27Z</dcterms:modified>
</cp:coreProperties>
</file>