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1"/>
  </p:notesMasterIdLst>
  <p:sldIdLst>
    <p:sldId id="369" r:id="rId2"/>
    <p:sldId id="551" r:id="rId3"/>
    <p:sldId id="552" r:id="rId4"/>
    <p:sldId id="553" r:id="rId5"/>
    <p:sldId id="554" r:id="rId6"/>
    <p:sldId id="555" r:id="rId7"/>
    <p:sldId id="556" r:id="rId8"/>
    <p:sldId id="642" r:id="rId9"/>
    <p:sldId id="61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639" r:id="rId18"/>
    <p:sldId id="567" r:id="rId19"/>
    <p:sldId id="568" r:id="rId20"/>
    <p:sldId id="620" r:id="rId21"/>
    <p:sldId id="569" r:id="rId22"/>
    <p:sldId id="570" r:id="rId23"/>
    <p:sldId id="571" r:id="rId24"/>
    <p:sldId id="572" r:id="rId25"/>
    <p:sldId id="573" r:id="rId26"/>
    <p:sldId id="574" r:id="rId27"/>
    <p:sldId id="575" r:id="rId28"/>
    <p:sldId id="576" r:id="rId29"/>
    <p:sldId id="577" r:id="rId30"/>
    <p:sldId id="622" r:id="rId31"/>
    <p:sldId id="623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5" r:id="rId40"/>
    <p:sldId id="644" r:id="rId41"/>
    <p:sldId id="645" r:id="rId42"/>
    <p:sldId id="646" r:id="rId43"/>
    <p:sldId id="647" r:id="rId44"/>
    <p:sldId id="648" r:id="rId45"/>
    <p:sldId id="649" r:id="rId46"/>
    <p:sldId id="650" r:id="rId47"/>
    <p:sldId id="651" r:id="rId48"/>
    <p:sldId id="652" r:id="rId49"/>
    <p:sldId id="653" r:id="rId50"/>
    <p:sldId id="654" r:id="rId51"/>
    <p:sldId id="655" r:id="rId52"/>
    <p:sldId id="656" r:id="rId53"/>
    <p:sldId id="657" r:id="rId54"/>
    <p:sldId id="658" r:id="rId55"/>
    <p:sldId id="659" r:id="rId56"/>
    <p:sldId id="660" r:id="rId57"/>
    <p:sldId id="661" r:id="rId58"/>
    <p:sldId id="662" r:id="rId59"/>
    <p:sldId id="663" r:id="rId60"/>
    <p:sldId id="664" r:id="rId61"/>
    <p:sldId id="665" r:id="rId62"/>
    <p:sldId id="666" r:id="rId63"/>
    <p:sldId id="667" r:id="rId64"/>
    <p:sldId id="668" r:id="rId65"/>
    <p:sldId id="669" r:id="rId66"/>
    <p:sldId id="670" r:id="rId67"/>
    <p:sldId id="671" r:id="rId68"/>
    <p:sldId id="672" r:id="rId69"/>
    <p:sldId id="673" r:id="rId70"/>
    <p:sldId id="674" r:id="rId71"/>
    <p:sldId id="675" r:id="rId72"/>
    <p:sldId id="676" r:id="rId73"/>
    <p:sldId id="677" r:id="rId74"/>
    <p:sldId id="678" r:id="rId75"/>
    <p:sldId id="679" r:id="rId76"/>
    <p:sldId id="680" r:id="rId77"/>
    <p:sldId id="681" r:id="rId78"/>
    <p:sldId id="682" r:id="rId79"/>
    <p:sldId id="683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4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0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7.png"/><Relationship Id="rId4" Type="http://schemas.openxmlformats.org/officeDocument/2006/relationships/oleObject" Target="../embeddings/oleObject1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8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86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Clustering</a:t>
            </a:r>
          </a:p>
          <a:p>
            <a:r>
              <a:rPr lang="en-US" dirty="0" smtClean="0"/>
              <a:t>The k-means algorithm</a:t>
            </a:r>
          </a:p>
          <a:p>
            <a:r>
              <a:rPr lang="en-US" dirty="0" smtClean="0"/>
              <a:t>Hierarchical Clustering</a:t>
            </a:r>
          </a:p>
          <a:p>
            <a:r>
              <a:rPr lang="en-US" dirty="0" smtClean="0"/>
              <a:t>The </a:t>
            </a:r>
            <a:r>
              <a:rPr lang="en-US" smtClean="0"/>
              <a:t>DBSCAN algorithm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Types of Clusters: Well-Separated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8" y="1561306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Well-Separated Clusters: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1542148" name="Oval 4"/>
          <p:cNvSpPr>
            <a:spLocks noChangeAspect="1" noChangeArrowheads="1"/>
          </p:cNvSpPr>
          <p:nvPr/>
        </p:nvSpPr>
        <p:spPr bwMode="auto">
          <a:xfrm>
            <a:off x="1447800" y="4965700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49" name="Oval 5"/>
          <p:cNvSpPr>
            <a:spLocks noChangeAspect="1" noChangeArrowheads="1"/>
          </p:cNvSpPr>
          <p:nvPr/>
        </p:nvSpPr>
        <p:spPr bwMode="auto">
          <a:xfrm>
            <a:off x="6018213" y="4965700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0" name="Oval 6"/>
          <p:cNvSpPr>
            <a:spLocks noChangeAspect="1" noChangeArrowheads="1"/>
          </p:cNvSpPr>
          <p:nvPr/>
        </p:nvSpPr>
        <p:spPr bwMode="auto">
          <a:xfrm>
            <a:off x="3506788" y="3367087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1" name="Text Box 7"/>
          <p:cNvSpPr txBox="1">
            <a:spLocks noChangeArrowheads="1"/>
          </p:cNvSpPr>
          <p:nvPr/>
        </p:nvSpPr>
        <p:spPr bwMode="auto">
          <a:xfrm>
            <a:off x="2971800" y="6186487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3 well-separated clusters</a:t>
            </a:r>
          </a:p>
        </p:txBody>
      </p:sp>
    </p:spTree>
    <p:extLst>
      <p:ext uri="{BB962C8B-B14F-4D97-AF65-F5344CB8AC3E}">
        <p14:creationId xmlns:p14="http://schemas.microsoft.com/office/powerpoint/2010/main" val="35250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286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Types of Clusters: Center-Based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24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Center-based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 A cluster is a set of objects such that an object in a cluster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closer</a:t>
            </a:r>
            <a:r>
              <a:rPr lang="en-US" sz="2000" dirty="0"/>
              <a:t> (more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sz="2000" dirty="0"/>
              <a:t>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The center of a cluster is often a </a:t>
            </a:r>
            <a:r>
              <a:rPr lang="en-US" sz="2000" dirty="0">
                <a:solidFill>
                  <a:srgbClr val="FF0000"/>
                </a:solidFill>
              </a:rPr>
              <a:t>centroid</a:t>
            </a:r>
            <a:r>
              <a:rPr lang="en-US" sz="2000" dirty="0"/>
              <a:t>, the </a:t>
            </a:r>
            <a:r>
              <a:rPr lang="en-US" sz="2000" dirty="0" smtClean="0"/>
              <a:t>minimizer of distances from </a:t>
            </a:r>
            <a:r>
              <a:rPr lang="en-US" sz="2000" dirty="0"/>
              <a:t>all the points in the cluster, or a </a:t>
            </a:r>
            <a:r>
              <a:rPr lang="en-US" sz="2000" dirty="0" err="1">
                <a:solidFill>
                  <a:srgbClr val="FF0000"/>
                </a:solidFill>
              </a:rPr>
              <a:t>medoid</a:t>
            </a:r>
            <a:r>
              <a:rPr lang="en-US" sz="2000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1543172" name="Oval 4"/>
          <p:cNvSpPr>
            <a:spLocks noChangeAspect="1" noChangeArrowheads="1"/>
          </p:cNvSpPr>
          <p:nvPr/>
        </p:nvSpPr>
        <p:spPr bwMode="auto">
          <a:xfrm>
            <a:off x="1143000" y="4570412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3" name="Oval 5"/>
          <p:cNvSpPr>
            <a:spLocks noChangeAspect="1" noChangeArrowheads="1"/>
          </p:cNvSpPr>
          <p:nvPr/>
        </p:nvSpPr>
        <p:spPr bwMode="auto">
          <a:xfrm>
            <a:off x="2514600" y="4570412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4" name="Oval 6"/>
          <p:cNvSpPr>
            <a:spLocks noChangeAspect="1" noChangeArrowheads="1"/>
          </p:cNvSpPr>
          <p:nvPr/>
        </p:nvSpPr>
        <p:spPr bwMode="auto">
          <a:xfrm>
            <a:off x="5322888" y="4708525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5" name="Oval 7"/>
          <p:cNvSpPr>
            <a:spLocks noChangeAspect="1" noChangeArrowheads="1"/>
          </p:cNvSpPr>
          <p:nvPr/>
        </p:nvSpPr>
        <p:spPr bwMode="auto">
          <a:xfrm>
            <a:off x="6694488" y="4708525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2971800" y="61706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4 center-based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28762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048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Types of Clusters: Contiguity-Based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24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Contiguous Cluster (Nearest neighbor or Transitive)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/>
          </a:p>
        </p:txBody>
      </p:sp>
      <p:grpSp>
        <p:nvGrpSpPr>
          <p:cNvPr id="1544207" name="Group 15"/>
          <p:cNvGrpSpPr>
            <a:grpSpLocks/>
          </p:cNvGrpSpPr>
          <p:nvPr/>
        </p:nvGrpSpPr>
        <p:grpSpPr bwMode="auto">
          <a:xfrm>
            <a:off x="381000" y="4189412"/>
            <a:ext cx="8534400" cy="1219200"/>
            <a:chOff x="950" y="2544"/>
            <a:chExt cx="4106" cy="576"/>
          </a:xfrm>
        </p:grpSpPr>
        <p:sp>
          <p:nvSpPr>
            <p:cNvPr id="1544196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7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8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9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0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1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3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4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5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6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08" name="Text Box 16"/>
          <p:cNvSpPr txBox="1">
            <a:spLocks noChangeArrowheads="1"/>
          </p:cNvSpPr>
          <p:nvPr/>
        </p:nvSpPr>
        <p:spPr bwMode="auto">
          <a:xfrm>
            <a:off x="2971800" y="61706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8 contiguous clusters</a:t>
            </a:r>
          </a:p>
        </p:txBody>
      </p:sp>
    </p:spTree>
    <p:extLst>
      <p:ext uri="{BB962C8B-B14F-4D97-AF65-F5344CB8AC3E}">
        <p14:creationId xmlns:p14="http://schemas.microsoft.com/office/powerpoint/2010/main" val="4783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79393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Types of Clusters: Density-Based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8458" y="1534848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Density-based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Used when the clusters are irregular or intertwined, and when noise and outliers are present. </a:t>
            </a:r>
          </a:p>
        </p:txBody>
      </p: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304800" y="3657600"/>
            <a:ext cx="8610600" cy="1676400"/>
            <a:chOff x="1056" y="3072"/>
            <a:chExt cx="3840" cy="720"/>
          </a:xfrm>
        </p:grpSpPr>
        <p:sp>
          <p:nvSpPr>
            <p:cNvPr id="1545218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1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2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3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29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6 density-based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35652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09000" cy="1219200"/>
          </a:xfrm>
        </p:spPr>
        <p:txBody>
          <a:bodyPr>
            <a:noAutofit/>
          </a:bodyPr>
          <a:lstStyle/>
          <a:p>
            <a:r>
              <a:rPr lang="en-US" dirty="0"/>
              <a:t>Types of Clusters: Conceptual Clusters</a:t>
            </a:r>
          </a:p>
        </p:txBody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4462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Shared Property or Conceptual Clusters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Finds clusters that share some common property or represent a particular concept.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/>
              <a:t>. </a:t>
            </a:r>
          </a:p>
        </p:txBody>
      </p:sp>
      <p:sp>
        <p:nvSpPr>
          <p:cNvPr id="1590285" name="Text Box 13"/>
          <p:cNvSpPr txBox="1">
            <a:spLocks noChangeArrowheads="1"/>
          </p:cNvSpPr>
          <p:nvPr/>
        </p:nvSpPr>
        <p:spPr bwMode="auto">
          <a:xfrm>
            <a:off x="2971800" y="60944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 Overlapping Circles</a:t>
            </a:r>
          </a:p>
        </p:txBody>
      </p:sp>
      <p:sp>
        <p:nvSpPr>
          <p:cNvPr id="1590287" name="AutoShape 15"/>
          <p:cNvSpPr>
            <a:spLocks noChangeArrowheads="1"/>
          </p:cNvSpPr>
          <p:nvPr/>
        </p:nvSpPr>
        <p:spPr bwMode="auto">
          <a:xfrm>
            <a:off x="28194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0288" name="AutoShape 16"/>
          <p:cNvSpPr>
            <a:spLocks noChangeArrowheads="1"/>
          </p:cNvSpPr>
          <p:nvPr/>
        </p:nvSpPr>
        <p:spPr bwMode="auto">
          <a:xfrm>
            <a:off x="38862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/>
              <a:t>Types of Clusters: Objective Function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04237" cy="4953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Clustering as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US" dirty="0"/>
              <a:t>Finds clusters that minimize or maximize an </a:t>
            </a:r>
            <a:r>
              <a:rPr lang="en-US" dirty="0">
                <a:solidFill>
                  <a:srgbClr val="00B0F0"/>
                </a:solidFill>
              </a:rPr>
              <a:t>objective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Enumerate all possible ways of dividing the points into clusters and evaluate the `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' of each potential set of clusters by using the given objective function.  (NP Hard)</a:t>
            </a:r>
          </a:p>
          <a:p>
            <a:pPr lvl="1"/>
            <a:r>
              <a:rPr lang="en-US" dirty="0"/>
              <a:t> Can have </a:t>
            </a:r>
            <a:r>
              <a:rPr lang="en-US" dirty="0">
                <a:solidFill>
                  <a:srgbClr val="00B0F0"/>
                </a:solidFill>
              </a:rPr>
              <a:t>global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  <a:r>
              <a:rPr lang="en-US" dirty="0"/>
              <a:t> objectives.</a:t>
            </a:r>
          </a:p>
          <a:p>
            <a:pPr lvl="2"/>
            <a:r>
              <a:rPr lang="en-US" dirty="0"/>
              <a:t> Hierarchical clustering algorithms typically have local objectives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Partitional</a:t>
            </a:r>
            <a:r>
              <a:rPr lang="en-US" dirty="0"/>
              <a:t> algorithms typically have global objectives</a:t>
            </a:r>
          </a:p>
          <a:p>
            <a:pPr lvl="1"/>
            <a:r>
              <a:rPr lang="en-US" dirty="0"/>
              <a:t>A variation of the global objective function approach is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</a:t>
            </a:r>
            <a:r>
              <a:rPr lang="en-US" dirty="0"/>
              <a:t> the data to a </a:t>
            </a:r>
            <a:r>
              <a:rPr lang="en-US" dirty="0">
                <a:solidFill>
                  <a:srgbClr val="00B0F0"/>
                </a:solidFill>
              </a:rPr>
              <a:t>parameterized model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r>
              <a:rPr lang="en-US" dirty="0" smtClean="0"/>
              <a:t> </a:t>
            </a:r>
            <a:r>
              <a:rPr lang="en-US" dirty="0"/>
              <a:t>for the model are determined from the </a:t>
            </a:r>
            <a:r>
              <a:rPr lang="en-US" dirty="0" smtClean="0"/>
              <a:t>data, and they determine the clustering</a:t>
            </a:r>
            <a:endParaRPr lang="en-US" dirty="0"/>
          </a:p>
          <a:p>
            <a:pPr lvl="2"/>
            <a:r>
              <a:rPr lang="en-US" dirty="0"/>
              <a:t> </a:t>
            </a:r>
            <a:r>
              <a:rPr lang="en-US" dirty="0" smtClean="0"/>
              <a:t>E.g., </a:t>
            </a:r>
            <a:r>
              <a:rPr lang="en-US" dirty="0" smtClean="0">
                <a:solidFill>
                  <a:srgbClr val="00B0F0"/>
                </a:solidFill>
              </a:rPr>
              <a:t>Mixture </a:t>
            </a:r>
            <a:r>
              <a:rPr lang="en-US" dirty="0">
                <a:solidFill>
                  <a:srgbClr val="00B0F0"/>
                </a:solidFill>
              </a:rPr>
              <a:t>models </a:t>
            </a:r>
            <a:r>
              <a:rPr lang="en-US" dirty="0"/>
              <a:t>assume that the data is a ‘mixture' of a number of statistical distributions.  </a:t>
            </a:r>
          </a:p>
        </p:txBody>
      </p:sp>
    </p:spTree>
    <p:extLst>
      <p:ext uri="{BB962C8B-B14F-4D97-AF65-F5344CB8AC3E}">
        <p14:creationId xmlns:p14="http://schemas.microsoft.com/office/powerpoint/2010/main" val="23181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</a:t>
            </a:r>
            <a:r>
              <a:rPr lang="en-US" dirty="0" smtClean="0"/>
              <a:t>clustering</a:t>
            </a:r>
          </a:p>
          <a:p>
            <a:endParaRPr lang="en-US" dirty="0"/>
          </a:p>
          <a:p>
            <a:r>
              <a:rPr lang="en-US" dirty="0" smtClean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001000" cy="45720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 err="1"/>
              <a:t>Partitional</a:t>
            </a:r>
            <a:r>
              <a:rPr lang="en-US" dirty="0"/>
              <a:t> clustering approach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Each cluster is associated with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(center point)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Each point is assigned to the cluster 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closest</a:t>
            </a:r>
            <a:r>
              <a:rPr lang="en-US" dirty="0"/>
              <a:t> centroid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Number of clusters,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, must be </a:t>
            </a:r>
            <a:r>
              <a:rPr lang="en-US" dirty="0" smtClean="0"/>
              <a:t>specified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The objective is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minimize the sum of distances </a:t>
            </a:r>
            <a:r>
              <a:rPr lang="en-US" dirty="0"/>
              <a:t>of the points to their respective </a:t>
            </a:r>
            <a:r>
              <a:rPr lang="en-US" dirty="0">
                <a:solidFill>
                  <a:srgbClr val="0070C0"/>
                </a:solidFill>
              </a:rPr>
              <a:t>centroid</a:t>
            </a:r>
          </a:p>
        </p:txBody>
      </p:sp>
    </p:spTree>
    <p:extLst>
      <p:ext uri="{BB962C8B-B14F-4D97-AF65-F5344CB8AC3E}">
        <p14:creationId xmlns:p14="http://schemas.microsoft.com/office/powerpoint/2010/main" val="21199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>
                  <a:defRPr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 smtClean="0"/>
                  <a:t>Given </a:t>
                </a:r>
                <a:r>
                  <a:rPr lang="en-US" dirty="0"/>
                  <a:t>a set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en-US" dirty="0"/>
                  <a:t> points in a </a:t>
                </a:r>
                <a:r>
                  <a:rPr lang="en-US" dirty="0">
                    <a:solidFill>
                      <a:schemeClr val="accent1"/>
                    </a:solidFill>
                  </a:rPr>
                  <a:t>d</a:t>
                </a:r>
                <a:r>
                  <a:rPr lang="en-US" dirty="0"/>
                  <a:t>-dimensional space and an integer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K </a:t>
                </a:r>
                <a:r>
                  <a:rPr lang="en-US" dirty="0" smtClean="0"/>
                  <a:t>group the points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clusters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C= {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C</a:t>
                </a:r>
                <a:r>
                  <a:rPr lang="en-US" baseline="-25000" dirty="0" err="1" smtClean="0">
                    <a:solidFill>
                      <a:schemeClr val="accent1"/>
                    </a:solidFill>
                  </a:rPr>
                  <a:t>1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 C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,…,C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} </a:t>
                </a:r>
                <a:r>
                  <a:rPr lang="en-US" dirty="0" smtClean="0"/>
                  <a:t>such that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𝑑𝑖𝑠𝑡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en-US" dirty="0" smtClean="0"/>
                  <a:t>	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 smtClean="0"/>
                  <a:t>, where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centroid </a:t>
                </a:r>
                <a:r>
                  <a:rPr lang="en-US" dirty="0" smtClean="0"/>
                  <a:t>of the points in cluster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</a:t>
                </a:r>
                <a:r>
                  <a:rPr lang="en-US" baseline="-25000" dirty="0" err="1" smtClean="0">
                    <a:solidFill>
                      <a:srgbClr val="0070C0"/>
                    </a:solidFill>
                  </a:rPr>
                  <a:t>i</a:t>
                </a:r>
                <a:endParaRPr lang="en-US" baseline="-250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8950" y="1524000"/>
            <a:ext cx="83185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general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 smtClean="0"/>
              <a:t> of </a:t>
            </a:r>
            <a:r>
              <a:rPr lang="en-US" sz="2400" dirty="0"/>
              <a:t>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cluster</a:t>
            </a:r>
            <a:r>
              <a:rPr lang="en-US" sz="2400" dirty="0" smtClean="0"/>
              <a:t>) are similar </a:t>
            </a:r>
            <a:r>
              <a:rPr lang="en-US" sz="2400" dirty="0"/>
              <a:t>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fontScale="92500" lnSpcReduction="10000"/>
              </a:bodyPr>
              <a:lstStyle/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dirty="0" smtClean="0"/>
                  <a:t>Most common definition is with </a:t>
                </a:r>
                <a:r>
                  <a:rPr lang="en-US" dirty="0" err="1" smtClean="0"/>
                  <a:t>euclidean</a:t>
                </a:r>
                <a:r>
                  <a:rPr lang="en-US" dirty="0" smtClean="0"/>
                  <a:t> distance, minimizing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 of Squares Error (SSE)</a:t>
                </a:r>
                <a:r>
                  <a:rPr lang="en-US" dirty="0" smtClean="0"/>
                  <a:t> function</a:t>
                </a:r>
              </a:p>
              <a:p>
                <a:pPr lvl="1">
                  <a:defRPr/>
                </a:pPr>
                <a:r>
                  <a:rPr lang="en-US" dirty="0" smtClean="0"/>
                  <a:t>Sometimes K-means is defined like that</a:t>
                </a:r>
              </a:p>
              <a:p>
                <a:pPr>
                  <a:defRPr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 smtClean="0"/>
                  <a:t>Given </a:t>
                </a:r>
                <a:r>
                  <a:rPr lang="en-US" dirty="0"/>
                  <a:t>a set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en-US" dirty="0"/>
                  <a:t> points in a </a:t>
                </a:r>
                <a:r>
                  <a:rPr lang="en-US" dirty="0">
                    <a:solidFill>
                      <a:schemeClr val="accent1"/>
                    </a:solidFill>
                  </a:rPr>
                  <a:t>d</a:t>
                </a:r>
                <a:r>
                  <a:rPr lang="en-US" dirty="0"/>
                  <a:t>-dimensional space and an integer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K </a:t>
                </a:r>
                <a:r>
                  <a:rPr lang="en-US" dirty="0" smtClean="0"/>
                  <a:t>group the points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clusters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C= {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C</a:t>
                </a:r>
                <a:r>
                  <a:rPr lang="en-US" baseline="-25000" dirty="0" err="1" smtClean="0">
                    <a:solidFill>
                      <a:schemeClr val="accent1"/>
                    </a:solidFill>
                  </a:rPr>
                  <a:t>1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 C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,…,C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} </a:t>
                </a:r>
                <a:r>
                  <a:rPr lang="en-US" dirty="0" smtClean="0"/>
                  <a:t>such that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 smtClean="0"/>
                  <a:t>, where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:r>
                  <a:rPr lang="en-US" dirty="0" smtClean="0"/>
                  <a:t>of the points in cluster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</a:t>
                </a:r>
                <a:r>
                  <a:rPr lang="en-US" baseline="-25000" dirty="0" err="1" smtClean="0">
                    <a:solidFill>
                      <a:srgbClr val="0070C0"/>
                    </a:solidFill>
                  </a:rPr>
                  <a:t>i</a:t>
                </a:r>
                <a:endParaRPr lang="en-US" baseline="-250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00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48281" y="6019800"/>
            <a:ext cx="30957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Sum of Squares Error (SSE)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058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Complexity of the k-means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NP-hard</a:t>
            </a:r>
            <a:r>
              <a:rPr lang="en-US" dirty="0" smtClean="0"/>
              <a:t> if the dimensionality of the data is at least 2 (</a:t>
            </a:r>
            <a:r>
              <a:rPr lang="en-US" dirty="0" smtClean="0">
                <a:solidFill>
                  <a:schemeClr val="accent1"/>
                </a:solidFill>
              </a:rPr>
              <a:t>d≥2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Finding the best solution in polynomial time is infeasible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</a:t>
            </a:r>
            <a:r>
              <a:rPr lang="en-US" dirty="0" smtClean="0">
                <a:solidFill>
                  <a:schemeClr val="accent1"/>
                </a:solidFill>
              </a:rPr>
              <a:t>d=1</a:t>
            </a:r>
            <a:r>
              <a:rPr lang="en-US" dirty="0" smtClean="0"/>
              <a:t> the problem is solvable in polynomial time (how?)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simple iterative algorithm works quite well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</a:t>
            </a:r>
            <a:endParaRPr lang="en-US" dirty="0"/>
          </a:p>
        </p:txBody>
      </p:sp>
      <p:graphicFrame>
        <p:nvGraphicFramePr>
          <p:cNvPr id="1592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55827"/>
              </p:ext>
            </p:extLst>
          </p:nvPr>
        </p:nvGraphicFramePr>
        <p:xfrm>
          <a:off x="457200" y="388620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Bitmap Image" r:id="rId3" imgW="9784928" imgH="3177815" progId="Paint.Picture">
                  <p:embed/>
                </p:oleObj>
              </mc:Choice>
              <mc:Fallback>
                <p:oleObj name="Bitmap Image" r:id="rId3" imgW="9784928" imgH="317781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r>
              <a:rPr lang="en-US" dirty="0" smtClean="0"/>
              <a:t>Also known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Lloyd’s algorithm</a:t>
            </a:r>
            <a:r>
              <a:rPr lang="en-US" dirty="0" smtClean="0"/>
              <a:t>.</a:t>
            </a:r>
          </a:p>
          <a:p>
            <a:r>
              <a:rPr lang="en-US" dirty="0" smtClean="0"/>
              <a:t>K-means is sometimes synonymous with this algorithm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3886200"/>
            <a:ext cx="52578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029200"/>
            <a:ext cx="7848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centroids are often chosen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Clusters produced vary from one run 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304800"/>
            <a:ext cx="8280400" cy="838200"/>
          </a:xfrm>
        </p:spPr>
        <p:txBody>
          <a:bodyPr>
            <a:normAutofit/>
          </a:bodyPr>
          <a:lstStyle/>
          <a:p>
            <a:r>
              <a:rPr lang="en-US" dirty="0"/>
              <a:t>Two different K-means </a:t>
            </a:r>
            <a:r>
              <a:rPr lang="en-US" dirty="0" err="1"/>
              <a:t>Clusterings</a:t>
            </a:r>
            <a:endParaRPr lang="en-US" dirty="0"/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295400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5105400" y="3660775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990600" y="3660775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5257800" y="1927226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16537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4" y="381000"/>
            <a:ext cx="8863806" cy="9906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Centroids</a:t>
            </a: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609600" y="478472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304800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</a:t>
            </a: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609600" y="472757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7338"/>
            <a:ext cx="8839200" cy="10668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</a:t>
            </a:r>
            <a:r>
              <a:rPr lang="en-US" dirty="0" smtClean="0"/>
              <a:t>Centroids</a:t>
            </a:r>
            <a:endParaRPr lang="en-US" dirty="0"/>
          </a:p>
        </p:txBody>
      </p:sp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609600" y="486092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8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534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 …</a:t>
            </a:r>
          </a:p>
        </p:txBody>
      </p:sp>
      <p:sp>
        <p:nvSpPr>
          <p:cNvPr id="1599491" name="Text Box 3"/>
          <p:cNvSpPr txBox="1">
            <a:spLocks noChangeArrowheads="1"/>
          </p:cNvSpPr>
          <p:nvPr/>
        </p:nvSpPr>
        <p:spPr bwMode="auto">
          <a:xfrm>
            <a:off x="609600" y="465137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9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multiple runs </a:t>
            </a:r>
            <a:r>
              <a:rPr lang="en-US" dirty="0" smtClean="0"/>
              <a:t>and select the clustering with the smallest error</a:t>
            </a:r>
          </a:p>
          <a:p>
            <a:endParaRPr lang="en-US" dirty="0"/>
          </a:p>
          <a:p>
            <a:r>
              <a:rPr lang="en-US" dirty="0"/>
              <a:t>Select original set of  points by methods other than random . E.g.,  pick the most distant (from each other) points as cluster centers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K-means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++ </a:t>
            </a:r>
            <a:r>
              <a:rPr lang="en-US" dirty="0"/>
              <a:t>algorithm)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Applications of Cluster Analysis</a:t>
            </a:r>
          </a:p>
        </p:txBody>
      </p:sp>
      <p:sp>
        <p:nvSpPr>
          <p:cNvPr id="1565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083050" cy="5181600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Group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related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documents </a:t>
            </a:r>
            <a:r>
              <a:rPr lang="en-US" sz="2000" dirty="0"/>
              <a:t>for browsing,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genes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and proteins</a:t>
            </a:r>
            <a:r>
              <a:rPr lang="en-US" sz="2000" dirty="0"/>
              <a:t> that have similar functionality,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stocks </a:t>
            </a:r>
            <a:r>
              <a:rPr lang="en-US" sz="2000" dirty="0"/>
              <a:t>with similar price </a:t>
            </a:r>
            <a:r>
              <a:rPr lang="en-US" sz="2000" dirty="0" smtClean="0"/>
              <a:t>fluctuations, users with </a:t>
            </a:r>
            <a:r>
              <a:rPr lang="en-US" sz="2000" smtClean="0"/>
              <a:t>same behavior</a:t>
            </a:r>
            <a:endParaRPr lang="en-US" sz="2000" b="1" dirty="0"/>
          </a:p>
          <a:p>
            <a:pPr>
              <a:spcBef>
                <a:spcPct val="20000"/>
              </a:spcBef>
            </a:pPr>
            <a:endParaRPr lang="en-US" sz="2400" b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Reduce the size of large data </a:t>
            </a:r>
            <a:r>
              <a:rPr lang="en-US" sz="2000" dirty="0" smtClean="0"/>
              <a:t>sets</a:t>
            </a:r>
          </a:p>
          <a:p>
            <a:pPr lvl="1">
              <a:spcBef>
                <a:spcPct val="20000"/>
              </a:spcBef>
            </a:pPr>
            <a:endParaRPr lang="en-US" sz="2000" dirty="0"/>
          </a:p>
          <a:p>
            <a:r>
              <a:rPr lang="en-US" sz="2400" b="1" dirty="0" smtClean="0"/>
              <a:t>Applications</a:t>
            </a:r>
          </a:p>
          <a:p>
            <a:pPr lvl="1"/>
            <a:r>
              <a:rPr lang="en-US" sz="2000" dirty="0"/>
              <a:t>Recommendation systems</a:t>
            </a:r>
          </a:p>
          <a:p>
            <a:pPr lvl="1"/>
            <a:r>
              <a:rPr lang="en-US" sz="2000" dirty="0" smtClean="0"/>
              <a:t>Search Personalization</a:t>
            </a:r>
            <a:endParaRPr lang="en-US" sz="2000" dirty="0"/>
          </a:p>
          <a:p>
            <a:endParaRPr lang="en-US" sz="2400" dirty="0"/>
          </a:p>
        </p:txBody>
      </p:sp>
      <p:graphicFrame>
        <p:nvGraphicFramePr>
          <p:cNvPr id="1565700" name="Object 10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38688084"/>
              </p:ext>
            </p:extLst>
          </p:nvPr>
        </p:nvGraphicFramePr>
        <p:xfrm>
          <a:off x="4343400" y="15240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3" imgW="5620181" imgH="3122232" progId="Word.Document.8">
                  <p:embed/>
                </p:oleObj>
              </mc:Choice>
              <mc:Fallback>
                <p:oleObj name="Document" r:id="rId3" imgW="5620181" imgH="31222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5702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5438775" y="4038600"/>
            <a:ext cx="3657600" cy="247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5704" name="Text Box 1032"/>
          <p:cNvSpPr txBox="1">
            <a:spLocks noChangeArrowheads="1"/>
          </p:cNvSpPr>
          <p:nvPr/>
        </p:nvSpPr>
        <p:spPr bwMode="auto">
          <a:xfrm>
            <a:off x="5410200" y="6019799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Clustering precipitation in Australia</a:t>
            </a:r>
          </a:p>
        </p:txBody>
      </p:sp>
    </p:spTree>
    <p:extLst>
      <p:ext uri="{BB962C8B-B14F-4D97-AF65-F5344CB8AC3E}">
        <p14:creationId xmlns:p14="http://schemas.microsoft.com/office/powerpoint/2010/main" val="1447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Centroids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</a:t>
            </a:r>
            <a:r>
              <a:rPr lang="en-US" dirty="0"/>
              <a:t> depends on the distance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minimizer</a:t>
            </a:r>
            <a:r>
              <a:rPr lang="en-US" dirty="0" smtClean="0"/>
              <a:t> for the distance function</a:t>
            </a:r>
            <a:endParaRPr lang="en-US" dirty="0"/>
          </a:p>
          <a:p>
            <a:r>
              <a:rPr lang="en-US" dirty="0" smtClean="0"/>
              <a:t>‘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Closeness</a:t>
            </a:r>
            <a:r>
              <a:rPr lang="en-US" dirty="0"/>
              <a:t>’ is measured by Euclidean </a:t>
            </a:r>
            <a:r>
              <a:rPr lang="en-US" dirty="0" smtClean="0"/>
              <a:t>distance (SSE), </a:t>
            </a:r>
            <a:r>
              <a:rPr lang="en-US" dirty="0"/>
              <a:t>cosine similarity, correlation, etc.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Centroid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</a:t>
            </a:r>
            <a:r>
              <a:rPr lang="en-US" dirty="0"/>
              <a:t> of the points in the cluster for SSE, </a:t>
            </a:r>
            <a:r>
              <a:rPr lang="en-US" dirty="0" smtClean="0"/>
              <a:t>and cosine similarity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median</a:t>
            </a:r>
            <a:r>
              <a:rPr lang="en-US" dirty="0"/>
              <a:t> for Manhattan distance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Finding the centroid is not always easy </a:t>
            </a:r>
          </a:p>
          <a:p>
            <a:pPr lvl="1"/>
            <a:r>
              <a:rPr lang="en-US" dirty="0" smtClean="0"/>
              <a:t>It can be an NP-hard problem for some distance functions</a:t>
            </a:r>
          </a:p>
          <a:p>
            <a:pPr lvl="2"/>
            <a:r>
              <a:rPr lang="en-US" dirty="0" smtClean="0"/>
              <a:t>E.g., median form multiple dimensions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K-means will </a:t>
            </a:r>
            <a:r>
              <a:rPr lang="en-US" dirty="0">
                <a:solidFill>
                  <a:srgbClr val="0070C0"/>
                </a:solidFill>
              </a:rPr>
              <a:t>converge</a:t>
            </a:r>
            <a:r>
              <a:rPr lang="en-US" dirty="0"/>
              <a:t> for common similarity measures mentioned above.</a:t>
            </a:r>
          </a:p>
          <a:p>
            <a:pPr lvl="1"/>
            <a:r>
              <a:rPr lang="en-US" dirty="0"/>
              <a:t>Most of the convergence happens in the first few iterations.</a:t>
            </a:r>
          </a:p>
          <a:p>
            <a:pPr lvl="1"/>
            <a:r>
              <a:rPr lang="en-US" dirty="0"/>
              <a:t>Often the stopping condition is changed to ‘Until relatively few points change clusters’</a:t>
            </a:r>
          </a:p>
          <a:p>
            <a:r>
              <a:rPr lang="en-US" dirty="0"/>
              <a:t>Complexity is O( n * K * I * d )</a:t>
            </a:r>
          </a:p>
          <a:p>
            <a:pPr lvl="1"/>
            <a:r>
              <a:rPr lang="en-US" dirty="0"/>
              <a:t>n = number of points, K = number of clusters, </a:t>
            </a:r>
            <a:br>
              <a:rPr lang="en-US" dirty="0"/>
            </a:br>
            <a:r>
              <a:rPr lang="en-US" dirty="0"/>
              <a:t>I = number of iterations, d = </a:t>
            </a:r>
            <a:r>
              <a:rPr lang="en-US" dirty="0" smtClean="0"/>
              <a:t>dimensionality</a:t>
            </a:r>
          </a:p>
          <a:p>
            <a:r>
              <a:rPr lang="en-US" dirty="0" smtClean="0"/>
              <a:t>In general a fast and efficient algorithm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has problems when clusters are of </a:t>
            </a:r>
            <a:r>
              <a:rPr lang="en-US" dirty="0" smtClean="0"/>
              <a:t>different </a:t>
            </a:r>
            <a:endParaRPr lang="en-US" dirty="0"/>
          </a:p>
          <a:p>
            <a:pPr lvl="1"/>
            <a:r>
              <a:rPr lang="en-US" dirty="0"/>
              <a:t>Sizes</a:t>
            </a:r>
          </a:p>
          <a:p>
            <a:pPr lvl="1"/>
            <a:r>
              <a:rPr lang="en-US" dirty="0"/>
              <a:t>Densities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Non-globular</a:t>
            </a:r>
            <a:r>
              <a:rPr lang="en-US" dirty="0"/>
              <a:t> shapes</a:t>
            </a:r>
          </a:p>
          <a:p>
            <a:endParaRPr lang="en-US" dirty="0"/>
          </a:p>
          <a:p>
            <a:r>
              <a:rPr lang="en-US" dirty="0"/>
              <a:t>K-means has problems when the data contains outliers.</a:t>
            </a:r>
          </a:p>
        </p:txBody>
      </p:sp>
    </p:spTree>
    <p:extLst>
      <p:ext uri="{BB962C8B-B14F-4D97-AF65-F5344CB8AC3E}">
        <p14:creationId xmlns:p14="http://schemas.microsoft.com/office/powerpoint/2010/main" val="10709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Sizes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4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pic>
        <p:nvPicPr>
          <p:cNvPr id="1612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2806" name="Text Box 6"/>
          <p:cNvSpPr txBox="1">
            <a:spLocks noChangeArrowheads="1"/>
          </p:cNvSpPr>
          <p:nvPr/>
        </p:nvSpPr>
        <p:spPr bwMode="auto">
          <a:xfrm>
            <a:off x="762000" y="5348287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5334000" y="52974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34689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9906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Density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3828" name="Text Box 4"/>
          <p:cNvSpPr txBox="1">
            <a:spLocks noChangeArrowheads="1"/>
          </p:cNvSpPr>
          <p:nvPr/>
        </p:nvSpPr>
        <p:spPr bwMode="auto">
          <a:xfrm>
            <a:off x="762000" y="5424487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13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5334000" y="53736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14422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Non-globular Shapes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817687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1143000" y="5551487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14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5334000" y="55768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2838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8686800" cy="9144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7" name="Text Box 5"/>
          <p:cNvSpPr txBox="1">
            <a:spLocks noChangeArrowheads="1"/>
          </p:cNvSpPr>
          <p:nvPr/>
        </p:nvSpPr>
        <p:spPr bwMode="auto">
          <a:xfrm>
            <a:off x="762000" y="49530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5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9" name="Rectangle 7"/>
          <p:cNvSpPr>
            <a:spLocks noChangeArrowheads="1"/>
          </p:cNvSpPr>
          <p:nvPr/>
        </p:nvSpPr>
        <p:spPr bwMode="auto">
          <a:xfrm>
            <a:off x="1143000" y="5562600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One solution is to use many clusters.</a:t>
            </a:r>
          </a:p>
          <a:p>
            <a:pPr lvl="1"/>
            <a:r>
              <a:rPr lang="en-US" sz="2000" b="0"/>
              <a:t>Find 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23772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457200"/>
            <a:ext cx="8280400" cy="85725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762000" y="5500687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6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6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716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2192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919287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1143000" y="5653087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7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995487"/>
            <a:ext cx="4268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K-</a:t>
            </a:r>
            <a:r>
              <a:rPr lang="en-US" dirty="0" err="1" smtClean="0">
                <a:solidFill>
                  <a:srgbClr val="FF0000"/>
                </a:solidFill>
              </a:rPr>
              <a:t>medoids</a:t>
            </a:r>
            <a:r>
              <a:rPr lang="en-US" dirty="0" smtClean="0"/>
              <a:t>: Similar problem definition as in K-means, but the centroid of the cluster is defined to be one of the points in the cluster (the </a:t>
            </a:r>
            <a:r>
              <a:rPr lang="en-US" dirty="0" err="1" smtClean="0">
                <a:solidFill>
                  <a:srgbClr val="00B0F0"/>
                </a:solidFill>
              </a:rPr>
              <a:t>medoid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K-centers</a:t>
            </a:r>
            <a:r>
              <a:rPr lang="en-US" dirty="0" smtClean="0"/>
              <a:t>: Similar problem definition as in K-means, but the goal now is to minimize the maximum </a:t>
            </a:r>
            <a:r>
              <a:rPr lang="en-US" dirty="0" smtClean="0">
                <a:solidFill>
                  <a:srgbClr val="00B0F0"/>
                </a:solidFill>
              </a:rPr>
              <a:t>diameter </a:t>
            </a:r>
            <a:r>
              <a:rPr lang="en-US" dirty="0" smtClean="0"/>
              <a:t>of the clusters (diameter of a cluster is maximum distance between any two points in the cluster).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applications of cluster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Snow, London 1854</a:t>
            </a:r>
            <a:endParaRPr 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213134"/>
            <a:ext cx="6781800" cy="44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Two main types of hierarchical clustering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Agglomerative</a:t>
            </a:r>
            <a:r>
              <a:rPr lang="en-US" sz="2000" dirty="0"/>
              <a:t>:  </a:t>
            </a:r>
          </a:p>
          <a:p>
            <a:pPr lvl="2"/>
            <a:r>
              <a:rPr lang="en-US" sz="1800" dirty="0"/>
              <a:t> Start with the points as individual clusters</a:t>
            </a:r>
          </a:p>
          <a:p>
            <a:pPr lvl="2"/>
            <a:r>
              <a:rPr lang="en-US" sz="1800" dirty="0"/>
              <a:t> At each step, merge the closest pair of clusters until only one cluster (or k clusters) left</a:t>
            </a:r>
          </a:p>
          <a:p>
            <a:pPr lvl="4"/>
            <a:endParaRPr lang="en-US" sz="1800" dirty="0"/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sz="2000" dirty="0"/>
              <a:t>:  </a:t>
            </a:r>
          </a:p>
          <a:p>
            <a:pPr lvl="2"/>
            <a:r>
              <a:rPr lang="en-US" sz="1800" dirty="0"/>
              <a:t> Start with one, all-inclusive cluster </a:t>
            </a:r>
          </a:p>
          <a:p>
            <a:pPr lvl="2"/>
            <a:r>
              <a:rPr lang="en-US" sz="1800" dirty="0"/>
              <a:t> At each step, split a cluster until each cluster contains a point (or there are k clusters)</a:t>
            </a:r>
          </a:p>
          <a:p>
            <a:pPr lvl="4"/>
            <a:endParaRPr lang="en-US" sz="1800" dirty="0"/>
          </a:p>
          <a:p>
            <a:r>
              <a:rPr lang="en-US" sz="2400" dirty="0"/>
              <a:t>Traditional hierarchical algorithms use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400" dirty="0"/>
              <a:t> or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distance matrix</a:t>
            </a:r>
          </a:p>
          <a:p>
            <a:pPr lvl="1"/>
            <a:r>
              <a:rPr lang="en-US" sz="2000" dirty="0"/>
              <a:t>Merge or split one cluster at a time</a:t>
            </a:r>
          </a:p>
          <a:p>
            <a:pPr lvl="4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755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Produces a set of nested clusters organized as a hierarchical tree</a:t>
            </a:r>
          </a:p>
          <a:p>
            <a:r>
              <a:rPr lang="en-US"/>
              <a:t>Can be visualized as a dendrogram</a:t>
            </a:r>
          </a:p>
          <a:p>
            <a:pPr lvl="1"/>
            <a:r>
              <a:rPr lang="en-US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87813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>
            <p:extLst/>
          </p:nvPr>
        </p:nvGraphicFramePr>
        <p:xfrm>
          <a:off x="5257800" y="3857625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VISIO" r:id="rId4" imgW="3168720" imgH="3227760" progId="Visio.Drawing.6">
                  <p:embed/>
                </p:oleObj>
              </mc:Choice>
              <mc:Fallback>
                <p:oleObj name="VISIO" r:id="rId4" imgW="3168720" imgH="322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57625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2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/>
              <a:t>Any desired number of clusters can be obtained by ‘cutting’ the dendogram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They may correspond to meaningful taxonomies</a:t>
            </a:r>
          </a:p>
          <a:p>
            <a:pPr lvl="1">
              <a:lnSpc>
                <a:spcPct val="90000"/>
              </a:lnSpc>
            </a:pPr>
            <a:r>
              <a:rPr lang="en-US"/>
              <a:t>Example in biological sciences (e.g., animal kingdom, phylogeny reconstruction, …)</a:t>
            </a:r>
          </a:p>
        </p:txBody>
      </p:sp>
    </p:spTree>
    <p:extLst>
      <p:ext uri="{BB962C8B-B14F-4D97-AF65-F5344CB8AC3E}">
        <p14:creationId xmlns:p14="http://schemas.microsoft.com/office/powerpoint/2010/main" val="36770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181600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More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sz="9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dirty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b="1" dirty="0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Merge</a:t>
            </a:r>
            <a:r>
              <a:rPr lang="en-US" dirty="0"/>
              <a:t> the 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Update</a:t>
            </a:r>
            <a:r>
              <a:rPr lang="en-US" dirty="0"/>
              <a:t>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b="1" dirty="0"/>
              <a:t>Until</a:t>
            </a:r>
            <a:r>
              <a:rPr lang="en-US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50" dirty="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Key operation is the computation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of two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Different approaches to defining the distance between clusters distinguish the different algorithms</a:t>
            </a:r>
          </a:p>
        </p:txBody>
      </p:sp>
    </p:spTree>
    <p:extLst>
      <p:ext uri="{BB962C8B-B14F-4D97-AF65-F5344CB8AC3E}">
        <p14:creationId xmlns:p14="http://schemas.microsoft.com/office/powerpoint/2010/main" val="23066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Situation 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721"/>
            <a:ext cx="8229600" cy="4876800"/>
          </a:xfrm>
        </p:spPr>
        <p:txBody>
          <a:bodyPr/>
          <a:lstStyle/>
          <a:p>
            <a:r>
              <a:rPr lang="en-US"/>
              <a:t>Start with clusters of individual points and a proximity matrix</a:t>
            </a:r>
          </a:p>
          <a:p>
            <a:pPr lvl="1"/>
            <a:endParaRPr lang="en-US"/>
          </a:p>
        </p:txBody>
      </p:sp>
      <p:sp>
        <p:nvSpPr>
          <p:cNvPr id="1623044" name="Oval 4"/>
          <p:cNvSpPr>
            <a:spLocks noChangeArrowheads="1"/>
          </p:cNvSpPr>
          <p:nvPr/>
        </p:nvSpPr>
        <p:spPr bwMode="auto">
          <a:xfrm>
            <a:off x="685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5" name="Oval 5"/>
          <p:cNvSpPr>
            <a:spLocks noChangeArrowheads="1"/>
          </p:cNvSpPr>
          <p:nvPr/>
        </p:nvSpPr>
        <p:spPr bwMode="auto">
          <a:xfrm>
            <a:off x="2743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6" name="Oval 6"/>
          <p:cNvSpPr>
            <a:spLocks noChangeArrowheads="1"/>
          </p:cNvSpPr>
          <p:nvPr/>
        </p:nvSpPr>
        <p:spPr bwMode="auto">
          <a:xfrm>
            <a:off x="1600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7" name="Oval 7"/>
          <p:cNvSpPr>
            <a:spLocks noChangeArrowheads="1"/>
          </p:cNvSpPr>
          <p:nvPr/>
        </p:nvSpPr>
        <p:spPr bwMode="auto">
          <a:xfrm>
            <a:off x="1447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8" name="Oval 8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9" name="Oval 9"/>
          <p:cNvSpPr>
            <a:spLocks noChangeArrowheads="1"/>
          </p:cNvSpPr>
          <p:nvPr/>
        </p:nvSpPr>
        <p:spPr bwMode="auto">
          <a:xfrm>
            <a:off x="1600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0" name="Oval 10"/>
          <p:cNvSpPr>
            <a:spLocks noChangeArrowheads="1"/>
          </p:cNvSpPr>
          <p:nvPr/>
        </p:nvSpPr>
        <p:spPr bwMode="auto">
          <a:xfrm>
            <a:off x="457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1" name="Oval 11"/>
          <p:cNvSpPr>
            <a:spLocks noChangeArrowheads="1"/>
          </p:cNvSpPr>
          <p:nvPr/>
        </p:nvSpPr>
        <p:spPr bwMode="auto">
          <a:xfrm>
            <a:off x="1828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2" name="Oval 12"/>
          <p:cNvSpPr>
            <a:spLocks noChangeArrowheads="1"/>
          </p:cNvSpPr>
          <p:nvPr/>
        </p:nvSpPr>
        <p:spPr bwMode="auto">
          <a:xfrm>
            <a:off x="3124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3" name="Oval 13"/>
          <p:cNvSpPr>
            <a:spLocks noChangeArrowheads="1"/>
          </p:cNvSpPr>
          <p:nvPr/>
        </p:nvSpPr>
        <p:spPr bwMode="auto">
          <a:xfrm>
            <a:off x="2133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4" name="Oval 14"/>
          <p:cNvSpPr>
            <a:spLocks noChangeArrowheads="1"/>
          </p:cNvSpPr>
          <p:nvPr/>
        </p:nvSpPr>
        <p:spPr bwMode="auto">
          <a:xfrm>
            <a:off x="3200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5" name="Oval 15"/>
          <p:cNvSpPr>
            <a:spLocks noChangeArrowheads="1"/>
          </p:cNvSpPr>
          <p:nvPr/>
        </p:nvSpPr>
        <p:spPr bwMode="auto">
          <a:xfrm>
            <a:off x="3733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3056" name="Group 16"/>
          <p:cNvGrpSpPr>
            <a:grpSpLocks/>
          </p:cNvGrpSpPr>
          <p:nvPr/>
        </p:nvGrpSpPr>
        <p:grpSpPr bwMode="auto">
          <a:xfrm>
            <a:off x="5257800" y="2265436"/>
            <a:ext cx="3200400" cy="2789237"/>
            <a:chOff x="3456" y="1622"/>
            <a:chExt cx="2160" cy="2058"/>
          </a:xfrm>
        </p:grpSpPr>
        <p:sp>
          <p:nvSpPr>
            <p:cNvPr id="162305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2" name="Text Box 32"/>
            <p:cNvSpPr txBox="1">
              <a:spLocks noChangeArrowheads="1"/>
            </p:cNvSpPr>
            <p:nvPr/>
          </p:nvSpPr>
          <p:spPr bwMode="auto">
            <a:xfrm>
              <a:off x="3456" y="2593"/>
              <a:ext cx="33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p4</a:t>
              </a:r>
              <a:endParaRPr lang="en-US" dirty="0"/>
            </a:p>
          </p:txBody>
        </p:sp>
        <p:sp>
          <p:nvSpPr>
            <p:cNvPr id="162307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307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308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</p:txBody>
        </p:sp>
      </p:grpSp>
      <p:sp>
        <p:nvSpPr>
          <p:cNvPr id="1623081" name="Text Box 41"/>
          <p:cNvSpPr txBox="1">
            <a:spLocks noChangeArrowheads="1"/>
          </p:cNvSpPr>
          <p:nvPr/>
        </p:nvSpPr>
        <p:spPr bwMode="auto">
          <a:xfrm>
            <a:off x="5791200" y="471805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3082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72000" y="5610225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Visio" r:id="rId3" imgW="7949438" imgH="1399827" progId="Visio.Drawing.6">
                  <p:embed/>
                </p:oleObj>
              </mc:Choice>
              <mc:Fallback>
                <p:oleObj name="Visio" r:id="rId3" imgW="7949438" imgH="13998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10225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3014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After some merging steps, we have some clusters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4068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69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0" name="Freeform 6"/>
          <p:cNvSpPr>
            <a:spLocks/>
          </p:cNvSpPr>
          <p:nvPr/>
        </p:nvSpPr>
        <p:spPr bwMode="auto">
          <a:xfrm rot="-10800000">
            <a:off x="3352800" y="30480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1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2" name="Freeform 8"/>
          <p:cNvSpPr>
            <a:spLocks/>
          </p:cNvSpPr>
          <p:nvPr/>
        </p:nvSpPr>
        <p:spPr bwMode="auto">
          <a:xfrm rot="-10800000">
            <a:off x="2590800" y="48768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3" name="Text Box 9"/>
          <p:cNvSpPr txBox="1">
            <a:spLocks noChangeArrowheads="1"/>
          </p:cNvSpPr>
          <p:nvPr/>
        </p:nvSpPr>
        <p:spPr bwMode="auto">
          <a:xfrm>
            <a:off x="685800" y="406161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4074" name="Text Box 10"/>
          <p:cNvSpPr txBox="1">
            <a:spLocks noChangeArrowheads="1"/>
          </p:cNvSpPr>
          <p:nvPr/>
        </p:nvSpPr>
        <p:spPr bwMode="auto">
          <a:xfrm>
            <a:off x="3428999" y="3311556"/>
            <a:ext cx="609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4075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54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4076" name="Text Box 12"/>
          <p:cNvSpPr txBox="1">
            <a:spLocks noChangeArrowheads="1"/>
          </p:cNvSpPr>
          <p:nvPr/>
        </p:nvSpPr>
        <p:spPr bwMode="auto">
          <a:xfrm>
            <a:off x="2743199" y="5105400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1752600" y="294222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4078" name="Group 14"/>
          <p:cNvGrpSpPr>
            <a:grpSpLocks/>
          </p:cNvGrpSpPr>
          <p:nvPr/>
        </p:nvGrpSpPr>
        <p:grpSpPr bwMode="auto">
          <a:xfrm>
            <a:off x="5486400" y="1812915"/>
            <a:ext cx="2895600" cy="2212975"/>
            <a:chOff x="3456" y="1440"/>
            <a:chExt cx="1872" cy="1503"/>
          </a:xfrm>
        </p:grpSpPr>
        <p:sp>
          <p:nvSpPr>
            <p:cNvPr id="162407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8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8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88" name="Text Box 24"/>
            <p:cNvSpPr txBox="1">
              <a:spLocks noChangeArrowheads="1"/>
            </p:cNvSpPr>
            <p:nvPr/>
          </p:nvSpPr>
          <p:spPr bwMode="auto">
            <a:xfrm>
              <a:off x="3456" y="2434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408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9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9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409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9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10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4101" name="Text Box 37"/>
          <p:cNvSpPr txBox="1">
            <a:spLocks noChangeArrowheads="1"/>
          </p:cNvSpPr>
          <p:nvPr/>
        </p:nvSpPr>
        <p:spPr bwMode="auto">
          <a:xfrm>
            <a:off x="5856654" y="4061618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4102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Visio" r:id="rId3" imgW="7591349" imgH="2996548" progId="Visio.Drawing.6">
                  <p:embed/>
                </p:oleObj>
              </mc:Choice>
              <mc:Fallback>
                <p:oleObj name="Visio" r:id="rId3" imgW="7591349" imgH="2996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1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433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We want to merge the two closest clusters (</a:t>
            </a:r>
            <a:r>
              <a:rPr lang="en-US" sz="2200" dirty="0" err="1"/>
              <a:t>C2</a:t>
            </a:r>
            <a:r>
              <a:rPr lang="en-US" sz="2200" dirty="0"/>
              <a:t> and </a:t>
            </a:r>
            <a:r>
              <a:rPr lang="en-US" sz="2200" dirty="0" err="1"/>
              <a:t>C5</a:t>
            </a:r>
            <a:r>
              <a:rPr lang="en-US" sz="2200" dirty="0"/>
              <a:t>)  and update the proximity matrix.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5092" name="Freeform 4"/>
          <p:cNvSpPr>
            <a:spLocks/>
          </p:cNvSpPr>
          <p:nvPr/>
        </p:nvSpPr>
        <p:spPr bwMode="auto">
          <a:xfrm>
            <a:off x="609600" y="4249737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3" name="Freeform 5"/>
          <p:cNvSpPr>
            <a:spLocks/>
          </p:cNvSpPr>
          <p:nvPr/>
        </p:nvSpPr>
        <p:spPr bwMode="auto">
          <a:xfrm rot="-5400000">
            <a:off x="1600200" y="3030537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4" name="Freeform 6"/>
          <p:cNvSpPr>
            <a:spLocks/>
          </p:cNvSpPr>
          <p:nvPr/>
        </p:nvSpPr>
        <p:spPr bwMode="auto">
          <a:xfrm rot="-10800000">
            <a:off x="3352800" y="34115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5" name="Freeform 7"/>
          <p:cNvSpPr>
            <a:spLocks/>
          </p:cNvSpPr>
          <p:nvPr/>
        </p:nvSpPr>
        <p:spPr bwMode="auto">
          <a:xfrm>
            <a:off x="1295400" y="5316537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6" name="Freeform 8"/>
          <p:cNvSpPr>
            <a:spLocks/>
          </p:cNvSpPr>
          <p:nvPr/>
        </p:nvSpPr>
        <p:spPr bwMode="auto">
          <a:xfrm rot="-10800000">
            <a:off x="2590800" y="52403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685800" y="4432299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C1</a:t>
            </a:r>
            <a:endParaRPr lang="en-US" dirty="0"/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3428999" y="3640137"/>
            <a:ext cx="6096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1524000" y="5468937"/>
            <a:ext cx="546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5100" name="Text Box 12"/>
          <p:cNvSpPr txBox="1">
            <a:spLocks noChangeArrowheads="1"/>
          </p:cNvSpPr>
          <p:nvPr/>
        </p:nvSpPr>
        <p:spPr bwMode="auto">
          <a:xfrm>
            <a:off x="2743199" y="5468937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1752600" y="3265353"/>
            <a:ext cx="495300" cy="3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5102" name="Group 14"/>
          <p:cNvGrpSpPr>
            <a:grpSpLocks/>
          </p:cNvGrpSpPr>
          <p:nvPr/>
        </p:nvGrpSpPr>
        <p:grpSpPr bwMode="auto">
          <a:xfrm>
            <a:off x="5486400" y="2039937"/>
            <a:ext cx="2971800" cy="2193925"/>
            <a:chOff x="3456" y="1094"/>
            <a:chExt cx="1920" cy="1503"/>
          </a:xfrm>
        </p:grpSpPr>
        <p:sp>
          <p:nvSpPr>
            <p:cNvPr id="1625103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04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05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6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7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8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9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10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1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C5</a:t>
              </a:r>
              <a:endParaRPr lang="en-US" dirty="0"/>
            </a:p>
          </p:txBody>
        </p:sp>
        <p:sp>
          <p:nvSpPr>
            <p:cNvPr id="1625112" name="Text Box 24"/>
            <p:cNvSpPr txBox="1">
              <a:spLocks noChangeArrowheads="1"/>
            </p:cNvSpPr>
            <p:nvPr/>
          </p:nvSpPr>
          <p:spPr bwMode="auto">
            <a:xfrm>
              <a:off x="3456" y="2098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5113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14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5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5116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5117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8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9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0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1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2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3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4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5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6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7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8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5129" name="Oval 41"/>
          <p:cNvSpPr>
            <a:spLocks noChangeArrowheads="1"/>
          </p:cNvSpPr>
          <p:nvPr/>
        </p:nvSpPr>
        <p:spPr bwMode="auto">
          <a:xfrm>
            <a:off x="990600" y="5011737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0" name="Text Box 42"/>
          <p:cNvSpPr txBox="1">
            <a:spLocks noChangeArrowheads="1"/>
          </p:cNvSpPr>
          <p:nvPr/>
        </p:nvSpPr>
        <p:spPr bwMode="auto">
          <a:xfrm>
            <a:off x="5791200" y="423386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5131" name="Object 43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4648200" y="4859337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Visio" r:id="rId3" imgW="7591349" imgH="3431733" progId="Visio.Drawing.6">
                  <p:embed/>
                </p:oleObj>
              </mc:Choice>
              <mc:Fallback>
                <p:oleObj name="Visio" r:id="rId3" imgW="7591349" imgH="343173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59337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0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After Merging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The question is “How do we update the proximity matrix?”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6116" name="Freeform 4"/>
          <p:cNvSpPr>
            <a:spLocks/>
          </p:cNvSpPr>
          <p:nvPr/>
        </p:nvSpPr>
        <p:spPr bwMode="auto">
          <a:xfrm>
            <a:off x="609600" y="4191000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7" name="Freeform 5"/>
          <p:cNvSpPr>
            <a:spLocks/>
          </p:cNvSpPr>
          <p:nvPr/>
        </p:nvSpPr>
        <p:spPr bwMode="auto">
          <a:xfrm rot="-5400000">
            <a:off x="1600200" y="29718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8" name="Freeform 6"/>
          <p:cNvSpPr>
            <a:spLocks/>
          </p:cNvSpPr>
          <p:nvPr/>
        </p:nvSpPr>
        <p:spPr bwMode="auto">
          <a:xfrm rot="-10800000">
            <a:off x="3314700" y="3400862"/>
            <a:ext cx="8382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9" name="Freeform 7"/>
          <p:cNvSpPr>
            <a:spLocks/>
          </p:cNvSpPr>
          <p:nvPr/>
        </p:nvSpPr>
        <p:spPr bwMode="auto">
          <a:xfrm>
            <a:off x="1295400" y="5257800"/>
            <a:ext cx="23622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20" name="Text Box 8"/>
          <p:cNvSpPr txBox="1">
            <a:spLocks noChangeArrowheads="1"/>
          </p:cNvSpPr>
          <p:nvPr/>
        </p:nvSpPr>
        <p:spPr bwMode="auto">
          <a:xfrm>
            <a:off x="685800" y="4267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21" name="Text Box 9"/>
          <p:cNvSpPr txBox="1">
            <a:spLocks noChangeArrowheads="1"/>
          </p:cNvSpPr>
          <p:nvPr/>
        </p:nvSpPr>
        <p:spPr bwMode="auto">
          <a:xfrm>
            <a:off x="3429000" y="3657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6122" name="Text Box 10"/>
          <p:cNvSpPr txBox="1">
            <a:spLocks noChangeArrowheads="1"/>
          </p:cNvSpPr>
          <p:nvPr/>
        </p:nvSpPr>
        <p:spPr bwMode="auto">
          <a:xfrm>
            <a:off x="1905000" y="548639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</a:t>
            </a:r>
            <a:r>
              <a:rPr lang="en-US" b="0"/>
              <a:t>U</a:t>
            </a:r>
            <a:r>
              <a:rPr lang="en-US"/>
              <a:t> C5</a:t>
            </a:r>
          </a:p>
        </p:txBody>
      </p:sp>
      <p:sp>
        <p:nvSpPr>
          <p:cNvPr id="1626123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24" name="Text Box 12"/>
          <p:cNvSpPr txBox="1">
            <a:spLocks noChangeArrowheads="1"/>
          </p:cNvSpPr>
          <p:nvPr/>
        </p:nvSpPr>
        <p:spPr bwMode="auto">
          <a:xfrm>
            <a:off x="5994400" y="3021231"/>
            <a:ext cx="224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?      ?       ?      ?    </a:t>
            </a:r>
            <a:r>
              <a:rPr lang="en-US" dirty="0"/>
              <a:t>	   </a:t>
            </a:r>
          </a:p>
        </p:txBody>
      </p:sp>
      <p:sp>
        <p:nvSpPr>
          <p:cNvPr id="1626125" name="Text Box 13"/>
          <p:cNvSpPr txBox="1">
            <a:spLocks noChangeArrowheads="1"/>
          </p:cNvSpPr>
          <p:nvPr/>
        </p:nvSpPr>
        <p:spPr bwMode="auto">
          <a:xfrm>
            <a:off x="6651625" y="2667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6" name="Text Box 14"/>
          <p:cNvSpPr txBox="1">
            <a:spLocks noChangeArrowheads="1"/>
          </p:cNvSpPr>
          <p:nvPr/>
        </p:nvSpPr>
        <p:spPr bwMode="auto">
          <a:xfrm>
            <a:off x="6651625" y="3505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7" name="Text Box 15"/>
          <p:cNvSpPr txBox="1">
            <a:spLocks noChangeArrowheads="1"/>
          </p:cNvSpPr>
          <p:nvPr/>
        </p:nvSpPr>
        <p:spPr bwMode="auto">
          <a:xfrm>
            <a:off x="6651625" y="388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8" name="Text Box 16"/>
          <p:cNvSpPr txBox="1">
            <a:spLocks noChangeArrowheads="1"/>
          </p:cNvSpPr>
          <p:nvPr/>
        </p:nvSpPr>
        <p:spPr bwMode="auto">
          <a:xfrm>
            <a:off x="6575425" y="1727199"/>
            <a:ext cx="511174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</a:t>
            </a:r>
            <a:r>
              <a:rPr lang="en-US" b="0" dirty="0"/>
              <a:t>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29" name="Text Box 17"/>
          <p:cNvSpPr txBox="1">
            <a:spLocks noChangeArrowheads="1"/>
          </p:cNvSpPr>
          <p:nvPr/>
        </p:nvSpPr>
        <p:spPr bwMode="auto">
          <a:xfrm>
            <a:off x="60960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0" name="Line 18"/>
          <p:cNvSpPr>
            <a:spLocks noChangeShapeType="1"/>
          </p:cNvSpPr>
          <p:nvPr/>
        </p:nvSpPr>
        <p:spPr bwMode="auto">
          <a:xfrm>
            <a:off x="6019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1" name="Line 19"/>
          <p:cNvSpPr>
            <a:spLocks noChangeShapeType="1"/>
          </p:cNvSpPr>
          <p:nvPr/>
        </p:nvSpPr>
        <p:spPr bwMode="auto">
          <a:xfrm>
            <a:off x="5715000" y="2590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2" name="Text Box 20"/>
          <p:cNvSpPr txBox="1">
            <a:spLocks noChangeArrowheads="1"/>
          </p:cNvSpPr>
          <p:nvPr/>
        </p:nvSpPr>
        <p:spPr bwMode="auto">
          <a:xfrm>
            <a:off x="5638800" y="2667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3" name="Text Box 21"/>
          <p:cNvSpPr txBox="1">
            <a:spLocks noChangeArrowheads="1"/>
          </p:cNvSpPr>
          <p:nvPr/>
        </p:nvSpPr>
        <p:spPr bwMode="auto">
          <a:xfrm>
            <a:off x="5638800" y="3458527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5638800" y="388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4953000" y="3018473"/>
            <a:ext cx="1066800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</a:t>
            </a:r>
            <a:r>
              <a:rPr lang="en-US" b="0" dirty="0"/>
              <a:t>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36" name="Text Box 24"/>
          <p:cNvSpPr txBox="1">
            <a:spLocks noChangeArrowheads="1"/>
          </p:cNvSpPr>
          <p:nvPr/>
        </p:nvSpPr>
        <p:spPr bwMode="auto">
          <a:xfrm>
            <a:off x="70866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37" name="Text Box 25"/>
          <p:cNvSpPr txBox="1">
            <a:spLocks noChangeArrowheads="1"/>
          </p:cNvSpPr>
          <p:nvPr/>
        </p:nvSpPr>
        <p:spPr bwMode="auto">
          <a:xfrm>
            <a:off x="76200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8" name="Line 26"/>
          <p:cNvSpPr>
            <a:spLocks noChangeShapeType="1"/>
          </p:cNvSpPr>
          <p:nvPr/>
        </p:nvSpPr>
        <p:spPr bwMode="auto">
          <a:xfrm>
            <a:off x="5715000" y="2971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9" name="Line 27"/>
          <p:cNvSpPr>
            <a:spLocks noChangeShapeType="1"/>
          </p:cNvSpPr>
          <p:nvPr/>
        </p:nvSpPr>
        <p:spPr bwMode="auto">
          <a:xfrm>
            <a:off x="5715000" y="3810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0" name="Line 28"/>
          <p:cNvSpPr>
            <a:spLocks noChangeShapeType="1"/>
          </p:cNvSpPr>
          <p:nvPr/>
        </p:nvSpPr>
        <p:spPr bwMode="auto">
          <a:xfrm>
            <a:off x="5715000" y="3429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1" name="Line 29"/>
          <p:cNvSpPr>
            <a:spLocks noChangeShapeType="1"/>
          </p:cNvSpPr>
          <p:nvPr/>
        </p:nvSpPr>
        <p:spPr bwMode="auto">
          <a:xfrm>
            <a:off x="5715000" y="4191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2" name="Line 30"/>
          <p:cNvSpPr>
            <a:spLocks noChangeShapeType="1"/>
          </p:cNvSpPr>
          <p:nvPr/>
        </p:nvSpPr>
        <p:spPr bwMode="auto">
          <a:xfrm>
            <a:off x="6553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3" name="Line 31"/>
          <p:cNvSpPr>
            <a:spLocks noChangeShapeType="1"/>
          </p:cNvSpPr>
          <p:nvPr/>
        </p:nvSpPr>
        <p:spPr bwMode="auto">
          <a:xfrm>
            <a:off x="70104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4" name="Line 32"/>
          <p:cNvSpPr>
            <a:spLocks noChangeShapeType="1"/>
          </p:cNvSpPr>
          <p:nvPr/>
        </p:nvSpPr>
        <p:spPr bwMode="auto">
          <a:xfrm>
            <a:off x="7543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5" name="Line 33"/>
          <p:cNvSpPr>
            <a:spLocks noChangeShapeType="1"/>
          </p:cNvSpPr>
          <p:nvPr/>
        </p:nvSpPr>
        <p:spPr bwMode="auto">
          <a:xfrm>
            <a:off x="8077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6" name="Text Box 34"/>
          <p:cNvSpPr txBox="1">
            <a:spLocks noChangeArrowheads="1"/>
          </p:cNvSpPr>
          <p:nvPr/>
        </p:nvSpPr>
        <p:spPr bwMode="auto">
          <a:xfrm>
            <a:off x="5791200" y="4267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6147" name="Object 35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4648200" y="4740275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Visio" r:id="rId3" imgW="7591349" imgH="3654718" progId="Visio.Drawing.6">
                  <p:embed/>
                </p:oleObj>
              </mc:Choice>
              <mc:Fallback>
                <p:oleObj name="Visio" r:id="rId3" imgW="7591349" imgH="365471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40275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57199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28019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7140" name="Group 4"/>
          <p:cNvGrpSpPr>
            <a:grpSpLocks/>
          </p:cNvGrpSpPr>
          <p:nvPr/>
        </p:nvGrpSpPr>
        <p:grpSpPr bwMode="auto">
          <a:xfrm>
            <a:off x="5562600" y="1524000"/>
            <a:ext cx="3429000" cy="3508375"/>
            <a:chOff x="3456" y="1440"/>
            <a:chExt cx="2160" cy="221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7164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2286000" y="2514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2286000" y="2057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Similarity?</a:t>
            </a:r>
          </a:p>
        </p:txBody>
      </p:sp>
      <p:sp>
        <p:nvSpPr>
          <p:cNvPr id="1627167" name="Rectangle 31"/>
          <p:cNvSpPr>
            <a:spLocks noChangeArrowheads="1"/>
          </p:cNvSpPr>
          <p:nvPr/>
        </p:nvSpPr>
        <p:spPr bwMode="auto">
          <a:xfrm>
            <a:off x="457200" y="36576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 dirty="0"/>
              <a:t>Ward’s Method uses squared error</a:t>
            </a:r>
            <a:endParaRPr lang="en-US" sz="2400" b="0" dirty="0"/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538957" y="17470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1828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1752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9144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19796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34290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49530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35925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4114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41148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6019800" y="4800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</p:spTree>
    <p:extLst>
      <p:ext uri="{BB962C8B-B14F-4D97-AF65-F5344CB8AC3E}">
        <p14:creationId xmlns:p14="http://schemas.microsoft.com/office/powerpoint/2010/main" val="1312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1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Notion of a Cluster can be Ambiguous</a:t>
            </a: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685800" y="2209800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How many clusters?</a:t>
              </a:r>
              <a:endParaRPr lang="en-US" sz="1600" b="0">
                <a:latin typeface="Times New Roman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4960938" y="4419600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Four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685800" y="4419600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Two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4960938" y="2209800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Six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8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4572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8019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8164" name="Group 4"/>
          <p:cNvGrpSpPr>
            <a:grpSpLocks/>
          </p:cNvGrpSpPr>
          <p:nvPr/>
        </p:nvGrpSpPr>
        <p:grpSpPr bwMode="auto">
          <a:xfrm>
            <a:off x="5486400" y="1524000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462757" y="17470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1752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16764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8382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19034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33528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48768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35163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4038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40386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1981200" y="20574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5943600" y="4800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381000" y="36576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5650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3335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9543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9188" name="Group 4"/>
          <p:cNvGrpSpPr>
            <a:grpSpLocks/>
          </p:cNvGrpSpPr>
          <p:nvPr/>
        </p:nvGrpSpPr>
        <p:grpSpPr bwMode="auto">
          <a:xfrm>
            <a:off x="5486400" y="1676400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462757" y="18994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1752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16764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8382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1903413" y="2360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3352800" y="17526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48768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35163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4038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4038600" y="1828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914400" y="22860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5943600" y="4953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381000" y="38100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4704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399"/>
            <a:ext cx="8280400" cy="1219199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6495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30212" name="Group 4"/>
          <p:cNvGrpSpPr>
            <a:grpSpLocks/>
          </p:cNvGrpSpPr>
          <p:nvPr/>
        </p:nvGrpSpPr>
        <p:grpSpPr bwMode="auto">
          <a:xfrm>
            <a:off x="5486400" y="1371600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462757" y="15946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1752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16764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8382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19034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3352800" y="14478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48768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3516313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4038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4038600" y="1524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1828800" y="25146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1828800" y="19812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1828800" y="16002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1828800" y="19812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1981200" y="21336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1981200" y="19812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1981200" y="16002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1981200" y="19812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914400" y="22098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914400" y="19812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914400" y="16002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914400" y="19812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1752600" y="17526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1752600" y="17526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1752600" y="16002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1752600" y="17526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5943600" y="4648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381000" y="35052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15855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1371600" y="25146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462757" y="18232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80400" cy="12192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28781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31238" name="Group 6"/>
          <p:cNvGrpSpPr>
            <a:grpSpLocks/>
          </p:cNvGrpSpPr>
          <p:nvPr/>
        </p:nvGrpSpPr>
        <p:grpSpPr bwMode="auto">
          <a:xfrm>
            <a:off x="5486400" y="1600200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1752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16764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838200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19034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3352800" y="16764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48768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3516313" y="2132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4038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40386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5943600" y="48768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381000" y="37338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1219200" y="23622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4114800" y="23622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  <p:extLst>
      <p:ext uri="{BB962C8B-B14F-4D97-AF65-F5344CB8AC3E}">
        <p14:creationId xmlns:p14="http://schemas.microsoft.com/office/powerpoint/2010/main" val="15890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Link – Complete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way to view the processing of the hierarchical algorithm is that we create links between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elements</a:t>
            </a:r>
            <a:r>
              <a:rPr lang="en-US" dirty="0" smtClean="0"/>
              <a:t> in order of </a:t>
            </a:r>
            <a:r>
              <a:rPr lang="en-US" dirty="0" smtClean="0">
                <a:solidFill>
                  <a:srgbClr val="0070C0"/>
                </a:solidFill>
              </a:rPr>
              <a:t>increasing distance</a:t>
            </a:r>
          </a:p>
          <a:p>
            <a:pPr lvl="1"/>
            <a:r>
              <a:rPr lang="en-US" dirty="0" smtClean="0"/>
              <a:t>The MIN – </a:t>
            </a:r>
            <a:r>
              <a:rPr lang="en-US" dirty="0" smtClean="0">
                <a:solidFill>
                  <a:srgbClr val="FF0000"/>
                </a:solidFill>
              </a:rPr>
              <a:t>Single Link</a:t>
            </a:r>
            <a:r>
              <a:rPr lang="en-US" dirty="0" smtClean="0"/>
              <a:t>, will merge two clusters when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single pair </a:t>
            </a:r>
            <a:r>
              <a:rPr lang="en-US" dirty="0" smtClean="0"/>
              <a:t>of elements is linked</a:t>
            </a:r>
          </a:p>
          <a:p>
            <a:pPr lvl="1"/>
            <a:r>
              <a:rPr lang="en-US" dirty="0" smtClean="0"/>
              <a:t>The MAX – </a:t>
            </a:r>
            <a:r>
              <a:rPr lang="en-US" dirty="0" smtClean="0">
                <a:solidFill>
                  <a:srgbClr val="FF0000"/>
                </a:solidFill>
              </a:rPr>
              <a:t>Complete Linkage </a:t>
            </a:r>
            <a:r>
              <a:rPr lang="en-US" dirty="0" smtClean="0"/>
              <a:t>will merge two clusters when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 pairs </a:t>
            </a:r>
            <a:r>
              <a:rPr lang="en-US" dirty="0"/>
              <a:t>of elements have </a:t>
            </a:r>
            <a:r>
              <a:rPr lang="en-US" dirty="0" smtClean="0"/>
              <a:t>been linked.</a:t>
            </a:r>
          </a:p>
        </p:txBody>
      </p:sp>
    </p:spTree>
    <p:extLst>
      <p:ext uri="{BB962C8B-B14F-4D97-AF65-F5344CB8AC3E}">
        <p14:creationId xmlns:p14="http://schemas.microsoft.com/office/powerpoint/2010/main" val="28426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295400"/>
          </a:xfrm>
        </p:spPr>
        <p:txBody>
          <a:bodyPr>
            <a:normAutofit/>
          </a:bodyPr>
          <a:lstStyle/>
          <a:p>
            <a:r>
              <a:rPr lang="en-US"/>
              <a:t>Hierarchical Clustering: MIN</a:t>
            </a:r>
          </a:p>
        </p:txBody>
      </p:sp>
      <p:sp>
        <p:nvSpPr>
          <p:cNvPr id="1633283" name="Text Box 3"/>
          <p:cNvSpPr txBox="1">
            <a:spLocks noChangeArrowheads="1"/>
          </p:cNvSpPr>
          <p:nvPr/>
        </p:nvSpPr>
        <p:spPr bwMode="auto">
          <a:xfrm>
            <a:off x="914400" y="6034087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33284" name="Text Box 4"/>
          <p:cNvSpPr txBox="1">
            <a:spLocks noChangeArrowheads="1"/>
          </p:cNvSpPr>
          <p:nvPr/>
        </p:nvSpPr>
        <p:spPr bwMode="auto">
          <a:xfrm>
            <a:off x="3486151" y="6034087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grpSp>
        <p:nvGrpSpPr>
          <p:cNvPr id="1633285" name="Group 5"/>
          <p:cNvGrpSpPr>
            <a:grpSpLocks/>
          </p:cNvGrpSpPr>
          <p:nvPr/>
        </p:nvGrpSpPr>
        <p:grpSpPr bwMode="auto">
          <a:xfrm>
            <a:off x="747713" y="2092325"/>
            <a:ext cx="3175000" cy="2790825"/>
            <a:chOff x="471" y="1117"/>
            <a:chExt cx="2000" cy="1758"/>
          </a:xfrm>
        </p:grpSpPr>
        <p:sp>
          <p:nvSpPr>
            <p:cNvPr id="1633286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7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8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9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0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1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2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3293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3294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3295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3296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3297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3298" name="Group 18"/>
          <p:cNvGrpSpPr>
            <a:grpSpLocks/>
          </p:cNvGrpSpPr>
          <p:nvPr/>
        </p:nvGrpSpPr>
        <p:grpSpPr bwMode="auto">
          <a:xfrm>
            <a:off x="2495550" y="3182937"/>
            <a:ext cx="1423988" cy="914400"/>
            <a:chOff x="1572" y="1804"/>
            <a:chExt cx="897" cy="576"/>
          </a:xfrm>
        </p:grpSpPr>
        <p:sp>
          <p:nvSpPr>
            <p:cNvPr id="1633299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0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3301" name="Group 21"/>
          <p:cNvGrpSpPr>
            <a:grpSpLocks/>
          </p:cNvGrpSpPr>
          <p:nvPr/>
        </p:nvGrpSpPr>
        <p:grpSpPr bwMode="auto">
          <a:xfrm>
            <a:off x="527050" y="2808287"/>
            <a:ext cx="1735138" cy="1158875"/>
            <a:chOff x="332" y="1568"/>
            <a:chExt cx="1093" cy="730"/>
          </a:xfrm>
        </p:grpSpPr>
        <p:sp>
          <p:nvSpPr>
            <p:cNvPr id="1633302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3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3304" name="Group 24"/>
          <p:cNvGrpSpPr>
            <a:grpSpLocks/>
          </p:cNvGrpSpPr>
          <p:nvPr/>
        </p:nvGrpSpPr>
        <p:grpSpPr bwMode="auto">
          <a:xfrm>
            <a:off x="444500" y="2390775"/>
            <a:ext cx="3675063" cy="2097087"/>
            <a:chOff x="280" y="1305"/>
            <a:chExt cx="2315" cy="1321"/>
          </a:xfrm>
        </p:grpSpPr>
        <p:sp>
          <p:nvSpPr>
            <p:cNvPr id="1633305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6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1633307" name="Group 27"/>
          <p:cNvGrpSpPr>
            <a:grpSpLocks/>
          </p:cNvGrpSpPr>
          <p:nvPr/>
        </p:nvGrpSpPr>
        <p:grpSpPr bwMode="auto">
          <a:xfrm>
            <a:off x="382588" y="2270125"/>
            <a:ext cx="3795712" cy="2924175"/>
            <a:chOff x="241" y="1229"/>
            <a:chExt cx="2391" cy="1842"/>
          </a:xfrm>
        </p:grpSpPr>
        <p:sp>
          <p:nvSpPr>
            <p:cNvPr id="1633308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9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1633310" name="Group 30"/>
          <p:cNvGrpSpPr>
            <a:grpSpLocks/>
          </p:cNvGrpSpPr>
          <p:nvPr/>
        </p:nvGrpSpPr>
        <p:grpSpPr bwMode="auto">
          <a:xfrm>
            <a:off x="307975" y="1866900"/>
            <a:ext cx="4003675" cy="3530600"/>
            <a:chOff x="194" y="975"/>
            <a:chExt cx="2522" cy="2224"/>
          </a:xfrm>
        </p:grpSpPr>
        <p:sp>
          <p:nvSpPr>
            <p:cNvPr id="1633311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3312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331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7162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13519"/>
              </p:ext>
            </p:extLst>
          </p:nvPr>
        </p:nvGraphicFramePr>
        <p:xfrm>
          <a:off x="5410200" y="137159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03613"/>
              </p:ext>
            </p:extLst>
          </p:nvPr>
        </p:nvGraphicFramePr>
        <p:xfrm>
          <a:off x="5410200" y="13716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55477"/>
              </p:ext>
            </p:extLst>
          </p:nvPr>
        </p:nvGraphicFramePr>
        <p:xfrm>
          <a:off x="5410200" y="13931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241759"/>
              </p:ext>
            </p:extLst>
          </p:nvPr>
        </p:nvGraphicFramePr>
        <p:xfrm>
          <a:off x="5410200" y="138684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687590"/>
              </p:ext>
            </p:extLst>
          </p:nvPr>
        </p:nvGraphicFramePr>
        <p:xfrm>
          <a:off x="5410200" y="137414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53833"/>
              </p:ext>
            </p:extLst>
          </p:nvPr>
        </p:nvGraphicFramePr>
        <p:xfrm>
          <a:off x="5410200" y="137414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.20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32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Strength of MIN</a:t>
            </a:r>
          </a:p>
        </p:txBody>
      </p:sp>
      <p:sp>
        <p:nvSpPr>
          <p:cNvPr id="1634307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34308" name="Group 4"/>
          <p:cNvGrpSpPr>
            <a:grpSpLocks/>
          </p:cNvGrpSpPr>
          <p:nvPr/>
        </p:nvGrpSpPr>
        <p:grpSpPr bwMode="auto">
          <a:xfrm>
            <a:off x="4876800" y="1981200"/>
            <a:ext cx="4103688" cy="2652713"/>
            <a:chOff x="3072" y="1248"/>
            <a:chExt cx="2585" cy="1671"/>
          </a:xfrm>
        </p:grpSpPr>
        <p:sp>
          <p:nvSpPr>
            <p:cNvPr id="1634309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43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4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52400" y="1981200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Can handle non-elliptical shapes</a:t>
            </a:r>
          </a:p>
        </p:txBody>
      </p:sp>
    </p:spTree>
    <p:extLst>
      <p:ext uri="{BB962C8B-B14F-4D97-AF65-F5344CB8AC3E}">
        <p14:creationId xmlns:p14="http://schemas.microsoft.com/office/powerpoint/2010/main" val="38620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Limitations of MIN</a:t>
            </a:r>
          </a:p>
        </p:txBody>
      </p:sp>
      <p:sp>
        <p:nvSpPr>
          <p:cNvPr id="1635331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35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5333" name="Group 5"/>
          <p:cNvGrpSpPr>
            <a:grpSpLocks/>
          </p:cNvGrpSpPr>
          <p:nvPr/>
        </p:nvGrpSpPr>
        <p:grpSpPr bwMode="auto">
          <a:xfrm>
            <a:off x="4265613" y="1524000"/>
            <a:ext cx="4268787" cy="3567113"/>
            <a:chOff x="2496" y="960"/>
            <a:chExt cx="2689" cy="2247"/>
          </a:xfrm>
        </p:grpSpPr>
        <p:sp>
          <p:nvSpPr>
            <p:cNvPr id="1635334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533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Sensitive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3834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490538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MAX</a:t>
            </a:r>
          </a:p>
        </p:txBody>
      </p:sp>
      <p:sp>
        <p:nvSpPr>
          <p:cNvPr id="1637379" name="Text Box 3"/>
          <p:cNvSpPr txBox="1">
            <a:spLocks noChangeArrowheads="1"/>
          </p:cNvSpPr>
          <p:nvPr/>
        </p:nvSpPr>
        <p:spPr bwMode="auto">
          <a:xfrm>
            <a:off x="1098550" y="56530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37380" name="Text Box 4"/>
          <p:cNvSpPr txBox="1">
            <a:spLocks noChangeArrowheads="1"/>
          </p:cNvSpPr>
          <p:nvPr/>
        </p:nvSpPr>
        <p:spPr bwMode="auto">
          <a:xfrm>
            <a:off x="3467326" y="56530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pic>
        <p:nvPicPr>
          <p:cNvPr id="1637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9829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7382" name="Group 6"/>
          <p:cNvGrpSpPr>
            <a:grpSpLocks/>
          </p:cNvGrpSpPr>
          <p:nvPr/>
        </p:nvGrpSpPr>
        <p:grpSpPr bwMode="auto">
          <a:xfrm>
            <a:off x="792163" y="2128838"/>
            <a:ext cx="2998787" cy="2687637"/>
            <a:chOff x="383" y="1437"/>
            <a:chExt cx="1889" cy="1693"/>
          </a:xfrm>
        </p:grpSpPr>
        <p:sp>
          <p:nvSpPr>
            <p:cNvPr id="1637383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4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5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6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7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8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9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7390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7391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7392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7393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7394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7395" name="Group 19"/>
          <p:cNvGrpSpPr>
            <a:grpSpLocks/>
          </p:cNvGrpSpPr>
          <p:nvPr/>
        </p:nvGrpSpPr>
        <p:grpSpPr bwMode="auto">
          <a:xfrm>
            <a:off x="2509838" y="3513138"/>
            <a:ext cx="1401762" cy="890587"/>
            <a:chOff x="1465" y="2309"/>
            <a:chExt cx="883" cy="561"/>
          </a:xfrm>
        </p:grpSpPr>
        <p:sp>
          <p:nvSpPr>
            <p:cNvPr id="1637396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397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7398" name="Group 22"/>
          <p:cNvGrpSpPr>
            <a:grpSpLocks/>
          </p:cNvGrpSpPr>
          <p:nvPr/>
        </p:nvGrpSpPr>
        <p:grpSpPr bwMode="auto">
          <a:xfrm>
            <a:off x="704850" y="2554288"/>
            <a:ext cx="1579563" cy="889000"/>
            <a:chOff x="328" y="1705"/>
            <a:chExt cx="995" cy="560"/>
          </a:xfrm>
        </p:grpSpPr>
        <p:sp>
          <p:nvSpPr>
            <p:cNvPr id="1637399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00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7401" name="Group 25"/>
          <p:cNvGrpSpPr>
            <a:grpSpLocks/>
          </p:cNvGrpSpPr>
          <p:nvPr/>
        </p:nvGrpSpPr>
        <p:grpSpPr bwMode="auto">
          <a:xfrm>
            <a:off x="360363" y="1887538"/>
            <a:ext cx="3935412" cy="3487737"/>
            <a:chOff x="111" y="1285"/>
            <a:chExt cx="2479" cy="2197"/>
          </a:xfrm>
        </p:grpSpPr>
        <p:sp>
          <p:nvSpPr>
            <p:cNvPr id="1637402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7403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4" name="Group 28"/>
          <p:cNvGrpSpPr>
            <a:grpSpLocks/>
          </p:cNvGrpSpPr>
          <p:nvPr/>
        </p:nvGrpSpPr>
        <p:grpSpPr bwMode="auto">
          <a:xfrm>
            <a:off x="1882775" y="3287713"/>
            <a:ext cx="2160588" cy="1652587"/>
            <a:chOff x="1070" y="2167"/>
            <a:chExt cx="1361" cy="1041"/>
          </a:xfrm>
        </p:grpSpPr>
        <p:sp>
          <p:nvSpPr>
            <p:cNvPr id="1637405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37406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7" name="Group 31"/>
          <p:cNvGrpSpPr>
            <a:grpSpLocks/>
          </p:cNvGrpSpPr>
          <p:nvPr/>
        </p:nvGrpSpPr>
        <p:grpSpPr bwMode="auto">
          <a:xfrm>
            <a:off x="615950" y="2025650"/>
            <a:ext cx="2906713" cy="1520825"/>
            <a:chOff x="272" y="1372"/>
            <a:chExt cx="1831" cy="958"/>
          </a:xfrm>
        </p:grpSpPr>
        <p:sp>
          <p:nvSpPr>
            <p:cNvPr id="1637408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37409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34928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16551"/>
              </p:ext>
            </p:extLst>
          </p:nvPr>
        </p:nvGraphicFramePr>
        <p:xfrm>
          <a:off x="5460999" y="15074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26895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635892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50132"/>
              </p:ext>
            </p:extLst>
          </p:nvPr>
        </p:nvGraphicFramePr>
        <p:xfrm>
          <a:off x="5460999" y="151701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.24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.34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.23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.24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.20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.20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.34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.23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738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810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Strength of MAX</a:t>
            </a:r>
          </a:p>
        </p:txBody>
      </p:sp>
      <p:sp>
        <p:nvSpPr>
          <p:cNvPr id="1638403" name="Text Box 3"/>
          <p:cNvSpPr txBox="1">
            <a:spLocks noChangeArrowheads="1"/>
          </p:cNvSpPr>
          <p:nvPr/>
        </p:nvSpPr>
        <p:spPr bwMode="auto">
          <a:xfrm>
            <a:off x="1370013" y="4357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38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303213" y="12954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05" name="Group 5"/>
          <p:cNvGrpSpPr>
            <a:grpSpLocks/>
          </p:cNvGrpSpPr>
          <p:nvPr/>
        </p:nvGrpSpPr>
        <p:grpSpPr bwMode="auto">
          <a:xfrm>
            <a:off x="4341813" y="1219200"/>
            <a:ext cx="4268787" cy="3505200"/>
            <a:chOff x="2735" y="768"/>
            <a:chExt cx="2689" cy="2208"/>
          </a:xfrm>
        </p:grpSpPr>
        <p:sp>
          <p:nvSpPr>
            <p:cNvPr id="1638406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84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Less susceptible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8008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err="1"/>
              <a:t>Clusterings</a:t>
            </a:r>
            <a:endParaRPr lang="en-US" dirty="0"/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 </a:t>
            </a:r>
            <a:r>
              <a:rPr lang="en-US" dirty="0"/>
              <a:t>is a set of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Important distinction between </a:t>
            </a:r>
            <a:r>
              <a:rPr lang="en-US" dirty="0">
                <a:solidFill>
                  <a:srgbClr val="0070C0"/>
                </a:solidFill>
              </a:rPr>
              <a:t>hierarchical </a:t>
            </a:r>
            <a:r>
              <a:rPr lang="en-US" dirty="0"/>
              <a:t>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sets of clusters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division data objects </a:t>
            </a:r>
            <a:r>
              <a:rPr lang="en-US" dirty="0" smtClean="0"/>
              <a:t>into </a:t>
            </a:r>
            <a:r>
              <a:rPr lang="en-US" dirty="0"/>
              <a:t>subsets (</a:t>
            </a:r>
            <a:r>
              <a:rPr lang="en-US" dirty="0">
                <a:solidFill>
                  <a:srgbClr val="FF0000"/>
                </a:solidFill>
              </a:rPr>
              <a:t>clusters</a:t>
            </a:r>
            <a:r>
              <a:rPr lang="en-US" dirty="0"/>
              <a:t>) such that each data object is in exactly one subset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set of nested clusters organized as a hierarchical tree </a:t>
            </a:r>
          </a:p>
        </p:txBody>
      </p:sp>
    </p:spTree>
    <p:extLst>
      <p:ext uri="{BB962C8B-B14F-4D97-AF65-F5344CB8AC3E}">
        <p14:creationId xmlns:p14="http://schemas.microsoft.com/office/powerpoint/2010/main" val="27095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Limitations of MAX</a:t>
            </a:r>
          </a:p>
        </p:txBody>
      </p:sp>
      <p:pic>
        <p:nvPicPr>
          <p:cNvPr id="1639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1066800" y="4738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39429" name="Group 5"/>
          <p:cNvGrpSpPr>
            <a:grpSpLocks/>
          </p:cNvGrpSpPr>
          <p:nvPr/>
        </p:nvGrpSpPr>
        <p:grpSpPr bwMode="auto">
          <a:xfrm>
            <a:off x="4418013" y="1371600"/>
            <a:ext cx="4268787" cy="3733800"/>
            <a:chOff x="2783" y="864"/>
            <a:chExt cx="2689" cy="2352"/>
          </a:xfrm>
        </p:grpSpPr>
        <p:pic>
          <p:nvPicPr>
            <p:cNvPr id="1639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431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</p:grp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632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41863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r>
              <a:rPr lang="en-US" dirty="0"/>
              <a:t>Cluster Similarity: Group Average</a:t>
            </a:r>
          </a:p>
        </p:txBody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85875"/>
            <a:ext cx="8318500" cy="3505200"/>
          </a:xfrm>
        </p:spPr>
        <p:txBody>
          <a:bodyPr/>
          <a:lstStyle/>
          <a:p>
            <a:r>
              <a:rPr lang="en-US" sz="2200" dirty="0"/>
              <a:t>Proximity of two clusters is the average of pairwise proximity between points in the two clusters.</a:t>
            </a:r>
          </a:p>
          <a:p>
            <a:endParaRPr lang="en-US" sz="2200" dirty="0"/>
          </a:p>
          <a:p>
            <a:endParaRPr lang="en-US" sz="2200" dirty="0"/>
          </a:p>
          <a:p>
            <a:pPr lvl="4"/>
            <a:endParaRPr lang="en-US" sz="1800" dirty="0"/>
          </a:p>
          <a:p>
            <a:r>
              <a:rPr lang="en-US" sz="2200" dirty="0"/>
              <a:t>Need to use average connectivity for scalability since total proximity favors large clusters</a:t>
            </a:r>
          </a:p>
          <a:p>
            <a:endParaRPr lang="en-US" sz="2200" dirty="0"/>
          </a:p>
        </p:txBody>
      </p:sp>
      <p:graphicFrame>
        <p:nvGraphicFramePr>
          <p:cNvPr id="1640452" name="Object 4"/>
          <p:cNvGraphicFramePr>
            <a:graphicFrameLocks noChangeAspect="1"/>
          </p:cNvGraphicFramePr>
          <p:nvPr/>
        </p:nvGraphicFramePr>
        <p:xfrm>
          <a:off x="2057400" y="1905000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3" imgW="3873240" imgH="698400" progId="Equation.3">
                  <p:embed/>
                </p:oleObj>
              </mc:Choice>
              <mc:Fallback>
                <p:oleObj name="Equation" r:id="rId3" imgW="38732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38200" y="41148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5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01625"/>
            <a:ext cx="8661400" cy="12954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1475" name="Text Box 3"/>
          <p:cNvSpPr txBox="1">
            <a:spLocks noChangeArrowheads="1"/>
          </p:cNvSpPr>
          <p:nvPr/>
        </p:nvSpPr>
        <p:spPr bwMode="auto">
          <a:xfrm>
            <a:off x="914400" y="5805487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3267076" y="5805486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pic>
        <p:nvPicPr>
          <p:cNvPr id="1641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7013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1478" name="Group 6"/>
          <p:cNvGrpSpPr>
            <a:grpSpLocks/>
          </p:cNvGrpSpPr>
          <p:nvPr/>
        </p:nvGrpSpPr>
        <p:grpSpPr bwMode="auto">
          <a:xfrm>
            <a:off x="808038" y="2230437"/>
            <a:ext cx="2901950" cy="2544763"/>
            <a:chOff x="509" y="1252"/>
            <a:chExt cx="1828" cy="1603"/>
          </a:xfrm>
        </p:grpSpPr>
        <p:sp>
          <p:nvSpPr>
            <p:cNvPr id="1641479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0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1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2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3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4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5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41486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41487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41488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41489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41490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41491" name="Group 19"/>
          <p:cNvGrpSpPr>
            <a:grpSpLocks/>
          </p:cNvGrpSpPr>
          <p:nvPr/>
        </p:nvGrpSpPr>
        <p:grpSpPr bwMode="auto">
          <a:xfrm>
            <a:off x="2405063" y="3516312"/>
            <a:ext cx="1301750" cy="889000"/>
            <a:chOff x="1515" y="2062"/>
            <a:chExt cx="820" cy="560"/>
          </a:xfrm>
        </p:grpSpPr>
        <p:sp>
          <p:nvSpPr>
            <p:cNvPr id="1641492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3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41494" name="Group 22"/>
          <p:cNvGrpSpPr>
            <a:grpSpLocks/>
          </p:cNvGrpSpPr>
          <p:nvPr/>
        </p:nvGrpSpPr>
        <p:grpSpPr bwMode="auto">
          <a:xfrm>
            <a:off x="717550" y="2625725"/>
            <a:ext cx="1323975" cy="985837"/>
            <a:chOff x="452" y="1501"/>
            <a:chExt cx="834" cy="621"/>
          </a:xfrm>
        </p:grpSpPr>
        <p:sp>
          <p:nvSpPr>
            <p:cNvPr id="1641495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6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41497" name="Group 25"/>
          <p:cNvGrpSpPr>
            <a:grpSpLocks/>
          </p:cNvGrpSpPr>
          <p:nvPr/>
        </p:nvGrpSpPr>
        <p:grpSpPr bwMode="auto">
          <a:xfrm>
            <a:off x="403225" y="1865312"/>
            <a:ext cx="3659188" cy="3460750"/>
            <a:chOff x="254" y="1022"/>
            <a:chExt cx="2305" cy="2180"/>
          </a:xfrm>
        </p:grpSpPr>
        <p:sp>
          <p:nvSpPr>
            <p:cNvPr id="1641498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41499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0" name="Group 28"/>
          <p:cNvGrpSpPr>
            <a:grpSpLocks/>
          </p:cNvGrpSpPr>
          <p:nvPr/>
        </p:nvGrpSpPr>
        <p:grpSpPr bwMode="auto">
          <a:xfrm>
            <a:off x="1931988" y="3344862"/>
            <a:ext cx="1800225" cy="1720850"/>
            <a:chOff x="1217" y="1954"/>
            <a:chExt cx="1134" cy="1084"/>
          </a:xfrm>
        </p:grpSpPr>
        <p:sp>
          <p:nvSpPr>
            <p:cNvPr id="1641501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41502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1893888" y="2165350"/>
            <a:ext cx="1933575" cy="3097212"/>
            <a:chOff x="1193" y="1211"/>
            <a:chExt cx="1218" cy="1951"/>
          </a:xfrm>
        </p:grpSpPr>
        <p:sp>
          <p:nvSpPr>
            <p:cNvPr id="1641504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41505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5460999" y="154876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7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9906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3100"/>
              <a:t>Compromise between Single and Complete Link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Strengths</a:t>
            </a:r>
          </a:p>
          <a:p>
            <a:pPr marL="914400" lvl="1" indent="-457200"/>
            <a:r>
              <a:rPr lang="en-US" sz="2700"/>
              <a:t>Less susceptible to noise and outliers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Limitations</a:t>
            </a:r>
          </a:p>
          <a:p>
            <a:pPr marL="914400" lvl="1" indent="-457200"/>
            <a:r>
              <a:rPr lang="en-US" sz="27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24230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Similarity of two clusters is based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en-US" dirty="0"/>
              <a:t> in </a:t>
            </a:r>
            <a:r>
              <a:rPr lang="en-US" dirty="0">
                <a:solidFill>
                  <a:srgbClr val="00B0F0"/>
                </a:solidFill>
              </a:rPr>
              <a:t>squared </a:t>
            </a:r>
            <a:r>
              <a:rPr lang="en-US" dirty="0" smtClean="0">
                <a:solidFill>
                  <a:srgbClr val="00B0F0"/>
                </a:solidFill>
              </a:rPr>
              <a:t>error (SSE) </a:t>
            </a:r>
            <a:r>
              <a:rPr lang="en-US" dirty="0"/>
              <a:t>when two clusters are merged</a:t>
            </a:r>
          </a:p>
          <a:p>
            <a:pPr lvl="1"/>
            <a:r>
              <a:rPr lang="en-US" dirty="0"/>
              <a:t>Similar to group average if distance between points is distance squared</a:t>
            </a:r>
          </a:p>
          <a:p>
            <a:pPr lvl="4"/>
            <a:endParaRPr lang="en-US" dirty="0"/>
          </a:p>
          <a:p>
            <a:r>
              <a:rPr lang="en-US" dirty="0"/>
              <a:t>Less susceptible to noise and outliers</a:t>
            </a:r>
          </a:p>
          <a:p>
            <a:pPr lvl="4"/>
            <a:endParaRPr lang="en-US" dirty="0"/>
          </a:p>
          <a:p>
            <a:r>
              <a:rPr lang="en-US" dirty="0"/>
              <a:t>Biased towards globular clusters</a:t>
            </a:r>
          </a:p>
          <a:p>
            <a:pPr lvl="4"/>
            <a:endParaRPr lang="en-US" dirty="0"/>
          </a:p>
          <a:p>
            <a:r>
              <a:rPr lang="en-US" dirty="0"/>
              <a:t>Hierarchical analogue of K-means</a:t>
            </a:r>
          </a:p>
          <a:p>
            <a:pPr lvl="1"/>
            <a:r>
              <a:rPr lang="en-US" dirty="0"/>
              <a:t>Can be used to initialize K-means</a:t>
            </a:r>
          </a:p>
        </p:txBody>
      </p:sp>
    </p:spTree>
    <p:extLst>
      <p:ext uri="{BB962C8B-B14F-4D97-AF65-F5344CB8AC3E}">
        <p14:creationId xmlns:p14="http://schemas.microsoft.com/office/powerpoint/2010/main" val="38599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25003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Hierarchical Clustering: Comparison</a:t>
            </a:r>
          </a:p>
        </p:txBody>
      </p:sp>
      <p:sp>
        <p:nvSpPr>
          <p:cNvPr id="1644547" name="Text Box 3"/>
          <p:cNvSpPr txBox="1">
            <a:spLocks noChangeArrowheads="1"/>
          </p:cNvSpPr>
          <p:nvPr/>
        </p:nvSpPr>
        <p:spPr bwMode="auto">
          <a:xfrm>
            <a:off x="3235325" y="5410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Group Average</a:t>
            </a:r>
          </a:p>
        </p:txBody>
      </p:sp>
      <p:sp>
        <p:nvSpPr>
          <p:cNvPr id="1644548" name="Text Box 4"/>
          <p:cNvSpPr txBox="1">
            <a:spLocks noChangeArrowheads="1"/>
          </p:cNvSpPr>
          <p:nvPr/>
        </p:nvSpPr>
        <p:spPr bwMode="auto">
          <a:xfrm>
            <a:off x="4530725" y="50292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Ward’s Method</a:t>
            </a:r>
          </a:p>
        </p:txBody>
      </p:sp>
      <p:grpSp>
        <p:nvGrpSpPr>
          <p:cNvPr id="1644549" name="Group 5"/>
          <p:cNvGrpSpPr>
            <a:grpSpLocks noChangeAspect="1"/>
          </p:cNvGrpSpPr>
          <p:nvPr/>
        </p:nvGrpSpPr>
        <p:grpSpPr bwMode="auto">
          <a:xfrm>
            <a:off x="6270625" y="4589463"/>
            <a:ext cx="1858963" cy="1693862"/>
            <a:chOff x="509" y="1253"/>
            <a:chExt cx="1776" cy="1618"/>
          </a:xfrm>
        </p:grpSpPr>
        <p:sp>
          <p:nvSpPr>
            <p:cNvPr id="1644550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1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2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3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4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5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6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57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58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59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60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61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62" name="Group 18"/>
          <p:cNvGrpSpPr>
            <a:grpSpLocks noChangeAspect="1"/>
          </p:cNvGrpSpPr>
          <p:nvPr/>
        </p:nvGrpSpPr>
        <p:grpSpPr bwMode="auto">
          <a:xfrm>
            <a:off x="7324725" y="5437188"/>
            <a:ext cx="857250" cy="592137"/>
            <a:chOff x="1515" y="2062"/>
            <a:chExt cx="820" cy="566"/>
          </a:xfrm>
        </p:grpSpPr>
        <p:sp>
          <p:nvSpPr>
            <p:cNvPr id="1644563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4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65" name="Group 21"/>
          <p:cNvGrpSpPr>
            <a:grpSpLocks noChangeAspect="1"/>
          </p:cNvGrpSpPr>
          <p:nvPr/>
        </p:nvGrpSpPr>
        <p:grpSpPr bwMode="auto">
          <a:xfrm>
            <a:off x="6211888" y="4849813"/>
            <a:ext cx="873125" cy="649287"/>
            <a:chOff x="452" y="1501"/>
            <a:chExt cx="834" cy="621"/>
          </a:xfrm>
        </p:grpSpPr>
        <p:sp>
          <p:nvSpPr>
            <p:cNvPr id="1644566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7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68" name="Group 24"/>
          <p:cNvGrpSpPr>
            <a:grpSpLocks noChangeAspect="1"/>
          </p:cNvGrpSpPr>
          <p:nvPr/>
        </p:nvGrpSpPr>
        <p:grpSpPr bwMode="auto">
          <a:xfrm>
            <a:off x="6003925" y="4348163"/>
            <a:ext cx="2413000" cy="2281237"/>
            <a:chOff x="254" y="1022"/>
            <a:chExt cx="2305" cy="2180"/>
          </a:xfrm>
        </p:grpSpPr>
        <p:sp>
          <p:nvSpPr>
            <p:cNvPr id="1644569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570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1" name="Group 27"/>
          <p:cNvGrpSpPr>
            <a:grpSpLocks noChangeAspect="1"/>
          </p:cNvGrpSpPr>
          <p:nvPr/>
        </p:nvGrpSpPr>
        <p:grpSpPr bwMode="auto">
          <a:xfrm>
            <a:off x="7011988" y="5322888"/>
            <a:ext cx="1187450" cy="1141412"/>
            <a:chOff x="1217" y="1954"/>
            <a:chExt cx="1134" cy="1090"/>
          </a:xfrm>
        </p:grpSpPr>
        <p:sp>
          <p:nvSpPr>
            <p:cNvPr id="1644572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573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4" name="Group 30"/>
          <p:cNvGrpSpPr>
            <a:grpSpLocks noChangeAspect="1"/>
          </p:cNvGrpSpPr>
          <p:nvPr/>
        </p:nvGrpSpPr>
        <p:grpSpPr bwMode="auto">
          <a:xfrm>
            <a:off x="6986588" y="4546600"/>
            <a:ext cx="1274762" cy="2041525"/>
            <a:chOff x="1193" y="1212"/>
            <a:chExt cx="1218" cy="1950"/>
          </a:xfrm>
        </p:grpSpPr>
        <p:sp>
          <p:nvSpPr>
            <p:cNvPr id="1644575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576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577" name="Text Box 33"/>
          <p:cNvSpPr txBox="1">
            <a:spLocks noChangeArrowheads="1"/>
          </p:cNvSpPr>
          <p:nvPr/>
        </p:nvSpPr>
        <p:spPr bwMode="auto">
          <a:xfrm>
            <a:off x="3387725" y="2590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MIN</a:t>
            </a:r>
          </a:p>
        </p:txBody>
      </p:sp>
      <p:sp>
        <p:nvSpPr>
          <p:cNvPr id="1644578" name="Text Box 34"/>
          <p:cNvSpPr txBox="1">
            <a:spLocks noChangeArrowheads="1"/>
          </p:cNvSpPr>
          <p:nvPr/>
        </p:nvSpPr>
        <p:spPr bwMode="auto">
          <a:xfrm>
            <a:off x="5292725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MAX</a:t>
            </a:r>
          </a:p>
        </p:txBody>
      </p:sp>
      <p:grpSp>
        <p:nvGrpSpPr>
          <p:cNvPr id="1644579" name="Group 35"/>
          <p:cNvGrpSpPr>
            <a:grpSpLocks noChangeAspect="1"/>
          </p:cNvGrpSpPr>
          <p:nvPr/>
        </p:nvGrpSpPr>
        <p:grpSpPr bwMode="auto">
          <a:xfrm>
            <a:off x="954088" y="4502150"/>
            <a:ext cx="1978025" cy="1795463"/>
            <a:chOff x="438" y="1309"/>
            <a:chExt cx="1937" cy="1757"/>
          </a:xfrm>
        </p:grpSpPr>
        <p:sp>
          <p:nvSpPr>
            <p:cNvPr id="1644580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1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2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3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4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5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6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87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88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89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90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91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92" name="Group 48"/>
          <p:cNvGrpSpPr>
            <a:grpSpLocks noChangeAspect="1"/>
          </p:cNvGrpSpPr>
          <p:nvPr/>
        </p:nvGrpSpPr>
        <p:grpSpPr bwMode="auto">
          <a:xfrm>
            <a:off x="2076450" y="5408613"/>
            <a:ext cx="917575" cy="617537"/>
            <a:chOff x="1537" y="2197"/>
            <a:chExt cx="898" cy="604"/>
          </a:xfrm>
        </p:grpSpPr>
        <p:sp>
          <p:nvSpPr>
            <p:cNvPr id="164459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95" name="Group 51"/>
          <p:cNvGrpSpPr>
            <a:grpSpLocks noChangeAspect="1"/>
          </p:cNvGrpSpPr>
          <p:nvPr/>
        </p:nvGrpSpPr>
        <p:grpSpPr bwMode="auto">
          <a:xfrm>
            <a:off x="893763" y="4779963"/>
            <a:ext cx="1035050" cy="582612"/>
            <a:chOff x="380" y="1581"/>
            <a:chExt cx="1012" cy="570"/>
          </a:xfrm>
        </p:grpSpPr>
        <p:sp>
          <p:nvSpPr>
            <p:cNvPr id="1644596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7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98" name="Group 54"/>
          <p:cNvGrpSpPr>
            <a:grpSpLocks noChangeAspect="1"/>
          </p:cNvGrpSpPr>
          <p:nvPr/>
        </p:nvGrpSpPr>
        <p:grpSpPr bwMode="auto">
          <a:xfrm>
            <a:off x="668338" y="4343400"/>
            <a:ext cx="2578100" cy="2286000"/>
            <a:chOff x="159" y="1154"/>
            <a:chExt cx="2523" cy="2237"/>
          </a:xfrm>
        </p:grpSpPr>
        <p:sp>
          <p:nvSpPr>
            <p:cNvPr id="16445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1" name="Group 57"/>
          <p:cNvGrpSpPr>
            <a:grpSpLocks noChangeAspect="1"/>
          </p:cNvGrpSpPr>
          <p:nvPr/>
        </p:nvGrpSpPr>
        <p:grpSpPr bwMode="auto">
          <a:xfrm>
            <a:off x="1665288" y="5294313"/>
            <a:ext cx="1357312" cy="1052512"/>
            <a:chOff x="1135" y="2084"/>
            <a:chExt cx="1328" cy="1030"/>
          </a:xfrm>
        </p:grpSpPr>
        <p:sp>
          <p:nvSpPr>
            <p:cNvPr id="1644602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03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4" name="Group 60"/>
          <p:cNvGrpSpPr>
            <a:grpSpLocks noChangeAspect="1"/>
          </p:cNvGrpSpPr>
          <p:nvPr/>
        </p:nvGrpSpPr>
        <p:grpSpPr bwMode="auto">
          <a:xfrm>
            <a:off x="696913" y="4625975"/>
            <a:ext cx="2432050" cy="1789113"/>
            <a:chOff x="187" y="1430"/>
            <a:chExt cx="2380" cy="1751"/>
          </a:xfrm>
        </p:grpSpPr>
        <p:sp>
          <p:nvSpPr>
            <p:cNvPr id="164460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0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7" name="Group 63"/>
          <p:cNvGrpSpPr>
            <a:grpSpLocks noChangeAspect="1"/>
          </p:cNvGrpSpPr>
          <p:nvPr/>
        </p:nvGrpSpPr>
        <p:grpSpPr bwMode="auto">
          <a:xfrm>
            <a:off x="6157913" y="1909763"/>
            <a:ext cx="1979612" cy="1797050"/>
            <a:chOff x="383" y="1437"/>
            <a:chExt cx="1902" cy="1727"/>
          </a:xfrm>
        </p:grpSpPr>
        <p:sp>
          <p:nvSpPr>
            <p:cNvPr id="1644608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09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0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1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2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3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4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15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16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17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18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19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20" name="Group 76"/>
          <p:cNvGrpSpPr>
            <a:grpSpLocks noChangeAspect="1"/>
          </p:cNvGrpSpPr>
          <p:nvPr/>
        </p:nvGrpSpPr>
        <p:grpSpPr bwMode="auto">
          <a:xfrm>
            <a:off x="7285038" y="2817813"/>
            <a:ext cx="919162" cy="617537"/>
            <a:chOff x="1465" y="2309"/>
            <a:chExt cx="883" cy="594"/>
          </a:xfrm>
        </p:grpSpPr>
        <p:sp>
          <p:nvSpPr>
            <p:cNvPr id="164462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23" name="Group 79"/>
          <p:cNvGrpSpPr>
            <a:grpSpLocks noChangeAspect="1"/>
          </p:cNvGrpSpPr>
          <p:nvPr/>
        </p:nvGrpSpPr>
        <p:grpSpPr bwMode="auto">
          <a:xfrm>
            <a:off x="6100763" y="2187575"/>
            <a:ext cx="1036637" cy="584200"/>
            <a:chOff x="328" y="1704"/>
            <a:chExt cx="995" cy="561"/>
          </a:xfrm>
        </p:grpSpPr>
        <p:sp>
          <p:nvSpPr>
            <p:cNvPr id="1644624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5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26" name="Group 82"/>
          <p:cNvGrpSpPr>
            <a:grpSpLocks noChangeAspect="1"/>
          </p:cNvGrpSpPr>
          <p:nvPr/>
        </p:nvGrpSpPr>
        <p:grpSpPr bwMode="auto">
          <a:xfrm>
            <a:off x="5875338" y="1751013"/>
            <a:ext cx="2582862" cy="2287587"/>
            <a:chOff x="111" y="1285"/>
            <a:chExt cx="2481" cy="2197"/>
          </a:xfrm>
        </p:grpSpPr>
        <p:sp>
          <p:nvSpPr>
            <p:cNvPr id="164462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2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29" name="Group 85"/>
          <p:cNvGrpSpPr>
            <a:grpSpLocks noChangeAspect="1"/>
          </p:cNvGrpSpPr>
          <p:nvPr/>
        </p:nvGrpSpPr>
        <p:grpSpPr bwMode="auto">
          <a:xfrm>
            <a:off x="6873875" y="2668588"/>
            <a:ext cx="1416050" cy="1084262"/>
            <a:chOff x="1070" y="2167"/>
            <a:chExt cx="1361" cy="1041"/>
          </a:xfrm>
        </p:grpSpPr>
        <p:sp>
          <p:nvSpPr>
            <p:cNvPr id="1644630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31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2" name="Group 88"/>
          <p:cNvGrpSpPr>
            <a:grpSpLocks noChangeAspect="1"/>
          </p:cNvGrpSpPr>
          <p:nvPr/>
        </p:nvGrpSpPr>
        <p:grpSpPr bwMode="auto">
          <a:xfrm>
            <a:off x="6043613" y="1841500"/>
            <a:ext cx="1905000" cy="996950"/>
            <a:chOff x="272" y="1372"/>
            <a:chExt cx="1831" cy="958"/>
          </a:xfrm>
        </p:grpSpPr>
        <p:sp>
          <p:nvSpPr>
            <p:cNvPr id="164463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3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5" name="Group 91"/>
          <p:cNvGrpSpPr>
            <a:grpSpLocks noChangeAspect="1"/>
          </p:cNvGrpSpPr>
          <p:nvPr/>
        </p:nvGrpSpPr>
        <p:grpSpPr bwMode="auto">
          <a:xfrm>
            <a:off x="1009650" y="1819275"/>
            <a:ext cx="1990725" cy="1806575"/>
            <a:chOff x="471" y="1117"/>
            <a:chExt cx="1935" cy="1755"/>
          </a:xfrm>
        </p:grpSpPr>
        <p:sp>
          <p:nvSpPr>
            <p:cNvPr id="1644636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7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8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9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0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1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2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9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43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44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45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9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46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47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48" name="Group 104"/>
          <p:cNvGrpSpPr>
            <a:grpSpLocks noChangeAspect="1"/>
          </p:cNvGrpSpPr>
          <p:nvPr/>
        </p:nvGrpSpPr>
        <p:grpSpPr bwMode="auto">
          <a:xfrm>
            <a:off x="2141538" y="2527300"/>
            <a:ext cx="923925" cy="592138"/>
            <a:chOff x="1572" y="1805"/>
            <a:chExt cx="897" cy="575"/>
          </a:xfrm>
        </p:grpSpPr>
        <p:sp>
          <p:nvSpPr>
            <p:cNvPr id="164464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51" name="Group 107"/>
          <p:cNvGrpSpPr>
            <a:grpSpLocks noChangeAspect="1"/>
          </p:cNvGrpSpPr>
          <p:nvPr/>
        </p:nvGrpSpPr>
        <p:grpSpPr bwMode="auto">
          <a:xfrm>
            <a:off x="865188" y="2282825"/>
            <a:ext cx="1125537" cy="742950"/>
            <a:chOff x="332" y="1568"/>
            <a:chExt cx="1093" cy="721"/>
          </a:xfrm>
        </p:grpSpPr>
        <p:sp>
          <p:nvSpPr>
            <p:cNvPr id="1644652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3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54" name="Group 110"/>
          <p:cNvGrpSpPr>
            <a:grpSpLocks noChangeAspect="1"/>
          </p:cNvGrpSpPr>
          <p:nvPr/>
        </p:nvGrpSpPr>
        <p:grpSpPr bwMode="auto">
          <a:xfrm>
            <a:off x="812800" y="2012950"/>
            <a:ext cx="2382838" cy="1358900"/>
            <a:chOff x="280" y="1305"/>
            <a:chExt cx="2315" cy="1321"/>
          </a:xfrm>
        </p:grpSpPr>
        <p:sp>
          <p:nvSpPr>
            <p:cNvPr id="16446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</p:grpSp>
      <p:grpSp>
        <p:nvGrpSpPr>
          <p:cNvPr id="1644657" name="Group 113"/>
          <p:cNvGrpSpPr>
            <a:grpSpLocks noChangeAspect="1"/>
          </p:cNvGrpSpPr>
          <p:nvPr/>
        </p:nvGrpSpPr>
        <p:grpSpPr bwMode="auto">
          <a:xfrm>
            <a:off x="771525" y="1935163"/>
            <a:ext cx="2462213" cy="1887537"/>
            <a:chOff x="241" y="1229"/>
            <a:chExt cx="2391" cy="1834"/>
          </a:xfrm>
        </p:grpSpPr>
        <p:sp>
          <p:nvSpPr>
            <p:cNvPr id="1644658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9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</p:grpSp>
      <p:grpSp>
        <p:nvGrpSpPr>
          <p:cNvPr id="1644660" name="Group 116"/>
          <p:cNvGrpSpPr>
            <a:grpSpLocks noChangeAspect="1"/>
          </p:cNvGrpSpPr>
          <p:nvPr/>
        </p:nvGrpSpPr>
        <p:grpSpPr bwMode="auto">
          <a:xfrm>
            <a:off x="723900" y="1673225"/>
            <a:ext cx="2595563" cy="2289175"/>
            <a:chOff x="194" y="975"/>
            <a:chExt cx="2522" cy="2224"/>
          </a:xfrm>
        </p:grpSpPr>
        <p:sp>
          <p:nvSpPr>
            <p:cNvPr id="164466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6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6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Clustering: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 </a:t>
            </a:r>
            <a:r>
              <a:rPr lang="en-US" dirty="0"/>
              <a:t>and Space requirements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229600" cy="4229100"/>
          </a:xfrm>
        </p:spPr>
        <p:txBody>
          <a:bodyPr/>
          <a:lstStyle/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) space since it uses the proximity matrix.  </a:t>
            </a:r>
          </a:p>
          <a:p>
            <a:pPr lvl="1"/>
            <a:r>
              <a:rPr lang="en-US" dirty="0"/>
              <a:t>N is the number of points.</a:t>
            </a:r>
          </a:p>
          <a:p>
            <a:pPr lvl="1"/>
            <a:endParaRPr lang="en-US" dirty="0"/>
          </a:p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3</a:t>
            </a:r>
            <a:r>
              <a:rPr lang="en-US" dirty="0"/>
              <a:t>) time in many cases</a:t>
            </a:r>
          </a:p>
          <a:p>
            <a:pPr lvl="1"/>
            <a:r>
              <a:rPr lang="en-US" dirty="0"/>
              <a:t>There are N steps and at each step the size, 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, proximity matrix must be updated and searched</a:t>
            </a:r>
          </a:p>
          <a:p>
            <a:pPr lvl="1"/>
            <a:r>
              <a:rPr lang="en-US" dirty="0"/>
              <a:t>Complexity can be reduced to 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 log(N) ) time for some approaches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Problems </a:t>
            </a:r>
            <a:r>
              <a:rPr lang="en-US" dirty="0"/>
              <a:t>and Limitations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Computational complexity in time and space</a:t>
            </a:r>
          </a:p>
          <a:p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a decision is made to combine two clusters, it cannot be undone</a:t>
            </a:r>
          </a:p>
          <a:p>
            <a:pPr lvl="4"/>
            <a:endParaRPr lang="en-US" dirty="0"/>
          </a:p>
          <a:p>
            <a:r>
              <a:rPr lang="en-US" dirty="0"/>
              <a:t>No objective function is directly minimized</a:t>
            </a:r>
          </a:p>
          <a:p>
            <a:pPr lvl="4"/>
            <a:endParaRPr lang="en-US" dirty="0"/>
          </a:p>
          <a:p>
            <a:r>
              <a:rPr lang="en-US" dirty="0"/>
              <a:t>Different schemes have problems with one or more of the following:</a:t>
            </a:r>
          </a:p>
          <a:p>
            <a:pPr lvl="1"/>
            <a:r>
              <a:rPr lang="en-US" dirty="0"/>
              <a:t>Sensitivity to noise and outliers</a:t>
            </a:r>
          </a:p>
          <a:p>
            <a:pPr lvl="1"/>
            <a:r>
              <a:rPr lang="en-US" dirty="0"/>
              <a:t>Difficulty handling different sized clusters and convex shapes</a:t>
            </a:r>
          </a:p>
          <a:p>
            <a:pPr lvl="1"/>
            <a:r>
              <a:rPr lang="en-US" dirty="0"/>
              <a:t>Breaking large clusters</a:t>
            </a:r>
          </a:p>
        </p:txBody>
      </p:sp>
    </p:spTree>
    <p:extLst>
      <p:ext uri="{BB962C8B-B14F-4D97-AF65-F5344CB8AC3E}">
        <p14:creationId xmlns:p14="http://schemas.microsoft.com/office/powerpoint/2010/main" val="23359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DBSCAN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DBSCAN: Density-Based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DBSCAN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Density-Based Clustering </a:t>
            </a:r>
            <a:r>
              <a:rPr lang="en-US" dirty="0" smtClean="0"/>
              <a:t>algorithm</a:t>
            </a:r>
          </a:p>
          <a:p>
            <a:endParaRPr lang="en-US" dirty="0" smtClean="0"/>
          </a:p>
          <a:p>
            <a:r>
              <a:rPr lang="en-US" dirty="0" smtClean="0"/>
              <a:t>Reminder: In density based clustering we partition points into dense regions separated by not-so-dense regions.</a:t>
            </a:r>
          </a:p>
          <a:p>
            <a:endParaRPr lang="en-US" dirty="0"/>
          </a:p>
          <a:p>
            <a:r>
              <a:rPr lang="en-US" dirty="0" smtClean="0"/>
              <a:t>Important Questions:</a:t>
            </a:r>
          </a:p>
          <a:p>
            <a:pPr lvl="1"/>
            <a:r>
              <a:rPr lang="en-US" dirty="0" smtClean="0"/>
              <a:t>How do we measure density?</a:t>
            </a:r>
          </a:p>
          <a:p>
            <a:pPr lvl="1"/>
            <a:r>
              <a:rPr lang="en-US" dirty="0" smtClean="0"/>
              <a:t>What is a dense region?</a:t>
            </a:r>
          </a:p>
          <a:p>
            <a:pPr lvl="1"/>
            <a:endParaRPr lang="en-US" dirty="0"/>
          </a:p>
          <a:p>
            <a:r>
              <a:rPr lang="en-US" dirty="0" smtClean="0"/>
              <a:t>DBSCAN: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Density at point </a:t>
            </a:r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dirty="0" smtClean="0"/>
              <a:t>: number of points within a circle of radius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Dense Region</a:t>
            </a:r>
            <a:r>
              <a:rPr lang="en-US" dirty="0" smtClean="0"/>
              <a:t>: A circle of radius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that contains at least </a:t>
            </a:r>
            <a:r>
              <a:rPr lang="en-US" dirty="0" err="1" smtClean="0">
                <a:solidFill>
                  <a:srgbClr val="0070C0"/>
                </a:solidFill>
              </a:rPr>
              <a:t>MinPts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Partitional</a:t>
            </a:r>
            <a:r>
              <a:rPr lang="en-US" dirty="0"/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254125" y="2989262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254125" y="3187700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1951038" y="5183187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1550988" y="3090862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1951038" y="4386262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120900" y="229711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351088" y="2492375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244792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284797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2647950" y="2589212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2647950" y="2195512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344863" y="5183187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1550988" y="2692400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223963" y="488156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254125" y="5480050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1720850" y="246221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990600" y="6034087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4724400" y="1766887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VISIO" r:id="rId3" imgW="1549800" imgH="2097000" progId="Visio.Drawing.6">
                    <p:embed/>
                  </p:oleObj>
                </mc:Choice>
                <mc:Fallback>
                  <p:oleObj name="VISIO" r:id="rId3" imgW="1549800" imgH="209700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 Partitional 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DBSCAN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Characterization of points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 point is a </a:t>
            </a:r>
            <a:r>
              <a:rPr lang="en-US" dirty="0" smtClean="0">
                <a:solidFill>
                  <a:srgbClr val="FF0000"/>
                </a:solidFill>
              </a:rPr>
              <a:t>core point</a:t>
            </a:r>
            <a:r>
              <a:rPr lang="en-US" dirty="0" smtClean="0"/>
              <a:t> if it has more than a specified number of points (</a:t>
            </a:r>
            <a:r>
              <a:rPr lang="en-US" dirty="0" err="1" smtClean="0">
                <a:solidFill>
                  <a:srgbClr val="0070C0"/>
                </a:solidFill>
              </a:rPr>
              <a:t>MinPts</a:t>
            </a:r>
            <a:r>
              <a:rPr lang="en-US" dirty="0" smtClean="0"/>
              <a:t>) within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endParaRPr lang="en-US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 smtClean="0"/>
              <a:t>These points belong in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dense region </a:t>
            </a:r>
            <a:r>
              <a:rPr lang="en-US" dirty="0" smtClean="0"/>
              <a:t>and are </a:t>
            </a:r>
            <a:r>
              <a:rPr lang="en-US" dirty="0"/>
              <a:t>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interior</a:t>
            </a:r>
            <a:r>
              <a:rPr lang="en-US" dirty="0"/>
              <a:t> of a </a:t>
            </a:r>
            <a:r>
              <a:rPr lang="en-US" dirty="0" smtClean="0"/>
              <a:t>cluster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border point</a:t>
            </a:r>
            <a:r>
              <a:rPr lang="en-US" dirty="0"/>
              <a:t> has fewer than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within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/>
              <a:t>, but is in the neighborhood of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core</a:t>
            </a:r>
            <a:r>
              <a:rPr lang="en-US" dirty="0"/>
              <a:t> </a:t>
            </a:r>
            <a:r>
              <a:rPr lang="en-US" dirty="0" smtClean="0"/>
              <a:t>point.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noise point</a:t>
            </a:r>
            <a:r>
              <a:rPr lang="en-US" dirty="0"/>
              <a:t> is any point that is not a core point or a border point.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7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Border, and Noise Points</a:t>
            </a:r>
          </a:p>
        </p:txBody>
      </p:sp>
      <p:pic>
        <p:nvPicPr>
          <p:cNvPr id="1650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761998" y="14478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8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 and Noise Points</a:t>
            </a:r>
          </a:p>
        </p:txBody>
      </p:sp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" y="1558131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990600" y="5355992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sp>
        <p:nvSpPr>
          <p:cNvPr id="1652741" name="Text Box 5"/>
          <p:cNvSpPr txBox="1">
            <a:spLocks noChangeArrowheads="1"/>
          </p:cNvSpPr>
          <p:nvPr/>
        </p:nvSpPr>
        <p:spPr bwMode="auto">
          <a:xfrm>
            <a:off x="5257800" y="5218674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Point types: </a:t>
            </a:r>
            <a:r>
              <a:rPr lang="en-US" sz="1800" dirty="0">
                <a:solidFill>
                  <a:srgbClr val="92D050"/>
                </a:solidFill>
              </a:rPr>
              <a:t>core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3399"/>
                </a:solidFill>
              </a:rPr>
              <a:t>border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1652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07" y="1564249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2739483" y="5953474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Eps</a:t>
            </a:r>
            <a:r>
              <a:rPr lang="en-US" sz="1800" dirty="0"/>
              <a:t> = 10, </a:t>
            </a:r>
            <a:r>
              <a:rPr lang="en-US" sz="1800" dirty="0" err="1"/>
              <a:t>MinPts</a:t>
            </a:r>
            <a:r>
              <a:rPr lang="en-US" sz="1800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29697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0990" y="457200"/>
            <a:ext cx="8426450" cy="838200"/>
          </a:xfrm>
          <a:noFill/>
          <a:ln/>
        </p:spPr>
        <p:txBody>
          <a:bodyPr lIns="92075" tIns="46038" rIns="92075" bIns="46038" anchor="ctr">
            <a:normAutofit/>
          </a:bodyPr>
          <a:lstStyle/>
          <a:p>
            <a:r>
              <a:rPr lang="en-US" altLang="zh-CN" dirty="0" smtClean="0">
                <a:ea typeface="宋体" pitchFamily="2" charset="-122"/>
              </a:rPr>
              <a:t>Density-Connected points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638800" cy="50292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Density edge</a:t>
            </a:r>
          </a:p>
          <a:p>
            <a:pPr lvl="1">
              <a:spcBef>
                <a:spcPct val="50000"/>
              </a:spcBef>
            </a:pPr>
            <a:r>
              <a:rPr lang="en-US" altLang="zh-CN" dirty="0" smtClean="0">
                <a:ea typeface="宋体" pitchFamily="2" charset="-122"/>
              </a:rPr>
              <a:t>We place an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edge</a:t>
            </a:r>
            <a:r>
              <a:rPr lang="en-US" altLang="zh-CN" dirty="0" smtClean="0">
                <a:ea typeface="宋体" pitchFamily="2" charset="-122"/>
              </a:rPr>
              <a:t> between two core points </a:t>
            </a:r>
            <a:r>
              <a:rPr lang="en-US" altLang="zh-CN" dirty="0" smtClean="0">
                <a:solidFill>
                  <a:srgbClr val="00B050"/>
                </a:solidFill>
                <a:ea typeface="宋体" pitchFamily="2" charset="-122"/>
              </a:rPr>
              <a:t>q</a:t>
            </a:r>
            <a:r>
              <a:rPr lang="en-US" altLang="zh-CN" dirty="0" smtClean="0">
                <a:ea typeface="宋体" pitchFamily="2" charset="-122"/>
              </a:rPr>
              <a:t> and </a:t>
            </a:r>
            <a:r>
              <a:rPr lang="en-US" altLang="zh-CN" dirty="0" smtClean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dirty="0" smtClean="0">
                <a:ea typeface="宋体" pitchFamily="2" charset="-122"/>
              </a:rPr>
              <a:t> if they are within distance </a:t>
            </a:r>
            <a:r>
              <a:rPr lang="en-US" altLang="zh-CN" dirty="0" err="1" smtClean="0">
                <a:solidFill>
                  <a:srgbClr val="0070C0"/>
                </a:solidFill>
                <a:ea typeface="宋体" pitchFamily="2" charset="-122"/>
              </a:rPr>
              <a:t>Eps</a:t>
            </a:r>
            <a:r>
              <a:rPr lang="en-US" altLang="zh-CN" dirty="0" smtClean="0">
                <a:ea typeface="宋体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endParaRPr lang="en-US" altLang="zh-CN" sz="2400" dirty="0">
              <a:solidFill>
                <a:srgbClr val="FF0000"/>
              </a:solidFill>
              <a:ea typeface="宋体" pitchFamily="2" charset="-122"/>
            </a:endParaRPr>
          </a:p>
          <a:p>
            <a:pPr lvl="1"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A point </a:t>
            </a:r>
            <a:r>
              <a:rPr lang="en-US" altLang="zh-CN" sz="24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400" dirty="0">
                <a:ea typeface="宋体" pitchFamily="2" charset="-122"/>
              </a:rPr>
              <a:t> is </a:t>
            </a: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r>
              <a:rPr lang="en-US" altLang="zh-CN" sz="2400" dirty="0">
                <a:ea typeface="宋体" pitchFamily="2" charset="-122"/>
              </a:rPr>
              <a:t> to a point </a:t>
            </a:r>
            <a:r>
              <a:rPr lang="en-US" altLang="zh-CN" sz="2400" dirty="0">
                <a:solidFill>
                  <a:srgbClr val="00B050"/>
                </a:solidFill>
                <a:ea typeface="宋体" pitchFamily="2" charset="-122"/>
              </a:rPr>
              <a:t>q </a:t>
            </a:r>
            <a:r>
              <a:rPr lang="en-US" altLang="zh-CN" sz="2400" dirty="0" smtClean="0">
                <a:ea typeface="宋体" pitchFamily="2" charset="-122"/>
              </a:rPr>
              <a:t>if there is a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path of edges </a:t>
            </a:r>
            <a:r>
              <a:rPr lang="en-US" altLang="zh-CN" sz="2400" dirty="0" smtClean="0">
                <a:ea typeface="宋体" pitchFamily="2" charset="-122"/>
              </a:rPr>
              <a:t>from </a:t>
            </a:r>
            <a:r>
              <a:rPr lang="en-US" altLang="zh-CN" sz="2400" dirty="0" smtClean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400" dirty="0" smtClean="0">
                <a:ea typeface="宋体" pitchFamily="2" charset="-122"/>
              </a:rPr>
              <a:t> to </a:t>
            </a:r>
            <a:r>
              <a:rPr lang="en-US" altLang="zh-CN" sz="2400" dirty="0" smtClean="0">
                <a:solidFill>
                  <a:srgbClr val="00B050"/>
                </a:solidFill>
                <a:ea typeface="宋体" pitchFamily="2" charset="-122"/>
              </a:rPr>
              <a:t>q</a:t>
            </a:r>
            <a:endParaRPr lang="en-US" altLang="zh-CN" sz="2400" dirty="0">
              <a:solidFill>
                <a:srgbClr val="00B050"/>
              </a:solidFill>
              <a:ea typeface="宋体" pitchFamily="2" charset="-122"/>
            </a:endParaRPr>
          </a:p>
        </p:txBody>
      </p:sp>
      <p:sp>
        <p:nvSpPr>
          <p:cNvPr id="1499140" name="Oval 1028"/>
          <p:cNvSpPr>
            <a:spLocks noChangeArrowheads="1"/>
          </p:cNvSpPr>
          <p:nvPr/>
        </p:nvSpPr>
        <p:spPr bwMode="auto">
          <a:xfrm>
            <a:off x="7019925" y="2459038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1" name="Oval 1029"/>
          <p:cNvSpPr>
            <a:spLocks noChangeArrowheads="1"/>
          </p:cNvSpPr>
          <p:nvPr/>
        </p:nvSpPr>
        <p:spPr bwMode="auto">
          <a:xfrm>
            <a:off x="7356475" y="25701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2" name="Oval 1030"/>
          <p:cNvSpPr>
            <a:spLocks noChangeArrowheads="1"/>
          </p:cNvSpPr>
          <p:nvPr/>
        </p:nvSpPr>
        <p:spPr bwMode="auto">
          <a:xfrm>
            <a:off x="7356475" y="22352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3" name="Oval 1031"/>
          <p:cNvSpPr>
            <a:spLocks noChangeArrowheads="1"/>
          </p:cNvSpPr>
          <p:nvPr/>
        </p:nvSpPr>
        <p:spPr bwMode="auto">
          <a:xfrm>
            <a:off x="6908800" y="2905125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4" name="Oval 1032"/>
          <p:cNvSpPr>
            <a:spLocks noChangeArrowheads="1"/>
          </p:cNvSpPr>
          <p:nvPr/>
        </p:nvSpPr>
        <p:spPr bwMode="auto">
          <a:xfrm>
            <a:off x="7132638" y="2682875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5" name="Oval 1033"/>
          <p:cNvSpPr>
            <a:spLocks noChangeArrowheads="1"/>
          </p:cNvSpPr>
          <p:nvPr/>
        </p:nvSpPr>
        <p:spPr bwMode="auto">
          <a:xfrm>
            <a:off x="7132638" y="2905125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6" name="Oval 1034"/>
          <p:cNvSpPr>
            <a:spLocks noChangeArrowheads="1"/>
          </p:cNvSpPr>
          <p:nvPr/>
        </p:nvSpPr>
        <p:spPr bwMode="auto">
          <a:xfrm>
            <a:off x="7467600" y="3017838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7" name="Oval 1035"/>
          <p:cNvSpPr>
            <a:spLocks noChangeArrowheads="1"/>
          </p:cNvSpPr>
          <p:nvPr/>
        </p:nvSpPr>
        <p:spPr bwMode="auto">
          <a:xfrm>
            <a:off x="7467600" y="20113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8" name="Oval 1036"/>
          <p:cNvSpPr>
            <a:spLocks noChangeArrowheads="1"/>
          </p:cNvSpPr>
          <p:nvPr/>
        </p:nvSpPr>
        <p:spPr bwMode="auto">
          <a:xfrm>
            <a:off x="8137525" y="2682875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9" name="Oval 1037"/>
          <p:cNvSpPr>
            <a:spLocks noChangeArrowheads="1"/>
          </p:cNvSpPr>
          <p:nvPr/>
        </p:nvSpPr>
        <p:spPr bwMode="auto">
          <a:xfrm>
            <a:off x="7915275" y="22352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0" name="Oval 1038"/>
          <p:cNvSpPr>
            <a:spLocks noChangeArrowheads="1"/>
          </p:cNvSpPr>
          <p:nvPr/>
        </p:nvSpPr>
        <p:spPr bwMode="auto">
          <a:xfrm>
            <a:off x="7356475" y="27940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1" name="Oval 1039"/>
          <p:cNvSpPr>
            <a:spLocks noChangeArrowheads="1"/>
          </p:cNvSpPr>
          <p:nvPr/>
        </p:nvSpPr>
        <p:spPr bwMode="auto">
          <a:xfrm>
            <a:off x="7578725" y="257016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2" name="Oval 1040"/>
          <p:cNvSpPr>
            <a:spLocks noChangeArrowheads="1"/>
          </p:cNvSpPr>
          <p:nvPr/>
        </p:nvSpPr>
        <p:spPr bwMode="auto">
          <a:xfrm>
            <a:off x="7802563" y="2905125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3" name="Oval 1041"/>
          <p:cNvSpPr>
            <a:spLocks noChangeArrowheads="1"/>
          </p:cNvSpPr>
          <p:nvPr/>
        </p:nvSpPr>
        <p:spPr bwMode="auto">
          <a:xfrm>
            <a:off x="8361363" y="3017838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4" name="Oval 1042"/>
          <p:cNvSpPr>
            <a:spLocks noChangeArrowheads="1"/>
          </p:cNvSpPr>
          <p:nvPr/>
        </p:nvSpPr>
        <p:spPr bwMode="auto">
          <a:xfrm>
            <a:off x="7086600" y="2438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5" name="Oval 1043"/>
          <p:cNvSpPr>
            <a:spLocks noChangeArrowheads="1"/>
          </p:cNvSpPr>
          <p:nvPr/>
        </p:nvSpPr>
        <p:spPr bwMode="auto">
          <a:xfrm>
            <a:off x="6370638" y="2311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6" name="Rectangle 1044"/>
          <p:cNvSpPr>
            <a:spLocks noChangeArrowheads="1"/>
          </p:cNvSpPr>
          <p:nvPr/>
        </p:nvSpPr>
        <p:spPr bwMode="auto">
          <a:xfrm>
            <a:off x="7969250" y="20510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</a:p>
        </p:txBody>
      </p:sp>
      <p:sp>
        <p:nvSpPr>
          <p:cNvPr id="1499157" name="Rectangle 1045"/>
          <p:cNvSpPr>
            <a:spLocks noChangeArrowheads="1"/>
          </p:cNvSpPr>
          <p:nvPr/>
        </p:nvSpPr>
        <p:spPr bwMode="auto">
          <a:xfrm>
            <a:off x="6597650" y="27368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1499158" name="Oval 1046"/>
          <p:cNvSpPr>
            <a:spLocks noChangeArrowheads="1"/>
          </p:cNvSpPr>
          <p:nvPr/>
        </p:nvSpPr>
        <p:spPr bwMode="auto">
          <a:xfrm>
            <a:off x="7315200" y="17526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9" name="Rectangle 1047"/>
          <p:cNvSpPr>
            <a:spLocks noChangeArrowheads="1"/>
          </p:cNvSpPr>
          <p:nvPr/>
        </p:nvSpPr>
        <p:spPr bwMode="auto">
          <a:xfrm>
            <a:off x="7359650" y="25082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1499160" name="Line 1048"/>
          <p:cNvSpPr>
            <a:spLocks noChangeShapeType="1"/>
          </p:cNvSpPr>
          <p:nvPr/>
        </p:nvSpPr>
        <p:spPr bwMode="auto">
          <a:xfrm flipH="1">
            <a:off x="7435850" y="23558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9161" name="Group 1049"/>
          <p:cNvGrpSpPr>
            <a:grpSpLocks/>
          </p:cNvGrpSpPr>
          <p:nvPr/>
        </p:nvGrpSpPr>
        <p:grpSpPr bwMode="auto">
          <a:xfrm>
            <a:off x="5867400" y="4343400"/>
            <a:ext cx="2863850" cy="1638300"/>
            <a:chOff x="3428" y="2740"/>
            <a:chExt cx="1804" cy="1032"/>
          </a:xfrm>
        </p:grpSpPr>
        <p:sp>
          <p:nvSpPr>
            <p:cNvPr id="1499162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5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6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7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8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9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0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1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2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3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4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5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6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p</a:t>
              </a:r>
            </a:p>
          </p:txBody>
        </p:sp>
        <p:sp>
          <p:nvSpPr>
            <p:cNvPr id="1499177" name="Rectangle 1065"/>
            <p:cNvSpPr>
              <a:spLocks noChangeArrowheads="1"/>
            </p:cNvSpPr>
            <p:nvPr/>
          </p:nvSpPr>
          <p:spPr bwMode="auto">
            <a:xfrm>
              <a:off x="4992" y="2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1499178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9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0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1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2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3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4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5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6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7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8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9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0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1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2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3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4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5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6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</p:grpSp>
      <p:sp>
        <p:nvSpPr>
          <p:cNvPr id="1499197" name="Line 1085"/>
          <p:cNvSpPr>
            <a:spLocks noChangeShapeType="1"/>
          </p:cNvSpPr>
          <p:nvPr/>
        </p:nvSpPr>
        <p:spPr bwMode="auto">
          <a:xfrm flipV="1">
            <a:off x="6934200" y="26670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Algorithm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points as </a:t>
            </a:r>
            <a:r>
              <a:rPr lang="en-US" dirty="0">
                <a:solidFill>
                  <a:srgbClr val="92D050"/>
                </a:solidFill>
              </a:rPr>
              <a:t>core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border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endParaRPr lang="en-US" dirty="0" smtClean="0"/>
          </a:p>
          <a:p>
            <a:r>
              <a:rPr lang="en-US" dirty="0" smtClean="0"/>
              <a:t>Eliminate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r>
              <a:rPr lang="en-US" dirty="0"/>
              <a:t> points</a:t>
            </a:r>
          </a:p>
          <a:p>
            <a:r>
              <a:rPr lang="en-US" dirty="0" smtClean="0"/>
              <a:t>For every </a:t>
            </a:r>
            <a:r>
              <a:rPr lang="en-US" dirty="0" smtClean="0">
                <a:solidFill>
                  <a:srgbClr val="92D050"/>
                </a:solidFill>
              </a:rPr>
              <a:t>core</a:t>
            </a:r>
            <a:r>
              <a:rPr lang="en-US" dirty="0" smtClean="0"/>
              <a:t> point </a:t>
            </a:r>
            <a:r>
              <a:rPr lang="en-US" dirty="0" smtClean="0">
                <a:solidFill>
                  <a:srgbClr val="92D050"/>
                </a:solidFill>
              </a:rPr>
              <a:t>p</a:t>
            </a:r>
            <a:r>
              <a:rPr lang="en-US" dirty="0" smtClean="0"/>
              <a:t> that has not been assigned to a cluster</a:t>
            </a:r>
          </a:p>
          <a:p>
            <a:pPr lvl="1"/>
            <a:r>
              <a:rPr lang="en-US" sz="2800" dirty="0" smtClean="0"/>
              <a:t>Create a new cluster with the point </a:t>
            </a:r>
            <a:r>
              <a:rPr lang="en-US" sz="2800" dirty="0" smtClean="0">
                <a:solidFill>
                  <a:srgbClr val="92D050"/>
                </a:solidFill>
              </a:rPr>
              <a:t>p</a:t>
            </a:r>
            <a:r>
              <a:rPr lang="en-US" sz="2800" dirty="0" smtClean="0"/>
              <a:t> and all the points that are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density-connected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92D050"/>
                </a:solidFill>
              </a:rPr>
              <a:t>p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Assign </a:t>
            </a:r>
            <a:r>
              <a:rPr lang="en-US" dirty="0" smtClean="0">
                <a:solidFill>
                  <a:srgbClr val="0070C0"/>
                </a:solidFill>
              </a:rPr>
              <a:t>border</a:t>
            </a:r>
            <a:r>
              <a:rPr lang="en-US" dirty="0" smtClean="0"/>
              <a:t> points to </a:t>
            </a:r>
            <a:r>
              <a:rPr lang="en-US" dirty="0"/>
              <a:t>the cluster of </a:t>
            </a:r>
            <a:r>
              <a:rPr lang="en-US" dirty="0" smtClean="0"/>
              <a:t> the closest </a:t>
            </a:r>
            <a:r>
              <a:rPr lang="en-US" dirty="0"/>
              <a:t>core </a:t>
            </a:r>
            <a:r>
              <a:rPr lang="en-US" dirty="0" smtClean="0"/>
              <a:t>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80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Determining </a:t>
            </a:r>
            <a:r>
              <a:rPr lang="en-US" dirty="0" err="1" smtClean="0"/>
              <a:t>Eps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MinPts</a:t>
            </a:r>
            <a:endParaRPr lang="en-US" dirty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22098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Idea is that for points in a cluster, their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neighbors are at roughly the same distance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Noise points have the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neighbor at farther distance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So, plot sorted distance of every point to its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</a:t>
            </a:r>
            <a:r>
              <a:rPr lang="en-US" sz="2400" dirty="0" smtClean="0"/>
              <a:t>neighbor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Find the distance </a:t>
            </a:r>
            <a:r>
              <a:rPr lang="en-US" sz="2400" dirty="0" smtClean="0">
                <a:solidFill>
                  <a:srgbClr val="0070C0"/>
                </a:solidFill>
              </a:rPr>
              <a:t>d</a:t>
            </a:r>
            <a:r>
              <a:rPr lang="en-US" sz="2400" dirty="0" smtClean="0"/>
              <a:t> where there is a “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sz="2400" dirty="0" smtClean="0"/>
              <a:t>” in the curve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solidFill>
                  <a:srgbClr val="0070C0"/>
                </a:solidFill>
              </a:rPr>
              <a:t>Eps</a:t>
            </a:r>
            <a:r>
              <a:rPr lang="en-US" sz="2000" dirty="0" smtClean="0">
                <a:solidFill>
                  <a:srgbClr val="0070C0"/>
                </a:solidFill>
              </a:rPr>
              <a:t> = d, </a:t>
            </a:r>
            <a:r>
              <a:rPr lang="en-US" sz="2000" dirty="0" err="1" smtClean="0">
                <a:solidFill>
                  <a:srgbClr val="0070C0"/>
                </a:solidFill>
              </a:rPr>
              <a:t>MinPts</a:t>
            </a:r>
            <a:r>
              <a:rPr lang="en-US" sz="2000" dirty="0" smtClean="0">
                <a:solidFill>
                  <a:srgbClr val="0070C0"/>
                </a:solidFill>
              </a:rPr>
              <a:t> = k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1655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78" y="38100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486400" y="586740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239000" y="5638799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Eps</a:t>
            </a:r>
            <a:r>
              <a:rPr lang="en-US" dirty="0" smtClean="0"/>
              <a:t> ~ 7-10</a:t>
            </a:r>
          </a:p>
          <a:p>
            <a:r>
              <a:rPr lang="en-US" dirty="0" err="1" smtClean="0"/>
              <a:t>MinPts</a:t>
            </a:r>
            <a:r>
              <a:rPr lang="en-US" dirty="0" smtClean="0"/>
              <a:t> =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500760"/>
            <a:ext cx="8280400" cy="870840"/>
          </a:xfrm>
        </p:spPr>
        <p:txBody>
          <a:bodyPr>
            <a:noAutofit/>
          </a:bodyPr>
          <a:lstStyle/>
          <a:p>
            <a:r>
              <a:rPr lang="en-US" dirty="0"/>
              <a:t>When DBSCAN Works Well</a:t>
            </a:r>
          </a:p>
        </p:txBody>
      </p:sp>
      <p:pic>
        <p:nvPicPr>
          <p:cNvPr id="1653763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972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3764" name="Text Box 2052"/>
          <p:cNvSpPr txBox="1">
            <a:spLocks noChangeArrowheads="1"/>
          </p:cNvSpPr>
          <p:nvPr/>
        </p:nvSpPr>
        <p:spPr bwMode="auto">
          <a:xfrm>
            <a:off x="979449" y="4768329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grpSp>
        <p:nvGrpSpPr>
          <p:cNvPr id="1653765" name="Group 2053"/>
          <p:cNvGrpSpPr>
            <a:grpSpLocks/>
          </p:cNvGrpSpPr>
          <p:nvPr/>
        </p:nvGrpSpPr>
        <p:grpSpPr bwMode="auto">
          <a:xfrm>
            <a:off x="4271962" y="1446485"/>
            <a:ext cx="4872037" cy="3871912"/>
            <a:chOff x="2691" y="633"/>
            <a:chExt cx="3069" cy="2439"/>
          </a:xfrm>
        </p:grpSpPr>
        <p:pic>
          <p:nvPicPr>
            <p:cNvPr id="1653766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3767" name="Text Box 2055"/>
            <p:cNvSpPr txBox="1">
              <a:spLocks noChangeArrowheads="1"/>
            </p:cNvSpPr>
            <p:nvPr/>
          </p:nvSpPr>
          <p:spPr bwMode="auto">
            <a:xfrm>
              <a:off x="3312" y="2841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607741" y="5638800"/>
            <a:ext cx="6629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Can handle clusters of different shapes and sizes</a:t>
            </a:r>
          </a:p>
        </p:txBody>
      </p:sp>
    </p:spTree>
    <p:extLst>
      <p:ext uri="{BB962C8B-B14F-4D97-AF65-F5344CB8AC3E}">
        <p14:creationId xmlns:p14="http://schemas.microsoft.com/office/powerpoint/2010/main" val="4897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DBSCAN Does NOT Work Well</a:t>
            </a: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1116013" y="416022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sp>
        <p:nvSpPr>
          <p:cNvPr id="1654788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4789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63" y="17526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4790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1" name="Object 7"/>
          <p:cNvGraphicFramePr>
            <a:graphicFrameLocks noChangeAspect="1"/>
          </p:cNvGraphicFramePr>
          <p:nvPr>
            <p:extLst/>
          </p:nvPr>
        </p:nvGraphicFramePr>
        <p:xfrm>
          <a:off x="4648200" y="141605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16050"/>
                        <a:ext cx="3363913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4800600" y="37020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(MinPts=4, Eps=9.75).</a:t>
            </a:r>
            <a:r>
              <a:rPr lang="en-US" sz="900" b="0">
                <a:latin typeface="Times New Roman" pitchFamily="18" charset="0"/>
              </a:rPr>
              <a:t> 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4" name="Object 10"/>
          <p:cNvGraphicFramePr>
            <a:graphicFrameLocks noChangeAspect="1"/>
          </p:cNvGraphicFramePr>
          <p:nvPr>
            <p:extLst/>
          </p:nvPr>
        </p:nvGraphicFramePr>
        <p:xfrm>
          <a:off x="4724400" y="408305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r:id="rId6" imgW="4686706" imgH="3177815" progId="MSPhotoEd.3">
                  <p:embed/>
                </p:oleObj>
              </mc:Choice>
              <mc:Fallback>
                <p:oleObj r:id="rId6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83050"/>
                        <a:ext cx="33639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4724400" y="63690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 (MinPts=4,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609600" y="5392738"/>
            <a:ext cx="35052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34984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492124"/>
            <a:ext cx="7437437" cy="72707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DBSCAN: Sensitive to Parameters</a:t>
            </a:r>
            <a:endParaRPr lang="en-US" altLang="zh-CN" sz="3200" dirty="0">
              <a:ea typeface="宋体" pitchFamily="2" charset="-122"/>
            </a:endParaRPr>
          </a:p>
        </p:txBody>
      </p:sp>
      <p:pic>
        <p:nvPicPr>
          <p:cNvPr id="1666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305800" cy="3124200"/>
          </a:xfrm>
        </p:spPr>
      </p:pic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8534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5988"/>
            <a:ext cx="1524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5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CLARANS</a:t>
            </a:r>
            <a:r>
              <a:rPr lang="en-US" dirty="0" smtClean="0"/>
              <a:t>: Solutions for the </a:t>
            </a:r>
            <a:r>
              <a:rPr lang="en-US" dirty="0" smtClean="0">
                <a:solidFill>
                  <a:srgbClr val="0070C0"/>
                </a:solidFill>
              </a:rPr>
              <a:t>k-</a:t>
            </a:r>
            <a:r>
              <a:rPr lang="en-US" dirty="0" err="1" smtClean="0">
                <a:solidFill>
                  <a:srgbClr val="0070C0"/>
                </a:solidFill>
              </a:rPr>
              <a:t>medoids</a:t>
            </a:r>
            <a:r>
              <a:rPr lang="en-US" dirty="0" smtClean="0"/>
              <a:t> problem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BIRCH</a:t>
            </a:r>
            <a:r>
              <a:rPr lang="en-US" dirty="0" smtClean="0"/>
              <a:t>: Constructs a </a:t>
            </a:r>
            <a:r>
              <a:rPr lang="en-US" dirty="0" smtClean="0">
                <a:solidFill>
                  <a:srgbClr val="0070C0"/>
                </a:solidFill>
              </a:rPr>
              <a:t>hierarchical tree </a:t>
            </a:r>
            <a:r>
              <a:rPr lang="en-US" dirty="0" smtClean="0"/>
              <a:t>that acts a summary of the data, and then clusters the leaves.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MST</a:t>
            </a:r>
            <a:r>
              <a:rPr lang="en-US" dirty="0" smtClean="0"/>
              <a:t>: Clustering using the </a:t>
            </a:r>
            <a:r>
              <a:rPr lang="en-US" dirty="0" smtClean="0">
                <a:solidFill>
                  <a:srgbClr val="0070C0"/>
                </a:solidFill>
              </a:rPr>
              <a:t>Minimum Spanning Tree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ROCK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 </a:t>
            </a:r>
            <a:r>
              <a:rPr lang="en-US" dirty="0"/>
              <a:t>by neighbor and link </a:t>
            </a:r>
            <a:r>
              <a:rPr lang="en-US" dirty="0" smtClean="0"/>
              <a:t>analysis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LIMBO, COOLCAT</a:t>
            </a:r>
            <a:r>
              <a:rPr lang="en-US" dirty="0" smtClean="0"/>
              <a:t>: Clustering </a:t>
            </a:r>
            <a:r>
              <a:rPr lang="en-US" dirty="0" smtClean="0">
                <a:solidFill>
                  <a:srgbClr val="0070C0"/>
                </a:solidFill>
              </a:rPr>
              <a:t>categorical data</a:t>
            </a:r>
            <a:r>
              <a:rPr lang="en-US" dirty="0" smtClean="0"/>
              <a:t> using </a:t>
            </a:r>
            <a:r>
              <a:rPr lang="en-US" dirty="0" smtClean="0">
                <a:solidFill>
                  <a:srgbClr val="0070C0"/>
                </a:solidFill>
              </a:rPr>
              <a:t>information theoretic</a:t>
            </a:r>
            <a:r>
              <a:rPr lang="en-US" dirty="0" smtClean="0"/>
              <a:t> tools.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Hierarchical</a:t>
            </a:r>
            <a:r>
              <a:rPr lang="en-US" dirty="0" smtClean="0"/>
              <a:t> algorithm uses different representation of the cluster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CHAMELEON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Hierarchical</a:t>
            </a:r>
            <a:r>
              <a:rPr lang="en-US" dirty="0" smtClean="0"/>
              <a:t> algorithm uses </a:t>
            </a:r>
            <a:r>
              <a:rPr lang="en-US" dirty="0" smtClean="0">
                <a:solidFill>
                  <a:srgbClr val="0070C0"/>
                </a:solidFill>
              </a:rPr>
              <a:t>closeness and interconnectivity</a:t>
            </a:r>
            <a:r>
              <a:rPr lang="en-US" dirty="0" smtClean="0"/>
              <a:t> for merging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</a:t>
            </a:r>
          </a:p>
        </p:txBody>
      </p:sp>
      <p:graphicFrame>
        <p:nvGraphicFramePr>
          <p:cNvPr id="1540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633447"/>
              </p:ext>
            </p:extLst>
          </p:nvPr>
        </p:nvGraphicFramePr>
        <p:xfrm>
          <a:off x="990600" y="4343400"/>
          <a:ext cx="27527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VISIO" r:id="rId3" imgW="2752560" imgH="1960200" progId="Visio.Drawing.6">
                  <p:embed/>
                </p:oleObj>
              </mc:Choice>
              <mc:Fallback>
                <p:oleObj name="VISIO" r:id="rId3" imgW="2752560" imgH="19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275272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02884"/>
              </p:ext>
            </p:extLst>
          </p:nvPr>
        </p:nvGraphicFramePr>
        <p:xfrm>
          <a:off x="914400" y="1828800"/>
          <a:ext cx="27606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VISIO" r:id="rId5" imgW="2761200" imgH="1794600" progId="Visio.Drawing.6">
                  <p:embed/>
                </p:oleObj>
              </mc:Choice>
              <mc:Fallback>
                <p:oleObj name="VISIO" r:id="rId5" imgW="2761200" imgH="1794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27606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72167"/>
              </p:ext>
            </p:extLst>
          </p:nvPr>
        </p:nvGraphicFramePr>
        <p:xfrm>
          <a:off x="5400675" y="1447800"/>
          <a:ext cx="1773238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VISIO" r:id="rId7" imgW="1380960" imgH="1779120" progId="Visio.Drawing.6">
                  <p:embed/>
                </p:oleObj>
              </mc:Choice>
              <mc:Fallback>
                <p:oleObj name="VISIO" r:id="rId7" imgW="1380960" imgH="1779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447800"/>
                        <a:ext cx="1773238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2263"/>
              </p:ext>
            </p:extLst>
          </p:nvPr>
        </p:nvGraphicFramePr>
        <p:xfrm>
          <a:off x="5400675" y="4038600"/>
          <a:ext cx="19097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VISIO" r:id="rId9" imgW="1473120" imgH="1760040" progId="Visio.Drawing.6">
                  <p:embed/>
                </p:oleObj>
              </mc:Choice>
              <mc:Fallback>
                <p:oleObj name="VISIO" r:id="rId9" imgW="1473120" imgH="1760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038600"/>
                        <a:ext cx="19097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103" name="Text Box 7"/>
          <p:cNvSpPr txBox="1">
            <a:spLocks noChangeArrowheads="1"/>
          </p:cNvSpPr>
          <p:nvPr/>
        </p:nvSpPr>
        <p:spPr bwMode="auto">
          <a:xfrm>
            <a:off x="914400" y="3581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Traditional Hierarchical Clustering</a:t>
            </a:r>
          </a:p>
        </p:txBody>
      </p:sp>
      <p:sp>
        <p:nvSpPr>
          <p:cNvPr id="1540104" name="Text Box 8"/>
          <p:cNvSpPr txBox="1">
            <a:spLocks noChangeArrowheads="1"/>
          </p:cNvSpPr>
          <p:nvPr/>
        </p:nvSpPr>
        <p:spPr bwMode="auto">
          <a:xfrm>
            <a:off x="914400" y="61722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Non-traditional Hierarchical Clustering</a:t>
            </a:r>
          </a:p>
        </p:txBody>
      </p:sp>
      <p:sp>
        <p:nvSpPr>
          <p:cNvPr id="1540105" name="Text Box 9"/>
          <p:cNvSpPr txBox="1">
            <a:spLocks noChangeArrowheads="1"/>
          </p:cNvSpPr>
          <p:nvPr/>
        </p:nvSpPr>
        <p:spPr bwMode="auto">
          <a:xfrm>
            <a:off x="4800600" y="61722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Non-traditional Dendrogram</a:t>
            </a:r>
          </a:p>
        </p:txBody>
      </p:sp>
      <p:sp>
        <p:nvSpPr>
          <p:cNvPr id="1540106" name="Text Box 10"/>
          <p:cNvSpPr txBox="1">
            <a:spLocks noChangeArrowheads="1"/>
          </p:cNvSpPr>
          <p:nvPr/>
        </p:nvSpPr>
        <p:spPr bwMode="auto">
          <a:xfrm>
            <a:off x="4800600" y="3581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Traditional Dendrogram</a:t>
            </a:r>
          </a:p>
        </p:txBody>
      </p:sp>
    </p:spTree>
    <p:extLst>
      <p:ext uri="{BB962C8B-B14F-4D97-AF65-F5344CB8AC3E}">
        <p14:creationId xmlns:p14="http://schemas.microsoft.com/office/powerpoint/2010/main" val="5465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Exclusive </a:t>
            </a:r>
            <a:r>
              <a:rPr lang="en-US" dirty="0"/>
              <a:t>(or </a:t>
            </a:r>
            <a:r>
              <a:rPr lang="en-US" dirty="0">
                <a:solidFill>
                  <a:srgbClr val="00B0F0"/>
                </a:solidFill>
              </a:rPr>
              <a:t>non-overlapping</a:t>
            </a:r>
            <a:r>
              <a:rPr lang="en-US" dirty="0"/>
              <a:t>) </a:t>
            </a:r>
            <a:r>
              <a:rPr lang="en-US" dirty="0" smtClean="0"/>
              <a:t>versus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non-exclusive </a:t>
            </a:r>
            <a:r>
              <a:rPr lang="en-US" dirty="0"/>
              <a:t>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overlapping</a:t>
            </a:r>
            <a:r>
              <a:rPr lang="en-US" dirty="0"/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non-exclusive </a:t>
            </a:r>
            <a:r>
              <a:rPr lang="en-US" dirty="0" err="1"/>
              <a:t>clusterings</a:t>
            </a:r>
            <a:r>
              <a:rPr lang="en-US" dirty="0"/>
              <a:t>, points may belong to multiple clusters.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dirty="0" smtClean="0"/>
              <a:t>Points that belong to multiple classes, </a:t>
            </a:r>
            <a:r>
              <a:rPr lang="en-US" dirty="0"/>
              <a:t>or ‘border’ points</a:t>
            </a:r>
          </a:p>
          <a:p>
            <a:pPr marL="342900" indent="-342900"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 smtClean="0">
                <a:solidFill>
                  <a:srgbClr val="00B0F0"/>
                </a:solidFill>
              </a:rPr>
              <a:t>Fuzzy</a:t>
            </a:r>
            <a:r>
              <a:rPr lang="en-US" dirty="0" smtClean="0"/>
              <a:t> (or </a:t>
            </a:r>
            <a:r>
              <a:rPr lang="en-US" dirty="0" smtClean="0">
                <a:solidFill>
                  <a:srgbClr val="00B0F0"/>
                </a:solidFill>
              </a:rPr>
              <a:t>soft</a:t>
            </a:r>
            <a:r>
              <a:rPr lang="en-US" dirty="0" smtClean="0"/>
              <a:t>) versus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non-fuzzy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fuzzy clustering, a point belongs to every cluster with some weight between 0 and 1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sz="1800" dirty="0"/>
              <a:t>Weights </a:t>
            </a:r>
            <a:r>
              <a:rPr lang="en-US" sz="1800" dirty="0" smtClean="0"/>
              <a:t>usually must </a:t>
            </a:r>
            <a:r>
              <a:rPr lang="en-US" sz="1800" dirty="0"/>
              <a:t>sum to </a:t>
            </a:r>
            <a:r>
              <a:rPr lang="en-US" sz="1800" dirty="0" smtClean="0"/>
              <a:t>1 (often interpreted as </a:t>
            </a:r>
            <a:r>
              <a:rPr lang="en-US" sz="1800" dirty="0" smtClean="0">
                <a:solidFill>
                  <a:srgbClr val="FF0000"/>
                </a:solidFill>
              </a:rPr>
              <a:t>probabilities</a:t>
            </a:r>
            <a:r>
              <a:rPr lang="en-US" sz="1800" dirty="0" smtClean="0"/>
              <a:t>)</a:t>
            </a:r>
            <a:endParaRPr lang="en-US" sz="1800" dirty="0"/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Partial </a:t>
            </a:r>
            <a:r>
              <a:rPr lang="en-US" dirty="0"/>
              <a:t>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complete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some cases, we only want to cluster some of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9755</TotalTime>
  <Words>3916</Words>
  <Application>Microsoft Office PowerPoint</Application>
  <PresentationFormat>On-screen Show (4:3)</PresentationFormat>
  <Paragraphs>1276</Paragraphs>
  <Slides>79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Clarity</vt:lpstr>
      <vt:lpstr>Document</vt:lpstr>
      <vt:lpstr>VISIO</vt:lpstr>
      <vt:lpstr>Bitmap Image</vt:lpstr>
      <vt:lpstr>Visio</vt:lpstr>
      <vt:lpstr>Equation</vt:lpstr>
      <vt:lpstr>MSPhotoEd.3</vt:lpstr>
      <vt:lpstr>DATA MINING LECTURE 8</vt:lpstr>
      <vt:lpstr>What is a Clustering?</vt:lpstr>
      <vt:lpstr>Applications of Cluster Analysis</vt:lpstr>
      <vt:lpstr>Early applications of cluster analysis</vt:lpstr>
      <vt:lpstr>Notion of a Cluster can be Ambiguous</vt:lpstr>
      <vt:lpstr>Types of Clusterings</vt:lpstr>
      <vt:lpstr>Partitional Clustering</vt:lpstr>
      <vt:lpstr>Hierarchical Clustering</vt:lpstr>
      <vt:lpstr>Other types of clustering</vt:lpstr>
      <vt:lpstr>Types of Clusters: Well-Separated</vt:lpstr>
      <vt:lpstr>Types of Clusters: Center-Based</vt:lpstr>
      <vt:lpstr>Types of Clusters: Contiguity-Based</vt:lpstr>
      <vt:lpstr>Types of Clusters: Density-Based</vt:lpstr>
      <vt:lpstr>Types of Clusters: Conceptual Clusters</vt:lpstr>
      <vt:lpstr>Types of Clusters: Objective Function</vt:lpstr>
      <vt:lpstr>Clustering Algorithms</vt:lpstr>
      <vt:lpstr>K-means</vt:lpstr>
      <vt:lpstr>K-means Clustering</vt:lpstr>
      <vt:lpstr>K-means Clustering</vt:lpstr>
      <vt:lpstr>K-means Clustering</vt:lpstr>
      <vt:lpstr>Complexity of the k-means problem</vt:lpstr>
      <vt:lpstr>K-means Algorithm</vt:lpstr>
      <vt:lpstr>K-means Algorithm – Initialization</vt:lpstr>
      <vt:lpstr>Two different K-means Clusterings</vt:lpstr>
      <vt:lpstr>Importance of Choosing Initial Centroids</vt:lpstr>
      <vt:lpstr>Importance of Choosing Initial Centroids</vt:lpstr>
      <vt:lpstr>Importance of Choosing Initial Centroids</vt:lpstr>
      <vt:lpstr>Importance of Choosing Initial Centroids …</vt:lpstr>
      <vt:lpstr>Dealing with Initialization</vt:lpstr>
      <vt:lpstr>K-means Algorithm – Centroids</vt:lpstr>
      <vt:lpstr>K-means Algorithm – Convergence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Variations</vt:lpstr>
      <vt:lpstr>HIERARCHICAL CLUSTERING</vt:lpstr>
      <vt:lpstr>Hierarchical Clustering</vt:lpstr>
      <vt:lpstr>Hierarchical Clustering </vt:lpstr>
      <vt:lpstr>Strengths of 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Single Link – Complete Link</vt:lpstr>
      <vt:lpstr>Hierarchical Clustering: MIN</vt:lpstr>
      <vt:lpstr>Strength of MIN</vt:lpstr>
      <vt:lpstr>Limitations of MIN</vt:lpstr>
      <vt:lpstr>Hierarchical Clustering: MAX</vt:lpstr>
      <vt:lpstr>Strength of MAX</vt:lpstr>
      <vt:lpstr>Limitations of MAX</vt:lpstr>
      <vt:lpstr>Cluster Similarity: Group Average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 Time and Space requirements</vt:lpstr>
      <vt:lpstr>Hierarchical Clustering:   Problems and Limitations</vt:lpstr>
      <vt:lpstr>DBSCAN</vt:lpstr>
      <vt:lpstr>DBSCAN: Density-Based Clustering</vt:lpstr>
      <vt:lpstr>DBSCAN</vt:lpstr>
      <vt:lpstr>DBSCAN: Core, Border, and Noise Points</vt:lpstr>
      <vt:lpstr>DBSCAN: Core, Border and Noise Points</vt:lpstr>
      <vt:lpstr>Density-Connected points</vt:lpstr>
      <vt:lpstr>DBSCAN Algorithm</vt:lpstr>
      <vt:lpstr>DBSCAN: Determining Eps and MinPts</vt:lpstr>
      <vt:lpstr>When DBSCAN Works Well</vt:lpstr>
      <vt:lpstr>When DBSCAN Does NOT Work Well</vt:lpstr>
      <vt:lpstr>DBSCAN: Sensitive to Parameters</vt:lpstr>
      <vt:lpstr>Other algorithms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346</cp:revision>
  <dcterms:created xsi:type="dcterms:W3CDTF">2011-10-17T19:46:53Z</dcterms:created>
  <dcterms:modified xsi:type="dcterms:W3CDTF">2014-11-19T16:33:36Z</dcterms:modified>
</cp:coreProperties>
</file>