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2"/>
  </p:notesMasterIdLst>
  <p:sldIdLst>
    <p:sldId id="369" r:id="rId2"/>
    <p:sldId id="418" r:id="rId3"/>
    <p:sldId id="405" r:id="rId4"/>
    <p:sldId id="487" r:id="rId5"/>
    <p:sldId id="495" r:id="rId6"/>
    <p:sldId id="420" r:id="rId7"/>
    <p:sldId id="551" r:id="rId8"/>
    <p:sldId id="503" r:id="rId9"/>
    <p:sldId id="421" r:id="rId10"/>
    <p:sldId id="422" r:id="rId11"/>
    <p:sldId id="423" r:id="rId12"/>
    <p:sldId id="424" r:id="rId13"/>
    <p:sldId id="429" r:id="rId14"/>
    <p:sldId id="567" r:id="rId15"/>
    <p:sldId id="425" r:id="rId16"/>
    <p:sldId id="426" r:id="rId17"/>
    <p:sldId id="504" r:id="rId18"/>
    <p:sldId id="430" r:id="rId19"/>
    <p:sldId id="505" r:id="rId20"/>
    <p:sldId id="506" r:id="rId21"/>
    <p:sldId id="507" r:id="rId22"/>
    <p:sldId id="508" r:id="rId23"/>
    <p:sldId id="509" r:id="rId24"/>
    <p:sldId id="510" r:id="rId25"/>
    <p:sldId id="511" r:id="rId26"/>
    <p:sldId id="512" r:id="rId27"/>
    <p:sldId id="513" r:id="rId28"/>
    <p:sldId id="514" r:id="rId29"/>
    <p:sldId id="515" r:id="rId30"/>
    <p:sldId id="516" r:id="rId31"/>
    <p:sldId id="517" r:id="rId32"/>
    <p:sldId id="518" r:id="rId33"/>
    <p:sldId id="519" r:id="rId34"/>
    <p:sldId id="520" r:id="rId35"/>
    <p:sldId id="521" r:id="rId36"/>
    <p:sldId id="522" r:id="rId37"/>
    <p:sldId id="523" r:id="rId38"/>
    <p:sldId id="524" r:id="rId39"/>
    <p:sldId id="449" r:id="rId40"/>
    <p:sldId id="525" r:id="rId41"/>
    <p:sldId id="526" r:id="rId42"/>
    <p:sldId id="538" r:id="rId43"/>
    <p:sldId id="528" r:id="rId44"/>
    <p:sldId id="527" r:id="rId45"/>
    <p:sldId id="539" r:id="rId46"/>
    <p:sldId id="529" r:id="rId47"/>
    <p:sldId id="540" r:id="rId48"/>
    <p:sldId id="542" r:id="rId49"/>
    <p:sldId id="543" r:id="rId50"/>
    <p:sldId id="544" r:id="rId51"/>
    <p:sldId id="545" r:id="rId52"/>
    <p:sldId id="530" r:id="rId53"/>
    <p:sldId id="531" r:id="rId54"/>
    <p:sldId id="547" r:id="rId55"/>
    <p:sldId id="537" r:id="rId56"/>
    <p:sldId id="562" r:id="rId57"/>
    <p:sldId id="563" r:id="rId58"/>
    <p:sldId id="564" r:id="rId59"/>
    <p:sldId id="565" r:id="rId60"/>
    <p:sldId id="566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DEE3"/>
    <a:srgbClr val="EF851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14" autoAdjust="0"/>
    <p:restoredTop sz="94676" autoAdjust="0"/>
  </p:normalViewPr>
  <p:slideViewPr>
    <p:cSldViewPr>
      <p:cViewPr varScale="1">
        <p:scale>
          <a:sx n="92" d="100"/>
          <a:sy n="92" d="100"/>
        </p:scale>
        <p:origin x="-10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6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</a:p>
          <a:p>
            <a:r>
              <a:rPr lang="en-US" dirty="0" smtClean="0"/>
              <a:t>Sketching, Locality Sensitive Hashing</a:t>
            </a:r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2BBC-9176-4F9F-835F-6F7CADEACE99}" type="slidenum">
              <a:rPr lang="en-US"/>
              <a:pPr/>
              <a:t>10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Three Essential Techniques for Similar Documents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Shingling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: convert documents, emails, etc., to sets.</a:t>
            </a:r>
          </a:p>
          <a:p>
            <a:pPr marL="609600" indent="-609600">
              <a:buFont typeface="Monotype Sorts" pitchFamily="2" charset="2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Minhashing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: convert large sets to short signatures, while preserving similarity.</a:t>
            </a:r>
          </a:p>
          <a:p>
            <a:pPr marL="609600" indent="-609600">
              <a:buFont typeface="Monotype Sorts" pitchFamily="2" charset="2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609600" indent="-609600">
              <a:buFont typeface="Monotype Sorts" pitchFamily="2" charset="2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Locality-Sensitive </a:t>
            </a:r>
            <a:r>
              <a:rPr lang="en-US" dirty="0">
                <a:solidFill>
                  <a:srgbClr val="0070C0"/>
                </a:solidFill>
              </a:rPr>
              <a:t>H</a:t>
            </a:r>
            <a:r>
              <a:rPr lang="en-US" dirty="0" smtClean="0">
                <a:solidFill>
                  <a:srgbClr val="0070C0"/>
                </a:solidFill>
              </a:rPr>
              <a:t>ashing (LSH)</a:t>
            </a:r>
            <a:r>
              <a:rPr lang="en-US" dirty="0" smtClean="0"/>
              <a:t>: </a:t>
            </a:r>
            <a:r>
              <a:rPr lang="en-US" dirty="0"/>
              <a:t>focus on pairs of signatures likely to be similar.</a:t>
            </a:r>
          </a:p>
        </p:txBody>
      </p:sp>
    </p:spTree>
    <p:extLst>
      <p:ext uri="{BB962C8B-B14F-4D97-AF65-F5344CB8AC3E}">
        <p14:creationId xmlns:p14="http://schemas.microsoft.com/office/powerpoint/2010/main" val="412513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FE38-170A-42BE-8690-C21CE0E28940}" type="slidenum">
              <a:rPr lang="en-US"/>
              <a:pPr/>
              <a:t>11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 Picture</a:t>
            </a: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 rot="-5394873">
            <a:off x="1257300" y="2552700"/>
            <a:ext cx="1371600" cy="990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Shingling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52400" y="2743200"/>
            <a:ext cx="777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Docu-</a:t>
            </a:r>
          </a:p>
          <a:p>
            <a:r>
              <a:rPr lang="en-US" sz="1800"/>
              <a:t>ment</a:t>
            </a:r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>
            <a:off x="9906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4531" name="Group 19"/>
          <p:cNvGrpSpPr>
            <a:grpSpLocks/>
          </p:cNvGrpSpPr>
          <p:nvPr/>
        </p:nvGrpSpPr>
        <p:grpSpPr bwMode="auto">
          <a:xfrm>
            <a:off x="2362200" y="3048000"/>
            <a:ext cx="1354138" cy="2578100"/>
            <a:chOff x="1488" y="1920"/>
            <a:chExt cx="853" cy="1624"/>
          </a:xfrm>
        </p:grpSpPr>
        <p:sp>
          <p:nvSpPr>
            <p:cNvPr id="64520" name="Line 8"/>
            <p:cNvSpPr>
              <a:spLocks noChangeShapeType="1"/>
            </p:cNvSpPr>
            <p:nvPr/>
          </p:nvSpPr>
          <p:spPr bwMode="auto">
            <a:xfrm>
              <a:off x="1536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1" name="Text Box 9"/>
            <p:cNvSpPr txBox="1">
              <a:spLocks noChangeArrowheads="1"/>
            </p:cNvSpPr>
            <p:nvPr/>
          </p:nvSpPr>
          <p:spPr bwMode="auto">
            <a:xfrm>
              <a:off x="1488" y="2448"/>
              <a:ext cx="853" cy="10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The set</a:t>
              </a:r>
            </a:p>
            <a:p>
              <a:r>
                <a:rPr lang="en-US" sz="1800"/>
                <a:t>of strings</a:t>
              </a:r>
            </a:p>
            <a:p>
              <a:r>
                <a:rPr lang="en-US" sz="1800"/>
                <a:t>of length </a:t>
              </a:r>
              <a:r>
                <a:rPr lang="en-US" sz="1800" i="1"/>
                <a:t>k</a:t>
              </a:r>
            </a:p>
            <a:p>
              <a:r>
                <a:rPr lang="en-US" sz="1800"/>
                <a:t>that appear</a:t>
              </a:r>
            </a:p>
            <a:p>
              <a:r>
                <a:rPr lang="en-US" sz="1800"/>
                <a:t>in the doc-</a:t>
              </a:r>
            </a:p>
            <a:p>
              <a:r>
                <a:rPr lang="en-US" sz="1800"/>
                <a:t>ument</a:t>
              </a:r>
            </a:p>
          </p:txBody>
        </p:sp>
        <p:sp>
          <p:nvSpPr>
            <p:cNvPr id="64522" name="Line 10"/>
            <p:cNvSpPr>
              <a:spLocks noChangeShapeType="1"/>
            </p:cNvSpPr>
            <p:nvPr/>
          </p:nvSpPr>
          <p:spPr bwMode="auto">
            <a:xfrm flipV="1">
              <a:off x="1872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2" name="Group 20"/>
          <p:cNvGrpSpPr>
            <a:grpSpLocks/>
          </p:cNvGrpSpPr>
          <p:nvPr/>
        </p:nvGrpSpPr>
        <p:grpSpPr bwMode="auto">
          <a:xfrm>
            <a:off x="3581400" y="2362200"/>
            <a:ext cx="2376488" cy="3538538"/>
            <a:chOff x="2256" y="1488"/>
            <a:chExt cx="1497" cy="2229"/>
          </a:xfrm>
        </p:grpSpPr>
        <p:sp>
          <p:nvSpPr>
            <p:cNvPr id="64516" name="AutoShape 4"/>
            <p:cNvSpPr>
              <a:spLocks noChangeArrowheads="1"/>
            </p:cNvSpPr>
            <p:nvPr/>
          </p:nvSpPr>
          <p:spPr bwMode="auto">
            <a:xfrm rot="-5394873">
              <a:off x="2136" y="1608"/>
              <a:ext cx="864" cy="62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en-US" sz="1800"/>
                <a:t>Minhash-</a:t>
              </a:r>
            </a:p>
            <a:p>
              <a:pPr algn="ctr"/>
              <a:r>
                <a:rPr lang="en-US" sz="1800"/>
                <a:t>ing</a:t>
              </a:r>
            </a:p>
          </p:txBody>
        </p:sp>
        <p:sp>
          <p:nvSpPr>
            <p:cNvPr id="64524" name="Line 12"/>
            <p:cNvSpPr>
              <a:spLocks noChangeShapeType="1"/>
            </p:cNvSpPr>
            <p:nvPr/>
          </p:nvSpPr>
          <p:spPr bwMode="auto">
            <a:xfrm>
              <a:off x="2880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6" name="Text Box 14"/>
            <p:cNvSpPr txBox="1">
              <a:spLocks noChangeArrowheads="1"/>
            </p:cNvSpPr>
            <p:nvPr/>
          </p:nvSpPr>
          <p:spPr bwMode="auto">
            <a:xfrm>
              <a:off x="2784" y="2448"/>
              <a:ext cx="969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Signatures</a:t>
              </a:r>
              <a:r>
                <a:rPr lang="en-US" sz="1800" i="1" dirty="0">
                  <a:solidFill>
                    <a:srgbClr val="FF0000"/>
                  </a:solidFill>
                </a:rPr>
                <a:t>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short integer</a:t>
              </a:r>
            </a:p>
            <a:p>
              <a:r>
                <a:rPr lang="en-US" sz="1800" dirty="0"/>
                <a:t>vectors that</a:t>
              </a:r>
            </a:p>
            <a:p>
              <a:r>
                <a:rPr lang="en-US" sz="1800" dirty="0"/>
                <a:t>represent the</a:t>
              </a:r>
            </a:p>
            <a:p>
              <a:r>
                <a:rPr lang="en-US" sz="1800" dirty="0"/>
                <a:t>sets, and</a:t>
              </a:r>
            </a:p>
            <a:p>
              <a:r>
                <a:rPr lang="en-US" sz="1800" dirty="0"/>
                <a:t>reflect their</a:t>
              </a:r>
            </a:p>
            <a:p>
              <a:r>
                <a:rPr lang="en-US" sz="1800" dirty="0"/>
                <a:t>similarity</a:t>
              </a:r>
            </a:p>
          </p:txBody>
        </p:sp>
        <p:sp>
          <p:nvSpPr>
            <p:cNvPr id="64528" name="Line 16"/>
            <p:cNvSpPr>
              <a:spLocks noChangeShapeType="1"/>
            </p:cNvSpPr>
            <p:nvPr/>
          </p:nvSpPr>
          <p:spPr bwMode="auto">
            <a:xfrm flipV="1">
              <a:off x="3216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533" name="Group 21"/>
          <p:cNvGrpSpPr>
            <a:grpSpLocks/>
          </p:cNvGrpSpPr>
          <p:nvPr/>
        </p:nvGrpSpPr>
        <p:grpSpPr bwMode="auto">
          <a:xfrm>
            <a:off x="5715000" y="2165350"/>
            <a:ext cx="3402013" cy="2014538"/>
            <a:chOff x="3600" y="1364"/>
            <a:chExt cx="2143" cy="1269"/>
          </a:xfrm>
        </p:grpSpPr>
        <p:sp>
          <p:nvSpPr>
            <p:cNvPr id="64523" name="Rectangle 11"/>
            <p:cNvSpPr>
              <a:spLocks noChangeArrowheads="1"/>
            </p:cNvSpPr>
            <p:nvPr/>
          </p:nvSpPr>
          <p:spPr bwMode="auto">
            <a:xfrm>
              <a:off x="3600" y="1536"/>
              <a:ext cx="816" cy="7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/>
                <a:t>Locality-</a:t>
              </a:r>
            </a:p>
            <a:p>
              <a:pPr algn="ctr"/>
              <a:r>
                <a:rPr lang="en-US" sz="1800"/>
                <a:t>sensitive</a:t>
              </a:r>
            </a:p>
            <a:p>
              <a:pPr algn="ctr"/>
              <a:r>
                <a:rPr lang="en-US" sz="1800"/>
                <a:t>Hashing</a:t>
              </a:r>
            </a:p>
          </p:txBody>
        </p:sp>
        <p:sp>
          <p:nvSpPr>
            <p:cNvPr id="64529" name="Line 17"/>
            <p:cNvSpPr>
              <a:spLocks noChangeShapeType="1"/>
            </p:cNvSpPr>
            <p:nvPr/>
          </p:nvSpPr>
          <p:spPr bwMode="auto">
            <a:xfrm>
              <a:off x="4416" y="192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4790" y="1364"/>
              <a:ext cx="953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Candidate</a:t>
              </a:r>
            </a:p>
            <a:p>
              <a:r>
                <a:rPr lang="en-US" sz="1800" dirty="0">
                  <a:solidFill>
                    <a:srgbClr val="FF0000"/>
                  </a:solidFill>
                </a:rPr>
                <a:t>pairs </a:t>
              </a:r>
              <a:r>
                <a:rPr lang="en-US" sz="1800" dirty="0"/>
                <a:t>:</a:t>
              </a:r>
            </a:p>
            <a:p>
              <a:r>
                <a:rPr lang="en-US" sz="1800" dirty="0"/>
                <a:t>those pairs</a:t>
              </a:r>
            </a:p>
            <a:p>
              <a:r>
                <a:rPr lang="en-US" sz="1800" dirty="0"/>
                <a:t>of signatures</a:t>
              </a:r>
            </a:p>
            <a:p>
              <a:r>
                <a:rPr lang="en-US" sz="1800" dirty="0"/>
                <a:t>that we need</a:t>
              </a:r>
            </a:p>
            <a:p>
              <a:r>
                <a:rPr lang="en-US" sz="1800" dirty="0"/>
                <a:t>to test for</a:t>
              </a:r>
            </a:p>
            <a:p>
              <a:r>
                <a:rPr lang="en-US" sz="1800" dirty="0"/>
                <a:t>similarity.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598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44073-4AB2-4684-BF50-9C087D09C3E9}" type="slidenum">
              <a:rPr lang="en-US"/>
              <a:pPr/>
              <a:t>12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2672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k -shingle </a:t>
            </a:r>
            <a:r>
              <a:rPr lang="en-US" dirty="0"/>
              <a:t>(or </a:t>
            </a:r>
            <a:r>
              <a:rPr lang="en-US" dirty="0">
                <a:solidFill>
                  <a:srgbClr val="FF0000"/>
                </a:solidFill>
              </a:rPr>
              <a:t>k -gram</a:t>
            </a:r>
            <a:r>
              <a:rPr lang="en-US" dirty="0"/>
              <a:t>) for a document is a sequence of </a:t>
            </a:r>
            <a:r>
              <a:rPr lang="en-US" dirty="0">
                <a:solidFill>
                  <a:srgbClr val="00B050"/>
                </a:solidFill>
              </a:rPr>
              <a:t>k</a:t>
            </a:r>
            <a:r>
              <a:rPr lang="en-US" i="1" dirty="0"/>
              <a:t> </a:t>
            </a:r>
            <a:r>
              <a:rPr lang="en-US" dirty="0" smtClean="0"/>
              <a:t>characters </a:t>
            </a:r>
            <a:r>
              <a:rPr lang="en-US" dirty="0"/>
              <a:t>that appears in the document.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Example</a:t>
            </a:r>
            <a:r>
              <a:rPr lang="en-US" dirty="0"/>
              <a:t>: </a:t>
            </a:r>
            <a:r>
              <a:rPr lang="en-US" dirty="0" smtClean="0"/>
              <a:t>document </a:t>
            </a:r>
            <a:r>
              <a:rPr lang="en-US" dirty="0"/>
              <a:t>= </a:t>
            </a:r>
            <a:r>
              <a:rPr lang="en-US" dirty="0" err="1">
                <a:solidFill>
                  <a:srgbClr val="0070C0"/>
                </a:solidFill>
              </a:rPr>
              <a:t>abcab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B050"/>
                </a:solidFill>
              </a:rPr>
              <a:t>k=2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Set </a:t>
            </a:r>
            <a:r>
              <a:rPr lang="en-US" dirty="0"/>
              <a:t>of 2-shingles = {</a:t>
            </a:r>
            <a:r>
              <a:rPr lang="en-US" dirty="0" err="1">
                <a:solidFill>
                  <a:srgbClr val="0070C0"/>
                </a:solidFill>
              </a:rPr>
              <a:t>ab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bc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ca</a:t>
            </a:r>
            <a:r>
              <a:rPr lang="en-US" dirty="0"/>
              <a:t>}.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Option</a:t>
            </a:r>
            <a:r>
              <a:rPr lang="en-US" dirty="0"/>
              <a:t>: regard shingles as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bag</a:t>
            </a:r>
            <a:r>
              <a:rPr lang="en-US" dirty="0"/>
              <a:t>, and count </a:t>
            </a:r>
            <a:r>
              <a:rPr lang="en-US" dirty="0" err="1">
                <a:solidFill>
                  <a:srgbClr val="0070C0"/>
                </a:solidFill>
              </a:rPr>
              <a:t>ab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twice.</a:t>
            </a:r>
          </a:p>
          <a:p>
            <a:endParaRPr lang="en-US" dirty="0" smtClean="0"/>
          </a:p>
          <a:p>
            <a:r>
              <a:rPr lang="en-US" dirty="0" smtClean="0"/>
              <a:t>Represent </a:t>
            </a:r>
            <a:r>
              <a:rPr lang="en-US" dirty="0"/>
              <a:t>a </a:t>
            </a:r>
            <a:r>
              <a:rPr lang="en-US" dirty="0" smtClean="0"/>
              <a:t>document </a:t>
            </a:r>
            <a:r>
              <a:rPr lang="en-US" dirty="0"/>
              <a:t>by its set of </a:t>
            </a:r>
            <a:r>
              <a:rPr lang="en-US" dirty="0">
                <a:solidFill>
                  <a:srgbClr val="00B050"/>
                </a:solidFill>
              </a:rPr>
              <a:t>k</a:t>
            </a:r>
            <a:r>
              <a:rPr lang="en-US" dirty="0"/>
              <a:t>-shingles.</a:t>
            </a:r>
          </a:p>
        </p:txBody>
      </p:sp>
    </p:spTree>
    <p:extLst>
      <p:ext uri="{BB962C8B-B14F-4D97-AF65-F5344CB8AC3E}">
        <p14:creationId xmlns:p14="http://schemas.microsoft.com/office/powerpoint/2010/main" val="174439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Shingling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Shingle: a sequence of </a:t>
            </a:r>
            <a:r>
              <a:rPr lang="en-US" dirty="0" smtClean="0">
                <a:solidFill>
                  <a:srgbClr val="0070C0"/>
                </a:solidFill>
              </a:rPr>
              <a:t>k</a:t>
            </a:r>
            <a:r>
              <a:rPr lang="en-US" dirty="0" smtClean="0"/>
              <a:t> </a:t>
            </a:r>
            <a:r>
              <a:rPr lang="en-US" dirty="0"/>
              <a:t>contiguous </a:t>
            </a:r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295400" y="2209800"/>
            <a:ext cx="49776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>
                <a:latin typeface="CourierPS" pitchFamily="49" charset="0"/>
              </a:rPr>
              <a:t>a rose is a rose is a rose</a:t>
            </a:r>
          </a:p>
          <a:p>
            <a:pPr eaLnBrk="0" hangingPunct="0"/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hlink"/>
                </a:solidFill>
                <a:latin typeface="CourierPS" pitchFamily="49" charset="0"/>
              </a:rPr>
              <a:t>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  </a:t>
            </a:r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   </a:t>
            </a:r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rgbClr val="7030A0"/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</a:t>
            </a:r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  </a:t>
            </a:r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        </a:t>
            </a:r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  <a:p>
            <a:pPr eaLnBrk="0" hangingPunct="0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is </a:t>
            </a:r>
            <a:endParaRPr lang="en-US" sz="2400" b="1" dirty="0" smtClean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Shingling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Shingle: a sequence of </a:t>
            </a:r>
            <a:r>
              <a:rPr lang="en-US" dirty="0" smtClean="0">
                <a:solidFill>
                  <a:srgbClr val="0070C0"/>
                </a:solidFill>
              </a:rPr>
              <a:t>k</a:t>
            </a:r>
            <a:r>
              <a:rPr lang="en-US" dirty="0" smtClean="0"/>
              <a:t> </a:t>
            </a:r>
            <a:r>
              <a:rPr lang="en-US" dirty="0"/>
              <a:t>contiguous </a:t>
            </a:r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295400" y="2209800"/>
            <a:ext cx="49776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>
                <a:latin typeface="CourierPS" pitchFamily="49" charset="0"/>
              </a:rPr>
              <a:t>a rose is a rose is a rose</a:t>
            </a:r>
          </a:p>
          <a:p>
            <a:pPr eaLnBrk="0" hangingPunct="0"/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hlink"/>
                </a:solidFill>
                <a:latin typeface="CourierPS" pitchFamily="49" charset="0"/>
              </a:rPr>
              <a:t>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  </a:t>
            </a:r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   </a:t>
            </a:r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dirty="0">
                <a:solidFill>
                  <a:srgbClr val="7030A0"/>
                </a:solidFill>
                <a:latin typeface="CourierPS" pitchFamily="49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</a:t>
            </a:r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       </a:t>
            </a:r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        </a:t>
            </a:r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   </a:t>
            </a:r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  <a:p>
            <a:pPr eaLnBrk="0" hangingPunct="0"/>
            <a:r>
              <a:rPr lang="en-US" sz="2400" b="1" dirty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	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a rose is </a:t>
            </a:r>
            <a:endParaRPr lang="en-US" sz="2400" b="1" dirty="0" smtClean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72200" y="2667000"/>
            <a:ext cx="2028119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a 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 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</p:txBody>
      </p:sp>
    </p:spTree>
    <p:extLst>
      <p:ext uri="{BB962C8B-B14F-4D97-AF65-F5344CB8AC3E}">
        <p14:creationId xmlns:p14="http://schemas.microsoft.com/office/powerpoint/2010/main" val="356750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FD8C-967A-4965-92B8-FA5D2646752C}" type="slidenum">
              <a:rPr lang="en-US"/>
              <a:pPr/>
              <a:t>15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Working Assumption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Documents that have lots of shingles in common have similar text, even if the text appears in different order.</a:t>
            </a:r>
          </a:p>
          <a:p>
            <a:r>
              <a:rPr lang="en-US" dirty="0">
                <a:solidFill>
                  <a:schemeClr val="accent2"/>
                </a:solidFill>
              </a:rPr>
              <a:t>Careful</a:t>
            </a:r>
            <a:r>
              <a:rPr lang="en-US" dirty="0"/>
              <a:t>: you must pick </a:t>
            </a:r>
            <a:r>
              <a:rPr lang="en-US" i="1" dirty="0">
                <a:solidFill>
                  <a:srgbClr val="00B050"/>
                </a:solidFill>
              </a:rPr>
              <a:t>k</a:t>
            </a:r>
            <a:r>
              <a:rPr lang="en-US" dirty="0"/>
              <a:t>  large enough, or most documents will have most shingles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Extreme case </a:t>
            </a:r>
            <a:r>
              <a:rPr lang="en-US" i="1" dirty="0" smtClean="0">
                <a:solidFill>
                  <a:srgbClr val="00B050"/>
                </a:solidFill>
              </a:rPr>
              <a:t>k = 1</a:t>
            </a:r>
            <a:r>
              <a:rPr lang="en-US" dirty="0" smtClean="0"/>
              <a:t>: all documents are the same</a:t>
            </a:r>
            <a:endParaRPr lang="en-US" dirty="0"/>
          </a:p>
          <a:p>
            <a:pPr lvl="1"/>
            <a:r>
              <a:rPr lang="en-US" i="1" dirty="0">
                <a:solidFill>
                  <a:srgbClr val="00B050"/>
                </a:solidFill>
              </a:rPr>
              <a:t>k </a:t>
            </a:r>
            <a:r>
              <a:rPr lang="en-US" dirty="0">
                <a:solidFill>
                  <a:srgbClr val="00B050"/>
                </a:solidFill>
              </a:rPr>
              <a:t>= 5 </a:t>
            </a:r>
            <a:r>
              <a:rPr lang="en-US" dirty="0"/>
              <a:t>is OK for short documents; </a:t>
            </a:r>
            <a:r>
              <a:rPr lang="en-US" i="1" dirty="0">
                <a:solidFill>
                  <a:srgbClr val="00B050"/>
                </a:solidFill>
              </a:rPr>
              <a:t>k</a:t>
            </a:r>
            <a:r>
              <a:rPr lang="en-US" dirty="0">
                <a:solidFill>
                  <a:srgbClr val="00B050"/>
                </a:solidFill>
              </a:rPr>
              <a:t> = 10 </a:t>
            </a:r>
            <a:r>
              <a:rPr lang="en-US" dirty="0"/>
              <a:t>is better for long documents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Alternative ways to define shingles:</a:t>
            </a:r>
          </a:p>
          <a:p>
            <a:pPr lvl="1"/>
            <a:r>
              <a:rPr lang="en-US" dirty="0" smtClean="0"/>
              <a:t>Use words instead of characters</a:t>
            </a:r>
          </a:p>
          <a:p>
            <a:pPr lvl="1"/>
            <a:r>
              <a:rPr lang="en-US" dirty="0" smtClean="0"/>
              <a:t>Anchor on stop words (to avoid templates)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8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6501-3546-4DF5-9069-43288F77B7ED}" type="slidenum">
              <a:rPr lang="en-US"/>
              <a:pPr/>
              <a:t>16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Shingles: </a:t>
            </a:r>
            <a:r>
              <a:rPr lang="en-US">
                <a:solidFill>
                  <a:srgbClr val="FF9900"/>
                </a:solidFill>
              </a:rPr>
              <a:t>Compression Option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114800"/>
          </a:xfrm>
        </p:spPr>
        <p:txBody>
          <a:bodyPr>
            <a:normAutofit/>
          </a:bodyPr>
          <a:lstStyle/>
          <a:p>
            <a:r>
              <a:rPr lang="en-US" dirty="0"/>
              <a:t>To compress long shingles, we can hash them to (say) 4 bytes.</a:t>
            </a:r>
          </a:p>
          <a:p>
            <a:r>
              <a:rPr lang="en-US" dirty="0"/>
              <a:t>Represent a doc by the set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hash values </a:t>
            </a:r>
            <a:r>
              <a:rPr lang="en-US" dirty="0"/>
              <a:t>of its </a:t>
            </a:r>
            <a:r>
              <a:rPr lang="en-US" i="1" dirty="0"/>
              <a:t>k</a:t>
            </a:r>
            <a:r>
              <a:rPr lang="en-US" dirty="0"/>
              <a:t>-shingles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From now on we will assume that </a:t>
            </a:r>
            <a:r>
              <a:rPr lang="en-US" dirty="0" smtClean="0">
                <a:solidFill>
                  <a:srgbClr val="FF0000"/>
                </a:solidFill>
              </a:rPr>
              <a:t>shingles are integers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Collisions are possible, but very rare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Hash shingles to 64-bit integers</a:t>
            </a:r>
            <a:endParaRPr lang="en-US" dirty="0"/>
          </a:p>
        </p:txBody>
      </p:sp>
      <p:sp>
        <p:nvSpPr>
          <p:cNvPr id="290820" name="Text Box 4"/>
          <p:cNvSpPr txBox="1">
            <a:spLocks noChangeArrowheads="1"/>
          </p:cNvSpPr>
          <p:nvPr/>
        </p:nvSpPr>
        <p:spPr bwMode="auto">
          <a:xfrm>
            <a:off x="1320800" y="2790250"/>
            <a:ext cx="2028119" cy="3785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a </a:t>
            </a:r>
            <a:r>
              <a:rPr lang="en-US" sz="2400" b="1" u="sng" dirty="0">
                <a:solidFill>
                  <a:srgbClr val="F2493C"/>
                </a:solidFill>
                <a:latin typeface="CourierPS" pitchFamily="49" charset="0"/>
              </a:rPr>
              <a:t>rose </a:t>
            </a:r>
            <a:r>
              <a:rPr lang="en-US" sz="2400" b="1" u="sng" dirty="0" smtClean="0">
                <a:solidFill>
                  <a:srgbClr val="F2493C"/>
                </a:solidFill>
                <a:latin typeface="CourierPS" pitchFamily="49" charset="0"/>
              </a:rPr>
              <a:t>is </a:t>
            </a:r>
            <a:endParaRPr lang="en-US" sz="2400" b="1" u="sng" dirty="0">
              <a:solidFill>
                <a:srgbClr val="F2493C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 rose </a:t>
            </a:r>
            <a:r>
              <a:rPr lang="en-US" sz="2400" b="1" u="sng" dirty="0">
                <a:solidFill>
                  <a:schemeClr val="accent2"/>
                </a:solidFill>
                <a:latin typeface="CourierPS" pitchFamily="49" charset="0"/>
              </a:rPr>
              <a:t>is </a:t>
            </a:r>
            <a:r>
              <a:rPr lang="en-US" sz="2400" b="1" u="sng" dirty="0" smtClean="0">
                <a:solidFill>
                  <a:schemeClr val="accent2"/>
                </a:solidFill>
                <a:latin typeface="CourierPS" pitchFamily="49" charset="0"/>
              </a:rPr>
              <a:t>a</a:t>
            </a:r>
          </a:p>
          <a:p>
            <a:pPr eaLnBrk="0" hangingPunct="0"/>
            <a:r>
              <a:rPr lang="en-US" sz="2400" b="1" u="sng" dirty="0" smtClean="0">
                <a:solidFill>
                  <a:srgbClr val="00B050"/>
                </a:solidFill>
                <a:latin typeface="CourierPS" pitchFamily="49" charset="0"/>
              </a:rPr>
              <a:t>rose is a </a:t>
            </a:r>
          </a:p>
          <a:p>
            <a:pPr eaLnBrk="0" hangingPunct="0"/>
            <a:r>
              <a:rPr lang="en-US" sz="2400" b="1" u="sng" dirty="0" err="1" smtClean="0">
                <a:solidFill>
                  <a:srgbClr val="00B0F0"/>
                </a:solidFill>
                <a:latin typeface="CourierPS" pitchFamily="49" charset="0"/>
              </a:rPr>
              <a:t>ose</a:t>
            </a:r>
            <a:r>
              <a:rPr lang="en-US" sz="2400" b="1" u="sng" dirty="0" smtClean="0">
                <a:solidFill>
                  <a:srgbClr val="00B0F0"/>
                </a:solidFill>
                <a:latin typeface="CourierPS" pitchFamily="49" charset="0"/>
              </a:rPr>
              <a:t> is a r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se is a </a:t>
            </a:r>
            <a:r>
              <a:rPr lang="en-US" sz="2400" b="1" u="sng" dirty="0" err="1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ro</a:t>
            </a:r>
            <a:endParaRPr lang="en-US" sz="2400" b="1" u="sng" dirty="0" smtClean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FFC000"/>
                </a:solidFill>
                <a:latin typeface="CourierPS" pitchFamily="49" charset="0"/>
              </a:rPr>
              <a:t>e is a </a:t>
            </a:r>
            <a:r>
              <a:rPr lang="en-US" sz="2400" b="1" u="sng" dirty="0" err="1" smtClean="0">
                <a:solidFill>
                  <a:srgbClr val="FFC000"/>
                </a:solidFill>
                <a:latin typeface="CourierPS" pitchFamily="49" charset="0"/>
              </a:rPr>
              <a:t>ros</a:t>
            </a:r>
            <a:endParaRPr lang="en-US" sz="2400" b="1" u="sng" dirty="0" smtClean="0">
              <a:solidFill>
                <a:srgbClr val="FFC000"/>
              </a:solidFill>
              <a:latin typeface="CourierPS" pitchFamily="49" charset="0"/>
            </a:endParaRPr>
          </a:p>
          <a:p>
            <a:pPr eaLnBrk="0" hangingPunct="0"/>
            <a:r>
              <a:rPr lang="en-US" sz="2400" b="1" u="sng" dirty="0" smtClean="0">
                <a:solidFill>
                  <a:srgbClr val="7030A0"/>
                </a:solidFill>
                <a:latin typeface="CourierPS" pitchFamily="49" charset="0"/>
              </a:rPr>
              <a:t> is a rose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is a rose </a:t>
            </a:r>
          </a:p>
          <a:p>
            <a:pPr eaLnBrk="0" hangingPunct="0"/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s a rose i</a:t>
            </a:r>
          </a:p>
          <a:p>
            <a:pPr eaLnBrk="0" hangingPunct="0"/>
            <a:r>
              <a:rPr lang="en-US" sz="2400" b="1" u="sng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 a rose 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91400" y="2743200"/>
            <a:ext cx="922047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2493C"/>
                </a:solidFill>
                <a:latin typeface="CourierPS" pitchFamily="49" charset="0"/>
              </a:rPr>
              <a:t>1111</a:t>
            </a:r>
            <a:endParaRPr lang="en-US" sz="2400" b="1" dirty="0">
              <a:solidFill>
                <a:srgbClr val="F2493C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2"/>
                </a:solidFill>
                <a:latin typeface="CourierPS" pitchFamily="49" charset="0"/>
              </a:rPr>
              <a:t>2222</a:t>
            </a:r>
            <a:endParaRPr lang="en-US" sz="2400" b="1" dirty="0">
              <a:solidFill>
                <a:schemeClr val="accent2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CourierPS" pitchFamily="49" charset="0"/>
              </a:rPr>
              <a:t>3333</a:t>
            </a:r>
            <a:endParaRPr lang="en-US" sz="2400" b="1" dirty="0">
              <a:solidFill>
                <a:srgbClr val="00B05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00B0F0"/>
                </a:solidFill>
                <a:latin typeface="CourierPS" pitchFamily="49" charset="0"/>
              </a:rPr>
              <a:t>4444</a:t>
            </a:r>
            <a:endParaRPr lang="en-US" sz="2400" b="1" dirty="0">
              <a:solidFill>
                <a:srgbClr val="00B0F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urierPS" pitchFamily="49" charset="0"/>
              </a:rPr>
              <a:t>5555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FFC000"/>
                </a:solidFill>
                <a:latin typeface="CourierPS" pitchFamily="49" charset="0"/>
              </a:rPr>
              <a:t>6666</a:t>
            </a:r>
            <a:endParaRPr lang="en-US" sz="2400" b="1" dirty="0">
              <a:solidFill>
                <a:srgbClr val="FFC00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CourierPS" pitchFamily="49" charset="0"/>
              </a:rPr>
              <a:t>7777</a:t>
            </a:r>
            <a:endParaRPr lang="en-US" sz="2400" b="1" dirty="0">
              <a:solidFill>
                <a:srgbClr val="7030A0"/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PS" pitchFamily="49" charset="0"/>
              </a:rPr>
              <a:t>8888</a:t>
            </a:r>
            <a:endParaRPr lang="en-US" sz="2400" b="1" dirty="0">
              <a:solidFill>
                <a:schemeClr val="accent6">
                  <a:lumMod val="60000"/>
                  <a:lumOff val="40000"/>
                </a:schemeClr>
              </a:solidFill>
              <a:latin typeface="CourierPS" pitchFamily="49" charset="0"/>
            </a:endParaRPr>
          </a:p>
          <a:p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PS" pitchFamily="49" charset="0"/>
              </a:rPr>
              <a:t>9999</a:t>
            </a:r>
          </a:p>
          <a:p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CourierPS" pitchFamily="49" charset="0"/>
              </a:rPr>
              <a:t>0000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CourierP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2784" y="2227302"/>
            <a:ext cx="2036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Set of Shingles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77000" y="2227302"/>
            <a:ext cx="2717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Set of 64-bit integers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0" y="2400469"/>
            <a:ext cx="2765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Hash function</a:t>
            </a:r>
          </a:p>
          <a:p>
            <a:pPr algn="ctr"/>
            <a:r>
              <a:rPr lang="en-US" sz="2000" b="1" dirty="0" smtClean="0"/>
              <a:t>(Rabin’s fingerprints)</a:t>
            </a:r>
            <a:endParaRPr lang="en-US" sz="1600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581400" y="3038396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581400" y="3422492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581400" y="3733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581400" y="4876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581400" y="4495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71689" y="4114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581400" y="52578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581400" y="5562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581400" y="5943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581400" y="6324600"/>
            <a:ext cx="35052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9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4E92C-A25F-48B5-A42A-A4D37A8B4691}" type="slidenum">
              <a:rPr lang="en-US"/>
              <a:pPr/>
              <a:t>18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Basic Data Model</a:t>
            </a:r>
            <a:r>
              <a:rPr lang="en-US"/>
              <a:t>: Sets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</a:t>
            </a:r>
            <a:r>
              <a:rPr lang="en-US" dirty="0" smtClean="0"/>
              <a:t>: A document is represented as a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/>
              <a:t> shingles </a:t>
            </a:r>
            <a:r>
              <a:rPr lang="en-US" dirty="0" smtClean="0"/>
              <a:t>(more accurately, hashes of shingles)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Document similarity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Jaccard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similarity of the sets of shingles.</a:t>
            </a:r>
          </a:p>
          <a:p>
            <a:pPr lvl="1"/>
            <a:r>
              <a:rPr lang="en-US" dirty="0" smtClean="0"/>
              <a:t>Common shingles over the union of shingles</a:t>
            </a:r>
          </a:p>
          <a:p>
            <a:pPr lvl="1"/>
            <a:r>
              <a:rPr lang="en-US" i="1" dirty="0" err="1">
                <a:solidFill>
                  <a:srgbClr val="0070C0"/>
                </a:solidFill>
              </a:rPr>
              <a:t>Sim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 = |C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C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|/|C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1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C</a:t>
            </a:r>
            <a:r>
              <a:rPr lang="en-US" baseline="-25000" dirty="0">
                <a:solidFill>
                  <a:srgbClr val="0070C0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|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Although we use the documents as our driving example the techniques we will describe apply to any kind of sets.</a:t>
            </a:r>
            <a:endParaRPr lang="en-US" dirty="0"/>
          </a:p>
          <a:p>
            <a:pPr marL="800100" lvl="1" indent="-342900"/>
            <a:r>
              <a:rPr lang="en-US" dirty="0" smtClean="0"/>
              <a:t>E.g., similar </a:t>
            </a:r>
            <a:r>
              <a:rPr lang="en-US" dirty="0"/>
              <a:t>customers or </a:t>
            </a:r>
            <a:r>
              <a:rPr lang="en-US" dirty="0" smtClean="0"/>
              <a:t>items.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09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Problem</a:t>
            </a:r>
            <a:r>
              <a:rPr lang="en-US" dirty="0" smtClean="0"/>
              <a:t>: shingle sets are still too large to be kept in memory.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Key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idea</a:t>
            </a:r>
            <a:r>
              <a:rPr lang="en-US" dirty="0"/>
              <a:t>: “hash” each </a:t>
            </a:r>
            <a:r>
              <a:rPr lang="en-US" dirty="0" smtClean="0"/>
              <a:t>set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 </a:t>
            </a:r>
            <a:r>
              <a:rPr lang="en-US" dirty="0"/>
              <a:t>to a small </a:t>
            </a:r>
            <a:r>
              <a:rPr lang="en-US" dirty="0">
                <a:solidFill>
                  <a:srgbClr val="FF0000"/>
                </a:solidFill>
              </a:rPr>
              <a:t>signature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Sig </a:t>
            </a:r>
            <a:r>
              <a:rPr lang="en-US" dirty="0" smtClean="0">
                <a:solidFill>
                  <a:srgbClr val="0070C0"/>
                </a:solidFill>
              </a:rPr>
              <a:t>(S)</a:t>
            </a:r>
            <a:r>
              <a:rPr lang="en-US" dirty="0" smtClean="0"/>
              <a:t>, </a:t>
            </a:r>
            <a:r>
              <a:rPr lang="en-US" dirty="0"/>
              <a:t>such that</a:t>
            </a:r>
            <a:r>
              <a:rPr lang="en-US" dirty="0" smtClean="0"/>
              <a:t>:</a:t>
            </a:r>
          </a:p>
          <a:p>
            <a:pPr marL="731520" lvl="1" indent="-45720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Sig </a:t>
            </a:r>
            <a:r>
              <a:rPr lang="en-US" dirty="0">
                <a:solidFill>
                  <a:srgbClr val="0070C0"/>
                </a:solidFill>
              </a:rPr>
              <a:t>(S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/>
              <a:t>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small enough </a:t>
            </a:r>
            <a:r>
              <a:rPr lang="en-US" dirty="0"/>
              <a:t>that we can fit a signature in main memory for each </a:t>
            </a:r>
            <a:r>
              <a:rPr lang="en-US" dirty="0" smtClean="0"/>
              <a:t>set.</a:t>
            </a:r>
            <a:endParaRPr lang="en-US" dirty="0"/>
          </a:p>
          <a:p>
            <a:pPr marL="731520" lvl="1" indent="-457200">
              <a:buFont typeface="+mj-lt"/>
              <a:buAutoNum type="arabicPeriod"/>
            </a:pPr>
            <a:endParaRPr lang="en-US" dirty="0" smtClean="0">
              <a:solidFill>
                <a:srgbClr val="0070C0"/>
              </a:solidFill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</a:rPr>
              <a:t>Sim</a:t>
            </a:r>
            <a:r>
              <a:rPr lang="en-US" dirty="0" smtClean="0">
                <a:solidFill>
                  <a:srgbClr val="0070C0"/>
                </a:solidFill>
              </a:rPr>
              <a:t> (S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, 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n-US" dirty="0"/>
              <a:t>is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almost</a:t>
            </a:r>
            <a:r>
              <a:rPr lang="en-US" dirty="0"/>
              <a:t>)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same</a:t>
            </a:r>
            <a:r>
              <a:rPr lang="en-US" dirty="0"/>
              <a:t> as the “similarity” of </a:t>
            </a:r>
            <a:r>
              <a:rPr lang="en-US" dirty="0">
                <a:solidFill>
                  <a:srgbClr val="0070C0"/>
                </a:solidFill>
              </a:rPr>
              <a:t>Sig (S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Sig (S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). </a:t>
            </a:r>
            <a:r>
              <a:rPr lang="en-US" dirty="0"/>
              <a:t>(signature </a:t>
            </a:r>
            <a:r>
              <a:rPr lang="en-US" dirty="0">
                <a:solidFill>
                  <a:srgbClr val="FF0000"/>
                </a:solidFill>
              </a:rPr>
              <a:t>preserves</a:t>
            </a:r>
            <a:r>
              <a:rPr lang="en-US" dirty="0"/>
              <a:t> similarity).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Warning</a:t>
            </a:r>
            <a:r>
              <a:rPr lang="en-US" dirty="0" smtClean="0"/>
              <a:t>: This method </a:t>
            </a:r>
            <a:r>
              <a:rPr lang="en-US" dirty="0"/>
              <a:t>can produce </a:t>
            </a:r>
            <a:r>
              <a:rPr lang="en-US" dirty="0">
                <a:solidFill>
                  <a:srgbClr val="FF0000"/>
                </a:solidFill>
              </a:rPr>
              <a:t>false negatives</a:t>
            </a:r>
            <a:r>
              <a:rPr lang="en-US" dirty="0"/>
              <a:t>, and </a:t>
            </a:r>
            <a:r>
              <a:rPr lang="en-US" dirty="0" smtClean="0">
                <a:solidFill>
                  <a:srgbClr val="00B050"/>
                </a:solidFill>
              </a:rPr>
              <a:t>false </a:t>
            </a:r>
            <a:r>
              <a:rPr lang="en-US" dirty="0">
                <a:solidFill>
                  <a:srgbClr val="00B050"/>
                </a:solidFill>
              </a:rPr>
              <a:t>positives </a:t>
            </a:r>
            <a:r>
              <a:rPr lang="en-US" dirty="0"/>
              <a:t>(if </a:t>
            </a:r>
            <a:r>
              <a:rPr lang="en-US" dirty="0" smtClean="0"/>
              <a:t>an additional check </a:t>
            </a:r>
            <a:r>
              <a:rPr lang="en-US" dirty="0"/>
              <a:t>is not made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False negatives</a:t>
            </a:r>
            <a:r>
              <a:rPr lang="en-US" dirty="0" smtClean="0"/>
              <a:t>: Similar items deemed as non-similar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False positives</a:t>
            </a:r>
            <a:r>
              <a:rPr lang="en-US" dirty="0" smtClean="0"/>
              <a:t>: Non-similar items deemed as similar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7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AND DISTANCE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Thanks to:</a:t>
            </a:r>
          </a:p>
          <a:p>
            <a:r>
              <a:rPr lang="en-US" dirty="0"/>
              <a:t>Tan, Steinbach, </a:t>
            </a:r>
            <a:r>
              <a:rPr lang="en-US" dirty="0" smtClean="0"/>
              <a:t>and Kumar, “Introduction to Data Mining”</a:t>
            </a:r>
          </a:p>
          <a:p>
            <a:r>
              <a:rPr lang="en-US" dirty="0" err="1" smtClean="0"/>
              <a:t>Rajaraman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Ullman, “Mining Massive Datasets”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4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148C3-EE67-4B07-B222-A972DE8BFCAE}" type="slidenum">
              <a:rPr lang="en-US"/>
              <a:pPr/>
              <a:t>20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Sets to Boolean Matrices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419600"/>
          </a:xfrm>
        </p:spPr>
        <p:txBody>
          <a:bodyPr>
            <a:normAutofit/>
          </a:bodyPr>
          <a:lstStyle/>
          <a:p>
            <a:r>
              <a:rPr lang="en-US" dirty="0"/>
              <a:t>Represent the data as a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smtClean="0"/>
              <a:t>matrix 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33CC33"/>
                </a:solidFill>
              </a:rPr>
              <a:t>Rows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the universe of all possible set elements </a:t>
            </a:r>
          </a:p>
          <a:p>
            <a:pPr lvl="2"/>
            <a:r>
              <a:rPr lang="en-US" dirty="0" smtClean="0"/>
              <a:t>In our case, shingle fingerprints take values in [0…2</a:t>
            </a:r>
            <a:r>
              <a:rPr lang="en-US" baseline="30000" dirty="0" smtClean="0"/>
              <a:t>64</a:t>
            </a:r>
            <a:r>
              <a:rPr lang="en-US" dirty="0" smtClean="0"/>
              <a:t>-1]</a:t>
            </a:r>
            <a:endParaRPr lang="en-US" dirty="0"/>
          </a:p>
          <a:p>
            <a:pPr lvl="1"/>
            <a:r>
              <a:rPr lang="en-US" dirty="0">
                <a:solidFill>
                  <a:srgbClr val="33CC33"/>
                </a:solidFill>
              </a:rPr>
              <a:t>Columns</a:t>
            </a:r>
            <a:r>
              <a:rPr lang="en-US" dirty="0"/>
              <a:t> = </a:t>
            </a:r>
            <a:r>
              <a:rPr lang="en-US" dirty="0" smtClean="0"/>
              <a:t>the sets </a:t>
            </a:r>
          </a:p>
          <a:p>
            <a:pPr lvl="2"/>
            <a:r>
              <a:rPr lang="en-US" dirty="0" smtClean="0"/>
              <a:t>In our case, documents, sets of shingle fingerprints</a:t>
            </a:r>
          </a:p>
          <a:p>
            <a:pPr lvl="1"/>
            <a:r>
              <a:rPr lang="en-US" dirty="0" smtClean="0">
                <a:solidFill>
                  <a:srgbClr val="33CC33"/>
                </a:solidFill>
              </a:rPr>
              <a:t>M(</a:t>
            </a:r>
            <a:r>
              <a:rPr lang="en-US" dirty="0" err="1">
                <a:solidFill>
                  <a:srgbClr val="33CC33"/>
                </a:solidFill>
              </a:rPr>
              <a:t>r</a:t>
            </a:r>
            <a:r>
              <a:rPr lang="en-US" dirty="0" err="1" smtClean="0">
                <a:solidFill>
                  <a:srgbClr val="33CC33"/>
                </a:solidFill>
              </a:rPr>
              <a:t>,S</a:t>
            </a:r>
            <a:r>
              <a:rPr lang="en-US" dirty="0">
                <a:solidFill>
                  <a:srgbClr val="33CC33"/>
                </a:solidFill>
              </a:rPr>
              <a:t>) = 1 </a:t>
            </a:r>
            <a:r>
              <a:rPr lang="en-US" dirty="0"/>
              <a:t>in row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 </a:t>
            </a:r>
            <a:r>
              <a:rPr lang="en-US" dirty="0"/>
              <a:t>and column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  if and only if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 </a:t>
            </a:r>
            <a:r>
              <a:rPr lang="en-US" dirty="0"/>
              <a:t>is a member of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dirty="0"/>
              <a:t>.</a:t>
            </a:r>
          </a:p>
          <a:p>
            <a:endParaRPr lang="en-US" dirty="0" smtClean="0">
              <a:solidFill>
                <a:srgbClr val="FF9900"/>
              </a:solidFill>
            </a:endParaRPr>
          </a:p>
          <a:p>
            <a:r>
              <a:rPr lang="en-US" dirty="0" smtClean="0">
                <a:solidFill>
                  <a:srgbClr val="FF9900"/>
                </a:solidFill>
              </a:rPr>
              <a:t>Typical </a:t>
            </a:r>
            <a:r>
              <a:rPr lang="en-US" dirty="0">
                <a:solidFill>
                  <a:srgbClr val="FF9900"/>
                </a:solidFill>
              </a:rPr>
              <a:t>matrix is sparse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We </a:t>
            </a:r>
            <a:r>
              <a:rPr lang="en-US" dirty="0" smtClean="0">
                <a:solidFill>
                  <a:srgbClr val="FF0000"/>
                </a:solidFill>
              </a:rPr>
              <a:t>do not really materialize </a:t>
            </a:r>
            <a:r>
              <a:rPr lang="en-US" dirty="0" smtClean="0"/>
              <a:t>the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1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>
                    <a:solidFill>
                      <a:srgbClr val="92D050"/>
                    </a:solidFill>
                  </a:rPr>
                  <a:t>U = {A,B,C,D,E,F,G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}</a:t>
                </a:r>
              </a:p>
              <a:p>
                <a:endParaRPr lang="en-US" b="1" dirty="0">
                  <a:solidFill>
                    <a:srgbClr val="92D050"/>
                  </a:solidFill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39043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41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U = {A,B,C,D,E,F,G}</a:t>
                </a:r>
              </a:p>
              <a:p>
                <a:endParaRPr lang="en-US" dirty="0" smtClean="0"/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324961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650467"/>
            <a:ext cx="5557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At least one of the columns has value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424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Universe: </a:t>
                </a:r>
                <a:r>
                  <a:rPr lang="en-US" b="1" dirty="0">
                    <a:solidFill>
                      <a:srgbClr val="92D050"/>
                    </a:solidFill>
                  </a:rPr>
                  <a:t>U = {A,B,C,D,E,F,G</a:t>
                </a:r>
                <a:r>
                  <a:rPr lang="en-US" b="1" dirty="0" smtClean="0">
                    <a:solidFill>
                      <a:srgbClr val="92D050"/>
                    </a:solidFill>
                  </a:rPr>
                  <a:t>}</a:t>
                </a:r>
              </a:p>
              <a:p>
                <a:endParaRPr lang="en-US" b="1" dirty="0">
                  <a:solidFill>
                    <a:srgbClr val="92D050"/>
                  </a:solidFill>
                </a:endParaRP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X = {A,B,F,G}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Y = {A,E,F,G}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Sim</a:t>
                </a:r>
                <a:r>
                  <a:rPr lang="en-US" dirty="0" smtClean="0"/>
                  <a:t>(X,Y)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40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441410"/>
              </p:ext>
            </p:extLst>
          </p:nvPr>
        </p:nvGraphicFramePr>
        <p:xfrm>
          <a:off x="6477000" y="2667000"/>
          <a:ext cx="1371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650467"/>
            <a:ext cx="3882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Both columns have value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110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09-4CE6-4193-95F1-CD06F119D867}" type="slidenum">
              <a:rPr lang="en-US"/>
              <a:pPr/>
              <a:t>24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Minhashing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Pick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random permutation </a:t>
            </a:r>
            <a:r>
              <a:rPr lang="en-US" dirty="0" smtClean="0"/>
              <a:t>of the rows (the universe U).</a:t>
            </a:r>
            <a:endParaRPr lang="en-US" dirty="0"/>
          </a:p>
          <a:p>
            <a:r>
              <a:rPr lang="en-US" dirty="0"/>
              <a:t>Define “</a:t>
            </a:r>
            <a:r>
              <a:rPr lang="en-US" dirty="0">
                <a:solidFill>
                  <a:srgbClr val="FF0000"/>
                </a:solidFill>
              </a:rPr>
              <a:t>hash</a:t>
            </a:r>
            <a:r>
              <a:rPr lang="en-US" dirty="0"/>
              <a:t>” function </a:t>
            </a:r>
            <a:r>
              <a:rPr lang="en-US" dirty="0" smtClean="0"/>
              <a:t>for set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h(S) </a:t>
            </a:r>
            <a:r>
              <a:rPr lang="en-US" dirty="0"/>
              <a:t>= the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index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first row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 the permuted order</a:t>
            </a:r>
            <a:r>
              <a:rPr lang="en-US" dirty="0"/>
              <a:t>) in which </a:t>
            </a:r>
            <a:r>
              <a:rPr lang="en-US" dirty="0" smtClean="0"/>
              <a:t>column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has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1</a:t>
            </a:r>
            <a:r>
              <a:rPr lang="en-US" dirty="0" smtClean="0"/>
              <a:t>.</a:t>
            </a:r>
          </a:p>
          <a:p>
            <a:pPr marL="274320" lvl="1" indent="0">
              <a:buNone/>
            </a:pPr>
            <a:r>
              <a:rPr lang="en-US" dirty="0"/>
              <a:t>s</a:t>
            </a:r>
            <a:r>
              <a:rPr lang="en-US" dirty="0" smtClean="0"/>
              <a:t>ame as: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h(S) </a:t>
            </a:r>
            <a:r>
              <a:rPr lang="en-US" dirty="0"/>
              <a:t>= the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index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of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first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element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permuted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0070C0"/>
                </a:solidFill>
              </a:rPr>
              <a:t>k </a:t>
            </a:r>
            <a:r>
              <a:rPr lang="en-US" dirty="0" smtClean="0"/>
              <a:t>(e.g</a:t>
            </a:r>
            <a:r>
              <a:rPr lang="en-US" dirty="0"/>
              <a:t>., </a:t>
            </a:r>
            <a:r>
              <a:rPr lang="en-US" dirty="0" smtClean="0"/>
              <a:t>k = 100</a:t>
            </a:r>
            <a:r>
              <a:rPr lang="en-US" dirty="0"/>
              <a:t>) independent </a:t>
            </a:r>
            <a:r>
              <a:rPr lang="en-US" dirty="0" smtClean="0"/>
              <a:t>random permutations to </a:t>
            </a:r>
            <a:r>
              <a:rPr lang="en-US" dirty="0"/>
              <a:t>create a signature.</a:t>
            </a:r>
          </a:p>
        </p:txBody>
      </p:sp>
    </p:spTree>
    <p:extLst>
      <p:ext uri="{BB962C8B-B14F-4D97-AF65-F5344CB8AC3E}">
        <p14:creationId xmlns:p14="http://schemas.microsoft.com/office/powerpoint/2010/main" val="15957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378381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980920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7182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7183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287881"/>
              </p:ext>
            </p:extLst>
          </p:nvPr>
        </p:nvGraphicFramePr>
        <p:xfrm>
          <a:off x="5257798" y="2286000"/>
          <a:ext cx="2667002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7"/>
                <a:gridCol w="432487"/>
                <a:gridCol w="432487"/>
                <a:gridCol w="432487"/>
                <a:gridCol w="432487"/>
                <a:gridCol w="5045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982811"/>
              </p:ext>
            </p:extLst>
          </p:nvPr>
        </p:nvGraphicFramePr>
        <p:xfrm>
          <a:off x="6096000" y="53340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77167" y="17526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</a:t>
            </a:r>
          </a:p>
          <a:p>
            <a:r>
              <a:rPr lang="en-US" dirty="0" smtClean="0"/>
              <a:t>Permutation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562600" y="2895600"/>
            <a:ext cx="762000" cy="2514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562600" y="3276600"/>
            <a:ext cx="1219200" cy="2133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562600" y="2895600"/>
            <a:ext cx="1676400" cy="2514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562600" y="3276600"/>
            <a:ext cx="2133600" cy="2133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33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123181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162554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206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8207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162708"/>
              </p:ext>
            </p:extLst>
          </p:nvPr>
        </p:nvGraphicFramePr>
        <p:xfrm>
          <a:off x="5410200" y="2286000"/>
          <a:ext cx="2666998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6"/>
                <a:gridCol w="432486"/>
                <a:gridCol w="432486"/>
                <a:gridCol w="455142"/>
                <a:gridCol w="457200"/>
                <a:gridCol w="4571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132427"/>
              </p:ext>
            </p:extLst>
          </p:nvPr>
        </p:nvGraphicFramePr>
        <p:xfrm>
          <a:off x="6248400" y="533400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77167" y="17526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</a:t>
            </a:r>
          </a:p>
          <a:p>
            <a:r>
              <a:rPr lang="en-US" dirty="0" smtClean="0"/>
              <a:t>Permutation</a:t>
            </a:r>
          </a:p>
        </p:txBody>
      </p:sp>
    </p:spTree>
    <p:extLst>
      <p:ext uri="{BB962C8B-B14F-4D97-AF65-F5344CB8AC3E}">
        <p14:creationId xmlns:p14="http://schemas.microsoft.com/office/powerpoint/2010/main" val="341562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809629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23116"/>
              </p:ext>
            </p:extLst>
          </p:nvPr>
        </p:nvGraphicFramePr>
        <p:xfrm>
          <a:off x="3962400" y="2514600"/>
          <a:ext cx="457200" cy="274320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57200"/>
              </a:tblGrid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</a:tr>
              <a:tr h="3918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230" name="Right Arrow 8"/>
          <p:cNvSpPr>
            <a:spLocks noChangeArrowheads="1"/>
          </p:cNvSpPr>
          <p:nvPr/>
        </p:nvSpPr>
        <p:spPr bwMode="auto">
          <a:xfrm>
            <a:off x="32766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9231" name="Right Arrow 9"/>
          <p:cNvSpPr>
            <a:spLocks noChangeArrowheads="1"/>
          </p:cNvSpPr>
          <p:nvPr/>
        </p:nvSpPr>
        <p:spPr bwMode="auto">
          <a:xfrm>
            <a:off x="4572000" y="35814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57200" fontAlgn="base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727653"/>
              </p:ext>
            </p:extLst>
          </p:nvPr>
        </p:nvGraphicFramePr>
        <p:xfrm>
          <a:off x="5410200" y="2286000"/>
          <a:ext cx="2666998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486"/>
                <a:gridCol w="432486"/>
                <a:gridCol w="432486"/>
                <a:gridCol w="455142"/>
                <a:gridCol w="457200"/>
                <a:gridCol w="45719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176060"/>
              </p:ext>
            </p:extLst>
          </p:nvPr>
        </p:nvGraphicFramePr>
        <p:xfrm>
          <a:off x="6248400" y="5344160"/>
          <a:ext cx="182880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77167" y="1752600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</a:t>
            </a:r>
          </a:p>
          <a:p>
            <a:r>
              <a:rPr lang="en-US" dirty="0" smtClean="0"/>
              <a:t>Permutation</a:t>
            </a:r>
          </a:p>
        </p:txBody>
      </p:sp>
    </p:spTree>
    <p:extLst>
      <p:ext uri="{BB962C8B-B14F-4D97-AF65-F5344CB8AC3E}">
        <p14:creationId xmlns:p14="http://schemas.microsoft.com/office/powerpoint/2010/main" val="394110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minhash signatures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Input matrix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204919"/>
              </p:ext>
            </p:extLst>
          </p:nvPr>
        </p:nvGraphicFramePr>
        <p:xfrm>
          <a:off x="762000" y="2286000"/>
          <a:ext cx="23622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028886"/>
              </p:ext>
            </p:extLst>
          </p:nvPr>
        </p:nvGraphicFramePr>
        <p:xfrm>
          <a:off x="3886196" y="2920682"/>
          <a:ext cx="243840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4"/>
                <a:gridCol w="486695"/>
                <a:gridCol w="471949"/>
                <a:gridCol w="471949"/>
                <a:gridCol w="550606"/>
              </a:tblGrid>
              <a:tr h="370840"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1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3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</a:t>
                      </a:r>
                      <a:r>
                        <a:rPr lang="en-US" baseline="-25000" dirty="0" err="1" smtClean="0"/>
                        <a:t>4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bg1"/>
                          </a:solidFill>
                        </a:rPr>
                        <a:t>h</a:t>
                      </a:r>
                      <a:r>
                        <a:rPr lang="en-US" b="1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895600" y="3200400"/>
            <a:ext cx="990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400" b="1" dirty="0">
                <a:solidFill>
                  <a:srgbClr val="2D2DB9"/>
                </a:solidFill>
              </a:rPr>
              <a:t>≈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14057" y="4656147"/>
            <a:ext cx="530448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Sig(S) </a:t>
            </a:r>
            <a:r>
              <a:rPr lang="en-US" sz="2400" dirty="0" smtClean="0"/>
              <a:t>= vector of hash values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e.g.,</a:t>
            </a:r>
            <a:r>
              <a:rPr lang="en-US" sz="2000" dirty="0" smtClean="0">
                <a:solidFill>
                  <a:srgbClr val="0070C0"/>
                </a:solidFill>
              </a:rPr>
              <a:t> Sig(S</a:t>
            </a:r>
            <a:r>
              <a:rPr lang="en-US" sz="2000" baseline="-25000" dirty="0" smtClean="0">
                <a:solidFill>
                  <a:srgbClr val="0070C0"/>
                </a:solidFill>
              </a:rPr>
              <a:t>2</a:t>
            </a:r>
            <a:r>
              <a:rPr lang="en-US" sz="2000" dirty="0" smtClean="0">
                <a:solidFill>
                  <a:srgbClr val="0070C0"/>
                </a:solidFill>
              </a:rPr>
              <a:t>) = [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2,</a:t>
            </a:r>
            <a:r>
              <a:rPr lang="en-US" sz="2000" dirty="0" smtClean="0">
                <a:solidFill>
                  <a:srgbClr val="7030A0"/>
                </a:solidFill>
              </a:rPr>
              <a:t>1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2000" dirty="0" smtClean="0">
                <a:solidFill>
                  <a:srgbClr val="00B050"/>
                </a:solidFill>
              </a:rPr>
              <a:t>1</a:t>
            </a:r>
            <a:r>
              <a:rPr lang="en-US" sz="2000" dirty="0" smtClean="0">
                <a:solidFill>
                  <a:srgbClr val="0070C0"/>
                </a:solidFill>
              </a:rPr>
              <a:t>]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Sig(</a:t>
            </a:r>
            <a:r>
              <a:rPr lang="en-US" sz="2400" dirty="0" err="1" smtClean="0">
                <a:solidFill>
                  <a:srgbClr val="0070C0"/>
                </a:solidFill>
              </a:rPr>
              <a:t>S,i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r>
              <a:rPr lang="en-US" sz="2400" dirty="0" smtClean="0"/>
              <a:t> = value of the i-</a:t>
            </a:r>
            <a:r>
              <a:rPr lang="en-US" sz="2400" dirty="0" err="1" smtClean="0"/>
              <a:t>th</a:t>
            </a:r>
            <a:r>
              <a:rPr lang="en-US" sz="2400" dirty="0" smtClean="0"/>
              <a:t> hash function for set 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E.g., </a:t>
            </a:r>
            <a:r>
              <a:rPr lang="en-US" sz="2000" dirty="0" smtClean="0">
                <a:solidFill>
                  <a:srgbClr val="0070C0"/>
                </a:solidFill>
              </a:rPr>
              <a:t>Sig(</a:t>
            </a:r>
            <a:r>
              <a:rPr lang="en-US" sz="2000" dirty="0" err="1" smtClean="0">
                <a:solidFill>
                  <a:srgbClr val="0070C0"/>
                </a:solidFill>
              </a:rPr>
              <a:t>S</a:t>
            </a:r>
            <a:r>
              <a:rPr lang="en-US" sz="2000" baseline="-25000" dirty="0" err="1" smtClean="0">
                <a:solidFill>
                  <a:srgbClr val="0070C0"/>
                </a:solidFill>
              </a:rPr>
              <a:t>2</a:t>
            </a:r>
            <a:r>
              <a:rPr lang="en-US" sz="2000" dirty="0" err="1" smtClean="0">
                <a:solidFill>
                  <a:srgbClr val="0070C0"/>
                </a:solidFill>
              </a:rPr>
              <a:t>,</a:t>
            </a:r>
            <a:r>
              <a:rPr lang="en-US" sz="2000" dirty="0" err="1" smtClean="0">
                <a:solidFill>
                  <a:srgbClr val="00B050"/>
                </a:solidFill>
              </a:rPr>
              <a:t>3</a:t>
            </a:r>
            <a:r>
              <a:rPr lang="en-US" sz="2000" dirty="0" smtClean="0">
                <a:solidFill>
                  <a:srgbClr val="0070C0"/>
                </a:solidFill>
              </a:rPr>
              <a:t>) = </a:t>
            </a:r>
            <a:r>
              <a:rPr lang="en-US" sz="2000" dirty="0" smtClean="0">
                <a:solidFill>
                  <a:srgbClr val="00B050"/>
                </a:solidFill>
              </a:rPr>
              <a:t>1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3500" y="2283767"/>
            <a:ext cx="2241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Signature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70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3EA28-8777-47BB-A7A8-90CEC05016F2}" type="slidenum">
              <a:rPr lang="en-US"/>
              <a:pPr/>
              <a:t>29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dirty="0" smtClean="0"/>
              <a:t>Hash function </a:t>
            </a:r>
            <a:r>
              <a:rPr lang="en-US" dirty="0"/>
              <a:t>Property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000" dirty="0" err="1" smtClean="0">
                <a:solidFill>
                  <a:srgbClr val="0070C0"/>
                </a:solidFill>
              </a:rPr>
              <a:t>Pr</a:t>
            </a:r>
            <a:r>
              <a:rPr lang="en-US" sz="3000" dirty="0" smtClean="0">
                <a:solidFill>
                  <a:srgbClr val="0070C0"/>
                </a:solidFill>
              </a:rPr>
              <a:t>(h(S</a:t>
            </a:r>
            <a:r>
              <a:rPr lang="en-US" sz="3000" baseline="-25000" dirty="0" smtClean="0">
                <a:solidFill>
                  <a:srgbClr val="0070C0"/>
                </a:solidFill>
              </a:rPr>
              <a:t>1</a:t>
            </a:r>
            <a:r>
              <a:rPr lang="en-US" sz="3000" dirty="0" smtClean="0">
                <a:solidFill>
                  <a:srgbClr val="0070C0"/>
                </a:solidFill>
              </a:rPr>
              <a:t>) = h(S</a:t>
            </a:r>
            <a:r>
              <a:rPr lang="en-US" sz="3000" baseline="-25000" dirty="0" smtClean="0">
                <a:solidFill>
                  <a:srgbClr val="0070C0"/>
                </a:solidFill>
              </a:rPr>
              <a:t>2</a:t>
            </a:r>
            <a:r>
              <a:rPr lang="en-US" sz="3000" dirty="0" smtClean="0">
                <a:solidFill>
                  <a:srgbClr val="0070C0"/>
                </a:solidFill>
              </a:rPr>
              <a:t>)) = </a:t>
            </a:r>
            <a:r>
              <a:rPr lang="en-US" sz="3000" dirty="0" err="1" smtClean="0">
                <a:solidFill>
                  <a:srgbClr val="0070C0"/>
                </a:solidFill>
              </a:rPr>
              <a:t>Sim</a:t>
            </a:r>
            <a:r>
              <a:rPr lang="en-US" sz="3000" dirty="0" smtClean="0">
                <a:solidFill>
                  <a:srgbClr val="0070C0"/>
                </a:solidFill>
              </a:rPr>
              <a:t>(S</a:t>
            </a:r>
            <a:r>
              <a:rPr lang="en-US" sz="3000" baseline="-25000" dirty="0" smtClean="0">
                <a:solidFill>
                  <a:srgbClr val="0070C0"/>
                </a:solidFill>
              </a:rPr>
              <a:t>1</a:t>
            </a:r>
            <a:r>
              <a:rPr lang="en-US" sz="3000" dirty="0" smtClean="0">
                <a:solidFill>
                  <a:srgbClr val="0070C0"/>
                </a:solidFill>
              </a:rPr>
              <a:t>,S</a:t>
            </a:r>
            <a:r>
              <a:rPr lang="en-US" sz="3000" baseline="-25000" dirty="0" smtClean="0">
                <a:solidFill>
                  <a:srgbClr val="0070C0"/>
                </a:solidFill>
              </a:rPr>
              <a:t>2</a:t>
            </a:r>
            <a:r>
              <a:rPr lang="en-US" sz="3000" dirty="0" smtClean="0">
                <a:solidFill>
                  <a:srgbClr val="0070C0"/>
                </a:solidFill>
              </a:rPr>
              <a:t>)</a:t>
            </a:r>
          </a:p>
          <a:p>
            <a:endParaRPr lang="en-US" sz="3000" dirty="0" smtClean="0"/>
          </a:p>
          <a:p>
            <a:r>
              <a:rPr lang="en-US" dirty="0"/>
              <a:t>w</a:t>
            </a:r>
            <a:r>
              <a:rPr lang="en-US" dirty="0" smtClean="0"/>
              <a:t>here the probability is over all choices of  permutations. </a:t>
            </a:r>
          </a:p>
          <a:p>
            <a:endParaRPr lang="en-US" dirty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Why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The first row where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one of the two sets has value 1</a:t>
            </a:r>
            <a:r>
              <a:rPr lang="en-US" dirty="0" smtClean="0"/>
              <a:t> belongs to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Recall that union contains rows with at least one 1.</a:t>
            </a:r>
          </a:p>
          <a:p>
            <a:pPr lvl="1"/>
            <a:r>
              <a:rPr lang="en-US" dirty="0" smtClean="0"/>
              <a:t>We have equality if </a:t>
            </a:r>
            <a:r>
              <a:rPr lang="en-US" dirty="0" smtClean="0">
                <a:solidFill>
                  <a:srgbClr val="0070C0"/>
                </a:solidFill>
              </a:rPr>
              <a:t>both sets have value 1</a:t>
            </a:r>
            <a:r>
              <a:rPr lang="en-US" dirty="0" smtClean="0"/>
              <a:t>, and this row belongs to the </a:t>
            </a:r>
            <a:r>
              <a:rPr lang="en-US" dirty="0" smtClean="0">
                <a:solidFill>
                  <a:srgbClr val="0070C0"/>
                </a:solidFill>
              </a:rPr>
              <a:t>intersection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2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4BD3-4510-418C-8AF9-A60F99FB8858}" type="slidenum">
              <a:rPr lang="en-US"/>
              <a:pPr/>
              <a:t>3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Jaccard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Similarity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The </a:t>
            </a:r>
            <a:r>
              <a:rPr lang="en-US" sz="3400" dirty="0" err="1">
                <a:solidFill>
                  <a:srgbClr val="FF0000"/>
                </a:solidFill>
              </a:rPr>
              <a:t>Jaccard</a:t>
            </a:r>
            <a:r>
              <a:rPr lang="en-US" sz="3400" dirty="0">
                <a:solidFill>
                  <a:srgbClr val="FF0000"/>
                </a:solidFill>
              </a:rPr>
              <a:t> similarity </a:t>
            </a:r>
            <a:r>
              <a:rPr lang="en-US" sz="3400" dirty="0" smtClean="0">
                <a:solidFill>
                  <a:srgbClr val="FF0000"/>
                </a:solidFill>
              </a:rPr>
              <a:t>(</a:t>
            </a:r>
            <a:r>
              <a:rPr lang="en-US" sz="3400" dirty="0" err="1" smtClean="0">
                <a:solidFill>
                  <a:srgbClr val="0070C0"/>
                </a:solidFill>
              </a:rPr>
              <a:t>Jaccard</a:t>
            </a:r>
            <a:r>
              <a:rPr lang="en-US" sz="3400" dirty="0" smtClean="0">
                <a:solidFill>
                  <a:srgbClr val="0070C0"/>
                </a:solidFill>
              </a:rPr>
              <a:t> coefficient</a:t>
            </a:r>
            <a:r>
              <a:rPr lang="en-US" sz="3400" dirty="0" smtClean="0">
                <a:solidFill>
                  <a:srgbClr val="FF0000"/>
                </a:solidFill>
              </a:rPr>
              <a:t>) </a:t>
            </a:r>
            <a:r>
              <a:rPr lang="en-US" sz="3400" dirty="0"/>
              <a:t>of two sets </a:t>
            </a:r>
            <a:r>
              <a:rPr lang="en-US" sz="3400" dirty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1</a:t>
            </a:r>
            <a:r>
              <a:rPr lang="en-US" sz="3400" dirty="0">
                <a:solidFill>
                  <a:srgbClr val="00B050"/>
                </a:solidFill>
              </a:rPr>
              <a:t>, </a:t>
            </a:r>
            <a:r>
              <a:rPr lang="en-US" sz="3400" dirty="0" smtClean="0">
                <a:solidFill>
                  <a:srgbClr val="00B050"/>
                </a:solidFill>
              </a:rPr>
              <a:t>S</a:t>
            </a:r>
            <a:r>
              <a:rPr lang="en-US" sz="3400" baseline="-25000" dirty="0" smtClean="0">
                <a:solidFill>
                  <a:srgbClr val="00B050"/>
                </a:solidFill>
              </a:rPr>
              <a:t>2</a:t>
            </a:r>
            <a:r>
              <a:rPr lang="en-US" sz="3400" dirty="0" smtClean="0">
                <a:solidFill>
                  <a:srgbClr val="00B050"/>
                </a:solidFill>
              </a:rPr>
              <a:t> </a:t>
            </a:r>
            <a:r>
              <a:rPr lang="en-US" sz="3400" dirty="0"/>
              <a:t>is the size of their </a:t>
            </a:r>
            <a:r>
              <a:rPr lang="en-US" sz="3400" dirty="0">
                <a:solidFill>
                  <a:srgbClr val="00B0F0"/>
                </a:solidFill>
              </a:rPr>
              <a:t>intersection </a:t>
            </a:r>
            <a:r>
              <a:rPr lang="en-US" sz="3400" dirty="0"/>
              <a:t>divided by the size of their </a:t>
            </a:r>
            <a:r>
              <a:rPr lang="en-US" sz="3400" dirty="0">
                <a:solidFill>
                  <a:schemeClr val="accent6">
                    <a:lumMod val="75000"/>
                  </a:schemeClr>
                </a:solidFill>
              </a:rPr>
              <a:t>union</a:t>
            </a:r>
            <a:r>
              <a:rPr lang="en-US" sz="3400" dirty="0"/>
              <a:t>.</a:t>
            </a:r>
          </a:p>
          <a:p>
            <a:pPr lvl="1"/>
            <a:r>
              <a:rPr lang="en-US" sz="3200" dirty="0" err="1" smtClean="0">
                <a:solidFill>
                  <a:srgbClr val="FF0000"/>
                </a:solidFill>
              </a:rPr>
              <a:t>JSim</a:t>
            </a:r>
            <a:r>
              <a:rPr lang="en-US" sz="3200" i="1" dirty="0" smtClean="0"/>
              <a:t> </a:t>
            </a:r>
            <a:r>
              <a:rPr lang="en-US" sz="3200" dirty="0" smtClean="0"/>
              <a:t>(S</a:t>
            </a:r>
            <a:r>
              <a:rPr lang="en-US" sz="3200" baseline="-25000" dirty="0" smtClean="0"/>
              <a:t>1</a:t>
            </a:r>
            <a:r>
              <a:rPr lang="en-US" sz="3200" dirty="0"/>
              <a:t>, </a:t>
            </a:r>
            <a:r>
              <a:rPr lang="en-US" sz="3200" dirty="0" smtClean="0"/>
              <a:t>S</a:t>
            </a:r>
            <a:r>
              <a:rPr lang="en-US" sz="3200" baseline="-25000" dirty="0" smtClean="0"/>
              <a:t>2</a:t>
            </a:r>
            <a:r>
              <a:rPr lang="en-US" sz="3200" dirty="0"/>
              <a:t>) = </a:t>
            </a:r>
            <a:r>
              <a:rPr lang="en-US" sz="3200" dirty="0" smtClean="0">
                <a:solidFill>
                  <a:srgbClr val="00B0F0"/>
                </a:solidFill>
              </a:rPr>
              <a:t>|S</a:t>
            </a:r>
            <a:r>
              <a:rPr lang="en-US" sz="3200" baseline="-25000" dirty="0" smtClean="0">
                <a:solidFill>
                  <a:srgbClr val="00B0F0"/>
                </a:solidFill>
              </a:rPr>
              <a:t>1</a:t>
            </a:r>
            <a:r>
              <a:rPr lang="en-US" sz="3200" dirty="0" smtClean="0">
                <a:solidFill>
                  <a:srgbClr val="00B0F0"/>
                </a:solidFill>
                <a:sym typeface="Symbol" pitchFamily="18" charset="2"/>
              </a:rPr>
              <a:t>S</a:t>
            </a:r>
            <a:r>
              <a:rPr lang="en-US" sz="3200" baseline="-25000" dirty="0" smtClean="0">
                <a:solidFill>
                  <a:srgbClr val="00B0F0"/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rgbClr val="00B0F0"/>
                </a:solidFill>
                <a:sym typeface="Symbol" pitchFamily="18" charset="2"/>
              </a:rPr>
              <a:t>| </a:t>
            </a:r>
            <a:r>
              <a:rPr lang="en-US" sz="3200" dirty="0" smtClean="0">
                <a:sym typeface="Symbol" pitchFamily="18" charset="2"/>
              </a:rPr>
              <a:t>/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|S</a:t>
            </a:r>
            <a:r>
              <a:rPr lang="en-US" sz="3200" baseline="-250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1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S</a:t>
            </a:r>
            <a:r>
              <a:rPr lang="en-US" sz="3200" baseline="-250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2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|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>
              <a:solidFill>
                <a:srgbClr val="00B050"/>
              </a:solidFill>
            </a:endParaRP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Extreme behavior: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1, </a:t>
            </a:r>
            <a:r>
              <a:rPr lang="en-US" sz="2800" dirty="0" err="1" smtClean="0"/>
              <a:t>iff</a:t>
            </a:r>
            <a:r>
              <a:rPr lang="en-US" sz="2800" dirty="0" smtClean="0"/>
              <a:t> X = Y</a:t>
            </a:r>
          </a:p>
          <a:p>
            <a:pPr lvl="2"/>
            <a:r>
              <a:rPr lang="en-US" sz="2800" dirty="0" err="1" smtClean="0"/>
              <a:t>Jsim</a:t>
            </a:r>
            <a:r>
              <a:rPr lang="en-US" sz="2800" dirty="0" smtClean="0"/>
              <a:t>(X,Y) = 0 </a:t>
            </a:r>
            <a:r>
              <a:rPr lang="en-US" sz="2800" dirty="0" err="1" smtClean="0"/>
              <a:t>iff</a:t>
            </a:r>
            <a:r>
              <a:rPr lang="en-US" sz="2800" dirty="0" smtClean="0"/>
              <a:t> X,Y have no elements in common</a:t>
            </a:r>
          </a:p>
          <a:p>
            <a:pPr lvl="1"/>
            <a:r>
              <a:rPr lang="en-US" sz="3200" dirty="0" err="1" smtClean="0"/>
              <a:t>JSim</a:t>
            </a:r>
            <a:r>
              <a:rPr lang="en-US" sz="3200" dirty="0" smtClean="0"/>
              <a:t> is symmetric</a:t>
            </a:r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7314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045607" y="3048000"/>
            <a:ext cx="1981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24266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2426607" y="4343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3036207" y="3810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3645807" y="4114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3493407" y="3505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4255407" y="38862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4255407" y="4572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4179207" y="3429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289550" y="3381374"/>
            <a:ext cx="2482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3 in intersection.</a:t>
            </a:r>
          </a:p>
          <a:p>
            <a:r>
              <a:rPr lang="en-US" dirty="0"/>
              <a:t>8 in union.</a:t>
            </a:r>
          </a:p>
          <a:p>
            <a:r>
              <a:rPr lang="en-US" dirty="0" err="1"/>
              <a:t>Jaccard</a:t>
            </a:r>
            <a:r>
              <a:rPr lang="en-US" dirty="0"/>
              <a:t> similarity</a:t>
            </a:r>
          </a:p>
          <a:p>
            <a:r>
              <a:rPr lang="en-US" dirty="0"/>
              <a:t>   = 3/8</a:t>
            </a:r>
          </a:p>
        </p:txBody>
      </p:sp>
    </p:spTree>
    <p:extLst>
      <p:ext uri="{BB962C8B-B14F-4D97-AF65-F5344CB8AC3E}">
        <p14:creationId xmlns:p14="http://schemas.microsoft.com/office/powerpoint/2010/main" val="345833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Union =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051145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466813"/>
              </p:ext>
            </p:extLst>
          </p:nvPr>
        </p:nvGraphicFramePr>
        <p:xfrm>
          <a:off x="5715000" y="3835399"/>
          <a:ext cx="457200" cy="2743202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29694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Rows C,D could be anywhere they do not affect the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575812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690493"/>
              </p:ext>
            </p:extLst>
          </p:nvPr>
        </p:nvGraphicFramePr>
        <p:xfrm>
          <a:off x="5715000" y="3835399"/>
          <a:ext cx="457200" cy="2743202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05603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* rows belong to the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3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FFCC00"/>
                </a:solidFill>
              </a:rPr>
              <a:t>Union =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328246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79850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741890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question is what is the value of the </a:t>
            </a:r>
            <a:r>
              <a:rPr lang="en-US" b="1" dirty="0" smtClean="0">
                <a:solidFill>
                  <a:srgbClr val="EF8511"/>
                </a:solidFill>
              </a:rPr>
              <a:t>first * </a:t>
            </a:r>
            <a:r>
              <a:rPr lang="en-US" dirty="0" smtClean="0"/>
              <a:t>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024153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520900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926923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2366274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it belongs to the intersection then </a:t>
            </a:r>
            <a:r>
              <a:rPr lang="en-US" dirty="0" smtClean="0">
                <a:solidFill>
                  <a:srgbClr val="0070C0"/>
                </a:solidFill>
              </a:rPr>
              <a:t>h(X) = h(Y)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1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Universe: </a:t>
            </a:r>
            <a:r>
              <a:rPr lang="en-US" b="1" dirty="0">
                <a:solidFill>
                  <a:srgbClr val="92D050"/>
                </a:solidFill>
              </a:rPr>
              <a:t>U = {A,B,C,D,E,F,G</a:t>
            </a:r>
            <a:r>
              <a:rPr lang="en-US" b="1" dirty="0" smtClean="0">
                <a:solidFill>
                  <a:srgbClr val="92D050"/>
                </a:solidFill>
              </a:rPr>
              <a:t>}</a:t>
            </a:r>
            <a:endParaRPr lang="en-US" b="1" dirty="0">
              <a:solidFill>
                <a:srgbClr val="92D05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X = {A,B,F,G}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Y = {A,E,F,G}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FFCC00"/>
                </a:solidFill>
              </a:rPr>
              <a:t>Union =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>
                <a:solidFill>
                  <a:srgbClr val="FFCC00"/>
                </a:solidFill>
              </a:rPr>
              <a:t>      {A,B,E,F,G}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Intersection =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{A,F,G}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16541"/>
              </p:ext>
            </p:extLst>
          </p:nvPr>
        </p:nvGraphicFramePr>
        <p:xfrm>
          <a:off x="33274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519757"/>
              </p:ext>
            </p:extLst>
          </p:nvPr>
        </p:nvGraphicFramePr>
        <p:xfrm>
          <a:off x="5715000" y="3835399"/>
          <a:ext cx="457200" cy="2747556"/>
        </p:xfrm>
        <a:graphic>
          <a:graphicData uri="http://schemas.openxmlformats.org/drawingml/2006/table">
            <a:tbl>
              <a:tblPr firstRow="1" bandRow="1"/>
              <a:tblGrid>
                <a:gridCol w="457200"/>
              </a:tblGrid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sz="2000" b="1" dirty="0" smtClean="0">
                          <a:solidFill>
                            <a:srgbClr val="EF8511"/>
                          </a:solidFill>
                        </a:rPr>
                        <a:t>*</a:t>
                      </a:r>
                      <a:endParaRPr lang="en-US" sz="2000" b="1" dirty="0">
                        <a:solidFill>
                          <a:srgbClr val="EF851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918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algn="ctr"/>
                      <a:r>
                        <a:rPr lang="en-US" b="1" dirty="0" smtClean="0"/>
                        <a:t>*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3333CC"/>
                      </a:solidFill>
                    </a:lnL>
                    <a:lnR w="12700" cmpd="sng">
                      <a:solidFill>
                        <a:srgbClr val="3333CC"/>
                      </a:solidFill>
                    </a:lnR>
                    <a:lnT w="12700" cmpd="sng">
                      <a:solidFill>
                        <a:srgbClr val="3333CC"/>
                      </a:solidFill>
                    </a:lnT>
                    <a:lnB w="12700" cmpd="sng">
                      <a:solidFill>
                        <a:srgbClr val="3333CC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50292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>
            <a:off x="6477000" y="4826000"/>
            <a:ext cx="533400" cy="381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00B8FF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45720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4" charset="0"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093032"/>
              </p:ext>
            </p:extLst>
          </p:nvPr>
        </p:nvGraphicFramePr>
        <p:xfrm>
          <a:off x="7239000" y="3467100"/>
          <a:ext cx="1524000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</a:tblGrid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baseline="-25000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43400" y="2133600"/>
                <a:ext cx="4724400" cy="14313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Every element of the union is equally likely to be the </a:t>
                </a:r>
                <a:r>
                  <a:rPr lang="en-US" b="1" dirty="0" smtClean="0">
                    <a:solidFill>
                      <a:srgbClr val="EF8511"/>
                    </a:solidFill>
                  </a:rPr>
                  <a:t>* </a:t>
                </a:r>
                <a:r>
                  <a:rPr lang="en-US" dirty="0" smtClean="0"/>
                  <a:t>element</a:t>
                </a:r>
              </a:p>
              <a:p>
                <a:pPr algn="r"/>
                <a:r>
                  <a:rPr lang="en-US" dirty="0" err="1" smtClean="0">
                    <a:solidFill>
                      <a:srgbClr val="0070C0"/>
                    </a:solidFill>
                  </a:rPr>
                  <a:t>Pr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(h(X) </a:t>
                </a:r>
                <a:r>
                  <a:rPr lang="en-US" dirty="0">
                    <a:solidFill>
                      <a:srgbClr val="0070C0"/>
                    </a:solidFill>
                  </a:rPr>
                  <a:t>=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h(Y))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A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G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A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E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G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|</m:t>
                        </m:r>
                      </m:den>
                    </m:f>
                    <m:r>
                      <m:rPr>
                        <m:nor/>
                      </m:rP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m:rPr>
                        <m:nor/>
                      </m:rP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en-US" dirty="0" err="1" smtClean="0">
                    <a:solidFill>
                      <a:srgbClr val="0070C0"/>
                    </a:solidFill>
                  </a:rPr>
                  <a:t>Sim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(X,Y)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133600"/>
                <a:ext cx="4724400" cy="1431354"/>
              </a:xfrm>
              <a:prstGeom prst="rect">
                <a:avLst/>
              </a:prstGeom>
              <a:blipFill rotWithShape="1">
                <a:blip r:embed="rId2"/>
                <a:stretch>
                  <a:fillRect l="-1161" t="-2128" r="-1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74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5105400"/>
            <a:ext cx="377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Zero similarity is preserved</a:t>
            </a:r>
          </a:p>
          <a:p>
            <a:r>
              <a:rPr lang="en-US" dirty="0" smtClean="0"/>
              <a:t>High similarity is well approximated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42C6-9F93-4CF8-92DD-ECD2B448469D}" type="slidenum">
              <a:rPr lang="en-US"/>
              <a:pPr/>
              <a:t>35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Similarity for Signatures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similarity of signatures  </a:t>
            </a:r>
            <a:r>
              <a:rPr lang="en-US" dirty="0" smtClean="0"/>
              <a:t>is the </a:t>
            </a:r>
            <a:r>
              <a:rPr lang="en-US" dirty="0" smtClean="0">
                <a:solidFill>
                  <a:srgbClr val="0070C0"/>
                </a:solidFill>
              </a:rPr>
              <a:t>fraction of the hash functions</a:t>
            </a:r>
            <a:r>
              <a:rPr lang="en-US" dirty="0" smtClean="0"/>
              <a:t> in which they agree.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With multiple signatures we get a good approximation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741417"/>
              </p:ext>
            </p:extLst>
          </p:nvPr>
        </p:nvGraphicFramePr>
        <p:xfrm>
          <a:off x="762000" y="2667000"/>
          <a:ext cx="2362200" cy="2966720"/>
        </p:xfrm>
        <a:graphic>
          <a:graphicData uri="http://schemas.openxmlformats.org/drawingml/2006/table">
            <a:tbl>
              <a:tblPr firstRow="1" bandRow="1"/>
              <a:tblGrid>
                <a:gridCol w="457200"/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b="1" dirty="0" smtClean="0"/>
                        <a:t>G</a:t>
                      </a:r>
                      <a:endParaRPr lang="en-US" b="1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065981"/>
              </p:ext>
            </p:extLst>
          </p:nvPr>
        </p:nvGraphicFramePr>
        <p:xfrm>
          <a:off x="3733800" y="3241675"/>
          <a:ext cx="1905000" cy="1483360"/>
        </p:xfrm>
        <a:graphic>
          <a:graphicData uri="http://schemas.openxmlformats.org/drawingml/2006/table">
            <a:tbl>
              <a:tblPr firstRow="1" bandRow="1"/>
              <a:tblGrid>
                <a:gridCol w="457200"/>
                <a:gridCol w="457200"/>
                <a:gridCol w="457200"/>
                <a:gridCol w="533400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S</a:t>
                      </a:r>
                      <a:r>
                        <a:rPr lang="en-US" baseline="-25000" dirty="0" err="1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51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95600" y="3581400"/>
            <a:ext cx="990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2D2DB9"/>
                </a:solidFill>
                <a:effectLst/>
                <a:uLnTx/>
                <a:uFillTx/>
              </a:rPr>
              <a:t>≈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987379"/>
              </p:ext>
            </p:extLst>
          </p:nvPr>
        </p:nvGraphicFramePr>
        <p:xfrm>
          <a:off x="6096000" y="2745422"/>
          <a:ext cx="2819401" cy="2595880"/>
        </p:xfrm>
        <a:graphic>
          <a:graphicData uri="http://schemas.openxmlformats.org/drawingml/2006/table">
            <a:tbl>
              <a:tblPr firstRow="1" bandRow="1"/>
              <a:tblGrid>
                <a:gridCol w="1057275"/>
                <a:gridCol w="923925"/>
                <a:gridCol w="838201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Sig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3/5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1/7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DejaVu LGC Sans"/>
                          <a:cs typeface="DejaVu LGC Sans"/>
                        </a:defRPr>
                      </a:lvl9pPr>
                    </a:lstStyle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581400" y="2745432"/>
            <a:ext cx="2241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Signature matrix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76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 it now feasible?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Assume a billion rows</a:t>
            </a:r>
          </a:p>
          <a:p>
            <a:pPr eaLnBrk="1" hangingPunct="1"/>
            <a:r>
              <a:rPr lang="en-US" dirty="0" smtClean="0"/>
              <a:t>Hard to pick a random permutation of 1…billion</a:t>
            </a: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Even representing a random permutation requires 1 billion entries!!!</a:t>
            </a:r>
          </a:p>
          <a:p>
            <a:pPr eaLnBrk="1" hangingPunct="1"/>
            <a:r>
              <a:rPr lang="en-US" dirty="0" smtClean="0"/>
              <a:t>How about accessing rows in permuted order?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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48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90600"/>
          </a:xfrm>
        </p:spPr>
        <p:txBody>
          <a:bodyPr/>
          <a:lstStyle/>
          <a:p>
            <a:pPr eaLnBrk="1" hangingPunct="1"/>
            <a:r>
              <a:rPr lang="en-US" smtClean="0"/>
              <a:t>Being more practical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152400" y="1554701"/>
            <a:ext cx="8229600" cy="48768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Approximating row permutations: pick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k=100</a:t>
            </a:r>
            <a:r>
              <a:rPr lang="en-US" dirty="0" smtClean="0"/>
              <a:t> hash functions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,…,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err="1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 smtClean="0"/>
              <a:t>for</a:t>
            </a:r>
            <a:r>
              <a:rPr lang="en-US" dirty="0" smtClean="0"/>
              <a:t> each row </a:t>
            </a:r>
            <a:r>
              <a:rPr lang="en-US" b="1" dirty="0" smtClean="0">
                <a:solidFill>
                  <a:srgbClr val="0070C0"/>
                </a:solidFill>
              </a:rPr>
              <a:t>r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  </a:t>
            </a:r>
            <a:r>
              <a:rPr lang="en-US" b="1" dirty="0" smtClean="0"/>
              <a:t>for</a:t>
            </a:r>
            <a:r>
              <a:rPr lang="en-US" dirty="0" smtClean="0"/>
              <a:t> </a:t>
            </a:r>
            <a:r>
              <a:rPr lang="en-US" dirty="0"/>
              <a:t>each hash function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1" dirty="0"/>
              <a:t> </a:t>
            </a:r>
            <a:endParaRPr lang="en-US" b="1" dirty="0" smtClean="0"/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compute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)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   for</a:t>
            </a:r>
            <a:r>
              <a:rPr lang="en-US" dirty="0" smtClean="0"/>
              <a:t> each column 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en-US" b="1" i="1" dirty="0" smtClean="0"/>
              <a:t> </a:t>
            </a:r>
            <a:r>
              <a:rPr lang="en-US" dirty="0"/>
              <a:t>that</a:t>
            </a:r>
            <a:r>
              <a:rPr lang="en-US" b="1" dirty="0"/>
              <a:t> </a:t>
            </a:r>
            <a:r>
              <a:rPr lang="en-US" dirty="0" smtClean="0"/>
              <a:t>has 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in row 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</a:t>
            </a:r>
          </a:p>
          <a:p>
            <a:pPr marL="609600" indent="-609600">
              <a:buFont typeface="Monotype Sorts" pitchFamily="2" charset="2"/>
              <a:buNone/>
              <a:defRPr/>
            </a:pPr>
            <a:r>
              <a:rPr lang="en-US" dirty="0" smtClean="0"/>
              <a:t>		</a:t>
            </a:r>
            <a:r>
              <a:rPr lang="en-US" b="1" dirty="0" smtClean="0"/>
              <a:t>if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) </a:t>
            </a:r>
            <a:r>
              <a:rPr lang="en-US" dirty="0" smtClean="0"/>
              <a:t>is a smaller value than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 </a:t>
            </a:r>
            <a:r>
              <a:rPr lang="en-US" b="1" dirty="0" smtClean="0"/>
              <a:t>then</a:t>
            </a:r>
          </a:p>
          <a:p>
            <a:pPr marL="990600" lvl="1" indent="-533400">
              <a:buFont typeface="Monotype Sort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Sig(</a:t>
            </a:r>
            <a:r>
              <a:rPr lang="en-US" b="1" dirty="0" err="1" smtClean="0">
                <a:solidFill>
                  <a:srgbClr val="0070C0"/>
                </a:solidFill>
              </a:rPr>
              <a:t>S,i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= h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0" y="5638800"/>
            <a:ext cx="9144000" cy="1200329"/>
          </a:xfrm>
          <a:prstGeom prst="rect">
            <a:avLst/>
          </a:prstGeom>
          <a:solidFill>
            <a:srgbClr val="0DDEE3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Sig(</a:t>
            </a:r>
            <a:r>
              <a:rPr lang="en-US" sz="2400" b="1" dirty="0" err="1" smtClean="0">
                <a:solidFill>
                  <a:srgbClr val="C00000"/>
                </a:solidFill>
              </a:rPr>
              <a:t>S,i</a:t>
            </a:r>
            <a:r>
              <a:rPr lang="en-US" sz="2400" b="1" dirty="0" smtClean="0">
                <a:solidFill>
                  <a:srgbClr val="C00000"/>
                </a:solidFill>
              </a:rPr>
              <a:t>) </a:t>
            </a:r>
            <a:r>
              <a:rPr lang="en-US" sz="2400" dirty="0"/>
              <a:t>will become the smallest value of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</a:t>
            </a:r>
            <a:r>
              <a:rPr lang="en-US" sz="2400" dirty="0" smtClean="0"/>
              <a:t>among all rows (shingles) for </a:t>
            </a:r>
            <a:r>
              <a:rPr lang="en-US" sz="2400" dirty="0"/>
              <a:t>which column </a:t>
            </a:r>
            <a:r>
              <a:rPr lang="en-US" sz="2400" b="1" dirty="0">
                <a:solidFill>
                  <a:srgbClr val="C00000"/>
                </a:solidFill>
              </a:rPr>
              <a:t>S</a:t>
            </a:r>
            <a:r>
              <a:rPr lang="en-US" sz="2400" dirty="0" smtClean="0"/>
              <a:t> </a:t>
            </a:r>
            <a:r>
              <a:rPr lang="en-US" sz="2400" dirty="0"/>
              <a:t>has </a:t>
            </a:r>
            <a:r>
              <a:rPr lang="en-US" sz="2400" dirty="0" smtClean="0"/>
              <a:t>value </a:t>
            </a:r>
            <a:r>
              <a:rPr lang="en-US" sz="2400" b="1" dirty="0" smtClean="0">
                <a:solidFill>
                  <a:srgbClr val="C00000"/>
                </a:solidFill>
              </a:rPr>
              <a:t>1 </a:t>
            </a:r>
            <a:r>
              <a:rPr lang="en-US" sz="2400" dirty="0"/>
              <a:t>(shingle belongs in S)</a:t>
            </a:r>
            <a:r>
              <a:rPr lang="en-US" sz="2400" i="1" dirty="0" smtClean="0"/>
              <a:t>; </a:t>
            </a:r>
            <a:r>
              <a:rPr lang="en-US" sz="2400" i="1" dirty="0"/>
              <a:t>i</a:t>
            </a:r>
            <a:r>
              <a:rPr lang="en-US" sz="2400" dirty="0"/>
              <a:t>.e., </a:t>
            </a:r>
            <a:r>
              <a:rPr lang="en-US" sz="2400" b="1" dirty="0">
                <a:solidFill>
                  <a:srgbClr val="C00000"/>
                </a:solidFill>
              </a:rPr>
              <a:t>h</a:t>
            </a:r>
            <a:r>
              <a:rPr lang="en-US" sz="2400" b="1" baseline="-25000" dirty="0">
                <a:solidFill>
                  <a:srgbClr val="C00000"/>
                </a:solidFill>
              </a:rPr>
              <a:t>i </a:t>
            </a:r>
            <a:r>
              <a:rPr lang="en-US" sz="2400" b="1" dirty="0">
                <a:solidFill>
                  <a:srgbClr val="C00000"/>
                </a:solidFill>
              </a:rPr>
              <a:t>(r)</a:t>
            </a:r>
            <a:r>
              <a:rPr lang="en-US" sz="2400" dirty="0"/>
              <a:t> gives </a:t>
            </a:r>
            <a:r>
              <a:rPr lang="en-US" sz="2400" dirty="0" smtClean="0"/>
              <a:t>the min index for the</a:t>
            </a:r>
            <a:r>
              <a:rPr lang="en-US" sz="2400" i="1" dirty="0" smtClean="0"/>
              <a:t> </a:t>
            </a:r>
            <a:r>
              <a:rPr lang="en-US" sz="2400" b="1" dirty="0">
                <a:solidFill>
                  <a:srgbClr val="C00000"/>
                </a:solidFill>
              </a:rPr>
              <a:t>i-</a:t>
            </a:r>
            <a:r>
              <a:rPr lang="en-US" sz="2400" dirty="0" err="1"/>
              <a:t>th</a:t>
            </a:r>
            <a:r>
              <a:rPr lang="en-US" sz="2400" dirty="0"/>
              <a:t> permutation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57800" y="2049920"/>
            <a:ext cx="3886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 practice this means selecting the function parameters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2736388"/>
            <a:ext cx="38862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 practice only the rows (shingles) that appear in the data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85657" y="3623769"/>
            <a:ext cx="4191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</a:rPr>
              <a:t>i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smtClean="0">
                <a:solidFill>
                  <a:srgbClr val="0070C0"/>
                </a:solidFill>
              </a:rPr>
              <a:t>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/>
              <a:t>= index of shingle </a:t>
            </a:r>
            <a:r>
              <a:rPr lang="en-US" dirty="0">
                <a:solidFill>
                  <a:srgbClr val="0070C0"/>
                </a:solidFill>
              </a:rPr>
              <a:t>r</a:t>
            </a:r>
            <a:r>
              <a:rPr lang="en-US" dirty="0"/>
              <a:t> in permutation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61414" y="4164534"/>
            <a:ext cx="2215243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contains shingle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5016137"/>
            <a:ext cx="41148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Find the shingle </a:t>
            </a:r>
            <a:r>
              <a:rPr lang="en-US" dirty="0" smtClean="0">
                <a:solidFill>
                  <a:srgbClr val="0070C0"/>
                </a:solidFill>
              </a:rPr>
              <a:t>r </a:t>
            </a:r>
            <a:r>
              <a:rPr lang="en-US" dirty="0" smtClean="0"/>
              <a:t>with minimum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3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6A98-771A-4BB5-9CCA-D28A2BEE536A}" type="slidenum">
              <a:rPr lang="en-US"/>
              <a:pPr/>
              <a:t>38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3581400" cy="1143000"/>
          </a:xfrm>
        </p:spPr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563768" y="1600200"/>
            <a:ext cx="240803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Row	</a:t>
            </a:r>
            <a:r>
              <a:rPr lang="en-US" sz="2400" dirty="0">
                <a:solidFill>
                  <a:srgbClr val="FF9900"/>
                </a:solidFill>
              </a:rPr>
              <a:t>S</a:t>
            </a:r>
            <a:r>
              <a:rPr lang="en-US" sz="2400" dirty="0" smtClean="0">
                <a:solidFill>
                  <a:srgbClr val="FF9900"/>
                </a:solidFill>
              </a:rPr>
              <a:t>1</a:t>
            </a:r>
            <a:r>
              <a:rPr lang="en-US" sz="2400" dirty="0">
                <a:solidFill>
                  <a:srgbClr val="FF9900"/>
                </a:solidFill>
              </a:rPr>
              <a:t>	S</a:t>
            </a:r>
            <a:r>
              <a:rPr lang="en-US" sz="2400" dirty="0" smtClean="0">
                <a:solidFill>
                  <a:srgbClr val="FF9900"/>
                </a:solidFill>
              </a:rPr>
              <a:t>2</a:t>
            </a:r>
            <a:endParaRPr lang="en-US" sz="2400" dirty="0">
              <a:solidFill>
                <a:srgbClr val="FF9900"/>
              </a:solidFill>
            </a:endParaRPr>
          </a:p>
          <a:p>
            <a:r>
              <a:rPr lang="en-US" sz="2400" dirty="0"/>
              <a:t>  </a:t>
            </a:r>
            <a:r>
              <a:rPr lang="en-US" sz="2400" dirty="0" smtClean="0"/>
              <a:t>A</a:t>
            </a:r>
            <a:r>
              <a:rPr lang="en-US" sz="2400" dirty="0"/>
              <a:t>	 1	 0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B</a:t>
            </a:r>
            <a:r>
              <a:rPr lang="en-US" sz="2400" dirty="0"/>
              <a:t>	 0	 1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C</a:t>
            </a:r>
            <a:r>
              <a:rPr lang="en-US" sz="2400" dirty="0"/>
              <a:t>	 1	 1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D</a:t>
            </a:r>
            <a:r>
              <a:rPr lang="en-US" sz="2400" dirty="0"/>
              <a:t>	 1	 0</a:t>
            </a:r>
          </a:p>
          <a:p>
            <a:r>
              <a:rPr lang="en-US" sz="2400" dirty="0"/>
              <a:t>  </a:t>
            </a:r>
            <a:r>
              <a:rPr lang="en-US" sz="2400" dirty="0" smtClean="0"/>
              <a:t>E</a:t>
            </a:r>
            <a:r>
              <a:rPr lang="en-US" sz="2400" dirty="0"/>
              <a:t>	 0	 1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417843" y="2024062"/>
            <a:ext cx="1371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64712" y="4492328"/>
            <a:ext cx="19287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i="1" dirty="0" smtClean="0"/>
              <a:t>x+1</a:t>
            </a:r>
            <a:r>
              <a:rPr lang="en-US" dirty="0" smtClean="0"/>
              <a:t> </a:t>
            </a:r>
            <a:r>
              <a:rPr lang="en-US" dirty="0"/>
              <a:t>mod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5353050" y="1287463"/>
            <a:ext cx="30315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(0) </a:t>
            </a:r>
            <a:r>
              <a:rPr lang="en-US" dirty="0"/>
              <a:t>= 1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1</a:t>
            </a:r>
            <a:r>
              <a:rPr lang="en-US" dirty="0"/>
              <a:t>	-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(0) </a:t>
            </a:r>
            <a:r>
              <a:rPr lang="en-US" dirty="0"/>
              <a:t>= 3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3</a:t>
            </a:r>
            <a:r>
              <a:rPr lang="en-US" dirty="0"/>
              <a:t>	-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353050" y="2125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(1) </a:t>
            </a:r>
            <a:r>
              <a:rPr lang="en-US" dirty="0"/>
              <a:t>= 2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(1) </a:t>
            </a:r>
            <a:r>
              <a:rPr lang="en-US" dirty="0"/>
              <a:t>= 0	</a:t>
            </a:r>
            <a:r>
              <a:rPr lang="en-US" dirty="0" smtClean="0"/>
              <a:t>	3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353050" y="31162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(2) </a:t>
            </a:r>
            <a:r>
              <a:rPr lang="en-US" dirty="0"/>
              <a:t>= 3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(2) </a:t>
            </a:r>
            <a:r>
              <a:rPr lang="en-US" dirty="0"/>
              <a:t>= 2	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FF0066"/>
                </a:solidFill>
              </a:rPr>
              <a:t>2</a:t>
            </a:r>
            <a:r>
              <a:rPr lang="en-US" dirty="0"/>
              <a:t>	0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5353050" y="40306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(3) </a:t>
            </a:r>
            <a:r>
              <a:rPr lang="en-US" dirty="0"/>
              <a:t>= 4	</a:t>
            </a:r>
            <a:r>
              <a:rPr lang="en-US" dirty="0" smtClean="0"/>
              <a:t>	1</a:t>
            </a:r>
            <a:r>
              <a:rPr lang="en-US" dirty="0"/>
              <a:t>	2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(3) </a:t>
            </a:r>
            <a:r>
              <a:rPr lang="en-US" dirty="0"/>
              <a:t>= 4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353050" y="4945063"/>
            <a:ext cx="308289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h</a:t>
            </a:r>
            <a:r>
              <a:rPr lang="en-US" dirty="0" smtClean="0"/>
              <a:t>(4) </a:t>
            </a:r>
            <a:r>
              <a:rPr lang="en-US" dirty="0"/>
              <a:t>= 0	</a:t>
            </a:r>
            <a:r>
              <a:rPr lang="en-US" dirty="0" smtClean="0"/>
              <a:t>	1</a:t>
            </a:r>
            <a:r>
              <a:rPr lang="en-US" dirty="0"/>
              <a:t>	</a:t>
            </a:r>
            <a:r>
              <a:rPr lang="en-US" dirty="0">
                <a:solidFill>
                  <a:srgbClr val="FF0066"/>
                </a:solidFill>
              </a:rPr>
              <a:t>0</a:t>
            </a:r>
          </a:p>
          <a:p>
            <a:r>
              <a:rPr lang="en-US" i="1" dirty="0" smtClean="0"/>
              <a:t>g</a:t>
            </a:r>
            <a:r>
              <a:rPr lang="en-US" dirty="0" smtClean="0"/>
              <a:t>(4) </a:t>
            </a:r>
            <a:r>
              <a:rPr lang="en-US" dirty="0"/>
              <a:t>= 1	</a:t>
            </a:r>
            <a:r>
              <a:rPr lang="en-US" dirty="0" smtClean="0"/>
              <a:t>	2</a:t>
            </a:r>
            <a:r>
              <a:rPr lang="en-US" dirty="0"/>
              <a:t>	0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937375" y="719138"/>
            <a:ext cx="1673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9900"/>
                </a:solidFill>
              </a:rPr>
              <a:t>Sig1	Sig2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93725" y="4962020"/>
            <a:ext cx="13901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Row </a:t>
            </a:r>
            <a:r>
              <a:rPr lang="en-US" dirty="0" smtClean="0">
                <a:solidFill>
                  <a:srgbClr val="FF9900"/>
                </a:solidFill>
              </a:rPr>
              <a:t>S1</a:t>
            </a:r>
            <a:r>
              <a:rPr lang="en-US" dirty="0">
                <a:solidFill>
                  <a:srgbClr val="FF9900"/>
                </a:solidFill>
              </a:rPr>
              <a:t>	S</a:t>
            </a:r>
            <a:r>
              <a:rPr lang="en-US" dirty="0" smtClean="0">
                <a:solidFill>
                  <a:srgbClr val="FF9900"/>
                </a:solidFill>
              </a:rPr>
              <a:t>2</a:t>
            </a:r>
            <a:endParaRPr lang="en-US" dirty="0">
              <a:solidFill>
                <a:srgbClr val="FF9900"/>
              </a:solidFill>
            </a:endParaRPr>
          </a:p>
          <a:p>
            <a:r>
              <a:rPr lang="en-US" dirty="0"/>
              <a:t> </a:t>
            </a:r>
            <a:r>
              <a:rPr lang="en-US" dirty="0" smtClean="0"/>
              <a:t> E    </a:t>
            </a:r>
            <a:r>
              <a:rPr lang="en-US" dirty="0"/>
              <a:t>0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A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	 0</a:t>
            </a:r>
          </a:p>
          <a:p>
            <a:r>
              <a:rPr lang="en-US" dirty="0"/>
              <a:t>  B</a:t>
            </a:r>
            <a:r>
              <a:rPr lang="en-US" dirty="0" smtClean="0"/>
              <a:t>    </a:t>
            </a:r>
            <a:r>
              <a:rPr lang="en-US" dirty="0"/>
              <a:t>0	 1</a:t>
            </a:r>
          </a:p>
          <a:p>
            <a:r>
              <a:rPr lang="en-US" dirty="0"/>
              <a:t>  </a:t>
            </a:r>
            <a:r>
              <a:rPr lang="en-US" dirty="0" smtClean="0"/>
              <a:t>C    </a:t>
            </a:r>
            <a:r>
              <a:rPr lang="en-US" dirty="0"/>
              <a:t>1	 1</a:t>
            </a:r>
          </a:p>
          <a:p>
            <a:r>
              <a:rPr lang="en-US" dirty="0"/>
              <a:t>  </a:t>
            </a:r>
            <a:r>
              <a:rPr lang="en-US" dirty="0" smtClean="0"/>
              <a:t>D    </a:t>
            </a:r>
            <a:r>
              <a:rPr lang="en-US" dirty="0"/>
              <a:t>1	 0</a:t>
            </a:r>
          </a:p>
          <a:p>
            <a:r>
              <a:rPr lang="en-US" dirty="0"/>
              <a:t>  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091937" y="5295860"/>
            <a:ext cx="838200" cy="14289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733403" y="4951544"/>
            <a:ext cx="139012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Row </a:t>
            </a:r>
            <a:r>
              <a:rPr lang="en-US" dirty="0" smtClean="0">
                <a:solidFill>
                  <a:srgbClr val="FF9900"/>
                </a:solidFill>
              </a:rPr>
              <a:t>S1</a:t>
            </a:r>
            <a:r>
              <a:rPr lang="en-US" dirty="0">
                <a:solidFill>
                  <a:srgbClr val="FF9900"/>
                </a:solidFill>
              </a:rPr>
              <a:t>	S</a:t>
            </a:r>
            <a:r>
              <a:rPr lang="en-US" dirty="0" smtClean="0">
                <a:solidFill>
                  <a:srgbClr val="FF9900"/>
                </a:solidFill>
              </a:rPr>
              <a:t>2</a:t>
            </a:r>
            <a:endParaRPr lang="en-US" dirty="0">
              <a:solidFill>
                <a:srgbClr val="FF9900"/>
              </a:solidFill>
            </a:endParaRPr>
          </a:p>
          <a:p>
            <a:r>
              <a:rPr lang="en-US" dirty="0"/>
              <a:t> </a:t>
            </a:r>
            <a:r>
              <a:rPr lang="en-US" dirty="0" smtClean="0"/>
              <a:t> B    </a:t>
            </a:r>
            <a:r>
              <a:rPr lang="en-US" dirty="0"/>
              <a:t>0	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E    </a:t>
            </a:r>
            <a:r>
              <a:rPr lang="en-US" dirty="0"/>
              <a:t>0	 1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C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dirty="0"/>
              <a:t>	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/>
              <a:t>  A</a:t>
            </a:r>
            <a:r>
              <a:rPr lang="en-US" dirty="0" smtClean="0"/>
              <a:t>    </a:t>
            </a:r>
            <a:r>
              <a:rPr lang="en-US" dirty="0"/>
              <a:t>1	 1</a:t>
            </a:r>
          </a:p>
          <a:p>
            <a:r>
              <a:rPr lang="en-US" dirty="0"/>
              <a:t>  </a:t>
            </a:r>
            <a:r>
              <a:rPr lang="en-US" dirty="0" smtClean="0"/>
              <a:t>D   </a:t>
            </a:r>
            <a:r>
              <a:rPr lang="en-US" dirty="0"/>
              <a:t>1	 0</a:t>
            </a:r>
          </a:p>
          <a:p>
            <a:r>
              <a:rPr lang="en-US" dirty="0"/>
              <a:t>  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238500" y="5268228"/>
            <a:ext cx="838200" cy="14289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2" name="TextBox 1"/>
          <p:cNvSpPr txBox="1"/>
          <p:nvPr/>
        </p:nvSpPr>
        <p:spPr>
          <a:xfrm>
            <a:off x="186618" y="1610628"/>
            <a:ext cx="35618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  <a:p>
            <a:r>
              <a:rPr lang="en-US" sz="2400" dirty="0" smtClean="0"/>
              <a:t>0</a:t>
            </a:r>
            <a:endParaRPr lang="en-US" sz="2400" dirty="0"/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22065" y="1620738"/>
            <a:ext cx="76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h(x)</a:t>
            </a:r>
          </a:p>
          <a:p>
            <a:pPr algn="ctr"/>
            <a:r>
              <a:rPr lang="en-US" sz="2400" dirty="0" smtClean="0"/>
              <a:t>1</a:t>
            </a:r>
            <a:endParaRPr lang="en-US" sz="2400" dirty="0"/>
          </a:p>
          <a:p>
            <a:pPr algn="ctr"/>
            <a:r>
              <a:rPr lang="en-US" sz="2400" dirty="0"/>
              <a:t>2</a:t>
            </a:r>
            <a:endParaRPr lang="en-US" sz="2400" dirty="0" smtClean="0"/>
          </a:p>
          <a:p>
            <a:pPr algn="ctr"/>
            <a:r>
              <a:rPr lang="en-US" sz="2400" dirty="0"/>
              <a:t>3</a:t>
            </a:r>
            <a:endParaRPr lang="en-US" sz="2400" dirty="0" smtClean="0"/>
          </a:p>
          <a:p>
            <a:pPr algn="ctr"/>
            <a:r>
              <a:rPr lang="en-US" sz="2400" dirty="0"/>
              <a:t>4</a:t>
            </a:r>
            <a:endParaRPr lang="en-US" sz="2400" dirty="0" smtClean="0"/>
          </a:p>
          <a:p>
            <a:pPr algn="ctr"/>
            <a:r>
              <a:rPr lang="en-US" sz="2400" dirty="0"/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25011" y="1620738"/>
            <a:ext cx="767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g(x)</a:t>
            </a:r>
          </a:p>
          <a:p>
            <a:pPr algn="ctr"/>
            <a:r>
              <a:rPr lang="en-US" sz="2400" dirty="0" smtClean="0"/>
              <a:t>3</a:t>
            </a:r>
            <a:endParaRPr lang="en-US" sz="2400" dirty="0"/>
          </a:p>
          <a:p>
            <a:pPr algn="ctr"/>
            <a:r>
              <a:rPr lang="en-US" sz="2400" dirty="0"/>
              <a:t>0</a:t>
            </a:r>
            <a:endParaRPr lang="en-US" sz="2400" dirty="0" smtClean="0"/>
          </a:p>
          <a:p>
            <a:pPr algn="ctr"/>
            <a:r>
              <a:rPr lang="en-US" sz="2400" dirty="0"/>
              <a:t>2</a:t>
            </a:r>
            <a:endParaRPr lang="en-US" sz="2400" dirty="0" smtClean="0"/>
          </a:p>
          <a:p>
            <a:pPr algn="ctr"/>
            <a:r>
              <a:rPr lang="en-US" sz="2400" dirty="0"/>
              <a:t>4</a:t>
            </a:r>
            <a:endParaRPr lang="en-US" sz="2400" dirty="0" smtClean="0"/>
          </a:p>
          <a:p>
            <a:pPr algn="ctr"/>
            <a:r>
              <a:rPr lang="en-US" sz="2400" dirty="0"/>
              <a:t>1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526437" y="4492328"/>
            <a:ext cx="20569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/>
              <a:t>g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/>
              <a:t>) = 2</a:t>
            </a:r>
            <a:r>
              <a:rPr lang="en-US" i="1" dirty="0"/>
              <a:t>x</a:t>
            </a:r>
            <a:r>
              <a:rPr lang="en-US" dirty="0"/>
              <a:t>+1 mod 5</a:t>
            </a:r>
          </a:p>
        </p:txBody>
      </p:sp>
    </p:spTree>
    <p:extLst>
      <p:ext uri="{BB962C8B-B14F-4D97-AF65-F5344CB8AC3E}">
        <p14:creationId xmlns:p14="http://schemas.microsoft.com/office/powerpoint/2010/main" val="18514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/>
      <p:bldP spid="45063" grpId="0" autoUpdateAnimBg="0"/>
      <p:bldP spid="45064" grpId="0" autoUpdateAnimBg="0"/>
      <p:bldP spid="45065" grpId="0" autoUpdateAnimBg="0"/>
      <p:bldP spid="45066" grpId="0" autoUpdateAnimBg="0"/>
      <p:bldP spid="4506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44FD-A41D-425B-9C66-0BC26C8D700D}" type="slidenum">
              <a:rPr lang="en-US"/>
              <a:pPr/>
              <a:t>39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– (4)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Often, data is given by column, not row.</a:t>
            </a:r>
          </a:p>
          <a:p>
            <a:pPr lvl="1"/>
            <a:r>
              <a:rPr lang="en-US" dirty="0"/>
              <a:t>E.g., columns = documents, rows = shingles.</a:t>
            </a:r>
          </a:p>
          <a:p>
            <a:r>
              <a:rPr lang="en-US" dirty="0"/>
              <a:t>If so, sort matrix once so it is by row.</a:t>
            </a:r>
          </a:p>
          <a:p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always</a:t>
            </a:r>
            <a:r>
              <a:rPr lang="en-US" dirty="0"/>
              <a:t>  compute </a:t>
            </a:r>
            <a:r>
              <a:rPr lang="en-US" i="1" dirty="0">
                <a:solidFill>
                  <a:srgbClr val="0070C0"/>
                </a:solidFill>
              </a:rPr>
              <a:t>h</a:t>
            </a:r>
            <a:r>
              <a:rPr lang="en-US" i="1" baseline="-25000" dirty="0">
                <a:solidFill>
                  <a:srgbClr val="0070C0"/>
                </a:solidFill>
              </a:rPr>
              <a:t>i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r </a:t>
            </a:r>
            <a:r>
              <a:rPr lang="en-US" dirty="0">
                <a:solidFill>
                  <a:srgbClr val="0070C0"/>
                </a:solidFill>
              </a:rPr>
              <a:t>) </a:t>
            </a:r>
            <a:r>
              <a:rPr lang="en-US" dirty="0"/>
              <a:t>only once for each row.</a:t>
            </a:r>
          </a:p>
        </p:txBody>
      </p:sp>
    </p:spTree>
    <p:extLst>
      <p:ext uri="{BB962C8B-B14F-4D97-AF65-F5344CB8AC3E}">
        <p14:creationId xmlns:p14="http://schemas.microsoft.com/office/powerpoint/2010/main" val="35706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153400" cy="3124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Sim</a:t>
            </a:r>
            <a:r>
              <a:rPr lang="en-US" dirty="0" smtClean="0"/>
              <a:t>(X,Y) = </a:t>
            </a:r>
            <a:r>
              <a:rPr lang="en-US" dirty="0" err="1" smtClean="0"/>
              <a:t>cos</a:t>
            </a:r>
            <a:r>
              <a:rPr lang="en-US" dirty="0" smtClean="0"/>
              <a:t>(X,Y)</a:t>
            </a:r>
          </a:p>
          <a:p>
            <a:pPr lvl="1"/>
            <a:r>
              <a:rPr lang="en-US" sz="2600" dirty="0" smtClean="0"/>
              <a:t>The cosine of the angle between X and 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aligned (correlated) </a:t>
            </a:r>
            <a:r>
              <a:rPr lang="en-US" dirty="0" smtClean="0"/>
              <a:t>angle is </a:t>
            </a:r>
            <a:r>
              <a:rPr lang="en-US" dirty="0" smtClean="0">
                <a:solidFill>
                  <a:srgbClr val="0070C0"/>
                </a:solidFill>
              </a:rPr>
              <a:t>zero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(X,Y)=1</a:t>
            </a:r>
          </a:p>
          <a:p>
            <a:r>
              <a:rPr lang="en-US" dirty="0" smtClean="0"/>
              <a:t>If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orthogonal </a:t>
            </a:r>
            <a:r>
              <a:rPr lang="en-US" dirty="0" smtClean="0"/>
              <a:t>(no common coordinates) angle is </a:t>
            </a:r>
            <a:r>
              <a:rPr lang="en-US" dirty="0" smtClean="0">
                <a:solidFill>
                  <a:srgbClr val="0070C0"/>
                </a:solidFill>
              </a:rPr>
              <a:t>90 degrees </a:t>
            </a:r>
            <a:r>
              <a:rPr lang="en-US" dirty="0" smtClean="0"/>
              <a:t>and </a:t>
            </a:r>
            <a:r>
              <a:rPr lang="en-US" dirty="0" err="1" smtClean="0"/>
              <a:t>cos</a:t>
            </a:r>
            <a:r>
              <a:rPr lang="en-US" dirty="0" smtClean="0"/>
              <a:t>(X,Y) = 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Cosine is commonly used for comparing </a:t>
            </a:r>
            <a:r>
              <a:rPr lang="en-US" dirty="0" smtClean="0">
                <a:solidFill>
                  <a:srgbClr val="0070C0"/>
                </a:solidFill>
              </a:rPr>
              <a:t>documents</a:t>
            </a:r>
            <a:r>
              <a:rPr lang="en-US" dirty="0" smtClean="0"/>
              <a:t>, where we assume that the vectors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normalized </a:t>
            </a:r>
            <a:r>
              <a:rPr lang="en-US" dirty="0" smtClean="0"/>
              <a:t>by the document length.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975" y="1219200"/>
            <a:ext cx="50260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737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9C762-B593-4031-AAEF-40E7267CA973}" type="slidenum">
              <a:rPr lang="en-US"/>
              <a:pPr/>
              <a:t>40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similar pairs</a:t>
            </a:r>
            <a:endParaRPr lang="en-US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Problem: Find all pairs of documents with similarity at least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 = 0.8</a:t>
            </a:r>
          </a:p>
          <a:p>
            <a:r>
              <a:rPr lang="en-US" dirty="0" smtClean="0"/>
              <a:t>While </a:t>
            </a:r>
            <a:r>
              <a:rPr lang="en-US" dirty="0"/>
              <a:t>the signatures of all columns may fit in main memory, comparing the signatures of all pairs of columns is </a:t>
            </a:r>
            <a:r>
              <a:rPr lang="en-US" dirty="0">
                <a:solidFill>
                  <a:srgbClr val="FF0000"/>
                </a:solidFill>
              </a:rPr>
              <a:t>quadratic</a:t>
            </a:r>
            <a:r>
              <a:rPr lang="en-US" dirty="0"/>
              <a:t> in the number of columns.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10</a:t>
            </a:r>
            <a:r>
              <a:rPr lang="en-US" baseline="30000" dirty="0"/>
              <a:t>6</a:t>
            </a:r>
            <a:r>
              <a:rPr lang="en-US" dirty="0"/>
              <a:t> columns implies 5*10</a:t>
            </a:r>
            <a:r>
              <a:rPr lang="en-US" baseline="30000" dirty="0"/>
              <a:t>11</a:t>
            </a:r>
            <a:r>
              <a:rPr lang="en-US" dirty="0"/>
              <a:t> column-comparisons.</a:t>
            </a:r>
          </a:p>
          <a:p>
            <a:r>
              <a:rPr lang="en-US" dirty="0"/>
              <a:t>At 1 microsecond/comparison: 6 days.</a:t>
            </a:r>
          </a:p>
        </p:txBody>
      </p:sp>
    </p:spTree>
    <p:extLst>
      <p:ext uri="{BB962C8B-B14F-4D97-AF65-F5344CB8AC3E}">
        <p14:creationId xmlns:p14="http://schemas.microsoft.com/office/powerpoint/2010/main" val="235645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AC917-5D26-4744-B74A-4CB31276187A}" type="slidenum">
              <a:rPr lang="en-US"/>
              <a:pPr/>
              <a:t>41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Locality-Sensitive Hashing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What we want</a:t>
            </a:r>
            <a:r>
              <a:rPr lang="en-US" dirty="0" smtClean="0"/>
              <a:t>: a </a:t>
            </a:r>
            <a:r>
              <a:rPr lang="en-US" dirty="0"/>
              <a:t>function </a:t>
            </a:r>
            <a:r>
              <a:rPr lang="en-US" dirty="0" smtClean="0">
                <a:solidFill>
                  <a:srgbClr val="0070C0"/>
                </a:solidFill>
              </a:rPr>
              <a:t>f(X,Y)</a:t>
            </a:r>
            <a:r>
              <a:rPr lang="en-US" dirty="0" smtClean="0"/>
              <a:t> </a:t>
            </a:r>
            <a:r>
              <a:rPr lang="en-US" dirty="0"/>
              <a:t>that tells whether or not </a:t>
            </a:r>
            <a:r>
              <a:rPr lang="en-US" dirty="0">
                <a:solidFill>
                  <a:srgbClr val="0070C0"/>
                </a:solidFill>
              </a:rPr>
              <a:t>X</a:t>
            </a:r>
            <a:r>
              <a:rPr lang="en-US" dirty="0" smtClean="0"/>
              <a:t>  </a:t>
            </a:r>
            <a:r>
              <a:rPr lang="en-US" dirty="0"/>
              <a:t>and </a:t>
            </a:r>
            <a:r>
              <a:rPr lang="en-US" dirty="0">
                <a:solidFill>
                  <a:srgbClr val="0070C0"/>
                </a:solidFill>
              </a:rPr>
              <a:t>Y</a:t>
            </a:r>
            <a:r>
              <a:rPr lang="en-US" dirty="0" smtClean="0"/>
              <a:t>  </a:t>
            </a:r>
            <a:r>
              <a:rPr lang="en-US" dirty="0"/>
              <a:t>is a </a:t>
            </a:r>
            <a:r>
              <a:rPr lang="en-US" dirty="0">
                <a:solidFill>
                  <a:srgbClr val="FF0000"/>
                </a:solidFill>
              </a:rPr>
              <a:t>candidate </a:t>
            </a:r>
            <a:r>
              <a:rPr lang="en-US" dirty="0" smtClean="0">
                <a:solidFill>
                  <a:srgbClr val="FF0000"/>
                </a:solidFill>
              </a:rPr>
              <a:t>pair</a:t>
            </a:r>
            <a:r>
              <a:rPr lang="en-US" dirty="0" smtClean="0"/>
              <a:t>: </a:t>
            </a:r>
            <a:r>
              <a:rPr lang="en-US" dirty="0"/>
              <a:t>a pair of elements whose similarity must be evaluated.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simple idea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Y</a:t>
            </a:r>
            <a:r>
              <a:rPr lang="en-US" dirty="0" smtClean="0"/>
              <a:t> are a candidate pair if they have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same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min-hash signature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Easy to test by </a:t>
            </a:r>
            <a:r>
              <a:rPr lang="en-US" dirty="0" smtClean="0">
                <a:solidFill>
                  <a:srgbClr val="0070C0"/>
                </a:solidFill>
              </a:rPr>
              <a:t>hashing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signatures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Similar sets </a:t>
            </a:r>
            <a:r>
              <a:rPr lang="en-US" dirty="0" smtClean="0"/>
              <a:t>are more </a:t>
            </a:r>
            <a:r>
              <a:rPr lang="en-US" dirty="0" smtClean="0">
                <a:solidFill>
                  <a:srgbClr val="00B0F0"/>
                </a:solidFill>
              </a:rPr>
              <a:t>likely</a:t>
            </a:r>
            <a:r>
              <a:rPr lang="en-US" dirty="0" smtClean="0"/>
              <a:t> to have the </a:t>
            </a:r>
            <a:r>
              <a:rPr lang="en-US" dirty="0" smtClean="0">
                <a:solidFill>
                  <a:srgbClr val="00B0F0"/>
                </a:solidFill>
              </a:rPr>
              <a:t>same signature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Likely to produce many </a:t>
            </a:r>
            <a:r>
              <a:rPr lang="en-US" dirty="0" smtClean="0">
                <a:solidFill>
                  <a:srgbClr val="FF0000"/>
                </a:solidFill>
              </a:rPr>
              <a:t>false negatives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Requiring full match of signature is strict, some similar sets will be lost.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Improvement</a:t>
            </a:r>
            <a:r>
              <a:rPr lang="en-US" dirty="0" smtClean="0"/>
              <a:t>: Compute multiple signatures; candidate pairs should have </a:t>
            </a:r>
            <a:r>
              <a:rPr lang="en-US" dirty="0" smtClean="0">
                <a:solidFill>
                  <a:srgbClr val="FF0000"/>
                </a:solidFill>
              </a:rPr>
              <a:t>at least </a:t>
            </a:r>
            <a:r>
              <a:rPr lang="en-US" dirty="0" smtClean="0"/>
              <a:t>one common signature. </a:t>
            </a:r>
          </a:p>
          <a:p>
            <a:pPr lvl="1"/>
            <a:r>
              <a:rPr lang="en-US" dirty="0" smtClean="0"/>
              <a:t>Reduce the probability for false negatives.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59582" y="3352800"/>
            <a:ext cx="29931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! Multiple levels of Hashing!</a:t>
            </a:r>
          </a:p>
        </p:txBody>
      </p:sp>
    </p:spTree>
    <p:extLst>
      <p:ext uri="{BB962C8B-B14F-4D97-AF65-F5344CB8AC3E}">
        <p14:creationId xmlns:p14="http://schemas.microsoft.com/office/powerpoint/2010/main" val="225170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BBCF-D9D6-48B7-96EE-52CD55EB6F1D}" type="slidenum">
              <a:rPr lang="en-US"/>
              <a:pPr/>
              <a:t>42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 matrix reminder</a:t>
            </a:r>
            <a:endParaRPr lang="en-US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590800" y="1905000"/>
            <a:ext cx="4343400" cy="41910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3894138" y="6173788"/>
            <a:ext cx="1341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/>
              <a:t>Matrix </a:t>
            </a:r>
            <a:r>
              <a:rPr lang="en-US" i="1"/>
              <a:t>M</a:t>
            </a:r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20574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154315" y="3506788"/>
            <a:ext cx="19030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n</a:t>
            </a:r>
            <a:r>
              <a:rPr lang="en-US" dirty="0" smtClean="0"/>
              <a:t> hash functions</a:t>
            </a:r>
            <a:endParaRPr lang="en-US" dirty="0"/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495800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7087027" y="5058460"/>
            <a:ext cx="205697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/>
              <a:t>Sig(S):</a:t>
            </a:r>
          </a:p>
          <a:p>
            <a:r>
              <a:rPr lang="en-US" sz="1800" dirty="0" smtClean="0"/>
              <a:t>signature</a:t>
            </a:r>
            <a:r>
              <a:rPr lang="en-US" dirty="0" smtClean="0"/>
              <a:t> for set S</a:t>
            </a:r>
            <a:endParaRPr lang="en-US" sz="1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2590800" y="2743200"/>
            <a:ext cx="4343400" cy="152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9" idx="1"/>
          </p:cNvCxnSpPr>
          <p:nvPr/>
        </p:nvCxnSpPr>
        <p:spPr>
          <a:xfrm flipH="1" flipV="1">
            <a:off x="5791201" y="2907291"/>
            <a:ext cx="1295826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82960" idx="1"/>
          </p:cNvCxnSpPr>
          <p:nvPr/>
        </p:nvCxnSpPr>
        <p:spPr>
          <a:xfrm flipH="1" flipV="1">
            <a:off x="4762501" y="4800600"/>
            <a:ext cx="2324526" cy="581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7027" y="2907291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hash function i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2743200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30" idx="1"/>
          </p:cNvCxnSpPr>
          <p:nvPr/>
        </p:nvCxnSpPr>
        <p:spPr>
          <a:xfrm flipH="1">
            <a:off x="4724401" y="2089666"/>
            <a:ext cx="2362626" cy="653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087027" y="190500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Sig(</a:t>
            </a:r>
            <a:r>
              <a:rPr lang="en-US" dirty="0" err="1" smtClean="0"/>
              <a:t>S,i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3627439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77370" y="6096000"/>
            <a:ext cx="21324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smtClean="0"/>
              <a:t>signature</a:t>
            </a:r>
            <a:r>
              <a:rPr lang="en-US" dirty="0" smtClean="0"/>
              <a:t> for set S’</a:t>
            </a:r>
            <a:endParaRPr lang="en-US" sz="1800" dirty="0" smtClean="0"/>
          </a:p>
        </p:txBody>
      </p:sp>
      <p:cxnSp>
        <p:nvCxnSpPr>
          <p:cNvPr id="19" name="Straight Arrow Connector 18"/>
          <p:cNvCxnSpPr>
            <a:stCxn id="34" idx="3"/>
          </p:cNvCxnSpPr>
          <p:nvPr/>
        </p:nvCxnSpPr>
        <p:spPr>
          <a:xfrm flipV="1">
            <a:off x="2209800" y="5021864"/>
            <a:ext cx="1417639" cy="1258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5215" y="2089666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Sig(</a:t>
            </a:r>
            <a:r>
              <a:rPr lang="en-US" dirty="0" err="1" smtClean="0"/>
              <a:t>S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</a:rPr>
              <a:t>’</a:t>
            </a:r>
            <a:r>
              <a:rPr lang="en-US" dirty="0" err="1" smtClean="0"/>
              <a:t>,i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40" idx="3"/>
          </p:cNvCxnSpPr>
          <p:nvPr/>
        </p:nvCxnSpPr>
        <p:spPr>
          <a:xfrm>
            <a:off x="1619780" y="2274332"/>
            <a:ext cx="2007659" cy="468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627439" y="2743200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645380" y="1415534"/>
            <a:ext cx="3399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Prob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(Sig(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S,i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 == Sig(S’,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)) = 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sim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(S,S’)</a:t>
            </a:r>
            <a:endParaRPr lang="en-US" dirty="0">
              <a:latin typeface="Calibri" pitchFamily="34" charset="0"/>
              <a:ea typeface="Cambria Math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7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7" grpId="0" animBg="1"/>
      <p:bldP spid="82960" grpId="0"/>
      <p:bldP spid="2" grpId="0" animBg="1"/>
      <p:bldP spid="9" grpId="0"/>
      <p:bldP spid="12" grpId="0" animBg="1"/>
      <p:bldP spid="30" grpId="0"/>
      <p:bldP spid="33" grpId="0" animBg="1"/>
      <p:bldP spid="40" grpId="0"/>
      <p:bldP spid="25" grpId="0" animBg="1"/>
      <p:bldP spid="2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43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</a:t>
            </a:r>
            <a:r>
              <a:rPr lang="en-US" dirty="0" smtClean="0">
                <a:solidFill>
                  <a:srgbClr val="0070C0"/>
                </a:solidFill>
              </a:rPr>
              <a:t>r</a:t>
            </a:r>
            <a:r>
              <a:rPr lang="en-US" dirty="0" smtClean="0"/>
              <a:t> hash functions.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6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BBCF-D9D6-48B7-96EE-52CD55EB6F1D}" type="slidenum">
              <a:rPr lang="en-US"/>
              <a:pPr/>
              <a:t>44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into bands</a:t>
            </a:r>
            <a:endParaRPr lang="en-US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590800" y="1905000"/>
            <a:ext cx="4343400" cy="41910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>
            <a:off x="2590800" y="27432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2590800" y="44196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2590800" y="5257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4157205" y="1446187"/>
            <a:ext cx="12105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/>
              <a:t>Matrix </a:t>
            </a:r>
            <a:r>
              <a:rPr lang="en-US" i="1" dirty="0" smtClean="0"/>
              <a:t>Sig</a:t>
            </a:r>
            <a:endParaRPr lang="en-US" i="1" dirty="0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7319963" y="2744788"/>
            <a:ext cx="1384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/>
              <a:t>r </a:t>
            </a:r>
            <a:r>
              <a:rPr lang="en-US"/>
              <a:t> rows</a:t>
            </a:r>
          </a:p>
          <a:p>
            <a:pPr algn="ctr"/>
            <a:r>
              <a:rPr lang="en-US"/>
              <a:t>per band</a:t>
            </a:r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7165975" y="2741613"/>
            <a:ext cx="0" cy="841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20574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582613" y="3506788"/>
            <a:ext cx="134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/>
              <a:t>b</a:t>
            </a:r>
            <a:r>
              <a:rPr lang="en-US" dirty="0"/>
              <a:t>  bands</a:t>
            </a:r>
          </a:p>
        </p:txBody>
      </p:sp>
      <p:sp>
        <p:nvSpPr>
          <p:cNvPr id="82957" name="Rectangle 13"/>
          <p:cNvSpPr>
            <a:spLocks noChangeArrowheads="1"/>
          </p:cNvSpPr>
          <p:nvPr/>
        </p:nvSpPr>
        <p:spPr bwMode="auto">
          <a:xfrm>
            <a:off x="4495800" y="1905000"/>
            <a:ext cx="228600" cy="4191000"/>
          </a:xfrm>
          <a:prstGeom prst="rect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 flipH="1" flipV="1">
            <a:off x="4610098" y="6096000"/>
            <a:ext cx="266701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4876799" y="6156325"/>
            <a:ext cx="1119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/>
              <a:t>   One</a:t>
            </a:r>
          </a:p>
          <a:p>
            <a:r>
              <a:rPr lang="en-US" sz="1800" dirty="0"/>
              <a:t>signature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51723" y="1524000"/>
            <a:ext cx="25891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 smtClean="0"/>
              <a:t>n = b*r </a:t>
            </a:r>
            <a:r>
              <a:rPr lang="en-US" dirty="0" smtClean="0"/>
              <a:t>  hash functions</a:t>
            </a:r>
            <a:endParaRPr lang="en-US" dirty="0"/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51723" y="3962400"/>
            <a:ext cx="20056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mini-signatures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95800" y="3582988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95800" y="4419600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495800" y="1908176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495800" y="2730501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495800" y="5259388"/>
            <a:ext cx="228600" cy="836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18" idx="3"/>
          </p:cNvCxnSpPr>
          <p:nvPr/>
        </p:nvCxnSpPr>
        <p:spPr>
          <a:xfrm flipV="1">
            <a:off x="2057400" y="2326482"/>
            <a:ext cx="2438400" cy="18205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057400" y="3236774"/>
            <a:ext cx="2438400" cy="910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057400" y="4147066"/>
            <a:ext cx="2438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057400" y="4147066"/>
            <a:ext cx="2438400" cy="805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57400" y="4147066"/>
            <a:ext cx="2438400" cy="1644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78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45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r hash functions.</a:t>
            </a:r>
            <a:endParaRPr lang="en-US" dirty="0"/>
          </a:p>
          <a:p>
            <a:r>
              <a:rPr lang="en-US" dirty="0"/>
              <a:t>For each band, hash </a:t>
            </a:r>
            <a:r>
              <a:rPr lang="en-US" dirty="0" smtClean="0"/>
              <a:t>the mini-signature to </a:t>
            </a:r>
            <a:r>
              <a:rPr lang="en-US" dirty="0"/>
              <a:t>a hash table with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buckets.</a:t>
            </a:r>
          </a:p>
          <a:p>
            <a:pPr lvl="1"/>
            <a:r>
              <a:rPr lang="en-US" dirty="0"/>
              <a:t>Make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as large as </a:t>
            </a:r>
            <a:r>
              <a:rPr lang="en-US" dirty="0" smtClean="0"/>
              <a:t>possible so that mini-signatures that hash to the same bucket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almost certainly identical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93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BB024-0B59-41AC-AFB7-E97527C085D8}" type="slidenum">
              <a:rPr lang="en-US"/>
              <a:pPr/>
              <a:t>46</a:t>
            </a:fld>
            <a:endParaRPr 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1447800" y="2895600"/>
            <a:ext cx="2819400" cy="3352800"/>
          </a:xfrm>
          <a:prstGeom prst="rect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362200" y="2209800"/>
            <a:ext cx="1052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Matrix M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724400" y="4267200"/>
            <a:ext cx="887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r </a:t>
            </a:r>
            <a:r>
              <a:rPr lang="en-US" sz="1800"/>
              <a:t> rows</a:t>
            </a:r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>
            <a:off x="1066800" y="3505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8" name="Line 6"/>
          <p:cNvSpPr>
            <a:spLocks noChangeShapeType="1"/>
          </p:cNvSpPr>
          <p:nvPr/>
        </p:nvSpPr>
        <p:spPr bwMode="auto">
          <a:xfrm>
            <a:off x="1066800" y="4114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9" name="Line 7"/>
          <p:cNvSpPr>
            <a:spLocks noChangeShapeType="1"/>
          </p:cNvSpPr>
          <p:nvPr/>
        </p:nvSpPr>
        <p:spPr bwMode="auto">
          <a:xfrm>
            <a:off x="1066800" y="4800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1066800" y="5486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 flipV="1">
            <a:off x="5105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>
            <a:off x="5105400" y="4572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V="1">
            <a:off x="6553200" y="2819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>
            <a:off x="6553200" y="4800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6088063" y="4191000"/>
            <a:ext cx="1057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b </a:t>
            </a:r>
            <a:r>
              <a:rPr lang="en-US" sz="1800"/>
              <a:t> bands</a:t>
            </a:r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2286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5007" name="Rectangle 15"/>
          <p:cNvSpPr>
            <a:spLocks noChangeArrowheads="1"/>
          </p:cNvSpPr>
          <p:nvPr/>
        </p:nvSpPr>
        <p:spPr bwMode="auto">
          <a:xfrm>
            <a:off x="1905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1524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3048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3414713" y="3505200"/>
            <a:ext cx="319087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2667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3810000" y="3505200"/>
            <a:ext cx="304800" cy="6096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1371600" y="762000"/>
            <a:ext cx="2514600" cy="76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 dirty="0" smtClean="0"/>
              <a:t>Hash Table</a:t>
            </a:r>
            <a:endParaRPr lang="en-US" sz="1800" dirty="0"/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>
            <a:off x="19812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5" name="Line 23"/>
          <p:cNvSpPr>
            <a:spLocks noChangeShapeType="1"/>
          </p:cNvSpPr>
          <p:nvPr/>
        </p:nvSpPr>
        <p:spPr bwMode="auto">
          <a:xfrm>
            <a:off x="25908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6" name="Line 24"/>
          <p:cNvSpPr>
            <a:spLocks noChangeShapeType="1"/>
          </p:cNvSpPr>
          <p:nvPr/>
        </p:nvSpPr>
        <p:spPr bwMode="auto">
          <a:xfrm>
            <a:off x="3200400" y="762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7" name="Line 25"/>
          <p:cNvSpPr>
            <a:spLocks noChangeShapeType="1"/>
          </p:cNvSpPr>
          <p:nvPr/>
        </p:nvSpPr>
        <p:spPr bwMode="auto">
          <a:xfrm flipV="1">
            <a:off x="1676400" y="1295400"/>
            <a:ext cx="457200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8" name="Line 26"/>
          <p:cNvSpPr>
            <a:spLocks noChangeShapeType="1"/>
          </p:cNvSpPr>
          <p:nvPr/>
        </p:nvSpPr>
        <p:spPr bwMode="auto">
          <a:xfrm flipV="1">
            <a:off x="2057400" y="1219200"/>
            <a:ext cx="1447800" cy="2286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19" name="Line 27"/>
          <p:cNvSpPr>
            <a:spLocks noChangeShapeType="1"/>
          </p:cNvSpPr>
          <p:nvPr/>
        </p:nvSpPr>
        <p:spPr bwMode="auto">
          <a:xfrm flipH="1" flipV="1">
            <a:off x="1524000" y="1066800"/>
            <a:ext cx="9144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0" name="Line 28"/>
          <p:cNvSpPr>
            <a:spLocks noChangeShapeType="1"/>
          </p:cNvSpPr>
          <p:nvPr/>
        </p:nvSpPr>
        <p:spPr bwMode="auto">
          <a:xfrm flipV="1">
            <a:off x="2819400" y="1295400"/>
            <a:ext cx="152400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1" name="Line 29"/>
          <p:cNvSpPr>
            <a:spLocks noChangeShapeType="1"/>
          </p:cNvSpPr>
          <p:nvPr/>
        </p:nvSpPr>
        <p:spPr bwMode="auto">
          <a:xfrm flipH="1" flipV="1">
            <a:off x="2362200" y="1371600"/>
            <a:ext cx="83820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2" name="Line 30"/>
          <p:cNvSpPr>
            <a:spLocks noChangeShapeType="1"/>
          </p:cNvSpPr>
          <p:nvPr/>
        </p:nvSpPr>
        <p:spPr bwMode="auto">
          <a:xfrm flipV="1">
            <a:off x="3581400" y="1066800"/>
            <a:ext cx="1524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23" name="Line 31"/>
          <p:cNvSpPr>
            <a:spLocks noChangeShapeType="1"/>
          </p:cNvSpPr>
          <p:nvPr/>
        </p:nvSpPr>
        <p:spPr bwMode="auto">
          <a:xfrm flipH="1" flipV="1">
            <a:off x="2971800" y="914400"/>
            <a:ext cx="99060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5026" name="Group 34"/>
          <p:cNvGrpSpPr>
            <a:grpSpLocks/>
          </p:cNvGrpSpPr>
          <p:nvPr/>
        </p:nvGrpSpPr>
        <p:grpSpPr bwMode="auto">
          <a:xfrm>
            <a:off x="3581400" y="869950"/>
            <a:ext cx="4897442" cy="646113"/>
            <a:chOff x="2256" y="260"/>
            <a:chExt cx="3085" cy="407"/>
          </a:xfrm>
        </p:grpSpPr>
        <p:sp>
          <p:nvSpPr>
            <p:cNvPr id="85024" name="Text Box 32"/>
            <p:cNvSpPr txBox="1">
              <a:spLocks noChangeArrowheads="1"/>
            </p:cNvSpPr>
            <p:nvPr/>
          </p:nvSpPr>
          <p:spPr bwMode="auto">
            <a:xfrm>
              <a:off x="3254" y="260"/>
              <a:ext cx="208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Columns 2 and 6</a:t>
              </a:r>
            </a:p>
            <a:p>
              <a:r>
                <a:rPr lang="en-US" sz="1800" dirty="0"/>
                <a:t>are </a:t>
              </a:r>
              <a:r>
                <a:rPr lang="en-US" sz="1800" dirty="0" smtClean="0"/>
                <a:t>(almost certainly) </a:t>
              </a:r>
              <a:r>
                <a:rPr lang="en-US" sz="1800" dirty="0">
                  <a:solidFill>
                    <a:schemeClr val="accent6">
                      <a:lumMod val="75000"/>
                    </a:schemeClr>
                  </a:solidFill>
                </a:rPr>
                <a:t>identical</a:t>
              </a:r>
              <a:r>
                <a:rPr lang="en-US" sz="1800" dirty="0"/>
                <a:t>.</a:t>
              </a:r>
            </a:p>
          </p:txBody>
        </p:sp>
        <p:sp>
          <p:nvSpPr>
            <p:cNvPr id="85025" name="Line 33"/>
            <p:cNvSpPr>
              <a:spLocks noChangeShapeType="1"/>
            </p:cNvSpPr>
            <p:nvPr/>
          </p:nvSpPr>
          <p:spPr bwMode="auto">
            <a:xfrm flipH="1">
              <a:off x="2256" y="480"/>
              <a:ext cx="96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5029" name="Group 37"/>
          <p:cNvGrpSpPr>
            <a:grpSpLocks/>
          </p:cNvGrpSpPr>
          <p:nvPr/>
        </p:nvGrpSpPr>
        <p:grpSpPr bwMode="auto">
          <a:xfrm>
            <a:off x="3581400" y="1784350"/>
            <a:ext cx="3559175" cy="641350"/>
            <a:chOff x="2256" y="836"/>
            <a:chExt cx="2242" cy="404"/>
          </a:xfrm>
        </p:grpSpPr>
        <p:sp>
          <p:nvSpPr>
            <p:cNvPr id="85027" name="Text Box 35"/>
            <p:cNvSpPr txBox="1">
              <a:spLocks noChangeArrowheads="1"/>
            </p:cNvSpPr>
            <p:nvPr/>
          </p:nvSpPr>
          <p:spPr bwMode="auto">
            <a:xfrm>
              <a:off x="3062" y="836"/>
              <a:ext cx="14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Columns 6 and 7 are</a:t>
              </a:r>
            </a:p>
            <a:p>
              <a:r>
                <a:rPr lang="en-US" sz="1800"/>
                <a:t>surely different.</a:t>
              </a:r>
            </a:p>
          </p:txBody>
        </p:sp>
        <p:sp>
          <p:nvSpPr>
            <p:cNvPr id="85028" name="Line 36"/>
            <p:cNvSpPr>
              <a:spLocks noChangeShapeType="1"/>
            </p:cNvSpPr>
            <p:nvPr/>
          </p:nvSpPr>
          <p:spPr bwMode="auto">
            <a:xfrm flipH="1">
              <a:off x="2256" y="1056"/>
              <a:ext cx="816" cy="9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585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500" fill="hold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50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50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05A8-499F-4D55-A82D-23AFF23BBC81}" type="slidenum">
              <a:rPr lang="en-US"/>
              <a:pPr/>
              <a:t>47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dirty="0"/>
              <a:t>Partition into Bands –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4582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Divide </a:t>
            </a:r>
            <a:r>
              <a:rPr lang="en-US" dirty="0" smtClean="0"/>
              <a:t>the signature matrix Sig  </a:t>
            </a:r>
            <a:r>
              <a:rPr lang="en-US" dirty="0"/>
              <a:t>into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i="1" dirty="0"/>
              <a:t> </a:t>
            </a:r>
            <a:r>
              <a:rPr lang="en-US" dirty="0"/>
              <a:t> bands of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rows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band is a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mini-signature</a:t>
            </a:r>
            <a:r>
              <a:rPr lang="en-US" dirty="0" smtClean="0"/>
              <a:t> with r hash functions.</a:t>
            </a:r>
            <a:endParaRPr lang="en-US" dirty="0"/>
          </a:p>
          <a:p>
            <a:r>
              <a:rPr lang="en-US" dirty="0"/>
              <a:t>For each band, hash </a:t>
            </a:r>
            <a:r>
              <a:rPr lang="en-US" dirty="0" smtClean="0"/>
              <a:t>the mini-signature to </a:t>
            </a:r>
            <a:r>
              <a:rPr lang="en-US" dirty="0"/>
              <a:t>a hash table with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buckets.</a:t>
            </a:r>
          </a:p>
          <a:p>
            <a:pPr lvl="1"/>
            <a:r>
              <a:rPr lang="en-US" dirty="0"/>
              <a:t>Make </a:t>
            </a:r>
            <a:r>
              <a:rPr lang="en-US" i="1" dirty="0">
                <a:solidFill>
                  <a:srgbClr val="0070C0"/>
                </a:solidFill>
              </a:rPr>
              <a:t>k</a:t>
            </a:r>
            <a:r>
              <a:rPr lang="en-US" dirty="0"/>
              <a:t>  as large as </a:t>
            </a:r>
            <a:r>
              <a:rPr lang="en-US" dirty="0" smtClean="0"/>
              <a:t>possible so that mini-signatures that hash to the same bucket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almost certainly identical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Candidate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column pairs are those that hash to the same bucket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0070C0"/>
                </a:solidFill>
              </a:rPr>
              <a:t>at least </a:t>
            </a:r>
            <a:r>
              <a:rPr lang="en-US" dirty="0">
                <a:solidFill>
                  <a:srgbClr val="0070C0"/>
                </a:solidFill>
              </a:rPr>
              <a:t>1 band</a:t>
            </a:r>
            <a:r>
              <a:rPr lang="en-US" dirty="0"/>
              <a:t>.</a:t>
            </a:r>
          </a:p>
          <a:p>
            <a:r>
              <a:rPr lang="en-US" dirty="0"/>
              <a:t>Tune</a:t>
            </a:r>
            <a:r>
              <a:rPr lang="en-US" i="1" dirty="0"/>
              <a:t> </a:t>
            </a:r>
            <a:r>
              <a:rPr lang="en-US" i="1" dirty="0">
                <a:solidFill>
                  <a:srgbClr val="0070C0"/>
                </a:solidFill>
              </a:rPr>
              <a:t>b</a:t>
            </a:r>
            <a:r>
              <a:rPr lang="en-US" dirty="0"/>
              <a:t> and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  <a:r>
              <a:rPr lang="en-US" dirty="0"/>
              <a:t>  to catch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most similar pairs</a:t>
            </a:r>
            <a:r>
              <a:rPr lang="en-US" dirty="0"/>
              <a:t>, but </a:t>
            </a:r>
            <a:r>
              <a:rPr lang="en-US" dirty="0">
                <a:solidFill>
                  <a:srgbClr val="0070C0"/>
                </a:solidFill>
              </a:rPr>
              <a:t>few </a:t>
            </a:r>
            <a:r>
              <a:rPr lang="en-US" dirty="0" smtClean="0">
                <a:solidFill>
                  <a:srgbClr val="0070C0"/>
                </a:solidFill>
              </a:rPr>
              <a:t>non-similar </a:t>
            </a:r>
            <a:r>
              <a:rPr lang="en-US" dirty="0">
                <a:solidFill>
                  <a:srgbClr val="0070C0"/>
                </a:solidFill>
              </a:rPr>
              <a:t>pairs.</a:t>
            </a:r>
          </a:p>
        </p:txBody>
      </p:sp>
    </p:spTree>
    <p:extLst>
      <p:ext uri="{BB962C8B-B14F-4D97-AF65-F5344CB8AC3E}">
        <p14:creationId xmlns:p14="http://schemas.microsoft.com/office/powerpoint/2010/main" val="60016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12ED3-0C51-41F7-9F85-8A4E45F9E4AD}" type="slidenum">
              <a:rPr lang="en-US"/>
              <a:pPr/>
              <a:t>48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Analysis of LSH – What We Want</a:t>
            </a: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2179638" y="6096000"/>
            <a:ext cx="3032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       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6742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2362200" y="54102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t</a:t>
            </a:r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 flipV="1">
            <a:off x="4495800" y="1828800"/>
            <a:ext cx="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>
            <a:off x="4495800" y="1828800"/>
            <a:ext cx="21336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6748" name="Group 12"/>
          <p:cNvGrpSpPr>
            <a:grpSpLocks/>
          </p:cNvGrpSpPr>
          <p:nvPr/>
        </p:nvGrpSpPr>
        <p:grpSpPr bwMode="auto">
          <a:xfrm>
            <a:off x="2667000" y="3581400"/>
            <a:ext cx="1236663" cy="1828800"/>
            <a:chOff x="1680" y="2256"/>
            <a:chExt cx="779" cy="1152"/>
          </a:xfrm>
        </p:grpSpPr>
        <p:sp>
          <p:nvSpPr>
            <p:cNvPr id="116749" name="Text Box 13"/>
            <p:cNvSpPr txBox="1">
              <a:spLocks noChangeArrowheads="1"/>
            </p:cNvSpPr>
            <p:nvPr/>
          </p:nvSpPr>
          <p:spPr bwMode="auto">
            <a:xfrm>
              <a:off x="1680" y="2256"/>
              <a:ext cx="77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No chance</a:t>
              </a:r>
            </a:p>
            <a:p>
              <a:pPr algn="ctr"/>
              <a:r>
                <a:rPr lang="en-US" sz="1800"/>
                <a:t>if </a:t>
              </a:r>
              <a:r>
                <a:rPr lang="en-US" sz="1800" i="1"/>
                <a:t>s</a:t>
              </a:r>
              <a:r>
                <a:rPr lang="en-US" sz="1800"/>
                <a:t> &lt; </a:t>
              </a:r>
              <a:r>
                <a:rPr lang="en-US" sz="1800" i="1"/>
                <a:t>t</a:t>
              </a:r>
            </a:p>
          </p:txBody>
        </p:sp>
        <p:sp>
          <p:nvSpPr>
            <p:cNvPr id="116750" name="Line 14"/>
            <p:cNvSpPr>
              <a:spLocks noChangeShapeType="1"/>
            </p:cNvSpPr>
            <p:nvPr/>
          </p:nvSpPr>
          <p:spPr bwMode="auto">
            <a:xfrm>
              <a:off x="2112" y="2736"/>
              <a:ext cx="28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6751" name="Group 15"/>
          <p:cNvGrpSpPr>
            <a:grpSpLocks/>
          </p:cNvGrpSpPr>
          <p:nvPr/>
        </p:nvGrpSpPr>
        <p:grpSpPr bwMode="auto">
          <a:xfrm>
            <a:off x="4953000" y="1828800"/>
            <a:ext cx="1303338" cy="1327150"/>
            <a:chOff x="3120" y="1152"/>
            <a:chExt cx="821" cy="836"/>
          </a:xfrm>
        </p:grpSpPr>
        <p:sp>
          <p:nvSpPr>
            <p:cNvPr id="116752" name="Text Box 16"/>
            <p:cNvSpPr txBox="1">
              <a:spLocks noChangeArrowheads="1"/>
            </p:cNvSpPr>
            <p:nvPr/>
          </p:nvSpPr>
          <p:spPr bwMode="auto">
            <a:xfrm>
              <a:off x="3120" y="1584"/>
              <a:ext cx="82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800"/>
                <a:t>Probability</a:t>
              </a:r>
            </a:p>
            <a:p>
              <a:pPr algn="ctr"/>
              <a:r>
                <a:rPr lang="en-US" sz="1800"/>
                <a:t>= 1 if </a:t>
              </a:r>
              <a:r>
                <a:rPr lang="en-US" sz="1800" i="1"/>
                <a:t>s</a:t>
              </a:r>
              <a:r>
                <a:rPr lang="en-US" sz="1800"/>
                <a:t> &gt; </a:t>
              </a:r>
              <a:r>
                <a:rPr lang="en-US" sz="1800" i="1"/>
                <a:t>t</a:t>
              </a:r>
            </a:p>
          </p:txBody>
        </p:sp>
        <p:sp>
          <p:nvSpPr>
            <p:cNvPr id="116753" name="Line 17"/>
            <p:cNvSpPr>
              <a:spLocks noChangeShapeType="1"/>
            </p:cNvSpPr>
            <p:nvPr/>
          </p:nvSpPr>
          <p:spPr bwMode="auto">
            <a:xfrm flipV="1">
              <a:off x="3408" y="1152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836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F76-95AF-441D-AEAB-B86A9C6C2C3E}" type="slidenum">
              <a:rPr lang="en-US"/>
              <a:pPr/>
              <a:t>49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One Band </a:t>
            </a:r>
            <a:r>
              <a:rPr lang="en-US" dirty="0"/>
              <a:t>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One Row </a:t>
            </a:r>
            <a:r>
              <a:rPr lang="en-US" dirty="0"/>
              <a:t>Gives You</a:t>
            </a:r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2684463" y="6096000"/>
            <a:ext cx="2532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7765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7766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 flipV="1">
            <a:off x="2362200" y="1828800"/>
            <a:ext cx="4267200" cy="3581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/>
              <a:t>t</a:t>
            </a:r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4572000" y="3505200"/>
            <a:ext cx="19986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Remember:</a:t>
            </a:r>
          </a:p>
          <a:p>
            <a:r>
              <a:rPr lang="en-US" sz="1800"/>
              <a:t>probability of</a:t>
            </a:r>
          </a:p>
          <a:p>
            <a:r>
              <a:rPr lang="en-US" sz="1800"/>
              <a:t>equal hash-values</a:t>
            </a:r>
          </a:p>
          <a:p>
            <a:r>
              <a:rPr lang="en-US" sz="1800"/>
              <a:t>= similarity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81800" y="2558534"/>
            <a:ext cx="240322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Single hash signature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28855" y="5486400"/>
            <a:ext cx="3399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Prob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(Sig(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S,i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 == Sig(S’,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)) = </a:t>
            </a:r>
            <a:r>
              <a:rPr lang="en-US" dirty="0" err="1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sim</a:t>
            </a:r>
            <a:r>
              <a:rPr lang="en-US" dirty="0" smtClean="0">
                <a:latin typeface="Calibri" pitchFamily="34" charset="0"/>
                <a:ea typeface="Cambria Math" pitchFamily="18" charset="0"/>
                <a:cs typeface="Calibri" pitchFamily="34" charset="0"/>
              </a:rPr>
              <a:t>(S,S’)</a:t>
            </a:r>
            <a:endParaRPr lang="en-US" dirty="0">
              <a:latin typeface="Calibri" pitchFamily="34" charset="0"/>
              <a:ea typeface="Cambria Math" pitchFamily="18" charset="0"/>
              <a:cs typeface="Calibri" pitchFamily="34" charset="0"/>
            </a:endParaRPr>
          </a:p>
        </p:txBody>
      </p:sp>
      <p:cxnSp>
        <p:nvCxnSpPr>
          <p:cNvPr id="4" name="Straight Connector 3"/>
          <p:cNvCxnSpPr>
            <a:stCxn id="117763" idx="2"/>
            <a:endCxn id="117763" idx="0"/>
          </p:cNvCxnSpPr>
          <p:nvPr/>
        </p:nvCxnSpPr>
        <p:spPr>
          <a:xfrm flipV="1">
            <a:off x="4495800" y="1828800"/>
            <a:ext cx="0" cy="35814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51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0" grpId="0" autoUpdateAnimBg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Application: Recommendations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Recommendation</a:t>
            </a:r>
            <a:r>
              <a:rPr lang="en-US" dirty="0" smtClean="0"/>
              <a:t> systems</a:t>
            </a:r>
          </a:p>
          <a:p>
            <a:pPr lvl="1"/>
            <a:r>
              <a:rPr lang="en-US" dirty="0" smtClean="0"/>
              <a:t>When a user buys an </a:t>
            </a:r>
            <a:r>
              <a:rPr lang="en-US" dirty="0" smtClean="0">
                <a:solidFill>
                  <a:srgbClr val="0070C0"/>
                </a:solidFill>
              </a:rPr>
              <a:t>item</a:t>
            </a:r>
            <a:r>
              <a:rPr lang="en-US" dirty="0" smtClean="0"/>
              <a:t> (initially books) we want to recommend other items that the user may like</a:t>
            </a:r>
          </a:p>
          <a:p>
            <a:pPr lvl="1"/>
            <a:r>
              <a:rPr lang="en-US" dirty="0" smtClean="0"/>
              <a:t>When a user rates a </a:t>
            </a:r>
            <a:r>
              <a:rPr lang="en-US" dirty="0" smtClean="0">
                <a:solidFill>
                  <a:srgbClr val="0070C0"/>
                </a:solidFill>
              </a:rPr>
              <a:t>movie</a:t>
            </a:r>
            <a:r>
              <a:rPr lang="en-US" dirty="0" smtClean="0"/>
              <a:t>, we want to recommend movies that the user may like</a:t>
            </a:r>
          </a:p>
          <a:p>
            <a:pPr lvl="1"/>
            <a:r>
              <a:rPr lang="en-US" dirty="0" smtClean="0"/>
              <a:t>When a user likes a </a:t>
            </a:r>
            <a:r>
              <a:rPr lang="en-US" dirty="0" smtClean="0">
                <a:solidFill>
                  <a:srgbClr val="0070C0"/>
                </a:solidFill>
              </a:rPr>
              <a:t>song</a:t>
            </a:r>
            <a:r>
              <a:rPr lang="en-US" dirty="0" smtClean="0"/>
              <a:t>, we want to recommend other songs that they may like</a:t>
            </a:r>
          </a:p>
          <a:p>
            <a:endParaRPr lang="en-US" dirty="0" smtClean="0"/>
          </a:p>
          <a:p>
            <a:r>
              <a:rPr lang="en-US" dirty="0" smtClean="0"/>
              <a:t>A big success of data mining</a:t>
            </a:r>
          </a:p>
          <a:p>
            <a:r>
              <a:rPr lang="en-US" dirty="0" smtClean="0"/>
              <a:t>Exploits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long tail</a:t>
            </a:r>
          </a:p>
          <a:p>
            <a:pPr lvl="1"/>
            <a:r>
              <a:rPr lang="en-US" dirty="0" smtClean="0"/>
              <a:t>How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Into Thin Air </a:t>
            </a:r>
            <a:r>
              <a:rPr lang="en-US" dirty="0" smtClean="0"/>
              <a:t>made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Touching the Void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popular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324E-9A6F-46F4-9034-D5EA5FA0AA28}" type="slidenum">
              <a:rPr lang="en-US"/>
              <a:pPr/>
              <a:t>50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Bands </a:t>
            </a:r>
            <a:r>
              <a:rPr lang="en-US" dirty="0"/>
              <a:t>of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 Rows </a:t>
            </a:r>
            <a:r>
              <a:rPr lang="en-US" dirty="0"/>
              <a:t>Gives You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2362200" y="1828800"/>
            <a:ext cx="42672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2684463" y="6096000"/>
            <a:ext cx="2532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Similarity </a:t>
            </a:r>
            <a:r>
              <a:rPr lang="en-US" sz="1800" i="1"/>
              <a:t>s</a:t>
            </a:r>
            <a:r>
              <a:rPr lang="en-US" sz="1800"/>
              <a:t>  of two sets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838200" y="3581400"/>
            <a:ext cx="1238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/>
              <a:t>Probability</a:t>
            </a:r>
          </a:p>
          <a:p>
            <a:pPr algn="ctr"/>
            <a:r>
              <a:rPr lang="en-US" sz="1800"/>
              <a:t>of sharing</a:t>
            </a:r>
          </a:p>
          <a:p>
            <a:pPr algn="ctr"/>
            <a:r>
              <a:rPr lang="en-US" sz="1800"/>
              <a:t>a bucket</a:t>
            </a:r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>
            <a:off x="5334000" y="6248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 flipV="1">
            <a:off x="1752600" y="2743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4343400" y="5486400"/>
            <a:ext cx="26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800" i="1" dirty="0"/>
              <a:t>t</a:t>
            </a:r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 flipV="1">
            <a:off x="2362200" y="5334000"/>
            <a:ext cx="20574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4" name="Freeform 10"/>
          <p:cNvSpPr>
            <a:spLocks/>
          </p:cNvSpPr>
          <p:nvPr/>
        </p:nvSpPr>
        <p:spPr bwMode="auto">
          <a:xfrm>
            <a:off x="4419600" y="5105400"/>
            <a:ext cx="88900" cy="228600"/>
          </a:xfrm>
          <a:custGeom>
            <a:avLst/>
            <a:gdLst>
              <a:gd name="T0" fmla="*/ 0 w 56"/>
              <a:gd name="T1" fmla="*/ 144 h 144"/>
              <a:gd name="T2" fmla="*/ 48 w 56"/>
              <a:gd name="T3" fmla="*/ 96 h 144"/>
              <a:gd name="T4" fmla="*/ 48 w 56"/>
              <a:gd name="T5" fmla="*/ 0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144">
                <a:moveTo>
                  <a:pt x="0" y="144"/>
                </a:moveTo>
                <a:cubicBezTo>
                  <a:pt x="20" y="132"/>
                  <a:pt x="40" y="120"/>
                  <a:pt x="48" y="96"/>
                </a:cubicBezTo>
                <a:cubicBezTo>
                  <a:pt x="56" y="72"/>
                  <a:pt x="52" y="36"/>
                  <a:pt x="48" y="0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 flipV="1">
            <a:off x="4495800" y="2057400"/>
            <a:ext cx="76200" cy="3048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6" name="Freeform 12"/>
          <p:cNvSpPr>
            <a:spLocks/>
          </p:cNvSpPr>
          <p:nvPr/>
        </p:nvSpPr>
        <p:spPr bwMode="auto">
          <a:xfrm>
            <a:off x="4572000" y="1879600"/>
            <a:ext cx="152400" cy="177800"/>
          </a:xfrm>
          <a:custGeom>
            <a:avLst/>
            <a:gdLst>
              <a:gd name="T0" fmla="*/ 0 w 96"/>
              <a:gd name="T1" fmla="*/ 112 h 112"/>
              <a:gd name="T2" fmla="*/ 48 w 96"/>
              <a:gd name="T3" fmla="*/ 16 h 112"/>
              <a:gd name="T4" fmla="*/ 96 w 96"/>
              <a:gd name="T5" fmla="*/ 16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12">
                <a:moveTo>
                  <a:pt x="0" y="112"/>
                </a:moveTo>
                <a:cubicBezTo>
                  <a:pt x="16" y="72"/>
                  <a:pt x="32" y="32"/>
                  <a:pt x="48" y="16"/>
                </a:cubicBezTo>
                <a:cubicBezTo>
                  <a:pt x="64" y="0"/>
                  <a:pt x="80" y="8"/>
                  <a:pt x="96" y="16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797" name="Line 13"/>
          <p:cNvSpPr>
            <a:spLocks noChangeShapeType="1"/>
          </p:cNvSpPr>
          <p:nvPr/>
        </p:nvSpPr>
        <p:spPr bwMode="auto">
          <a:xfrm flipV="1">
            <a:off x="4724400" y="1828800"/>
            <a:ext cx="1905000" cy="76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8798" name="Group 14"/>
          <p:cNvGrpSpPr>
            <a:grpSpLocks/>
          </p:cNvGrpSpPr>
          <p:nvPr/>
        </p:nvGrpSpPr>
        <p:grpSpPr bwMode="auto">
          <a:xfrm>
            <a:off x="7696200" y="3352800"/>
            <a:ext cx="1355725" cy="2476500"/>
            <a:chOff x="4838" y="2133"/>
            <a:chExt cx="854" cy="1560"/>
          </a:xfrm>
        </p:grpSpPr>
        <p:sp>
          <p:nvSpPr>
            <p:cNvPr id="118799" name="Text Box 15"/>
            <p:cNvSpPr txBox="1">
              <a:spLocks noChangeArrowheads="1"/>
            </p:cNvSpPr>
            <p:nvPr/>
          </p:nvSpPr>
          <p:spPr bwMode="auto">
            <a:xfrm>
              <a:off x="4838" y="2133"/>
              <a:ext cx="3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/>
                <a:t>s</a:t>
              </a:r>
              <a:r>
                <a:rPr lang="en-US" dirty="0"/>
                <a:t> </a:t>
              </a:r>
              <a:r>
                <a:rPr lang="en-US" i="1" baseline="30000" dirty="0"/>
                <a:t>r </a:t>
              </a:r>
            </a:p>
          </p:txBody>
        </p:sp>
        <p:sp>
          <p:nvSpPr>
            <p:cNvPr id="118800" name="Text Box 16"/>
            <p:cNvSpPr txBox="1">
              <a:spLocks noChangeArrowheads="1"/>
            </p:cNvSpPr>
            <p:nvPr/>
          </p:nvSpPr>
          <p:spPr bwMode="auto">
            <a:xfrm>
              <a:off x="4970" y="3116"/>
              <a:ext cx="72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All rows</a:t>
              </a:r>
            </a:p>
            <a:p>
              <a:r>
                <a:rPr lang="en-US" sz="1800" dirty="0"/>
                <a:t>of a band</a:t>
              </a:r>
            </a:p>
            <a:p>
              <a:r>
                <a:rPr lang="en-US" sz="1800" dirty="0"/>
                <a:t>are equal</a:t>
              </a:r>
            </a:p>
          </p:txBody>
        </p:sp>
        <p:sp>
          <p:nvSpPr>
            <p:cNvPr id="118801" name="Line 17"/>
            <p:cNvSpPr>
              <a:spLocks noChangeShapeType="1"/>
            </p:cNvSpPr>
            <p:nvPr/>
          </p:nvSpPr>
          <p:spPr bwMode="auto">
            <a:xfrm flipH="1" flipV="1">
              <a:off x="4992" y="244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02" name="Group 18"/>
          <p:cNvGrpSpPr>
            <a:grpSpLocks/>
          </p:cNvGrpSpPr>
          <p:nvPr/>
        </p:nvGrpSpPr>
        <p:grpSpPr bwMode="auto">
          <a:xfrm>
            <a:off x="6613525" y="3386138"/>
            <a:ext cx="1243013" cy="2438400"/>
            <a:chOff x="4166" y="2133"/>
            <a:chExt cx="783" cy="1536"/>
          </a:xfrm>
        </p:grpSpPr>
        <p:sp>
          <p:nvSpPr>
            <p:cNvPr id="118803" name="Text Box 19"/>
            <p:cNvSpPr txBox="1">
              <a:spLocks noChangeArrowheads="1"/>
            </p:cNvSpPr>
            <p:nvPr/>
          </p:nvSpPr>
          <p:spPr bwMode="auto">
            <a:xfrm>
              <a:off x="4598" y="2133"/>
              <a:ext cx="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1 -</a:t>
              </a:r>
            </a:p>
          </p:txBody>
        </p:sp>
        <p:sp>
          <p:nvSpPr>
            <p:cNvPr id="118804" name="Text Box 20"/>
            <p:cNvSpPr txBox="1">
              <a:spLocks noChangeArrowheads="1"/>
            </p:cNvSpPr>
            <p:nvPr/>
          </p:nvSpPr>
          <p:spPr bwMode="auto">
            <a:xfrm>
              <a:off x="4166" y="3092"/>
              <a:ext cx="753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Some row</a:t>
              </a:r>
            </a:p>
            <a:p>
              <a:r>
                <a:rPr lang="en-US" sz="1800" dirty="0"/>
                <a:t>of a band</a:t>
              </a:r>
            </a:p>
            <a:p>
              <a:r>
                <a:rPr lang="en-US" sz="1800" dirty="0"/>
                <a:t>unequal</a:t>
              </a:r>
            </a:p>
          </p:txBody>
        </p:sp>
        <p:sp>
          <p:nvSpPr>
            <p:cNvPr id="118805" name="Line 21"/>
            <p:cNvSpPr>
              <a:spLocks noChangeShapeType="1"/>
            </p:cNvSpPr>
            <p:nvPr/>
          </p:nvSpPr>
          <p:spPr bwMode="auto">
            <a:xfrm flipV="1">
              <a:off x="4512" y="2496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06" name="Group 22"/>
          <p:cNvGrpSpPr>
            <a:grpSpLocks/>
          </p:cNvGrpSpPr>
          <p:nvPr/>
        </p:nvGrpSpPr>
        <p:grpSpPr bwMode="auto">
          <a:xfrm>
            <a:off x="7223125" y="1752600"/>
            <a:ext cx="1812925" cy="2090738"/>
            <a:chOff x="4550" y="1104"/>
            <a:chExt cx="1142" cy="1317"/>
          </a:xfrm>
        </p:grpSpPr>
        <p:sp>
          <p:nvSpPr>
            <p:cNvPr id="118807" name="Text Box 23"/>
            <p:cNvSpPr txBox="1">
              <a:spLocks noChangeArrowheads="1"/>
            </p:cNvSpPr>
            <p:nvPr/>
          </p:nvSpPr>
          <p:spPr bwMode="auto">
            <a:xfrm>
              <a:off x="4550" y="2133"/>
              <a:ext cx="1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(</a:t>
              </a:r>
            </a:p>
          </p:txBody>
        </p:sp>
        <p:sp>
          <p:nvSpPr>
            <p:cNvPr id="118808" name="Text Box 24"/>
            <p:cNvSpPr txBox="1">
              <a:spLocks noChangeArrowheads="1"/>
            </p:cNvSpPr>
            <p:nvPr/>
          </p:nvSpPr>
          <p:spPr bwMode="auto">
            <a:xfrm>
              <a:off x="5078" y="2133"/>
              <a:ext cx="3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)</a:t>
              </a:r>
              <a:r>
                <a:rPr lang="en-US" i="1" baseline="30000"/>
                <a:t>b </a:t>
              </a:r>
            </a:p>
          </p:txBody>
        </p:sp>
        <p:sp>
          <p:nvSpPr>
            <p:cNvPr id="118809" name="Text Box 25"/>
            <p:cNvSpPr txBox="1">
              <a:spLocks noChangeArrowheads="1"/>
            </p:cNvSpPr>
            <p:nvPr/>
          </p:nvSpPr>
          <p:spPr bwMode="auto">
            <a:xfrm>
              <a:off x="4977" y="1104"/>
              <a:ext cx="715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800" dirty="0"/>
            </a:p>
            <a:p>
              <a:r>
                <a:rPr lang="en-US" sz="1800" dirty="0"/>
                <a:t>No bands</a:t>
              </a:r>
            </a:p>
            <a:p>
              <a:r>
                <a:rPr lang="en-US" sz="1800" dirty="0"/>
                <a:t>identical</a:t>
              </a:r>
            </a:p>
          </p:txBody>
        </p:sp>
        <p:sp>
          <p:nvSpPr>
            <p:cNvPr id="118810" name="Line 26"/>
            <p:cNvSpPr>
              <a:spLocks noChangeShapeType="1"/>
            </p:cNvSpPr>
            <p:nvPr/>
          </p:nvSpPr>
          <p:spPr bwMode="auto">
            <a:xfrm flipH="1">
              <a:off x="4848" y="1680"/>
              <a:ext cx="43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11" name="Group 27"/>
          <p:cNvGrpSpPr>
            <a:grpSpLocks/>
          </p:cNvGrpSpPr>
          <p:nvPr/>
        </p:nvGrpSpPr>
        <p:grpSpPr bwMode="auto">
          <a:xfrm>
            <a:off x="6705600" y="1828800"/>
            <a:ext cx="1128713" cy="2025650"/>
            <a:chOff x="4214" y="1124"/>
            <a:chExt cx="711" cy="1276"/>
          </a:xfrm>
        </p:grpSpPr>
        <p:sp>
          <p:nvSpPr>
            <p:cNvPr id="118812" name="Text Box 28"/>
            <p:cNvSpPr txBox="1">
              <a:spLocks noChangeArrowheads="1"/>
            </p:cNvSpPr>
            <p:nvPr/>
          </p:nvSpPr>
          <p:spPr bwMode="auto">
            <a:xfrm>
              <a:off x="4272" y="2112"/>
              <a:ext cx="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1 -</a:t>
              </a:r>
            </a:p>
          </p:txBody>
        </p:sp>
        <p:sp>
          <p:nvSpPr>
            <p:cNvPr id="118813" name="Text Box 29"/>
            <p:cNvSpPr txBox="1">
              <a:spLocks noChangeArrowheads="1"/>
            </p:cNvSpPr>
            <p:nvPr/>
          </p:nvSpPr>
          <p:spPr bwMode="auto">
            <a:xfrm>
              <a:off x="4214" y="1124"/>
              <a:ext cx="711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At least</a:t>
              </a:r>
            </a:p>
            <a:p>
              <a:r>
                <a:rPr lang="en-US" sz="1800"/>
                <a:t>one band</a:t>
              </a:r>
            </a:p>
            <a:p>
              <a:r>
                <a:rPr lang="en-US" sz="1800"/>
                <a:t>identical</a:t>
              </a:r>
            </a:p>
          </p:txBody>
        </p:sp>
        <p:sp>
          <p:nvSpPr>
            <p:cNvPr id="118814" name="Line 30"/>
            <p:cNvSpPr>
              <a:spLocks noChangeShapeType="1"/>
            </p:cNvSpPr>
            <p:nvPr/>
          </p:nvSpPr>
          <p:spPr bwMode="auto">
            <a:xfrm>
              <a:off x="4560" y="1728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8815" name="Group 31"/>
          <p:cNvGrpSpPr>
            <a:grpSpLocks/>
          </p:cNvGrpSpPr>
          <p:nvPr/>
        </p:nvGrpSpPr>
        <p:grpSpPr bwMode="auto">
          <a:xfrm>
            <a:off x="4495800" y="3429000"/>
            <a:ext cx="2014538" cy="762000"/>
            <a:chOff x="2832" y="2160"/>
            <a:chExt cx="1269" cy="480"/>
          </a:xfrm>
        </p:grpSpPr>
        <p:sp>
          <p:nvSpPr>
            <p:cNvPr id="118816" name="Text Box 32"/>
            <p:cNvSpPr txBox="1">
              <a:spLocks noChangeArrowheads="1"/>
            </p:cNvSpPr>
            <p:nvPr/>
          </p:nvSpPr>
          <p:spPr bwMode="auto">
            <a:xfrm>
              <a:off x="3024" y="2160"/>
              <a:ext cx="10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 ~ (1/b)</a:t>
              </a:r>
              <a:r>
                <a:rPr lang="en-US" baseline="30000"/>
                <a:t>1/r </a:t>
              </a:r>
            </a:p>
          </p:txBody>
        </p:sp>
        <p:sp>
          <p:nvSpPr>
            <p:cNvPr id="118817" name="Line 33"/>
            <p:cNvSpPr>
              <a:spLocks noChangeShapeType="1"/>
            </p:cNvSpPr>
            <p:nvPr/>
          </p:nvSpPr>
          <p:spPr bwMode="auto">
            <a:xfrm flipH="1">
              <a:off x="2832" y="2496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" name="Straight Connector 2"/>
          <p:cNvCxnSpPr/>
          <p:nvPr/>
        </p:nvCxnSpPr>
        <p:spPr>
          <a:xfrm flipH="1">
            <a:off x="4511675" y="1828800"/>
            <a:ext cx="22225" cy="365760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09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2" grpId="0"/>
      <p:bldP spid="118793" grpId="0" animBg="1"/>
      <p:bldP spid="118794" grpId="0" animBg="1"/>
      <p:bldP spid="118795" grpId="0" animBg="1"/>
      <p:bldP spid="118796" grpId="0" animBg="1"/>
      <p:bldP spid="11879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E43B7-2267-4D96-98B8-65A465CD7FD0}" type="slidenum">
              <a:rPr lang="en-US"/>
              <a:pPr/>
              <a:t>51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</a:t>
            </a:r>
            <a:r>
              <a:rPr lang="en-US" i="1"/>
              <a:t>b</a:t>
            </a:r>
            <a:r>
              <a:rPr lang="en-US"/>
              <a:t>  = 20; </a:t>
            </a:r>
            <a:r>
              <a:rPr lang="en-US" i="1"/>
              <a:t>r</a:t>
            </a:r>
            <a:r>
              <a:rPr lang="en-US"/>
              <a:t>  = 5</a:t>
            </a:r>
          </a:p>
        </p:txBody>
      </p:sp>
      <p:graphicFrame>
        <p:nvGraphicFramePr>
          <p:cNvPr id="11981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594127"/>
              </p:ext>
            </p:extLst>
          </p:nvPr>
        </p:nvGraphicFramePr>
        <p:xfrm>
          <a:off x="533400" y="1905000"/>
          <a:ext cx="3124200" cy="4145280"/>
        </p:xfrm>
        <a:graphic>
          <a:graphicData uri="http://schemas.openxmlformats.org/drawingml/2006/table">
            <a:tbl>
              <a:tblPr/>
              <a:tblGrid>
                <a:gridCol w="762000"/>
                <a:gridCol w="2362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1-(1-s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)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.047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.470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.802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.975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.9996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687286"/>
            <a:ext cx="493474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6781800" y="1828800"/>
            <a:ext cx="0" cy="2438400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08003" y="1470354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= 0.5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3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A134E-3D0A-44D6-9449-A335816C02B4}" type="slidenum">
              <a:rPr lang="en-US"/>
              <a:pPr/>
              <a:t>52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9144000" cy="1143000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80% Similar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want </a:t>
            </a:r>
            <a:r>
              <a:rPr lang="en-US" dirty="0"/>
              <a:t>all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80%-similar</a:t>
            </a:r>
            <a:r>
              <a:rPr lang="en-US" dirty="0"/>
              <a:t> pairs</a:t>
            </a:r>
            <a:r>
              <a:rPr lang="en-US" dirty="0" smtClean="0"/>
              <a:t>. Choose </a:t>
            </a:r>
            <a:r>
              <a:rPr lang="en-US" dirty="0">
                <a:solidFill>
                  <a:srgbClr val="0070C0"/>
                </a:solidFill>
              </a:rPr>
              <a:t>20</a:t>
            </a:r>
            <a:r>
              <a:rPr lang="en-US" dirty="0"/>
              <a:t> bands of </a:t>
            </a:r>
            <a:r>
              <a:rPr lang="en-US" dirty="0">
                <a:solidFill>
                  <a:srgbClr val="0070C0"/>
                </a:solidFill>
              </a:rPr>
              <a:t>5</a:t>
            </a:r>
            <a:r>
              <a:rPr lang="en-US" dirty="0"/>
              <a:t> integers/band.</a:t>
            </a:r>
          </a:p>
          <a:p>
            <a:endParaRPr lang="en-US" dirty="0" smtClean="0"/>
          </a:p>
          <a:p>
            <a:r>
              <a:rPr lang="en-US" dirty="0" smtClean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identical in one particular band: </a:t>
            </a:r>
          </a:p>
          <a:p>
            <a:pPr marL="0" indent="0" algn="ctr">
              <a:buNone/>
            </a:pPr>
            <a:r>
              <a:rPr lang="en-US" dirty="0" smtClean="0"/>
              <a:t>(0.8)</a:t>
            </a:r>
            <a:r>
              <a:rPr lang="en-US" baseline="30000" dirty="0" smtClean="0"/>
              <a:t>5</a:t>
            </a:r>
            <a:r>
              <a:rPr lang="en-US" dirty="0" smtClean="0"/>
              <a:t> = 0.328.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are </a:t>
            </a:r>
            <a:r>
              <a:rPr lang="en-US" dirty="0">
                <a:solidFill>
                  <a:srgbClr val="FF0000"/>
                </a:solidFill>
              </a:rPr>
              <a:t>not  </a:t>
            </a:r>
            <a:r>
              <a:rPr lang="en-US" dirty="0"/>
              <a:t>similar in </a:t>
            </a:r>
            <a:r>
              <a:rPr lang="en-US" dirty="0">
                <a:solidFill>
                  <a:srgbClr val="FF0000"/>
                </a:solidFill>
              </a:rPr>
              <a:t>any</a:t>
            </a:r>
            <a:r>
              <a:rPr lang="en-US" dirty="0"/>
              <a:t> of the 20 bands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r>
              <a:rPr lang="en-US" dirty="0" smtClean="0"/>
              <a:t>(</a:t>
            </a:r>
            <a:r>
              <a:rPr lang="en-US" dirty="0"/>
              <a:t>1-0.328)</a:t>
            </a:r>
            <a:r>
              <a:rPr lang="en-US" baseline="30000" dirty="0"/>
              <a:t>20</a:t>
            </a:r>
            <a:r>
              <a:rPr lang="en-US" dirty="0"/>
              <a:t> = </a:t>
            </a:r>
            <a:r>
              <a:rPr lang="en-US" dirty="0" smtClean="0"/>
              <a:t>0.00035 </a:t>
            </a:r>
          </a:p>
          <a:p>
            <a:pPr marL="0" lvl="1" indent="0">
              <a:buClr>
                <a:schemeClr val="accent6"/>
              </a:buClr>
              <a:buNone/>
            </a:pPr>
            <a:endParaRPr lang="en-US" dirty="0" smtClean="0"/>
          </a:p>
          <a:p>
            <a:pPr marL="617220" lvl="2" indent="-342900"/>
            <a:r>
              <a:rPr lang="en-US" dirty="0" smtClean="0"/>
              <a:t>i.e</a:t>
            </a:r>
            <a:r>
              <a:rPr lang="en-US" dirty="0"/>
              <a:t>., about 1/3000-th of the 80%-similar column pairs 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false negatives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Probability </a:t>
            </a:r>
            <a:r>
              <a:rPr lang="en-US" dirty="0">
                <a:solidFill>
                  <a:srgbClr val="0070C0"/>
                </a:solidFill>
              </a:rPr>
              <a:t>S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S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are </a:t>
            </a:r>
            <a:r>
              <a:rPr lang="en-US" dirty="0" smtClean="0"/>
              <a:t>similar </a:t>
            </a:r>
            <a:r>
              <a:rPr lang="en-US" dirty="0"/>
              <a:t>in </a:t>
            </a:r>
            <a:r>
              <a:rPr lang="en-US" dirty="0" smtClean="0">
                <a:solidFill>
                  <a:srgbClr val="FF0000"/>
                </a:solidFill>
              </a:rPr>
              <a:t>at least </a:t>
            </a:r>
            <a:r>
              <a:rPr lang="en-US" dirty="0" smtClean="0"/>
              <a:t>one of </a:t>
            </a:r>
            <a:r>
              <a:rPr lang="en-US" dirty="0"/>
              <a:t>the 20 bands: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1-0.00035 = 0.999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592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1F3A-FF8C-423F-A236-4B086DCE254D}" type="slidenum">
              <a:rPr lang="en-US"/>
              <a:pPr/>
              <a:t>53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9144000" cy="1143000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/>
              <a:t>, 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Only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40% Similar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7848600" cy="4648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identical in any one particular band: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/>
              <a:t>0.4)</a:t>
            </a:r>
            <a:r>
              <a:rPr lang="en-US" baseline="30000" dirty="0"/>
              <a:t>5</a:t>
            </a:r>
            <a:r>
              <a:rPr lang="en-US" dirty="0"/>
              <a:t>  = 0.01 .</a:t>
            </a:r>
          </a:p>
          <a:p>
            <a:endParaRPr lang="en-US" dirty="0" smtClean="0"/>
          </a:p>
          <a:p>
            <a:r>
              <a:rPr lang="en-US" dirty="0" smtClean="0"/>
              <a:t>Probability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identical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at least</a:t>
            </a:r>
            <a:r>
              <a:rPr lang="en-US" dirty="0" smtClean="0">
                <a:solidFill>
                  <a:srgbClr val="FF0000"/>
                </a:solidFill>
                <a:latin typeface="Lucida Sans Unicode" pitchFamily="34" charset="0"/>
              </a:rPr>
              <a:t> </a:t>
            </a:r>
            <a:r>
              <a:rPr lang="en-US" dirty="0"/>
              <a:t>1 of 20 bands: 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Lucida Sans Unicode" pitchFamily="34" charset="0"/>
              </a:rPr>
              <a:t> </a:t>
            </a:r>
            <a:r>
              <a:rPr lang="en-US" dirty="0" smtClean="0">
                <a:latin typeface="Lucida Sans Unicode" pitchFamily="34" charset="0"/>
              </a:rPr>
              <a:t>		≤</a:t>
            </a:r>
            <a:r>
              <a:rPr lang="en-US" dirty="0" smtClean="0"/>
              <a:t> </a:t>
            </a:r>
            <a:r>
              <a:rPr lang="en-US" dirty="0"/>
              <a:t>20 * 0.01 = 0.2 .</a:t>
            </a:r>
          </a:p>
          <a:p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false positives </a:t>
            </a:r>
            <a:r>
              <a:rPr lang="en-US" dirty="0"/>
              <a:t>much lower for similarities &lt;&lt;</a:t>
            </a:r>
            <a:r>
              <a:rPr lang="en-US" dirty="0">
                <a:latin typeface="Lucida Sans Unicode" pitchFamily="34" charset="0"/>
              </a:rPr>
              <a:t> </a:t>
            </a:r>
            <a:r>
              <a:rPr lang="en-US" dirty="0"/>
              <a:t>40%. </a:t>
            </a:r>
          </a:p>
        </p:txBody>
      </p:sp>
    </p:spTree>
    <p:extLst>
      <p:ext uri="{BB962C8B-B14F-4D97-AF65-F5344CB8AC3E}">
        <p14:creationId xmlns:p14="http://schemas.microsoft.com/office/powerpoint/2010/main" val="272112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89857-F378-43D5-89F2-B460D4C2FB95}" type="slidenum">
              <a:rPr lang="en-US"/>
              <a:pPr/>
              <a:t>54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LSH Summary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/>
              <a:t>Tune to get almost all pairs with similar signatures, but eliminate most pairs that do not have similar signatures.</a:t>
            </a:r>
          </a:p>
          <a:p>
            <a:r>
              <a:rPr lang="en-US"/>
              <a:t>Check in main memory that candidate pairs really do have similar signatures.</a:t>
            </a:r>
          </a:p>
          <a:p>
            <a:r>
              <a:rPr lang="en-US">
                <a:solidFill>
                  <a:srgbClr val="FF9900"/>
                </a:solidFill>
              </a:rPr>
              <a:t>Optional</a:t>
            </a:r>
            <a:r>
              <a:rPr lang="en-US"/>
              <a:t>: In another pass through data, check that the remaining candidate pairs really represent similar </a:t>
            </a:r>
            <a:r>
              <a:rPr lang="en-US" i="1"/>
              <a:t>sets</a:t>
            </a:r>
            <a:r>
              <a:rPr lang="en-US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29762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Locality-sensitive hashing (LSH)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Big Picture</a:t>
            </a:r>
            <a:r>
              <a:rPr lang="en-US" dirty="0" smtClean="0"/>
              <a:t>: Construct hash functions </a:t>
            </a:r>
            <a:r>
              <a:rPr lang="en-US" b="1" dirty="0" smtClean="0">
                <a:solidFill>
                  <a:srgbClr val="0070C0"/>
                </a:solidFill>
              </a:rPr>
              <a:t>h: R</a:t>
            </a:r>
            <a:r>
              <a:rPr lang="en-US" b="1" baseline="30000" dirty="0" smtClean="0">
                <a:solidFill>
                  <a:srgbClr val="0070C0"/>
                </a:solidFill>
              </a:rPr>
              <a:t>d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 U </a:t>
            </a:r>
            <a:r>
              <a:rPr lang="en-US" dirty="0" smtClean="0">
                <a:sym typeface="Wingdings" pitchFamily="2" charset="2"/>
              </a:rPr>
              <a:t>such that for any pair of points 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p,q</a:t>
            </a:r>
            <a:r>
              <a:rPr lang="en-US" dirty="0">
                <a:sym typeface="Wingdings" pitchFamily="2" charset="2"/>
              </a:rPr>
              <a:t>, for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distance</a:t>
            </a:r>
            <a:r>
              <a:rPr lang="en-US" dirty="0">
                <a:sym typeface="Wingdings" pitchFamily="2" charset="2"/>
              </a:rPr>
              <a:t> function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</a:t>
            </a:r>
            <a:r>
              <a:rPr lang="en-US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we have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If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D(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p,q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)≤r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Pr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[h(p)=h(q)] </a:t>
            </a:r>
            <a:r>
              <a:rPr lang="en-US" dirty="0" smtClean="0">
                <a:sym typeface="Wingdings" pitchFamily="2" charset="2"/>
              </a:rPr>
              <a:t>is high</a:t>
            </a:r>
          </a:p>
          <a:p>
            <a:pPr lvl="1" eaLnBrk="1" hangingPunct="1"/>
            <a:r>
              <a:rPr lang="en-US" dirty="0" smtClean="0">
                <a:sym typeface="Wingdings" pitchFamily="2" charset="2"/>
              </a:rPr>
              <a:t>If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D(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p,q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)≥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cr</a:t>
            </a:r>
            <a:r>
              <a:rPr lang="en-US" dirty="0" smtClean="0">
                <a:sym typeface="Wingdings" pitchFamily="2" charset="2"/>
              </a:rPr>
              <a:t>, then </a:t>
            </a:r>
            <a:r>
              <a:rPr lang="en-US" b="1" dirty="0" err="1" smtClean="0">
                <a:solidFill>
                  <a:srgbClr val="0070C0"/>
                </a:solidFill>
                <a:sym typeface="Wingdings" pitchFamily="2" charset="2"/>
              </a:rPr>
              <a:t>Pr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[h(p)=h(q)] </a:t>
            </a:r>
            <a:r>
              <a:rPr lang="en-US" dirty="0" smtClean="0">
                <a:sym typeface="Wingdings" pitchFamily="2" charset="2"/>
              </a:rPr>
              <a:t>is small</a:t>
            </a:r>
          </a:p>
          <a:p>
            <a:pPr eaLnBrk="1" hangingPunct="1"/>
            <a:r>
              <a:rPr lang="en-US" dirty="0" smtClean="0">
                <a:sym typeface="Wingdings" pitchFamily="2" charset="2"/>
              </a:rPr>
              <a:t>Then, we can find close pairs by hashing</a:t>
            </a:r>
          </a:p>
          <a:p>
            <a:pPr eaLnBrk="1" hangingPunct="1"/>
            <a:endParaRPr lang="en-US" dirty="0" smtClean="0">
              <a:sym typeface="Wingdings" pitchFamily="2" charset="2"/>
            </a:endParaRPr>
          </a:p>
          <a:p>
            <a:pPr eaLnBrk="1" hangingPunct="1"/>
            <a:r>
              <a:rPr lang="en-US" dirty="0" smtClean="0">
                <a:sym typeface="Wingdings" pitchFamily="2" charset="2"/>
              </a:rPr>
              <a:t>LSH is a general framework: for a given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distance</a:t>
            </a:r>
            <a:r>
              <a:rPr lang="en-US" dirty="0" smtClean="0">
                <a:sym typeface="Wingdings" pitchFamily="2" charset="2"/>
              </a:rPr>
              <a:t> function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D</a:t>
            </a:r>
            <a:r>
              <a:rPr lang="en-US" dirty="0" smtClean="0">
                <a:sym typeface="Wingdings" pitchFamily="2" charset="2"/>
              </a:rPr>
              <a:t> we need to find the right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h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54C9-4BC7-4BD4-AE95-B2DD67890414}" type="slidenum">
              <a:rPr lang="en-US"/>
              <a:pPr/>
              <a:t>56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LSH for Cosine Distance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/>
              <a:t>For cosine distance, there is a technique analogous to </a:t>
            </a:r>
            <a:r>
              <a:rPr lang="en-US" dirty="0" err="1"/>
              <a:t>minhashing</a:t>
            </a:r>
            <a:r>
              <a:rPr lang="en-US" dirty="0"/>
              <a:t> for generating a </a:t>
            </a:r>
            <a:r>
              <a:rPr lang="en-US" sz="3600" dirty="0"/>
              <a:t>(</a:t>
            </a:r>
            <a:r>
              <a:rPr lang="en-US" dirty="0" err="1"/>
              <a:t>d</a:t>
            </a:r>
            <a:r>
              <a:rPr lang="en-US" baseline="-25000" dirty="0" err="1"/>
              <a:t>1</a:t>
            </a:r>
            <a:r>
              <a:rPr lang="en-US" dirty="0" err="1"/>
              <a:t>,d</a:t>
            </a:r>
            <a:r>
              <a:rPr lang="en-US" baseline="-25000" dirty="0" err="1"/>
              <a:t>2</a:t>
            </a:r>
            <a:r>
              <a:rPr lang="en-US" dirty="0"/>
              <a:t>,(1-</a:t>
            </a:r>
            <a:r>
              <a:rPr lang="en-US" dirty="0" err="1"/>
              <a:t>d</a:t>
            </a:r>
            <a:r>
              <a:rPr lang="en-US" baseline="-25000" dirty="0" err="1"/>
              <a:t>1</a:t>
            </a:r>
            <a:r>
              <a:rPr lang="en-US" dirty="0"/>
              <a:t>/180),(1-</a:t>
            </a:r>
            <a:r>
              <a:rPr lang="en-US" dirty="0" err="1"/>
              <a:t>d</a:t>
            </a:r>
            <a:r>
              <a:rPr lang="en-US" baseline="-25000" dirty="0" err="1"/>
              <a:t>2</a:t>
            </a:r>
            <a:r>
              <a:rPr lang="en-US" dirty="0"/>
              <a:t>/180)</a:t>
            </a:r>
            <a:r>
              <a:rPr lang="en-US" sz="3600" dirty="0"/>
              <a:t>)</a:t>
            </a:r>
            <a:r>
              <a:rPr lang="en-US" dirty="0"/>
              <a:t>- sensitive family for any </a:t>
            </a:r>
            <a:r>
              <a:rPr lang="en-US" dirty="0" err="1"/>
              <a:t>d</a:t>
            </a:r>
            <a:r>
              <a:rPr lang="en-US" baseline="-25000" dirty="0" err="1"/>
              <a:t>1</a:t>
            </a:r>
            <a:r>
              <a:rPr lang="en-US" dirty="0"/>
              <a:t> and </a:t>
            </a:r>
            <a:r>
              <a:rPr lang="en-US" dirty="0" err="1"/>
              <a:t>d</a:t>
            </a:r>
            <a:r>
              <a:rPr lang="en-US" baseline="-25000" dirty="0" err="1"/>
              <a:t>2</a:t>
            </a:r>
            <a:r>
              <a:rPr lang="en-US" dirty="0"/>
              <a:t>.</a:t>
            </a:r>
          </a:p>
          <a:p>
            <a:r>
              <a:rPr lang="en-US" dirty="0"/>
              <a:t>Called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random 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</a:rPr>
              <a:t>hyperplanes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45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02E4-563E-4005-9870-F577E5A66DEE}" type="slidenum">
              <a:rPr lang="en-US"/>
              <a:pPr/>
              <a:t>57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 Hyperplanes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/>
              <a:t>Pick a </a:t>
            </a:r>
            <a:r>
              <a:rPr lang="en-US" dirty="0">
                <a:solidFill>
                  <a:srgbClr val="0070C0"/>
                </a:solidFill>
              </a:rPr>
              <a:t>random vector </a:t>
            </a:r>
            <a:r>
              <a:rPr lang="en-US" i="1" dirty="0">
                <a:solidFill>
                  <a:srgbClr val="0070C0"/>
                </a:solidFill>
              </a:rPr>
              <a:t>v</a:t>
            </a:r>
            <a:r>
              <a:rPr lang="en-US" dirty="0"/>
              <a:t>, which determines a hash function </a:t>
            </a:r>
            <a:r>
              <a:rPr lang="en-US" i="1" dirty="0" err="1"/>
              <a:t>h</a:t>
            </a:r>
            <a:r>
              <a:rPr lang="en-US" i="1" baseline="-25000" dirty="0" err="1"/>
              <a:t>v</a:t>
            </a:r>
            <a:r>
              <a:rPr lang="en-US" dirty="0"/>
              <a:t>  with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two buckets</a:t>
            </a:r>
            <a:r>
              <a:rPr lang="en-US" dirty="0"/>
              <a:t>.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h</a:t>
            </a:r>
            <a:r>
              <a:rPr lang="en-US" baseline="-25000" dirty="0" err="1">
                <a:solidFill>
                  <a:srgbClr val="0070C0"/>
                </a:solidFill>
              </a:rPr>
              <a:t>v</a:t>
            </a:r>
            <a:r>
              <a:rPr lang="en-US" dirty="0">
                <a:solidFill>
                  <a:srgbClr val="0070C0"/>
                </a:solidFill>
              </a:rPr>
              <a:t>(x) = +1 if </a:t>
            </a:r>
            <a:r>
              <a:rPr lang="en-US" dirty="0" err="1">
                <a:solidFill>
                  <a:srgbClr val="0070C0"/>
                </a:solidFill>
              </a:rPr>
              <a:t>v.x</a:t>
            </a:r>
            <a:r>
              <a:rPr lang="en-US" dirty="0">
                <a:solidFill>
                  <a:srgbClr val="0070C0"/>
                </a:solidFill>
              </a:rPr>
              <a:t> &gt; 0; = -1 if </a:t>
            </a:r>
            <a:r>
              <a:rPr lang="en-US" dirty="0" err="1">
                <a:solidFill>
                  <a:srgbClr val="0070C0"/>
                </a:solidFill>
              </a:rPr>
              <a:t>v.x</a:t>
            </a:r>
            <a:r>
              <a:rPr lang="en-US" dirty="0">
                <a:solidFill>
                  <a:srgbClr val="0070C0"/>
                </a:solidFill>
              </a:rPr>
              <a:t> &lt; 0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LS-family </a:t>
            </a:r>
            <a:r>
              <a:rPr lang="en-US" b="1" dirty="0"/>
              <a:t>H</a:t>
            </a:r>
            <a:r>
              <a:rPr lang="en-US" dirty="0"/>
              <a:t> = set of all functions derived from any vector.</a:t>
            </a:r>
          </a:p>
          <a:p>
            <a:endParaRPr lang="en-US" dirty="0" smtClean="0">
              <a:solidFill>
                <a:srgbClr val="CC3300"/>
              </a:solidFill>
            </a:endParaRPr>
          </a:p>
          <a:p>
            <a:r>
              <a:rPr lang="en-US" dirty="0" smtClean="0">
                <a:solidFill>
                  <a:srgbClr val="CC3300"/>
                </a:solidFill>
              </a:rPr>
              <a:t>Claim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Prob</a:t>
            </a:r>
            <a:r>
              <a:rPr lang="en-US" dirty="0" smtClean="0">
                <a:solidFill>
                  <a:srgbClr val="0070C0"/>
                </a:solidFill>
              </a:rPr>
              <a:t>[h(x</a:t>
            </a:r>
            <a:r>
              <a:rPr lang="en-US" dirty="0">
                <a:solidFill>
                  <a:srgbClr val="0070C0"/>
                </a:solidFill>
              </a:rPr>
              <a:t>)=h(y)] = 1 – (angle between </a:t>
            </a:r>
            <a:r>
              <a:rPr lang="en-US" i="1" dirty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and</a:t>
            </a:r>
            <a:r>
              <a:rPr lang="en-US" i="1" dirty="0" smtClean="0">
                <a:solidFill>
                  <a:srgbClr val="0070C0"/>
                </a:solidFill>
              </a:rPr>
              <a:t> y</a:t>
            </a:r>
            <a:r>
              <a:rPr lang="en-US" dirty="0" smtClean="0">
                <a:solidFill>
                  <a:srgbClr val="0070C0"/>
                </a:solidFill>
              </a:rPr>
              <a:t>)/180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24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4627-9844-4496-9AD5-1258BBEBE5F3}" type="slidenum">
              <a:rPr lang="en-US"/>
              <a:pPr/>
              <a:t>58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C3300"/>
                </a:solidFill>
              </a:rPr>
              <a:t>Proof</a:t>
            </a:r>
            <a:r>
              <a:rPr lang="en-US"/>
              <a:t> of Claim</a:t>
            </a: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 flipV="1">
            <a:off x="2318065" y="3071301"/>
            <a:ext cx="2438400" cy="990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2302190" y="4079830"/>
            <a:ext cx="2743200" cy="1295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343400" y="2614101"/>
            <a:ext cx="334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/>
              <a:t>x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540250" y="537523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 dirty="0"/>
              <a:t>y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4876800" y="890019"/>
            <a:ext cx="39979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 smtClean="0"/>
              <a:t>Look </a:t>
            </a:r>
            <a:r>
              <a:rPr lang="en-US" sz="2000" dirty="0"/>
              <a:t>in </a:t>
            </a:r>
            <a:r>
              <a:rPr lang="en-US" sz="2000" dirty="0" smtClean="0"/>
              <a:t>the plane </a:t>
            </a:r>
            <a:r>
              <a:rPr lang="en-US" sz="2000" dirty="0"/>
              <a:t>of </a:t>
            </a:r>
            <a:r>
              <a:rPr lang="en-US" sz="2000" dirty="0" smtClean="0">
                <a:solidFill>
                  <a:srgbClr val="0070C0"/>
                </a:solidFill>
              </a:rPr>
              <a:t>x</a:t>
            </a:r>
            <a:r>
              <a:rPr lang="en-US" sz="2000" i="1" dirty="0" smtClean="0"/>
              <a:t> </a:t>
            </a:r>
            <a:r>
              <a:rPr lang="en-US" sz="2000" dirty="0" smtClean="0"/>
              <a:t>and </a:t>
            </a:r>
            <a:r>
              <a:rPr lang="en-US" sz="2000" dirty="0">
                <a:solidFill>
                  <a:srgbClr val="FF0000"/>
                </a:solidFill>
              </a:rPr>
              <a:t>y</a:t>
            </a:r>
            <a:r>
              <a:rPr lang="en-US" sz="2000" dirty="0"/>
              <a:t>.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2775271" y="39095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cs typeface="Tahoma" pitchFamily="34" charset="0"/>
              </a:rPr>
              <a:t>θ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556065" y="2156901"/>
            <a:ext cx="1573219" cy="3948487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479865" y="2080701"/>
            <a:ext cx="1649419" cy="38862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 rot="20056987">
            <a:off x="1708465" y="2233101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789749" y="1817136"/>
            <a:ext cx="118494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h</a:t>
            </a:r>
            <a:r>
              <a:rPr lang="en-US" baseline="-25000" dirty="0" err="1" smtClean="0">
                <a:solidFill>
                  <a:srgbClr val="0070C0"/>
                </a:solidFill>
              </a:rPr>
              <a:t>v</a:t>
            </a:r>
            <a:r>
              <a:rPr lang="en-US" dirty="0" smtClean="0">
                <a:solidFill>
                  <a:srgbClr val="0070C0"/>
                </a:solidFill>
              </a:rPr>
              <a:t>(x) = +1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 rot="9338807">
            <a:off x="1365563" y="2385501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59371" y="2300336"/>
            <a:ext cx="112723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h</a:t>
            </a:r>
            <a:r>
              <a:rPr lang="en-US" baseline="-25000" dirty="0" err="1" smtClean="0">
                <a:solidFill>
                  <a:srgbClr val="0070C0"/>
                </a:solidFill>
              </a:rPr>
              <a:t>v</a:t>
            </a:r>
            <a:r>
              <a:rPr lang="en-US" dirty="0" smtClean="0">
                <a:solidFill>
                  <a:srgbClr val="0070C0"/>
                </a:solidFill>
              </a:rPr>
              <a:t>(x) = -1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4343400" y="1493970"/>
            <a:ext cx="474410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 smtClean="0"/>
              <a:t>For a random vector v the values of the hash functions </a:t>
            </a:r>
            <a:r>
              <a:rPr lang="en-US" sz="2000" dirty="0" err="1" smtClean="0">
                <a:solidFill>
                  <a:srgbClr val="0070C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0070C0"/>
                </a:solidFill>
              </a:rPr>
              <a:t>v</a:t>
            </a:r>
            <a:r>
              <a:rPr lang="en-US" sz="2000" dirty="0" smtClean="0">
                <a:solidFill>
                  <a:srgbClr val="0070C0"/>
                </a:solidFill>
              </a:rPr>
              <a:t>(x)</a:t>
            </a:r>
            <a:r>
              <a:rPr lang="en-US" sz="2000" dirty="0" smtClean="0"/>
              <a:t> and </a:t>
            </a:r>
            <a:r>
              <a:rPr lang="en-US" sz="2000" dirty="0" err="1" smtClean="0">
                <a:solidFill>
                  <a:srgbClr val="FF000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v</a:t>
            </a:r>
            <a:r>
              <a:rPr lang="en-US" sz="2000" dirty="0" smtClean="0">
                <a:solidFill>
                  <a:srgbClr val="FF0000"/>
                </a:solidFill>
              </a:rPr>
              <a:t>(y)</a:t>
            </a:r>
            <a:r>
              <a:rPr lang="en-US" sz="2000" dirty="0" smtClean="0"/>
              <a:t> depend on where the vector v falls</a:t>
            </a:r>
            <a:endParaRPr lang="en-US" sz="2000" dirty="0"/>
          </a:p>
        </p:txBody>
      </p:sp>
      <p:sp>
        <p:nvSpPr>
          <p:cNvPr id="35" name="Right Arrow 34"/>
          <p:cNvSpPr/>
          <p:nvPr/>
        </p:nvSpPr>
        <p:spPr>
          <a:xfrm rot="12205856">
            <a:off x="1283123" y="5649732"/>
            <a:ext cx="2286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217079" y="5190564"/>
            <a:ext cx="112723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</a:t>
            </a:r>
            <a:r>
              <a:rPr lang="en-US" baseline="-25000" dirty="0" err="1" smtClean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(y) = -1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1384638">
            <a:off x="1622861" y="5783268"/>
            <a:ext cx="228600" cy="152400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18345" y="6103574"/>
            <a:ext cx="118494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</a:t>
            </a:r>
            <a:r>
              <a:rPr lang="en-US" baseline="-25000" dirty="0" err="1" smtClean="0">
                <a:solidFill>
                  <a:srgbClr val="FF0000"/>
                </a:solidFill>
              </a:rPr>
              <a:t>v</a:t>
            </a:r>
            <a:r>
              <a:rPr lang="en-US" dirty="0" smtClean="0">
                <a:solidFill>
                  <a:srgbClr val="FF0000"/>
                </a:solidFill>
              </a:rPr>
              <a:t>(y) = +1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702911" y="4079830"/>
            <a:ext cx="1287968" cy="1827911"/>
          </a:xfrm>
          <a:custGeom>
            <a:avLst/>
            <a:gdLst>
              <a:gd name="connsiteX0" fmla="*/ 654424 w 1416424"/>
              <a:gd name="connsiteY0" fmla="*/ 0 h 1846729"/>
              <a:gd name="connsiteX1" fmla="*/ 1416424 w 1416424"/>
              <a:gd name="connsiteY1" fmla="*/ 1846729 h 1846729"/>
              <a:gd name="connsiteX2" fmla="*/ 0 w 1416424"/>
              <a:gd name="connsiteY2" fmla="*/ 1532964 h 1846729"/>
              <a:gd name="connsiteX3" fmla="*/ 654424 w 1416424"/>
              <a:gd name="connsiteY3" fmla="*/ 0 h 1846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6424" h="1846729">
                <a:moveTo>
                  <a:pt x="654424" y="0"/>
                </a:moveTo>
                <a:lnTo>
                  <a:pt x="1416424" y="1846729"/>
                </a:lnTo>
                <a:lnTo>
                  <a:pt x="0" y="1532964"/>
                </a:lnTo>
                <a:lnTo>
                  <a:pt x="654424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 rot="10800000">
            <a:off x="1615415" y="2156901"/>
            <a:ext cx="1287968" cy="1827911"/>
          </a:xfrm>
          <a:custGeom>
            <a:avLst/>
            <a:gdLst>
              <a:gd name="connsiteX0" fmla="*/ 654424 w 1416424"/>
              <a:gd name="connsiteY0" fmla="*/ 0 h 1846729"/>
              <a:gd name="connsiteX1" fmla="*/ 1416424 w 1416424"/>
              <a:gd name="connsiteY1" fmla="*/ 1846729 h 1846729"/>
              <a:gd name="connsiteX2" fmla="*/ 0 w 1416424"/>
              <a:gd name="connsiteY2" fmla="*/ 1532964 h 1846729"/>
              <a:gd name="connsiteX3" fmla="*/ 654424 w 1416424"/>
              <a:gd name="connsiteY3" fmla="*/ 0 h 1846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16424" h="1846729">
                <a:moveTo>
                  <a:pt x="654424" y="0"/>
                </a:moveTo>
                <a:lnTo>
                  <a:pt x="1416424" y="1846729"/>
                </a:lnTo>
                <a:lnTo>
                  <a:pt x="0" y="1532964"/>
                </a:lnTo>
                <a:lnTo>
                  <a:pt x="654424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0" y="3362569"/>
            <a:ext cx="381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</a:rPr>
              <a:t>h</a:t>
            </a:r>
            <a:r>
              <a:rPr lang="en-US" sz="2000" baseline="-25000" dirty="0" err="1">
                <a:solidFill>
                  <a:srgbClr val="0070C0"/>
                </a:solidFill>
              </a:rPr>
              <a:t>v</a:t>
            </a:r>
            <a:r>
              <a:rPr lang="en-US" sz="2000" dirty="0">
                <a:solidFill>
                  <a:srgbClr val="0070C0"/>
                </a:solidFill>
              </a:rPr>
              <a:t>(x) </a:t>
            </a:r>
            <a:r>
              <a:rPr lang="en-US" sz="2000" dirty="0" smtClean="0"/>
              <a:t>≠ </a:t>
            </a:r>
            <a:r>
              <a:rPr lang="en-US" sz="2000" dirty="0" err="1">
                <a:solidFill>
                  <a:srgbClr val="FF0000"/>
                </a:solidFill>
              </a:rPr>
              <a:t>h</a:t>
            </a:r>
            <a:r>
              <a:rPr lang="en-US" sz="2000" baseline="-25000" dirty="0" err="1">
                <a:solidFill>
                  <a:srgbClr val="FF0000"/>
                </a:solidFill>
              </a:rPr>
              <a:t>v</a:t>
            </a:r>
            <a:r>
              <a:rPr lang="en-US" sz="2000" dirty="0">
                <a:solidFill>
                  <a:srgbClr val="FF0000"/>
                </a:solidFill>
              </a:rPr>
              <a:t>(y</a:t>
            </a:r>
            <a:r>
              <a:rPr lang="en-US" sz="2000" dirty="0" smtClean="0">
                <a:solidFill>
                  <a:srgbClr val="FF0000"/>
                </a:solidFill>
              </a:rPr>
              <a:t>) </a:t>
            </a:r>
            <a:r>
              <a:rPr lang="en-US" sz="2000" dirty="0"/>
              <a:t>when v falls into the shaded </a:t>
            </a:r>
            <a:r>
              <a:rPr lang="en-US" sz="2000" dirty="0" smtClean="0"/>
              <a:t>area.</a:t>
            </a:r>
          </a:p>
          <a:p>
            <a:r>
              <a:rPr lang="en-US" sz="2000" dirty="0" smtClean="0"/>
              <a:t>What is the probability of this for a </a:t>
            </a:r>
            <a:r>
              <a:rPr lang="en-US" sz="2000" dirty="0" smtClean="0">
                <a:solidFill>
                  <a:srgbClr val="0070C0"/>
                </a:solidFill>
              </a:rPr>
              <a:t>randomly chosen</a:t>
            </a:r>
            <a:r>
              <a:rPr lang="en-US" sz="2000" dirty="0" smtClean="0"/>
              <a:t> vector v?</a:t>
            </a:r>
            <a:endParaRPr lang="en-US" sz="2000" dirty="0"/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2141058" y="304529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cs typeface="Tahoma" pitchFamily="34" charset="0"/>
              </a:rPr>
              <a:t>θ</a:t>
            </a:r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2141058" y="449893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cs typeface="Tahoma" pitchFamily="34" charset="0"/>
              </a:rPr>
              <a:t>θ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273021" y="5549697"/>
            <a:ext cx="381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P[</a:t>
            </a:r>
            <a:r>
              <a:rPr lang="en-US" sz="2000" dirty="0" err="1" smtClean="0">
                <a:solidFill>
                  <a:srgbClr val="0070C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0070C0"/>
                </a:solidFill>
              </a:rPr>
              <a:t>v</a:t>
            </a:r>
            <a:r>
              <a:rPr lang="en-US" sz="2000" dirty="0" smtClean="0">
                <a:solidFill>
                  <a:srgbClr val="0070C0"/>
                </a:solidFill>
              </a:rPr>
              <a:t>(x</a:t>
            </a:r>
            <a:r>
              <a:rPr lang="en-US" sz="2000" dirty="0">
                <a:solidFill>
                  <a:srgbClr val="0070C0"/>
                </a:solidFill>
              </a:rPr>
              <a:t>) </a:t>
            </a:r>
            <a:r>
              <a:rPr lang="en-US" sz="2000" dirty="0" smtClean="0"/>
              <a:t>≠ </a:t>
            </a:r>
            <a:r>
              <a:rPr lang="en-US" sz="2000" dirty="0" err="1" smtClean="0">
                <a:solidFill>
                  <a:srgbClr val="FF0000"/>
                </a:solidFill>
              </a:rPr>
              <a:t>h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v</a:t>
            </a:r>
            <a:r>
              <a:rPr lang="en-US" sz="2000" dirty="0" smtClean="0">
                <a:solidFill>
                  <a:srgbClr val="FF0000"/>
                </a:solidFill>
              </a:rPr>
              <a:t>(y)</a:t>
            </a:r>
            <a:r>
              <a:rPr lang="en-US" sz="2000" dirty="0" smtClean="0"/>
              <a:t>] = 2</a:t>
            </a:r>
            <a:r>
              <a:rPr lang="el-GR" sz="2000" dirty="0" smtClean="0"/>
              <a:t>θ/360 = θ/180</a:t>
            </a:r>
          </a:p>
          <a:p>
            <a:endParaRPr lang="el-GR" sz="2000" dirty="0"/>
          </a:p>
          <a:p>
            <a:r>
              <a:rPr lang="en-US" sz="2000" dirty="0"/>
              <a:t>P[</a:t>
            </a:r>
            <a:r>
              <a:rPr lang="en-US" sz="2000" dirty="0" err="1">
                <a:solidFill>
                  <a:srgbClr val="0070C0"/>
                </a:solidFill>
              </a:rPr>
              <a:t>h</a:t>
            </a:r>
            <a:r>
              <a:rPr lang="en-US" sz="2000" baseline="-25000" dirty="0" err="1">
                <a:solidFill>
                  <a:srgbClr val="0070C0"/>
                </a:solidFill>
              </a:rPr>
              <a:t>v</a:t>
            </a:r>
            <a:r>
              <a:rPr lang="en-US" sz="2000" dirty="0">
                <a:solidFill>
                  <a:srgbClr val="0070C0"/>
                </a:solidFill>
              </a:rPr>
              <a:t>(x) </a:t>
            </a:r>
            <a:r>
              <a:rPr lang="el-GR" sz="2000" dirty="0" smtClean="0"/>
              <a:t>=</a:t>
            </a:r>
            <a:r>
              <a:rPr lang="en-US" sz="2000" dirty="0" smtClean="0"/>
              <a:t> </a:t>
            </a:r>
            <a:r>
              <a:rPr lang="en-US" sz="2000" dirty="0" err="1">
                <a:solidFill>
                  <a:srgbClr val="FF0000"/>
                </a:solidFill>
              </a:rPr>
              <a:t>h</a:t>
            </a:r>
            <a:r>
              <a:rPr lang="en-US" sz="2000" baseline="-25000" dirty="0" err="1">
                <a:solidFill>
                  <a:srgbClr val="FF0000"/>
                </a:solidFill>
              </a:rPr>
              <a:t>v</a:t>
            </a:r>
            <a:r>
              <a:rPr lang="en-US" sz="2000" dirty="0">
                <a:solidFill>
                  <a:srgbClr val="FF0000"/>
                </a:solidFill>
              </a:rPr>
              <a:t>(y)</a:t>
            </a:r>
            <a:r>
              <a:rPr lang="en-US" sz="2000" dirty="0"/>
              <a:t>] = </a:t>
            </a:r>
            <a:r>
              <a:rPr lang="el-GR" sz="2000" dirty="0" smtClean="0"/>
              <a:t>1- θ/180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5156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14" grpId="0" animBg="1"/>
      <p:bldP spid="42" grpId="0" animBg="1"/>
      <p:bldP spid="15" grpId="0"/>
      <p:bldP spid="44" grpId="0"/>
      <p:bldP spid="45" grpId="0"/>
      <p:bldP spid="4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ADA8E-B645-4608-844D-A908340172FD}" type="slidenum">
              <a:rPr lang="en-US"/>
              <a:pPr/>
              <a:t>59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Signatures for Cosine Distance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4419600"/>
          </a:xfrm>
        </p:spPr>
        <p:txBody>
          <a:bodyPr/>
          <a:lstStyle/>
          <a:p>
            <a:r>
              <a:rPr lang="en-US" dirty="0"/>
              <a:t>Pick some number of vectors, and hash your data for each vector.</a:t>
            </a:r>
          </a:p>
          <a:p>
            <a:r>
              <a:rPr lang="en-US" dirty="0"/>
              <a:t>The result is a signature (</a:t>
            </a:r>
            <a:r>
              <a:rPr lang="en-US" dirty="0">
                <a:solidFill>
                  <a:srgbClr val="0070C0"/>
                </a:solidFill>
              </a:rPr>
              <a:t>sketch </a:t>
            </a:r>
            <a:r>
              <a:rPr lang="en-US" dirty="0"/>
              <a:t>) of +1’s and –1’s that can be used for LSH like the </a:t>
            </a:r>
            <a:r>
              <a:rPr lang="en-US" dirty="0" err="1"/>
              <a:t>minhash</a:t>
            </a:r>
            <a:r>
              <a:rPr lang="en-US" dirty="0"/>
              <a:t> signatures for </a:t>
            </a:r>
            <a:r>
              <a:rPr lang="en-US" dirty="0" err="1"/>
              <a:t>Jaccard</a:t>
            </a:r>
            <a:r>
              <a:rPr lang="en-US" dirty="0"/>
              <a:t> distance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99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important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duplicate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near-duplicate</a:t>
            </a:r>
            <a:r>
              <a:rPr lang="en-US" dirty="0" smtClean="0"/>
              <a:t> documents from a web crawl.</a:t>
            </a:r>
          </a:p>
          <a:p>
            <a:r>
              <a:rPr lang="en-US" dirty="0" smtClean="0"/>
              <a:t>Why is it important: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 smtClean="0">
                <a:solidFill>
                  <a:srgbClr val="0070C0"/>
                </a:solidFill>
              </a:rPr>
              <a:t>mirrored web pages</a:t>
            </a:r>
            <a:r>
              <a:rPr lang="en-US" dirty="0" smtClean="0"/>
              <a:t>, and avoid indexing them, or serving them multiple times</a:t>
            </a:r>
          </a:p>
          <a:p>
            <a:pPr lvl="1"/>
            <a:r>
              <a:rPr lang="en-US" dirty="0" smtClean="0"/>
              <a:t>Find </a:t>
            </a:r>
            <a:r>
              <a:rPr lang="en-US" dirty="0" smtClean="0">
                <a:solidFill>
                  <a:srgbClr val="0070C0"/>
                </a:solidFill>
              </a:rPr>
              <a:t>replicated news stories </a:t>
            </a:r>
            <a:r>
              <a:rPr lang="en-US" dirty="0" smtClean="0"/>
              <a:t>and cluster them under a single story.</a:t>
            </a:r>
          </a:p>
          <a:p>
            <a:pPr lvl="1"/>
            <a:r>
              <a:rPr lang="en-US" dirty="0"/>
              <a:t>Identify </a:t>
            </a:r>
            <a:r>
              <a:rPr lang="en-US" dirty="0" smtClean="0"/>
              <a:t>plagiarism</a:t>
            </a:r>
          </a:p>
          <a:p>
            <a:endParaRPr lang="en-US" dirty="0" smtClean="0"/>
          </a:p>
          <a:p>
            <a:r>
              <a:rPr lang="en-US" dirty="0" smtClean="0"/>
              <a:t>What if we wanted exact duplicates?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0DEF-4CAB-41AE-B23E-3179F4AF0C6D}" type="slidenum">
              <a:rPr lang="en-US"/>
              <a:pPr/>
              <a:t>60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Simplification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need not pick from among all possible vectors </a:t>
            </a:r>
            <a:r>
              <a:rPr lang="en-US" i="1" dirty="0">
                <a:solidFill>
                  <a:srgbClr val="0070C0"/>
                </a:solidFill>
              </a:rPr>
              <a:t>v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 to form a component of a sketch.</a:t>
            </a:r>
          </a:p>
          <a:p>
            <a:r>
              <a:rPr lang="en-US" dirty="0"/>
              <a:t>It suffices to consider only vectors </a:t>
            </a:r>
            <a:r>
              <a:rPr lang="en-US" i="1" dirty="0"/>
              <a:t>v</a:t>
            </a:r>
            <a:r>
              <a:rPr lang="en-US" dirty="0"/>
              <a:t>  consisting of +1 and –1 components.</a:t>
            </a:r>
          </a:p>
        </p:txBody>
      </p:sp>
    </p:spTree>
    <p:extLst>
      <p:ext uri="{BB962C8B-B14F-4D97-AF65-F5344CB8AC3E}">
        <p14:creationId xmlns:p14="http://schemas.microsoft.com/office/powerpoint/2010/main" val="26503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SKETCHING </a:t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LOCALITY SENSITIVE HASHING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 to:</a:t>
            </a:r>
          </a:p>
          <a:p>
            <a:r>
              <a:rPr lang="en-US" dirty="0" err="1"/>
              <a:t>Rajaraman</a:t>
            </a:r>
            <a:r>
              <a:rPr lang="en-US" dirty="0"/>
              <a:t> and Ullman, “Mining Massive Datasets”</a:t>
            </a:r>
          </a:p>
          <a:p>
            <a:r>
              <a:rPr lang="en-US" dirty="0" err="1" smtClean="0"/>
              <a:t>Evimaria</a:t>
            </a:r>
            <a:r>
              <a:rPr lang="en-US" dirty="0" smtClean="0"/>
              <a:t> Terzi, slides for Data Mining Course.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4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similar items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Both the problems we described have a common component</a:t>
            </a:r>
          </a:p>
          <a:p>
            <a:pPr lvl="1"/>
            <a:r>
              <a:rPr lang="en-US" dirty="0" smtClean="0"/>
              <a:t>We need a quick way to find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highly similar </a:t>
            </a:r>
            <a:r>
              <a:rPr lang="en-US" dirty="0" smtClean="0"/>
              <a:t>items to a </a:t>
            </a:r>
            <a:r>
              <a:rPr lang="en-US" dirty="0" smtClean="0">
                <a:solidFill>
                  <a:srgbClr val="0070C0"/>
                </a:solidFill>
              </a:rPr>
              <a:t>query</a:t>
            </a:r>
            <a:r>
              <a:rPr lang="en-US" dirty="0" smtClean="0"/>
              <a:t> item</a:t>
            </a:r>
          </a:p>
          <a:p>
            <a:pPr lvl="1"/>
            <a:r>
              <a:rPr lang="en-US" dirty="0" smtClean="0"/>
              <a:t>OR, we need a method for finding </a:t>
            </a:r>
            <a:r>
              <a:rPr lang="en-US" dirty="0" smtClean="0">
                <a:solidFill>
                  <a:srgbClr val="0070C0"/>
                </a:solidFill>
              </a:rPr>
              <a:t>all pairs </a:t>
            </a:r>
            <a:r>
              <a:rPr lang="en-US" dirty="0" smtClean="0"/>
              <a:t>of items that 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highly similar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 known as the </a:t>
            </a:r>
            <a:r>
              <a:rPr lang="en-US" dirty="0" smtClean="0">
                <a:solidFill>
                  <a:srgbClr val="0070C0"/>
                </a:solidFill>
              </a:rPr>
              <a:t>Nearest Neighbor </a:t>
            </a:r>
            <a:r>
              <a:rPr lang="en-US" dirty="0" smtClean="0"/>
              <a:t>problem, or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 Nearest Neighbors </a:t>
            </a:r>
            <a:r>
              <a:rPr lang="en-US" dirty="0" smtClean="0"/>
              <a:t>problem</a:t>
            </a:r>
          </a:p>
          <a:p>
            <a:endParaRPr lang="en-US" dirty="0"/>
          </a:p>
          <a:p>
            <a:r>
              <a:rPr lang="en-US" dirty="0" smtClean="0"/>
              <a:t>We will examine it for the case of near-duplicate web documents.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1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right representation </a:t>
            </a:r>
            <a:r>
              <a:rPr lang="en-US" dirty="0" smtClean="0"/>
              <a:t>of the document when we check for similarity?</a:t>
            </a:r>
          </a:p>
          <a:p>
            <a:pPr lvl="1"/>
            <a:r>
              <a:rPr lang="en-US" dirty="0" smtClean="0"/>
              <a:t>E.g., representing a document as a set of characters will not do (why?)</a:t>
            </a:r>
          </a:p>
          <a:p>
            <a:r>
              <a:rPr lang="en-US" dirty="0" smtClean="0"/>
              <a:t>When we have billions of documents, keeping the full text in memory is not an option.</a:t>
            </a:r>
          </a:p>
          <a:p>
            <a:pPr lvl="1"/>
            <a:r>
              <a:rPr lang="en-US" dirty="0" smtClean="0"/>
              <a:t>We need to find a </a:t>
            </a:r>
            <a:r>
              <a:rPr lang="en-US" dirty="0" smtClean="0">
                <a:solidFill>
                  <a:srgbClr val="0070C0"/>
                </a:solidFill>
              </a:rPr>
              <a:t>shorter representation</a:t>
            </a:r>
          </a:p>
          <a:p>
            <a:r>
              <a:rPr lang="en-US" dirty="0" smtClean="0"/>
              <a:t>How do we do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pairwise comparisons </a:t>
            </a:r>
            <a:r>
              <a:rPr lang="en-US" dirty="0" smtClean="0"/>
              <a:t>of billions of documents?</a:t>
            </a:r>
          </a:p>
          <a:p>
            <a:pPr lvl="1"/>
            <a:r>
              <a:rPr lang="en-US" dirty="0" smtClean="0"/>
              <a:t>If we wanted exact match it would be ok, can we replicate this idea?</a:t>
            </a:r>
          </a:p>
        </p:txBody>
      </p:sp>
    </p:spTree>
    <p:extLst>
      <p:ext uri="{BB962C8B-B14F-4D97-AF65-F5344CB8AC3E}">
        <p14:creationId xmlns:p14="http://schemas.microsoft.com/office/powerpoint/2010/main" val="12338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8938</TotalTime>
  <Words>4070</Words>
  <Application>Microsoft Office PowerPoint</Application>
  <PresentationFormat>On-screen Show (4:3)</PresentationFormat>
  <Paragraphs>1341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Clarity</vt:lpstr>
      <vt:lpstr>DATA MINING LECTURE 6</vt:lpstr>
      <vt:lpstr>SIMILARITY AND DISTANCE</vt:lpstr>
      <vt:lpstr>Jaccard Similarity</vt:lpstr>
      <vt:lpstr>Cosine Similarity</vt:lpstr>
      <vt:lpstr>Application: Recommendations</vt:lpstr>
      <vt:lpstr>Another important problem</vt:lpstr>
      <vt:lpstr>SKETCHING  AND  LOCALITY SENSITIVE HASHING</vt:lpstr>
      <vt:lpstr>Finding similar items </vt:lpstr>
      <vt:lpstr>Main issues</vt:lpstr>
      <vt:lpstr>Three Essential Techniques for Similar Documents</vt:lpstr>
      <vt:lpstr>The Big Picture</vt:lpstr>
      <vt:lpstr>Shingles</vt:lpstr>
      <vt:lpstr>Shingling</vt:lpstr>
      <vt:lpstr>Shingling</vt:lpstr>
      <vt:lpstr>Working Assumption</vt:lpstr>
      <vt:lpstr>Shingles: Compression Option</vt:lpstr>
      <vt:lpstr>Fingerprinting</vt:lpstr>
      <vt:lpstr>Basic Data Model: Sets</vt:lpstr>
      <vt:lpstr>Signatures </vt:lpstr>
      <vt:lpstr>From Sets to Boolean Matrices</vt:lpstr>
      <vt:lpstr>Example</vt:lpstr>
      <vt:lpstr>Example</vt:lpstr>
      <vt:lpstr>Example</vt:lpstr>
      <vt:lpstr>Minhashing</vt:lpstr>
      <vt:lpstr>Example of minhash signatures</vt:lpstr>
      <vt:lpstr>Example of minhash signatures</vt:lpstr>
      <vt:lpstr>Example of minhash signatures</vt:lpstr>
      <vt:lpstr>Example of minhash signatures</vt:lpstr>
      <vt:lpstr>Hash function Property</vt:lpstr>
      <vt:lpstr>Example</vt:lpstr>
      <vt:lpstr>Example</vt:lpstr>
      <vt:lpstr>Example</vt:lpstr>
      <vt:lpstr>Example</vt:lpstr>
      <vt:lpstr>Example</vt:lpstr>
      <vt:lpstr>Similarity for Signatures</vt:lpstr>
      <vt:lpstr>Is it now feasible?</vt:lpstr>
      <vt:lpstr>Being more practical</vt:lpstr>
      <vt:lpstr>Example</vt:lpstr>
      <vt:lpstr>Implementation – (4)</vt:lpstr>
      <vt:lpstr>Finding similar pairs</vt:lpstr>
      <vt:lpstr>Locality-Sensitive Hashing</vt:lpstr>
      <vt:lpstr>Signature matrix reminder</vt:lpstr>
      <vt:lpstr>Partition into Bands – (1)</vt:lpstr>
      <vt:lpstr>Partitioning into bands</vt:lpstr>
      <vt:lpstr>Partition into Bands – (2)</vt:lpstr>
      <vt:lpstr>PowerPoint Presentation</vt:lpstr>
      <vt:lpstr>Partition into Bands – (2)</vt:lpstr>
      <vt:lpstr>Analysis of LSH – What We Want</vt:lpstr>
      <vt:lpstr>What One Band of One Row Gives You</vt:lpstr>
      <vt:lpstr>What b  Bands of r  Rows Gives You</vt:lpstr>
      <vt:lpstr>Example: b  = 20; r  = 5</vt:lpstr>
      <vt:lpstr>Suppose S1, S2 are 80% Similar</vt:lpstr>
      <vt:lpstr>Suppose S1, S2 Only 40% Similar</vt:lpstr>
      <vt:lpstr>LSH Summary</vt:lpstr>
      <vt:lpstr>Locality-sensitive hashing (LSH)</vt:lpstr>
      <vt:lpstr>LSH for Cosine Distance</vt:lpstr>
      <vt:lpstr>Random Hyperplanes</vt:lpstr>
      <vt:lpstr>Proof of Claim</vt:lpstr>
      <vt:lpstr>Signatures for Cosine Distance</vt:lpstr>
      <vt:lpstr>Simplification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346</cp:revision>
  <dcterms:created xsi:type="dcterms:W3CDTF">2011-10-17T19:46:53Z</dcterms:created>
  <dcterms:modified xsi:type="dcterms:W3CDTF">2014-11-10T23:14:13Z</dcterms:modified>
</cp:coreProperties>
</file>