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3"/>
  </p:notesMasterIdLst>
  <p:sldIdLst>
    <p:sldId id="369" r:id="rId2"/>
    <p:sldId id="774" r:id="rId3"/>
    <p:sldId id="720" r:id="rId4"/>
    <p:sldId id="762" r:id="rId5"/>
    <p:sldId id="446" r:id="rId6"/>
    <p:sldId id="450" r:id="rId7"/>
    <p:sldId id="451" r:id="rId8"/>
    <p:sldId id="731" r:id="rId9"/>
    <p:sldId id="732" r:id="rId10"/>
    <p:sldId id="735" r:id="rId11"/>
    <p:sldId id="890" r:id="rId12"/>
    <p:sldId id="891" r:id="rId13"/>
    <p:sldId id="893" r:id="rId14"/>
    <p:sldId id="894" r:id="rId15"/>
    <p:sldId id="464" r:id="rId16"/>
    <p:sldId id="467" r:id="rId17"/>
    <p:sldId id="482" r:id="rId18"/>
    <p:sldId id="484" r:id="rId19"/>
    <p:sldId id="487" r:id="rId20"/>
    <p:sldId id="488" r:id="rId21"/>
    <p:sldId id="504" r:id="rId22"/>
    <p:sldId id="508" r:id="rId23"/>
    <p:sldId id="509" r:id="rId24"/>
    <p:sldId id="490" r:id="rId25"/>
    <p:sldId id="491" r:id="rId26"/>
    <p:sldId id="492" r:id="rId27"/>
    <p:sldId id="493" r:id="rId28"/>
    <p:sldId id="494" r:id="rId29"/>
    <p:sldId id="495" r:id="rId30"/>
    <p:sldId id="496" r:id="rId31"/>
    <p:sldId id="497" r:id="rId32"/>
    <p:sldId id="505" r:id="rId33"/>
    <p:sldId id="506" r:id="rId34"/>
    <p:sldId id="498" r:id="rId35"/>
    <p:sldId id="499" r:id="rId36"/>
    <p:sldId id="775" r:id="rId37"/>
    <p:sldId id="776" r:id="rId38"/>
    <p:sldId id="777" r:id="rId39"/>
    <p:sldId id="763" r:id="rId40"/>
    <p:sldId id="765" r:id="rId41"/>
    <p:sldId id="779" r:id="rId42"/>
    <p:sldId id="780" r:id="rId43"/>
    <p:sldId id="781" r:id="rId44"/>
    <p:sldId id="782" r:id="rId45"/>
    <p:sldId id="783" r:id="rId46"/>
    <p:sldId id="895" r:id="rId47"/>
    <p:sldId id="784" r:id="rId48"/>
    <p:sldId id="785" r:id="rId49"/>
    <p:sldId id="786" r:id="rId50"/>
    <p:sldId id="787" r:id="rId51"/>
    <p:sldId id="788" r:id="rId52"/>
    <p:sldId id="789" r:id="rId53"/>
    <p:sldId id="790" r:id="rId54"/>
    <p:sldId id="791" r:id="rId55"/>
    <p:sldId id="792" r:id="rId56"/>
    <p:sldId id="793" r:id="rId57"/>
    <p:sldId id="794" r:id="rId58"/>
    <p:sldId id="795" r:id="rId59"/>
    <p:sldId id="796" r:id="rId60"/>
    <p:sldId id="797" r:id="rId61"/>
    <p:sldId id="798" r:id="rId62"/>
    <p:sldId id="799" r:id="rId63"/>
    <p:sldId id="801" r:id="rId64"/>
    <p:sldId id="802" r:id="rId65"/>
    <p:sldId id="803" r:id="rId66"/>
    <p:sldId id="804" r:id="rId67"/>
    <p:sldId id="805" r:id="rId68"/>
    <p:sldId id="806" r:id="rId69"/>
    <p:sldId id="807" r:id="rId70"/>
    <p:sldId id="808" r:id="rId71"/>
    <p:sldId id="809" r:id="rId72"/>
    <p:sldId id="810" r:id="rId73"/>
    <p:sldId id="811" r:id="rId74"/>
    <p:sldId id="812" r:id="rId75"/>
    <p:sldId id="813" r:id="rId76"/>
    <p:sldId id="814" r:id="rId77"/>
    <p:sldId id="815" r:id="rId78"/>
    <p:sldId id="816" r:id="rId79"/>
    <p:sldId id="817" r:id="rId80"/>
    <p:sldId id="818" r:id="rId81"/>
    <p:sldId id="819" r:id="rId82"/>
    <p:sldId id="820" r:id="rId83"/>
    <p:sldId id="821" r:id="rId84"/>
    <p:sldId id="822" r:id="rId85"/>
    <p:sldId id="823" r:id="rId86"/>
    <p:sldId id="824" r:id="rId87"/>
    <p:sldId id="825" r:id="rId88"/>
    <p:sldId id="826" r:id="rId89"/>
    <p:sldId id="827" r:id="rId90"/>
    <p:sldId id="828" r:id="rId91"/>
    <p:sldId id="829" r:id="rId92"/>
    <p:sldId id="830" r:id="rId93"/>
    <p:sldId id="831" r:id="rId94"/>
    <p:sldId id="832" r:id="rId95"/>
    <p:sldId id="833" r:id="rId96"/>
    <p:sldId id="834" r:id="rId97"/>
    <p:sldId id="835" r:id="rId98"/>
    <p:sldId id="836" r:id="rId99"/>
    <p:sldId id="837" r:id="rId100"/>
    <p:sldId id="838" r:id="rId101"/>
    <p:sldId id="839" r:id="rId102"/>
    <p:sldId id="840" r:id="rId103"/>
    <p:sldId id="841" r:id="rId104"/>
    <p:sldId id="842" r:id="rId105"/>
    <p:sldId id="843" r:id="rId106"/>
    <p:sldId id="844" r:id="rId107"/>
    <p:sldId id="845" r:id="rId108"/>
    <p:sldId id="846" r:id="rId109"/>
    <p:sldId id="847" r:id="rId110"/>
    <p:sldId id="848" r:id="rId111"/>
    <p:sldId id="849" r:id="rId112"/>
    <p:sldId id="850" r:id="rId113"/>
    <p:sldId id="851" r:id="rId114"/>
    <p:sldId id="852" r:id="rId115"/>
    <p:sldId id="853" r:id="rId116"/>
    <p:sldId id="854" r:id="rId117"/>
    <p:sldId id="855" r:id="rId118"/>
    <p:sldId id="856" r:id="rId119"/>
    <p:sldId id="857" r:id="rId120"/>
    <p:sldId id="858" r:id="rId121"/>
    <p:sldId id="859" r:id="rId122"/>
    <p:sldId id="860" r:id="rId123"/>
    <p:sldId id="861" r:id="rId124"/>
    <p:sldId id="862" r:id="rId125"/>
    <p:sldId id="863" r:id="rId126"/>
    <p:sldId id="864" r:id="rId127"/>
    <p:sldId id="865" r:id="rId128"/>
    <p:sldId id="866" r:id="rId129"/>
    <p:sldId id="867" r:id="rId130"/>
    <p:sldId id="868" r:id="rId131"/>
    <p:sldId id="869" r:id="rId132"/>
    <p:sldId id="870" r:id="rId133"/>
    <p:sldId id="871" r:id="rId134"/>
    <p:sldId id="872" r:id="rId135"/>
    <p:sldId id="873" r:id="rId136"/>
    <p:sldId id="874" r:id="rId137"/>
    <p:sldId id="875" r:id="rId138"/>
    <p:sldId id="876" r:id="rId139"/>
    <p:sldId id="877" r:id="rId140"/>
    <p:sldId id="878" r:id="rId141"/>
    <p:sldId id="879" r:id="rId142"/>
    <p:sldId id="880" r:id="rId143"/>
    <p:sldId id="881" r:id="rId144"/>
    <p:sldId id="882" r:id="rId145"/>
    <p:sldId id="883" r:id="rId146"/>
    <p:sldId id="884" r:id="rId147"/>
    <p:sldId id="885" r:id="rId148"/>
    <p:sldId id="886" r:id="rId149"/>
    <p:sldId id="887" r:id="rId150"/>
    <p:sldId id="888" r:id="rId151"/>
    <p:sldId id="889" r:id="rId1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80D17E-E629-4A57-A4E3-ABBF6F0DD4C9}" type="slidenum">
              <a:rPr lang="en-GB"/>
              <a:pPr/>
              <a:t>5</a:t>
            </a:fld>
            <a:endParaRPr lang="en-GB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7AFC5D-8707-49A3-AA5A-9A85FE3ED72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970107-BE38-4474-9132-216DB734A01F}" type="slidenum">
              <a:rPr lang="en-GB"/>
              <a:pPr/>
              <a:t>8</a:t>
            </a:fld>
            <a:endParaRPr lang="en-GB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38ADFA-08D0-41C1-8E6C-3429AB16E8C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4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5.em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.e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8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9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Excel_97-2003_Worksheet8.xls"/><Relationship Id="rId4" Type="http://schemas.openxmlformats.org/officeDocument/2006/relationships/image" Target="../media/image30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3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7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5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1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1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1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1.e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, Association Rules</a:t>
            </a:r>
          </a:p>
          <a:p>
            <a:r>
              <a:rPr lang="en-US" dirty="0" smtClean="0"/>
              <a:t>Evaluation </a:t>
            </a:r>
            <a:endParaRPr lang="en-US" dirty="0" smtClean="0"/>
          </a:p>
          <a:p>
            <a:r>
              <a:rPr lang="en-US" dirty="0" smtClean="0"/>
              <a:t>Alternative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the set of </a:t>
            </a:r>
            <a:r>
              <a:rPr lang="en-US" sz="2400" dirty="0" smtClean="0">
                <a:solidFill>
                  <a:srgbClr val="0070C0"/>
                </a:solidFill>
              </a:rPr>
              <a:t>candidate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, we need to compute the support and find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Scan the data, and use a </a:t>
            </a:r>
            <a:r>
              <a:rPr lang="en-US" sz="2400" dirty="0" smtClean="0">
                <a:solidFill>
                  <a:srgbClr val="FF0000"/>
                </a:solidFill>
              </a:rPr>
              <a:t>hash structure </a:t>
            </a:r>
            <a:r>
              <a:rPr lang="en-US" sz="2400" dirty="0" smtClean="0"/>
              <a:t>to keep a counter for each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that appears in the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392164"/>
              </p:ext>
            </p:extLst>
          </p:nvPr>
        </p:nvGraphicFramePr>
        <p:xfrm>
          <a:off x="1295400" y="35814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6" name="Visio" r:id="rId3" imgW="7643978" imgH="3191008" progId="Visio.Drawing.11">
                  <p:embed/>
                </p:oleObj>
              </mc:Choice>
              <mc:Fallback>
                <p:oleObj name="Visio" r:id="rId3" imgW="7643978" imgH="319100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3962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</a:t>
            </a:r>
            <a:r>
              <a:rPr lang="en-US" baseline="-25000" dirty="0" err="1">
                <a:solidFill>
                  <a:srgbClr val="0070C0"/>
                </a:solidFill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01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1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8026" name="Text Box 10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8027" name="Text Box 11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8028" name="Oval 12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9" name="Oval 13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0" name="Line 14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1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2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8033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8034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5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8036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7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38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9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40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1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2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3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4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5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6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7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48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9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51" name="Text Box 35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4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9050" name="Text Box 10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9051" name="Text Box 11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19052" name="Oval 12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3" name="Oval 13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4" name="Line 14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5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6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9057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9058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9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9060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1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62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3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64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5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6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7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8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9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0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1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72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3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5" name="Text Box 35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06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007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007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007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007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2008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008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008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8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8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9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09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109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109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2110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110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1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1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2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2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2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212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212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7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8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9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30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1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32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3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34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5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36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7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8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9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0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1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2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3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44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5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7" name="Line 3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13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3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3146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3147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48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49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0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1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2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3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4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5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6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7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8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59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0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61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2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3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4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5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6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7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8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69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70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16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417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417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81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2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83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4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85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6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7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8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9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0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1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2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93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4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18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519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519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19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19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0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0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1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20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21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621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621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3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3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4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5" name="Line 37"/>
          <p:cNvSpPr>
            <a:spLocks noChangeShapeType="1"/>
          </p:cNvSpPr>
          <p:nvPr/>
        </p:nvSpPr>
        <p:spPr bwMode="auto">
          <a:xfrm>
            <a:off x="4419600" y="4800600"/>
            <a:ext cx="914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6" name="Line 38"/>
          <p:cNvSpPr>
            <a:spLocks noChangeShapeType="1"/>
          </p:cNvSpPr>
          <p:nvPr/>
        </p:nvSpPr>
        <p:spPr bwMode="auto">
          <a:xfrm flipH="1">
            <a:off x="4572000" y="47244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7" name="Line 39"/>
          <p:cNvSpPr>
            <a:spLocks noChangeShapeType="1"/>
          </p:cNvSpPr>
          <p:nvPr/>
        </p:nvSpPr>
        <p:spPr bwMode="auto">
          <a:xfrm>
            <a:off x="5638800" y="41148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8" name="Line 40"/>
          <p:cNvSpPr>
            <a:spLocks noChangeShapeType="1"/>
          </p:cNvSpPr>
          <p:nvPr/>
        </p:nvSpPr>
        <p:spPr bwMode="auto">
          <a:xfrm flipH="1">
            <a:off x="5715000" y="40386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9" name="Line 41"/>
          <p:cNvSpPr>
            <a:spLocks noChangeShapeType="1"/>
          </p:cNvSpPr>
          <p:nvPr/>
        </p:nvSpPr>
        <p:spPr bwMode="auto">
          <a:xfrm>
            <a:off x="7848600" y="40386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50" name="Line 42"/>
          <p:cNvSpPr>
            <a:spLocks noChangeShapeType="1"/>
          </p:cNvSpPr>
          <p:nvPr/>
        </p:nvSpPr>
        <p:spPr bwMode="auto">
          <a:xfrm flipH="1">
            <a:off x="7924800" y="40386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23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724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724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4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4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7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8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9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0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1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2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3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4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5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hash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FF0000"/>
                </a:solidFill>
              </a:rPr>
              <a:t>dictionary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F0"/>
                </a:solidFill>
              </a:rPr>
              <a:t>hash table</a:t>
            </a:r>
            <a:r>
              <a:rPr lang="en-US" dirty="0" smtClean="0"/>
              <a:t>) that stores the candidate </a:t>
            </a:r>
            <a:r>
              <a:rPr lang="en-US" dirty="0" err="1" smtClean="0"/>
              <a:t>itemsets</a:t>
            </a:r>
            <a:r>
              <a:rPr lang="en-US" dirty="0" smtClean="0"/>
              <a:t> as keys, and the number of appearances as the value.</a:t>
            </a:r>
          </a:p>
          <a:p>
            <a:pPr lvl="1"/>
            <a:r>
              <a:rPr lang="en-US" dirty="0" smtClean="0"/>
              <a:t>Initialize with zero</a:t>
            </a:r>
          </a:p>
          <a:p>
            <a:r>
              <a:rPr lang="en-US" dirty="0" smtClean="0"/>
              <a:t>Increment the counter for each </a:t>
            </a:r>
            <a:r>
              <a:rPr lang="en-US" dirty="0" err="1" smtClean="0"/>
              <a:t>itemset</a:t>
            </a:r>
            <a:r>
              <a:rPr lang="en-US" dirty="0" smtClean="0"/>
              <a:t> that you see in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8113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25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5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8266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8267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68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69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0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1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2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3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4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5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6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7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8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9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Prune infrequent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In the conditional FP-tree some nodes may have support less than </a:t>
            </a:r>
            <a:r>
              <a:rPr lang="en-US" sz="2400" dirty="0" err="1" smtClean="0">
                <a:solidFill>
                  <a:srgbClr val="000000"/>
                </a:solidFill>
              </a:rPr>
              <a:t>minsup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e.g., B needs to be pruned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This means that B appears with E less than </a:t>
            </a:r>
            <a:r>
              <a:rPr lang="en-US" sz="2400" dirty="0" err="1" smtClean="0">
                <a:solidFill>
                  <a:srgbClr val="000000"/>
                </a:solidFill>
              </a:rPr>
              <a:t>minsup</a:t>
            </a:r>
            <a:r>
              <a:rPr lang="en-US" sz="2400" dirty="0" smtClean="0">
                <a:solidFill>
                  <a:srgbClr val="000000"/>
                </a:solidFill>
              </a:rPr>
              <a:t> times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8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929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929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301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2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3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5" name="Line 25"/>
          <p:cNvSpPr>
            <a:spLocks noChangeShapeType="1"/>
          </p:cNvSpPr>
          <p:nvPr/>
        </p:nvSpPr>
        <p:spPr bwMode="auto">
          <a:xfrm flipH="1">
            <a:off x="6400800" y="2057400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6" name="Line 26"/>
          <p:cNvSpPr>
            <a:spLocks noChangeShapeType="1"/>
          </p:cNvSpPr>
          <p:nvPr/>
        </p:nvSpPr>
        <p:spPr bwMode="auto">
          <a:xfrm>
            <a:off x="6019800" y="21336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30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0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1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0312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30313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14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5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6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7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8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19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20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1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22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3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5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33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133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133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3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50" name="Text Box 22"/>
          <p:cNvSpPr txBox="1">
            <a:spLocks noChangeArrowheads="1"/>
          </p:cNvSpPr>
          <p:nvPr/>
        </p:nvSpPr>
        <p:spPr bwMode="auto">
          <a:xfrm>
            <a:off x="533400" y="5029200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C0000"/>
                </a:solidFill>
              </a:rPr>
              <a:t>The conditional FP-tree for E</a:t>
            </a:r>
            <a:endParaRPr lang="el-GR" sz="2400" dirty="0">
              <a:solidFill>
                <a:srgbClr val="CC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Repeat the algorithm for {D</a:t>
            </a:r>
            <a:r>
              <a:rPr lang="en-US" sz="2400" dirty="0">
                <a:solidFill>
                  <a:srgbClr val="000000"/>
                </a:solidFill>
              </a:rPr>
              <a:t>, E}, {C, E}, {A, E}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3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236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236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3236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6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6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7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7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7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747" y="5334000"/>
            <a:ext cx="906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D (DE)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59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37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7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338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3383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4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5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6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7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88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89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90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91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92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747" y="5334000"/>
            <a:ext cx="906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D (DE)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51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40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440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4407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8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9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0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1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2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3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4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5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6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5029200"/>
            <a:ext cx="9049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{D,E} by following the pointers in the tree</a:t>
            </a:r>
          </a:p>
          <a:p>
            <a:r>
              <a:rPr lang="en-US" sz="2400" dirty="0" smtClean="0"/>
              <a:t>1+1 = 2 ≥ 2 =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{D,E} is frequent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76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42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7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8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9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5430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5431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2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3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4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5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6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7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8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9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40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602" y="4565596"/>
            <a:ext cx="4685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2</a:t>
            </a:r>
          </a:p>
          <a:p>
            <a:endParaRPr lang="en-US" sz="2400" dirty="0"/>
          </a:p>
          <a:p>
            <a:r>
              <a:rPr lang="en-US" sz="2400" dirty="0" smtClean="0"/>
              <a:t>Construct the conditional FP-tree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7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450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1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2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3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6454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6455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6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7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8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9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0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1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62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3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64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292475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58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474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5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6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7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7478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7479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0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1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2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3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4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5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6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7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8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1" name="Line 19"/>
          <p:cNvSpPr>
            <a:spLocks noChangeShapeType="1"/>
          </p:cNvSpPr>
          <p:nvPr/>
        </p:nvSpPr>
        <p:spPr bwMode="auto">
          <a:xfrm>
            <a:off x="4572000" y="4191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2" name="Line 20"/>
          <p:cNvSpPr>
            <a:spLocks noChangeShapeType="1"/>
          </p:cNvSpPr>
          <p:nvPr/>
        </p:nvSpPr>
        <p:spPr bwMode="auto">
          <a:xfrm flipH="1">
            <a:off x="4648200" y="41910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3" name="Line 21"/>
          <p:cNvSpPr>
            <a:spLocks noChangeShapeType="1"/>
          </p:cNvSpPr>
          <p:nvPr/>
        </p:nvSpPr>
        <p:spPr bwMode="auto">
          <a:xfrm flipH="1">
            <a:off x="5410200" y="3276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4" name="Line 22"/>
          <p:cNvSpPr>
            <a:spLocks noChangeShapeType="1"/>
          </p:cNvSpPr>
          <p:nvPr/>
        </p:nvSpPr>
        <p:spPr bwMode="auto">
          <a:xfrm>
            <a:off x="54102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67917" y="1828800"/>
            <a:ext cx="4132385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Suppose you have </a:t>
            </a:r>
            <a:r>
              <a:rPr lang="en-US" sz="1800" dirty="0" smtClean="0"/>
              <a:t>15 </a:t>
            </a:r>
            <a:r>
              <a:rPr lang="en-US" sz="1800" dirty="0"/>
              <a:t>candidate </a:t>
            </a:r>
            <a:r>
              <a:rPr lang="en-US" sz="1800" dirty="0" err="1"/>
              <a:t>itemsets</a:t>
            </a:r>
            <a:r>
              <a:rPr lang="en-US" sz="1800" dirty="0"/>
              <a:t> of length 3: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70C0"/>
                </a:solidFill>
              </a:rPr>
              <a:t>{1 4 5}, {1 2 4}, {4 5 7}, {1 2 5}, {4 5 8},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9}, {1 3 6}, {2 3 4}, </a:t>
            </a: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5 6 7}, {3 4 5},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3 5 6}, {3 5 7}, {6 8 9}, {3 6 7}, {3 6 8</a:t>
            </a:r>
            <a:r>
              <a:rPr lang="en-US" sz="1800" dirty="0" smtClean="0">
                <a:solidFill>
                  <a:srgbClr val="0070C0"/>
                </a:solidFill>
              </a:rPr>
              <a:t>}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Hash table stores the counts of the candidate </a:t>
            </a:r>
            <a:r>
              <a:rPr lang="en-US" dirty="0" err="1" smtClean="0"/>
              <a:t>itemsets</a:t>
            </a:r>
            <a:r>
              <a:rPr lang="en-US" dirty="0" smtClean="0"/>
              <a:t> as they have been computed so far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16085"/>
              </p:ext>
            </p:extLst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78607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49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49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850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8503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4" name="Line 8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5" name="Text Box 9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9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2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952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9527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8" name="Line 8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9" name="Text Box 9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9532" name="Line 12"/>
          <p:cNvSpPr>
            <a:spLocks noChangeShapeType="1"/>
          </p:cNvSpPr>
          <p:nvPr/>
        </p:nvSpPr>
        <p:spPr bwMode="auto">
          <a:xfrm>
            <a:off x="44196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33" name="Line 13"/>
          <p:cNvSpPr>
            <a:spLocks noChangeShapeType="1"/>
          </p:cNvSpPr>
          <p:nvPr/>
        </p:nvSpPr>
        <p:spPr bwMode="auto">
          <a:xfrm flipH="1">
            <a:off x="4419600" y="3276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34" name="Text Box 14"/>
          <p:cNvSpPr txBox="1">
            <a:spLocks noChangeArrowheads="1"/>
          </p:cNvSpPr>
          <p:nvPr/>
        </p:nvSpPr>
        <p:spPr bwMode="auto">
          <a:xfrm>
            <a:off x="5562600" y="32004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Small support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4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54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7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8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9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0550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86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Final condition FP-tree for {D,E}</a:t>
            </a:r>
          </a:p>
          <a:p>
            <a:endParaRPr lang="en-US" sz="2400" dirty="0"/>
          </a:p>
          <a:p>
            <a:r>
              <a:rPr lang="en-US" sz="2400" dirty="0" smtClean="0"/>
              <a:t>The support of A is ≥ </a:t>
            </a:r>
            <a:r>
              <a:rPr lang="en-US" sz="2400" dirty="0" err="1" smtClean="0"/>
              <a:t>minsup</a:t>
            </a:r>
            <a:r>
              <a:rPr lang="en-US" sz="2400" dirty="0" smtClean="0"/>
              <a:t> so {A,D,E} is frequent</a:t>
            </a:r>
          </a:p>
          <a:p>
            <a:r>
              <a:rPr lang="en-US" sz="2400" dirty="0" smtClean="0"/>
              <a:t>Since the tree has a single node we return to the next </a:t>
            </a:r>
            <a:r>
              <a:rPr lang="en-US" sz="2400" dirty="0" err="1" smtClean="0"/>
              <a:t>subproblem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52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157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157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7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91" name="Line 23"/>
          <p:cNvSpPr>
            <a:spLocks noChangeShapeType="1"/>
          </p:cNvSpPr>
          <p:nvPr/>
        </p:nvSpPr>
        <p:spPr bwMode="auto">
          <a:xfrm>
            <a:off x="4540164" y="6019800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0965" y="5048071"/>
            <a:ext cx="683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The conditional FP-tree for E</a:t>
            </a:r>
          </a:p>
          <a:p>
            <a:endParaRPr lang="en-US" sz="2400" dirty="0"/>
          </a:p>
          <a:p>
            <a:r>
              <a:rPr lang="en-US" sz="2400" dirty="0" smtClean="0"/>
              <a:t>We repeat the algorithm for {D,E}, </a:t>
            </a:r>
            <a:r>
              <a:rPr lang="en-US" sz="2400" dirty="0" smtClean="0">
                <a:solidFill>
                  <a:srgbClr val="FF0000"/>
                </a:solidFill>
              </a:rPr>
              <a:t>{C,E}, </a:t>
            </a:r>
            <a:r>
              <a:rPr lang="en-US" sz="2400" dirty="0" smtClean="0"/>
              <a:t>{A,E}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5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59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260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260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1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1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1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747" y="5334000"/>
            <a:ext cx="9289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C (CE)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4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61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1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2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3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3624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3625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3626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7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8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3630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747" y="5334000"/>
            <a:ext cx="9289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C (CE)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8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64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6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7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4648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4649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4650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51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52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4654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5029200"/>
            <a:ext cx="9049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{C,E} by following the pointers in the tree</a:t>
            </a:r>
          </a:p>
          <a:p>
            <a:r>
              <a:rPr lang="en-US" sz="2400" dirty="0" smtClean="0"/>
              <a:t>1+1 = 2 ≥ 2 =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{C,E} is frequent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99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66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0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1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5672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5673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5674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5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6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5678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02" y="4565596"/>
            <a:ext cx="4685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2</a:t>
            </a:r>
          </a:p>
          <a:p>
            <a:endParaRPr lang="en-US" sz="2400" dirty="0"/>
          </a:p>
          <a:p>
            <a:r>
              <a:rPr lang="en-US" sz="2400" dirty="0" smtClean="0"/>
              <a:t>Construct the conditional FP-tree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7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69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669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69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69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9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700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702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292475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6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772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3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4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6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8" name="Line 16"/>
          <p:cNvSpPr>
            <a:spLocks noChangeShapeType="1"/>
          </p:cNvSpPr>
          <p:nvPr/>
        </p:nvSpPr>
        <p:spPr bwMode="auto">
          <a:xfrm flipH="1">
            <a:off x="44196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9" name="Line 17"/>
          <p:cNvSpPr>
            <a:spLocks noChangeShapeType="1"/>
          </p:cNvSpPr>
          <p:nvPr/>
        </p:nvSpPr>
        <p:spPr bwMode="auto">
          <a:xfrm>
            <a:off x="4419600" y="3276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30" name="Line 18"/>
          <p:cNvSpPr>
            <a:spLocks noChangeShapeType="1"/>
          </p:cNvSpPr>
          <p:nvPr/>
        </p:nvSpPr>
        <p:spPr bwMode="auto">
          <a:xfrm flipH="1">
            <a:off x="6629400" y="213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31" name="Line 19"/>
          <p:cNvSpPr>
            <a:spLocks noChangeShapeType="1"/>
          </p:cNvSpPr>
          <p:nvPr/>
        </p:nvSpPr>
        <p:spPr bwMode="auto">
          <a:xfrm>
            <a:off x="6477000" y="22860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9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Tuple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{1,2,3,5,6} </a:t>
            </a:r>
            <a:r>
              <a:rPr lang="en-US" sz="1800" dirty="0" smtClean="0"/>
              <a:t>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45878"/>
              </p:ext>
            </p:extLst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32114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73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3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4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4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874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2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6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976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9769" name="Line 9"/>
          <p:cNvSpPr>
            <a:spLocks noChangeShapeType="1"/>
          </p:cNvSpPr>
          <p:nvPr/>
        </p:nvSpPr>
        <p:spPr bwMode="auto">
          <a:xfrm>
            <a:off x="4419600" y="22860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70" name="Line 10"/>
          <p:cNvSpPr>
            <a:spLocks noChangeShapeType="1"/>
          </p:cNvSpPr>
          <p:nvPr/>
        </p:nvSpPr>
        <p:spPr bwMode="auto">
          <a:xfrm flipH="1">
            <a:off x="4495800" y="22098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0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78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0787" name="Text Box 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09800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4343400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 to the previous </a:t>
            </a:r>
            <a:r>
              <a:rPr lang="en-US" sz="2400" dirty="0" err="1" smtClean="0"/>
              <a:t>subproblem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0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81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181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5181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1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965" y="5124271"/>
            <a:ext cx="683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The conditional FP-tree for E</a:t>
            </a:r>
          </a:p>
          <a:p>
            <a:endParaRPr lang="en-US" sz="2400" dirty="0"/>
          </a:p>
          <a:p>
            <a:r>
              <a:rPr lang="en-US" sz="2400" dirty="0" smtClean="0"/>
              <a:t>We repeat the algorithm for {D,E}, {C,E}, </a:t>
            </a:r>
            <a:r>
              <a:rPr lang="en-US" sz="2400" dirty="0" smtClean="0">
                <a:solidFill>
                  <a:srgbClr val="FF0000"/>
                </a:solidFill>
              </a:rPr>
              <a:t>{A,E}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540164" y="6096000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5471497" y="6104467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83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284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5284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5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5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5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747" y="5334000"/>
            <a:ext cx="9015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A (AE)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97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85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5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6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6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386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747" y="5334000"/>
            <a:ext cx="8997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A (AE)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1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88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488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728" y="3810000"/>
            <a:ext cx="9031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{A,E} by following the pointers in the tree</a:t>
            </a:r>
          </a:p>
          <a:p>
            <a:r>
              <a:rPr lang="en-US" sz="2400" dirty="0" smtClean="0"/>
              <a:t>2 ≥ 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{A,E} is frequent</a:t>
            </a:r>
          </a:p>
          <a:p>
            <a:endParaRPr lang="en-US" sz="2400" dirty="0"/>
          </a:p>
          <a:p>
            <a:r>
              <a:rPr lang="en-US" sz="2400" dirty="0" smtClean="0"/>
              <a:t>There is no conditional FP-tree for {A,E}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2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for E we have the following frequent </a:t>
            </a:r>
            <a:r>
              <a:rPr lang="en-US" dirty="0" err="1" smtClean="0"/>
              <a:t>itemsets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{E}, {D,E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}, {A,D,E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}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{C,E}, {A,E}</a:t>
            </a:r>
          </a:p>
          <a:p>
            <a:endParaRPr lang="en-US" dirty="0"/>
          </a:p>
          <a:p>
            <a:r>
              <a:rPr lang="en-US" dirty="0" smtClean="0"/>
              <a:t>We proceed with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93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694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694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694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694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694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4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695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5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695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695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5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61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2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63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4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65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6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7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8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9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0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1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2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3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4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5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6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77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8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9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0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81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2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56983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7" name="Worksheet" r:id="rId3" imgW="1952625" imgH="1781251" progId="Excel.Sheet.8">
                  <p:embed/>
                </p:oleObj>
              </mc:Choice>
              <mc:Fallback>
                <p:oleObj name="Worksheet" r:id="rId3" imgW="1952625" imgH="17812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6984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5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6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7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8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9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0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1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2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3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4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5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6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56998" name="Text Box 70"/>
          <p:cNvSpPr txBox="1">
            <a:spLocks noChangeArrowheads="1"/>
          </p:cNvSpPr>
          <p:nvPr/>
        </p:nvSpPr>
        <p:spPr bwMode="auto">
          <a:xfrm>
            <a:off x="533400" y="19812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D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9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796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796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796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796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797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7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797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7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797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798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8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85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6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7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8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9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0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1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2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3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94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5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9" name="Text Box 70"/>
          <p:cNvSpPr txBox="1">
            <a:spLocks noChangeArrowheads="1"/>
          </p:cNvSpPr>
          <p:nvPr/>
        </p:nvSpPr>
        <p:spPr bwMode="auto">
          <a:xfrm>
            <a:off x="152400" y="1889879"/>
            <a:ext cx="2895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D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Support 5 &gt; </a:t>
            </a:r>
            <a:r>
              <a:rPr lang="en-US" dirty="0" err="1" smtClean="0">
                <a:solidFill>
                  <a:srgbClr val="000000"/>
                </a:solidFill>
              </a:rPr>
              <a:t>minsup</a:t>
            </a:r>
            <a:r>
              <a:rPr lang="en-US" dirty="0" smtClean="0">
                <a:solidFill>
                  <a:srgbClr val="000000"/>
                </a:solidFill>
              </a:rPr>
              <a:t>, D is frequent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Convert prefix tree into conditional FP-tree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Tuple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{1,2,3,5,6} </a:t>
            </a:r>
            <a:r>
              <a:rPr lang="en-US" sz="1800" dirty="0" smtClean="0"/>
              <a:t>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52055"/>
              </p:ext>
            </p:extLst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50509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97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7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899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899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899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899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899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899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900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5900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900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9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0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1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2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3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4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5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6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7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18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9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9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0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1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2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3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0014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60015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0016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0017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60018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19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0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1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2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3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0024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25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6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0027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0028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29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0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1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2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33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4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5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6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7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8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9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0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1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42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3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2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3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4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5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6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7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1038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39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40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1041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61042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43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4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5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6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7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1048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49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0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51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1052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53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4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5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6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57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8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9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0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1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2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3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4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5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66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7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5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206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206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6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207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7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7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207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7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81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2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3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4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5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6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7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8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9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90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91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7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308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8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8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308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9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09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309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09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9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310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0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05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6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7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8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9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0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1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2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3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14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5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09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411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411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1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412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2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412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9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0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1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2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3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4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5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6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7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38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9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9898" y="592043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12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9" name="Line 9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0" name="Line 10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1" name="Text Box 11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5132" name="Text Box 12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3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4" name="Text Box 14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5135" name="Text Box 15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6" name="Oval 16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7" name="Line 17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8" name="Text Box 18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5139" name="Oval 19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0" name="Text Box 20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41" name="Line 21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2" name="Line 22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3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4" name="Line 24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9898" y="592043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14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3" name="Line 9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4" name="Line 10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5" name="Text Box 11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6156" name="Text Box 12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57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58" name="Text Box 14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6159" name="Text Box 15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60" name="Oval 16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1" name="Line 17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2" name="Text Box 18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6163" name="Oval 19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4" name="Text Box 20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65" name="Line 21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6" name="Line 22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7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8" name="Line 24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5189124"/>
            <a:ext cx="7367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Construct conditional FP-trees for {C,D}, {B,D}, {A,D}</a:t>
            </a:r>
          </a:p>
          <a:p>
            <a:endParaRPr lang="en-US" sz="2400" dirty="0"/>
          </a:p>
          <a:p>
            <a:r>
              <a:rPr lang="en-US" sz="2400" dirty="0" smtClean="0"/>
              <a:t>And so on….</a:t>
            </a:r>
            <a:endParaRPr lang="en-US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each recursive step we solve a </a:t>
            </a:r>
            <a:r>
              <a:rPr lang="en-US" dirty="0" err="1" smtClean="0"/>
              <a:t>subproblem</a:t>
            </a:r>
            <a:endParaRPr lang="en-US" dirty="0" smtClean="0"/>
          </a:p>
          <a:p>
            <a:pPr lvl="1"/>
            <a:r>
              <a:rPr lang="en-US" dirty="0" smtClean="0"/>
              <a:t>Construct the prefix tree</a:t>
            </a:r>
          </a:p>
          <a:p>
            <a:pPr lvl="1"/>
            <a:r>
              <a:rPr lang="en-US" dirty="0" smtClean="0"/>
              <a:t>Compute the new support</a:t>
            </a:r>
          </a:p>
          <a:p>
            <a:pPr lvl="1"/>
            <a:r>
              <a:rPr lang="en-US" dirty="0" smtClean="0"/>
              <a:t>Prune nodes</a:t>
            </a:r>
          </a:p>
          <a:p>
            <a:r>
              <a:rPr lang="en-US" dirty="0" err="1" smtClean="0"/>
              <a:t>Subproblems</a:t>
            </a:r>
            <a:r>
              <a:rPr lang="en-US" dirty="0" smtClean="0"/>
              <a:t> are disjoint so we never consider the same </a:t>
            </a:r>
            <a:r>
              <a:rPr lang="en-US" dirty="0" err="1" smtClean="0"/>
              <a:t>itemset</a:t>
            </a:r>
            <a:r>
              <a:rPr lang="en-US" dirty="0" smtClean="0"/>
              <a:t> twice</a:t>
            </a:r>
          </a:p>
          <a:p>
            <a:endParaRPr lang="en-US" dirty="0" smtClean="0"/>
          </a:p>
          <a:p>
            <a:r>
              <a:rPr lang="en-US" dirty="0" smtClean="0"/>
              <a:t>Support computation is efficient – happens together with the computation of the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efficiency of the algorithm depends on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compaction factor </a:t>
            </a:r>
            <a:r>
              <a:rPr lang="en-US" dirty="0" smtClean="0"/>
              <a:t>of the dataset</a:t>
            </a:r>
          </a:p>
          <a:p>
            <a:endParaRPr lang="en-US" dirty="0"/>
          </a:p>
          <a:p>
            <a:r>
              <a:rPr lang="en-US" dirty="0" smtClean="0"/>
              <a:t>If the tree is bushy then the algorithm does not work well, it increases a lot of number of </a:t>
            </a:r>
            <a:r>
              <a:rPr lang="en-US" dirty="0" err="1" smtClean="0"/>
              <a:t>subproblems</a:t>
            </a:r>
            <a:r>
              <a:rPr lang="en-US" dirty="0" smtClean="0"/>
              <a:t> that need to </a:t>
            </a:r>
            <a:r>
              <a:rPr lang="en-US" smtClean="0"/>
              <a:t>be solved.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4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Mining Association Rules</a:t>
            </a:r>
            <a:endParaRPr lang="en-US" sz="3600" dirty="0"/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5834743" y="3396343"/>
            <a:ext cx="3276600" cy="2179589"/>
            <a:chOff x="3070" y="2304"/>
            <a:chExt cx="2498" cy="1731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070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924591"/>
                </p:ext>
              </p:extLst>
            </p:nvPr>
          </p:nvGraphicFramePr>
          <p:xfrm>
            <a:off x="3794" y="2641"/>
            <a:ext cx="171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58" name="Εξίσωση" r:id="rId3" imgW="1434960" imgH="203040" progId="Equation.3">
                    <p:embed/>
                  </p:oleObj>
                </mc:Choice>
                <mc:Fallback>
                  <p:oleObj name="Εξίσωση" r:id="rId3" imgW="1434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" y="2641"/>
                          <a:ext cx="171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440711"/>
                </p:ext>
              </p:extLst>
            </p:nvPr>
          </p:nvGraphicFramePr>
          <p:xfrm>
            <a:off x="3070" y="3034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59" name="Equation" r:id="rId5" imgW="4317840" imgH="787320" progId="Equation.3">
                    <p:embed/>
                  </p:oleObj>
                </mc:Choice>
                <mc:Fallback>
                  <p:oleObj name="Equation" r:id="rId5" imgW="431784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" y="3034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4366708"/>
                </p:ext>
              </p:extLst>
            </p:nvPr>
          </p:nvGraphicFramePr>
          <p:xfrm>
            <a:off x="3093" y="3595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60" name="Equation" r:id="rId7" imgW="4470120" imgH="787320" progId="Equation.3">
                    <p:embed/>
                  </p:oleObj>
                </mc:Choice>
                <mc:Fallback>
                  <p:oleObj name="Equation" r:id="rId7" imgW="447012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3" y="3595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15685" y="1295400"/>
            <a:ext cx="539973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An implication expression of the form </a:t>
            </a:r>
            <a:r>
              <a:rPr lang="en-US" sz="1800" b="0" dirty="0" smtClean="0"/>
              <a:t>         </a:t>
            </a:r>
            <a:r>
              <a:rPr lang="en-US" sz="1800" b="0" dirty="0" smtClean="0">
                <a:solidFill>
                  <a:srgbClr val="00B050"/>
                </a:solidFill>
              </a:rPr>
              <a:t>X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 Y, </a:t>
            </a:r>
            <a:r>
              <a:rPr lang="en-US" sz="1800" b="0" dirty="0">
                <a:sym typeface="Symbol" pitchFamily="18" charset="2"/>
              </a:rPr>
              <a:t>where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1800" b="0" dirty="0">
                <a:sym typeface="Symbol" pitchFamily="18" charset="2"/>
              </a:rPr>
              <a:t> and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1800" b="0" dirty="0">
                <a:sym typeface="Symbol" pitchFamily="18" charset="2"/>
              </a:rPr>
              <a:t> are </a:t>
            </a:r>
            <a:r>
              <a:rPr lang="en-US" sz="1800" b="0" dirty="0" err="1">
                <a:sym typeface="Symbol" pitchFamily="18" charset="2"/>
              </a:rPr>
              <a:t>itemsets</a:t>
            </a:r>
            <a:endParaRPr lang="en-US" sz="1800" b="0" dirty="0">
              <a:sym typeface="Symbol" pitchFamily="18" charset="2"/>
            </a:endParaRPr>
          </a:p>
          <a:p>
            <a:pPr marL="1200150" lvl="2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600" b="0" dirty="0" smtClean="0"/>
              <a:t>{</a:t>
            </a:r>
            <a:r>
              <a:rPr lang="en-US" sz="1600" b="0" dirty="0"/>
              <a:t>Milk, Diaper} </a:t>
            </a:r>
            <a:r>
              <a:rPr lang="en-US" sz="1600" b="0" dirty="0">
                <a:sym typeface="Symbol" pitchFamily="18" charset="2"/>
              </a:rPr>
              <a:t> {Beer}</a:t>
            </a:r>
            <a:r>
              <a:rPr lang="en-US" sz="1600" b="0" dirty="0"/>
              <a:t> </a:t>
            </a:r>
            <a:endParaRPr lang="en-US" sz="16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Rule Evaluation Metrics</a:t>
            </a:r>
            <a:endParaRPr lang="en-US" sz="2000" b="1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sz="1800" b="0" dirty="0"/>
              <a:t>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/>
              <a:t>Fraction of transactions that contain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both </a:t>
            </a:r>
            <a:r>
              <a:rPr lang="en-US" sz="1600" b="0" dirty="0">
                <a:solidFill>
                  <a:srgbClr val="00B050"/>
                </a:solidFill>
              </a:rPr>
              <a:t>X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= 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P(X,Y)</a:t>
            </a:r>
            <a:r>
              <a:rPr lang="en-US" sz="1600" dirty="0"/>
              <a:t> that </a:t>
            </a:r>
            <a:r>
              <a:rPr lang="en-US" sz="1600" dirty="0">
                <a:solidFill>
                  <a:srgbClr val="00B050"/>
                </a:solidFill>
              </a:rPr>
              <a:t>X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/>
              <a:t> occur </a:t>
            </a:r>
            <a:r>
              <a:rPr lang="en-US" sz="1600" dirty="0" smtClean="0"/>
              <a:t>together</a:t>
            </a:r>
            <a:endParaRPr lang="en-US" sz="16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 smtClean="0">
                <a:solidFill>
                  <a:srgbClr val="0070C0"/>
                </a:solidFill>
              </a:rPr>
              <a:t>Confidence</a:t>
            </a:r>
            <a:r>
              <a:rPr lang="en-US" sz="1800" b="0" dirty="0" smtClean="0"/>
              <a:t> </a:t>
            </a:r>
            <a:r>
              <a:rPr lang="en-US" sz="1800" b="0" dirty="0"/>
              <a:t>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 smtClean="0"/>
              <a:t>How </a:t>
            </a:r>
            <a:r>
              <a:rPr lang="en-US" sz="1600" b="0" dirty="0"/>
              <a:t>often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/>
              <a:t> appears </a:t>
            </a:r>
            <a:r>
              <a:rPr lang="en-US" sz="1600" b="0" dirty="0"/>
              <a:t>in transactions </a:t>
            </a:r>
            <a:r>
              <a:rPr lang="en-US" sz="1600" b="0" dirty="0" smtClean="0"/>
              <a:t>that contain </a:t>
            </a:r>
            <a:r>
              <a:rPr lang="en-US" sz="1600" b="0" dirty="0" smtClean="0">
                <a:solidFill>
                  <a:srgbClr val="00B050"/>
                </a:solidFill>
              </a:rPr>
              <a:t>X</a:t>
            </a:r>
            <a:r>
              <a:rPr lang="en-US" sz="1600" b="0" dirty="0" smtClean="0"/>
              <a:t> = </a:t>
            </a:r>
            <a:r>
              <a:rPr lang="en-US" sz="1600" dirty="0" smtClean="0"/>
              <a:t>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conditional probability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P(Y|X)</a:t>
            </a:r>
            <a:r>
              <a:rPr lang="en-US" sz="1600" dirty="0" smtClean="0"/>
              <a:t> </a:t>
            </a:r>
            <a:r>
              <a:rPr lang="en-US" sz="1600" dirty="0"/>
              <a:t>that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 smtClean="0"/>
              <a:t> </a:t>
            </a:r>
            <a:r>
              <a:rPr lang="en-US" sz="1600" dirty="0"/>
              <a:t>occurs given that </a:t>
            </a:r>
            <a:r>
              <a:rPr lang="en-US" sz="1600" dirty="0" smtClean="0">
                <a:solidFill>
                  <a:srgbClr val="00B050"/>
                </a:solidFill>
              </a:rPr>
              <a:t>X</a:t>
            </a:r>
            <a:r>
              <a:rPr lang="en-US" sz="1600" dirty="0" smtClean="0"/>
              <a:t> </a:t>
            </a:r>
            <a:r>
              <a:rPr lang="en-US" sz="1600" dirty="0"/>
              <a:t>has occurred</a:t>
            </a:r>
            <a:r>
              <a:rPr lang="en-US" sz="1600" dirty="0" smtClean="0"/>
              <a:t>.</a:t>
            </a:r>
          </a:p>
          <a:p>
            <a:pPr marL="2286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endParaRPr lang="en-US" sz="1600" dirty="0"/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123397"/>
              </p:ext>
            </p:extLst>
          </p:nvPr>
        </p:nvGraphicFramePr>
        <p:xfrm>
          <a:off x="5534479" y="1365703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1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479" y="1365703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684" y="5417606"/>
            <a:ext cx="8447315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Problem Definition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 A set of transactions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, over a set of items </a:t>
            </a:r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minconf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values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: All rules with items in I having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 ≥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/>
              <a:t>≥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minconf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 ITEMSET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38"/>
            <a:ext cx="8656638" cy="68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/>
              <a:t>Two-step approach: 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Frequent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all </a:t>
            </a:r>
            <a:r>
              <a:rPr lang="en-US" dirty="0" err="1"/>
              <a:t>itemsets</a:t>
            </a:r>
            <a:r>
              <a:rPr lang="en-US" dirty="0"/>
              <a:t> whose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 </a:t>
            </a:r>
            <a:r>
              <a:rPr lang="en-US" dirty="0" err="1">
                <a:solidFill>
                  <a:srgbClr val="00B0F0"/>
                </a:solidFill>
              </a:rPr>
              <a:t>minsup</a:t>
            </a:r>
            <a:endParaRPr lang="en-US" dirty="0">
              <a:solidFill>
                <a:srgbClr val="00B0F0"/>
              </a:solidFill>
            </a:endParaRPr>
          </a:p>
          <a:p>
            <a:pPr marL="1295400" lvl="2" indent="-381000">
              <a:buFont typeface="Arial" pitchFamily="34" charset="0"/>
              <a:buNone/>
            </a:pPr>
            <a:endParaRPr lang="en-US" dirty="0"/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Rule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</a:t>
            </a:r>
            <a:r>
              <a:rPr lang="en-US" dirty="0">
                <a:solidFill>
                  <a:srgbClr val="00B0F0"/>
                </a:solidFill>
              </a:rPr>
              <a:t>high confidence </a:t>
            </a:r>
            <a:r>
              <a:rPr lang="en-US" dirty="0"/>
              <a:t>rules from each frequent </a:t>
            </a:r>
            <a:r>
              <a:rPr lang="en-US" dirty="0" err="1"/>
              <a:t>itemset</a:t>
            </a:r>
            <a:r>
              <a:rPr lang="en-US" dirty="0"/>
              <a:t>, where each rule is a </a:t>
            </a:r>
            <a:r>
              <a:rPr lang="en-US" dirty="0" smtClean="0"/>
              <a:t>partitioning </a:t>
            </a:r>
            <a:r>
              <a:rPr lang="en-US" dirty="0"/>
              <a:t>of a frequent </a:t>
            </a:r>
            <a:r>
              <a:rPr lang="en-US" dirty="0" err="1" smtClean="0"/>
              <a:t>itemset</a:t>
            </a:r>
            <a:r>
              <a:rPr lang="en-US" dirty="0" smtClean="0"/>
              <a:t> into Left-Hand-Side (</a:t>
            </a:r>
            <a:r>
              <a:rPr lang="en-US" dirty="0" smtClean="0">
                <a:solidFill>
                  <a:srgbClr val="00B050"/>
                </a:solidFill>
              </a:rPr>
              <a:t>LHS</a:t>
            </a:r>
            <a:r>
              <a:rPr lang="en-US" dirty="0" smtClean="0"/>
              <a:t>) and Right-Hand-Side (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r>
              <a:rPr lang="en-US" dirty="0" smtClean="0"/>
              <a:t>)</a:t>
            </a:r>
            <a:endParaRPr lang="en-US" dirty="0"/>
          </a:p>
          <a:p>
            <a:pPr marL="533400" indent="-533400"/>
            <a:endParaRPr lang="en-US" dirty="0"/>
          </a:p>
          <a:p>
            <a:pPr marL="533400" indent="-533400"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5181599"/>
            <a:ext cx="398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Frequent </a:t>
            </a:r>
            <a:r>
              <a:rPr lang="en-US" sz="2400" dirty="0" err="1" smtClean="0"/>
              <a:t>itemset</a:t>
            </a:r>
            <a:r>
              <a:rPr lang="en-US" sz="2400" dirty="0" smtClean="0">
                <a:solidFill>
                  <a:srgbClr val="0070C0"/>
                </a:solidFill>
              </a:rPr>
              <a:t>: {A,B,C,D}</a:t>
            </a:r>
          </a:p>
          <a:p>
            <a:r>
              <a:rPr lang="en-US" sz="2400" dirty="0"/>
              <a:t>Rule:</a:t>
            </a:r>
            <a:r>
              <a:rPr lang="en-US" sz="2400" dirty="0" smtClean="0">
                <a:solidFill>
                  <a:srgbClr val="0070C0"/>
                </a:solidFill>
              </a:rPr>
              <a:t> 		        </a:t>
            </a:r>
            <a:r>
              <a:rPr lang="en-US" sz="2400" dirty="0" smtClean="0">
                <a:solidFill>
                  <a:srgbClr val="00B050"/>
                </a:solidFill>
              </a:rPr>
              <a:t>AB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CD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anti-monotonicity</a:t>
            </a:r>
            <a:endParaRPr lang="en-US" dirty="0"/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Confidence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anti-monotone</a:t>
            </a:r>
            <a:r>
              <a:rPr lang="en-US" dirty="0">
                <a:sym typeface="Symbol" pitchFamily="18" charset="2"/>
              </a:rPr>
              <a:t> w.r.t. number of items on the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RHS</a:t>
            </a:r>
            <a:r>
              <a:rPr lang="en-US" dirty="0">
                <a:sym typeface="Symbol" pitchFamily="18" charset="2"/>
              </a:rPr>
              <a:t> of the </a:t>
            </a:r>
            <a:r>
              <a:rPr lang="en-US" dirty="0" smtClean="0">
                <a:sym typeface="Symbol" pitchFamily="18" charset="2"/>
              </a:rPr>
              <a:t>rule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monotone</a:t>
            </a:r>
            <a:r>
              <a:rPr lang="en-US" dirty="0" smtClean="0">
                <a:sym typeface="Symbol" pitchFamily="18" charset="2"/>
              </a:rPr>
              <a:t> with respect to the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LHS</a:t>
            </a:r>
            <a:r>
              <a:rPr lang="en-US" dirty="0" smtClean="0">
                <a:sym typeface="Symbol" pitchFamily="18" charset="2"/>
              </a:rPr>
              <a:t> of the rule)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e.g</a:t>
            </a:r>
            <a:r>
              <a:rPr lang="en-US" dirty="0">
                <a:sym typeface="Symbol" pitchFamily="18" charset="2"/>
              </a:rPr>
              <a:t>.,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L = {A,B,C,D}:</a:t>
            </a: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c(ABC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)  c(AB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CD</a:t>
            </a:r>
            <a:r>
              <a:rPr lang="en-US" dirty="0">
                <a:sym typeface="Symbol" pitchFamily="18" charset="2"/>
              </a:rPr>
              <a:t>)  c(A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BCD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7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Generation for </a:t>
            </a:r>
            <a:r>
              <a:rPr lang="en-US" dirty="0" err="1" smtClean="0"/>
              <a:t>APriori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Candidate rule is generated by merging two rules that share the same prefix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join(</a:t>
            </a:r>
            <a:r>
              <a:rPr lang="en-US" dirty="0" smtClean="0">
                <a:solidFill>
                  <a:srgbClr val="0070C0"/>
                </a:solidFill>
              </a:rPr>
              <a:t>CD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B,BD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would produce the candidate</a:t>
            </a:r>
            <a:br>
              <a:rPr lang="en-US" dirty="0"/>
            </a:br>
            <a:r>
              <a:rPr lang="en-US" dirty="0"/>
              <a:t>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ABC</a:t>
            </a:r>
          </a:p>
          <a:p>
            <a:endParaRPr lang="en-US" dirty="0"/>
          </a:p>
          <a:p>
            <a:r>
              <a:rPr lang="en-US" dirty="0"/>
              <a:t>Prune 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>
                <a:solidFill>
                  <a:srgbClr val="0070C0"/>
                </a:solidFill>
              </a:rPr>
              <a:t> A</a:t>
            </a:r>
            <a:r>
              <a:rPr lang="en-US" dirty="0">
                <a:solidFill>
                  <a:srgbClr val="FF0000"/>
                </a:solidFill>
              </a:rPr>
              <a:t>BC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dirty="0"/>
              <a:t>its</a:t>
            </a:r>
            <a:br>
              <a:rPr lang="en-US" dirty="0"/>
            </a:br>
            <a:r>
              <a:rPr lang="en-US" dirty="0"/>
              <a:t>subset </a:t>
            </a:r>
            <a:r>
              <a:rPr lang="en-US" dirty="0" smtClean="0">
                <a:solidFill>
                  <a:srgbClr val="0070C0"/>
                </a:solidFill>
              </a:rPr>
              <a:t>AD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BC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does not have</a:t>
            </a:r>
            <a:br>
              <a:rPr lang="en-US" dirty="0"/>
            </a:br>
            <a:r>
              <a:rPr lang="en-US" dirty="0"/>
              <a:t>high </a:t>
            </a:r>
            <a:r>
              <a:rPr lang="en-US" dirty="0" smtClean="0"/>
              <a:t>confidence</a:t>
            </a:r>
          </a:p>
          <a:p>
            <a:endParaRPr lang="en-US" dirty="0"/>
          </a:p>
          <a:p>
            <a:r>
              <a:rPr lang="en-US" dirty="0" smtClean="0"/>
              <a:t>Essentially we are doing </a:t>
            </a:r>
            <a:r>
              <a:rPr lang="en-US" dirty="0" err="1" smtClean="0"/>
              <a:t>APriori</a:t>
            </a:r>
            <a:r>
              <a:rPr lang="en-US" dirty="0" smtClean="0"/>
              <a:t> on the RHS </a:t>
            </a:r>
            <a:endParaRPr lang="en-US" dirty="0"/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858114"/>
              </p:ext>
            </p:extLst>
          </p:nvPr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Visio" r:id="rId3" imgW="2777760" imgH="2320775" progId="Visio.Drawing.11">
                  <p:embed/>
                </p:oleObj>
              </mc:Choice>
              <mc:Fallback>
                <p:oleObj name="Visio" r:id="rId3" imgW="2777760" imgH="23207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br>
              <a:rPr lang="en-US" dirty="0" smtClean="0"/>
            </a:br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Compact Representation of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Some </a:t>
            </a:r>
            <a:r>
              <a:rPr lang="en-US" sz="2400" dirty="0" err="1"/>
              <a:t>itemsets</a:t>
            </a:r>
            <a:r>
              <a:rPr lang="en-US" sz="2400" dirty="0"/>
              <a:t>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frequent </a:t>
            </a:r>
            <a:r>
              <a:rPr lang="en-US" sz="2400" dirty="0" err="1"/>
              <a:t>itemsets</a:t>
            </a: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78860165"/>
              </p:ext>
            </p:extLst>
          </p:nvPr>
        </p:nvGraphicFramePr>
        <p:xfrm>
          <a:off x="4343400" y="5334000"/>
          <a:ext cx="15863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name="Equation" r:id="rId4" imgW="1409400" imgH="838080" progId="Equation.3">
                  <p:embed/>
                </p:oleObj>
              </mc:Choice>
              <mc:Fallback>
                <p:oleObj name="Equation" r:id="rId4" imgW="14094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0"/>
                        <a:ext cx="158631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/>
              <a:t>Maximal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88181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696686" y="2050597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Maximal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An </a:t>
            </a:r>
            <a:r>
              <a:rPr lang="en-US" sz="2000" dirty="0" err="1"/>
              <a:t>itemset</a:t>
            </a:r>
            <a:r>
              <a:rPr lang="en-US" sz="2000" dirty="0"/>
              <a:t>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/>
              <a:t> frequent if none of its immediate </a:t>
            </a:r>
            <a:r>
              <a:rPr lang="en-US" sz="2000" dirty="0">
                <a:solidFill>
                  <a:srgbClr val="FF0000"/>
                </a:solidFill>
              </a:rPr>
              <a:t>supersets</a:t>
            </a:r>
            <a:r>
              <a:rPr lang="en-US" sz="2000" dirty="0"/>
              <a:t> is frequent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8817" y="2434142"/>
            <a:ext cx="413606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 smtClean="0"/>
              <a:t>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000" dirty="0" smtClean="0"/>
              <a:t> border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696" y="6337441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Maximal</a:t>
            </a:r>
            <a:r>
              <a:rPr lang="en-US" dirty="0" smtClean="0"/>
              <a:t>: no </a:t>
            </a:r>
            <a:r>
              <a:rPr lang="en-US" smtClean="0"/>
              <a:t>superset has this </a:t>
            </a:r>
            <a:r>
              <a:rPr lang="en-US" dirty="0" smtClean="0"/>
              <a:t>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Negative Border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6121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6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Itemsets</a:t>
            </a:r>
            <a:r>
              <a:rPr lang="en-US" sz="2000" dirty="0" smtClean="0"/>
              <a:t> that are not frequent, but all their immediate </a:t>
            </a:r>
            <a:r>
              <a:rPr lang="en-US" sz="2000" dirty="0" smtClean="0">
                <a:solidFill>
                  <a:srgbClr val="FF0000"/>
                </a:solidFill>
              </a:rPr>
              <a:t>subsets</a:t>
            </a:r>
            <a:r>
              <a:rPr lang="en-US" sz="2000" dirty="0" smtClean="0"/>
              <a:t> are frequent.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24696" y="633744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Minimal</a:t>
            </a:r>
            <a:r>
              <a:rPr lang="en-US" dirty="0" smtClean="0"/>
              <a:t>: no subset has this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Border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 Border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70C0"/>
                </a:solidFill>
              </a:rPr>
              <a:t>Negative Border</a:t>
            </a:r>
          </a:p>
          <a:p>
            <a:pPr lvl="1"/>
            <a:r>
              <a:rPr lang="en-US" dirty="0" err="1" smtClean="0"/>
              <a:t>Itemsets</a:t>
            </a:r>
            <a:r>
              <a:rPr lang="en-US" dirty="0" smtClean="0"/>
              <a:t> such that all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immediate subsets are frequent</a:t>
            </a:r>
            <a:r>
              <a:rPr lang="en-US" dirty="0" smtClean="0"/>
              <a:t> and all their </a:t>
            </a:r>
            <a:r>
              <a:rPr lang="en-US" dirty="0" smtClean="0">
                <a:solidFill>
                  <a:srgbClr val="0070C0"/>
                </a:solidFill>
              </a:rPr>
              <a:t>immediate supersets are infrequent.</a:t>
            </a:r>
          </a:p>
          <a:p>
            <a:endParaRPr lang="en-US" dirty="0" smtClean="0"/>
          </a:p>
          <a:p>
            <a:r>
              <a:rPr lang="en-US" dirty="0" smtClean="0"/>
              <a:t>Either the positive, or the negative border is sufficient to </a:t>
            </a:r>
            <a:r>
              <a:rPr lang="en-US" dirty="0" smtClean="0">
                <a:solidFill>
                  <a:srgbClr val="FF0000"/>
                </a:solidFill>
              </a:rPr>
              <a:t>summarize</a:t>
            </a:r>
            <a:r>
              <a:rPr lang="en-US" dirty="0" smtClean="0"/>
              <a:t> all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 </a:t>
            </a:r>
            <a:r>
              <a:rPr lang="en-US" sz="2400" dirty="0" err="1"/>
              <a:t>itemset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70C0"/>
                </a:solidFill>
              </a:rPr>
              <a:t>closed </a:t>
            </a:r>
            <a:r>
              <a:rPr lang="en-US" sz="2400" dirty="0"/>
              <a:t>if </a:t>
            </a:r>
            <a:r>
              <a:rPr lang="en-US" sz="2400" dirty="0">
                <a:solidFill>
                  <a:srgbClr val="FF0000"/>
                </a:solidFill>
              </a:rPr>
              <a:t>none</a:t>
            </a:r>
            <a:r>
              <a:rPr lang="en-US" sz="2400" dirty="0"/>
              <a:t> of its immediate </a:t>
            </a:r>
            <a:r>
              <a:rPr lang="en-US" sz="2400" dirty="0">
                <a:solidFill>
                  <a:srgbClr val="FF0000"/>
                </a:solidFill>
              </a:rPr>
              <a:t>supersets</a:t>
            </a:r>
            <a:r>
              <a:rPr lang="en-US" sz="2400" dirty="0"/>
              <a:t> has the </a:t>
            </a:r>
            <a:r>
              <a:rPr lang="en-US" sz="2400" dirty="0">
                <a:solidFill>
                  <a:srgbClr val="FF0000"/>
                </a:solidFill>
              </a:rPr>
              <a:t>same </a:t>
            </a:r>
            <a:r>
              <a:rPr lang="en-US" sz="2400" dirty="0"/>
              <a:t>support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as the </a:t>
            </a:r>
            <a:r>
              <a:rPr lang="en-US" sz="2400" dirty="0" err="1"/>
              <a:t>itemset</a:t>
            </a:r>
            <a:endParaRPr lang="en-US" sz="2400" dirty="0"/>
          </a:p>
          <a:p>
            <a:pPr>
              <a:buFont typeface="Monotype Sorts" pitchFamily="2" charset="2"/>
              <a:buNone/>
            </a:pPr>
            <a:endParaRPr lang="en-US" sz="2000" dirty="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9139672"/>
              </p:ext>
            </p:extLst>
          </p:nvPr>
        </p:nvGraphicFramePr>
        <p:xfrm>
          <a:off x="838200" y="28956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2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13503903"/>
              </p:ext>
            </p:extLst>
          </p:nvPr>
        </p:nvGraphicFramePr>
        <p:xfrm>
          <a:off x="3784600" y="2819400"/>
          <a:ext cx="2157413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3" name="Worksheet" r:id="rId5" imgW="2152710" imgH="3257550" progId="Excel.Sheet.8">
                  <p:embed/>
                </p:oleObj>
              </mc:Choice>
              <mc:Fallback>
                <p:oleObj name="Worksheet" r:id="rId5" imgW="215271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819400"/>
                        <a:ext cx="2157413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7209006"/>
              </p:ext>
            </p:extLst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4" name="Worksheet" r:id="rId7" imgW="2152710" imgH="1781085" progId="Excel.Sheet.8">
                  <p:embed/>
                </p:oleObj>
              </mc:Choice>
              <mc:Fallback>
                <p:oleObj name="Worksheet" r:id="rId7" imgW="2152710" imgH="17810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5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/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08245"/>
              </p:ext>
            </p:extLst>
          </p:nvPr>
        </p:nvGraphicFramePr>
        <p:xfrm>
          <a:off x="228600" y="18288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6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7" name="VISIO" r:id="rId5" imgW="10116360" imgH="7404120" progId="Visio.Drawing.6">
                  <p:embed/>
                </p:oleObj>
              </mc:Choice>
              <mc:Fallback>
                <p:oleObj name="VISIO" r:id="rId5" imgW="10116360" imgH="7404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515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Frequent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14681"/>
              </p:ext>
            </p:extLst>
          </p:nvPr>
        </p:nvGraphicFramePr>
        <p:xfrm>
          <a:off x="381000" y="15621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VISIO" r:id="rId3" imgW="10164960" imgH="7378560" progId="Visio.Drawing.6">
                  <p:embed/>
                </p:oleObj>
              </mc:Choice>
              <mc:Fallback>
                <p:oleObj name="VISIO" r:id="rId3" imgW="10164960" imgH="737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621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04800" y="17145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6934200" y="5600700"/>
            <a:ext cx="1752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# Closed = 9</a:t>
            </a:r>
          </a:p>
          <a:p>
            <a:pPr>
              <a:spcBef>
                <a:spcPct val="50000"/>
              </a:spcBef>
            </a:pPr>
            <a:r>
              <a:rPr lang="en-US" dirty="0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696200" y="24003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629400" y="27051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391400" y="27051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5029200" y="18669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638800" y="1334869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4114800" y="17145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867400" y="19431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4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Association rule algorithms tend to produce too many rules </a:t>
            </a:r>
            <a:r>
              <a:rPr lang="en-US" dirty="0" smtClean="0"/>
              <a:t>but many </a:t>
            </a:r>
            <a:r>
              <a:rPr lang="en-US" dirty="0"/>
              <a:t>of them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uninteresting</a:t>
            </a:r>
            <a:r>
              <a:rPr lang="en-US" dirty="0"/>
              <a:t> or </a:t>
            </a:r>
            <a:r>
              <a:rPr lang="en-US" dirty="0">
                <a:solidFill>
                  <a:srgbClr val="00B0F0"/>
                </a:solidFill>
              </a:rPr>
              <a:t>redundant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Redundant</a:t>
            </a:r>
            <a:r>
              <a:rPr lang="en-US" dirty="0"/>
              <a:t> if {A,B,C} </a:t>
            </a:r>
            <a:r>
              <a:rPr lang="en-US" dirty="0">
                <a:sym typeface="Symbol" pitchFamily="18" charset="2"/>
              </a:rPr>
              <a:t> {D} and </a:t>
            </a:r>
            <a:r>
              <a:rPr lang="en-US" dirty="0"/>
              <a:t>{A,B} </a:t>
            </a:r>
            <a:r>
              <a:rPr lang="en-US" dirty="0">
                <a:sym typeface="Symbol" pitchFamily="18" charset="2"/>
              </a:rPr>
              <a:t> {D}  </a:t>
            </a:r>
            <a:r>
              <a:rPr lang="en-US" dirty="0" smtClean="0">
                <a:sym typeface="Symbol" pitchFamily="18" charset="2"/>
              </a:rPr>
              <a:t>have </a:t>
            </a:r>
            <a:r>
              <a:rPr lang="en-US" dirty="0">
                <a:sym typeface="Symbol" pitchFamily="18" charset="2"/>
              </a:rPr>
              <a:t>same support &amp; </a:t>
            </a:r>
            <a:r>
              <a:rPr lang="en-US" dirty="0" smtClean="0">
                <a:sym typeface="Symbol" pitchFamily="18" charset="2"/>
              </a:rPr>
              <a:t>confidence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Summarization techniques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Uninteresting</a:t>
            </a:r>
            <a:r>
              <a:rPr lang="en-US" dirty="0" smtClean="0">
                <a:sym typeface="Symbol" pitchFamily="18" charset="2"/>
              </a:rPr>
              <a:t>, if the pattern that is revealed does not offer useful information.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Interestingness measures</a:t>
            </a:r>
            <a:r>
              <a:rPr lang="en-US" dirty="0" smtClean="0">
                <a:sym typeface="Symbol" pitchFamily="18" charset="2"/>
              </a:rPr>
              <a:t>: a hard problem to define</a:t>
            </a:r>
            <a:endParaRPr lang="en-US" dirty="0">
              <a:sym typeface="Symbol" pitchFamily="18" charset="2"/>
            </a:endParaRPr>
          </a:p>
          <a:p>
            <a:pPr lvl="1">
              <a:buFont typeface="Arial" pitchFamily="34" charset="0"/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Interestingness measures </a:t>
            </a:r>
            <a:r>
              <a:rPr lang="en-US" dirty="0"/>
              <a:t>can be used to prune/rank the derived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Subjective</a:t>
            </a:r>
            <a:r>
              <a:rPr lang="en-US" dirty="0" smtClean="0"/>
              <a:t> measures: require human analyst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Objective</a:t>
            </a:r>
            <a:r>
              <a:rPr lang="en-US" dirty="0" smtClean="0"/>
              <a:t> measures: rely on the data.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original formulation of association rules, support &amp; confidence are the only measures used</a:t>
            </a:r>
          </a:p>
        </p:txBody>
      </p:sp>
    </p:spTree>
    <p:extLst>
      <p:ext uri="{BB962C8B-B14F-4D97-AF65-F5344CB8AC3E}">
        <p14:creationId xmlns:p14="http://schemas.microsoft.com/office/powerpoint/2010/main" val="3405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9087"/>
            <a:ext cx="8610600" cy="914400"/>
          </a:xfrm>
        </p:spPr>
        <p:txBody>
          <a:bodyPr/>
          <a:lstStyle/>
          <a:p>
            <a:pPr marL="284163" indent="-284163"/>
            <a:r>
              <a:rPr lang="en-US" sz="2400" dirty="0"/>
              <a:t>Given a rule </a:t>
            </a:r>
            <a:r>
              <a:rPr lang="en-US" sz="2400" dirty="0">
                <a:solidFill>
                  <a:srgbClr val="00B050"/>
                </a:solidFill>
              </a:rPr>
              <a:t>X </a:t>
            </a:r>
            <a:r>
              <a:rPr lang="en-US" sz="2400" dirty="0">
                <a:solidFill>
                  <a:srgbClr val="00B050"/>
                </a:solidFill>
                <a:sym typeface="Symbol" pitchFamily="18" charset="2"/>
              </a:rPr>
              <a:t> Y</a:t>
            </a:r>
            <a:r>
              <a:rPr lang="en-US" sz="2400" dirty="0">
                <a:sym typeface="Symbol" pitchFamily="18" charset="2"/>
              </a:rPr>
              <a:t>, i</a:t>
            </a:r>
            <a:r>
              <a:rPr lang="en-US" sz="2400" dirty="0"/>
              <a:t>nformation needed to compute rule interestingness can be obtained from a </a:t>
            </a:r>
            <a:r>
              <a:rPr lang="en-US" sz="2400" dirty="0">
                <a:solidFill>
                  <a:srgbClr val="FF0000"/>
                </a:solidFill>
              </a:rPr>
              <a:t>contingency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5640556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 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5640556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96732" t="-1449" r="-187582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215000" t="-1449" r="-105000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101449" r="-299320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204412" r="-29932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</a:t>
                          </a:r>
                          <a:endParaRPr kumimoji="0" lang="en-US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579687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rgbClr val="CC0000"/>
                </a:solidFill>
              </a:rPr>
              <a:t>Contingency table</a:t>
            </a:r>
            <a:r>
              <a:rPr lang="en-US" sz="2000" b="0" dirty="0">
                <a:sym typeface="Symbol" pitchFamily="18" charset="2"/>
              </a:rPr>
              <a:t> for </a:t>
            </a:r>
            <a:r>
              <a:rPr lang="en-US" sz="2400" b="0" dirty="0">
                <a:solidFill>
                  <a:srgbClr val="00B050"/>
                </a:solidFill>
              </a:rPr>
              <a:t>X </a:t>
            </a:r>
            <a:r>
              <a:rPr lang="en-US" sz="2400" b="0" dirty="0">
                <a:solidFill>
                  <a:srgbClr val="00B050"/>
                </a:solidFill>
                <a:sym typeface="Symbol" pitchFamily="18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3036889"/>
            <a:ext cx="4114800" cy="1570038"/>
            <a:chOff x="1152" y="3024"/>
            <a:chExt cx="2592" cy="989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2400" b="0" dirty="0" err="1"/>
                <a:t>f</a:t>
              </a:r>
              <a:r>
                <a:rPr lang="en-US" sz="2000" b="0" baseline="-25000" dirty="0" err="1"/>
                <a:t>11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10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5170487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rgbClr val="0070C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400" b="0" dirty="0"/>
              <a:t> support, confidence, lift, </a:t>
            </a:r>
            <a:r>
              <a:rPr lang="en-US" sz="2400" b="0" dirty="0" err="1"/>
              <a:t>Gini</a:t>
            </a:r>
            <a:r>
              <a:rPr lang="en-US" sz="2400" b="0" dirty="0"/>
              <a:t>,</a:t>
            </a:r>
            <a:br>
              <a:rPr lang="en-US" sz="2400" b="0" dirty="0"/>
            </a:br>
            <a:r>
              <a:rPr lang="en-US" sz="2400" b="0" dirty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718050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appears in tuple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appears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does not appear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does not appear in tuple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blipFill rotWithShape="1">
                <a:blip r:embed="rId3"/>
                <a:stretch>
                  <a:fillRect t="-2488" r="-307" b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23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Mining Frequent </a:t>
            </a:r>
            <a:r>
              <a:rPr lang="en-US" sz="3600" dirty="0" err="1" smtClean="0"/>
              <a:t>Itemsets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18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763000" cy="5334000"/>
              </a:xfrm>
              <a:noFill/>
              <a:ln/>
            </p:spPr>
            <p:txBody>
              <a:bodyPr>
                <a:normAutofit/>
              </a:bodyPr>
              <a:lstStyle/>
              <a:p>
                <a:pPr marL="342900" indent="-342900"/>
                <a:r>
                  <a:rPr lang="en-US" sz="2000" b="1" dirty="0" err="1"/>
                  <a:t>Itemset</a:t>
                </a:r>
                <a:endParaRPr lang="en-US" sz="2000" b="1" dirty="0"/>
              </a:p>
              <a:p>
                <a:pPr marL="742950" lvl="1" indent="-285750"/>
                <a:r>
                  <a:rPr lang="en-US" sz="1800" dirty="0"/>
                  <a:t>A collection of one or more items</a:t>
                </a:r>
              </a:p>
              <a:p>
                <a:pPr marL="1143000" lvl="2" indent="-228600"/>
                <a:r>
                  <a:rPr lang="en-US" sz="1600" dirty="0"/>
                  <a:t>Example: {Milk, Bread, Diaper}</a:t>
                </a:r>
              </a:p>
              <a:p>
                <a:pPr marL="742950" lvl="1" indent="-285750"/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k-</a:t>
                </a:r>
                <a:r>
                  <a:rPr lang="en-US" sz="1800" dirty="0" err="1">
                    <a:solidFill>
                      <a:schemeClr val="accent6">
                        <a:lumMod val="75000"/>
                      </a:schemeClr>
                    </a:solidFill>
                  </a:rPr>
                  <a:t>itemset</a:t>
                </a:r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1143000" lvl="2" indent="-228600"/>
                <a:r>
                  <a:rPr lang="en-US" sz="1600" dirty="0"/>
                  <a:t>An </a:t>
                </a:r>
                <a:r>
                  <a:rPr lang="en-US" sz="1600" dirty="0" err="1"/>
                  <a:t>itemset</a:t>
                </a:r>
                <a:r>
                  <a:rPr lang="en-US" sz="1600" dirty="0"/>
                  <a:t> that contains </a:t>
                </a:r>
                <a:r>
                  <a:rPr lang="en-US" sz="1600" dirty="0">
                    <a:solidFill>
                      <a:srgbClr val="00B0F0"/>
                    </a:solidFill>
                  </a:rPr>
                  <a:t>k</a:t>
                </a:r>
                <a:r>
                  <a:rPr lang="en-US" sz="1600" dirty="0"/>
                  <a:t> items</a:t>
                </a:r>
                <a:endParaRPr lang="en-US" sz="1600" b="1" dirty="0"/>
              </a:p>
              <a:p>
                <a:pPr marL="342900" indent="-342900"/>
                <a:r>
                  <a:rPr lang="en-US" sz="2000" b="1" dirty="0"/>
                  <a:t>Support </a:t>
                </a:r>
                <a:r>
                  <a:rPr lang="en-US" sz="2000" b="1" dirty="0" smtClean="0"/>
                  <a:t>(</a:t>
                </a:r>
                <a:r>
                  <a:rPr lang="en-US" sz="2000" b="1" dirty="0">
                    <a:sym typeface="Symbol" pitchFamily="18" charset="2"/>
                  </a:rPr>
                  <a:t>)</a:t>
                </a:r>
              </a:p>
              <a:p>
                <a:pPr marL="742950" lvl="1" indent="-285750"/>
                <a:r>
                  <a:rPr lang="en-US" sz="1800" b="1" dirty="0" smtClean="0"/>
                  <a:t>Count</a:t>
                </a:r>
                <a:r>
                  <a:rPr lang="en-US" sz="1800" dirty="0" smtClean="0"/>
                  <a:t>: Frequency </a:t>
                </a:r>
                <a:r>
                  <a:rPr lang="en-US" sz="1800" dirty="0"/>
                  <a:t>of occurrence of an </a:t>
                </a:r>
                <a:r>
                  <a:rPr lang="en-US" sz="1800" dirty="0" err="1"/>
                  <a:t>itemset</a:t>
                </a:r>
                <a:endParaRPr lang="en-US" sz="1800" dirty="0"/>
              </a:p>
              <a:p>
                <a:pPr marL="742950" lvl="1" indent="-285750"/>
                <a:r>
                  <a:rPr lang="en-US" sz="1800" dirty="0"/>
                  <a:t>E.g.   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({Milk, </a:t>
                </a:r>
                <a:r>
                  <a:rPr lang="en-US" sz="1800" dirty="0" err="1">
                    <a:solidFill>
                      <a:srgbClr val="0070C0"/>
                    </a:solidFill>
                    <a:sym typeface="Symbol" pitchFamily="18" charset="2"/>
                  </a:rPr>
                  <a:t>Bread,Diaper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}) </a:t>
                </a:r>
                <a:r>
                  <a:rPr lang="en-US" sz="1800" dirty="0">
                    <a:sym typeface="Symbol" pitchFamily="18" charset="2"/>
                  </a:rPr>
                  <a:t>= 2 </a:t>
                </a:r>
                <a:endParaRPr lang="en-US" sz="2000" b="1" dirty="0"/>
              </a:p>
              <a:p>
                <a:pPr marL="742950" lvl="1" indent="-285750"/>
                <a:r>
                  <a:rPr lang="en-US" sz="1800" b="1" dirty="0" smtClean="0"/>
                  <a:t>Fraction</a:t>
                </a:r>
                <a:r>
                  <a:rPr lang="en-US" sz="1800" dirty="0" smtClean="0"/>
                  <a:t>: Fraction </a:t>
                </a:r>
                <a:r>
                  <a:rPr lang="en-US" sz="1800" dirty="0"/>
                  <a:t>of transactions that contain an </a:t>
                </a:r>
                <a:r>
                  <a:rPr lang="en-US" sz="1800" dirty="0" err="1"/>
                  <a:t>itemset</a:t>
                </a:r>
                <a:endParaRPr lang="en-US" sz="1800" dirty="0"/>
              </a:p>
              <a:p>
                <a:pPr marL="742950" lvl="1" indent="-285750"/>
                <a:r>
                  <a:rPr lang="en-US" sz="1800" dirty="0"/>
                  <a:t>E.g.   </a:t>
                </a:r>
                <a:r>
                  <a:rPr lang="en-US" sz="1800" dirty="0">
                    <a:solidFill>
                      <a:srgbClr val="0070C0"/>
                    </a:solidFill>
                  </a:rPr>
                  <a:t>s({Milk, Bread, Diaper}) </a:t>
                </a:r>
                <a:r>
                  <a:rPr lang="en-US" sz="1800" dirty="0"/>
                  <a:t>= </a:t>
                </a:r>
                <a:r>
                  <a:rPr lang="en-US" sz="1800" dirty="0" smtClean="0"/>
                  <a:t>40%</a:t>
                </a:r>
                <a:endParaRPr lang="en-US" sz="1800" dirty="0"/>
              </a:p>
              <a:p>
                <a:pPr marL="342900" indent="-342900"/>
                <a:r>
                  <a:rPr lang="en-US" sz="2000" b="1" dirty="0"/>
                  <a:t>Frequent </a:t>
                </a:r>
                <a:r>
                  <a:rPr lang="en-US" sz="2000" b="1" dirty="0" err="1" smtClean="0"/>
                  <a:t>Itemset</a:t>
                </a:r>
                <a:endParaRPr lang="en-US" sz="2000" b="1" dirty="0"/>
              </a:p>
              <a:p>
                <a:pPr marL="742950" lvl="1" indent="-285750"/>
                <a:r>
                  <a:rPr lang="en-US" sz="1800" dirty="0"/>
                  <a:t>An </a:t>
                </a:r>
                <a:r>
                  <a:rPr lang="en-US" sz="1800" dirty="0" err="1"/>
                  <a:t>itemset</a:t>
                </a:r>
                <a:r>
                  <a:rPr lang="en-US" sz="1800" dirty="0"/>
                  <a:t> whose support is </a:t>
                </a:r>
                <a:r>
                  <a:rPr lang="en-US" sz="1800" dirty="0" smtClean="0"/>
                  <a:t>greater </a:t>
                </a:r>
                <a:r>
                  <a:rPr lang="en-US" sz="1800" dirty="0"/>
                  <a:t>than or equal to a </a:t>
                </a:r>
                <a:r>
                  <a:rPr lang="en-US" sz="1800" dirty="0" err="1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 smtClean="0"/>
                  <a:t>threshold,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/>
                <a:r>
                  <a:rPr lang="en-US" sz="2000" b="1" dirty="0" smtClean="0"/>
                  <a:t>Problem Definition</a:t>
                </a:r>
                <a:endParaRPr lang="en-US" sz="2000" b="1" dirty="0"/>
              </a:p>
              <a:p>
                <a:pPr marL="742950" lvl="1" indent="-285750"/>
                <a:r>
                  <a:rPr lang="en-US" sz="1800" dirty="0">
                    <a:solidFill>
                      <a:srgbClr val="FF0000"/>
                    </a:solidFill>
                  </a:rPr>
                  <a:t>Input</a:t>
                </a:r>
                <a:r>
                  <a:rPr lang="en-US" sz="1800" dirty="0"/>
                  <a:t>: A set of transactions </a:t>
                </a:r>
                <a:r>
                  <a:rPr lang="en-US" sz="1800" dirty="0">
                    <a:solidFill>
                      <a:srgbClr val="0070C0"/>
                    </a:solidFill>
                  </a:rPr>
                  <a:t>T</a:t>
                </a:r>
                <a:r>
                  <a:rPr lang="en-US" sz="1800" dirty="0"/>
                  <a:t>, over a set of items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sz="1800" dirty="0" smtClean="0"/>
                  <a:t>, </a:t>
                </a:r>
                <a:r>
                  <a:rPr lang="en-US" sz="18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 smtClean="0"/>
                  <a:t>value</a:t>
                </a:r>
                <a:endParaRPr lang="en-US" sz="1800" dirty="0"/>
              </a:p>
              <a:p>
                <a:pPr marL="742950" lvl="1" indent="-285750"/>
                <a:r>
                  <a:rPr lang="en-US" sz="1800" dirty="0">
                    <a:solidFill>
                      <a:srgbClr val="FF0000"/>
                    </a:solidFill>
                  </a:rPr>
                  <a:t>Output</a:t>
                </a:r>
                <a:r>
                  <a:rPr lang="en-US" sz="1800" dirty="0"/>
                  <a:t>: All </a:t>
                </a:r>
                <a:r>
                  <a:rPr lang="en-US" sz="1800" dirty="0" err="1"/>
                  <a:t>itemsets</a:t>
                </a:r>
                <a:r>
                  <a:rPr lang="en-US" sz="1800" dirty="0"/>
                  <a:t> with items in </a:t>
                </a:r>
                <a:r>
                  <a:rPr lang="en-US" sz="1800" dirty="0">
                    <a:solidFill>
                      <a:srgbClr val="0070C0"/>
                    </a:solidFill>
                  </a:rPr>
                  <a:t>I</a:t>
                </a:r>
                <a:r>
                  <a:rPr lang="en-US" sz="1800" dirty="0"/>
                  <a:t> having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</a:p>
              <a:p>
                <a:pPr marL="742950" lvl="1" indent="-285750"/>
                <a:endParaRPr lang="en-US" sz="1800" dirty="0" smtClean="0"/>
              </a:p>
            </p:txBody>
          </p:sp>
        </mc:Choice>
        <mc:Fallback xmlns="">
          <p:sp>
            <p:nvSpPr>
              <p:cNvPr id="123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763000" cy="5334000"/>
              </a:xfrm>
              <a:blipFill rotWithShape="1">
                <a:blip r:embed="rId3"/>
                <a:stretch>
                  <a:fillRect l="-278" t="-457" b="-137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31917" name="Object 4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220026455"/>
              </p:ext>
            </p:extLst>
          </p:nvPr>
        </p:nvGraphicFramePr>
        <p:xfrm>
          <a:off x="5486400" y="129540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4" name="Document" r:id="rId4" imgW="3359338" imgH="2015504" progId="Word.Document.8">
                  <p:embed/>
                </p:oleObj>
              </mc:Choice>
              <mc:Fallback>
                <p:oleObj name="Document" r:id="rId4" imgW="3359338" imgH="20155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29540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2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87908"/>
              </p:ext>
            </p:extLst>
          </p:nvPr>
        </p:nvGraphicFramePr>
        <p:xfrm>
          <a:off x="1676400" y="1600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8100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981200" y="2819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1297" name="Text Box 33"/>
              <p:cNvSpPr txBox="1">
                <a:spLocks noChangeArrowheads="1"/>
              </p:cNvSpPr>
              <p:nvPr/>
            </p:nvSpPr>
            <p:spPr bwMode="auto">
              <a:xfrm>
                <a:off x="685800" y="3946524"/>
                <a:ext cx="7391400" cy="2800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 b="0" dirty="0" smtClean="0">
                    <a:latin typeface="Tahoma" pitchFamily="34" charset="0"/>
                  </a:rPr>
                  <a:t>           </a:t>
                </a: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</a:rPr>
                  <a:t>Association Rule: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</a:rPr>
                  <a:t>Tea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 </a:t>
                </a:r>
                <a:r>
                  <a:rPr lang="en-US" sz="2400" b="0" dirty="0" smtClean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Coffee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  <a:t> </a:t>
                </a: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  <a:t/>
                </a:r>
                <a:b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</a:br>
                <a:r>
                  <a:rPr lang="en-US" sz="2000" b="0" dirty="0" smtClean="0">
                    <a:latin typeface="Tahoma" pitchFamily="34" charset="0"/>
                  </a:rPr>
                  <a:t>Confidence</a:t>
                </a:r>
                <a:r>
                  <a:rPr lang="en-US" sz="2000" b="0" dirty="0">
                    <a:latin typeface="Tahoma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Coffee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Tea</m:t>
                    </m:r>
                    <m:r>
                      <a:rPr lang="en-US" sz="2000" b="0" i="1" dirty="0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0.75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000" b="0" dirty="0">
                    <a:latin typeface="Tahoma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/>
                      </a:rPr>
                      <m:t>Coffee</m:t>
                    </m:r>
                    <m:r>
                      <a:rPr lang="en-US" sz="2000" b="0" i="1" dirty="0" smtClean="0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90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0.9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marL="342900" indent="-3429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b="0" dirty="0">
                    <a:latin typeface="Tahoma" pitchFamily="34" charset="0"/>
                    <a:sym typeface="Symbol" pitchFamily="18" charset="2"/>
                  </a:rPr>
                  <a:t> Although confidence is high, rule is misleading</a:t>
                </a:r>
              </a:p>
              <a:p>
                <a:pPr marL="342900" indent="-342900">
                  <a:spcBef>
                    <a:spcPct val="500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Coffee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</a:rPr>
                          <m:t>Tea</m:t>
                        </m:r>
                      </m:e>
                    </m:acc>
                    <m:r>
                      <a:rPr lang="en-US" sz="2000" b="0" i="1" dirty="0">
                        <a:latin typeface="Cambria Math"/>
                      </a:rPr>
                      <m:t>) =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0.9375</m:t>
                    </m:r>
                  </m:oMath>
                </a14:m>
                <a:endParaRPr lang="en-US" sz="2000" b="0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29129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946524"/>
                <a:ext cx="7391400" cy="2800254"/>
              </a:xfrm>
              <a:prstGeom prst="rect">
                <a:avLst/>
              </a:prstGeom>
              <a:blipFill rotWithShape="1">
                <a:blip r:embed="rId2"/>
                <a:stretch>
                  <a:fillRect l="-908" t="-1957" b="-8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>
            <a:endCxn id="4" idx="1"/>
          </p:cNvCxnSpPr>
          <p:nvPr/>
        </p:nvCxnSpPr>
        <p:spPr>
          <a:xfrm flipV="1">
            <a:off x="3581400" y="2119700"/>
            <a:ext cx="2819400" cy="394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00800" y="1796534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tea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4730" y="2486297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but not</a:t>
            </a:r>
            <a:r>
              <a:rPr lang="en-US" dirty="0" smtClean="0"/>
              <a:t> tea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3609491" y="2809463"/>
            <a:ext cx="2795239" cy="1864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799" y="320126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>
            <a:off x="3605560" y="3352800"/>
            <a:ext cx="2795239" cy="1716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2765" y="106679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tea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5486400" y="1389965"/>
            <a:ext cx="916365" cy="12008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8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(B)</a:t>
            </a:r>
          </a:p>
          <a:p>
            <a:pPr lvl="1"/>
            <a:r>
              <a:rPr lang="en-US" dirty="0"/>
              <a:t>420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 smtClean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420/1000 = 0.42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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(B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=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Statistical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independence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3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ym typeface="Symbol" pitchFamily="18" charset="2"/>
              </a:rPr>
              <a:t>500/1000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0.5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>
                <a:sym typeface="Symbol" pitchFamily="18" charset="2"/>
              </a:rPr>
              <a:t>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Positively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correlated</a:t>
            </a:r>
          </a:p>
        </p:txBody>
      </p:sp>
    </p:spTree>
    <p:extLst>
      <p:ext uri="{BB962C8B-B14F-4D97-AF65-F5344CB8AC3E}">
        <p14:creationId xmlns:p14="http://schemas.microsoft.com/office/powerpoint/2010/main" val="22837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bike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3</a:t>
            </a:r>
            <a:r>
              <a:rPr lang="en-US" dirty="0" smtClean="0">
                <a:sym typeface="Symbol" pitchFamily="18" charset="2"/>
              </a:rPr>
              <a:t>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0.3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>
                <a:sym typeface="Symbol" pitchFamily="18" charset="2"/>
              </a:rPr>
              <a:t>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&lt;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Negatively correlated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00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Statistical-based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Measures that take into account statistical dependence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Lift/Interest/PMI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Lift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Interest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In </a:t>
                </a:r>
                <a:r>
                  <a:rPr lang="en-US" dirty="0">
                    <a:solidFill>
                      <a:srgbClr val="00B0F0"/>
                    </a:solidFill>
                  </a:rPr>
                  <a:t>text mining </a:t>
                </a:r>
                <a:r>
                  <a:rPr lang="en-US" dirty="0"/>
                  <a:t>it is called: </a:t>
                </a:r>
                <a:r>
                  <a:rPr lang="en-US" dirty="0" err="1">
                    <a:solidFill>
                      <a:srgbClr val="FF0000"/>
                    </a:solidFill>
                  </a:rPr>
                  <a:t>Pointwise</a:t>
                </a:r>
                <a:r>
                  <a:rPr lang="en-US" dirty="0">
                    <a:solidFill>
                      <a:srgbClr val="FF0000"/>
                    </a:solidFill>
                  </a:rPr>
                  <a:t> Mutual Information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Piatesky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-Shapiro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b="0" i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All these measures measure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deviation from independence</a:t>
                </a:r>
              </a:p>
              <a:p>
                <a:pPr lvl="1"/>
                <a:r>
                  <a:rPr lang="en-US" dirty="0" smtClean="0"/>
                  <a:t>The higher, the better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why?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29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5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45567"/>
              </p:ext>
            </p:extLst>
          </p:nvPr>
        </p:nvGraphicFramePr>
        <p:xfrm>
          <a:off x="1066800" y="16764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205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895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902075"/>
            <a:ext cx="80772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          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sz="2400" b="0" dirty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Confidence= P(</a:t>
            </a:r>
            <a:r>
              <a:rPr lang="en-US" sz="2000" b="0" dirty="0" err="1">
                <a:latin typeface="Tahoma" pitchFamily="34" charset="0"/>
              </a:rPr>
              <a:t>Coffee|Tea</a:t>
            </a:r>
            <a:r>
              <a:rPr lang="en-US" sz="2000" b="0" dirty="0">
                <a:latin typeface="Tahoma" pitchFamily="34" charset="0"/>
              </a:rPr>
              <a:t>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but P(Coffee)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000" b="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sym typeface="Symbol" pitchFamily="18" charset="2"/>
              </a:rPr>
              <a:t>Lift </a:t>
            </a:r>
            <a:r>
              <a:rPr lang="en-US" sz="2000" b="0" dirty="0">
                <a:latin typeface="Tahoma" pitchFamily="34" charset="0"/>
                <a:sym typeface="Symbol" pitchFamily="18" charset="2"/>
              </a:rPr>
              <a:t>=</a:t>
            </a:r>
            <a:r>
              <a:rPr lang="en-US" sz="2000" b="0" dirty="0">
                <a:latin typeface="Tahoma" pitchFamily="34" charset="0"/>
              </a:rPr>
              <a:t> 0.75/0.9=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0.8333</a:t>
            </a:r>
            <a:r>
              <a:rPr lang="en-US" sz="2000" b="0" dirty="0">
                <a:latin typeface="Tahoma" pitchFamily="34" charset="0"/>
              </a:rPr>
              <a:t> (&lt; 1, therefore is negatively associated)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11806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0.15/(0.9*0.2)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59" y="381000"/>
            <a:ext cx="8229600" cy="9906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78468"/>
              </p:ext>
            </p:extLst>
          </p:nvPr>
        </p:nvGraphicFramePr>
        <p:xfrm>
          <a:off x="152400" y="1371600"/>
          <a:ext cx="45720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108"/>
                <a:gridCol w="1055077"/>
                <a:gridCol w="896815"/>
                <a:gridCol w="1143000"/>
              </a:tblGrid>
              <a:tr h="2930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of, the</a:t>
                      </a:r>
                      <a:endParaRPr lang="en-US" sz="1600" dirty="0"/>
                    </a:p>
                  </a:txBody>
                  <a:tcPr/>
                </a:tc>
              </a:tr>
              <a:tr h="5062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of</m:t>
                      </m:r>
                      <m: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of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the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234562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was creating a document by picking words randomly, </a:t>
            </a:r>
            <a:r>
              <a:rPr lang="en-US" dirty="0" smtClean="0">
                <a:solidFill>
                  <a:srgbClr val="0070C0"/>
                </a:solidFill>
              </a:rPr>
              <a:t>(of, the) </a:t>
            </a:r>
            <a:r>
              <a:rPr lang="en-US" dirty="0" smtClean="0"/>
              <a:t>have more or less the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probability of appearing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47254"/>
              </p:ext>
            </p:extLst>
          </p:nvPr>
        </p:nvGraphicFramePr>
        <p:xfrm>
          <a:off x="152400" y="3200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hong</m:t>
                          </m:r>
                          <m:r>
                            <a:rPr lang="en-US" sz="2000" i="0" dirty="0" err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kong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≫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hong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kong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414828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err="1" smtClean="0">
                <a:solidFill>
                  <a:srgbClr val="92D050"/>
                </a:solidFill>
              </a:rPr>
              <a:t>hong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kong</a:t>
            </a:r>
            <a:r>
              <a:rPr lang="en-US" dirty="0" smtClean="0">
                <a:solidFill>
                  <a:srgbClr val="92D050"/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lower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always only together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7892"/>
              </p:ext>
            </p:extLst>
          </p:nvPr>
        </p:nvGraphicFramePr>
        <p:xfrm>
          <a:off x="76200" y="5029200"/>
          <a:ext cx="5791200" cy="914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88875"/>
                <a:gridCol w="1143000"/>
                <a:gridCol w="1295400"/>
                <a:gridCol w="2063925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obama</m:t>
                          </m:r>
                          <m: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karagounis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</m:oMath>
                  </m:oMathPara>
                </a14:m>
                <a:endParaRPr lang="en-US" sz="20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obama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karagounis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8925" y="5977087"/>
            <a:ext cx="837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obama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karagounis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never together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29545" y="2691125"/>
            <a:ext cx="162095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correlation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8199" y="4524866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Positive correlation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7202" y="6336268"/>
            <a:ext cx="223651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Negative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Drawbacks of Lift/Interest/Mutual Information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76230"/>
              </p:ext>
            </p:extLst>
          </p:nvPr>
        </p:nvGraphicFramePr>
        <p:xfrm>
          <a:off x="2179320" y="18288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honk, </a:t>
                      </a:r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0.0001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0.0001∗0.0001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=10000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42773"/>
              </p:ext>
            </p:extLst>
          </p:nvPr>
        </p:nvGraphicFramePr>
        <p:xfrm>
          <a:off x="2107268" y="3962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0.19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0.2∗0.2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00282" y="5943600"/>
            <a:ext cx="597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Rare</a:t>
            </a:r>
            <a:r>
              <a:rPr lang="en-US" sz="2000" dirty="0" smtClean="0"/>
              <a:t> co-occurrences are deemed more interesting.</a:t>
            </a:r>
          </a:p>
          <a:p>
            <a:r>
              <a:rPr lang="en-US" sz="2000" dirty="0" smtClean="0"/>
              <a:t>But this is not always what we want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8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FREQUENT ITEMSET COMPUTATION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taken from Mining Massive Datasets course by </a:t>
            </a:r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/>
              <a:t>Rajaraman</a:t>
            </a:r>
            <a:r>
              <a:rPr lang="en-US" dirty="0"/>
              <a:t> and Jeff Ullman.</a:t>
            </a:r>
          </a:p>
        </p:txBody>
      </p:sp>
    </p:spTree>
    <p:extLst>
      <p:ext uri="{BB962C8B-B14F-4D97-AF65-F5344CB8AC3E}">
        <p14:creationId xmlns:p14="http://schemas.microsoft.com/office/powerpoint/2010/main" val="30425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382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1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5146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1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96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2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0198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2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0010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3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 rot="16200000">
            <a:off x="14485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rot="16200000">
            <a:off x="49537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6294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0480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447800" y="4356100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First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105400" y="43561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Second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17526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52578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295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2286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819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5791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48006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4191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7772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4008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>
            <a:off x="8458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746125" y="1492250"/>
            <a:ext cx="727075" cy="1339850"/>
            <a:chOff x="326" y="260"/>
            <a:chExt cx="458" cy="844"/>
          </a:xfrm>
        </p:grpSpPr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26" y="260"/>
              <a:ext cx="4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 flipH="1">
              <a:off x="480" y="720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3124200" y="1231900"/>
            <a:ext cx="995363" cy="1447800"/>
            <a:chOff x="1824" y="96"/>
            <a:chExt cx="627" cy="912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1824" y="96"/>
              <a:ext cx="6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 pairs</a:t>
              </a:r>
            </a:p>
            <a:p>
              <a:r>
                <a:rPr lang="en-US" sz="1800"/>
                <a:t>of items</a:t>
              </a:r>
            </a:p>
            <a:p>
              <a:r>
                <a:rPr lang="en-US" sz="1800"/>
                <a:t>from L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86044" name="Line 28"/>
            <p:cNvSpPr>
              <a:spLocks noChangeShapeType="1"/>
            </p:cNvSpPr>
            <p:nvPr/>
          </p:nvSpPr>
          <p:spPr bwMode="auto">
            <a:xfrm flipH="1">
              <a:off x="2112" y="6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4860925" y="1339850"/>
            <a:ext cx="1063625" cy="1263650"/>
            <a:chOff x="2918" y="164"/>
            <a:chExt cx="670" cy="796"/>
          </a:xfrm>
        </p:grpSpPr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2918" y="164"/>
              <a:ext cx="6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pairs</a:t>
              </a: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 flipH="1">
              <a:off x="3168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6" name="Group 40"/>
          <p:cNvGrpSpPr>
            <a:grpSpLocks/>
          </p:cNvGrpSpPr>
          <p:nvPr/>
        </p:nvGrpSpPr>
        <p:grpSpPr bwMode="auto">
          <a:xfrm>
            <a:off x="1600200" y="1308100"/>
            <a:ext cx="1122363" cy="1371600"/>
            <a:chOff x="864" y="144"/>
            <a:chExt cx="707" cy="864"/>
          </a:xfrm>
        </p:grpSpPr>
        <p:sp>
          <p:nvSpPr>
            <p:cNvPr id="86054" name="Text Box 38"/>
            <p:cNvSpPr txBox="1">
              <a:spLocks noChangeArrowheads="1"/>
            </p:cNvSpPr>
            <p:nvPr/>
          </p:nvSpPr>
          <p:spPr bwMode="auto">
            <a:xfrm>
              <a:off x="864" y="144"/>
              <a:ext cx="7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items</a:t>
              </a:r>
            </a:p>
          </p:txBody>
        </p:sp>
        <p:sp>
          <p:nvSpPr>
            <p:cNvPr id="86055" name="Line 39"/>
            <p:cNvSpPr>
              <a:spLocks noChangeShapeType="1"/>
            </p:cNvSpPr>
            <p:nvPr/>
          </p:nvSpPr>
          <p:spPr bwMode="auto">
            <a:xfrm flipH="1">
              <a:off x="1056" y="528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2346325" y="3289300"/>
            <a:ext cx="1084263" cy="2806700"/>
            <a:chOff x="1334" y="1392"/>
            <a:chExt cx="683" cy="1768"/>
          </a:xfrm>
        </p:grpSpPr>
        <p:sp>
          <p:nvSpPr>
            <p:cNvPr id="86057" name="Text Box 41"/>
            <p:cNvSpPr txBox="1">
              <a:spLocks noChangeArrowheads="1"/>
            </p:cNvSpPr>
            <p:nvPr/>
          </p:nvSpPr>
          <p:spPr bwMode="auto">
            <a:xfrm>
              <a:off x="1334" y="275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59" name="Line 43"/>
            <p:cNvSpPr>
              <a:spLocks noChangeShapeType="1"/>
            </p:cNvSpPr>
            <p:nvPr/>
          </p:nvSpPr>
          <p:spPr bwMode="auto">
            <a:xfrm flipH="1" flipV="1">
              <a:off x="1536" y="1392"/>
              <a:ext cx="4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3" name="Group 47"/>
          <p:cNvGrpSpPr>
            <a:grpSpLocks/>
          </p:cNvGrpSpPr>
          <p:nvPr/>
        </p:nvGrpSpPr>
        <p:grpSpPr bwMode="auto">
          <a:xfrm>
            <a:off x="5867400" y="3365500"/>
            <a:ext cx="1084263" cy="2698750"/>
            <a:chOff x="3552" y="1440"/>
            <a:chExt cx="683" cy="1700"/>
          </a:xfrm>
        </p:grpSpPr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3552" y="273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pairs</a:t>
              </a:r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 flipH="1" flipV="1">
              <a:off x="3744" y="1440"/>
              <a:ext cx="14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33700" y="1027330"/>
            <a:ext cx="3924300" cy="5221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304800"/>
            <a:ext cx="3886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Finding the frequent pairs is usually the most expensive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itemset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9" r:id="rId3" imgW="9811512" imgH="7395972" progId="Visio.Drawing.11">
                  <p:embed/>
                </p:oleObj>
              </mc:Choice>
              <mc:Fallback>
                <p:oleObj r:id="rId3" imgW="9811512" imgH="7395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6038"/>
                        <a:ext cx="7034213" cy="531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5999" y="5932489"/>
            <a:ext cx="3026229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Given 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items, there are 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="1" baseline="30000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possible 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itemsets</a:t>
            </a:r>
            <a:endParaRPr lang="en-GB" b="1" dirty="0" smtClean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Too expensive to test all!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9DA2-7E60-4B7D-8933-B6DA364317CD}" type="slidenum">
              <a:rPr lang="en-US"/>
              <a:pPr/>
              <a:t>40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A-Priori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62600" y="3429000"/>
            <a:ext cx="1466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  pairs of</a:t>
            </a:r>
          </a:p>
          <a:p>
            <a:r>
              <a:rPr lang="en-US"/>
              <a:t> frequent</a:t>
            </a:r>
          </a:p>
          <a:p>
            <a:r>
              <a:rPr lang="en-US"/>
              <a:t>   items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7159-6017-4667-BB85-F6F11921B0A0}" type="slidenum">
              <a:rPr lang="en-US"/>
              <a:pPr/>
              <a:t>41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PCY </a:t>
            </a:r>
            <a:r>
              <a:rPr lang="en-US" dirty="0" smtClean="0">
                <a:solidFill>
                  <a:srgbClr val="CC6600"/>
                </a:solidFill>
              </a:rPr>
              <a:t>Algorithm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63246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During Pass </a:t>
            </a:r>
            <a:r>
              <a:rPr lang="en-US" dirty="0" smtClean="0"/>
              <a:t>1 (computing frequent </a:t>
            </a:r>
            <a:r>
              <a:rPr lang="en-US" dirty="0" smtClean="0">
                <a:solidFill>
                  <a:srgbClr val="0070C0"/>
                </a:solidFill>
              </a:rPr>
              <a:t>items</a:t>
            </a:r>
            <a:r>
              <a:rPr lang="en-US" dirty="0" smtClean="0"/>
              <a:t>) </a:t>
            </a:r>
            <a:r>
              <a:rPr lang="en-US" dirty="0"/>
              <a:t>of </a:t>
            </a:r>
            <a:r>
              <a:rPr lang="en-US" dirty="0" err="1" smtClean="0"/>
              <a:t>Apriori</a:t>
            </a:r>
            <a:r>
              <a:rPr lang="en-US" dirty="0"/>
              <a:t>, most memory is idle.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that memory to </a:t>
            </a:r>
            <a:r>
              <a:rPr lang="en-US" dirty="0" smtClean="0"/>
              <a:t>keep a hash table where </a:t>
            </a:r>
            <a:r>
              <a:rPr lang="en-US" dirty="0">
                <a:solidFill>
                  <a:srgbClr val="0070C0"/>
                </a:solidFill>
              </a:rPr>
              <a:t>pairs of items </a:t>
            </a:r>
            <a:r>
              <a:rPr lang="en-US" dirty="0"/>
              <a:t>are </a:t>
            </a:r>
            <a:r>
              <a:rPr lang="en-US" dirty="0" smtClean="0"/>
              <a:t>hashed. </a:t>
            </a:r>
          </a:p>
          <a:p>
            <a:r>
              <a:rPr lang="en-US" dirty="0"/>
              <a:t>The hash table keeps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just counts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the number of pairs hashed in each bucket, not </a:t>
            </a:r>
            <a:r>
              <a:rPr lang="en-US" dirty="0"/>
              <a:t>the pairs themselves.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53200" y="16764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29400" y="17526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10400" y="49450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</p:spTree>
    <p:extLst>
      <p:ext uri="{BB962C8B-B14F-4D97-AF65-F5344CB8AC3E}">
        <p14:creationId xmlns:p14="http://schemas.microsoft.com/office/powerpoint/2010/main" val="26189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E732-7041-4819-AC2B-0B154E2DC451}" type="slidenum">
              <a:rPr lang="en-US"/>
              <a:pPr/>
              <a:t>42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Needed </a:t>
            </a:r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Pairs of items need to be generated from the input file; they are not present in the file.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We are not just interested in the presence of a pair, but we need to see whether it is present at least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 (</a:t>
            </a:r>
            <a:r>
              <a:rPr lang="en-US" dirty="0">
                <a:solidFill>
                  <a:srgbClr val="00B0F0"/>
                </a:solidFill>
              </a:rPr>
              <a:t>support</a:t>
            </a:r>
            <a:r>
              <a:rPr lang="en-US" dirty="0"/>
              <a:t>) times.</a:t>
            </a:r>
          </a:p>
        </p:txBody>
      </p:sp>
    </p:spTree>
    <p:extLst>
      <p:ext uri="{BB962C8B-B14F-4D97-AF65-F5344CB8AC3E}">
        <p14:creationId xmlns:p14="http://schemas.microsoft.com/office/powerpoint/2010/main" val="2574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920-7AAB-423D-9D33-CEE720B600F6}" type="slidenum">
              <a:rPr lang="en-US"/>
              <a:pPr/>
              <a:t>43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(2)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bucket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/>
              <a:t>  if its count is at least the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/>
              <a:t>threshold.</a:t>
            </a:r>
          </a:p>
          <a:p>
            <a:r>
              <a:rPr lang="en-US" dirty="0" smtClean="0"/>
              <a:t>If </a:t>
            </a:r>
            <a:r>
              <a:rPr lang="en-US" dirty="0"/>
              <a:t>a bucket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 frequent</a:t>
            </a:r>
            <a:r>
              <a:rPr lang="en-US" dirty="0"/>
              <a:t>, no pair that hashes to that bucket could possibly be a frequent pair.</a:t>
            </a:r>
          </a:p>
          <a:p>
            <a:pPr lvl="1"/>
            <a:r>
              <a:rPr lang="en-US" dirty="0"/>
              <a:t>The opposite is not true, a bucket may be frequent but hold infrequent pairs</a:t>
            </a:r>
          </a:p>
          <a:p>
            <a:r>
              <a:rPr lang="en-US" dirty="0" smtClean="0"/>
              <a:t>On </a:t>
            </a:r>
            <a:r>
              <a:rPr lang="en-US" dirty="0"/>
              <a:t>Pass </a:t>
            </a:r>
            <a:r>
              <a:rPr lang="en-US" dirty="0" smtClean="0"/>
              <a:t>2 (frequent pairs), </a:t>
            </a:r>
            <a:r>
              <a:rPr lang="en-US" dirty="0"/>
              <a:t>we only count pairs that hash to frequent buckets.</a:t>
            </a:r>
          </a:p>
        </p:txBody>
      </p:sp>
    </p:spTree>
    <p:extLst>
      <p:ext uri="{BB962C8B-B14F-4D97-AF65-F5344CB8AC3E}">
        <p14:creationId xmlns:p14="http://schemas.microsoft.com/office/powerpoint/2010/main" val="20843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E871-C2DC-472E-9027-01ED270A2705}" type="slidenum">
              <a:rPr lang="en-US"/>
              <a:pPr/>
              <a:t>44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PCY Algorithm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</a:t>
            </a:r>
            <a:r>
              <a:rPr lang="en-US" dirty="0"/>
              <a:t>Pass 1 Organize Main Memory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581400"/>
          </a:xfrm>
        </p:spPr>
        <p:txBody>
          <a:bodyPr/>
          <a:lstStyle/>
          <a:p>
            <a:r>
              <a:rPr lang="en-US" dirty="0"/>
              <a:t>Space to count each item.</a:t>
            </a:r>
          </a:p>
          <a:p>
            <a:pPr lvl="1"/>
            <a:r>
              <a:rPr lang="en-US" dirty="0"/>
              <a:t>One (typically) 4-byte integer per item.</a:t>
            </a:r>
          </a:p>
          <a:p>
            <a:r>
              <a:rPr lang="en-US" dirty="0"/>
              <a:t>Use the rest of the space for as many integers, representing buckets, as we can.</a:t>
            </a:r>
          </a:p>
        </p:txBody>
      </p:sp>
    </p:spTree>
    <p:extLst>
      <p:ext uri="{BB962C8B-B14F-4D97-AF65-F5344CB8AC3E}">
        <p14:creationId xmlns:p14="http://schemas.microsoft.com/office/powerpoint/2010/main" val="7882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45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08412" y="3238500"/>
            <a:ext cx="1905000" cy="217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Hash</a:t>
            </a:r>
          </a:p>
          <a:p>
            <a:pPr algn="ctr"/>
            <a:r>
              <a:rPr lang="en-US" dirty="0"/>
              <a:t>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46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200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08412" y="3238500"/>
            <a:ext cx="1905000" cy="22210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908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956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2"/>
          </p:cNvCxnSpPr>
          <p:nvPr/>
        </p:nvCxnSpPr>
        <p:spPr>
          <a:xfrm>
            <a:off x="3238500" y="3238500"/>
            <a:ext cx="22412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76918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862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08412" y="35814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03930" y="39243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3930" y="42672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03930" y="45720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12895" y="48768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03930" y="51816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29000" y="3581400"/>
            <a:ext cx="24384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43600" y="3396734"/>
            <a:ext cx="16850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Bucket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F1E-2689-4168-AA1C-0B8F6637E473}" type="slidenum">
              <a:rPr lang="en-US"/>
              <a:pPr/>
              <a:t>47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15400" cy="4572000"/>
          </a:xfrm>
        </p:spPr>
        <p:txBody>
          <a:bodyPr>
            <a:normAutofit/>
          </a:bodyPr>
          <a:lstStyle/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FOR (each basket) 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item in the basket)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item’s count;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pair of </a:t>
            </a:r>
            <a:r>
              <a:rPr lang="en-US" dirty="0">
                <a:latin typeface="Courier New" pitchFamily="49" charset="0"/>
              </a:rPr>
              <a:t>items in the basket) </a:t>
            </a:r>
            <a:r>
              <a:rPr lang="en-US" sz="2800" dirty="0">
                <a:latin typeface="Courier New" pitchFamily="49" charset="0"/>
              </a:rPr>
              <a:t>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hash the pair to a bucket;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the count for </a:t>
            </a:r>
            <a:r>
              <a:rPr lang="en-US" sz="2800" dirty="0" smtClean="0">
                <a:latin typeface="Courier New" pitchFamily="49" charset="0"/>
              </a:rPr>
              <a:t>that bucket</a:t>
            </a:r>
            <a:endParaRPr lang="en-US" sz="2800" dirty="0">
              <a:latin typeface="Courier New" pitchFamily="49" charset="0"/>
            </a:endParaRP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}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586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2BF-C5CA-4362-8476-41AF5FE2F700}" type="slidenum">
              <a:rPr lang="en-US"/>
              <a:pPr/>
              <a:t>48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About Buckets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A bucket that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pair </a:t>
            </a:r>
            <a:r>
              <a:rPr lang="en-US" dirty="0"/>
              <a:t>hashes to is surely frequent.</a:t>
            </a:r>
          </a:p>
          <a:p>
            <a:pPr marL="990600" lvl="1" indent="-533400"/>
            <a:r>
              <a:rPr lang="en-US" dirty="0"/>
              <a:t>We cannot use the hash table to eliminate any member of this bucket.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Even without any frequent pair, a bucket can be frequent.</a:t>
            </a:r>
          </a:p>
          <a:p>
            <a:pPr marL="990600" lvl="1" indent="-533400"/>
            <a:r>
              <a:rPr lang="en-US" dirty="0"/>
              <a:t>Again, nothing in the bucket can be eliminated</a:t>
            </a:r>
            <a:r>
              <a:rPr lang="en-US" dirty="0" smtClean="0"/>
              <a:t>.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rgbClr val="FF0066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/>
              <a:t>  But </a:t>
            </a:r>
            <a:r>
              <a:rPr lang="en-US" dirty="0"/>
              <a:t>in the best case, the count for a  bucket is </a:t>
            </a:r>
            <a:r>
              <a:rPr lang="en-US" dirty="0" smtClean="0"/>
              <a:t>  less </a:t>
            </a:r>
            <a:r>
              <a:rPr lang="en-US" dirty="0"/>
              <a:t>than the support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Now, all pairs that hash to this bucket can be eliminated as candidates, even if the pair consists of two frequent items.</a:t>
            </a:r>
          </a:p>
          <a:p>
            <a:pPr marL="716280" indent="-533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6746-5C4D-4CFC-8E2B-BFB2DAF08F85}" type="slidenum">
              <a:rPr lang="en-US"/>
              <a:pPr/>
              <a:t>49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Between Passes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3820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Replace the buckets by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bit-vector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 means the bucket is frequent; 0 means it is not.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4-byte</a:t>
            </a:r>
            <a:r>
              <a:rPr lang="en-US" dirty="0" smtClean="0"/>
              <a:t> </a:t>
            </a:r>
            <a:r>
              <a:rPr lang="en-US" dirty="0"/>
              <a:t>integers are replaced by bits, so the bit-vector requires </a:t>
            </a:r>
            <a:r>
              <a:rPr lang="en-US" dirty="0">
                <a:solidFill>
                  <a:srgbClr val="0070C0"/>
                </a:solidFill>
              </a:rPr>
              <a:t>1/32</a:t>
            </a:r>
            <a:r>
              <a:rPr lang="en-US" dirty="0"/>
              <a:t> of memory.</a:t>
            </a: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</a:t>
            </a:r>
            <a:r>
              <a:rPr lang="en-US" dirty="0" smtClean="0"/>
              <a:t>find </a:t>
            </a:r>
            <a:r>
              <a:rPr lang="en-US" dirty="0"/>
              <a:t>which items are frequent and list them for the second pass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Same as with </a:t>
            </a:r>
            <a:r>
              <a:rPr lang="en-US" dirty="0" err="1" smtClean="0"/>
              <a:t>Apriori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GB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Apriori</a:t>
            </a: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Principle</a:t>
            </a:r>
            <a:endParaRPr lang="en-GB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1163" y="1447800"/>
            <a:ext cx="8580437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750"/>
              </a:spcBef>
              <a:buClr>
                <a:srgbClr val="CC3300"/>
              </a:buClr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Apriori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ea typeface="DejaVu LGC Sans" charset="0"/>
                <a:cs typeface="DejaVu LGC Sans" charset="0"/>
              </a:rPr>
              <a:t>principle (Main observation):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subsets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must also be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frequent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not frequent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supersets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cannot be frequent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057400" lvl="4" indent="-228600">
              <a:lnSpc>
                <a:spcPct val="90000"/>
              </a:lnSpc>
              <a:spcBef>
                <a:spcPts val="475"/>
              </a:spcBef>
              <a:buFont typeface="Arial" charset="0"/>
              <a:buNone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never exceeds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of its subsets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This is known as the </a:t>
            </a:r>
            <a:r>
              <a: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anti-monotone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property of support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45872"/>
              </p:ext>
            </p:extLst>
          </p:nvPr>
        </p:nvGraphicFramePr>
        <p:xfrm>
          <a:off x="2251868" y="3529412"/>
          <a:ext cx="4899025" cy="50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Εξίσωση" r:id="rId4" imgW="1955520" imgH="203040" progId="Equation.3">
                  <p:embed/>
                </p:oleObj>
              </mc:Choice>
              <mc:Fallback>
                <p:oleObj name="Εξίσωση" r:id="rId4" imgW="1955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868" y="3529412"/>
                        <a:ext cx="4899025" cy="509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163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50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Hash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334000" y="3048000"/>
            <a:ext cx="18288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Bitmap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267200" y="3429000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86400" y="3810000"/>
            <a:ext cx="14843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candidate</a:t>
            </a:r>
          </a:p>
          <a:p>
            <a:r>
              <a:rPr lang="en-US"/>
              <a:t>   pairs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4267200" y="30480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936-19E2-40C6-8E51-89FF50856825}" type="slidenum">
              <a:rPr lang="en-US"/>
              <a:pPr/>
              <a:t>51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Count all pairs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en-US" dirty="0"/>
              <a:t>} that meet the conditions for being a </a:t>
            </a:r>
            <a:r>
              <a:rPr lang="en-US" dirty="0">
                <a:solidFill>
                  <a:srgbClr val="CC6600"/>
                </a:solidFill>
              </a:rPr>
              <a:t>candidate pair</a:t>
            </a:r>
            <a:r>
              <a:rPr lang="en-US" dirty="0"/>
              <a:t>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Both </a:t>
            </a:r>
            <a:r>
              <a:rPr lang="en-US" i="1" dirty="0"/>
              <a:t>i</a:t>
            </a:r>
            <a:r>
              <a:rPr lang="en-US" dirty="0"/>
              <a:t>  and </a:t>
            </a:r>
            <a:r>
              <a:rPr lang="en-US" i="1" dirty="0"/>
              <a:t>j</a:t>
            </a:r>
            <a:r>
              <a:rPr lang="en-US" dirty="0"/>
              <a:t>  are frequent items.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 pair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}, hashes to a bucket number whose bit in the bit vector is 1.</a:t>
            </a:r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dirty="0" smtClean="0"/>
              <a:t>Notice </a:t>
            </a:r>
            <a:r>
              <a:rPr lang="en-US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these </a:t>
            </a:r>
            <a:r>
              <a:rPr lang="en-US" dirty="0"/>
              <a:t>conditions are necessary for the pair to have a chance of being frequent.</a:t>
            </a:r>
          </a:p>
        </p:txBody>
      </p:sp>
    </p:spTree>
    <p:extLst>
      <p:ext uri="{BB962C8B-B14F-4D97-AF65-F5344CB8AC3E}">
        <p14:creationId xmlns:p14="http://schemas.microsoft.com/office/powerpoint/2010/main" val="13683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252E-A9C4-4320-87EF-F4B0DB619408}" type="slidenum">
              <a:rPr lang="en-US"/>
              <a:pPr/>
              <a:t>52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All (Or Most) Frequent </a:t>
            </a:r>
            <a:r>
              <a:rPr lang="en-US" dirty="0" err="1"/>
              <a:t>Itemsets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less than </a:t>
            </a:r>
            <a:r>
              <a:rPr lang="en-US" dirty="0"/>
              <a:t>2 Passes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r>
              <a:rPr lang="en-US" dirty="0"/>
              <a:t>A-Priori, PCY, etc., take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  passes to find frequent </a:t>
            </a:r>
            <a:r>
              <a:rPr lang="en-US" dirty="0" err="1"/>
              <a:t>itemsets</a:t>
            </a:r>
            <a:r>
              <a:rPr lang="en-US" dirty="0"/>
              <a:t> of size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.</a:t>
            </a:r>
          </a:p>
          <a:p>
            <a:r>
              <a:rPr lang="en-US" dirty="0"/>
              <a:t>Other techniques use 2 or fewer passes for all sizes:</a:t>
            </a:r>
          </a:p>
          <a:p>
            <a:pPr lvl="1"/>
            <a:r>
              <a:rPr lang="en-US" dirty="0"/>
              <a:t>Simple </a:t>
            </a:r>
            <a:r>
              <a:rPr lang="en-US" dirty="0" smtClean="0"/>
              <a:t>sampling algorithm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SON (</a:t>
            </a:r>
            <a:r>
              <a:rPr lang="en-US" dirty="0" err="1"/>
              <a:t>Savasere</a:t>
            </a:r>
            <a:r>
              <a:rPr lang="en-US" dirty="0"/>
              <a:t>, </a:t>
            </a:r>
            <a:r>
              <a:rPr lang="en-US" dirty="0" err="1"/>
              <a:t>Omiecinski</a:t>
            </a:r>
            <a:r>
              <a:rPr lang="en-US" dirty="0"/>
              <a:t>, and </a:t>
            </a:r>
            <a:r>
              <a:rPr lang="en-US" dirty="0" err="1"/>
              <a:t>Navathe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Toivonen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1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6472-E474-46E8-892E-A4563D084D32}" type="slidenum">
              <a:rPr lang="en-US"/>
              <a:pPr/>
              <a:t>53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Sampling Algorithm </a:t>
            </a:r>
            <a:r>
              <a:rPr lang="en-US" dirty="0"/>
              <a:t>–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53400" cy="4114800"/>
          </a:xfrm>
        </p:spPr>
        <p:txBody>
          <a:bodyPr/>
          <a:lstStyle/>
          <a:p>
            <a:r>
              <a:rPr lang="en-US" dirty="0"/>
              <a:t>Take a </a:t>
            </a:r>
            <a:r>
              <a:rPr lang="en-US" dirty="0">
                <a:solidFill>
                  <a:srgbClr val="0070C0"/>
                </a:solidFill>
              </a:rPr>
              <a:t>random sample </a:t>
            </a:r>
            <a:r>
              <a:rPr lang="en-US" dirty="0"/>
              <a:t>of the market baskets.</a:t>
            </a:r>
          </a:p>
          <a:p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 err="1"/>
              <a:t>A</a:t>
            </a:r>
            <a:r>
              <a:rPr lang="en-US" dirty="0" err="1" smtClean="0"/>
              <a:t>priori</a:t>
            </a:r>
            <a:r>
              <a:rPr lang="en-US" dirty="0" smtClean="0"/>
              <a:t> </a:t>
            </a:r>
            <a:r>
              <a:rPr lang="en-US" dirty="0"/>
              <a:t>or one of its improvements (for sets of all sizes, not just pairs)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main memory</a:t>
            </a:r>
            <a:r>
              <a:rPr lang="en-US" dirty="0"/>
              <a:t>, so you don’t pay for disk I/O each time you increase the size of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Make sure the sample is such that there is enough </a:t>
            </a:r>
            <a:r>
              <a:rPr lang="en-US" dirty="0"/>
              <a:t>space for counts.</a:t>
            </a:r>
          </a:p>
        </p:txBody>
      </p:sp>
    </p:spTree>
    <p:extLst>
      <p:ext uri="{BB962C8B-B14F-4D97-AF65-F5344CB8AC3E}">
        <p14:creationId xmlns:p14="http://schemas.microsoft.com/office/powerpoint/2010/main" val="26163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2481-C970-4E4A-B1F3-9050F902DFCC}" type="slidenum">
              <a:rPr lang="en-US"/>
              <a:pPr/>
              <a:t>54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Main-Memory Picture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62400" y="2133600"/>
            <a:ext cx="1524000" cy="2743200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9624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114800" y="2201863"/>
            <a:ext cx="1209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Copy of</a:t>
            </a:r>
          </a:p>
          <a:p>
            <a:r>
              <a:rPr lang="en-US"/>
              <a:t>sample</a:t>
            </a:r>
          </a:p>
          <a:p>
            <a:r>
              <a:rPr lang="en-US"/>
              <a:t>baskets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67200" y="3573463"/>
            <a:ext cx="1068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Space</a:t>
            </a:r>
          </a:p>
          <a:p>
            <a:r>
              <a:rPr lang="en-US"/>
              <a:t>  for</a:t>
            </a:r>
          </a:p>
          <a:p>
            <a:r>
              <a:rPr lang="en-US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385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5235-D21E-48BF-8412-01D9C52FC9E2}" type="slidenum">
              <a:rPr lang="en-US"/>
              <a:pPr/>
              <a:t>55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r>
              <a:rPr lang="en-US" dirty="0"/>
              <a:t>Use as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dirty="0"/>
              <a:t> threshold a suitable, </a:t>
            </a:r>
            <a:r>
              <a:rPr lang="en-US" dirty="0">
                <a:solidFill>
                  <a:srgbClr val="0070C0"/>
                </a:solidFill>
              </a:rPr>
              <a:t>scaled-back</a:t>
            </a:r>
            <a:r>
              <a:rPr lang="en-US" dirty="0"/>
              <a:t> number.</a:t>
            </a:r>
          </a:p>
          <a:p>
            <a:pPr lvl="1"/>
            <a:r>
              <a:rPr lang="en-US" dirty="0"/>
              <a:t>E.g., if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 is </a:t>
            </a:r>
            <a:r>
              <a:rPr lang="en-US" dirty="0">
                <a:solidFill>
                  <a:srgbClr val="00B0F0"/>
                </a:solidFill>
              </a:rPr>
              <a:t>1/100</a:t>
            </a:r>
            <a:r>
              <a:rPr lang="en-US" dirty="0"/>
              <a:t> of the baskets, use  </a:t>
            </a:r>
            <a:r>
              <a:rPr lang="en-US" dirty="0" smtClean="0"/>
              <a:t>     </a:t>
            </a:r>
            <a:r>
              <a:rPr lang="en-US" i="1" dirty="0" smtClean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/100</a:t>
            </a:r>
            <a:r>
              <a:rPr lang="en-US" dirty="0"/>
              <a:t> as your support threshold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instead</a:t>
            </a:r>
            <a:r>
              <a:rPr lang="en-US" dirty="0"/>
              <a:t> of </a:t>
            </a:r>
            <a:r>
              <a:rPr lang="en-US" i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You could stop here (single pass)</a:t>
            </a:r>
          </a:p>
          <a:p>
            <a:pPr lvl="1"/>
            <a:r>
              <a:rPr lang="en-US" dirty="0" smtClean="0"/>
              <a:t>What could be the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8122-52D3-4952-BBE9-46B34A6FCD2C}" type="slidenum">
              <a:rPr lang="en-US"/>
              <a:pPr/>
              <a:t>56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Option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419600"/>
          </a:xfrm>
        </p:spPr>
        <p:txBody>
          <a:bodyPr/>
          <a:lstStyle/>
          <a:p>
            <a:r>
              <a:rPr lang="en-US" dirty="0"/>
              <a:t>Optionally, verify that your guesses are truly frequent in the entire data set by a second </a:t>
            </a:r>
            <a:r>
              <a:rPr lang="en-US" dirty="0" smtClean="0"/>
              <a:t>pass (eliminate </a:t>
            </a:r>
            <a:r>
              <a:rPr lang="en-US" dirty="0" smtClean="0">
                <a:solidFill>
                  <a:srgbClr val="00B0F0"/>
                </a:solidFill>
              </a:rPr>
              <a:t>false positives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you don’t catch sets frequent in the whole but not in the sample</a:t>
            </a:r>
            <a:r>
              <a:rPr lang="en-US" dirty="0" smtClean="0"/>
              <a:t>.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false negatives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Smaller threshold, e.g., </a:t>
            </a:r>
            <a:r>
              <a:rPr lang="en-US" i="1" dirty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/125</a:t>
            </a:r>
            <a:r>
              <a:rPr lang="en-US" dirty="0"/>
              <a:t>, helps catch more truly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But requires more space.</a:t>
            </a:r>
          </a:p>
        </p:txBody>
      </p:sp>
    </p:spTree>
    <p:extLst>
      <p:ext uri="{BB962C8B-B14F-4D97-AF65-F5344CB8AC3E}">
        <p14:creationId xmlns:p14="http://schemas.microsoft.com/office/powerpoint/2010/main" val="532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696A-8BE1-4389-8603-AE5CFEBEC777}" type="slidenum">
              <a:rPr lang="en-US"/>
              <a:pPr/>
              <a:t>57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First pass</a:t>
            </a:r>
            <a:r>
              <a:rPr lang="en-US" dirty="0" smtClean="0"/>
              <a:t>: Break the data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chunks</a:t>
            </a:r>
            <a:r>
              <a:rPr lang="en-US" dirty="0" smtClean="0"/>
              <a:t> that can be processed in main memory. </a:t>
            </a:r>
          </a:p>
          <a:p>
            <a:r>
              <a:rPr lang="en-US" dirty="0" smtClean="0"/>
              <a:t>Read one chunk at the time</a:t>
            </a:r>
          </a:p>
          <a:p>
            <a:pPr lvl="1"/>
            <a:r>
              <a:rPr lang="en-US" dirty="0" smtClean="0"/>
              <a:t>Find all frequent </a:t>
            </a:r>
            <a:r>
              <a:rPr lang="en-US" dirty="0" err="1" smtClean="0"/>
              <a:t>itemsets</a:t>
            </a:r>
            <a:r>
              <a:rPr lang="en-US" dirty="0" smtClean="0"/>
              <a:t> for each chunk.</a:t>
            </a:r>
          </a:p>
          <a:p>
            <a:pPr lvl="1"/>
            <a:r>
              <a:rPr lang="en-US" dirty="0"/>
              <a:t>Threshold = </a:t>
            </a:r>
            <a:r>
              <a:rPr lang="en-US" dirty="0">
                <a:solidFill>
                  <a:srgbClr val="00B0F0"/>
                </a:solidFill>
              </a:rPr>
              <a:t>s/number of </a:t>
            </a:r>
            <a:r>
              <a:rPr lang="en-US" dirty="0" smtClean="0">
                <a:solidFill>
                  <a:srgbClr val="00B0F0"/>
                </a:solidFill>
              </a:rPr>
              <a:t>chunks</a:t>
            </a:r>
            <a:endParaRPr lang="en-US" dirty="0">
              <a:solidFill>
                <a:srgbClr val="00B0F0"/>
              </a:solidFill>
            </a:endParaRP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becomes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candidate</a:t>
            </a:r>
            <a:r>
              <a:rPr lang="en-US" dirty="0"/>
              <a:t> if it is found to be frequent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 </a:t>
            </a:r>
            <a:r>
              <a:rPr lang="en-US" dirty="0" smtClean="0"/>
              <a:t>one </a:t>
            </a:r>
            <a:r>
              <a:rPr lang="en-US" dirty="0"/>
              <a:t>or more </a:t>
            </a:r>
            <a:r>
              <a:rPr lang="en-US" dirty="0" smtClean="0"/>
              <a:t>chunks of </a:t>
            </a:r>
            <a:r>
              <a:rPr lang="en-US" dirty="0"/>
              <a:t>the baskets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9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0CD-91D8-4800-A9B9-735423E3A859}" type="slidenum">
              <a:rPr lang="en-US"/>
              <a:pPr/>
              <a:t>58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econd pass</a:t>
            </a:r>
            <a:r>
              <a:rPr lang="en-US" dirty="0" smtClean="0"/>
              <a:t>: </a:t>
            </a:r>
            <a:r>
              <a:rPr lang="en-US" dirty="0"/>
              <a:t>count all the candidate </a:t>
            </a:r>
            <a:r>
              <a:rPr lang="en-US" dirty="0" err="1"/>
              <a:t>itemsets</a:t>
            </a:r>
            <a:r>
              <a:rPr lang="en-US" dirty="0"/>
              <a:t> and determine which are frequent in the entire set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Key “monotonicity” idea</a:t>
            </a:r>
            <a:r>
              <a:rPr lang="en-US" dirty="0"/>
              <a:t>: an </a:t>
            </a:r>
            <a:r>
              <a:rPr lang="en-US" dirty="0" err="1"/>
              <a:t>itemset</a:t>
            </a:r>
            <a:r>
              <a:rPr lang="en-US" dirty="0"/>
              <a:t> cannot be frequent in the entire set of baskets unless it is frequent in at least one subset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0F8-8CBF-46D0-9A84-8F1EE8C3DBF9}" type="slidenum">
              <a:rPr lang="en-US"/>
              <a:pPr/>
              <a:t>59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SON Algorithm – Distributed Version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This idea lends itself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distributed data mining</a:t>
            </a:r>
            <a:r>
              <a:rPr lang="en-US" dirty="0"/>
              <a:t>.</a:t>
            </a:r>
          </a:p>
          <a:p>
            <a:r>
              <a:rPr lang="en-US" dirty="0"/>
              <a:t>If baskets are distributed among many nodes, compute frequent </a:t>
            </a:r>
            <a:r>
              <a:rPr lang="en-US" dirty="0" err="1"/>
              <a:t>itemsets</a:t>
            </a:r>
            <a:r>
              <a:rPr lang="en-US" dirty="0"/>
              <a:t> at each node, then distribute the candidates from each node.</a:t>
            </a:r>
          </a:p>
          <a:p>
            <a:r>
              <a:rPr lang="en-US" dirty="0"/>
              <a:t>Finally, accumulate the counts of all candidates.</a:t>
            </a:r>
          </a:p>
        </p:txBody>
      </p:sp>
    </p:spTree>
    <p:extLst>
      <p:ext uri="{BB962C8B-B14F-4D97-AF65-F5344CB8AC3E}">
        <p14:creationId xmlns:p14="http://schemas.microsoft.com/office/powerpoint/2010/main" val="4016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AutoShape 13"/>
          <p:cNvSpPr>
            <a:spLocks noChangeAspect="1" noChangeArrowheads="1" noTextEdit="1"/>
          </p:cNvSpPr>
          <p:nvPr/>
        </p:nvSpPr>
        <p:spPr bwMode="auto">
          <a:xfrm>
            <a:off x="685800" y="1520599"/>
            <a:ext cx="7239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3611"/>
            <a:ext cx="724693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477000" y="5456011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400800" y="5379811"/>
            <a:ext cx="2362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Found to be frequent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781800" y="4694011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086600" y="4419600"/>
            <a:ext cx="685800" cy="960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319157" y="1566765"/>
            <a:ext cx="1534886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Frequent subsets  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AC1E-3E36-40B2-ACA0-A5253B02A4CB}" type="slidenum">
              <a:rPr lang="en-US"/>
              <a:pPr/>
              <a:t>60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as in the simple </a:t>
            </a:r>
            <a:r>
              <a:rPr lang="en-US" dirty="0" smtClean="0"/>
              <a:t>sampling algorithm</a:t>
            </a:r>
            <a:r>
              <a:rPr lang="en-US" dirty="0"/>
              <a:t>, but lower the threshold slightly for the sample.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dirty="0"/>
              <a:t>: if the sample is 1% of the baskets, use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/125 </a:t>
            </a:r>
            <a:r>
              <a:rPr lang="en-US" dirty="0"/>
              <a:t>as the support threshold rather than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/100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Goal is to avoid missing any </a:t>
            </a:r>
            <a:r>
              <a:rPr lang="en-US" dirty="0" err="1"/>
              <a:t>itemset</a:t>
            </a:r>
            <a:r>
              <a:rPr lang="en-US" dirty="0"/>
              <a:t> that is frequent in the full set of baskets.</a:t>
            </a:r>
          </a:p>
        </p:txBody>
      </p:sp>
    </p:spTree>
    <p:extLst>
      <p:ext uri="{BB962C8B-B14F-4D97-AF65-F5344CB8AC3E}">
        <p14:creationId xmlns:p14="http://schemas.microsoft.com/office/powerpoint/2010/main" val="38745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104-6809-41BB-8FD5-650DABC03F73}" type="slidenum">
              <a:rPr lang="en-US"/>
              <a:pPr/>
              <a:t>61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01000" cy="4114800"/>
          </a:xfrm>
        </p:spPr>
        <p:txBody>
          <a:bodyPr/>
          <a:lstStyle/>
          <a:p>
            <a:r>
              <a:rPr lang="en-US" dirty="0"/>
              <a:t>Add to the </a:t>
            </a:r>
            <a:r>
              <a:rPr lang="en-US" dirty="0" err="1"/>
              <a:t>itemsets</a:t>
            </a:r>
            <a:r>
              <a:rPr lang="en-US" dirty="0"/>
              <a:t> that are frequent in the sample the </a:t>
            </a:r>
            <a:r>
              <a:rPr lang="en-US" dirty="0">
                <a:solidFill>
                  <a:srgbClr val="00B0F0"/>
                </a:solidFill>
              </a:rPr>
              <a:t>negative border </a:t>
            </a:r>
            <a:r>
              <a:rPr lang="en-US" dirty="0" smtClean="0"/>
              <a:t>of </a:t>
            </a:r>
            <a:r>
              <a:rPr lang="en-US" dirty="0"/>
              <a:t>these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is in the negative border if it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dirty="0"/>
              <a:t> deemed frequent in the sample, but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 its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immediate subsets </a:t>
            </a:r>
            <a:r>
              <a:rPr lang="en-US" dirty="0"/>
              <a:t>are.</a:t>
            </a:r>
          </a:p>
        </p:txBody>
      </p:sp>
    </p:spTree>
    <p:extLst>
      <p:ext uri="{BB962C8B-B14F-4D97-AF65-F5344CB8AC3E}">
        <p14:creationId xmlns:p14="http://schemas.microsoft.com/office/powerpoint/2010/main" val="31776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67EF-A156-4548-8082-BA51B1DD0042}" type="slidenum">
              <a:rPr lang="en-US"/>
              <a:pPr/>
              <a:t>62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Reminder</a:t>
            </a:r>
            <a:r>
              <a:rPr lang="en-US" dirty="0" smtClean="0"/>
              <a:t>: </a:t>
            </a:r>
            <a:r>
              <a:rPr lang="en-US" dirty="0"/>
              <a:t>Negative Border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648200"/>
          </a:xfrm>
        </p:spPr>
        <p:txBody>
          <a:bodyPr/>
          <a:lstStyle/>
          <a:p>
            <a:pPr marL="609600" indent="-609600"/>
            <a:r>
              <a:rPr lang="en-US" i="1" dirty="0">
                <a:solidFill>
                  <a:srgbClr val="00B0F0"/>
                </a:solidFill>
              </a:rPr>
              <a:t>ABCD</a:t>
            </a:r>
            <a:r>
              <a:rPr lang="en-US" dirty="0"/>
              <a:t>  is in the negative border if and only if: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not frequent </a:t>
            </a:r>
            <a:r>
              <a:rPr lang="en-US" dirty="0"/>
              <a:t>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, but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All of </a:t>
            </a:r>
            <a:r>
              <a:rPr lang="en-US" i="1" dirty="0">
                <a:solidFill>
                  <a:srgbClr val="00B0F0"/>
                </a:solidFill>
              </a:rPr>
              <a:t>ABC</a:t>
            </a:r>
            <a:r>
              <a:rPr lang="en-US" dirty="0">
                <a:solidFill>
                  <a:srgbClr val="00B0F0"/>
                </a:solidFill>
              </a:rPr>
              <a:t>,</a:t>
            </a:r>
            <a:r>
              <a:rPr lang="en-US" i="1" dirty="0">
                <a:solidFill>
                  <a:srgbClr val="00B0F0"/>
                </a:solidFill>
              </a:rPr>
              <a:t> BCD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i="1" dirty="0">
                <a:solidFill>
                  <a:srgbClr val="00B0F0"/>
                </a:solidFill>
              </a:rPr>
              <a:t>ACD</a:t>
            </a:r>
            <a:r>
              <a:rPr lang="en-US" dirty="0"/>
              <a:t>, and </a:t>
            </a:r>
            <a:r>
              <a:rPr lang="en-US" i="1" dirty="0">
                <a:solidFill>
                  <a:srgbClr val="00B0F0"/>
                </a:solidFill>
              </a:rPr>
              <a:t>ABD</a:t>
            </a:r>
            <a:r>
              <a:rPr lang="en-US" i="1" dirty="0"/>
              <a:t> 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are.</a:t>
            </a:r>
          </a:p>
          <a:p>
            <a:pPr marL="609600" indent="-609600"/>
            <a:r>
              <a:rPr lang="en-US" i="1" dirty="0">
                <a:solidFill>
                  <a:srgbClr val="00B0F0"/>
                </a:solidFill>
              </a:rPr>
              <a:t>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 is in the negative border if and only if it is not frequent in the sample.</a:t>
            </a:r>
          </a:p>
          <a:p>
            <a:pPr marL="990600" lvl="1" indent="-533400">
              <a:buFont typeface="Monotype Sorts" pitchFamily="2" charset="2"/>
              <a:buChar char="u"/>
            </a:pPr>
            <a:r>
              <a:rPr lang="en-US" dirty="0"/>
              <a:t>Because the empty set is always frequent.</a:t>
            </a:r>
          </a:p>
          <a:p>
            <a:pPr marL="1371600" lvl="2" indent="-457200">
              <a:buFont typeface="Monotype Sorts" pitchFamily="2" charset="2"/>
              <a:buChar char="u"/>
            </a:pPr>
            <a:r>
              <a:rPr lang="en-US" dirty="0"/>
              <a:t>Unless there are fewer baskets than the support threshold (silly case).</a:t>
            </a:r>
          </a:p>
        </p:txBody>
      </p:sp>
    </p:spTree>
    <p:extLst>
      <p:ext uri="{BB962C8B-B14F-4D97-AF65-F5344CB8AC3E}">
        <p14:creationId xmlns:p14="http://schemas.microsoft.com/office/powerpoint/2010/main" val="1098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732-4638-46E5-92A1-DBBFA78F1BA8}" type="slidenum">
              <a:rPr lang="en-US"/>
              <a:pPr/>
              <a:t>63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Negative Border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22341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   …</a:t>
            </a:r>
          </a:p>
          <a:p>
            <a:endParaRPr lang="en-US" dirty="0"/>
          </a:p>
          <a:p>
            <a:r>
              <a:rPr lang="en-US" dirty="0" smtClean="0"/>
              <a:t>triples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pairs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singletons</a:t>
            </a:r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251325" y="2471738"/>
            <a:ext cx="234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1054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</p:spTree>
    <p:extLst>
      <p:ext uri="{BB962C8B-B14F-4D97-AF65-F5344CB8AC3E}">
        <p14:creationId xmlns:p14="http://schemas.microsoft.com/office/powerpoint/2010/main" val="3742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E418-0067-4131-A539-83AE912A6845}" type="slidenum">
              <a:rPr lang="en-US"/>
              <a:pPr/>
              <a:t>64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(3)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second pass, count all candidate frequent </a:t>
            </a:r>
            <a:r>
              <a:rPr lang="en-US" dirty="0" err="1"/>
              <a:t>itemsets</a:t>
            </a:r>
            <a:r>
              <a:rPr lang="en-US" dirty="0"/>
              <a:t> from the first pass, and also count their negative border.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negative border </a:t>
            </a:r>
            <a:r>
              <a:rPr lang="en-US" dirty="0"/>
              <a:t>turns out to be frequent, then the candidates found to be frequent in the whole data are </a:t>
            </a:r>
            <a:r>
              <a:rPr lang="en-US" dirty="0" smtClean="0">
                <a:solidFill>
                  <a:srgbClr val="FF0000"/>
                </a:solidFill>
              </a:rPr>
              <a:t>exactly</a:t>
            </a:r>
            <a:r>
              <a:rPr lang="en-US" dirty="0" smtClean="0"/>
              <a:t> </a:t>
            </a:r>
            <a:r>
              <a:rPr lang="en-US" dirty="0"/>
              <a:t>the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9136-BDF9-4DA5-97D0-483D4D6E9AF5}" type="slidenum">
              <a:rPr lang="en-US"/>
              <a:pPr/>
              <a:t>65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Toivonen’s Algorithm – (4)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114800"/>
          </a:xfrm>
        </p:spPr>
        <p:txBody>
          <a:bodyPr/>
          <a:lstStyle/>
          <a:p>
            <a:r>
              <a:rPr lang="en-US" dirty="0"/>
              <a:t>What if we find that something in the negative border is actually frequent?</a:t>
            </a:r>
          </a:p>
          <a:p>
            <a:pPr lvl="1"/>
            <a:r>
              <a:rPr lang="en-US" dirty="0"/>
              <a:t>We must start over again!</a:t>
            </a:r>
          </a:p>
          <a:p>
            <a:endParaRPr lang="en-US" dirty="0" smtClean="0"/>
          </a:p>
          <a:p>
            <a:r>
              <a:rPr lang="en-US" dirty="0" smtClean="0"/>
              <a:t>Try </a:t>
            </a:r>
            <a:r>
              <a:rPr lang="en-US" dirty="0"/>
              <a:t>to choose the support threshold so the probability of failure is low, while the number of </a:t>
            </a:r>
            <a:r>
              <a:rPr lang="en-US" dirty="0" err="1"/>
              <a:t>itemsets</a:t>
            </a:r>
            <a:r>
              <a:rPr lang="en-US" dirty="0"/>
              <a:t> checked on the second pass fits in main-memory.</a:t>
            </a:r>
          </a:p>
        </p:txBody>
      </p:sp>
    </p:spTree>
    <p:extLst>
      <p:ext uri="{BB962C8B-B14F-4D97-AF65-F5344CB8AC3E}">
        <p14:creationId xmlns:p14="http://schemas.microsoft.com/office/powerpoint/2010/main" val="23403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B707-81B6-471F-8928-E994583C3244}" type="slidenum">
              <a:rPr lang="en-US"/>
              <a:pPr/>
              <a:t>66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If Something in the Negative Border is Frequent . . 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6589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…</a:t>
            </a:r>
          </a:p>
          <a:p>
            <a:endParaRPr lang="en-US"/>
          </a:p>
          <a:p>
            <a:r>
              <a:rPr lang="en-US"/>
              <a:t>tripletons</a:t>
            </a:r>
          </a:p>
          <a:p>
            <a:endParaRPr lang="en-US"/>
          </a:p>
          <a:p>
            <a:r>
              <a:rPr lang="en-US"/>
              <a:t>doubletons</a:t>
            </a:r>
          </a:p>
          <a:p>
            <a:endParaRPr lang="en-US"/>
          </a:p>
          <a:p>
            <a:r>
              <a:rPr lang="en-US"/>
              <a:t>singletons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796088" y="3048000"/>
            <a:ext cx="234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324600" y="35052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3048000" y="2743200"/>
            <a:ext cx="3048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 flipV="1">
            <a:off x="3200400" y="2743200"/>
            <a:ext cx="1524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 flipV="1">
            <a:off x="3352800" y="274320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3352800" y="2743200"/>
            <a:ext cx="152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505200" y="1981200"/>
            <a:ext cx="3184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We broke through the</a:t>
            </a:r>
          </a:p>
          <a:p>
            <a:r>
              <a:rPr lang="en-US"/>
              <a:t>negative border.  How</a:t>
            </a:r>
          </a:p>
          <a:p>
            <a:r>
              <a:rPr lang="en-US"/>
              <a:t>far does the problem</a:t>
            </a:r>
          </a:p>
          <a:p>
            <a:r>
              <a:rPr lang="en-US"/>
              <a:t>        go?</a:t>
            </a:r>
          </a:p>
        </p:txBody>
      </p:sp>
    </p:spTree>
    <p:extLst>
      <p:ext uri="{BB962C8B-B14F-4D97-AF65-F5344CB8AC3E}">
        <p14:creationId xmlns:p14="http://schemas.microsoft.com/office/powerpoint/2010/main" val="21959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B9E4-78DF-4192-8FEE-38000AE96622}" type="slidenum">
              <a:rPr lang="en-US"/>
              <a:pPr/>
              <a:t>67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Theorem</a:t>
            </a:r>
            <a:r>
              <a:rPr lang="en-US"/>
              <a:t>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an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in the whole</a:t>
            </a:r>
            <a:r>
              <a:rPr lang="en-US" dirty="0"/>
              <a:t>, but </a:t>
            </a:r>
            <a:r>
              <a:rPr lang="en-US" dirty="0">
                <a:solidFill>
                  <a:srgbClr val="00B0F0"/>
                </a:solidFill>
              </a:rPr>
              <a:t>not frequent in the sample</a:t>
            </a:r>
            <a:r>
              <a:rPr lang="en-US" dirty="0"/>
              <a:t>, then there is a </a:t>
            </a:r>
            <a:r>
              <a:rPr lang="en-US" dirty="0">
                <a:solidFill>
                  <a:srgbClr val="FF0000"/>
                </a:solidFill>
              </a:rPr>
              <a:t>member of the negative border </a:t>
            </a:r>
            <a:r>
              <a:rPr lang="en-US" dirty="0"/>
              <a:t>for the sample that is frequent in the whole.</a:t>
            </a:r>
          </a:p>
        </p:txBody>
      </p:sp>
    </p:spTree>
    <p:extLst>
      <p:ext uri="{BB962C8B-B14F-4D97-AF65-F5344CB8AC3E}">
        <p14:creationId xmlns:p14="http://schemas.microsoft.com/office/powerpoint/2010/main" val="24829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D8D3-DABB-4E51-8F93-DCB12834AAB5}" type="slidenum">
              <a:rPr lang="en-US"/>
              <a:pPr/>
              <a:t>68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C6600"/>
                </a:solidFill>
              </a:rPr>
              <a:t>Proof</a:t>
            </a:r>
            <a:r>
              <a:rPr lang="en-US" dirty="0"/>
              <a:t>: Suppose not; i.e.;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There is an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 frequent in the whole but not frequent in the sample, and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Nothing in the negative border is frequent in the whole.</a:t>
            </a:r>
          </a:p>
          <a:p>
            <a:pPr marL="609600" indent="-609600"/>
            <a:r>
              <a:rPr lang="en-US" dirty="0"/>
              <a:t>Let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be a </a:t>
            </a:r>
            <a:r>
              <a:rPr lang="en-US" dirty="0">
                <a:solidFill>
                  <a:srgbClr val="33CC33"/>
                </a:solidFill>
              </a:rPr>
              <a:t>smallest</a:t>
            </a:r>
            <a:r>
              <a:rPr lang="en-US" dirty="0"/>
              <a:t> subset of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/>
              <a:t>  that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frequent</a:t>
            </a:r>
            <a:r>
              <a:rPr lang="en-US" dirty="0"/>
              <a:t> in the sample.</a:t>
            </a:r>
          </a:p>
          <a:p>
            <a:pPr marL="609600" indent="-609600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is frequent in the whole (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 is frequent + </a:t>
            </a:r>
            <a:r>
              <a:rPr lang="en-US" dirty="0">
                <a:solidFill>
                  <a:srgbClr val="FF0000"/>
                </a:solidFill>
              </a:rPr>
              <a:t>monotonicity</a:t>
            </a:r>
            <a:r>
              <a:rPr lang="en-US" dirty="0"/>
              <a:t>).</a:t>
            </a:r>
          </a:p>
          <a:p>
            <a:pPr marL="609600" indent="-609600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is in the negative border (else not “smallest”).</a:t>
            </a:r>
          </a:p>
        </p:txBody>
      </p:sp>
    </p:spTree>
    <p:extLst>
      <p:ext uri="{BB962C8B-B14F-4D97-AF65-F5344CB8AC3E}">
        <p14:creationId xmlns:p14="http://schemas.microsoft.com/office/powerpoint/2010/main" val="22694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8366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</p:spTree>
    <p:extLst>
      <p:ext uri="{BB962C8B-B14F-4D97-AF65-F5344CB8AC3E}">
        <p14:creationId xmlns:p14="http://schemas.microsoft.com/office/powerpoint/2010/main" val="3847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2400" y="1319212"/>
            <a:ext cx="8829675" cy="5233988"/>
            <a:chOff x="144" y="1022"/>
            <a:chExt cx="5562" cy="3297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405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Found to be Infrequent</a:t>
              </a: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8" r:id="rId3" imgW="9866478" imgH="7377618" progId="">
                    <p:embed/>
                  </p:oleObj>
                </mc:Choice>
                <mc:Fallback>
                  <p:oleObj r:id="rId3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16112" y="1319212"/>
            <a:ext cx="7067550" cy="5235576"/>
            <a:chOff x="1255" y="1022"/>
            <a:chExt cx="4452" cy="329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9" r:id="rId5" imgW="9866478" imgH="7377618" progId="">
                    <p:embed/>
                  </p:oleObj>
                </mc:Choice>
                <mc:Fallback>
                  <p:oleObj r:id="rId5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55" y="4031"/>
              <a:ext cx="91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Pruned</a:t>
              </a:r>
              <a:endParaRPr lang="en-GB" b="1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1904" y="5614433"/>
            <a:ext cx="22878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Infrequent supersets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FP-TREE AND THE FP-GROWTH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from course lecture of E. </a:t>
            </a:r>
            <a:r>
              <a:rPr lang="en-US" dirty="0" err="1" smtClean="0"/>
              <a:t>Pitoura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FP-tree</a:t>
            </a:r>
            <a:r>
              <a:rPr lang="en-US" dirty="0" smtClean="0"/>
              <a:t> contains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compressed representation</a:t>
            </a:r>
            <a:r>
              <a:rPr lang="en-US" dirty="0" smtClean="0"/>
              <a:t> of the transaction database.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>
                <a:solidFill>
                  <a:srgbClr val="0070C0"/>
                </a:solidFill>
              </a:rPr>
              <a:t>trie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(prefix-tree) data structure is used</a:t>
            </a:r>
          </a:p>
          <a:p>
            <a:pPr lvl="1"/>
            <a:r>
              <a:rPr lang="en-US" dirty="0" smtClean="0"/>
              <a:t>Each transaction is a </a:t>
            </a:r>
            <a:r>
              <a:rPr lang="en-US" dirty="0" smtClean="0">
                <a:solidFill>
                  <a:srgbClr val="0070C0"/>
                </a:solidFill>
              </a:rPr>
              <a:t>path </a:t>
            </a:r>
            <a:r>
              <a:rPr lang="en-US" dirty="0" smtClean="0"/>
              <a:t>in the tree – paths can overlap.</a:t>
            </a:r>
          </a:p>
          <a:p>
            <a:pPr lvl="1"/>
            <a:endParaRPr lang="en-US" dirty="0"/>
          </a:p>
          <a:p>
            <a:r>
              <a:rPr lang="en-US" dirty="0" smtClean="0"/>
              <a:t>Once the FP-tree is constructed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recursive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divide-and-conquer </a:t>
            </a:r>
            <a:r>
              <a:rPr lang="en-US" dirty="0" smtClean="0">
                <a:solidFill>
                  <a:srgbClr val="0070C0"/>
                </a:solidFill>
              </a:rPr>
              <a:t>FP-Growth</a:t>
            </a:r>
            <a:r>
              <a:rPr lang="en-US" dirty="0" smtClean="0"/>
              <a:t> algorithm is used to enumerate all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876800"/>
          </a:xfrm>
        </p:spPr>
        <p:txBody>
          <a:bodyPr/>
          <a:lstStyle/>
          <a:p>
            <a:r>
              <a:rPr lang="en-US" dirty="0" smtClean="0"/>
              <a:t>The FP-tree is a </a:t>
            </a:r>
            <a:r>
              <a:rPr lang="en-US" dirty="0" err="1" smtClean="0">
                <a:solidFill>
                  <a:srgbClr val="0070C0"/>
                </a:solidFill>
              </a:rPr>
              <a:t>trie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prefix tree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Since transactions are sets of items, we need to transform them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ordered sequences </a:t>
            </a:r>
            <a:r>
              <a:rPr lang="en-US" dirty="0" smtClean="0"/>
              <a:t>so that we can have prefixes </a:t>
            </a:r>
          </a:p>
          <a:p>
            <a:pPr lvl="1"/>
            <a:r>
              <a:rPr lang="en-US" dirty="0" smtClean="0"/>
              <a:t>Otherwise, there is no common prefix between sets {A,B} and {B,C,A}</a:t>
            </a:r>
          </a:p>
          <a:p>
            <a:r>
              <a:rPr lang="en-US" dirty="0" smtClean="0"/>
              <a:t>We need to impose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US" dirty="0" smtClean="0"/>
              <a:t> to the items</a:t>
            </a:r>
          </a:p>
          <a:p>
            <a:pPr lvl="1"/>
            <a:r>
              <a:rPr lang="en-US" dirty="0" smtClean="0"/>
              <a:t>Initially, assume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lexicographic</a:t>
            </a:r>
            <a:r>
              <a:rPr lang="en-US" dirty="0" smtClean="0"/>
              <a:t> order.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19050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0" name="Worksheet" r:id="rId3" imgW="1945800" imgH="3254400" progId="Excel.Sheet.8">
                  <p:embed/>
                </p:oleObj>
              </mc:Choice>
              <mc:Fallback>
                <p:oleObj name="Worksheet" r:id="rId3" imgW="1945800" imgH="325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0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the tree is empty</a:t>
            </a:r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791200" y="2620962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72200" y="2544762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null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07053"/>
              </p:ext>
            </p:extLst>
          </p:nvPr>
        </p:nvGraphicFramePr>
        <p:xfrm>
          <a:off x="990600" y="2362200"/>
          <a:ext cx="196386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3" name="Worksheet" r:id="rId3" imgW="1945800" imgH="3254400" progId="Excel.Sheet.8">
                  <p:embed/>
                </p:oleObj>
              </mc:Choice>
              <mc:Fallback>
                <p:oleObj name="Worksheet" r:id="rId3" imgW="1945800" imgH="325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196386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Reading transaction TID = 1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Each node in the tree has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label</a:t>
            </a:r>
            <a:r>
              <a:rPr lang="en-US" sz="2400" dirty="0" smtClean="0"/>
              <a:t> consisting of the item and the support (number of transactions that reach that node, i.e. follow that </a:t>
            </a:r>
            <a:r>
              <a:rPr lang="en-US" sz="2400" dirty="0" smtClean="0">
                <a:solidFill>
                  <a:srgbClr val="0070C0"/>
                </a:solidFill>
              </a:rPr>
              <a:t>path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94534"/>
              </p:ext>
            </p:extLst>
          </p:nvPr>
        </p:nvGraphicFramePr>
        <p:xfrm>
          <a:off x="1066800" y="2205038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8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5038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502400" y="2396067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121400" y="3081867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664200" y="3920067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350000" y="2700867"/>
            <a:ext cx="304800" cy="3810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5816600" y="3386667"/>
            <a:ext cx="381000" cy="5334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69000" y="22436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64200" y="30056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07000" y="38438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5029200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label =  </a:t>
            </a:r>
            <a:r>
              <a:rPr lang="en-US" dirty="0" err="1" smtClean="0">
                <a:solidFill>
                  <a:srgbClr val="0070C0"/>
                </a:solidFill>
              </a:rPr>
              <a:t>item:support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Reading transaction TID = 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add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pointers</a:t>
            </a:r>
            <a:r>
              <a:rPr lang="en-US" dirty="0" smtClean="0"/>
              <a:t> between nodes that refer to the same item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576938"/>
              </p:ext>
            </p:extLst>
          </p:nvPr>
        </p:nvGraphicFramePr>
        <p:xfrm>
          <a:off x="1066800" y="2205038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1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5038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867400" y="228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486400" y="2971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0292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477000" y="29718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5715000" y="2590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181600" y="3276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543800" y="46482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096000" y="2590800"/>
            <a:ext cx="457200" cy="3810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6705600" y="3276600"/>
            <a:ext cx="457200" cy="6096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315200" y="4191000"/>
            <a:ext cx="304800" cy="4572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334000" y="2133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029200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72000" y="3733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705600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3152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772400" y="4495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334000" y="3124200"/>
            <a:ext cx="1143000" cy="838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9359" y="51054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88050"/>
              </p:ext>
            </p:extLst>
          </p:nvPr>
        </p:nvGraphicFramePr>
        <p:xfrm>
          <a:off x="609600" y="17526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8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6553200" y="1981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7150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1628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6400800" y="2286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867400" y="2971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7724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229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781800" y="2286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7391400" y="2971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001000" y="3886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019800" y="1828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150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257800" y="3429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3914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0010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458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857500" y="2067857"/>
            <a:ext cx="2628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After reading transactions TID=1</a:t>
            </a:r>
            <a:r>
              <a:rPr lang="el-GR" dirty="0">
                <a:solidFill>
                  <a:srgbClr val="000000"/>
                </a:solidFill>
              </a:rPr>
              <a:t>, 2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6019800" y="2819400"/>
            <a:ext cx="1143000" cy="838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418114"/>
              </p:ext>
            </p:extLst>
          </p:nvPr>
        </p:nvGraphicFramePr>
        <p:xfrm>
          <a:off x="3352800" y="4648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9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4495800" y="5029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4495800" y="5334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 flipV="1">
            <a:off x="5486400" y="4191000"/>
            <a:ext cx="0" cy="1143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4495800" y="5638800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>
            <a:off x="4495800" y="5943600"/>
            <a:ext cx="3886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276600" y="42672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Header Table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V="1">
            <a:off x="5334000" y="2895600"/>
            <a:ext cx="0" cy="2133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334000" y="28956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5486400" y="38100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7924800" y="3886200"/>
            <a:ext cx="0" cy="1752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8382000" y="46482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4495800" y="617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410200" y="61722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334000" y="64008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1" y="536786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Header Table </a:t>
            </a:r>
            <a:r>
              <a:rPr lang="en-US" dirty="0" smtClean="0"/>
              <a:t>and the pointers assist in  computing the </a:t>
            </a:r>
            <a:r>
              <a:rPr lang="en-US" dirty="0" err="1" smtClean="0"/>
              <a:t>itemset</a:t>
            </a:r>
            <a:r>
              <a:rPr lang="en-US" dirty="0" smtClean="0"/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36539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30" grpId="0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280637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2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5638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54" name="Object 24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3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Line 25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 flipH="1">
            <a:off x="4419600" y="5334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 flipH="1">
            <a:off x="4419600" y="5638800"/>
            <a:ext cx="3886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" name="Line 32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 flipV="1">
            <a:off x="78486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" name="Line 35"/>
          <p:cNvSpPr>
            <a:spLocks noChangeShapeType="1"/>
          </p:cNvSpPr>
          <p:nvPr/>
        </p:nvSpPr>
        <p:spPr bwMode="auto">
          <a:xfrm flipV="1">
            <a:off x="8305800" y="43434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5" name="Line 36"/>
          <p:cNvSpPr>
            <a:spLocks noChangeShapeType="1"/>
          </p:cNvSpPr>
          <p:nvPr/>
        </p:nvSpPr>
        <p:spPr bwMode="auto">
          <a:xfrm>
            <a:off x="4419600" y="5867400"/>
            <a:ext cx="9144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>
            <a:off x="5334000" y="5867400"/>
            <a:ext cx="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7" name="Line 38"/>
          <p:cNvSpPr>
            <a:spLocks noChangeShapeType="1"/>
          </p:cNvSpPr>
          <p:nvPr/>
        </p:nvSpPr>
        <p:spPr bwMode="auto">
          <a:xfrm>
            <a:off x="5257800" y="6096000"/>
            <a:ext cx="3048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40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9" name="Oval 41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" name="Text Box 42"/>
          <p:cNvSpPr txBox="1">
            <a:spLocks noChangeArrowheads="1"/>
          </p:cNvSpPr>
          <p:nvPr/>
        </p:nvSpPr>
        <p:spPr bwMode="auto">
          <a:xfrm>
            <a:off x="5638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71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</p:spTree>
    <p:extLst>
      <p:ext uri="{BB962C8B-B14F-4D97-AF65-F5344CB8AC3E}">
        <p14:creationId xmlns:p14="http://schemas.microsoft.com/office/powerpoint/2010/main" val="7515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83515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6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2" name="Oval 4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87" name="Line 20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88" name="Object 23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7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Line 24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 flipH="1">
            <a:off x="4419600" y="5334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 flipH="1">
            <a:off x="4419600" y="5638800"/>
            <a:ext cx="3886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6" name="Line 32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 flipV="1">
            <a:off x="78486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8" name="Line 34"/>
          <p:cNvSpPr>
            <a:spLocks noChangeShapeType="1"/>
          </p:cNvSpPr>
          <p:nvPr/>
        </p:nvSpPr>
        <p:spPr bwMode="auto">
          <a:xfrm flipV="1">
            <a:off x="8305800" y="43434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>
            <a:off x="4419600" y="5867400"/>
            <a:ext cx="9144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0" name="Line 36"/>
          <p:cNvSpPr>
            <a:spLocks noChangeShapeType="1"/>
          </p:cNvSpPr>
          <p:nvPr/>
        </p:nvSpPr>
        <p:spPr bwMode="auto">
          <a:xfrm>
            <a:off x="5334000" y="5867400"/>
            <a:ext cx="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1" name="Line 37"/>
          <p:cNvSpPr>
            <a:spLocks noChangeShapeType="1"/>
          </p:cNvSpPr>
          <p:nvPr/>
        </p:nvSpPr>
        <p:spPr bwMode="auto">
          <a:xfrm>
            <a:off x="5257800" y="6096000"/>
            <a:ext cx="3048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" name="Line 39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" name="Oval 40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55626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</a:t>
            </a:r>
            <a:r>
              <a:rPr lang="el-GR" sz="2000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05" name="Oval 42"/>
          <p:cNvSpPr>
            <a:spLocks noChangeArrowheads="1"/>
          </p:cNvSpPr>
          <p:nvPr/>
        </p:nvSpPr>
        <p:spPr bwMode="auto">
          <a:xfrm>
            <a:off x="6096000" y="3336925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6" name="Oval 43"/>
          <p:cNvSpPr>
            <a:spLocks noChangeArrowheads="1"/>
          </p:cNvSpPr>
          <p:nvPr/>
        </p:nvSpPr>
        <p:spPr bwMode="auto">
          <a:xfrm>
            <a:off x="6248400" y="42672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7" name="Line 44"/>
          <p:cNvSpPr>
            <a:spLocks noChangeShapeType="1"/>
          </p:cNvSpPr>
          <p:nvPr/>
        </p:nvSpPr>
        <p:spPr bwMode="auto">
          <a:xfrm flipV="1">
            <a:off x="6248400" y="2667000"/>
            <a:ext cx="76200" cy="685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" name="Line 45"/>
          <p:cNvSpPr>
            <a:spLocks noChangeShapeType="1"/>
          </p:cNvSpPr>
          <p:nvPr/>
        </p:nvSpPr>
        <p:spPr bwMode="auto">
          <a:xfrm>
            <a:off x="6248400" y="3657600"/>
            <a:ext cx="76200" cy="609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6400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110" name="Text Box 47"/>
          <p:cNvSpPr txBox="1">
            <a:spLocks noChangeArrowheads="1"/>
          </p:cNvSpPr>
          <p:nvPr/>
        </p:nvSpPr>
        <p:spPr bwMode="auto">
          <a:xfrm>
            <a:off x="6553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111" name="Oval 48"/>
          <p:cNvSpPr>
            <a:spLocks noChangeArrowheads="1"/>
          </p:cNvSpPr>
          <p:nvPr/>
        </p:nvSpPr>
        <p:spPr bwMode="auto">
          <a:xfrm>
            <a:off x="6248400" y="48768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" name="Text Box 49"/>
          <p:cNvSpPr txBox="1">
            <a:spLocks noChangeArrowheads="1"/>
          </p:cNvSpPr>
          <p:nvPr/>
        </p:nvSpPr>
        <p:spPr bwMode="auto">
          <a:xfrm>
            <a:off x="6553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113" name="Line 50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4" name="Line 51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 animBg="1"/>
      <p:bldP spid="106" grpId="0" animBg="1"/>
      <p:bldP spid="107" grpId="0" animBg="1"/>
      <p:bldP spid="108" grpId="0" animBg="1"/>
      <p:bldP spid="109" grpId="0"/>
      <p:bldP spid="110" grpId="0"/>
      <p:bldP spid="111" grpId="0" animBg="1"/>
      <p:bldP spid="112" grpId="0"/>
      <p:bldP spid="11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FP-tree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504834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0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Oval 10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66" name="Object 23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1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Line 24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6" name="Line 29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8" name="Line 32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9" name="Oval 33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55626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</a:t>
            </a:r>
            <a:r>
              <a:rPr lang="el-GR" sz="2000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21" name="Oval 35"/>
          <p:cNvSpPr>
            <a:spLocks noChangeArrowheads="1"/>
          </p:cNvSpPr>
          <p:nvPr/>
        </p:nvSpPr>
        <p:spPr bwMode="auto">
          <a:xfrm>
            <a:off x="6096000" y="3336925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" name="Oval 36"/>
          <p:cNvSpPr>
            <a:spLocks noChangeArrowheads="1"/>
          </p:cNvSpPr>
          <p:nvPr/>
        </p:nvSpPr>
        <p:spPr bwMode="auto">
          <a:xfrm>
            <a:off x="6248400" y="42672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3" name="Line 37"/>
          <p:cNvSpPr>
            <a:spLocks noChangeShapeType="1"/>
          </p:cNvSpPr>
          <p:nvPr/>
        </p:nvSpPr>
        <p:spPr bwMode="auto">
          <a:xfrm flipV="1">
            <a:off x="6248400" y="2667000"/>
            <a:ext cx="76200" cy="685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4" name="Line 38"/>
          <p:cNvSpPr>
            <a:spLocks noChangeShapeType="1"/>
          </p:cNvSpPr>
          <p:nvPr/>
        </p:nvSpPr>
        <p:spPr bwMode="auto">
          <a:xfrm>
            <a:off x="6248400" y="3657600"/>
            <a:ext cx="76200" cy="609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5" name="Text Box 39"/>
          <p:cNvSpPr txBox="1">
            <a:spLocks noChangeArrowheads="1"/>
          </p:cNvSpPr>
          <p:nvPr/>
        </p:nvSpPr>
        <p:spPr bwMode="auto">
          <a:xfrm>
            <a:off x="6400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126" name="Text Box 40"/>
          <p:cNvSpPr txBox="1">
            <a:spLocks noChangeArrowheads="1"/>
          </p:cNvSpPr>
          <p:nvPr/>
        </p:nvSpPr>
        <p:spPr bwMode="auto">
          <a:xfrm>
            <a:off x="6553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127" name="Oval 41"/>
          <p:cNvSpPr>
            <a:spLocks noChangeArrowheads="1"/>
          </p:cNvSpPr>
          <p:nvPr/>
        </p:nvSpPr>
        <p:spPr bwMode="auto">
          <a:xfrm>
            <a:off x="6248400" y="48768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8" name="Text Box 42"/>
          <p:cNvSpPr txBox="1">
            <a:spLocks noChangeArrowheads="1"/>
          </p:cNvSpPr>
          <p:nvPr/>
        </p:nvSpPr>
        <p:spPr bwMode="auto">
          <a:xfrm>
            <a:off x="6553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129" name="Line 43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0" name="Line 44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1" name="Line 45"/>
          <p:cNvSpPr>
            <a:spLocks noChangeShapeType="1"/>
          </p:cNvSpPr>
          <p:nvPr/>
        </p:nvSpPr>
        <p:spPr bwMode="auto">
          <a:xfrm>
            <a:off x="4495800" y="5334000"/>
            <a:ext cx="1600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2" name="Line 46"/>
          <p:cNvSpPr>
            <a:spLocks noChangeShapeType="1"/>
          </p:cNvSpPr>
          <p:nvPr/>
        </p:nvSpPr>
        <p:spPr bwMode="auto">
          <a:xfrm flipV="1">
            <a:off x="60960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" name="Line 47"/>
          <p:cNvSpPr>
            <a:spLocks noChangeShapeType="1"/>
          </p:cNvSpPr>
          <p:nvPr/>
        </p:nvSpPr>
        <p:spPr bwMode="auto">
          <a:xfrm>
            <a:off x="6400800" y="3505200"/>
            <a:ext cx="1219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" name="Line 48"/>
          <p:cNvSpPr>
            <a:spLocks noChangeShapeType="1"/>
          </p:cNvSpPr>
          <p:nvPr/>
        </p:nvSpPr>
        <p:spPr bwMode="auto">
          <a:xfrm>
            <a:off x="4648200" y="5867400"/>
            <a:ext cx="17526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5" name="Line 49"/>
          <p:cNvSpPr>
            <a:spLocks noChangeShapeType="1"/>
          </p:cNvSpPr>
          <p:nvPr/>
        </p:nvSpPr>
        <p:spPr bwMode="auto">
          <a:xfrm flipV="1">
            <a:off x="6400800" y="5181600"/>
            <a:ext cx="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6" name="Line 50"/>
          <p:cNvSpPr>
            <a:spLocks noChangeShapeType="1"/>
          </p:cNvSpPr>
          <p:nvPr/>
        </p:nvSpPr>
        <p:spPr bwMode="auto">
          <a:xfrm>
            <a:off x="4572000" y="5562600"/>
            <a:ext cx="1600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7" name="Line 51"/>
          <p:cNvSpPr>
            <a:spLocks noChangeShapeType="1"/>
          </p:cNvSpPr>
          <p:nvPr/>
        </p:nvSpPr>
        <p:spPr bwMode="auto">
          <a:xfrm flipV="1">
            <a:off x="6172200" y="4800600"/>
            <a:ext cx="0" cy="762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8" name="Line 52"/>
          <p:cNvSpPr>
            <a:spLocks noChangeShapeType="1"/>
          </p:cNvSpPr>
          <p:nvPr/>
        </p:nvSpPr>
        <p:spPr bwMode="auto">
          <a:xfrm flipV="1">
            <a:off x="6553200" y="4191000"/>
            <a:ext cx="1600200" cy="152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9" name="Line 53"/>
          <p:cNvSpPr>
            <a:spLocks noChangeShapeType="1"/>
          </p:cNvSpPr>
          <p:nvPr/>
        </p:nvSpPr>
        <p:spPr bwMode="auto">
          <a:xfrm flipV="1">
            <a:off x="6172200" y="4572000"/>
            <a:ext cx="1524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21959" y="62484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5" grpId="0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9200" y="4267200"/>
            <a:ext cx="762000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3276600"/>
            <a:ext cx="76200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52400" y="609600"/>
            <a:ext cx="8991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5967186"/>
            <a:ext cx="80994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R. Agrawal, R.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Srikant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"Fast Algorithms for Mining Association Rules", 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Proc. of the 20th Int'l Conference on Very Large Databases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1994.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029" y="1535804"/>
            <a:ext cx="301236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Level-wise approach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9993" y="1299083"/>
            <a:ext cx="4652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70C0"/>
                </a:solidFill>
              </a:rPr>
              <a:t>candidate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4321629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76200" y="3314700"/>
            <a:ext cx="1295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82296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1</a:t>
            </a:r>
            <a:r>
              <a:rPr lang="en-GB" sz="2800" b="1" dirty="0" smtClean="0">
                <a:ea typeface="DejaVu LGC Sans" charset="0"/>
                <a:cs typeface="DejaVu LGC Sans" charset="0"/>
              </a:rPr>
              <a:t>,</a:t>
            </a:r>
            <a:r>
              <a:rPr lang="en-GB" sz="2800" b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= all items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While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not empty</a:t>
            </a:r>
          </a:p>
          <a:p>
            <a:pPr marL="971550" lvl="1" indent="-514350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Scan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database to find which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and put them into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800" b="1" baseline="-250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989013" lvl="1" indent="-531813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Use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to generate a collection of </a:t>
            </a:r>
            <a:r>
              <a:rPr lang="en-GB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</a:t>
            </a:r>
            <a:r>
              <a:rPr lang="en-GB" sz="2800" i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size </a:t>
            </a:r>
            <a:r>
              <a:rPr lang="en-GB" sz="2800" dirty="0" err="1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‏</a:t>
            </a:r>
          </a:p>
          <a:p>
            <a:pPr marL="989013" lvl="1" indent="-531813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</a:t>
            </a:r>
            <a:r>
              <a:rPr lang="en-GB" sz="2800" dirty="0" err="1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endParaRPr lang="en-GB" sz="2800" dirty="0">
              <a:solidFill>
                <a:srgbClr val="00B05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77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FP-Tree Construction</a:t>
            </a:r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858000" y="2955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867400" y="2193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800600" y="3032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8862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953000" y="2498725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4114800" y="3336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4676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239000" y="4632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6019800" y="2498725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7086600" y="32607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467600" y="4175125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257800" y="2117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267200" y="2955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352800" y="3794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7086600" y="2879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848600" y="3794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543800" y="4556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724400" y="40068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876800" y="4937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876800" y="3336925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876800" y="4327525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5029200" y="3946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181600" y="4860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581400" y="4784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3048000" y="4708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352800" y="5775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895600" y="5622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733800" y="41751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505200" y="5089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6019800" y="3946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943600" y="4860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172200" y="4860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229600" y="4860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620000" y="4175125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953000" y="3336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867400" y="4251325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79682"/>
              </p:ext>
            </p:extLst>
          </p:nvPr>
        </p:nvGraphicFramePr>
        <p:xfrm>
          <a:off x="533400" y="1584325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4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84325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657600" y="5013325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5105400" y="4267200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6019800" y="4267200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629400" y="5013325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810000" y="4267200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181600" y="3962400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191000" y="3184525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5257800" y="5996517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Pointers are used to assist frequent </a:t>
            </a:r>
            <a:r>
              <a:rPr lang="en-US" sz="2000" dirty="0" err="1"/>
              <a:t>itemset</a:t>
            </a:r>
            <a:r>
              <a:rPr lang="en-US" sz="2000" dirty="0"/>
              <a:t> generation</a:t>
            </a: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267200" y="4784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4114800" y="5089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572000" y="5013325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4114800" y="417512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876800" y="5546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181600" y="5470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5029200" y="52419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5105400" y="5089525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362200" y="1660525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6410"/>
              </p:ext>
            </p:extLst>
          </p:nvPr>
        </p:nvGraphicFramePr>
        <p:xfrm>
          <a:off x="609600" y="4937125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5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37125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590800" y="3260725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752600" y="531812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590800" y="3794125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752600" y="5622925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743200" y="4479925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743200" y="4098925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667000" y="5013325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752600" y="592772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752600" y="623252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667000" y="6003925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752600" y="6461125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200400" y="5775325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533400" y="4556125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Header table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57800" y="161186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FP-tree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transaction is a path in the FP-tree</a:t>
            </a:r>
          </a:p>
          <a:p>
            <a:r>
              <a:rPr lang="en-US" dirty="0" smtClean="0"/>
              <a:t>The size of the tree depends on the compressibility of the data</a:t>
            </a:r>
          </a:p>
          <a:p>
            <a:pPr lvl="1"/>
            <a:r>
              <a:rPr lang="en-US" dirty="0" smtClean="0"/>
              <a:t>Extreme case: All transactions are the same, the FP-tree is a single branch</a:t>
            </a:r>
          </a:p>
          <a:p>
            <a:pPr lvl="1"/>
            <a:r>
              <a:rPr lang="en-US" dirty="0" smtClean="0"/>
              <a:t>Extreme case: All transactions are different the size of the tree is the same as that of the database (bigger actually since we need additional pointers)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size of the tree also depends on the ordering of the items.</a:t>
            </a:r>
          </a:p>
          <a:p>
            <a:r>
              <a:rPr lang="en-US" dirty="0" smtClean="0"/>
              <a:t>Heuristic: order the items according to their frequency from larger to smaller.</a:t>
            </a:r>
          </a:p>
          <a:p>
            <a:pPr lvl="1"/>
            <a:r>
              <a:rPr lang="en-US" dirty="0" smtClean="0"/>
              <a:t>We would need to do an extra pass over the dataset to count frequencies 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50379"/>
              </p:ext>
            </p:extLst>
          </p:nvPr>
        </p:nvGraphicFramePr>
        <p:xfrm>
          <a:off x="1371600" y="3505200"/>
          <a:ext cx="1918296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5" name="Worksheet" r:id="rId3" imgW="1945800" imgH="3254400" progId="Excel.Sheet.8">
                  <p:embed/>
                </p:oleObj>
              </mc:Choice>
              <mc:Fallback>
                <p:oleObj name="Worksheet" r:id="rId3" imgW="1945800" imgH="325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1918296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5742088" y="3561249"/>
            <a:ext cx="1848731" cy="3105150"/>
            <a:chOff x="3504" y="2112"/>
            <a:chExt cx="1236" cy="2076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3504" y="2112"/>
              <a:ext cx="1230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504" y="2112"/>
              <a:ext cx="1230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588" y="2136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TID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140" y="2136"/>
              <a:ext cx="4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Items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660" y="2322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1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186" y="232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660" y="2508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2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074" y="2508"/>
              <a:ext cx="5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660" y="2694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3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008" y="2694"/>
              <a:ext cx="6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{A,C,D,E}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3660" y="2880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4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4080" y="2880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{A,D,E}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660" y="3066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5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4114" y="3066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3660" y="3252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6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4042" y="3252"/>
              <a:ext cx="6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660" y="3438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7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4146" y="3438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3660" y="3624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8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4113" y="3624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3660" y="3810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9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4114" y="3810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624" y="3996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10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4074" y="3996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3504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888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3510" y="2112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510" y="2112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4728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3510" y="2298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3510" y="2298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3510" y="2484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510" y="2484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3894" y="2484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3894" y="2484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510" y="2670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3510" y="2670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894" y="2670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3894" y="2670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>
              <a:off x="3510" y="2856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3510" y="2856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3894" y="2856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3894" y="2856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>
              <a:off x="3510" y="3042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3510" y="3042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>
              <a:off x="3894" y="3042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3894" y="3042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>
              <a:off x="3510" y="3228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3510" y="3228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>
              <a:off x="3894" y="3228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3894" y="3228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>
              <a:off x="3510" y="3414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3510" y="3414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9" name="Line 62"/>
            <p:cNvSpPr>
              <a:spLocks noChangeShapeType="1"/>
            </p:cNvSpPr>
            <p:nvPr/>
          </p:nvSpPr>
          <p:spPr bwMode="auto">
            <a:xfrm>
              <a:off x="3894" y="3414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3894" y="3414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1" name="Line 64"/>
            <p:cNvSpPr>
              <a:spLocks noChangeShapeType="1"/>
            </p:cNvSpPr>
            <p:nvPr/>
          </p:nvSpPr>
          <p:spPr bwMode="auto">
            <a:xfrm>
              <a:off x="3510" y="3600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3510" y="3600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" name="Line 66"/>
            <p:cNvSpPr>
              <a:spLocks noChangeShapeType="1"/>
            </p:cNvSpPr>
            <p:nvPr/>
          </p:nvSpPr>
          <p:spPr bwMode="auto">
            <a:xfrm>
              <a:off x="3894" y="3600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3894" y="3600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>
              <a:off x="3510" y="3786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3510" y="3786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7" name="Line 70"/>
            <p:cNvSpPr>
              <a:spLocks noChangeShapeType="1"/>
            </p:cNvSpPr>
            <p:nvPr/>
          </p:nvSpPr>
          <p:spPr bwMode="auto">
            <a:xfrm>
              <a:off x="3894" y="3786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3894" y="3786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9" name="Line 72"/>
            <p:cNvSpPr>
              <a:spLocks noChangeShapeType="1"/>
            </p:cNvSpPr>
            <p:nvPr/>
          </p:nvSpPr>
          <p:spPr bwMode="auto">
            <a:xfrm>
              <a:off x="3510" y="3972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>
              <a:off x="3510" y="3972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" name="Line 74"/>
            <p:cNvSpPr>
              <a:spLocks noChangeShapeType="1"/>
            </p:cNvSpPr>
            <p:nvPr/>
          </p:nvSpPr>
          <p:spPr bwMode="auto">
            <a:xfrm>
              <a:off x="3894" y="3972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3894" y="3972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3" name="Line 76"/>
            <p:cNvSpPr>
              <a:spLocks noChangeShapeType="1"/>
            </p:cNvSpPr>
            <p:nvPr/>
          </p:nvSpPr>
          <p:spPr bwMode="auto">
            <a:xfrm>
              <a:off x="3504" y="211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3504" y="2112"/>
              <a:ext cx="6" cy="20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5" name="Line 78"/>
            <p:cNvSpPr>
              <a:spLocks noChangeShapeType="1"/>
            </p:cNvSpPr>
            <p:nvPr/>
          </p:nvSpPr>
          <p:spPr bwMode="auto">
            <a:xfrm>
              <a:off x="3888" y="2118"/>
              <a:ext cx="1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888" y="2118"/>
              <a:ext cx="6" cy="20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7" name="Line 80"/>
            <p:cNvSpPr>
              <a:spLocks noChangeShapeType="1"/>
            </p:cNvSpPr>
            <p:nvPr/>
          </p:nvSpPr>
          <p:spPr bwMode="auto">
            <a:xfrm>
              <a:off x="3510" y="4158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3510" y="4158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9" name="Line 82"/>
            <p:cNvSpPr>
              <a:spLocks noChangeShapeType="1"/>
            </p:cNvSpPr>
            <p:nvPr/>
          </p:nvSpPr>
          <p:spPr bwMode="auto">
            <a:xfrm>
              <a:off x="4728" y="2118"/>
              <a:ext cx="1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4728" y="2118"/>
              <a:ext cx="6" cy="20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1" name="Line 84"/>
            <p:cNvSpPr>
              <a:spLocks noChangeShapeType="1"/>
            </p:cNvSpPr>
            <p:nvPr/>
          </p:nvSpPr>
          <p:spPr bwMode="auto">
            <a:xfrm>
              <a:off x="3504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504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3888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888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5" name="Line 88"/>
            <p:cNvSpPr>
              <a:spLocks noChangeShapeType="1"/>
            </p:cNvSpPr>
            <p:nvPr/>
          </p:nvSpPr>
          <p:spPr bwMode="auto">
            <a:xfrm>
              <a:off x="4728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6" name="Rectangle 89"/>
            <p:cNvSpPr>
              <a:spLocks noChangeArrowheads="1"/>
            </p:cNvSpPr>
            <p:nvPr/>
          </p:nvSpPr>
          <p:spPr bwMode="auto">
            <a:xfrm>
              <a:off x="4728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7" name="Line 90"/>
            <p:cNvSpPr>
              <a:spLocks noChangeShapeType="1"/>
            </p:cNvSpPr>
            <p:nvPr/>
          </p:nvSpPr>
          <p:spPr bwMode="auto">
            <a:xfrm>
              <a:off x="4734" y="211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8" name="Rectangle 91"/>
            <p:cNvSpPr>
              <a:spLocks noChangeArrowheads="1"/>
            </p:cNvSpPr>
            <p:nvPr/>
          </p:nvSpPr>
          <p:spPr bwMode="auto">
            <a:xfrm>
              <a:off x="4734" y="211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>
              <a:off x="4734" y="229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0" name="Rectangle 93"/>
            <p:cNvSpPr>
              <a:spLocks noChangeArrowheads="1"/>
            </p:cNvSpPr>
            <p:nvPr/>
          </p:nvSpPr>
          <p:spPr bwMode="auto">
            <a:xfrm>
              <a:off x="4734" y="229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1" name="Line 94"/>
            <p:cNvSpPr>
              <a:spLocks noChangeShapeType="1"/>
            </p:cNvSpPr>
            <p:nvPr/>
          </p:nvSpPr>
          <p:spPr bwMode="auto">
            <a:xfrm>
              <a:off x="4734" y="24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4734" y="248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4734" y="267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4" name="Rectangle 97"/>
            <p:cNvSpPr>
              <a:spLocks noChangeArrowheads="1"/>
            </p:cNvSpPr>
            <p:nvPr/>
          </p:nvSpPr>
          <p:spPr bwMode="auto">
            <a:xfrm>
              <a:off x="4734" y="2670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5" name="Line 98"/>
            <p:cNvSpPr>
              <a:spLocks noChangeShapeType="1"/>
            </p:cNvSpPr>
            <p:nvPr/>
          </p:nvSpPr>
          <p:spPr bwMode="auto">
            <a:xfrm>
              <a:off x="4734" y="285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6" name="Rectangle 99"/>
            <p:cNvSpPr>
              <a:spLocks noChangeArrowheads="1"/>
            </p:cNvSpPr>
            <p:nvPr/>
          </p:nvSpPr>
          <p:spPr bwMode="auto">
            <a:xfrm>
              <a:off x="4734" y="2856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>
              <a:off x="4734" y="304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auto">
            <a:xfrm>
              <a:off x="4734" y="304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>
              <a:off x="4734" y="322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auto">
            <a:xfrm>
              <a:off x="4734" y="322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>
              <a:off x="4734" y="341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" name="Rectangle 105"/>
            <p:cNvSpPr>
              <a:spLocks noChangeArrowheads="1"/>
            </p:cNvSpPr>
            <p:nvPr/>
          </p:nvSpPr>
          <p:spPr bwMode="auto">
            <a:xfrm>
              <a:off x="4734" y="341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>
              <a:off x="4734" y="360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4" name="Rectangle 107"/>
            <p:cNvSpPr>
              <a:spLocks noChangeArrowheads="1"/>
            </p:cNvSpPr>
            <p:nvPr/>
          </p:nvSpPr>
          <p:spPr bwMode="auto">
            <a:xfrm>
              <a:off x="4734" y="3600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>
              <a:off x="4734" y="378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auto">
            <a:xfrm>
              <a:off x="4734" y="3786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>
              <a:off x="4734" y="397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auto">
            <a:xfrm>
              <a:off x="4734" y="397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>
              <a:off x="4734" y="415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0" name="Rectangle 113"/>
            <p:cNvSpPr>
              <a:spLocks noChangeArrowheads="1"/>
            </p:cNvSpPr>
            <p:nvPr/>
          </p:nvSpPr>
          <p:spPr bwMode="auto">
            <a:xfrm>
              <a:off x="4734" y="415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314700" y="5360888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3445933" y="3808820"/>
            <a:ext cx="2133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 err="1" smtClean="0">
                <a:solidFill>
                  <a:srgbClr val="000000"/>
                </a:solidFill>
                <a:latin typeface="Calibri" pitchFamily="34" charset="0"/>
              </a:rPr>
              <a:t>σ(Α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)=7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σ(Β)=8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, σ(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7, σ(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D)=5,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σ(Ε)=3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Ordering :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Β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Α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,C,D,E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The FP-tree</a:t>
            </a:r>
          </a:p>
          <a:p>
            <a:r>
              <a:rPr lang="en-US" dirty="0" smtClean="0"/>
              <a:t>Output: All Frequent </a:t>
            </a:r>
            <a:r>
              <a:rPr lang="en-US" dirty="0" err="1" smtClean="0"/>
              <a:t>Itemsets</a:t>
            </a:r>
            <a:r>
              <a:rPr lang="en-US" dirty="0" smtClean="0"/>
              <a:t> and their support</a:t>
            </a:r>
          </a:p>
          <a:p>
            <a:r>
              <a:rPr lang="en-US" dirty="0" smtClean="0"/>
              <a:t>Method:</a:t>
            </a:r>
          </a:p>
          <a:p>
            <a:pPr lvl="1"/>
            <a:r>
              <a:rPr lang="en-US" dirty="0" smtClean="0"/>
              <a:t>Divide and Conquer:</a:t>
            </a:r>
          </a:p>
          <a:p>
            <a:pPr lvl="1"/>
            <a:r>
              <a:rPr lang="en-US" dirty="0" smtClean="0"/>
              <a:t>Consider all </a:t>
            </a:r>
            <a:r>
              <a:rPr lang="en-US" dirty="0" err="1" smtClean="0"/>
              <a:t>itemsets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FF0000"/>
                </a:solidFill>
              </a:rPr>
              <a:t>end</a:t>
            </a:r>
            <a:r>
              <a:rPr lang="en-US" dirty="0" smtClean="0"/>
              <a:t> in: </a:t>
            </a:r>
            <a:r>
              <a:rPr lang="en-US" dirty="0" smtClean="0">
                <a:solidFill>
                  <a:srgbClr val="0070C0"/>
                </a:solidFill>
              </a:rPr>
              <a:t>E, D, C, B, A</a:t>
            </a:r>
          </a:p>
          <a:p>
            <a:pPr lvl="2"/>
            <a:r>
              <a:rPr lang="en-US" dirty="0" smtClean="0"/>
              <a:t>For each possible ending item, consider the </a:t>
            </a:r>
            <a:r>
              <a:rPr lang="en-US" dirty="0" err="1" smtClean="0"/>
              <a:t>itemsets</a:t>
            </a:r>
            <a:r>
              <a:rPr lang="en-US" dirty="0" smtClean="0"/>
              <a:t> with last items one of items preceding it in the ordering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for E, consider all </a:t>
            </a:r>
            <a:r>
              <a:rPr lang="en-US" dirty="0" err="1" smtClean="0"/>
              <a:t>itemsets</a:t>
            </a:r>
            <a:r>
              <a:rPr lang="en-US" dirty="0" smtClean="0"/>
              <a:t> with last item D, C, B, A. This way we get all the </a:t>
            </a:r>
            <a:r>
              <a:rPr lang="en-US" dirty="0" err="1" smtClean="0"/>
              <a:t>itesets</a:t>
            </a:r>
            <a:r>
              <a:rPr lang="en-US" dirty="0" smtClean="0"/>
              <a:t> ending at DE, CE, BE, AE</a:t>
            </a:r>
          </a:p>
          <a:p>
            <a:pPr lvl="2"/>
            <a:r>
              <a:rPr lang="en-US" dirty="0" smtClean="0"/>
              <a:t>Proceed recursively this way. </a:t>
            </a:r>
          </a:p>
          <a:p>
            <a:pPr lvl="2"/>
            <a:r>
              <a:rPr lang="en-US" dirty="0" smtClean="0"/>
              <a:t>Do this for all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09800" y="2036233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57200" y="2798233"/>
            <a:ext cx="8610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1600" dirty="0">
                <a:solidFill>
                  <a:srgbClr val="00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	</a:t>
            </a:r>
            <a:r>
              <a:rPr lang="en-US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33400" y="3712633"/>
            <a:ext cx="3657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DE                CE 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343400" y="3712633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6172200" y="3712633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7924800" y="3712633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7239000" y="3179233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609600" y="4398433"/>
            <a:ext cx="1752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CDE   BDE 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2438400" y="4398433"/>
            <a:ext cx="13716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3733800" y="4398433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>
            <a:off x="6629400" y="2493433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>
            <a:off x="5867400" y="2417233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5562600" y="2417233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4572000" y="4398433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6172200" y="4398433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7010400" y="4398433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>
            <a:off x="6248400" y="3255433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>
            <a:off x="4572000" y="241723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>
            <a:off x="4800600" y="3255433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>
            <a:off x="4876800" y="3179233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 flipH="1">
            <a:off x="2362200" y="2417233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2438400" y="3103033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2" name="Line 26"/>
          <p:cNvSpPr>
            <a:spLocks noChangeShapeType="1"/>
          </p:cNvSpPr>
          <p:nvPr/>
        </p:nvSpPr>
        <p:spPr bwMode="auto">
          <a:xfrm>
            <a:off x="2514600" y="3026833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 flipH="1">
            <a:off x="762000" y="3026833"/>
            <a:ext cx="1524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H="1">
            <a:off x="1981200" y="3103033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381000" y="5084233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ACDE  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981200" y="5084233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124200" y="5084233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4800600" y="5084233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9" name="Text Box 33"/>
          <p:cNvSpPr txBox="1">
            <a:spLocks noChangeArrowheads="1"/>
          </p:cNvSpPr>
          <p:nvPr/>
        </p:nvSpPr>
        <p:spPr bwMode="auto">
          <a:xfrm>
            <a:off x="1066800" y="5770033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>
            <a:off x="838200" y="4017433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1" name="Line 35"/>
          <p:cNvSpPr>
            <a:spLocks noChangeShapeType="1"/>
          </p:cNvSpPr>
          <p:nvPr/>
        </p:nvSpPr>
        <p:spPr bwMode="auto">
          <a:xfrm>
            <a:off x="914400" y="3941233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>
            <a:off x="1066800" y="3941233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3" name="Line 37"/>
          <p:cNvSpPr>
            <a:spLocks noChangeShapeType="1"/>
          </p:cNvSpPr>
          <p:nvPr/>
        </p:nvSpPr>
        <p:spPr bwMode="auto">
          <a:xfrm>
            <a:off x="2209800" y="4017433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>
            <a:off x="2133600" y="3865033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3200400" y="3865033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>
            <a:off x="4572000" y="40174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>
            <a:off x="4648200" y="4017433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8" name="Line 42"/>
          <p:cNvSpPr>
            <a:spLocks noChangeShapeType="1"/>
          </p:cNvSpPr>
          <p:nvPr/>
        </p:nvSpPr>
        <p:spPr bwMode="auto">
          <a:xfrm>
            <a:off x="5257800" y="4017433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9" name="Line 43"/>
          <p:cNvSpPr>
            <a:spLocks noChangeShapeType="1"/>
          </p:cNvSpPr>
          <p:nvPr/>
        </p:nvSpPr>
        <p:spPr bwMode="auto">
          <a:xfrm>
            <a:off x="6553200" y="3941233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0" name="Line 44"/>
          <p:cNvSpPr>
            <a:spLocks noChangeShapeType="1"/>
          </p:cNvSpPr>
          <p:nvPr/>
        </p:nvSpPr>
        <p:spPr bwMode="auto">
          <a:xfrm flipH="1">
            <a:off x="685800" y="47032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1" name="Line 45"/>
          <p:cNvSpPr>
            <a:spLocks noChangeShapeType="1"/>
          </p:cNvSpPr>
          <p:nvPr/>
        </p:nvSpPr>
        <p:spPr bwMode="auto">
          <a:xfrm>
            <a:off x="1066800" y="4703233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2" name="Line 46"/>
          <p:cNvSpPr>
            <a:spLocks noChangeShapeType="1"/>
          </p:cNvSpPr>
          <p:nvPr/>
        </p:nvSpPr>
        <p:spPr bwMode="auto">
          <a:xfrm>
            <a:off x="1524000" y="4703233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3" name="Line 47"/>
          <p:cNvSpPr>
            <a:spLocks noChangeShapeType="1"/>
          </p:cNvSpPr>
          <p:nvPr/>
        </p:nvSpPr>
        <p:spPr bwMode="auto">
          <a:xfrm>
            <a:off x="2895600" y="4703233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4" name="Line 48"/>
          <p:cNvSpPr>
            <a:spLocks noChangeShapeType="1"/>
          </p:cNvSpPr>
          <p:nvPr/>
        </p:nvSpPr>
        <p:spPr bwMode="auto">
          <a:xfrm>
            <a:off x="4953000" y="4627033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5" name="Line 49"/>
          <p:cNvSpPr>
            <a:spLocks noChangeShapeType="1"/>
          </p:cNvSpPr>
          <p:nvPr/>
        </p:nvSpPr>
        <p:spPr bwMode="auto">
          <a:xfrm>
            <a:off x="1447800" y="546523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6" name="Line 51"/>
          <p:cNvSpPr>
            <a:spLocks noChangeShapeType="1"/>
          </p:cNvSpPr>
          <p:nvPr/>
        </p:nvSpPr>
        <p:spPr bwMode="auto">
          <a:xfrm>
            <a:off x="4572000" y="317923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7" name="Line 52"/>
          <p:cNvSpPr>
            <a:spLocks noChangeShapeType="1"/>
          </p:cNvSpPr>
          <p:nvPr/>
        </p:nvSpPr>
        <p:spPr bwMode="auto">
          <a:xfrm>
            <a:off x="6019800" y="31792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23533" y="2232025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0933" y="2994025"/>
            <a:ext cx="8610600" cy="40011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 D</a:t>
            </a:r>
            <a:r>
              <a:rPr lang="en-US" sz="1600" dirty="0">
                <a:solidFill>
                  <a:srgbClr val="000000"/>
                </a:solidFill>
              </a:rPr>
              <a:t>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7133" y="3908425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57133" y="3908425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85933" y="3908425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38533" y="3908425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052733" y="3375025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3333" y="4594225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BDE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52133" y="4594225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47533" y="4594225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443133" y="2689225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681133" y="2613025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376333" y="261302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385733" y="4594225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985933" y="4594225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824133" y="4594225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062133" y="3451225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385733" y="26130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614333" y="3451225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690533" y="3375025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2175933" y="261302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252133" y="3298825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328333" y="3222625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575733" y="3222625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1794933" y="3298825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94733" y="5280025"/>
            <a:ext cx="16002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</a:rPr>
              <a:t>ACDE</a:t>
            </a:r>
            <a:r>
              <a:rPr lang="el-GR" sz="2000" b="1" dirty="0">
                <a:solidFill>
                  <a:srgbClr val="CC0000"/>
                </a:solidFill>
              </a:rPr>
              <a:t> </a:t>
            </a:r>
            <a:r>
              <a:rPr lang="en-US" sz="1600" b="1" dirty="0">
                <a:solidFill>
                  <a:srgbClr val="0033CC"/>
                </a:solidFill>
              </a:rPr>
              <a:t>BCDE</a:t>
            </a:r>
            <a:endParaRPr lang="el-GR" sz="1600" b="1" dirty="0">
              <a:solidFill>
                <a:srgbClr val="0033CC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794933" y="5280025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37933" y="5280025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614333" y="5280025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880533" y="5965825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33CC"/>
                </a:solidFill>
              </a:rPr>
              <a:t>ABCDE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651933" y="4213225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804333" y="4213225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880533" y="4137025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2023533" y="4213225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1947333" y="4060825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3014133" y="4060825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4385733" y="4213225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4461933" y="4213225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5071533" y="4213225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6366933" y="4137025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499533" y="4899025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880533" y="4899025"/>
            <a:ext cx="381000" cy="3810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1337733" y="4899025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2709333" y="4899025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4766733" y="4822825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1261533" y="56610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4385733" y="33750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5833533" y="3375025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0" y="4365625"/>
            <a:ext cx="9948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Frequent?;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804333" y="3439583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Frequent?;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393699" y="4975225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413933" y="5661025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33CC"/>
                </a:solidFill>
              </a:rPr>
              <a:t>Frequent?</a:t>
            </a:r>
            <a:endParaRPr lang="el-GR" sz="1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57400" y="1905000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8610600" cy="4095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91000" y="3581400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19800" y="3581400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72400" y="3581400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086600" y="30480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7200" y="4267200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en-US" sz="1600" b="1">
                <a:solidFill>
                  <a:srgbClr val="33CC33"/>
                </a:solidFill>
              </a:rPr>
              <a:t>BDE</a:t>
            </a:r>
            <a:r>
              <a:rPr lang="en-US" sz="1600" b="1">
                <a:solidFill>
                  <a:srgbClr val="66FF33"/>
                </a:solidFill>
              </a:rPr>
              <a:t> </a:t>
            </a:r>
            <a:r>
              <a:rPr lang="en-US" sz="1600" b="1">
                <a:solidFill>
                  <a:srgbClr val="FF33CC"/>
                </a:solidFill>
              </a:rPr>
              <a:t>ADE</a:t>
            </a:r>
            <a:endParaRPr lang="el-GR" sz="1600" b="1">
              <a:solidFill>
                <a:srgbClr val="FF33CC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86000" y="4267200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581400" y="42672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477000" y="2362200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22860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10200" y="2286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419600" y="42672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19800" y="42672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58000" y="4267200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096000" y="31242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419600" y="2286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648200" y="31242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724400" y="30480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209800" y="2286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286000" y="29718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362200" y="2895600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09600" y="2895600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1828800" y="2971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28600" y="4953000"/>
            <a:ext cx="16764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ACDE</a:t>
            </a:r>
            <a:r>
              <a:rPr lang="el-GR" sz="2000" b="1">
                <a:solidFill>
                  <a:srgbClr val="CC0000"/>
                </a:solidFill>
              </a:rPr>
              <a:t> </a:t>
            </a:r>
            <a:r>
              <a:rPr lang="en-US" sz="1600" b="1">
                <a:solidFill>
                  <a:srgbClr val="0033CC"/>
                </a:solidFill>
              </a:rPr>
              <a:t>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828800" y="4953000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33CC33"/>
                </a:solidFill>
              </a:rPr>
              <a:t>ABDE</a:t>
            </a:r>
            <a:endParaRPr lang="el-GR" sz="1600" b="1">
              <a:solidFill>
                <a:srgbClr val="33CC33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971800" y="49530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648200" y="4953000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914400" y="5638800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33CC"/>
                </a:solidFill>
              </a:rPr>
              <a:t>ABCDE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685800" y="3886200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838200" y="38862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914400" y="3810000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057400" y="38862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1981200" y="37338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3048000" y="37338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419600" y="38862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4495800" y="38862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5105400" y="3886200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400800" y="38100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533400" y="4572000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914400" y="4572000"/>
            <a:ext cx="381000" cy="3810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1447800" y="45720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2743200" y="45720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4800600" y="44958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1295400" y="533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4419600" y="3048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5867400" y="30480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8600" y="4038600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38200" y="2895600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0" y="4648200"/>
            <a:ext cx="1104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333500" y="5334000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33CC"/>
                </a:solidFill>
              </a:rPr>
              <a:t>Frequent?</a:t>
            </a:r>
            <a:endParaRPr lang="el-GR" sz="1200" b="1" dirty="0">
              <a:solidFill>
                <a:srgbClr val="0033CC"/>
              </a:solidFill>
            </a:endParaRP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1905000" y="4648200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33CC33"/>
                </a:solidFill>
              </a:rPr>
              <a:t>Frequent?</a:t>
            </a:r>
            <a:endParaRPr lang="el-GR" sz="12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99733" y="2057400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7133" y="2819400"/>
            <a:ext cx="8610600" cy="4095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3333" y="3733800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33333" y="3733800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62133" y="3733800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814733" y="3733800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128933" y="32004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99533" y="4419600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BDE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28333" y="4419600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23733" y="44196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519333" y="2514600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57333" y="24384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52533" y="2438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461933" y="44196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62133" y="44196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900333" y="4419600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138333" y="32766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461933" y="2438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690533" y="32766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766733" y="32004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252133" y="2438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328333" y="3124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404533" y="3048000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51933" y="3048000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1871133" y="31242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70933" y="5105400"/>
            <a:ext cx="16002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ACDE</a:t>
            </a:r>
            <a:r>
              <a:rPr lang="el-GR" sz="2000" b="1">
                <a:solidFill>
                  <a:srgbClr val="CC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871133" y="5105400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014133" y="51054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690533" y="5105400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956733" y="5791200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28133" y="4038600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880533" y="40386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956733" y="3962400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099733" y="40386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023533" y="38862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3090333" y="38862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461933" y="4038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4538133" y="40386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5147733" y="4038600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443133" y="39624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575733" y="4724400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956733" y="47244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1413933" y="47244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2785533" y="47244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4842933" y="46482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1337733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4461933" y="3200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5909733" y="32004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110067" y="4191000"/>
            <a:ext cx="9567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55133" y="3135068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224367" y="4800600"/>
            <a:ext cx="11472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28433" y="5965825"/>
            <a:ext cx="452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generate all </a:t>
            </a:r>
            <a:r>
              <a:rPr lang="en-US" dirty="0" err="1" smtClean="0"/>
              <a:t>itemsets</a:t>
            </a:r>
            <a:r>
              <a:rPr lang="en-US" dirty="0" smtClean="0"/>
              <a:t> this way</a:t>
            </a:r>
          </a:p>
          <a:p>
            <a:r>
              <a:rPr lang="en-US" dirty="0" smtClean="0"/>
              <a:t>We expect the FP-tree to contain a lot 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FP-tree to find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858000" y="2819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867400" y="2057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8862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953000" y="2362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4114800" y="3200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4676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2390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6019800" y="2362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7086600" y="3124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467600" y="4038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257800" y="1981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267200" y="2819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352800" y="3657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7086600" y="2743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848600" y="3657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5438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7244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8768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876800" y="3200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876800" y="4191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50292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1816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581400" y="4648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3048000" y="4572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3528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895600" y="5486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733800" y="4038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505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715000" y="38258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60198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943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1722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229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620000" y="40386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953000" y="3200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867400" y="4114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317568"/>
              </p:ext>
            </p:extLst>
          </p:nvPr>
        </p:nvGraphicFramePr>
        <p:xfrm>
          <a:off x="533400" y="1447800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2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657600" y="48768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5105400" y="41306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6019800" y="41306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629400" y="48768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810000" y="4130675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181600" y="3825875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191000" y="30480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4809067" y="5715000"/>
            <a:ext cx="4267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Bottom-up traversal </a:t>
            </a:r>
            <a:r>
              <a:rPr lang="en-US" sz="2000" dirty="0" smtClean="0"/>
              <a:t>of the tree.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First,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ending in E, then D, </a:t>
            </a:r>
            <a:r>
              <a:rPr lang="en-US" sz="2000" dirty="0" err="1" smtClean="0"/>
              <a:t>etc</a:t>
            </a:r>
            <a:r>
              <a:rPr lang="en-US" sz="2000" dirty="0" smtClean="0"/>
              <a:t>, each time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 suffix-based class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267200" y="4648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41148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572000" y="48768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41148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876800" y="5410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181600" y="533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5029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5105400" y="4953000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362200" y="15240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51667"/>
              </p:ext>
            </p:extLst>
          </p:nvPr>
        </p:nvGraphicFramePr>
        <p:xfrm>
          <a:off x="609600" y="48006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3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06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590800" y="31242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752600" y="51816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590800" y="36576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752600" y="54864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743200" y="43434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743200" y="3962400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667000" y="4876800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752600" y="5791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752600" y="60960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667000" y="58674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752600" y="63246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200400" y="56388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533400" y="4419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Header table</a:t>
            </a:r>
          </a:p>
        </p:txBody>
      </p:sp>
    </p:spTree>
    <p:extLst>
      <p:ext uri="{BB962C8B-B14F-4D97-AF65-F5344CB8AC3E}">
        <p14:creationId xmlns:p14="http://schemas.microsoft.com/office/powerpoint/2010/main" val="24556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676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676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676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676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677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7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677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7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677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8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85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6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787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8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789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0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1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2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3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4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5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6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7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8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9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0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801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2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3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4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805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6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6807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3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6808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9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0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1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2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3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4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5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6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7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8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9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20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6822" name="Text Box 70"/>
          <p:cNvSpPr txBox="1">
            <a:spLocks noChangeArrowheads="1"/>
          </p:cNvSpPr>
          <p:nvPr/>
        </p:nvSpPr>
        <p:spPr bwMode="auto">
          <a:xfrm>
            <a:off x="452967" y="1690687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Subproblem</a:t>
            </a:r>
            <a:r>
              <a:rPr lang="en-US" dirty="0" smtClean="0">
                <a:solidFill>
                  <a:srgbClr val="000000"/>
                </a:solidFill>
              </a:rPr>
              <a:t>: find frequent </a:t>
            </a:r>
            <a:r>
              <a:rPr lang="en-US" dirty="0" err="1" smtClean="0">
                <a:solidFill>
                  <a:srgbClr val="000000"/>
                </a:solidFill>
              </a:rPr>
              <a:t>itemsets</a:t>
            </a:r>
            <a:r>
              <a:rPr lang="en-US" dirty="0" smtClean="0">
                <a:solidFill>
                  <a:srgbClr val="000000"/>
                </a:solidFill>
              </a:rPr>
              <a:t> ending in </a:t>
            </a:r>
            <a:r>
              <a:rPr lang="en-US" b="1" dirty="0" smtClean="0">
                <a:solidFill>
                  <a:srgbClr val="CC0000"/>
                </a:solidFill>
              </a:rPr>
              <a:t>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2506823" name="Text Box 71"/>
          <p:cNvSpPr txBox="1">
            <a:spLocks noChangeArrowheads="1"/>
          </p:cNvSpPr>
          <p:nvPr/>
        </p:nvSpPr>
        <p:spPr bwMode="auto">
          <a:xfrm>
            <a:off x="533400" y="6172200"/>
            <a:ext cx="807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We will  then see how to compute the support for the possible </a:t>
            </a:r>
            <a:r>
              <a:rPr lang="en-US" dirty="0" err="1" smtClean="0">
                <a:solidFill>
                  <a:srgbClr val="000000"/>
                </a:solidFill>
              </a:rPr>
              <a:t>itemsets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principle (</a:t>
            </a:r>
            <a:r>
              <a:rPr lang="en-US" dirty="0" err="1" smtClean="0"/>
              <a:t>Apriori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/>
              <a:t>itemset</a:t>
            </a:r>
            <a:r>
              <a:rPr lang="en-US" dirty="0" smtClean="0"/>
              <a:t> of size </a:t>
            </a:r>
            <a:r>
              <a:rPr lang="en-US" dirty="0" err="1" smtClean="0">
                <a:solidFill>
                  <a:srgbClr val="00B050"/>
                </a:solidFill>
              </a:rPr>
              <a:t>k+1</a:t>
            </a:r>
            <a:r>
              <a:rPr lang="en-US" dirty="0" smtClean="0"/>
              <a:t> is candidate to be frequent only if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of its subsets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 are known to be frequent</a:t>
            </a:r>
          </a:p>
          <a:p>
            <a:r>
              <a:rPr lang="en-US" dirty="0" smtClean="0"/>
              <a:t>Main idea:</a:t>
            </a:r>
          </a:p>
          <a:p>
            <a:pPr lvl="1"/>
            <a:r>
              <a:rPr lang="en-US" dirty="0" smtClean="0"/>
              <a:t>Construct a </a:t>
            </a:r>
            <a:r>
              <a:rPr lang="en-US" dirty="0" smtClean="0">
                <a:solidFill>
                  <a:srgbClr val="0070C0"/>
                </a:solidFill>
              </a:rPr>
              <a:t>candidate</a:t>
            </a:r>
            <a:r>
              <a:rPr lang="en-US" dirty="0" smtClean="0"/>
              <a:t> of size </a:t>
            </a:r>
            <a:r>
              <a:rPr lang="en-US" dirty="0" err="1" smtClean="0">
                <a:solidFill>
                  <a:srgbClr val="00B050"/>
                </a:solidFill>
              </a:rPr>
              <a:t>k+1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combining</a:t>
            </a:r>
            <a:r>
              <a:rPr lang="en-US" dirty="0" smtClean="0"/>
              <a:t> two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 smtClean="0"/>
              <a:t> </a:t>
            </a:r>
            <a:r>
              <a:rPr lang="en-US" dirty="0" err="1" smtClean="0"/>
              <a:t>itemsets</a:t>
            </a:r>
            <a:r>
              <a:rPr lang="en-US" dirty="0" smtClean="0"/>
              <a:t>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Prune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the generated </a:t>
            </a:r>
            <a:r>
              <a:rPr lang="en-US" dirty="0" err="1" smtClean="0">
                <a:solidFill>
                  <a:srgbClr val="00B050"/>
                </a:solidFill>
              </a:rPr>
              <a:t>k+1</a:t>
            </a:r>
            <a:r>
              <a:rPr lang="en-US" dirty="0" err="1" smtClean="0"/>
              <a:t>-itemsets</a:t>
            </a:r>
            <a:r>
              <a:rPr lang="en-US" dirty="0" smtClean="0"/>
              <a:t> that do not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-subsets to be frequent</a:t>
            </a:r>
          </a:p>
        </p:txBody>
      </p:sp>
    </p:spTree>
    <p:extLst>
      <p:ext uri="{BB962C8B-B14F-4D97-AF65-F5344CB8AC3E}">
        <p14:creationId xmlns:p14="http://schemas.microsoft.com/office/powerpoint/2010/main" val="30718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77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7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779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779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779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779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779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79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780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780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0780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9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0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11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2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13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4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5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6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7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8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9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0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1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2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3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4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25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6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7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8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29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0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7831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7" name="Worksheet" r:id="rId3" imgW="1952625" imgH="1781251" progId="Excel.Sheet.8">
                  <p:embed/>
                </p:oleObj>
              </mc:Choice>
              <mc:Fallback>
                <p:oleObj name="Worksheet" r:id="rId3" imgW="1952625" imgH="17812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7832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3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4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5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6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7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8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9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0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1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2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3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4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7846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Ending in </a:t>
            </a:r>
            <a:r>
              <a:rPr lang="en-US" b="1" dirty="0" smtClean="0">
                <a:solidFill>
                  <a:srgbClr val="CC0000"/>
                </a:solidFill>
              </a:rPr>
              <a:t>D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0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9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0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1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2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3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8814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8815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8816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8817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8818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19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0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1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2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3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8824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25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6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8827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8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29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0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1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2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33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4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35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6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37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8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9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0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1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2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3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4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5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6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7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8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49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0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1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2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53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4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8855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1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6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7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8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9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0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1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2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3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4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5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6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7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8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8870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C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82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3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4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5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6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7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9838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9839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9840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9841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9842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43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4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5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6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7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9848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49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0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9851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2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53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4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5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6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57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8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59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0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61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2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3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4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5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6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7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8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9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0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1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2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73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4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5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6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77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8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9879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5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9880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1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2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3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4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5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6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7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8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9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0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1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2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9894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409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B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85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086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086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1086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086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086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6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087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7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087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7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81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2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883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4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885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6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7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8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9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0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1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2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3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4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5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6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97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8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9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0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901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2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10903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9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0904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5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6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7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8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9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0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1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2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3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4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5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6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10918" name="Text Box 70"/>
          <p:cNvSpPr txBox="1">
            <a:spLocks noChangeArrowheads="1"/>
          </p:cNvSpPr>
          <p:nvPr/>
        </p:nvSpPr>
        <p:spPr bwMode="auto">
          <a:xfrm>
            <a:off x="914400" y="16002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l-GR" sz="2000" b="1" dirty="0" smtClean="0">
                <a:solidFill>
                  <a:srgbClr val="CC0000"/>
                </a:solidFill>
              </a:rPr>
              <a:t>Α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suffix</a:t>
            </a:r>
            <a:r>
              <a:rPr lang="en-US" dirty="0" smtClean="0"/>
              <a:t> X</a:t>
            </a:r>
          </a:p>
          <a:p>
            <a:r>
              <a:rPr lang="en-US" dirty="0" smtClean="0"/>
              <a:t>Phase 1</a:t>
            </a:r>
          </a:p>
          <a:p>
            <a:pPr lvl="1"/>
            <a:r>
              <a:rPr lang="en-US" dirty="0" smtClean="0"/>
              <a:t>Construct the prefix tree for X as shown before, and compute the support using the header table and the pointers</a:t>
            </a:r>
          </a:p>
          <a:p>
            <a:pPr lvl="1"/>
            <a:endParaRPr lang="en-US" dirty="0"/>
          </a:p>
          <a:p>
            <a:r>
              <a:rPr lang="en-US" dirty="0" smtClean="0"/>
              <a:t>Phase 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X is frequent</a:t>
            </a:r>
            <a:r>
              <a:rPr lang="en-US" dirty="0" smtClean="0"/>
              <a:t>, construct the conditional FP-tree for X in the following steps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err="1" smtClean="0"/>
              <a:t>Recompute</a:t>
            </a:r>
            <a:r>
              <a:rPr lang="en-US" dirty="0" smtClean="0"/>
              <a:t> support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/>
              <a:t>Prune infrequent items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/>
              <a:t>Prune leaves and </a:t>
            </a:r>
            <a:r>
              <a:rPr lang="en-US" dirty="0" err="1" smtClean="0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89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89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291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291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1291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291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291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1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292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292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9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0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31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2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33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4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5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6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7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8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9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0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1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2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3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4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45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6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7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8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49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0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12951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4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2952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3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4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5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6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7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8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9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0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1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2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3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4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12966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2512967" name="Text Box 71"/>
          <p:cNvSpPr txBox="1">
            <a:spLocks noChangeArrowheads="1"/>
          </p:cNvSpPr>
          <p:nvPr/>
        </p:nvSpPr>
        <p:spPr bwMode="auto">
          <a:xfrm>
            <a:off x="2438400" y="5805563"/>
            <a:ext cx="6553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Suffix Paths for </a:t>
            </a:r>
            <a:r>
              <a:rPr lang="el-GR" dirty="0" smtClean="0">
                <a:solidFill>
                  <a:srgbClr val="000000"/>
                </a:solidFill>
              </a:rPr>
              <a:t>Ε</a:t>
            </a:r>
            <a:r>
              <a:rPr lang="el-GR" dirty="0">
                <a:solidFill>
                  <a:srgbClr val="000000"/>
                </a:solidFill>
              </a:rPr>
              <a:t>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{A,C,D,E}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{</a:t>
            </a:r>
            <a:r>
              <a:rPr lang="en-US" dirty="0">
                <a:solidFill>
                  <a:srgbClr val="000000"/>
                </a:solidFill>
              </a:rPr>
              <a:t>A,D,</a:t>
            </a:r>
            <a:r>
              <a:rPr lang="el-GR" dirty="0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},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0000"/>
                </a:solidFill>
              </a:rPr>
              <a:t>B,C,E}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92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393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393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393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393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393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393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3941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2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43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4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45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6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7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8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9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0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1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2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53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4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2438400" y="5805563"/>
            <a:ext cx="6553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Prefix Paths for </a:t>
            </a:r>
            <a:r>
              <a:rPr lang="el-GR" dirty="0" smtClean="0">
                <a:solidFill>
                  <a:srgbClr val="000000"/>
                </a:solidFill>
              </a:rPr>
              <a:t>Ε</a:t>
            </a:r>
            <a:r>
              <a:rPr lang="el-GR" dirty="0">
                <a:solidFill>
                  <a:srgbClr val="000000"/>
                </a:solidFill>
              </a:rPr>
              <a:t>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{A,C,D,E}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{</a:t>
            </a:r>
            <a:r>
              <a:rPr lang="en-US" dirty="0">
                <a:solidFill>
                  <a:srgbClr val="000000"/>
                </a:solidFill>
              </a:rPr>
              <a:t>A,D,</a:t>
            </a:r>
            <a:r>
              <a:rPr lang="el-GR" dirty="0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},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0000"/>
                </a:solidFill>
              </a:rPr>
              <a:t>B,C,E}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94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495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495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495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495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496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496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496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6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6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7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9" name="Line 35"/>
          <p:cNvSpPr>
            <a:spLocks noChangeShapeType="1"/>
          </p:cNvSpPr>
          <p:nvPr/>
        </p:nvSpPr>
        <p:spPr bwMode="auto">
          <a:xfrm flipV="1">
            <a:off x="4267200" y="5105400"/>
            <a:ext cx="457200" cy="152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Compute Support for E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= 2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How?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Follow pointers while summing up counts: 1+1+1 = 3 &gt; 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2286000" y="5805563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{E} is frequent so we can now consider suffixes DE, CE, BE, AE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97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597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597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598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598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598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598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598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599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599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600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4" name="Text Box 36"/>
          <p:cNvSpPr txBox="1">
            <a:spLocks noChangeArrowheads="1"/>
          </p:cNvSpPr>
          <p:nvPr/>
        </p:nvSpPr>
        <p:spPr bwMode="auto">
          <a:xfrm>
            <a:off x="228600" y="2313780"/>
            <a:ext cx="37338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Phase</a:t>
            </a:r>
            <a:r>
              <a:rPr lang="el-GR" sz="2000" b="1" dirty="0" smtClean="0">
                <a:solidFill>
                  <a:srgbClr val="000000"/>
                </a:solidFill>
              </a:rPr>
              <a:t> </a:t>
            </a:r>
            <a:r>
              <a:rPr lang="el-GR" sz="2000" b="1" dirty="0">
                <a:solidFill>
                  <a:srgbClr val="000000"/>
                </a:solidFill>
              </a:rPr>
              <a:t>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Convert the prefix tree of E into a conditional FP-tree</a:t>
            </a:r>
            <a:endParaRPr lang="en-US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Two changes</a:t>
            </a:r>
            <a:endParaRPr lang="el-GR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(1) </a:t>
            </a:r>
            <a:r>
              <a:rPr lang="en-US" dirty="0" err="1" smtClean="0">
                <a:solidFill>
                  <a:srgbClr val="000000"/>
                </a:solidFill>
              </a:rPr>
              <a:t>Recompute</a:t>
            </a:r>
            <a:r>
              <a:rPr lang="en-US" dirty="0" smtClean="0">
                <a:solidFill>
                  <a:srgbClr val="000000"/>
                </a:solidFill>
              </a:rPr>
              <a:t> support</a:t>
            </a:r>
            <a:endParaRPr lang="el-GR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(2) </a:t>
            </a:r>
            <a:r>
              <a:rPr lang="en-US" dirty="0" smtClean="0">
                <a:solidFill>
                  <a:srgbClr val="000000"/>
                </a:solidFill>
              </a:rPr>
              <a:t>Prune infrequent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382" y="1821365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is frequent so we proceed with 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99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700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700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700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700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7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8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9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7010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7011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2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7013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4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15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6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17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8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9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0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1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2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3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4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25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6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4200" y="1895445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Recompute</a:t>
            </a:r>
            <a:r>
              <a:rPr lang="en-US" sz="2000" b="1" dirty="0" smtClean="0">
                <a:solidFill>
                  <a:srgbClr val="FF0000"/>
                </a:solidFill>
              </a:rPr>
              <a:t> Support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2895599"/>
            <a:ext cx="383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support counts for some of the nodes include transactions that do not end in E</a:t>
            </a:r>
          </a:p>
          <a:p>
            <a:endParaRPr lang="en-US" dirty="0"/>
          </a:p>
          <a:p>
            <a:r>
              <a:rPr lang="en-US" dirty="0" smtClean="0"/>
              <a:t>For example in </a:t>
            </a:r>
            <a:r>
              <a:rPr lang="el-GR" dirty="0" err="1"/>
              <a:t>null</a:t>
            </a:r>
            <a:r>
              <a:rPr lang="el-GR" dirty="0"/>
              <a:t>-&gt;B-&gt;C-&gt;E </a:t>
            </a:r>
            <a:r>
              <a:rPr lang="en-US" dirty="0" smtClean="0"/>
              <a:t>we count </a:t>
            </a:r>
            <a:r>
              <a:rPr lang="el-GR" dirty="0" smtClean="0"/>
              <a:t> </a:t>
            </a:r>
            <a:r>
              <a:rPr lang="el-GR" dirty="0"/>
              <a:t>{B, C</a:t>
            </a:r>
            <a:r>
              <a:rPr lang="el-GR" dirty="0" smtClean="0"/>
              <a:t>}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support of any node is equal to the sum of the support of leaves with label E in its </a:t>
            </a:r>
            <a:r>
              <a:rPr lang="en-US" dirty="0" err="1" smtClean="0"/>
              <a:t>subtree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9712</TotalTime>
  <Words>5931</Words>
  <Application>Microsoft Office PowerPoint</Application>
  <PresentationFormat>On-screen Show (4:3)</PresentationFormat>
  <Paragraphs>1619</Paragraphs>
  <Slides>151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151</vt:i4>
      </vt:variant>
    </vt:vector>
  </HeadingPairs>
  <TitlesOfParts>
    <vt:vector size="159" baseType="lpstr">
      <vt:lpstr>Clarity</vt:lpstr>
      <vt:lpstr>Document</vt:lpstr>
      <vt:lpstr>Visio.Drawing.11</vt:lpstr>
      <vt:lpstr>Εξίσωση</vt:lpstr>
      <vt:lpstr>Visio</vt:lpstr>
      <vt:lpstr>Equation</vt:lpstr>
      <vt:lpstr>Worksheet</vt:lpstr>
      <vt:lpstr>VISIO</vt:lpstr>
      <vt:lpstr>DATA MINING LECTURE 4</vt:lpstr>
      <vt:lpstr>RECAP</vt:lpstr>
      <vt:lpstr>Mining Frequent Itemsets</vt:lpstr>
      <vt:lpstr>The itemset lattice</vt:lpstr>
      <vt:lpstr>PowerPoint Presentation</vt:lpstr>
      <vt:lpstr>Illustration of the Apriori principle</vt:lpstr>
      <vt:lpstr>Illustration of the Apriori principle</vt:lpstr>
      <vt:lpstr>PowerPoint Presentation</vt:lpstr>
      <vt:lpstr>Candidate Generation</vt:lpstr>
      <vt:lpstr>Computing Frequent Itemsets</vt:lpstr>
      <vt:lpstr>A simple hash structure</vt:lpstr>
      <vt:lpstr>Example</vt:lpstr>
      <vt:lpstr>Example</vt:lpstr>
      <vt:lpstr>Example</vt:lpstr>
      <vt:lpstr>Mining Association Rules</vt:lpstr>
      <vt:lpstr>Mining Association Rules</vt:lpstr>
      <vt:lpstr>Association Rule anti-monotonicity</vt:lpstr>
      <vt:lpstr>Rule Generation for APriori Algorithm</vt:lpstr>
      <vt:lpstr>RESULT  POST-PROCESSING</vt:lpstr>
      <vt:lpstr>Compact Representation of Frequent Itemsets</vt:lpstr>
      <vt:lpstr>Maximal Frequent Itemsets</vt:lpstr>
      <vt:lpstr>Negative Border</vt:lpstr>
      <vt:lpstr>Border</vt:lpstr>
      <vt:lpstr>Closed Itemsets</vt:lpstr>
      <vt:lpstr>Maximal vs Closed Itemsets</vt:lpstr>
      <vt:lpstr>Maximal vs Closed Frequent Itemsets</vt:lpstr>
      <vt:lpstr>Maximal vs Closed Itemsets</vt:lpstr>
      <vt:lpstr>Pattern Evaluation</vt:lpstr>
      <vt:lpstr>Computing Interestingness Measure</vt:lpstr>
      <vt:lpstr>Drawback of Confidence</vt:lpstr>
      <vt:lpstr>Statistical Independence</vt:lpstr>
      <vt:lpstr>Statistical Independence</vt:lpstr>
      <vt:lpstr>Statistical Independence</vt:lpstr>
      <vt:lpstr>Statistical-based Measures</vt:lpstr>
      <vt:lpstr>Example: Lift/Interest</vt:lpstr>
      <vt:lpstr>Another Example</vt:lpstr>
      <vt:lpstr>Drawbacks of Lift/Interest/Mutual Information</vt:lpstr>
      <vt:lpstr>ALTERNATIVE FREQUENT ITEMSET COMPUTATION</vt:lpstr>
      <vt:lpstr>PowerPoint Presentation</vt:lpstr>
      <vt:lpstr>Picture of A-Priori</vt:lpstr>
      <vt:lpstr>PCY Algorithm</vt:lpstr>
      <vt:lpstr>Needed Extensions</vt:lpstr>
      <vt:lpstr>PCY Algorithm – (2)</vt:lpstr>
      <vt:lpstr>PCY Algorithm –  Before Pass 1 Organize Main Memory</vt:lpstr>
      <vt:lpstr>Picture of PCY</vt:lpstr>
      <vt:lpstr>Picture of PCY</vt:lpstr>
      <vt:lpstr>PCY Algorithm – Pass 1</vt:lpstr>
      <vt:lpstr>Observations About Buckets</vt:lpstr>
      <vt:lpstr>PCY Algorithm – Between Passes</vt:lpstr>
      <vt:lpstr>Picture of PCY</vt:lpstr>
      <vt:lpstr>PCY Algorithm – Pass 2</vt:lpstr>
      <vt:lpstr>All (Or Most) Frequent Itemsets  in less than 2 Passes</vt:lpstr>
      <vt:lpstr>Simple Sampling Algorithm – (1)</vt:lpstr>
      <vt:lpstr>Main-Memory Picture</vt:lpstr>
      <vt:lpstr>Simple Algorithm – (2)</vt:lpstr>
      <vt:lpstr>Simple Algorithm – Option</vt:lpstr>
      <vt:lpstr>SON Algorithm – (1)</vt:lpstr>
      <vt:lpstr>SON Algorithm – (2)</vt:lpstr>
      <vt:lpstr>SON Algorithm – Distributed Version</vt:lpstr>
      <vt:lpstr>Toivonen’s Algorithm – (1)</vt:lpstr>
      <vt:lpstr>Toivonen’s Algorithm – (2)</vt:lpstr>
      <vt:lpstr>Reminder: Negative Border</vt:lpstr>
      <vt:lpstr>Picture of Negative Border</vt:lpstr>
      <vt:lpstr>Toivonen’s Algorithm – (3)</vt:lpstr>
      <vt:lpstr>Toivonen’s Algorithm – (4)</vt:lpstr>
      <vt:lpstr>If Something in the Negative Border is Frequent . . .</vt:lpstr>
      <vt:lpstr>Theorem:</vt:lpstr>
      <vt:lpstr>PowerPoint Presentation</vt:lpstr>
      <vt:lpstr>Example</vt:lpstr>
      <vt:lpstr>THE FP-TREE AND THE FP-GROWTH ALGORITHM</vt:lpstr>
      <vt:lpstr>Overview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size</vt:lpstr>
      <vt:lpstr>Item ordering</vt:lpstr>
      <vt:lpstr>Finding Frequent Itemsets</vt:lpstr>
      <vt:lpstr>Frequent itemsets</vt:lpstr>
      <vt:lpstr>Frequent Itemsets</vt:lpstr>
      <vt:lpstr>Frequent Itemsets</vt:lpstr>
      <vt:lpstr>Frequent Itemsets</vt:lpstr>
      <vt:lpstr>Using the FP-tree to find frequent itemsets</vt:lpstr>
      <vt:lpstr>Finding Frequent Itemsets</vt:lpstr>
      <vt:lpstr>Finding Frequent Itemsets</vt:lpstr>
      <vt:lpstr>Finding Frequent Itemsets</vt:lpstr>
      <vt:lpstr>Finding Frequent Itemsets</vt:lpstr>
      <vt:lpstr>Finding Frequent Itemsets</vt:lpstr>
      <vt:lpstr>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Observations</vt:lpstr>
      <vt:lpstr>Observations</vt:lpstr>
      <vt:lpstr>FREQUENT ITEMSET RESEARCH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291</cp:revision>
  <dcterms:created xsi:type="dcterms:W3CDTF">2011-10-17T19:46:53Z</dcterms:created>
  <dcterms:modified xsi:type="dcterms:W3CDTF">2014-10-21T09:17:28Z</dcterms:modified>
</cp:coreProperties>
</file>