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1" r:id="rId2"/>
    <p:sldId id="432" r:id="rId3"/>
    <p:sldId id="426" r:id="rId4"/>
    <p:sldId id="433" r:id="rId5"/>
    <p:sldId id="428" r:id="rId6"/>
    <p:sldId id="429" r:id="rId7"/>
    <p:sldId id="439" r:id="rId8"/>
    <p:sldId id="440" r:id="rId9"/>
    <p:sldId id="447" r:id="rId10"/>
    <p:sldId id="469" r:id="rId11"/>
    <p:sldId id="448" r:id="rId12"/>
    <p:sldId id="443" r:id="rId13"/>
    <p:sldId id="444" r:id="rId14"/>
    <p:sldId id="445" r:id="rId15"/>
    <p:sldId id="446" r:id="rId16"/>
    <p:sldId id="488" r:id="rId17"/>
    <p:sldId id="487" r:id="rId18"/>
    <p:sldId id="485" r:id="rId19"/>
    <p:sldId id="451" r:id="rId20"/>
    <p:sldId id="452" r:id="rId21"/>
    <p:sldId id="454" r:id="rId22"/>
    <p:sldId id="453" r:id="rId23"/>
    <p:sldId id="455" r:id="rId24"/>
    <p:sldId id="457" r:id="rId25"/>
    <p:sldId id="456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8" r:id="rId35"/>
    <p:sldId id="591" r:id="rId36"/>
    <p:sldId id="492" r:id="rId37"/>
    <p:sldId id="494" r:id="rId38"/>
    <p:sldId id="495" r:id="rId39"/>
    <p:sldId id="592" r:id="rId40"/>
    <p:sldId id="593" r:id="rId41"/>
    <p:sldId id="594" r:id="rId42"/>
    <p:sldId id="595" r:id="rId43"/>
    <p:sldId id="565" r:id="rId44"/>
    <p:sldId id="579" r:id="rId45"/>
    <p:sldId id="596" r:id="rId46"/>
    <p:sldId id="489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94660"/>
  </p:normalViewPr>
  <p:slideViewPr>
    <p:cSldViewPr>
      <p:cViewPr varScale="1">
        <p:scale>
          <a:sx n="65" d="100"/>
          <a:sy n="65" d="100"/>
        </p:scale>
        <p:origin x="-102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8/12/2014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Λ14 Διαδικτυακά Κοινωνικά Δίκτυα και Μέσα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/>
          <a:lstStyle/>
          <a:p>
            <a:r>
              <a:rPr lang="en-US" dirty="0" smtClean="0"/>
              <a:t>Link Prediction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20486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Adamic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/Adar: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330162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47864" y="321297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Assigns large weights to common neighbors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which themselves have few neighbors</a:t>
            </a:r>
          </a:p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(weight rare features more heavily) 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58112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Neighbors who are linked with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/>
              <a:t> nodes are assigned weight = 1/log(2) =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1.4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Neighbors who are linked with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 smtClean="0"/>
              <a:t> nodes are assigned  weight = 1/log(5) =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0.62</a:t>
            </a:r>
            <a:endParaRPr lang="el-GR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5567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Preferential attachment: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400506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Researchers found empirical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evidence to suggest that co-authorship is correlated with the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product of the neighborhood sizes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206084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Based on the premise that the probability that a new edge has node x as its endpoint is proportional to |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Γ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(x)|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i.e., nodes like to form ties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with ‘popular’ nodes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5" y="3281970"/>
            <a:ext cx="3168352" cy="4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5301209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This depends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on the degrees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the nodes not on their neighbors per se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348880"/>
            <a:ext cx="6408712" cy="40011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Not just the shortest, but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all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paths between two nodes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5567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Katz</a:t>
            </a:r>
            <a:r>
              <a:rPr lang="el-GR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measure: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3501008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Sum over all paths of length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&gt; 0 is a parameter of the predictor, exponentially damped to count short paths more heavily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Small </a:t>
            </a:r>
            <a:r>
              <a:rPr lang="el-GR" sz="1600" i="1" dirty="0" smtClean="0">
                <a:solidFill>
                  <a:schemeClr val="tx2">
                    <a:lumMod val="50000"/>
                  </a:schemeClr>
                </a:solidFill>
              </a:rPr>
              <a:t>β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predictions much like common neighbors</a:t>
            </a:r>
            <a:endParaRPr lang="el-G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08518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Unweighted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version, in which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path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if x and y have collaborated,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otherwise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Weighted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version, in which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path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#times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x and y have collaborated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3240360" cy="92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80928"/>
            <a:ext cx="3429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195736" y="4509120"/>
            <a:ext cx="2258169" cy="342900"/>
            <a:chOff x="2195736" y="4509120"/>
            <a:chExt cx="2258169" cy="3429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4509120"/>
              <a:ext cx="9620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195736" y="4509120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</a:rPr>
                <a:t>Closed form:</a:t>
              </a:r>
              <a:endParaRPr lang="el-GR" sz="1600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700808"/>
            <a:ext cx="770485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Consider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random walk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that starts at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iteratively moves to a neighbor of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chosen uniformly at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random from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Γ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(x).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63691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from x to y is the expected number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steps it takes for the random walk starting at x to reach y.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−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64502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Commute Time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from x to y is the expected number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steps to travel from x to y and from y to x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−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y,x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537321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Can also consider stationary-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normed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versions: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−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−(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y,x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l-GR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772816"/>
            <a:ext cx="8064896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The hitting time and commute time measures are sensitive to parts of the graph far away from x and y -&gt; periodically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reset the walk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515719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stationary probability of y in a rooted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56490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Random walk 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that starts at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has a probability of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of returning to x at each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37890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Rooted Page Rank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Starts from x, with probability (1 –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moves to a random neighbor and with probability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returns to x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05273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07669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Two objects are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similar</a:t>
            </a:r>
            <a:r>
              <a:rPr lang="en-US" dirty="0" smtClean="0"/>
              <a:t>, if they are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to similar objects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Two objects x and y are similar, if </a:t>
            </a:r>
            <a:r>
              <a:rPr lang="en-US" dirty="0"/>
              <a:t>respectively they </a:t>
            </a:r>
            <a:r>
              <a:rPr lang="en-US" dirty="0" smtClean="0"/>
              <a:t>are related to objects a and b, and a and b are themselves similar 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4733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24483" y="618436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similarity(x, y)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45811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similarity(x, y) = 1, if x = y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085184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Average similarity between in- neighbors of x and in-neighbors of y</a:t>
            </a:r>
            <a:endParaRPr lang="el-G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43" y="551227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set of </a:t>
            </a:r>
            <a:r>
              <a:rPr lang="en-US" i="1" dirty="0" smtClean="0"/>
              <a:t>n</a:t>
            </a:r>
            <a:r>
              <a:rPr lang="en-US" i="1" baseline="30000" dirty="0" smtClean="0"/>
              <a:t>2</a:t>
            </a:r>
            <a:r>
              <a:rPr lang="en-US" dirty="0" smtClean="0"/>
              <a:t> equations for a graph of size </a:t>
            </a:r>
            <a:r>
              <a:rPr lang="en-US" i="1" dirty="0" smtClean="0"/>
              <a:t>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93870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96952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635896" y="1116707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G</a:t>
            </a:r>
            <a:r>
              <a:rPr lang="en-US" baseline="30000" dirty="0" smtClean="0"/>
              <a:t>2</a:t>
            </a:r>
            <a:r>
              <a:rPr lang="en-US" dirty="0" smtClean="0"/>
              <a:t>:</a:t>
            </a:r>
          </a:p>
          <a:p>
            <a:r>
              <a:rPr lang="en-US" dirty="0" smtClean="0"/>
              <a:t>A node for each pair of nodes</a:t>
            </a:r>
          </a:p>
          <a:p>
            <a:r>
              <a:rPr lang="en-US" dirty="0" smtClean="0"/>
              <a:t>(x, y)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(a, b), if x </a:t>
            </a:r>
            <a:r>
              <a:rPr lang="en-US" dirty="0" smtClean="0">
                <a:sym typeface="Wingdings" pitchFamily="2" charset="2"/>
              </a:rPr>
              <a:t> a and y  b</a:t>
            </a:r>
            <a:endParaRPr lang="en-US" dirty="0" smtClean="0"/>
          </a:p>
          <a:p>
            <a:r>
              <a:rPr lang="en-US" dirty="0" smtClean="0"/>
              <a:t>Scores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dirty="0" smtClean="0"/>
              <a:t> from a node to its neighbors</a:t>
            </a:r>
          </a:p>
          <a:p>
            <a:r>
              <a:rPr lang="el-GR" dirty="0" smtClean="0"/>
              <a:t>γ </a:t>
            </a:r>
            <a:r>
              <a:rPr lang="en-US" dirty="0" smtClean="0"/>
              <a:t>gives the rate of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decay</a:t>
            </a:r>
            <a:r>
              <a:rPr lang="en-US" dirty="0" smtClean="0"/>
              <a:t> as similarity flows across edges</a:t>
            </a:r>
            <a:r>
              <a:rPr lang="el-GR" dirty="0" smtClean="0"/>
              <a:t> (γ = 0.8 </a:t>
            </a:r>
            <a:r>
              <a:rPr lang="en-US" dirty="0" smtClean="0"/>
              <a:t>in the example)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538363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 computation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75297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(x, y) = 1 if x = y and 0 otherwise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k+1</a:t>
            </a:r>
            <a:r>
              <a:rPr lang="en-US" dirty="0" smtClean="0"/>
              <a:t>  based on the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k</a:t>
            </a:r>
            <a:r>
              <a:rPr lang="en-US" dirty="0" smtClean="0"/>
              <a:t> values of its (in-neighbors) computed at iteration 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Random surfer model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865" y="848906"/>
            <a:ext cx="783371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soon two random surfers are expected to meet at the same node if they started at nodes x and y and randomly walked the graph backwards</a:t>
            </a:r>
            <a:endParaRPr lang="el-GR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0547" y="1556792"/>
            <a:ext cx="40100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52277" y="2852936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us consider G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 node (a, b) as a state of the tour in G, a moves to c, b moves to d in G, then (a, b) moves to  (c, d) </a:t>
            </a:r>
            <a:r>
              <a:rPr lang="en-US" dirty="0"/>
              <a:t>in </a:t>
            </a:r>
            <a:r>
              <a:rPr lang="en-US" dirty="0" smtClean="0"/>
              <a:t>G</a:t>
            </a:r>
            <a:r>
              <a:rPr lang="en-US" baseline="30000" dirty="0" smtClean="0"/>
              <a:t>2 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tour in G</a:t>
            </a:r>
            <a:r>
              <a:rPr lang="en-US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length n represents a pair of tours in G where each has length n</a:t>
            </a:r>
            <a:endParaRPr lang="en-US" i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aseline="30000" dirty="0"/>
          </a:p>
          <a:p>
            <a:r>
              <a:rPr lang="en-US" dirty="0" smtClean="0"/>
              <a:t>What are the states in G</a:t>
            </a:r>
            <a:r>
              <a:rPr lang="en-US" baseline="30000" dirty="0" smtClean="0"/>
              <a:t>2</a:t>
            </a:r>
            <a:r>
              <a:rPr lang="en-US" dirty="0" smtClean="0"/>
              <a:t> that correspond to “meeting” points?</a:t>
            </a:r>
          </a:p>
          <a:p>
            <a:r>
              <a:rPr lang="en-US" i="1" dirty="0"/>
              <a:t>Singleton </a:t>
            </a:r>
            <a:r>
              <a:rPr lang="en-US" i="1" dirty="0" smtClean="0"/>
              <a:t>nodes (common neighbors)</a:t>
            </a:r>
          </a:p>
          <a:p>
            <a:endParaRPr lang="en-US" dirty="0" smtClean="0"/>
          </a:p>
          <a:p>
            <a:r>
              <a:rPr lang="en-US" dirty="0" smtClean="0"/>
              <a:t>Hitting time (expected distance over all tours) d(u, v) : the expected number of steps that it would take a random surfer who at each step follows a random out-edge before it reaches v starting from u</a:t>
            </a:r>
          </a:p>
          <a:p>
            <a:r>
              <a:rPr lang="en-US" dirty="0" smtClean="0"/>
              <a:t>The sum is taken over all walks that start from (x, y) which end at a singleton node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High-level approaches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41277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Low rank approximations</a:t>
            </a:r>
            <a:endParaRPr lang="en-US" sz="24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348880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 adjacency matrix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Apply SVD (singular value decomposition)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rank-k matrix that best approximates M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888" y="1556792"/>
            <a:ext cx="77048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Recommending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friends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online social networks.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Predicting the participation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actors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in events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Suggesting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the members of a company/organization that are external to the hierarchical structure of the organization itself.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Predicting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members of terrorist organizations who have not been directly observed to work together.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Suggesting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researchers based on co-authorship.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High-level approaches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1247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Unseen Bigrams</a:t>
            </a:r>
            <a:endParaRPr lang="en-US" sz="24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Unseen bigrams: pairs of word that co-occur in a test corpus, but not in the corresponding training corpus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Not just score(x, y) but score(z, y) for nodes z that are similar to x</a:t>
            </a:r>
          </a:p>
          <a:p>
            <a:pPr algn="just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δ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nodes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most related to x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4238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653136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High-level approaches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1247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endParaRPr lang="en-US" sz="24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6912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Compute score(x, y) for al edges 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Delete the (1-p) fraction of the edges whose score is the lowest, for some parameter p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Recompute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score(x, y) for all pairs in the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baseline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Baseline: random predictor 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Randomly select pairs of authors who did not collaborate in the training interval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99792" y="3573016"/>
            <a:ext cx="1368152" cy="708273"/>
            <a:chOff x="2123728" y="2852936"/>
            <a:chExt cx="1368152" cy="70827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284984"/>
              <a:ext cx="1238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2852936"/>
              <a:ext cx="5524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23728" y="3140968"/>
              <a:ext cx="1368152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5536" y="292494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Probability that a random prediction is correct: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01317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 the datasets, from 0.15%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cond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-mat) to 0.48%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astro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-ph)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Factor improvement over random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523559" cy="438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480720" cy="553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Factor improvement over random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Average relevance performance (random)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53911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1340768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average ratio over the five datasets of the given predictor's performance </a:t>
            </a:r>
            <a:r>
              <a:rPr lang="en-US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versus a baseline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predictor's performance. </a:t>
            </a:r>
          </a:p>
          <a:p>
            <a:pPr algn="just">
              <a:buFont typeface="Wingdings" pitchFamily="2" charset="2"/>
              <a:buChar char="§"/>
            </a:pP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the error bars indicate the minimum and maximum of this ratio over the five datasets. </a:t>
            </a:r>
          </a:p>
          <a:p>
            <a:pPr algn="just">
              <a:buFont typeface="Wingdings" pitchFamily="2" charset="2"/>
              <a:buChar char="§"/>
            </a:pP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the parameters for the starred predictors are as follows: (1) for weighted Katz, 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005; (2) for Katz clustering,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β1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001; 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ρ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15;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2 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1; (3) for low-rank inner product, rank = 256; (4) for rooted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α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15; (5) for unseen bigrams,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unweighted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common neighbors with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= 8; and (6) for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SimRank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γ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8.</a:t>
            </a:r>
            <a:endParaRPr lang="el-G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213" y="1094174"/>
            <a:ext cx="5176043" cy="52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Average relevance performance (distance)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09663"/>
            <a:ext cx="57912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Average relevance performance (neighbors)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prediction overlap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5251345" cy="2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61048"/>
            <a:ext cx="5086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correct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19675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similar are the predictions made by the different methods?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068960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395536" y="2348880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95536" y="3212976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395536" y="3356992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395536" y="2924944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395536" y="3501008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395536" y="2780928"/>
            <a:ext cx="144016" cy="7200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5457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124744"/>
            <a:ext cx="756084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does the performance of the different methods depends on the dataset?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08518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(rank) On 4 of the 5 datasets best at an intermediate rank 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     On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qr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-qc, best at rank 1, does it have a “simpler” structure”?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On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hep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-ph, preferential attachment the best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Why is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astro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-ph “difficult”?</a:t>
            </a:r>
          </a:p>
          <a:p>
            <a:pPr algn="just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The culture of physicists and physics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Problem Definition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72816"/>
            <a:ext cx="7704856" cy="10081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Link prediction problem: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Given the links in a social network at time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t,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predict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edges that will be added to the network during the time interval from time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to a given future time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t’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357301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Based solely on the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topology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of the network (social proximity) (the more general problem also considers attributes of the nodes and links)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Different from the problem of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inferring missing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(hidden) links (there is a temporal aspect)</a:t>
            </a:r>
          </a:p>
          <a:p>
            <a:pPr lvl="1"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save experimental effort in the laboratory or in the field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small world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shortest path even in unrelated disciplines is often very short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Basic classifier on graph distances does not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restricting to distance three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pairs of authors separated by a graph distance of 2 will not collaborate and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pairs who collaborate at distance greater than 2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971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12976"/>
            <a:ext cx="494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068960"/>
            <a:ext cx="2677805" cy="34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24928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Disregard all distance 2 pairs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breadth of data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3762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1844824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Three</a:t>
            </a:r>
            <a:r>
              <a:rPr lang="en-US" dirty="0" smtClean="0"/>
              <a:t> additional datasets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Proceedings of STOC and FOCS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Papers for </a:t>
            </a:r>
            <a:r>
              <a:rPr lang="en-US" sz="1600" dirty="0" err="1" smtClean="0"/>
              <a:t>Citeseer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All five of the </a:t>
            </a:r>
            <a:r>
              <a:rPr lang="en-US" sz="1600" dirty="0" err="1" smtClean="0"/>
              <a:t>arXiv</a:t>
            </a:r>
            <a:r>
              <a:rPr lang="en-US" sz="1600" dirty="0" smtClean="0"/>
              <a:t> sections</a:t>
            </a:r>
            <a:endParaRPr lang="el-G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7890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neighbors </a:t>
            </a:r>
            <a:r>
              <a:rPr lang="en-US" dirty="0" err="1" smtClean="0"/>
              <a:t>vs</a:t>
            </a:r>
            <a:r>
              <a:rPr lang="en-US" dirty="0" smtClean="0"/>
              <a:t> Random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79715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   Suggests that is easier to predict links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within communities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Improve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performance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 Even the best (Katz clustering on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-qc) correct on only about 16% of its prediction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Improve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on very large networks (approximation of distances) 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129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Treat more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recent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collaborations as more important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770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Additional information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(paper titles, author institutions, etc)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To some extent latently  present in the graph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605" y="17121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90872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Consider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bipartite graph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(e.g., some form of an affiliation network)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50006"/>
            <a:ext cx="1512168" cy="15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39952" y="270892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Coauthor graph</a:t>
            </a:r>
            <a:endParaRPr lang="el-GR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62360" y="2708920"/>
            <a:ext cx="2304256" cy="2268708"/>
            <a:chOff x="971600" y="1772816"/>
            <a:chExt cx="2304256" cy="2268708"/>
          </a:xfrm>
        </p:grpSpPr>
        <p:sp>
          <p:nvSpPr>
            <p:cNvPr id="9" name="TextBox 8"/>
            <p:cNvSpPr txBox="1"/>
            <p:nvPr/>
          </p:nvSpPr>
          <p:spPr>
            <a:xfrm>
              <a:off x="971600" y="1772816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author</a:t>
              </a:r>
              <a:endParaRPr lang="el-GR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9712" y="1772816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paper</a:t>
              </a:r>
              <a:endParaRPr lang="el-GR" sz="14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2060848"/>
              <a:ext cx="1409670" cy="198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9288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Given a collection of records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training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set </a:t>
            </a:r>
            <a:r>
              <a:rPr lang="en-US" altLang="en-US" sz="2400" dirty="0" smtClean="0"/>
              <a:t>)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Each </a:t>
            </a:r>
            <a:r>
              <a:rPr lang="en-US" altLang="en-US" sz="2400" dirty="0"/>
              <a:t>record </a:t>
            </a:r>
            <a:r>
              <a:rPr lang="en-US" altLang="en-US" sz="2400" dirty="0" smtClean="0"/>
              <a:t>contains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a </a:t>
            </a:r>
            <a:r>
              <a:rPr lang="en-US" altLang="en-US" sz="2400" dirty="0"/>
              <a:t>set of </a:t>
            </a:r>
            <a:r>
              <a:rPr lang="en-US" altLang="en-US" sz="2400" i="1" dirty="0" smtClean="0"/>
              <a:t>attributes (features) + </a:t>
            </a:r>
            <a:r>
              <a:rPr lang="en-US" altLang="en-US" sz="2400" dirty="0" smtClean="0"/>
              <a:t>the 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8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Find </a:t>
            </a:r>
            <a:r>
              <a:rPr lang="en-US" altLang="en-US" sz="2400" dirty="0"/>
              <a:t>a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altLang="en-US" sz="2400" dirty="0"/>
              <a:t>  for class attribute as a function of the values </a:t>
            </a:r>
            <a:r>
              <a:rPr lang="en-US" altLang="en-US" sz="2400" dirty="0" smtClean="0"/>
              <a:t>of other </a:t>
            </a:r>
            <a:r>
              <a:rPr lang="en-US" altLang="en-US" sz="2400" dirty="0"/>
              <a:t>attributes.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Goal</a:t>
            </a:r>
            <a:r>
              <a:rPr lang="en-US" altLang="en-US" sz="2400" dirty="0"/>
              <a:t>: previously unseen records should be assigned a class as accurately as </a:t>
            </a:r>
            <a:r>
              <a:rPr lang="en-US" altLang="en-US" sz="2400" dirty="0" smtClean="0"/>
              <a:t>possible.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A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test set </a:t>
            </a:r>
            <a:r>
              <a:rPr lang="en-US" altLang="en-US" sz="2400" dirty="0"/>
              <a:t>is used to determine the accuracy of the model. </a:t>
            </a: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000" dirty="0" smtClean="0"/>
              <a:t>Usually, the given data set is divided into training and test sets, with training set used to build the model and test set used to validate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46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Illustrating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the Classification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093788" y="11430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430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3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Decision Tree based Methods</a:t>
            </a:r>
          </a:p>
          <a:p>
            <a:r>
              <a:rPr lang="en-US" altLang="en-US"/>
              <a:t>Rule-based Methods</a:t>
            </a:r>
          </a:p>
          <a:p>
            <a:r>
              <a:rPr lang="en-US" altLang="en-US"/>
              <a:t>Memory based reasoning</a:t>
            </a:r>
          </a:p>
          <a:p>
            <a:r>
              <a:rPr lang="en-US" altLang="en-US"/>
              <a:t>Neural Networks</a:t>
            </a:r>
          </a:p>
          <a:p>
            <a:r>
              <a:rPr lang="en-US" altLang="en-US"/>
              <a:t>Naïve Bayes and Bayesian Belief Networks</a:t>
            </a:r>
          </a:p>
          <a:p>
            <a:r>
              <a:rPr lang="en-US" altLang="en-US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9152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19715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37160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7209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Married</a:t>
            </a:r>
            <a:r>
              <a:rPr lang="en-US" alt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Single, Divorced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&lt;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&gt;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i="1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Classification for Link Prediction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928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8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Features (predictors)?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204864"/>
            <a:ext cx="5616624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9492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PropFlow</a:t>
            </a:r>
            <a:r>
              <a:rPr lang="en-US" sz="2400" dirty="0" smtClean="0"/>
              <a:t>: random walks, stops at l or when cycle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22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Problem Formulation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764704"/>
            <a:ext cx="8208912" cy="28315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Consider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network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where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each edge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&lt;u, v&gt;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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represents an interaction between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that took place at a particular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t(e)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(multiple interactions between two nodes as parallel edges with different timestamps)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two times,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let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G[t, t′]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denote 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consisting of all edges with a timestamp between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SzPct val="12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For four times,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given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we wish to output a list of edges not in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 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 that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predicted to appear in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7890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 training interval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test interval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65313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What about new nodes?</a:t>
            </a:r>
          </a:p>
          <a:p>
            <a:pPr algn="ctr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Two parameters: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</a:t>
            </a:r>
            <a:endParaRPr lang="el-GR" sz="1600" baseline="-25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all nodes that are incident to at least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edges in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], and at least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test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edges in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Predict new edges between the nodes in Core</a:t>
            </a:r>
            <a:endParaRPr lang="el-GR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Learning: why?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219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115" y="472514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Even training on a single feature may outperform ranking  (restriction to n-neighborhoods)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Dependencies between features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91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How to split data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15" y="472514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Observations in [t1, t2] split at </a:t>
            </a:r>
            <a:r>
              <a:rPr lang="en-US" sz="2400" dirty="0" err="1" smtClean="0"/>
              <a:t>tx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Large </a:t>
            </a:r>
            <a:r>
              <a:rPr lang="en-US" sz="2400" dirty="0" err="1" smtClean="0"/>
              <a:t>tx</a:t>
            </a:r>
            <a:r>
              <a:rPr lang="en-US" sz="2400" dirty="0" smtClean="0"/>
              <a:t> =&gt; better quality of features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But less positives</a:t>
            </a:r>
            <a:endParaRPr lang="en-US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44386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1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Imbalance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15" y="96829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Sparse networks: |E| = k |V| for constant k &lt;&lt; |V|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 smtClean="0"/>
              <a:t>The class imbalance ration for link prediction in a sparse network is </a:t>
            </a:r>
            <a:r>
              <a:rPr lang="el-GR" sz="2400" dirty="0" smtClean="0"/>
              <a:t>Ω</a:t>
            </a:r>
            <a:r>
              <a:rPr lang="en-US" sz="2400" dirty="0" smtClean="0"/>
              <a:t>(|V|/1) when at most |V| nodes are added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780928"/>
            <a:ext cx="638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Missing links is |V|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Positives V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467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115" y="4293096"/>
            <a:ext cx="257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 each neighborhood as a separate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7152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Confusion </a:t>
            </a:r>
            <a:r>
              <a:rPr lang="en-US" altLang="en-US" dirty="0"/>
              <a:t>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53683"/>
              </p:ext>
            </p:extLst>
          </p:nvPr>
        </p:nvGraphicFramePr>
        <p:xfrm>
          <a:off x="1187624" y="2750072"/>
          <a:ext cx="5400600" cy="1910080"/>
        </p:xfrm>
        <a:graphic>
          <a:graphicData uri="http://schemas.openxmlformats.org/drawingml/2006/table">
            <a:tbl>
              <a:tblPr/>
              <a:tblGrid>
                <a:gridCol w="1350150"/>
                <a:gridCol w="1350150"/>
                <a:gridCol w="1350150"/>
                <a:gridCol w="1350150"/>
              </a:tblGrid>
              <a:tr h="439139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029">
                <a:tc row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43125"/>
              </p:ext>
            </p:extLst>
          </p:nvPr>
        </p:nvGraphicFramePr>
        <p:xfrm>
          <a:off x="2051720" y="5229200"/>
          <a:ext cx="4874174" cy="82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Εξίσωση" r:id="rId3" imgW="1981080" imgH="393480" progId="Equation.3">
                  <p:embed/>
                </p:oleObj>
              </mc:Choice>
              <mc:Fallback>
                <p:oleObj name="Εξίσωση" r:id="rId3" imgW="198108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229200"/>
                        <a:ext cx="4874174" cy="820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7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3434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400" dirty="0"/>
              <a:t>(TP,FP):</a:t>
            </a:r>
          </a:p>
          <a:p>
            <a:r>
              <a:rPr lang="en-US" altLang="en-US" sz="2400" dirty="0"/>
              <a:t>(0,0): declare everything</a:t>
            </a:r>
            <a:br>
              <a:rPr lang="en-US" altLang="en-US" sz="2400" dirty="0"/>
            </a:br>
            <a:r>
              <a:rPr lang="en-US" altLang="en-US" sz="2400" dirty="0"/>
              <a:t>          to be negative class</a:t>
            </a:r>
          </a:p>
          <a:p>
            <a:r>
              <a:rPr lang="en-US" altLang="en-US" sz="2400" dirty="0"/>
              <a:t>(1,1): declare everything</a:t>
            </a:r>
            <a:br>
              <a:rPr lang="en-US" altLang="en-US" sz="2400" dirty="0"/>
            </a:br>
            <a:r>
              <a:rPr lang="en-US" altLang="en-US" sz="2400" dirty="0"/>
              <a:t>         to be positive class</a:t>
            </a:r>
          </a:p>
          <a:p>
            <a:r>
              <a:rPr lang="en-US" alt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altLang="en-US" sz="2400" dirty="0"/>
          </a:p>
          <a:p>
            <a:r>
              <a:rPr lang="en-US" altLang="en-US" sz="2400" dirty="0"/>
              <a:t>Diagonal line:</a:t>
            </a:r>
          </a:p>
          <a:p>
            <a:pPr lvl="1"/>
            <a:r>
              <a:rPr lang="en-US" altLang="en-US" sz="2400" dirty="0"/>
              <a:t>Random guessing</a:t>
            </a:r>
          </a:p>
          <a:p>
            <a:pPr lvl="1"/>
            <a:r>
              <a:rPr lang="en-US" altLang="en-US" sz="2400" dirty="0"/>
              <a:t>Below diagonal line:</a:t>
            </a:r>
          </a:p>
          <a:p>
            <a:pPr lvl="2"/>
            <a:r>
              <a:rPr lang="en-US" altLang="en-US" sz="2000" dirty="0"/>
              <a:t> prediction is opposite of the 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6557"/>
          <a:stretch>
            <a:fillRect/>
          </a:stretch>
        </p:blipFill>
        <p:spPr bwMode="auto">
          <a:xfrm>
            <a:off x="4267200" y="11430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3731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AUC</a:t>
            </a:r>
            <a:r>
              <a:rPr lang="en-US" sz="2400" dirty="0" smtClean="0"/>
              <a:t>: area under the ROC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Ensemble of classifiers: Random Forest</a:t>
            </a:r>
            <a:endParaRPr lang="en-US" sz="2400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171700"/>
            <a:ext cx="9010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9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0489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Liben-Nowell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D. and Kleinberg, J.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The link-prediction problem for social networks.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Journal of the American Society for Information Science and Technology, 58(7) 1019–1031 (2007)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Ryan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Lichtenwalter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Jake T.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Lussier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Nitesh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V. Chawla: 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New perspectives and methods in link prediction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2010: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243-252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Glen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Jeh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Jennifer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Widom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bg2">
                    <a:lumMod val="10000"/>
                  </a:schemeClr>
                </a:solidFill>
              </a:rPr>
              <a:t>SimRank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: a measure of structural-context similarity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2002: 538-543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P-N Tan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Steinbach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V. Kumar. Introduction to Data Mining (Chapter 4)</a:t>
            </a:r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Example Dataset: co-authorship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705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3429001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1994,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1996: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training interval -&gt; [1994, 1996]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1997,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1999: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test interval -&gt; [1997, 1999]</a:t>
            </a:r>
          </a:p>
          <a:p>
            <a:pPr algn="just"/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&lt;V,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&gt; = G[1994, 1996]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authors in V that co-author a paper during the test interval but not during the training interval 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= 3,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test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3: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Core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consists of all authors who have written at least 3 papers during the training period and at least 3 papers during the test period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Predict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</a:rPr>
              <a:t>new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556793"/>
            <a:ext cx="7632848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Assign 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connection weight score(x, y)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to pairs of nodes  &lt;x, y&gt; based on the input graph (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) and produce a ranked list of decreasing order of score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1409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How to assign the score between two nodes x and y?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78904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Some form of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similarity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node proximity</a:t>
            </a:r>
            <a:endParaRPr lang="el-GR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005064"/>
            <a:ext cx="7776864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How to Evaluate the Prediction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772816"/>
            <a:ext cx="820891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Each link predictor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outputs a ranked list 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0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pairs in V × V −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: predicted new collaborations in decreasing order of confidence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780928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this paper, focus on Core, thus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∩ (Core × Core), n = |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|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Evaluation method: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Size of the intersection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first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edge predictions from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that are in Core × Core,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the set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endParaRPr lang="el-GR" sz="20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How many of the (relevant) top-n predictions are correct (precision?)</a:t>
            </a:r>
            <a:endParaRPr lang="el-GR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Shortest Path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0848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For x, y ∈ V × V −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score(x, y) = (negated) length of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shortest path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between x and y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If there are more than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pairs of nodes tied for the shortest path length, order them at random.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2048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Let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Γ(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x) denote the set of neighbors of x 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endParaRPr lang="el-GR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136904" cy="72008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The “larger” the overlap of the neighbors of two nodes, the more likely the nodes to be linked in the future 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9000"/>
            <a:ext cx="2880320" cy="50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292494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Common neighbors: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43711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Jaccard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coefficient: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941168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76056" y="4653136"/>
            <a:ext cx="3816424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probability that both x and y have a feature f, for a randomly selected feature that either x or y has</a:t>
            </a:r>
            <a:endParaRPr lang="el-GR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29969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adjacency matrix  -&gt; A</a:t>
            </a:r>
            <a:r>
              <a:rPr lang="en-US" baseline="-25000" dirty="0" smtClean="0">
                <a:solidFill>
                  <a:schemeClr val="accent3">
                    <a:lumMod val="50000"/>
                  </a:schemeClr>
                </a:solidFill>
              </a:rPr>
              <a:t>x,y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Number of different paths of length 2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2655</Words>
  <Application>Microsoft Office PowerPoint</Application>
  <PresentationFormat>On-screen Show (4:3)</PresentationFormat>
  <Paragraphs>342</Paragraphs>
  <Slides>46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Visio</vt:lpstr>
      <vt:lpstr>Document</vt:lpstr>
      <vt:lpstr>Εξίσωση</vt:lpstr>
      <vt:lpstr>Λ14 Διαδικτυακά Κοινωνικά Δίκτυα και Μέσα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Illustrating the Classification Task</vt:lpstr>
      <vt:lpstr>Classification Techniques</vt:lpstr>
      <vt:lpstr>Example of a Decision Tree</vt:lpstr>
      <vt:lpstr>PowerPoint Presentation</vt:lpstr>
      <vt:lpstr>PowerPoint Presentation</vt:lpstr>
      <vt:lpstr>PowerPoint Presentation</vt:lpstr>
      <vt:lpstr>PowerPoint Presentation</vt:lpstr>
      <vt:lpstr>Metrics for Performance Evaluation</vt:lpstr>
      <vt:lpstr>ROC Curve</vt:lpstr>
      <vt:lpstr>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307</cp:revision>
  <dcterms:created xsi:type="dcterms:W3CDTF">2012-10-10T06:53:19Z</dcterms:created>
  <dcterms:modified xsi:type="dcterms:W3CDTF">2014-12-08T14:23:32Z</dcterms:modified>
</cp:coreProperties>
</file>