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541" r:id="rId2"/>
    <p:sldId id="333" r:id="rId3"/>
    <p:sldId id="544" r:id="rId4"/>
    <p:sldId id="446" r:id="rId5"/>
    <p:sldId id="445" r:id="rId6"/>
    <p:sldId id="551" r:id="rId7"/>
    <p:sldId id="580" r:id="rId8"/>
    <p:sldId id="559" r:id="rId9"/>
    <p:sldId id="560" r:id="rId10"/>
    <p:sldId id="566" r:id="rId11"/>
    <p:sldId id="567" r:id="rId12"/>
    <p:sldId id="563" r:id="rId13"/>
    <p:sldId id="334" r:id="rId14"/>
    <p:sldId id="385" r:id="rId15"/>
    <p:sldId id="341" r:id="rId16"/>
    <p:sldId id="342" r:id="rId17"/>
    <p:sldId id="344" r:id="rId18"/>
    <p:sldId id="390" r:id="rId19"/>
    <p:sldId id="346" r:id="rId20"/>
    <p:sldId id="347" r:id="rId21"/>
    <p:sldId id="393" r:id="rId22"/>
    <p:sldId id="394" r:id="rId23"/>
    <p:sldId id="395" r:id="rId24"/>
    <p:sldId id="396" r:id="rId25"/>
    <p:sldId id="351" r:id="rId26"/>
    <p:sldId id="352" r:id="rId27"/>
    <p:sldId id="399" r:id="rId28"/>
    <p:sldId id="582" r:id="rId29"/>
    <p:sldId id="400" r:id="rId30"/>
    <p:sldId id="401" r:id="rId31"/>
    <p:sldId id="402" r:id="rId32"/>
    <p:sldId id="357" r:id="rId33"/>
    <p:sldId id="404" r:id="rId34"/>
    <p:sldId id="405" r:id="rId35"/>
    <p:sldId id="406" r:id="rId36"/>
    <p:sldId id="361" r:id="rId37"/>
    <p:sldId id="408" r:id="rId38"/>
    <p:sldId id="409" r:id="rId39"/>
    <p:sldId id="583" r:id="rId40"/>
    <p:sldId id="568" r:id="rId41"/>
    <p:sldId id="569" r:id="rId42"/>
    <p:sldId id="570" r:id="rId43"/>
    <p:sldId id="571" r:id="rId44"/>
    <p:sldId id="572" r:id="rId45"/>
    <p:sldId id="573" r:id="rId46"/>
    <p:sldId id="584" r:id="rId47"/>
    <p:sldId id="574" r:id="rId48"/>
    <p:sldId id="575" r:id="rId49"/>
    <p:sldId id="576" r:id="rId50"/>
    <p:sldId id="577" r:id="rId51"/>
    <p:sldId id="578" r:id="rId52"/>
    <p:sldId id="579" r:id="rId53"/>
    <p:sldId id="585" r:id="rId54"/>
    <p:sldId id="480" r:id="rId55"/>
    <p:sldId id="481" r:id="rId56"/>
    <p:sldId id="482" r:id="rId57"/>
    <p:sldId id="483" r:id="rId58"/>
    <p:sldId id="484" r:id="rId59"/>
    <p:sldId id="485" r:id="rId60"/>
    <p:sldId id="486" r:id="rId61"/>
    <p:sldId id="487" r:id="rId62"/>
    <p:sldId id="488" r:id="rId63"/>
    <p:sldId id="489" r:id="rId64"/>
    <p:sldId id="490" r:id="rId65"/>
    <p:sldId id="491" r:id="rId66"/>
    <p:sldId id="492" r:id="rId67"/>
    <p:sldId id="493" r:id="rId68"/>
    <p:sldId id="494" r:id="rId69"/>
    <p:sldId id="495" r:id="rId70"/>
    <p:sldId id="496" r:id="rId71"/>
    <p:sldId id="497" r:id="rId72"/>
    <p:sldId id="498" r:id="rId73"/>
    <p:sldId id="499" r:id="rId74"/>
    <p:sldId id="500" r:id="rId75"/>
    <p:sldId id="501" r:id="rId76"/>
    <p:sldId id="502" r:id="rId77"/>
    <p:sldId id="503" r:id="rId78"/>
    <p:sldId id="504" r:id="rId79"/>
    <p:sldId id="505" r:id="rId80"/>
    <p:sldId id="506" r:id="rId81"/>
    <p:sldId id="507" r:id="rId82"/>
    <p:sldId id="508" r:id="rId83"/>
    <p:sldId id="509" r:id="rId84"/>
    <p:sldId id="510" r:id="rId8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71" autoAdjust="0"/>
  </p:normalViewPr>
  <p:slideViewPr>
    <p:cSldViewPr>
      <p:cViewPr varScale="1">
        <p:scale>
          <a:sx n="77" d="100"/>
          <a:sy n="77" d="100"/>
        </p:scale>
        <p:origin x="-108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5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15110" cy="1257312"/>
          </a:xfrm>
        </p:spPr>
        <p:txBody>
          <a:bodyPr/>
          <a:lstStyle/>
          <a:p>
            <a:r>
              <a:rPr lang="en-US" dirty="0" smtClean="0"/>
              <a:t>Network Ties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Clustering Coefficient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(Local) clustering coefficient for a node is the probability that two randomly selected friends of a node are friends with each other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(form a triangle)</a:t>
            </a:r>
          </a:p>
        </p:txBody>
      </p:sp>
      <p:graphicFrame>
        <p:nvGraphicFramePr>
          <p:cNvPr id="276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625898"/>
              </p:ext>
            </p:extLst>
          </p:nvPr>
        </p:nvGraphicFramePr>
        <p:xfrm>
          <a:off x="539552" y="2276872"/>
          <a:ext cx="2270626" cy="1133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19" name="Equation" r:id="rId4" imgW="838200" imgH="419100" progId="Equation.3">
                  <p:embed/>
                </p:oleObj>
              </mc:Choice>
              <mc:Fallback>
                <p:oleObj name="Equation" r:id="rId4" imgW="8382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276872"/>
                        <a:ext cx="2270626" cy="1133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466380"/>
              </p:ext>
            </p:extLst>
          </p:nvPr>
        </p:nvGraphicFramePr>
        <p:xfrm>
          <a:off x="3051728" y="2420888"/>
          <a:ext cx="57769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20" name="Εξίσωση" r:id="rId6" imgW="3136680" imgH="203040" progId="Equation.3">
                  <p:embed/>
                </p:oleObj>
              </mc:Choice>
              <mc:Fallback>
                <p:oleObj name="Εξίσωση" r:id="rId6" imgW="31366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728" y="2420888"/>
                        <a:ext cx="5776912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0234" y="3753055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the friends of a node that are friends with each other (i.e., connected)</a:t>
            </a:r>
            <a:endParaRPr lang="en-US" dirty="0"/>
          </a:p>
        </p:txBody>
      </p:sp>
      <p:graphicFrame>
        <p:nvGraphicFramePr>
          <p:cNvPr id="253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901399"/>
              </p:ext>
            </p:extLst>
          </p:nvPr>
        </p:nvGraphicFramePr>
        <p:xfrm>
          <a:off x="1763688" y="4581128"/>
          <a:ext cx="5029200" cy="1142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21" name="Equation" r:id="rId8" imgW="2438400" imgH="660400" progId="Equation.3">
                  <p:embed/>
                </p:oleObj>
              </mc:Choice>
              <mc:Fallback>
                <p:oleObj name="Equation" r:id="rId8" imgW="2438400" imgH="660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581128"/>
                        <a:ext cx="5029200" cy="1142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Clustering Coefficient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7814033" cy="255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00232" y="492919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1/6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928794" y="4000504"/>
            <a:ext cx="1143008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00694" y="492919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5429256" y="4000504"/>
            <a:ext cx="1143008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0100" y="5643578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Ranges from 0 to 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If A knows B and C, B and C are likely to become friends, but WHY?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509120"/>
            <a:ext cx="7786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Opportunity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Trust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Incentive of A </a:t>
            </a:r>
            <a:r>
              <a:rPr lang="en-US" sz="2000" dirty="0" smtClean="0"/>
              <a:t>(latent stress for A, if B and C are not friends, dating back to social psychology, e.g., relating low clustering coefficient to suicides)</a:t>
            </a:r>
            <a:endParaRPr lang="en-US" sz="2000" dirty="0"/>
          </a:p>
        </p:txBody>
      </p:sp>
      <p:grpSp>
        <p:nvGrpSpPr>
          <p:cNvPr id="4" name="Group 10"/>
          <p:cNvGrpSpPr/>
          <p:nvPr/>
        </p:nvGrpSpPr>
        <p:grpSpPr>
          <a:xfrm>
            <a:off x="3237293" y="2073203"/>
            <a:ext cx="1935832" cy="1944216"/>
            <a:chOff x="3237293" y="2073203"/>
            <a:chExt cx="1935832" cy="1944216"/>
          </a:xfrm>
        </p:grpSpPr>
        <p:sp>
          <p:nvSpPr>
            <p:cNvPr id="5" name="Oval 4"/>
            <p:cNvSpPr/>
            <p:nvPr/>
          </p:nvSpPr>
          <p:spPr>
            <a:xfrm>
              <a:off x="4453045" y="2073203"/>
              <a:ext cx="720080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l-GR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237293" y="2729659"/>
              <a:ext cx="720080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l-GR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453045" y="3441355"/>
              <a:ext cx="720080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l-GR" dirty="0"/>
            </a:p>
          </p:txBody>
        </p:sp>
        <p:cxnSp>
          <p:nvCxnSpPr>
            <p:cNvPr id="10" name="Straight Connector 9"/>
            <p:cNvCxnSpPr>
              <a:stCxn id="6" idx="7"/>
              <a:endCxn id="5" idx="3"/>
            </p:cNvCxnSpPr>
            <p:nvPr/>
          </p:nvCxnSpPr>
          <p:spPr>
            <a:xfrm flipV="1">
              <a:off x="3851920" y="2564904"/>
              <a:ext cx="706578" cy="249118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</p:cNvCxnSpPr>
            <p:nvPr/>
          </p:nvCxnSpPr>
          <p:spPr>
            <a:xfrm>
              <a:off x="3851920" y="3221360"/>
              <a:ext cx="673133" cy="364011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722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Strength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of Weak Ties Hypothesis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317" y="1628800"/>
            <a:ext cx="6858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Mark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Granovetter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in the late 1960s</a:t>
            </a:r>
          </a:p>
          <a:p>
            <a:pPr algn="just"/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Many people learned information leading to their current job </a:t>
            </a:r>
            <a:r>
              <a:rPr lang="en-US" sz="2400" i="1" dirty="0" smtClean="0"/>
              <a:t>through personal contacts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often described as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acquaintances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rather than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closed friends</a:t>
            </a:r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4071942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Two aspects</a:t>
            </a:r>
          </a:p>
          <a:p>
            <a:pPr algn="just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Structural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Local (interpersonal)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Bridges and Local Bridges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00174"/>
            <a:ext cx="4785767" cy="187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3572662" y="2570950"/>
            <a:ext cx="1142214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8926" y="3214686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Bridge 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(aka cut-edge)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4500570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An edge between A and B is a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bridge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if deleting that edge would cause A and B to lie in two different components</a:t>
            </a: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AB the only “route” between A and B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6072206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</a:rPr>
              <a:t>extremely rare in social networks</a:t>
            </a:r>
            <a:endParaRPr lang="en-US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5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Bridges and Local Bridges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928670"/>
            <a:ext cx="5271029" cy="339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3286910" y="3571082"/>
            <a:ext cx="1142214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71736" y="421481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Local Bridge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4857760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An edge between A and B is a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local bridge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if deleting that edge would increase the distance between A and B to a value strictly more than 2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5715016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Span of a local bridge: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distance of the its endpoints if the edge is deleted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5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Bridges and Local Bridges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14422"/>
            <a:ext cx="5271029" cy="339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48" y="4929198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An edge is a local bridge, if an only if, it is not part of any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triangle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in the graph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9"/>
            <a:ext cx="746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Strong Triadic Closure Property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1214422"/>
            <a:ext cx="778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Levels of strength of a link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Strong and weak ties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May vary across different times and situations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887942"/>
            <a:ext cx="5143536" cy="32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5720" y="300037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Annotated graph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85918" y="3643314"/>
            <a:ext cx="1214446" cy="71438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9"/>
            <a:ext cx="760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Strong Triadic Closure Property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1214422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a node A has edges to nodes B and C, then the B-C edge is </a:t>
            </a:r>
            <a:r>
              <a:rPr lang="en-US" sz="2400" u="sng" dirty="0" smtClean="0"/>
              <a:t>especially likely </a:t>
            </a:r>
            <a:r>
              <a:rPr lang="en-US" sz="2400" dirty="0" smtClean="0"/>
              <a:t>to form if both A-B and A-C are </a:t>
            </a:r>
            <a:r>
              <a:rPr lang="en-US" sz="2400" u="sng" dirty="0" smtClean="0"/>
              <a:t>strong 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2276872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A node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violates the Strong Triadic Closure Property</a:t>
            </a:r>
            <a:r>
              <a:rPr lang="en-US" sz="2400" dirty="0" smtClean="0"/>
              <a:t>, if</a:t>
            </a:r>
          </a:p>
          <a:p>
            <a:pPr algn="just"/>
            <a:r>
              <a:rPr lang="en-US" sz="2400" dirty="0" smtClean="0"/>
              <a:t>it has strong ties to two other nodes B and C, and there is no edge (strong or weak tie) between B and C.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A node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satisfies the Strong Triadic Property </a:t>
            </a:r>
            <a:r>
              <a:rPr lang="en-US" sz="2400" dirty="0" smtClean="0"/>
              <a:t>if it does not violate it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3851920" y="4509120"/>
            <a:ext cx="1935832" cy="1944216"/>
            <a:chOff x="3237293" y="2073203"/>
            <a:chExt cx="1935832" cy="1944216"/>
          </a:xfrm>
        </p:grpSpPr>
        <p:sp>
          <p:nvSpPr>
            <p:cNvPr id="6" name="Oval 5"/>
            <p:cNvSpPr/>
            <p:nvPr/>
          </p:nvSpPr>
          <p:spPr>
            <a:xfrm>
              <a:off x="4453045" y="2073203"/>
              <a:ext cx="720080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l-GR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237293" y="2729659"/>
              <a:ext cx="720080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l-G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453045" y="3441355"/>
              <a:ext cx="720080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l-GR" dirty="0"/>
            </a:p>
          </p:txBody>
        </p:sp>
        <p:cxnSp>
          <p:nvCxnSpPr>
            <p:cNvPr id="11" name="Straight Connector 10"/>
            <p:cNvCxnSpPr>
              <a:stCxn id="8" idx="7"/>
              <a:endCxn id="6" idx="3"/>
            </p:cNvCxnSpPr>
            <p:nvPr/>
          </p:nvCxnSpPr>
          <p:spPr>
            <a:xfrm flipV="1">
              <a:off x="3851920" y="2564904"/>
              <a:ext cx="706578" cy="249118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5"/>
            </p:cNvCxnSpPr>
            <p:nvPr/>
          </p:nvCxnSpPr>
          <p:spPr>
            <a:xfrm>
              <a:off x="3851920" y="3221360"/>
              <a:ext cx="673133" cy="364011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572000" y="479715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</a:t>
            </a:r>
            <a:endParaRPr lang="el-GR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59492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</a:t>
            </a:r>
            <a:endParaRPr lang="el-GR" sz="1400" b="1" dirty="0"/>
          </a:p>
        </p:txBody>
      </p:sp>
      <p:cxnSp>
        <p:nvCxnSpPr>
          <p:cNvPr id="16" name="Straight Connector 15"/>
          <p:cNvCxnSpPr>
            <a:stCxn id="6" idx="4"/>
            <a:endCxn id="10" idx="0"/>
          </p:cNvCxnSpPr>
          <p:nvPr/>
        </p:nvCxnSpPr>
        <p:spPr>
          <a:xfrm>
            <a:off x="5427712" y="5085184"/>
            <a:ext cx="0" cy="7920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92080" y="53732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9"/>
            <a:ext cx="717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Strong Triadic Closure Property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643050"/>
            <a:ext cx="64046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628800"/>
            <a:ext cx="76032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How simple processes at the level of </a:t>
            </a:r>
            <a:r>
              <a:rPr lang="en-US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individual nodes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links can have complex effects at the </a:t>
            </a:r>
            <a:r>
              <a:rPr lang="en-US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whole population</a:t>
            </a:r>
          </a:p>
          <a:p>
            <a:pPr algn="just">
              <a:buFont typeface="Wingdings" pitchFamily="2" charset="2"/>
              <a:buChar char="§"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How </a:t>
            </a:r>
            <a:r>
              <a:rPr lang="en-US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information flows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within the network</a:t>
            </a:r>
          </a:p>
          <a:p>
            <a:pPr algn="just">
              <a:buFont typeface="Wingdings" pitchFamily="2" charset="2"/>
              <a:buChar char="§"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How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links/ties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are formed and the distinct roles that structurally different nodes play in link formation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Local Bridges and Weak Ties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357298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Local distinction: weak and strong ties -&gt;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           Global structural distinction: local bridges or not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071810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Claim:</a:t>
            </a:r>
          </a:p>
          <a:p>
            <a:pPr algn="just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If a node A in a network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satisfies the Strong Triadic Closure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and is involved in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at least two strong ties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, then any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local bridge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it is involved in must be a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weak tie</a:t>
            </a:r>
            <a:endParaRPr lang="en-US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5643578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</a:rPr>
              <a:t>Relation to job seeking?</a:t>
            </a:r>
            <a:endParaRPr lang="en-US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86916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Proof: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by contradiction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1785926"/>
            <a:ext cx="8215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The role of simplifying assumptions: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Useful when they lead to statements robust in practice, making sense as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qualitative conclusions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that hold in approximate forms even when the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assumptions are relaxed  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Stated precisely, so possible to test them in real-world data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A framework to explain surprising facts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Tie Strength and Network Structure in Large-Scale Data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42886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How to test these prediction on large social networks?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Tie Strength and Network Structure in Large-Scale Data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9366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Communication network: “who-talks-to-whom”</a:t>
            </a:r>
          </a:p>
          <a:p>
            <a:pPr algn="just"/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Strength of the tie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: time spent talking during an observation period</a:t>
            </a:r>
            <a:endParaRPr lang="el-G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708920"/>
            <a:ext cx="79208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Cell-phone study [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Omnela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et. al., 2007]</a:t>
            </a:r>
          </a:p>
          <a:p>
            <a:pPr algn="ctr"/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“who-talks-to-whom network”, covering 20% of the national population</a:t>
            </a:r>
          </a:p>
          <a:p>
            <a:pPr algn="just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Nodes: cell phone users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Edge: if they make phone calls to each other in both directions over 18-week observation periods</a:t>
            </a:r>
          </a:p>
          <a:p>
            <a:pPr algn="just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Is it a “social network”?</a:t>
            </a:r>
          </a:p>
          <a:p>
            <a:pPr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Cells generally used for personal communication + no central directory, thus cell-phone numbers exchanged among people who already know each other</a:t>
            </a:r>
          </a:p>
          <a:p>
            <a:pPr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Broad structural features of large social networks (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giant component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84% of nodes)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Generalizing Weak Ties and Local Bridges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50100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FF9900"/>
                </a:solidFill>
              </a:rPr>
              <a:t>Tie Strength: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Numerical quantity (= number of min spent on the phone)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042" y="4286256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9900"/>
                </a:solidFill>
              </a:rPr>
              <a:t>Quantify</a:t>
            </a:r>
            <a:r>
              <a:rPr lang="en-US" dirty="0" smtClean="0">
                <a:solidFill>
                  <a:srgbClr val="FF9900"/>
                </a:solidFill>
              </a:rPr>
              <a:t> “local bridges”, how?</a:t>
            </a:r>
            <a:endParaRPr lang="el-GR" dirty="0" smtClean="0">
              <a:solidFill>
                <a:srgbClr val="FF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So far: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Either weak or strong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Local bridge or not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Generalizing Weak Ties and Local Bridges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50017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00"/>
                </a:solidFill>
              </a:rPr>
              <a:t>Bridges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“almost” local bridges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250030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9900"/>
                </a:solidFill>
              </a:rPr>
              <a:t>Neighborhood overlap of an edge </a:t>
            </a:r>
            <a:r>
              <a:rPr lang="en-US" sz="2400" dirty="0" err="1" smtClean="0">
                <a:solidFill>
                  <a:srgbClr val="FF990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FF9900"/>
                </a:solidFill>
              </a:rPr>
              <a:t>ij</a:t>
            </a:r>
            <a:endParaRPr lang="el-GR" sz="2400" baseline="-25000" dirty="0">
              <a:solidFill>
                <a:srgbClr val="FF9900"/>
              </a:solidFill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514506"/>
              </p:ext>
            </p:extLst>
          </p:nvPr>
        </p:nvGraphicFramePr>
        <p:xfrm>
          <a:off x="6372200" y="2331171"/>
          <a:ext cx="1643074" cy="115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name="Equation" r:id="rId4" imgW="596900" imgH="419100" progId="Equation.3">
                  <p:embed/>
                </p:oleObj>
              </mc:Choice>
              <mc:Fallback>
                <p:oleObj name="Equation" r:id="rId4" imgW="596900" imgH="4191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331171"/>
                        <a:ext cx="1643074" cy="115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00232" y="3000372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(*) In the denominator we do not count A or B themselves</a:t>
            </a:r>
            <a:endParaRPr lang="en-US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929066"/>
            <a:ext cx="4071966" cy="263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2000232" y="4786322"/>
            <a:ext cx="2928958" cy="28575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57752" y="4071942"/>
            <a:ext cx="19288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A: B, E, D, C</a:t>
            </a:r>
          </a:p>
          <a:p>
            <a:r>
              <a:rPr lang="en-US" dirty="0" smtClean="0"/>
              <a:t>F: C, J, G</a:t>
            </a:r>
          </a:p>
          <a:p>
            <a:endParaRPr lang="en-US" dirty="0" smtClean="0"/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1/6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544522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</a:rPr>
              <a:t>When is this value 0?</a:t>
            </a:r>
            <a:endParaRPr lang="en-US" sz="28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92" y="3573016"/>
            <a:ext cx="191052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Jaccard</a:t>
            </a:r>
            <a:r>
              <a:rPr lang="en-US" dirty="0" smtClean="0"/>
              <a:t> coefficient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Generalizing Weak Ties and Local Bridges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428868"/>
            <a:ext cx="5857916" cy="37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85720" y="1500174"/>
            <a:ext cx="6302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Neighborhood overlap = 0: edge is a local bridge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Small value: “almost” local bridges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28794" y="3929066"/>
            <a:ext cx="1857388" cy="28575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57290" y="371475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1/6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4143372" y="5286388"/>
            <a:ext cx="1143008" cy="85725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86314" y="542926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16633"/>
            <a:ext cx="7929618" cy="1026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Generalizing Weak Ties and Local Bridges: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Empirical Results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142984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How the neighborhood overlap of an edge depends on its strength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(Hypothesis: the strength of weak ties predicts that neighborhood overlap should grow as tie strength grows)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58647"/>
            <a:ext cx="4857784" cy="390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>
            <a:off x="3851920" y="5661248"/>
            <a:ext cx="1357322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35896" y="5733256"/>
            <a:ext cx="457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Strength of connection (function of the percentile in the sorted order)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57818" y="307181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3">
                    <a:lumMod val="50000"/>
                  </a:schemeClr>
                </a:solidFill>
              </a:rPr>
              <a:t>(*) Some deviation at the right-hand edge of the plot</a:t>
            </a:r>
            <a:endParaRPr lang="en-US" sz="1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4088" y="5013176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sort the edges -&gt; for each edge at which percentile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16633"/>
            <a:ext cx="7929618" cy="1026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Generalizing Weak Ties and Local Bridges: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Empirical Results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2060848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How to test the following global (macroscopic) level hypothesis: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2780928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Hypothesis: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weak ties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serve to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link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different tightly-knit communities that each contain a large number of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stronger ties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Generalizing Weak Ties and Local Bridges: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Empirical Results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204864"/>
            <a:ext cx="807249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Delete edges from the network one at a time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Starting with the strongest ties and working downwards in order of tie strength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giant component shrank steadily</a:t>
            </a:r>
          </a:p>
          <a:p>
            <a:pPr>
              <a:buFontTx/>
              <a:buChar char="-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Starting with the weakest ties and upwards in order of tie strength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giant component shrank more rapidly, broke apart abruptly as a critical number of weak ties were removed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628800"/>
            <a:ext cx="76032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dirty="0" smtClean="0"/>
              <a:t>similar nodes are connected with each other</a:t>
            </a:r>
          </a:p>
          <a:p>
            <a:r>
              <a:rPr lang="en-US" sz="3200" dirty="0" smtClean="0"/>
              <a:t>more often than with dissimilar nodes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Assortativity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04664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Social Media and Passive Engagement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1700808"/>
            <a:ext cx="716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People maintain large explicit lists of friends</a:t>
            </a:r>
          </a:p>
          <a:p>
            <a:endParaRPr lang="en-US" sz="2400" dirty="0" smtClean="0"/>
          </a:p>
          <a:p>
            <a:r>
              <a:rPr lang="en-US" sz="2400" dirty="0" smtClean="0"/>
              <a:t>Test:</a:t>
            </a:r>
          </a:p>
          <a:p>
            <a:r>
              <a:rPr lang="en-US" sz="2400" dirty="0" smtClean="0"/>
              <a:t>How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online activity </a:t>
            </a:r>
            <a:r>
              <a:rPr lang="en-US" sz="2400" dirty="0" smtClean="0"/>
              <a:t>is distributed across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links of different strengths</a:t>
            </a:r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Tie Strength on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Facebook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238" y="1277310"/>
            <a:ext cx="86439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Cameron Marlow, et al, 2009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At what extent each link was used for social interactions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Three (not exclusive) kinds of ties (links)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780928"/>
            <a:ext cx="7786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Reciprocal (mutual) communication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both send and received messages to friends at the other end of the link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One-way communication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the user send one or more message to the friend at the other end of the link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Maintained relationship: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user followed information about the friend at the other end of the link (click on content via News feed or visit the friend profile more than once)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Tie Strength on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Facebook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asmith-connec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908720"/>
            <a:ext cx="5112568" cy="580686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716097" y="4116339"/>
            <a:ext cx="1483976" cy="1405467"/>
          </a:xfrm>
          <a:custGeom>
            <a:avLst/>
            <a:gdLst>
              <a:gd name="connsiteX0" fmla="*/ 939030 w 1483976"/>
              <a:gd name="connsiteY0" fmla="*/ 141625 h 1405467"/>
              <a:gd name="connsiteX1" fmla="*/ 163176 w 1483976"/>
              <a:gd name="connsiteY1" fmla="*/ 30788 h 1405467"/>
              <a:gd name="connsiteX2" fmla="*/ 24630 w 1483976"/>
              <a:gd name="connsiteY2" fmla="*/ 326352 h 1405467"/>
              <a:gd name="connsiteX3" fmla="*/ 310958 w 1483976"/>
              <a:gd name="connsiteY3" fmla="*/ 1277697 h 1405467"/>
              <a:gd name="connsiteX4" fmla="*/ 1179176 w 1483976"/>
              <a:gd name="connsiteY4" fmla="*/ 1092970 h 1405467"/>
              <a:gd name="connsiteX5" fmla="*/ 1382376 w 1483976"/>
              <a:gd name="connsiteY5" fmla="*/ 566497 h 1405467"/>
              <a:gd name="connsiteX6" fmla="*/ 1419321 w 1483976"/>
              <a:gd name="connsiteY6" fmla="*/ 289406 h 1405467"/>
              <a:gd name="connsiteX7" fmla="*/ 994448 w 1483976"/>
              <a:gd name="connsiteY7" fmla="*/ 132388 h 1405467"/>
              <a:gd name="connsiteX8" fmla="*/ 994448 w 1483976"/>
              <a:gd name="connsiteY8" fmla="*/ 132388 h 14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3976" h="1405467">
                <a:moveTo>
                  <a:pt x="939030" y="141625"/>
                </a:moveTo>
                <a:cubicBezTo>
                  <a:pt x="627303" y="70812"/>
                  <a:pt x="315576" y="0"/>
                  <a:pt x="163176" y="30788"/>
                </a:cubicBezTo>
                <a:cubicBezTo>
                  <a:pt x="10776" y="61576"/>
                  <a:pt x="0" y="118534"/>
                  <a:pt x="24630" y="326352"/>
                </a:cubicBezTo>
                <a:cubicBezTo>
                  <a:pt x="49260" y="534170"/>
                  <a:pt x="118534" y="1149927"/>
                  <a:pt x="310958" y="1277697"/>
                </a:cubicBezTo>
                <a:cubicBezTo>
                  <a:pt x="503382" y="1405467"/>
                  <a:pt x="1000606" y="1211503"/>
                  <a:pt x="1179176" y="1092970"/>
                </a:cubicBezTo>
                <a:cubicBezTo>
                  <a:pt x="1357746" y="974437"/>
                  <a:pt x="1342352" y="700424"/>
                  <a:pt x="1382376" y="566497"/>
                </a:cubicBezTo>
                <a:cubicBezTo>
                  <a:pt x="1422400" y="432570"/>
                  <a:pt x="1483976" y="361757"/>
                  <a:pt x="1419321" y="289406"/>
                </a:cubicBezTo>
                <a:cubicBezTo>
                  <a:pt x="1354666" y="217055"/>
                  <a:pt x="994448" y="132388"/>
                  <a:pt x="994448" y="132388"/>
                </a:cubicBezTo>
                <a:lnTo>
                  <a:pt x="994448" y="132388"/>
                </a:lnTo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422108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More recent connections</a:t>
            </a:r>
            <a:endParaRPr lang="el-GR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Tie Strength on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Facebook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 descr="active-network-siz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4791698" cy="46486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602128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Total number of friends</a:t>
            </a:r>
            <a:endParaRPr lang="el-G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1772816"/>
            <a:ext cx="30243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Even for users with very large number of friends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actually communicate : 10-20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number of friends follow even passively &lt;50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Passive engagement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(keep up with friends by reading about them even in the absence of communication)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Tie Strength on Twitter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8072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Huberman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Romero and Wu, 2009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48478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Two kinds of links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Follow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Strong ties (friends): users to whom the user has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directed at least two messages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over the course if the observation period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571876"/>
            <a:ext cx="5743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Social Media and Passive Engagement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772816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Strong ties require continuous investment of time and effort to maintain (as opposed to weak ties)</a:t>
            </a:r>
          </a:p>
          <a:p>
            <a:pPr algn="just">
              <a:buFont typeface="Wingdings" pitchFamily="2" charset="2"/>
              <a:buChar char="§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Network of strong ties still remain sparse</a:t>
            </a:r>
          </a:p>
          <a:p>
            <a:pPr algn="just">
              <a:buFont typeface="Wingdings" pitchFamily="2" charset="2"/>
              <a:buChar char="§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How different links are used to convey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Closure, Structural Holes and Social Capital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62880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Different roles that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nodes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play in this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20486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Access to edges that span different groups is not equally distributed across all nodes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5133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3059832" y="3861048"/>
            <a:ext cx="288032" cy="100811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23928" y="4653136"/>
            <a:ext cx="129614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0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Embeddedness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523" y="908720"/>
            <a:ext cx="8534182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 has a large clustering coefficient</a:t>
            </a:r>
          </a:p>
          <a:p>
            <a:pPr algn="just"/>
            <a:endParaRPr lang="en-US" sz="105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Embeddedness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of an edge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: number of common neighbors of its endpoints (neighborhood overlap, local bridge if 0) 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For A,  all its edges have significant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embeddedness</a:t>
            </a:r>
            <a:endParaRPr lang="el-GR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27822" y="2626652"/>
            <a:ext cx="5133975" cy="2971800"/>
            <a:chOff x="1142976" y="1928802"/>
            <a:chExt cx="5133975" cy="2971800"/>
          </a:xfrm>
        </p:grpSpPr>
        <p:pic>
          <p:nvPicPr>
            <p:cNvPr id="819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976" y="1928802"/>
              <a:ext cx="5133975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14"/>
            <p:cNvGrpSpPr/>
            <p:nvPr/>
          </p:nvGrpSpPr>
          <p:grpSpPr>
            <a:xfrm>
              <a:off x="2007072" y="2214554"/>
              <a:ext cx="2160240" cy="2655543"/>
              <a:chOff x="2007072" y="2500306"/>
              <a:chExt cx="2160240" cy="2655543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rot="5400000">
                <a:off x="2644314" y="3015192"/>
                <a:ext cx="1442440" cy="41266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3447232" y="3942746"/>
                <a:ext cx="360040" cy="426532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807272" y="430278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</a:t>
                </a:r>
                <a:endParaRPr lang="el-G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2295104" y="3654714"/>
                <a:ext cx="576064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2007072" y="351069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3</a:t>
                </a:r>
                <a:endParaRPr lang="el-GR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V="1">
                <a:off x="2943176" y="4374794"/>
                <a:ext cx="288032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2799160" y="4878850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3</a:t>
                </a:r>
                <a:endParaRPr lang="el-GR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428596" y="574560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(sociology) if two individuals are connected by an embedded edge =&gt; trust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“Put the interactions between two people on display”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14290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Structural Holes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469725"/>
            <a:ext cx="5133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520" y="836712"/>
            <a:ext cx="8462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(sociology) B-C, B-D much riskier, also, possible contradictory constraints </a:t>
            </a:r>
          </a:p>
          <a:p>
            <a:pPr algn="just"/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Success in a large cooperation correlated to access to local bridges</a:t>
            </a:r>
          </a:p>
          <a:p>
            <a:pPr algn="just"/>
            <a:endParaRPr lang="en-US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 “spans a structural hole”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B has access to information originating in multiple, non interacting parts of the network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An amplifier for creativity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Source of power as a social “gate-keeping”</a:t>
            </a:r>
          </a:p>
          <a:p>
            <a:pPr lvl="1" algn="just"/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Social capital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26619" y="3573016"/>
            <a:ext cx="0" cy="1296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MoRE</a:t>
            </a:r>
            <a:r>
              <a:rPr lang="en-US" dirty="0" smtClean="0"/>
              <a:t> </a:t>
            </a:r>
            <a:r>
              <a:rPr lang="en-US" dirty="0" err="1" smtClean="0"/>
              <a:t>oN</a:t>
            </a:r>
            <a:r>
              <a:rPr lang="en-US" dirty="0" smtClean="0"/>
              <a:t> </a:t>
            </a:r>
            <a:r>
              <a:rPr lang="en-US" dirty="0" err="1" smtClean="0"/>
              <a:t>lINK</a:t>
            </a:r>
            <a:r>
              <a:rPr lang="en-US" dirty="0" smtClean="0"/>
              <a:t> </a:t>
            </a:r>
            <a:r>
              <a:rPr lang="en-US" dirty="0" err="1" smtClean="0"/>
              <a:t>FormatiON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1800" dirty="0" smtClean="0"/>
              <a:t>Affiliations and MEASUREMENTS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4774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412776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(Social) Influence (or, socialization)</a:t>
            </a:r>
            <a:r>
              <a:rPr lang="en-US" sz="2400" dirty="0" smtClean="0"/>
              <a:t>: an </a:t>
            </a:r>
            <a:r>
              <a:rPr lang="en-US" sz="2400" dirty="0"/>
              <a:t>individual (the </a:t>
            </a:r>
            <a:r>
              <a:rPr lang="en-US" sz="2400" dirty="0" smtClean="0"/>
              <a:t>influential</a:t>
            </a:r>
            <a:r>
              <a:rPr lang="en-US" sz="2400" dirty="0"/>
              <a:t>) </a:t>
            </a:r>
            <a:r>
              <a:rPr lang="en-US" sz="2400" dirty="0" smtClean="0"/>
              <a:t>affects </a:t>
            </a:r>
            <a:r>
              <a:rPr lang="en-US" sz="2400" dirty="0"/>
              <a:t>another individual such that the </a:t>
            </a:r>
            <a:r>
              <a:rPr lang="en-US" sz="2400" dirty="0" smtClean="0"/>
              <a:t>influenced individual </a:t>
            </a:r>
            <a:r>
              <a:rPr lang="en-US" sz="2400" dirty="0"/>
              <a:t>becomes more similar to the influential </a:t>
            </a:r>
            <a:r>
              <a:rPr lang="en-US" sz="2400" dirty="0" smtClean="0"/>
              <a:t>figure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Selection (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): </a:t>
            </a:r>
            <a:r>
              <a:rPr lang="en-US" sz="2400" dirty="0" smtClean="0"/>
              <a:t>similar </a:t>
            </a:r>
            <a:r>
              <a:rPr lang="en-US" sz="2400" dirty="0"/>
              <a:t>individuals become friends due to their high </a:t>
            </a:r>
            <a:r>
              <a:rPr lang="en-US" sz="2400" dirty="0" smtClean="0"/>
              <a:t>similarity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Confounding: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the </a:t>
            </a:r>
            <a:r>
              <a:rPr lang="en-US" sz="2400" dirty="0"/>
              <a:t>environment’s </a:t>
            </a:r>
            <a:r>
              <a:rPr lang="en-US" sz="2400" dirty="0" smtClean="0"/>
              <a:t>effect </a:t>
            </a:r>
            <a:r>
              <a:rPr lang="en-US" sz="2400" dirty="0"/>
              <a:t>on making individuals </a:t>
            </a:r>
            <a:r>
              <a:rPr lang="en-US" sz="2400" dirty="0" smtClean="0"/>
              <a:t>similar/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Surrounding context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400" dirty="0" smtClean="0"/>
              <a:t>factors other than node and edges that affect how the network structure evolves </a:t>
            </a:r>
            <a:r>
              <a:rPr lang="en-US" sz="1600" dirty="0" smtClean="0"/>
              <a:t>(for instance, individuals </a:t>
            </a:r>
            <a:r>
              <a:rPr lang="en-US" sz="1600" dirty="0"/>
              <a:t>who live in Russia speak Russian </a:t>
            </a:r>
            <a:r>
              <a:rPr lang="en-US" sz="1600" dirty="0" smtClean="0"/>
              <a:t>fluently)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54868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Why are  friendship networks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assortative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(similar)?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94928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Mutable &amp; immutable characteristics</a:t>
            </a:r>
            <a:endParaRPr lang="el-GR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236" y="350531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Affiliation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8478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larger network that contains both people and context as nodes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34888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foci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3581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1560" y="3068960"/>
            <a:ext cx="403244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Affiliation network:</a:t>
            </a:r>
          </a:p>
          <a:p>
            <a:pPr algn="just"/>
            <a:endParaRPr lang="en-US" sz="9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bipartite graph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node for each person and a node for each focus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 edge between a person A and focus X, if A participates in X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Affiliation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124744"/>
            <a:ext cx="33528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55576" y="17728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Example: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Board of directors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71501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Companies implicitly links by having the same person sit on both their boards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People implicitly linked by serving together on a aboard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Other contexts, president of two major universities and a former Vice-President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Co-evolution of Social and Affiliation Networks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132856"/>
            <a:ext cx="5087006" cy="27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3568" y="1916832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Social Affiliation Network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Two type of edges: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Friendship: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between two people</a:t>
            </a:r>
            <a:endParaRPr lang="en-US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Participation: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between a person and a focus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373216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Co-evolution reflect the interplay of selection and social influence: if two people in a shared focus opportunity to become friends, if friends, influence each other foci.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Co-evaluation of Social and Affiliation Networks: Closure process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3276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14752"/>
            <a:ext cx="3086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357562"/>
            <a:ext cx="31813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43372" y="2071679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(two people with a friend in common - A introduces B to C)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5143512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Membership closure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(a person joining a focus that a friend is already involved in - A introduces focus C to B) (social influence)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286389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Focal closure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: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(two people with a focus in common - focus A introduces B to C)  (selection)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Co-evaluation of Social and Affiliation Networks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85992"/>
            <a:ext cx="5087006" cy="27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000364" y="2500306"/>
            <a:ext cx="857256" cy="571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00562" y="3500438"/>
            <a:ext cx="928694" cy="64294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714612" y="3571876"/>
            <a:ext cx="714380" cy="71438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52120" y="3676647"/>
            <a:ext cx="0" cy="466733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6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54768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23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57166"/>
            <a:ext cx="7452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844824"/>
            <a:ext cx="7128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Triadic closure: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How much more likely is a link to form between two people if they have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a friend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in common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How much more likely is a link to form between two people if they have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multiple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friends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in common?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1484784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Take two snapshots of the network at different times:</a:t>
            </a:r>
          </a:p>
          <a:p>
            <a:pPr algn="just"/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For each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identify all pairs of nodes that have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exactly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friends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 common in the first snapshot, but who are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not directly connected</a:t>
            </a:r>
          </a:p>
          <a:p>
            <a:pPr marL="400050" indent="-400050" algn="just">
              <a:buFont typeface="+mj-lt"/>
              <a:buAutoNum type="romanUcPeriod"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Define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T(k)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to be the fraction of these pairs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that have formed an edge by the time of the second snapshot</a:t>
            </a:r>
          </a:p>
          <a:p>
            <a:pPr marL="400050" indent="-400050" algn="just">
              <a:buFont typeface="+mj-lt"/>
              <a:buAutoNum type="romanUcPeriod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00050" indent="-400050" algn="just">
              <a:buClr>
                <a:schemeClr val="tx2">
                  <a:lumMod val="50000"/>
                </a:schemeClr>
              </a:buClr>
              <a:buFont typeface="+mj-lt"/>
              <a:buAutoNum type="romanUcPeriod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Plot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T(k)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as a function of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</a:p>
          <a:p>
            <a:pPr algn="just"/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T(0)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: rate at which link formation happens when it does not close any triangle</a:t>
            </a:r>
          </a:p>
          <a:p>
            <a:pPr algn="just"/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T(k)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 rate at which link formation happens when it does close a triangle (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common neighbors, triangles)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32656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2071678"/>
            <a:ext cx="3714776" cy="348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Network evolving over time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At each instance (snapshot), two people join, if they have exchanged e-mail in each direction at some point in the past 60 days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Multiple pairs of snapshots -&gt;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Built a curve for T(k) on each pair, then average all the curves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Snapshots – one day apart (average probability that two people form a link per day)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857364"/>
            <a:ext cx="4724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4965703" y="482124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322893" y="482124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0" y="507207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 0 to 1 to 2 friends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7466033" y="482124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7823223" y="482124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76256" y="5157192"/>
            <a:ext cx="2071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 8 to 9 to 10 friend (but occurs on a much smaller population)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567" y="1000107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E-mail  (“who-talks-to-whom” dataset type)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Among 22,000 undergrad and grad students (large US university)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 1-year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14290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6072206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EA2504"/>
                </a:solidFill>
              </a:rPr>
              <a:t>Having two common friends produces significantly more than twice the effect compared to a single common friend </a:t>
            </a:r>
            <a:endParaRPr lang="en-US" sz="1600" dirty="0">
              <a:solidFill>
                <a:srgbClr val="EA250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5572140"/>
            <a:ext cx="200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Almost linear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1000108"/>
            <a:ext cx="37862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Baseline model: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Assume triadic closure: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Each common friend two people have gives them an independent probability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of forming a link each day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For two people with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friend in common,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Probability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forming a link on any given day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(1-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i="1" baseline="30000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Probability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forming a link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on any given day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baseline1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(k)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1 - (1-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i="1" baseline="30000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</a:p>
          <a:p>
            <a:pPr algn="just"/>
            <a:endParaRPr lang="en-US" baseline="30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Given the small absolute effect of the first common friend in the data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baseline2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(k)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1 - (1-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i="1" baseline="30000" dirty="0" smtClean="0">
                <a:solidFill>
                  <a:schemeClr val="tx2">
                    <a:lumMod val="50000"/>
                  </a:schemeClr>
                </a:solidFill>
              </a:rPr>
              <a:t>k-1</a:t>
            </a:r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714488"/>
            <a:ext cx="4724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628" y="507207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Qualitative similar (linear), but independent assumption too simple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2008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Influence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vs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73325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Connections are formed due to similarity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21297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Individuals already linked together change the values of their attributes 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focal and membership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3086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8" y="1428736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Focal closure: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is the probability that two people form a link as a function of the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number of foci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that are jointly affiliated with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3071810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Membership closure: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is the probability that a person becomes involved with a particular focus as a function of the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number of friends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who are already involved in it?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928934"/>
            <a:ext cx="31813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572008"/>
            <a:ext cx="3714776" cy="20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571736" y="4500570"/>
            <a:ext cx="4214842" cy="214314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7514" y="262363"/>
            <a:ext cx="7237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focal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78385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E-mail  (“who-talks-to-whom” dataset type)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Use the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class schedule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each student</a:t>
            </a:r>
          </a:p>
          <a:p>
            <a:pPr algn="just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Focus: class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(common focus – a class together)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714620"/>
            <a:ext cx="48291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71472" y="592933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single shared class same effect as a single shared friend, then different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Subsequent shared classes after the first produce a diminishing returns effect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0303" y="285727"/>
            <a:ext cx="7093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membership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1428736"/>
            <a:ext cx="8319298" cy="120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Node: Wikipedia editor who maintains a user account and user talk page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Link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if they have communicated by one user writing on the user talk page of the other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Focus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Wikipedia article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Association to focus: edited the article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357562"/>
            <a:ext cx="4867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7158" y="3643314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Again, an initial increasing effect: the probability of editing a Wikipedia article is more than twice as large when you have two connections into the focus than one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6072206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 Also, multiple effects can operate simultaneously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AND NEGATIVE TIES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477414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500306"/>
            <a:ext cx="807249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Initially, a complete graph (or clique): every edge either + or -</a:t>
            </a:r>
            <a:endParaRPr lang="el-G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4414" y="3786190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i="1" dirty="0" smtClean="0"/>
              <a:t>Let us first look at individual triangles</a:t>
            </a:r>
          </a:p>
          <a:p>
            <a:pPr lvl="1"/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Lets look at 3 people  =&gt; 4 cases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See if all are equally possible (local property)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about negative edges?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09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28860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29051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8367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(a): 3 +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14096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Mutual friends</a:t>
            </a:r>
            <a:endParaRPr lang="el-GR" sz="1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93096"/>
            <a:ext cx="2647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004048" y="8367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(b): 2 +, 1 -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3068960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A is friend with B and C, but B and C do not get well together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38610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(c): 1 +,  2 -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032" y="6237312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Mutual enemies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2040" y="38610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(d): 3 -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221088"/>
            <a:ext cx="26955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91952" y="638971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 and B are friends with a mutual enemy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8130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28860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29051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8367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(a): 3 +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14096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Mutual friends</a:t>
            </a:r>
            <a:endParaRPr lang="el-GR" sz="1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93096"/>
            <a:ext cx="2647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004048" y="8367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(b): 2 +, 1 -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3068960"/>
            <a:ext cx="46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A is friend with B and C, but B and C do not get well together</a:t>
            </a:r>
          </a:p>
          <a:p>
            <a:pPr algn="just"/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Implicit force to make B and C friends (- =&gt; +) or turn one of the + to -</a:t>
            </a:r>
            <a:endParaRPr lang="el-GR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38610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(c): 1 +,  2 -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032" y="623731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Mutual enemies</a:t>
            </a:r>
          </a:p>
          <a:p>
            <a:pPr algn="just"/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Forces to team up against the third (turn 1 – to +)</a:t>
            </a:r>
            <a:endParaRPr lang="el-GR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2040" y="38610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(d): 3 -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221088"/>
            <a:ext cx="26955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91952" y="638971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 and B are friends with a mutual enemy</a:t>
            </a:r>
            <a:endParaRPr lang="el-GR" sz="1400" dirty="0"/>
          </a:p>
        </p:txBody>
      </p:sp>
      <p:sp>
        <p:nvSpPr>
          <p:cNvPr id="23" name="Freeform 22"/>
          <p:cNvSpPr/>
          <p:nvPr/>
        </p:nvSpPr>
        <p:spPr>
          <a:xfrm>
            <a:off x="309239" y="1142260"/>
            <a:ext cx="3525914" cy="2479829"/>
          </a:xfrm>
          <a:custGeom>
            <a:avLst/>
            <a:gdLst>
              <a:gd name="connsiteX0" fmla="*/ 1608338 w 3525914"/>
              <a:gd name="connsiteY0" fmla="*/ 11837 h 2479829"/>
              <a:gd name="connsiteX1" fmla="*/ 809347 w 3525914"/>
              <a:gd name="connsiteY1" fmla="*/ 437965 h 2479829"/>
              <a:gd name="connsiteX2" fmla="*/ 179033 w 3525914"/>
              <a:gd name="connsiteY2" fmla="*/ 1956047 h 2479829"/>
              <a:gd name="connsiteX3" fmla="*/ 1883545 w 3525914"/>
              <a:gd name="connsiteY3" fmla="*/ 2462074 h 2479829"/>
              <a:gd name="connsiteX4" fmla="*/ 3339483 w 3525914"/>
              <a:gd name="connsiteY4" fmla="*/ 1849515 h 2479829"/>
              <a:gd name="connsiteX5" fmla="*/ 3002132 w 3525914"/>
              <a:gd name="connsiteY5" fmla="*/ 668785 h 2479829"/>
              <a:gd name="connsiteX6" fmla="*/ 2407328 w 3525914"/>
              <a:gd name="connsiteY6" fmla="*/ 109491 h 2479829"/>
              <a:gd name="connsiteX7" fmla="*/ 1723747 w 3525914"/>
              <a:gd name="connsiteY7" fmla="*/ 11837 h 2479829"/>
              <a:gd name="connsiteX8" fmla="*/ 1723747 w 3525914"/>
              <a:gd name="connsiteY8" fmla="*/ 11837 h 2479829"/>
              <a:gd name="connsiteX9" fmla="*/ 1723747 w 3525914"/>
              <a:gd name="connsiteY9" fmla="*/ 11837 h 247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5914" h="2479829">
                <a:moveTo>
                  <a:pt x="1608338" y="11837"/>
                </a:moveTo>
                <a:cubicBezTo>
                  <a:pt x="1327951" y="62883"/>
                  <a:pt x="1047565" y="113930"/>
                  <a:pt x="809347" y="437965"/>
                </a:cubicBezTo>
                <a:cubicBezTo>
                  <a:pt x="571130" y="762000"/>
                  <a:pt x="0" y="1618696"/>
                  <a:pt x="179033" y="1956047"/>
                </a:cubicBezTo>
                <a:cubicBezTo>
                  <a:pt x="358066" y="2293398"/>
                  <a:pt x="1356803" y="2479829"/>
                  <a:pt x="1883545" y="2462074"/>
                </a:cubicBezTo>
                <a:cubicBezTo>
                  <a:pt x="2410287" y="2444319"/>
                  <a:pt x="3153052" y="2148396"/>
                  <a:pt x="3339483" y="1849515"/>
                </a:cubicBezTo>
                <a:cubicBezTo>
                  <a:pt x="3525914" y="1550634"/>
                  <a:pt x="3157491" y="958789"/>
                  <a:pt x="3002132" y="668785"/>
                </a:cubicBezTo>
                <a:cubicBezTo>
                  <a:pt x="2846773" y="378781"/>
                  <a:pt x="2620392" y="218982"/>
                  <a:pt x="2407328" y="109491"/>
                </a:cubicBezTo>
                <a:cubicBezTo>
                  <a:pt x="2194264" y="0"/>
                  <a:pt x="1723747" y="11837"/>
                  <a:pt x="1723747" y="11837"/>
                </a:cubicBezTo>
                <a:lnTo>
                  <a:pt x="1723747" y="11837"/>
                </a:lnTo>
                <a:lnTo>
                  <a:pt x="1723747" y="11837"/>
                </a:lnTo>
              </a:path>
            </a:pathLst>
          </a:cu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Freeform 23"/>
          <p:cNvSpPr/>
          <p:nvPr/>
        </p:nvSpPr>
        <p:spPr>
          <a:xfrm>
            <a:off x="429088" y="4131076"/>
            <a:ext cx="3343922" cy="2263806"/>
          </a:xfrm>
          <a:custGeom>
            <a:avLst/>
            <a:gdLst>
              <a:gd name="connsiteX0" fmla="*/ 1763696 w 3343922"/>
              <a:gd name="connsiteY0" fmla="*/ 76940 h 2263806"/>
              <a:gd name="connsiteX1" fmla="*/ 378780 w 3343922"/>
              <a:gd name="connsiteY1" fmla="*/ 591844 h 2263806"/>
              <a:gd name="connsiteX2" fmla="*/ 414291 w 3343922"/>
              <a:gd name="connsiteY2" fmla="*/ 2012272 h 2263806"/>
              <a:gd name="connsiteX3" fmla="*/ 2864528 w 3343922"/>
              <a:gd name="connsiteY3" fmla="*/ 2101048 h 2263806"/>
              <a:gd name="connsiteX4" fmla="*/ 3290656 w 3343922"/>
              <a:gd name="connsiteY4" fmla="*/ 1106749 h 2263806"/>
              <a:gd name="connsiteX5" fmla="*/ 2882283 w 3343922"/>
              <a:gd name="connsiteY5" fmla="*/ 582967 h 2263806"/>
              <a:gd name="connsiteX6" fmla="*/ 2109926 w 3343922"/>
              <a:gd name="connsiteY6" fmla="*/ 130206 h 2263806"/>
              <a:gd name="connsiteX7" fmla="*/ 1763696 w 3343922"/>
              <a:gd name="connsiteY7" fmla="*/ 76940 h 226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3922" h="2263806">
                <a:moveTo>
                  <a:pt x="1763696" y="76940"/>
                </a:moveTo>
                <a:cubicBezTo>
                  <a:pt x="1475172" y="153880"/>
                  <a:pt x="603681" y="269289"/>
                  <a:pt x="378780" y="591844"/>
                </a:cubicBezTo>
                <a:cubicBezTo>
                  <a:pt x="153879" y="914399"/>
                  <a:pt x="0" y="1760738"/>
                  <a:pt x="414291" y="2012272"/>
                </a:cubicBezTo>
                <a:cubicBezTo>
                  <a:pt x="828582" y="2263806"/>
                  <a:pt x="2385134" y="2251969"/>
                  <a:pt x="2864528" y="2101048"/>
                </a:cubicBezTo>
                <a:cubicBezTo>
                  <a:pt x="3343922" y="1950128"/>
                  <a:pt x="3287697" y="1359763"/>
                  <a:pt x="3290656" y="1106749"/>
                </a:cubicBezTo>
                <a:cubicBezTo>
                  <a:pt x="3293615" y="853736"/>
                  <a:pt x="3079071" y="745724"/>
                  <a:pt x="2882283" y="582967"/>
                </a:cubicBezTo>
                <a:cubicBezTo>
                  <a:pt x="2685495" y="420210"/>
                  <a:pt x="2303755" y="211585"/>
                  <a:pt x="2109926" y="130206"/>
                </a:cubicBezTo>
                <a:cubicBezTo>
                  <a:pt x="1916097" y="48827"/>
                  <a:pt x="2052220" y="0"/>
                  <a:pt x="1763696" y="76940"/>
                </a:cubicBezTo>
                <a:close/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/>
          <p:cNvSpPr txBox="1"/>
          <p:nvPr/>
        </p:nvSpPr>
        <p:spPr>
          <a:xfrm>
            <a:off x="2771800" y="10527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Stable or balanced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7824" y="42930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Stable or balanced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55768" y="1268760"/>
            <a:ext cx="162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Unstable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92280" y="4365104"/>
            <a:ext cx="162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Unstable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19675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A labeled complete graph is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balanced</a:t>
            </a:r>
            <a:r>
              <a:rPr lang="en-US" sz="2000" dirty="0" smtClean="0"/>
              <a:t> if every one of its triangles is balanced</a:t>
            </a:r>
            <a:endParaRPr lang="el-G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2276872"/>
            <a:ext cx="7488832" cy="923330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Structural Balance Property: </a:t>
            </a:r>
            <a:r>
              <a:rPr lang="en-US" dirty="0" smtClean="0"/>
              <a:t>For every set of three nodes, if we consider the three edges connecting them, either all three of these are labeled +, or else exactly one of them is labeled – (odd number of +)</a:t>
            </a:r>
            <a:endParaRPr lang="el-GR" dirty="0"/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01008"/>
            <a:ext cx="22574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20478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594928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What does a balanced network look like?</a:t>
            </a:r>
            <a:endParaRPr lang="el-GR" sz="2400" i="1" dirty="0"/>
          </a:p>
        </p:txBody>
      </p:sp>
    </p:spTree>
    <p:extLst>
      <p:ext uri="{BB962C8B-B14F-4D97-AF65-F5344CB8AC3E}">
        <p14:creationId xmlns:p14="http://schemas.microsoft.com/office/powerpoint/2010/main" val="21491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The Structure of Balanced Networks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789310"/>
            <a:ext cx="4392488" cy="21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1340768"/>
            <a:ext cx="7920880" cy="1631216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Balance Theorem: </a:t>
            </a:r>
            <a:r>
              <a:rPr lang="en-US" sz="2000" dirty="0" smtClean="0"/>
              <a:t>If a labeled </a:t>
            </a:r>
            <a:r>
              <a:rPr lang="en-US" sz="2000" i="1" dirty="0" smtClean="0"/>
              <a:t>complete</a:t>
            </a:r>
            <a:r>
              <a:rPr lang="en-US" sz="2000" dirty="0" smtClean="0"/>
              <a:t> graph is balanced, 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all pairs of nodes are friends, or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the nodes can be divided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into two groups </a:t>
            </a:r>
            <a:r>
              <a:rPr lang="en-US" sz="2000" dirty="0" smtClean="0"/>
              <a:t>X and Y, such that every pair of nodes in X like each other, every pair of nodes in Y like each other, and every one in X is the enemy of every one in Y.</a:t>
            </a:r>
            <a:endParaRPr lang="el-G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591792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Proof ...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320368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From a local to a global property</a:t>
            </a:r>
            <a:endParaRPr lang="el-GR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Applications of 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   Political science: International relationships (I)</a:t>
            </a: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132856"/>
            <a:ext cx="7488832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conflict of Bangladesh’s separation from Pakistan in 1972 (1)</a:t>
            </a:r>
            <a:endParaRPr lang="el-GR" dirty="0"/>
          </a:p>
        </p:txBody>
      </p:sp>
      <p:sp>
        <p:nvSpPr>
          <p:cNvPr id="10" name="Oval 9"/>
          <p:cNvSpPr/>
          <p:nvPr/>
        </p:nvSpPr>
        <p:spPr>
          <a:xfrm>
            <a:off x="1403648" y="3429000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USA</a:t>
            </a:r>
            <a:endParaRPr lang="el-GR" dirty="0"/>
          </a:p>
        </p:txBody>
      </p:sp>
      <p:sp>
        <p:nvSpPr>
          <p:cNvPr id="12" name="Oval 11"/>
          <p:cNvSpPr/>
          <p:nvPr/>
        </p:nvSpPr>
        <p:spPr>
          <a:xfrm>
            <a:off x="3347864" y="2924944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USSR</a:t>
            </a:r>
            <a:endParaRPr lang="el-GR" dirty="0"/>
          </a:p>
        </p:txBody>
      </p:sp>
      <p:sp>
        <p:nvSpPr>
          <p:cNvPr id="13" name="Oval 12"/>
          <p:cNvSpPr/>
          <p:nvPr/>
        </p:nvSpPr>
        <p:spPr>
          <a:xfrm>
            <a:off x="2915816" y="4869160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China</a:t>
            </a:r>
            <a:endParaRPr lang="el-GR" dirty="0"/>
          </a:p>
        </p:txBody>
      </p:sp>
      <p:sp>
        <p:nvSpPr>
          <p:cNvPr id="14" name="Oval 13"/>
          <p:cNvSpPr/>
          <p:nvPr/>
        </p:nvSpPr>
        <p:spPr>
          <a:xfrm>
            <a:off x="4860032" y="5013176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India</a:t>
            </a:r>
            <a:endParaRPr lang="el-GR" dirty="0"/>
          </a:p>
        </p:txBody>
      </p:sp>
      <p:sp>
        <p:nvSpPr>
          <p:cNvPr id="15" name="Oval 14"/>
          <p:cNvSpPr/>
          <p:nvPr/>
        </p:nvSpPr>
        <p:spPr>
          <a:xfrm>
            <a:off x="6372200" y="3356992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Pakistan</a:t>
            </a:r>
            <a:endParaRPr lang="el-GR" sz="1200" dirty="0"/>
          </a:p>
        </p:txBody>
      </p:sp>
      <p:sp>
        <p:nvSpPr>
          <p:cNvPr id="16" name="Oval 15"/>
          <p:cNvSpPr/>
          <p:nvPr/>
        </p:nvSpPr>
        <p:spPr>
          <a:xfrm>
            <a:off x="7020272" y="458112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Bangladesh</a:t>
            </a:r>
            <a:endParaRPr lang="el-GR" sz="800" b="1" dirty="0"/>
          </a:p>
        </p:txBody>
      </p:sp>
      <p:sp>
        <p:nvSpPr>
          <p:cNvPr id="17" name="Oval 16"/>
          <p:cNvSpPr/>
          <p:nvPr/>
        </p:nvSpPr>
        <p:spPr>
          <a:xfrm>
            <a:off x="5148064" y="2924944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N. Vietnam</a:t>
            </a:r>
            <a:endParaRPr lang="el-GR" sz="900" dirty="0"/>
          </a:p>
        </p:txBody>
      </p:sp>
      <p:cxnSp>
        <p:nvCxnSpPr>
          <p:cNvPr id="19" name="Straight Connector 18"/>
          <p:cNvCxnSpPr>
            <a:stCxn id="12" idx="4"/>
            <a:endCxn id="13" idx="0"/>
          </p:cNvCxnSpPr>
          <p:nvPr/>
        </p:nvCxnSpPr>
        <p:spPr>
          <a:xfrm flipH="1">
            <a:off x="3419872" y="3789040"/>
            <a:ext cx="432048" cy="10801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47864" y="400506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Straight Connector 21"/>
          <p:cNvCxnSpPr>
            <a:stCxn id="13" idx="6"/>
            <a:endCxn id="14" idx="2"/>
          </p:cNvCxnSpPr>
          <p:nvPr/>
        </p:nvCxnSpPr>
        <p:spPr>
          <a:xfrm>
            <a:off x="3923928" y="5301208"/>
            <a:ext cx="936104" cy="1440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83968" y="501317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Straight Connector 24"/>
          <p:cNvCxnSpPr>
            <a:stCxn id="10" idx="5"/>
            <a:endCxn id="13" idx="1"/>
          </p:cNvCxnSpPr>
          <p:nvPr/>
        </p:nvCxnSpPr>
        <p:spPr>
          <a:xfrm>
            <a:off x="2264125" y="4166552"/>
            <a:ext cx="799326" cy="8291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55776" y="4293096"/>
            <a:ext cx="43204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l-GR" sz="20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8" name="Straight Connector 27"/>
          <p:cNvCxnSpPr>
            <a:endCxn id="14" idx="7"/>
          </p:cNvCxnSpPr>
          <p:nvPr/>
        </p:nvCxnSpPr>
        <p:spPr>
          <a:xfrm flipH="1">
            <a:off x="5720509" y="4221088"/>
            <a:ext cx="939723" cy="9186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84168" y="414908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552" y="602128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USA support to Pakistan?</a:t>
            </a:r>
          </a:p>
        </p:txBody>
      </p:sp>
      <p:cxnSp>
        <p:nvCxnSpPr>
          <p:cNvPr id="33" name="Straight Connector 32"/>
          <p:cNvCxnSpPr>
            <a:endCxn id="14" idx="1"/>
          </p:cNvCxnSpPr>
          <p:nvPr/>
        </p:nvCxnSpPr>
        <p:spPr>
          <a:xfrm>
            <a:off x="2411760" y="4005064"/>
            <a:ext cx="2595907" cy="113465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6"/>
            <a:endCxn id="15" idx="3"/>
          </p:cNvCxnSpPr>
          <p:nvPr/>
        </p:nvCxnSpPr>
        <p:spPr>
          <a:xfrm>
            <a:off x="2411760" y="3861048"/>
            <a:ext cx="4108075" cy="23349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7"/>
            <a:endCxn id="12" idx="2"/>
          </p:cNvCxnSpPr>
          <p:nvPr/>
        </p:nvCxnSpPr>
        <p:spPr>
          <a:xfrm flipV="1">
            <a:off x="2264125" y="3356992"/>
            <a:ext cx="1083739" cy="198552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15816" y="2996952"/>
            <a:ext cx="43204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-25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32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stCxn id="15" idx="5"/>
            <a:endCxn id="16" idx="0"/>
          </p:cNvCxnSpPr>
          <p:nvPr/>
        </p:nvCxnSpPr>
        <p:spPr>
          <a:xfrm>
            <a:off x="7232677" y="4094544"/>
            <a:ext cx="291651" cy="48658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452320" y="400506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9087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How a network evolves over time</a:t>
            </a: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0466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Influence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vs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Which</a:t>
            </a:r>
            <a:r>
              <a:rPr lang="en-US" sz="2400" dirty="0" smtClean="0"/>
              <a:t> social force (influence or </a:t>
            </a:r>
            <a:r>
              <a:rPr lang="en-US" sz="2400" dirty="0" err="1" smtClean="0"/>
              <a:t>homophily</a:t>
            </a:r>
            <a:r>
              <a:rPr lang="en-US" sz="2400" dirty="0" smtClean="0"/>
              <a:t>) resulted in an </a:t>
            </a:r>
            <a:r>
              <a:rPr lang="en-US" sz="2400" dirty="0" err="1" smtClean="0"/>
              <a:t>assortative</a:t>
            </a:r>
            <a:r>
              <a:rPr lang="en-US" sz="2400" dirty="0" smtClean="0"/>
              <a:t> network?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914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Applications of 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34076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International relationships (I)</a:t>
            </a: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916832"/>
            <a:ext cx="7488832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conflict of Bangladesh’s separation from Pakistan in 1972 (II)</a:t>
            </a:r>
            <a:endParaRPr lang="el-GR" dirty="0"/>
          </a:p>
        </p:txBody>
      </p:sp>
      <p:sp>
        <p:nvSpPr>
          <p:cNvPr id="10" name="Oval 9"/>
          <p:cNvSpPr/>
          <p:nvPr/>
        </p:nvSpPr>
        <p:spPr>
          <a:xfrm>
            <a:off x="1403648" y="3212976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USA</a:t>
            </a:r>
            <a:endParaRPr lang="el-GR" dirty="0"/>
          </a:p>
        </p:txBody>
      </p:sp>
      <p:sp>
        <p:nvSpPr>
          <p:cNvPr id="12" name="Oval 11"/>
          <p:cNvSpPr/>
          <p:nvPr/>
        </p:nvSpPr>
        <p:spPr>
          <a:xfrm>
            <a:off x="3347864" y="2708920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USSR</a:t>
            </a:r>
            <a:endParaRPr lang="el-GR" dirty="0"/>
          </a:p>
        </p:txBody>
      </p:sp>
      <p:sp>
        <p:nvSpPr>
          <p:cNvPr id="13" name="Oval 12"/>
          <p:cNvSpPr/>
          <p:nvPr/>
        </p:nvSpPr>
        <p:spPr>
          <a:xfrm>
            <a:off x="2915816" y="4653136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China</a:t>
            </a:r>
            <a:endParaRPr lang="el-GR" dirty="0"/>
          </a:p>
        </p:txBody>
      </p:sp>
      <p:sp>
        <p:nvSpPr>
          <p:cNvPr id="14" name="Oval 13"/>
          <p:cNvSpPr/>
          <p:nvPr/>
        </p:nvSpPr>
        <p:spPr>
          <a:xfrm>
            <a:off x="4860032" y="4797152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India</a:t>
            </a:r>
            <a:endParaRPr lang="el-GR" dirty="0"/>
          </a:p>
        </p:txBody>
      </p:sp>
      <p:sp>
        <p:nvSpPr>
          <p:cNvPr id="15" name="Oval 14"/>
          <p:cNvSpPr/>
          <p:nvPr/>
        </p:nvSpPr>
        <p:spPr>
          <a:xfrm>
            <a:off x="6372200" y="314096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Pakistan</a:t>
            </a:r>
            <a:endParaRPr lang="el-GR" sz="1200" dirty="0"/>
          </a:p>
        </p:txBody>
      </p:sp>
      <p:sp>
        <p:nvSpPr>
          <p:cNvPr id="16" name="Oval 15"/>
          <p:cNvSpPr/>
          <p:nvPr/>
        </p:nvSpPr>
        <p:spPr>
          <a:xfrm>
            <a:off x="7020272" y="4365104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Bangladesh</a:t>
            </a:r>
            <a:endParaRPr lang="el-GR" sz="800" b="1" dirty="0"/>
          </a:p>
        </p:txBody>
      </p:sp>
      <p:sp>
        <p:nvSpPr>
          <p:cNvPr id="17" name="Oval 16"/>
          <p:cNvSpPr/>
          <p:nvPr/>
        </p:nvSpPr>
        <p:spPr>
          <a:xfrm>
            <a:off x="5148064" y="2708920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N. Vietnam</a:t>
            </a:r>
            <a:endParaRPr lang="el-GR" sz="900" dirty="0"/>
          </a:p>
        </p:txBody>
      </p:sp>
      <p:cxnSp>
        <p:nvCxnSpPr>
          <p:cNvPr id="19" name="Straight Connector 18"/>
          <p:cNvCxnSpPr>
            <a:stCxn id="12" idx="4"/>
            <a:endCxn id="13" idx="0"/>
          </p:cNvCxnSpPr>
          <p:nvPr/>
        </p:nvCxnSpPr>
        <p:spPr>
          <a:xfrm flipH="1">
            <a:off x="3419872" y="3573016"/>
            <a:ext cx="432048" cy="10801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47864" y="378904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Straight Connector 21"/>
          <p:cNvCxnSpPr>
            <a:stCxn id="13" idx="6"/>
            <a:endCxn id="14" idx="2"/>
          </p:cNvCxnSpPr>
          <p:nvPr/>
        </p:nvCxnSpPr>
        <p:spPr>
          <a:xfrm>
            <a:off x="3923928" y="5085184"/>
            <a:ext cx="936104" cy="1440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83968" y="479715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Straight Connector 24"/>
          <p:cNvCxnSpPr>
            <a:stCxn id="10" idx="5"/>
            <a:endCxn id="13" idx="1"/>
          </p:cNvCxnSpPr>
          <p:nvPr/>
        </p:nvCxnSpPr>
        <p:spPr>
          <a:xfrm>
            <a:off x="2264125" y="3950528"/>
            <a:ext cx="799326" cy="8291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55776" y="4077072"/>
            <a:ext cx="43204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l-GR" sz="20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8" name="Straight Connector 27"/>
          <p:cNvCxnSpPr>
            <a:endCxn id="14" idx="7"/>
          </p:cNvCxnSpPr>
          <p:nvPr/>
        </p:nvCxnSpPr>
        <p:spPr>
          <a:xfrm flipH="1">
            <a:off x="5720509" y="4005064"/>
            <a:ext cx="939723" cy="9186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68144" y="422108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552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China?</a:t>
            </a:r>
            <a:endParaRPr lang="el-GR" dirty="0"/>
          </a:p>
        </p:txBody>
      </p:sp>
      <p:cxnSp>
        <p:nvCxnSpPr>
          <p:cNvPr id="33" name="Straight Connector 32"/>
          <p:cNvCxnSpPr>
            <a:endCxn id="14" idx="1"/>
          </p:cNvCxnSpPr>
          <p:nvPr/>
        </p:nvCxnSpPr>
        <p:spPr>
          <a:xfrm>
            <a:off x="2411760" y="3789040"/>
            <a:ext cx="2595907" cy="113465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6"/>
            <a:endCxn id="15" idx="3"/>
          </p:cNvCxnSpPr>
          <p:nvPr/>
        </p:nvCxnSpPr>
        <p:spPr>
          <a:xfrm>
            <a:off x="2411760" y="3645024"/>
            <a:ext cx="4108075" cy="23349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7"/>
            <a:endCxn id="12" idx="2"/>
          </p:cNvCxnSpPr>
          <p:nvPr/>
        </p:nvCxnSpPr>
        <p:spPr>
          <a:xfrm flipV="1">
            <a:off x="2264125" y="3140968"/>
            <a:ext cx="1083739" cy="198552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355976" y="2996952"/>
            <a:ext cx="864096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15816" y="2780928"/>
            <a:ext cx="43204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-25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32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0" y="2564904"/>
            <a:ext cx="43204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-25000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endParaRPr lang="el-GR" sz="3200" b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stCxn id="15" idx="5"/>
            <a:endCxn id="16" idx="0"/>
          </p:cNvCxnSpPr>
          <p:nvPr/>
        </p:nvCxnSpPr>
        <p:spPr>
          <a:xfrm>
            <a:off x="7232677" y="3878520"/>
            <a:ext cx="291651" cy="48658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452320" y="378904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2" name="Straight Connector 31"/>
          <p:cNvCxnSpPr>
            <a:endCxn id="14" idx="0"/>
          </p:cNvCxnSpPr>
          <p:nvPr/>
        </p:nvCxnSpPr>
        <p:spPr>
          <a:xfrm>
            <a:off x="4139952" y="3501008"/>
            <a:ext cx="1224136" cy="129614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7" idx="4"/>
          </p:cNvCxnSpPr>
          <p:nvPr/>
        </p:nvCxnSpPr>
        <p:spPr>
          <a:xfrm flipH="1">
            <a:off x="5580112" y="3573016"/>
            <a:ext cx="72008" cy="1224136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56176" y="3284984"/>
            <a:ext cx="216024" cy="7200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940152" y="3573016"/>
            <a:ext cx="1152128" cy="10081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15" idx="3"/>
          </p:cNvCxnSpPr>
          <p:nvPr/>
        </p:nvCxnSpPr>
        <p:spPr>
          <a:xfrm>
            <a:off x="4355976" y="3356992"/>
            <a:ext cx="2163859" cy="52152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16" idx="1"/>
          </p:cNvCxnSpPr>
          <p:nvPr/>
        </p:nvCxnSpPr>
        <p:spPr>
          <a:xfrm flipV="1">
            <a:off x="3923928" y="4491648"/>
            <a:ext cx="3243979" cy="44952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4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Applications of 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05273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International relationships (II)</a:t>
            </a: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6680795" cy="48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33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 Weaker Form of 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8860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700808"/>
            <a:ext cx="26955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059832" y="35010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Allow this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3707904" y="2636912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707904" y="2636912"/>
            <a:ext cx="792088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11560" y="4725144"/>
            <a:ext cx="7776864" cy="646331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Weak Structural Balance Property: </a:t>
            </a:r>
            <a:r>
              <a:rPr lang="en-US" dirty="0" smtClean="0"/>
              <a:t>There is no set of three nodes such that the edges among them consist of exactly two positive edges and one negative edge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55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988840"/>
            <a:ext cx="7920880" cy="1323439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Weakly Balance Theorem: </a:t>
            </a:r>
            <a:r>
              <a:rPr lang="en-US" sz="2000" dirty="0" smtClean="0"/>
              <a:t>If a labeled complete graph is weakly balanced, its nodes can be divided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into groups </a:t>
            </a:r>
            <a:r>
              <a:rPr lang="en-US" sz="2000" dirty="0" smtClean="0"/>
              <a:t>in such a way that every two nodes belonging to the same group are friends, and every two nodes belonging to different groups are enemies.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1663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 Weaker Form of 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40770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Proof 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41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11663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 Weaker Form of 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6"/>
            <a:ext cx="4680520" cy="378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4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Trust, distrust and online ratings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24744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Evaluation of products and trust/distrust of other users</a:t>
            </a:r>
          </a:p>
          <a:p>
            <a:endParaRPr lang="en-US" dirty="0" smtClean="0"/>
          </a:p>
          <a:p>
            <a:r>
              <a:rPr lang="en-US" sz="2000" dirty="0" smtClean="0"/>
              <a:t>Directed Graphs</a:t>
            </a:r>
            <a:endParaRPr lang="el-GR" sz="2000" dirty="0"/>
          </a:p>
        </p:txBody>
      </p:sp>
      <p:sp>
        <p:nvSpPr>
          <p:cNvPr id="7" name="Oval 6"/>
          <p:cNvSpPr/>
          <p:nvPr/>
        </p:nvSpPr>
        <p:spPr>
          <a:xfrm>
            <a:off x="1259632" y="278092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2411760" y="306896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9" name="Oval 8"/>
          <p:cNvSpPr/>
          <p:nvPr/>
        </p:nvSpPr>
        <p:spPr>
          <a:xfrm>
            <a:off x="1691680" y="378904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l-GR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47664" y="3140968"/>
            <a:ext cx="279296" cy="7007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7"/>
            <a:endCxn id="8" idx="4"/>
          </p:cNvCxnSpPr>
          <p:nvPr/>
        </p:nvCxnSpPr>
        <p:spPr>
          <a:xfrm flipV="1">
            <a:off x="2060456" y="3429000"/>
            <a:ext cx="567328" cy="4127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536" y="43651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trusts B, B trusts C, A ? C</a:t>
            </a:r>
            <a:endParaRPr lang="el-GR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63688" y="2996952"/>
            <a:ext cx="648072" cy="144016"/>
          </a:xfrm>
          <a:prstGeom prst="straightConnector1">
            <a:avLst/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15616" y="3356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3768" y="36450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99992" y="278092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l-GR" dirty="0"/>
          </a:p>
        </p:txBody>
      </p:sp>
      <p:sp>
        <p:nvSpPr>
          <p:cNvPr id="20" name="Oval 19"/>
          <p:cNvSpPr/>
          <p:nvPr/>
        </p:nvSpPr>
        <p:spPr>
          <a:xfrm>
            <a:off x="5652120" y="306896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21" name="Oval 20"/>
          <p:cNvSpPr/>
          <p:nvPr/>
        </p:nvSpPr>
        <p:spPr>
          <a:xfrm>
            <a:off x="4932040" y="378904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l-GR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788024" y="3140968"/>
            <a:ext cx="279296" cy="7007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7"/>
            <a:endCxn id="20" idx="4"/>
          </p:cNvCxnSpPr>
          <p:nvPr/>
        </p:nvCxnSpPr>
        <p:spPr>
          <a:xfrm flipV="1">
            <a:off x="5300816" y="3429000"/>
            <a:ext cx="567328" cy="4127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04048" y="2996952"/>
            <a:ext cx="648072" cy="144016"/>
          </a:xfrm>
          <a:prstGeom prst="straightConnector1">
            <a:avLst/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9992" y="32849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2120" y="35730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55976" y="4365105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distrusts B, B distrusts C, A ? C</a:t>
            </a:r>
          </a:p>
          <a:p>
            <a:r>
              <a:rPr lang="en-US" dirty="0" smtClean="0"/>
              <a:t>If distrust enemy relation, +</a:t>
            </a:r>
          </a:p>
          <a:p>
            <a:r>
              <a:rPr lang="en-US" dirty="0" smtClean="0"/>
              <a:t>A distrusts means that A is better than B, -</a:t>
            </a:r>
            <a:endParaRPr lang="el-GR" dirty="0"/>
          </a:p>
        </p:txBody>
      </p:sp>
      <p:sp>
        <p:nvSpPr>
          <p:cNvPr id="36" name="TextBox 35"/>
          <p:cNvSpPr txBox="1"/>
          <p:nvPr/>
        </p:nvSpPr>
        <p:spPr>
          <a:xfrm>
            <a:off x="4427984" y="530120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Depends on the application</a:t>
            </a:r>
          </a:p>
          <a:p>
            <a:r>
              <a:rPr lang="en-US" dirty="0" smtClean="0"/>
              <a:t>Rating political books or</a:t>
            </a:r>
          </a:p>
          <a:p>
            <a:r>
              <a:rPr lang="en-US" dirty="0" smtClean="0"/>
              <a:t>Consumer rating electronics products</a:t>
            </a:r>
          </a:p>
        </p:txBody>
      </p:sp>
    </p:spTree>
    <p:extLst>
      <p:ext uri="{BB962C8B-B14F-4D97-AF65-F5344CB8AC3E}">
        <p14:creationId xmlns:p14="http://schemas.microsoft.com/office/powerpoint/2010/main" val="37925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11663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Generalizing 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844824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Non-complete graphs 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Instead of all triangles, “most” triangles, approximately divide the graph</a:t>
            </a:r>
            <a:endParaRPr lang="el-G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4149081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We shall use the original (“non-weak” definition of structural balance)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246748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Structural Balance in Arbitrary Graphs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400" dirty="0" smtClean="0"/>
              <a:t>Thee possible relations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400" dirty="0" smtClean="0"/>
              <a:t>Positive edge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400" dirty="0" smtClean="0"/>
              <a:t>Negative edge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400" dirty="0" smtClean="0"/>
              <a:t>Absence of an edge</a:t>
            </a:r>
            <a:endParaRPr lang="el-GR" sz="2400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060848"/>
            <a:ext cx="4191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6" y="5445224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a good definition of balance in a non-complete graph?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Definition for General Graphs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276872"/>
            <a:ext cx="7920880" cy="707886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 (non-complete) graph is balanced if it can be completed by adding edges to form a signed complete graph that is balanced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19675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Based on triangles (local view)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Division of the network (global view)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33949"/>
            <a:ext cx="3744416" cy="284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3347864" y="4077072"/>
            <a:ext cx="432048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771800" y="4077072"/>
            <a:ext cx="504056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92080" y="378904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8224" y="35730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l-GR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43808" y="4653136"/>
            <a:ext cx="115212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83768" y="4581128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11760" y="4725144"/>
            <a:ext cx="1224136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92080" y="4149080"/>
            <a:ext cx="12241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88224" y="39330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Definition for General Graphs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4191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2771800" y="2132856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915816" y="2708920"/>
            <a:ext cx="50405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15816" y="3140968"/>
            <a:ext cx="432048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35896" y="2132856"/>
            <a:ext cx="216024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35896" y="2708920"/>
            <a:ext cx="864096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43808" y="2132856"/>
            <a:ext cx="648072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051720" y="3140968"/>
            <a:ext cx="50405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979712" y="2132856"/>
            <a:ext cx="720080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64088" y="1412776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00192" y="11967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58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AND WEAK 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414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Definition for General Graphs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060848"/>
            <a:ext cx="8280920" cy="1015663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 (non-complete) graph is balanced if it possible to divide the nodes into two sets X and Y, such that any edge with both ends inside X or both ends inside Y is positive and any edge with one end in X and one end in Y is negative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19675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Based on triangles (local view)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Division of the network (global view)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56992"/>
            <a:ext cx="3744416" cy="284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15"/>
          <p:cNvSpPr/>
          <p:nvPr/>
        </p:nvSpPr>
        <p:spPr>
          <a:xfrm>
            <a:off x="2252460" y="3328496"/>
            <a:ext cx="2179469" cy="1772575"/>
          </a:xfrm>
          <a:custGeom>
            <a:avLst/>
            <a:gdLst>
              <a:gd name="connsiteX0" fmla="*/ 830063 w 2179469"/>
              <a:gd name="connsiteY0" fmla="*/ 41429 h 1772575"/>
              <a:gd name="connsiteX1" fmla="*/ 93216 w 2179469"/>
              <a:gd name="connsiteY1" fmla="*/ 387658 h 1772575"/>
              <a:gd name="connsiteX2" fmla="*/ 270769 w 2179469"/>
              <a:gd name="connsiteY2" fmla="*/ 1062361 h 1772575"/>
              <a:gd name="connsiteX3" fmla="*/ 741286 w 2179469"/>
              <a:gd name="connsiteY3" fmla="*/ 1435223 h 1772575"/>
              <a:gd name="connsiteX4" fmla="*/ 1291701 w 2179469"/>
              <a:gd name="connsiteY4" fmla="*/ 1763697 h 1772575"/>
              <a:gd name="connsiteX5" fmla="*/ 2064059 w 2179469"/>
              <a:gd name="connsiteY5" fmla="*/ 1488489 h 1772575"/>
              <a:gd name="connsiteX6" fmla="*/ 1984160 w 2179469"/>
              <a:gd name="connsiteY6" fmla="*/ 982462 h 1772575"/>
              <a:gd name="connsiteX7" fmla="*/ 1850995 w 2179469"/>
              <a:gd name="connsiteY7" fmla="*/ 627355 h 1772575"/>
              <a:gd name="connsiteX8" fmla="*/ 1513643 w 2179469"/>
              <a:gd name="connsiteY8" fmla="*/ 245615 h 1772575"/>
              <a:gd name="connsiteX9" fmla="*/ 1309457 w 2179469"/>
              <a:gd name="connsiteY9" fmla="*/ 139083 h 1772575"/>
              <a:gd name="connsiteX10" fmla="*/ 830063 w 2179469"/>
              <a:gd name="connsiteY10" fmla="*/ 41429 h 177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469" h="1772575">
                <a:moveTo>
                  <a:pt x="830063" y="41429"/>
                </a:moveTo>
                <a:cubicBezTo>
                  <a:pt x="627356" y="82858"/>
                  <a:pt x="186432" y="217503"/>
                  <a:pt x="93216" y="387658"/>
                </a:cubicBezTo>
                <a:cubicBezTo>
                  <a:pt x="0" y="557813"/>
                  <a:pt x="162757" y="887767"/>
                  <a:pt x="270769" y="1062361"/>
                </a:cubicBezTo>
                <a:cubicBezTo>
                  <a:pt x="378781" y="1236955"/>
                  <a:pt x="571131" y="1318334"/>
                  <a:pt x="741286" y="1435223"/>
                </a:cubicBezTo>
                <a:cubicBezTo>
                  <a:pt x="911441" y="1552112"/>
                  <a:pt x="1071239" y="1754819"/>
                  <a:pt x="1291701" y="1763697"/>
                </a:cubicBezTo>
                <a:cubicBezTo>
                  <a:pt x="1512163" y="1772575"/>
                  <a:pt x="1948649" y="1618695"/>
                  <a:pt x="2064059" y="1488489"/>
                </a:cubicBezTo>
                <a:cubicBezTo>
                  <a:pt x="2179469" y="1358283"/>
                  <a:pt x="2019671" y="1125984"/>
                  <a:pt x="1984160" y="982462"/>
                </a:cubicBezTo>
                <a:cubicBezTo>
                  <a:pt x="1948649" y="838940"/>
                  <a:pt x="1929414" y="750163"/>
                  <a:pt x="1850995" y="627355"/>
                </a:cubicBezTo>
                <a:cubicBezTo>
                  <a:pt x="1772576" y="504547"/>
                  <a:pt x="1603899" y="326994"/>
                  <a:pt x="1513643" y="245615"/>
                </a:cubicBezTo>
                <a:cubicBezTo>
                  <a:pt x="1423387" y="164236"/>
                  <a:pt x="1426346" y="171635"/>
                  <a:pt x="1309457" y="139083"/>
                </a:cubicBezTo>
                <a:cubicBezTo>
                  <a:pt x="1192568" y="106532"/>
                  <a:pt x="1032770" y="0"/>
                  <a:pt x="830063" y="4142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Freeform 17"/>
          <p:cNvSpPr/>
          <p:nvPr/>
        </p:nvSpPr>
        <p:spPr>
          <a:xfrm>
            <a:off x="1197497" y="4077179"/>
            <a:ext cx="2797947" cy="2325950"/>
          </a:xfrm>
          <a:custGeom>
            <a:avLst/>
            <a:gdLst>
              <a:gd name="connsiteX0" fmla="*/ 757562 w 2797947"/>
              <a:gd name="connsiteY0" fmla="*/ 322555 h 2325950"/>
              <a:gd name="connsiteX1" fmla="*/ 251534 w 2797947"/>
              <a:gd name="connsiteY1" fmla="*/ 56225 h 2325950"/>
              <a:gd name="connsiteX2" fmla="*/ 65103 w 2797947"/>
              <a:gd name="connsiteY2" fmla="*/ 659907 h 2325950"/>
              <a:gd name="connsiteX3" fmla="*/ 642152 w 2797947"/>
              <a:gd name="connsiteY3" fmla="*/ 2062579 h 2325950"/>
              <a:gd name="connsiteX4" fmla="*/ 1450020 w 2797947"/>
              <a:gd name="connsiteY4" fmla="*/ 2240132 h 2325950"/>
              <a:gd name="connsiteX5" fmla="*/ 2533096 w 2797947"/>
              <a:gd name="connsiteY5" fmla="*/ 2098089 h 2325950"/>
              <a:gd name="connsiteX6" fmla="*/ 2772793 w 2797947"/>
              <a:gd name="connsiteY6" fmla="*/ 1458897 h 2325950"/>
              <a:gd name="connsiteX7" fmla="*/ 2382175 w 2797947"/>
              <a:gd name="connsiteY7" fmla="*/ 1343487 h 2325950"/>
              <a:gd name="connsiteX8" fmla="*/ 1787371 w 2797947"/>
              <a:gd name="connsiteY8" fmla="*/ 1316854 h 2325950"/>
              <a:gd name="connsiteX9" fmla="*/ 1183690 w 2797947"/>
              <a:gd name="connsiteY9" fmla="*/ 1201445 h 2325950"/>
              <a:gd name="connsiteX10" fmla="*/ 1094913 w 2797947"/>
              <a:gd name="connsiteY10" fmla="*/ 704295 h 2325950"/>
              <a:gd name="connsiteX11" fmla="*/ 757562 w 2797947"/>
              <a:gd name="connsiteY11" fmla="*/ 322555 h 23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7947" h="2325950">
                <a:moveTo>
                  <a:pt x="757562" y="322555"/>
                </a:moveTo>
                <a:cubicBezTo>
                  <a:pt x="616999" y="214543"/>
                  <a:pt x="366944" y="0"/>
                  <a:pt x="251534" y="56225"/>
                </a:cubicBezTo>
                <a:cubicBezTo>
                  <a:pt x="136124" y="112450"/>
                  <a:pt x="0" y="325515"/>
                  <a:pt x="65103" y="659907"/>
                </a:cubicBezTo>
                <a:cubicBezTo>
                  <a:pt x="130206" y="994299"/>
                  <a:pt x="411333" y="1799208"/>
                  <a:pt x="642152" y="2062579"/>
                </a:cubicBezTo>
                <a:cubicBezTo>
                  <a:pt x="872971" y="2325950"/>
                  <a:pt x="1134863" y="2234214"/>
                  <a:pt x="1450020" y="2240132"/>
                </a:cubicBezTo>
                <a:cubicBezTo>
                  <a:pt x="1765177" y="2246050"/>
                  <a:pt x="2312634" y="2228295"/>
                  <a:pt x="2533096" y="2098089"/>
                </a:cubicBezTo>
                <a:cubicBezTo>
                  <a:pt x="2753558" y="1967883"/>
                  <a:pt x="2797947" y="1584664"/>
                  <a:pt x="2772793" y="1458897"/>
                </a:cubicBezTo>
                <a:cubicBezTo>
                  <a:pt x="2747640" y="1333130"/>
                  <a:pt x="2546412" y="1367161"/>
                  <a:pt x="2382175" y="1343487"/>
                </a:cubicBezTo>
                <a:cubicBezTo>
                  <a:pt x="2217938" y="1319813"/>
                  <a:pt x="1987118" y="1340528"/>
                  <a:pt x="1787371" y="1316854"/>
                </a:cubicBezTo>
                <a:cubicBezTo>
                  <a:pt x="1587624" y="1293180"/>
                  <a:pt x="1299100" y="1303538"/>
                  <a:pt x="1183690" y="1201445"/>
                </a:cubicBezTo>
                <a:cubicBezTo>
                  <a:pt x="1068280" y="1099352"/>
                  <a:pt x="1164455" y="850777"/>
                  <a:pt x="1094913" y="704295"/>
                </a:cubicBezTo>
                <a:cubicBezTo>
                  <a:pt x="1025371" y="557813"/>
                  <a:pt x="898125" y="430567"/>
                  <a:pt x="757562" y="32255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4788024" y="4077072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two definition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are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equivalent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just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 arbitrary signed graph is balanced under the first definition, if and only if, it is balanced under the second definitions</a:t>
            </a:r>
            <a:endParaRPr lang="el-G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16832"/>
            <a:ext cx="4191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Definition for General Graphs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860033" y="2996952"/>
            <a:ext cx="1656184" cy="1080120"/>
          </a:xfrm>
          <a:custGeom>
            <a:avLst/>
            <a:gdLst>
              <a:gd name="connsiteX0" fmla="*/ 759041 w 1748901"/>
              <a:gd name="connsiteY0" fmla="*/ 137604 h 1151138"/>
              <a:gd name="connsiteX1" fmla="*/ 181992 w 1748901"/>
              <a:gd name="connsiteY1" fmla="*/ 57705 h 1151138"/>
              <a:gd name="connsiteX2" fmla="*/ 13316 w 1748901"/>
              <a:gd name="connsiteY2" fmla="*/ 395056 h 1151138"/>
              <a:gd name="connsiteX3" fmla="*/ 261891 w 1748901"/>
              <a:gd name="connsiteY3" fmla="*/ 892206 h 1151138"/>
              <a:gd name="connsiteX4" fmla="*/ 1185169 w 1748901"/>
              <a:gd name="connsiteY4" fmla="*/ 1149658 h 1151138"/>
              <a:gd name="connsiteX5" fmla="*/ 1682318 w 1748901"/>
              <a:gd name="connsiteY5" fmla="*/ 883328 h 1151138"/>
              <a:gd name="connsiteX6" fmla="*/ 759041 w 1748901"/>
              <a:gd name="connsiteY6" fmla="*/ 137604 h 115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901" h="1151138">
                <a:moveTo>
                  <a:pt x="759041" y="137604"/>
                </a:moveTo>
                <a:cubicBezTo>
                  <a:pt x="508987" y="0"/>
                  <a:pt x="306279" y="14796"/>
                  <a:pt x="181992" y="57705"/>
                </a:cubicBezTo>
                <a:cubicBezTo>
                  <a:pt x="57705" y="100614"/>
                  <a:pt x="0" y="255973"/>
                  <a:pt x="13316" y="395056"/>
                </a:cubicBezTo>
                <a:cubicBezTo>
                  <a:pt x="26632" y="534139"/>
                  <a:pt x="66582" y="766439"/>
                  <a:pt x="261891" y="892206"/>
                </a:cubicBezTo>
                <a:cubicBezTo>
                  <a:pt x="457200" y="1017973"/>
                  <a:pt x="948431" y="1151138"/>
                  <a:pt x="1185169" y="1149658"/>
                </a:cubicBezTo>
                <a:cubicBezTo>
                  <a:pt x="1421907" y="1148178"/>
                  <a:pt x="1748901" y="1052004"/>
                  <a:pt x="1682318" y="883328"/>
                </a:cubicBezTo>
                <a:cubicBezTo>
                  <a:pt x="1615735" y="714652"/>
                  <a:pt x="1009095" y="275208"/>
                  <a:pt x="759041" y="13760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Freeform 13"/>
          <p:cNvSpPr/>
          <p:nvPr/>
        </p:nvSpPr>
        <p:spPr>
          <a:xfrm>
            <a:off x="1982680" y="1674920"/>
            <a:ext cx="2926672" cy="3786326"/>
          </a:xfrm>
          <a:custGeom>
            <a:avLst/>
            <a:gdLst>
              <a:gd name="connsiteX0" fmla="*/ 2056660 w 2926672"/>
              <a:gd name="connsiteY0" fmla="*/ 73981 h 3786326"/>
              <a:gd name="connsiteX1" fmla="*/ 2864528 w 2926672"/>
              <a:gd name="connsiteY1" fmla="*/ 1015014 h 3786326"/>
              <a:gd name="connsiteX2" fmla="*/ 2429522 w 2926672"/>
              <a:gd name="connsiteY2" fmla="*/ 1734105 h 3786326"/>
              <a:gd name="connsiteX3" fmla="*/ 2447277 w 2926672"/>
              <a:gd name="connsiteY3" fmla="*/ 2328909 h 3786326"/>
              <a:gd name="connsiteX4" fmla="*/ 2349623 w 2926672"/>
              <a:gd name="connsiteY4" fmla="*/ 2826059 h 3786326"/>
              <a:gd name="connsiteX5" fmla="*/ 2749118 w 2926672"/>
              <a:gd name="connsiteY5" fmla="*/ 3065756 h 3786326"/>
              <a:gd name="connsiteX6" fmla="*/ 2829017 w 2926672"/>
              <a:gd name="connsiteY6" fmla="*/ 3438618 h 3786326"/>
              <a:gd name="connsiteX7" fmla="*/ 2429522 w 2926672"/>
              <a:gd name="connsiteY7" fmla="*/ 3669437 h 3786326"/>
              <a:gd name="connsiteX8" fmla="*/ 1479611 w 2926672"/>
              <a:gd name="connsiteY8" fmla="*/ 3758214 h 3786326"/>
              <a:gd name="connsiteX9" fmla="*/ 858174 w 2926672"/>
              <a:gd name="connsiteY9" fmla="*/ 3500762 h 3786326"/>
              <a:gd name="connsiteX10" fmla="*/ 369903 w 2926672"/>
              <a:gd name="connsiteY10" fmla="*/ 3012490 h 3786326"/>
              <a:gd name="connsiteX11" fmla="*/ 130205 w 2926672"/>
              <a:gd name="connsiteY11" fmla="*/ 2684016 h 3786326"/>
              <a:gd name="connsiteX12" fmla="*/ 94695 w 2926672"/>
              <a:gd name="connsiteY12" fmla="*/ 2453197 h 3786326"/>
              <a:gd name="connsiteX13" fmla="*/ 698376 w 2926672"/>
              <a:gd name="connsiteY13" fmla="*/ 2231255 h 3786326"/>
              <a:gd name="connsiteX14" fmla="*/ 1115627 w 2926672"/>
              <a:gd name="connsiteY14" fmla="*/ 1911659 h 3786326"/>
              <a:gd name="connsiteX15" fmla="*/ 1160015 w 2926672"/>
              <a:gd name="connsiteY15" fmla="*/ 1299099 h 3786326"/>
              <a:gd name="connsiteX16" fmla="*/ 893685 w 2926672"/>
              <a:gd name="connsiteY16" fmla="*/ 846338 h 3786326"/>
              <a:gd name="connsiteX17" fmla="*/ 1213281 w 2926672"/>
              <a:gd name="connsiteY17" fmla="*/ 375822 h 3786326"/>
              <a:gd name="connsiteX18" fmla="*/ 1905739 w 2926672"/>
              <a:gd name="connsiteY18" fmla="*/ 38470 h 3786326"/>
              <a:gd name="connsiteX19" fmla="*/ 2101048 w 2926672"/>
              <a:gd name="connsiteY19" fmla="*/ 145002 h 3786326"/>
              <a:gd name="connsiteX20" fmla="*/ 2101048 w 2926672"/>
              <a:gd name="connsiteY20" fmla="*/ 145002 h 378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26672" h="3786326">
                <a:moveTo>
                  <a:pt x="2056660" y="73981"/>
                </a:moveTo>
                <a:cubicBezTo>
                  <a:pt x="2429522" y="406154"/>
                  <a:pt x="2802384" y="738327"/>
                  <a:pt x="2864528" y="1015014"/>
                </a:cubicBezTo>
                <a:cubicBezTo>
                  <a:pt x="2926672" y="1291701"/>
                  <a:pt x="2499064" y="1515123"/>
                  <a:pt x="2429522" y="1734105"/>
                </a:cubicBezTo>
                <a:cubicBezTo>
                  <a:pt x="2359980" y="1953087"/>
                  <a:pt x="2460593" y="2146917"/>
                  <a:pt x="2447277" y="2328909"/>
                </a:cubicBezTo>
                <a:cubicBezTo>
                  <a:pt x="2433961" y="2510901"/>
                  <a:pt x="2299316" y="2703251"/>
                  <a:pt x="2349623" y="2826059"/>
                </a:cubicBezTo>
                <a:cubicBezTo>
                  <a:pt x="2399930" y="2948867"/>
                  <a:pt x="2669219" y="2963663"/>
                  <a:pt x="2749118" y="3065756"/>
                </a:cubicBezTo>
                <a:cubicBezTo>
                  <a:pt x="2829017" y="3167849"/>
                  <a:pt x="2882283" y="3338005"/>
                  <a:pt x="2829017" y="3438618"/>
                </a:cubicBezTo>
                <a:cubicBezTo>
                  <a:pt x="2775751" y="3539231"/>
                  <a:pt x="2654423" y="3616171"/>
                  <a:pt x="2429522" y="3669437"/>
                </a:cubicBezTo>
                <a:cubicBezTo>
                  <a:pt x="2204621" y="3722703"/>
                  <a:pt x="1741502" y="3786326"/>
                  <a:pt x="1479611" y="3758214"/>
                </a:cubicBezTo>
                <a:cubicBezTo>
                  <a:pt x="1217720" y="3730102"/>
                  <a:pt x="1043125" y="3625049"/>
                  <a:pt x="858174" y="3500762"/>
                </a:cubicBezTo>
                <a:cubicBezTo>
                  <a:pt x="673223" y="3376475"/>
                  <a:pt x="491231" y="3148614"/>
                  <a:pt x="369903" y="3012490"/>
                </a:cubicBezTo>
                <a:cubicBezTo>
                  <a:pt x="248575" y="2876366"/>
                  <a:pt x="176073" y="2777232"/>
                  <a:pt x="130205" y="2684016"/>
                </a:cubicBezTo>
                <a:cubicBezTo>
                  <a:pt x="84337" y="2590801"/>
                  <a:pt x="0" y="2528657"/>
                  <a:pt x="94695" y="2453197"/>
                </a:cubicBezTo>
                <a:cubicBezTo>
                  <a:pt x="189390" y="2377737"/>
                  <a:pt x="528221" y="2321511"/>
                  <a:pt x="698376" y="2231255"/>
                </a:cubicBezTo>
                <a:cubicBezTo>
                  <a:pt x="868531" y="2140999"/>
                  <a:pt x="1038687" y="2067018"/>
                  <a:pt x="1115627" y="1911659"/>
                </a:cubicBezTo>
                <a:cubicBezTo>
                  <a:pt x="1192567" y="1756300"/>
                  <a:pt x="1197005" y="1476652"/>
                  <a:pt x="1160015" y="1299099"/>
                </a:cubicBezTo>
                <a:cubicBezTo>
                  <a:pt x="1123025" y="1121546"/>
                  <a:pt x="884807" y="1000218"/>
                  <a:pt x="893685" y="846338"/>
                </a:cubicBezTo>
                <a:cubicBezTo>
                  <a:pt x="902563" y="692459"/>
                  <a:pt x="1044605" y="510467"/>
                  <a:pt x="1213281" y="375822"/>
                </a:cubicBezTo>
                <a:cubicBezTo>
                  <a:pt x="1381957" y="241177"/>
                  <a:pt x="1757778" y="76940"/>
                  <a:pt x="1905739" y="38470"/>
                </a:cubicBezTo>
                <a:cubicBezTo>
                  <a:pt x="2053700" y="0"/>
                  <a:pt x="2101048" y="145002"/>
                  <a:pt x="2101048" y="145002"/>
                </a:cubicBezTo>
                <a:lnTo>
                  <a:pt x="2101048" y="145002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539552" y="98072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Algorithm for dividing the nodes?</a:t>
            </a: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Characterization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800"/>
            <a:ext cx="396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1600" y="486916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Start from a node and place nodes in X or 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Every time we cross a negative edge, change the 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573325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Cycle with odd number of negative edges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19675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prevents a network from being balanced?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20888"/>
            <a:ext cx="4191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Definition for General Graphs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62880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Is there such a cycle with an odd number of -?</a:t>
            </a: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0527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Cycle with odd number of - =&gt; unbalanced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Characterization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12776"/>
            <a:ext cx="7920880" cy="707886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Claim: A signed graph is balanced, if and only if, it contains no cycles with an odd number of negative edges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314096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Find </a:t>
            </a:r>
            <a:r>
              <a:rPr lang="en-US" i="1" dirty="0" smtClean="0"/>
              <a:t>a balanced division: </a:t>
            </a:r>
            <a:r>
              <a:rPr lang="en-US" dirty="0" smtClean="0"/>
              <a:t>partition into sets X and Y, all edges inside X and Y positive, crossing edges negative </a:t>
            </a:r>
          </a:p>
          <a:p>
            <a:pPr algn="just"/>
            <a:r>
              <a:rPr lang="en-US" i="1" dirty="0" smtClean="0"/>
              <a:t>	Either succeeds or Stops with a cycle containing an odd number of -</a:t>
            </a:r>
            <a:endParaRPr lang="el-GR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436510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steps:</a:t>
            </a:r>
          </a:p>
          <a:p>
            <a:pPr marL="342900" indent="-342900">
              <a:buAutoNum type="arabicPeriod"/>
            </a:pPr>
            <a:r>
              <a:rPr lang="en-US" dirty="0" smtClean="0"/>
              <a:t>Convert the graph into a reduced one with only negative edges</a:t>
            </a:r>
          </a:p>
          <a:p>
            <a:pPr marL="342900" indent="-342900">
              <a:buAutoNum type="arabicPeriod"/>
            </a:pPr>
            <a:r>
              <a:rPr lang="en-US" dirty="0" smtClean="0"/>
              <a:t>Solve the problem in the reduced graph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4928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(proof by construction)</a:t>
            </a:r>
            <a:endParaRPr lang="el-GR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Characterization: Step 1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90872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a. Find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connected components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supernodes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) by considering only positive edges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191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5501700" y="1999941"/>
            <a:ext cx="1774055" cy="1864311"/>
          </a:xfrm>
          <a:custGeom>
            <a:avLst/>
            <a:gdLst>
              <a:gd name="connsiteX0" fmla="*/ 705775 w 1774055"/>
              <a:gd name="connsiteY0" fmla="*/ 75460 h 1864311"/>
              <a:gd name="connsiteX1" fmla="*/ 173115 w 1774055"/>
              <a:gd name="connsiteY1" fmla="*/ 608121 h 1864311"/>
              <a:gd name="connsiteX2" fmla="*/ 31072 w 1774055"/>
              <a:gd name="connsiteY2" fmla="*/ 1007616 h 1864311"/>
              <a:gd name="connsiteX3" fmla="*/ 359546 w 1774055"/>
              <a:gd name="connsiteY3" fmla="*/ 1460377 h 1864311"/>
              <a:gd name="connsiteX4" fmla="*/ 909961 w 1774055"/>
              <a:gd name="connsiteY4" fmla="*/ 1806606 h 1864311"/>
              <a:gd name="connsiteX5" fmla="*/ 1380478 w 1774055"/>
              <a:gd name="connsiteY5" fmla="*/ 1788851 h 1864311"/>
              <a:gd name="connsiteX6" fmla="*/ 1495888 w 1774055"/>
              <a:gd name="connsiteY6" fmla="*/ 1353845 h 1864311"/>
              <a:gd name="connsiteX7" fmla="*/ 1762218 w 1774055"/>
              <a:gd name="connsiteY7" fmla="*/ 892206 h 1864311"/>
              <a:gd name="connsiteX8" fmla="*/ 1566909 w 1774055"/>
              <a:gd name="connsiteY8" fmla="*/ 696897 h 1864311"/>
              <a:gd name="connsiteX9" fmla="*/ 1344967 w 1774055"/>
              <a:gd name="connsiteY9" fmla="*/ 501589 h 1864311"/>
              <a:gd name="connsiteX10" fmla="*/ 1238435 w 1774055"/>
              <a:gd name="connsiteY10" fmla="*/ 155360 h 1864311"/>
              <a:gd name="connsiteX11" fmla="*/ 705775 w 1774055"/>
              <a:gd name="connsiteY11" fmla="*/ 75460 h 186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4055" h="1864311">
                <a:moveTo>
                  <a:pt x="705775" y="75460"/>
                </a:moveTo>
                <a:cubicBezTo>
                  <a:pt x="528222" y="150920"/>
                  <a:pt x="285565" y="452762"/>
                  <a:pt x="173115" y="608121"/>
                </a:cubicBezTo>
                <a:cubicBezTo>
                  <a:pt x="60665" y="763480"/>
                  <a:pt x="0" y="865574"/>
                  <a:pt x="31072" y="1007616"/>
                </a:cubicBezTo>
                <a:cubicBezTo>
                  <a:pt x="62144" y="1149658"/>
                  <a:pt x="213065" y="1327212"/>
                  <a:pt x="359546" y="1460377"/>
                </a:cubicBezTo>
                <a:cubicBezTo>
                  <a:pt x="506027" y="1593542"/>
                  <a:pt x="739806" y="1751860"/>
                  <a:pt x="909961" y="1806606"/>
                </a:cubicBezTo>
                <a:cubicBezTo>
                  <a:pt x="1080116" y="1861352"/>
                  <a:pt x="1282823" y="1864311"/>
                  <a:pt x="1380478" y="1788851"/>
                </a:cubicBezTo>
                <a:cubicBezTo>
                  <a:pt x="1478133" y="1713391"/>
                  <a:pt x="1432265" y="1503286"/>
                  <a:pt x="1495888" y="1353845"/>
                </a:cubicBezTo>
                <a:cubicBezTo>
                  <a:pt x="1559511" y="1204404"/>
                  <a:pt x="1750381" y="1001697"/>
                  <a:pt x="1762218" y="892206"/>
                </a:cubicBezTo>
                <a:cubicBezTo>
                  <a:pt x="1774055" y="782715"/>
                  <a:pt x="1636451" y="762000"/>
                  <a:pt x="1566909" y="696897"/>
                </a:cubicBezTo>
                <a:cubicBezTo>
                  <a:pt x="1497367" y="631794"/>
                  <a:pt x="1399713" y="591845"/>
                  <a:pt x="1344967" y="501589"/>
                </a:cubicBezTo>
                <a:cubicBezTo>
                  <a:pt x="1290221" y="411333"/>
                  <a:pt x="1340528" y="224902"/>
                  <a:pt x="1238435" y="155360"/>
                </a:cubicBezTo>
                <a:cubicBezTo>
                  <a:pt x="1136342" y="85818"/>
                  <a:pt x="883328" y="0"/>
                  <a:pt x="705775" y="7546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Freeform 10"/>
          <p:cNvSpPr/>
          <p:nvPr/>
        </p:nvSpPr>
        <p:spPr>
          <a:xfrm>
            <a:off x="7368971" y="3367103"/>
            <a:ext cx="1513642" cy="955828"/>
          </a:xfrm>
          <a:custGeom>
            <a:avLst/>
            <a:gdLst>
              <a:gd name="connsiteX0" fmla="*/ 862613 w 1513642"/>
              <a:gd name="connsiteY0" fmla="*/ 324034 h 955828"/>
              <a:gd name="connsiteX1" fmla="*/ 507506 w 1513642"/>
              <a:gd name="connsiteY1" fmla="*/ 93215 h 955828"/>
              <a:gd name="connsiteX2" fmla="*/ 205665 w 1513642"/>
              <a:gd name="connsiteY2" fmla="*/ 22194 h 955828"/>
              <a:gd name="connsiteX3" fmla="*/ 1479 w 1513642"/>
              <a:gd name="connsiteY3" fmla="*/ 226380 h 955828"/>
              <a:gd name="connsiteX4" fmla="*/ 196788 w 1513642"/>
              <a:gd name="connsiteY4" fmla="*/ 510465 h 955828"/>
              <a:gd name="connsiteX5" fmla="*/ 614038 w 1513642"/>
              <a:gd name="connsiteY5" fmla="*/ 759040 h 955828"/>
              <a:gd name="connsiteX6" fmla="*/ 951389 w 1513642"/>
              <a:gd name="connsiteY6" fmla="*/ 892205 h 955828"/>
              <a:gd name="connsiteX7" fmla="*/ 1279863 w 1513642"/>
              <a:gd name="connsiteY7" fmla="*/ 927716 h 955828"/>
              <a:gd name="connsiteX8" fmla="*/ 1484050 w 1513642"/>
              <a:gd name="connsiteY8" fmla="*/ 723530 h 955828"/>
              <a:gd name="connsiteX9" fmla="*/ 1457417 w 1513642"/>
              <a:gd name="connsiteY9" fmla="*/ 474955 h 955828"/>
              <a:gd name="connsiteX10" fmla="*/ 1217720 w 1513642"/>
              <a:gd name="connsiteY10" fmla="*/ 439444 h 955828"/>
              <a:gd name="connsiteX11" fmla="*/ 862613 w 1513642"/>
              <a:gd name="connsiteY11" fmla="*/ 324034 h 95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3642" h="955828">
                <a:moveTo>
                  <a:pt x="862613" y="324034"/>
                </a:moveTo>
                <a:cubicBezTo>
                  <a:pt x="744244" y="266329"/>
                  <a:pt x="616997" y="143522"/>
                  <a:pt x="507506" y="93215"/>
                </a:cubicBezTo>
                <a:cubicBezTo>
                  <a:pt x="398015" y="42908"/>
                  <a:pt x="290003" y="0"/>
                  <a:pt x="205665" y="22194"/>
                </a:cubicBezTo>
                <a:cubicBezTo>
                  <a:pt x="121327" y="44388"/>
                  <a:pt x="2958" y="145002"/>
                  <a:pt x="1479" y="226380"/>
                </a:cubicBezTo>
                <a:cubicBezTo>
                  <a:pt x="0" y="307758"/>
                  <a:pt x="94695" y="421688"/>
                  <a:pt x="196788" y="510465"/>
                </a:cubicBezTo>
                <a:cubicBezTo>
                  <a:pt x="298881" y="599242"/>
                  <a:pt x="488271" y="695417"/>
                  <a:pt x="614038" y="759040"/>
                </a:cubicBezTo>
                <a:cubicBezTo>
                  <a:pt x="739805" y="822663"/>
                  <a:pt x="840418" y="864092"/>
                  <a:pt x="951389" y="892205"/>
                </a:cubicBezTo>
                <a:cubicBezTo>
                  <a:pt x="1062360" y="920318"/>
                  <a:pt x="1191086" y="955828"/>
                  <a:pt x="1279863" y="927716"/>
                </a:cubicBezTo>
                <a:cubicBezTo>
                  <a:pt x="1368640" y="899604"/>
                  <a:pt x="1454458" y="798990"/>
                  <a:pt x="1484050" y="723530"/>
                </a:cubicBezTo>
                <a:cubicBezTo>
                  <a:pt x="1513642" y="648070"/>
                  <a:pt x="1501805" y="522303"/>
                  <a:pt x="1457417" y="474955"/>
                </a:cubicBezTo>
                <a:cubicBezTo>
                  <a:pt x="1413029" y="427607"/>
                  <a:pt x="1315375" y="463118"/>
                  <a:pt x="1217720" y="439444"/>
                </a:cubicBezTo>
                <a:cubicBezTo>
                  <a:pt x="1120066" y="415770"/>
                  <a:pt x="980982" y="381739"/>
                  <a:pt x="862613" y="32403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reeform 11"/>
          <p:cNvSpPr/>
          <p:nvPr/>
        </p:nvSpPr>
        <p:spPr>
          <a:xfrm>
            <a:off x="8210869" y="4746100"/>
            <a:ext cx="591845" cy="673224"/>
          </a:xfrm>
          <a:custGeom>
            <a:avLst/>
            <a:gdLst>
              <a:gd name="connsiteX0" fmla="*/ 517864 w 591845"/>
              <a:gd name="connsiteY0" fmla="*/ 90257 h 673224"/>
              <a:gd name="connsiteX1" fmla="*/ 127247 w 591845"/>
              <a:gd name="connsiteY1" fmla="*/ 19235 h 673224"/>
              <a:gd name="connsiteX2" fmla="*/ 2959 w 591845"/>
              <a:gd name="connsiteY2" fmla="*/ 205667 h 673224"/>
              <a:gd name="connsiteX3" fmla="*/ 109491 w 591845"/>
              <a:gd name="connsiteY3" fmla="*/ 596284 h 673224"/>
              <a:gd name="connsiteX4" fmla="*/ 358066 w 591845"/>
              <a:gd name="connsiteY4" fmla="*/ 667305 h 673224"/>
              <a:gd name="connsiteX5" fmla="*/ 553375 w 591845"/>
              <a:gd name="connsiteY5" fmla="*/ 569651 h 673224"/>
              <a:gd name="connsiteX6" fmla="*/ 571130 w 591845"/>
              <a:gd name="connsiteY6" fmla="*/ 356587 h 673224"/>
              <a:gd name="connsiteX7" fmla="*/ 517864 w 591845"/>
              <a:gd name="connsiteY7" fmla="*/ 90257 h 67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1845" h="673224">
                <a:moveTo>
                  <a:pt x="517864" y="90257"/>
                </a:moveTo>
                <a:cubicBezTo>
                  <a:pt x="443883" y="34032"/>
                  <a:pt x="213064" y="0"/>
                  <a:pt x="127247" y="19235"/>
                </a:cubicBezTo>
                <a:cubicBezTo>
                  <a:pt x="41430" y="38470"/>
                  <a:pt x="5918" y="109492"/>
                  <a:pt x="2959" y="205667"/>
                </a:cubicBezTo>
                <a:cubicBezTo>
                  <a:pt x="0" y="301842"/>
                  <a:pt x="50307" y="519344"/>
                  <a:pt x="109491" y="596284"/>
                </a:cubicBezTo>
                <a:cubicBezTo>
                  <a:pt x="168675" y="673224"/>
                  <a:pt x="284085" y="671744"/>
                  <a:pt x="358066" y="667305"/>
                </a:cubicBezTo>
                <a:cubicBezTo>
                  <a:pt x="432047" y="662866"/>
                  <a:pt x="517864" y="621437"/>
                  <a:pt x="553375" y="569651"/>
                </a:cubicBezTo>
                <a:cubicBezTo>
                  <a:pt x="588886" y="517865"/>
                  <a:pt x="575569" y="436486"/>
                  <a:pt x="571130" y="356587"/>
                </a:cubicBezTo>
                <a:cubicBezTo>
                  <a:pt x="566691" y="276688"/>
                  <a:pt x="591845" y="146482"/>
                  <a:pt x="517864" y="9025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Freeform 12"/>
          <p:cNvSpPr/>
          <p:nvPr/>
        </p:nvSpPr>
        <p:spPr>
          <a:xfrm>
            <a:off x="7265397" y="4278543"/>
            <a:ext cx="759041" cy="625876"/>
          </a:xfrm>
          <a:custGeom>
            <a:avLst/>
            <a:gdLst>
              <a:gd name="connsiteX0" fmla="*/ 406894 w 759041"/>
              <a:gd name="connsiteY0" fmla="*/ 16276 h 625876"/>
              <a:gd name="connsiteX1" fmla="*/ 96175 w 759041"/>
              <a:gd name="connsiteY1" fmla="*/ 158319 h 625876"/>
              <a:gd name="connsiteX2" fmla="*/ 16276 w 759041"/>
              <a:gd name="connsiteY2" fmla="*/ 389138 h 625876"/>
              <a:gd name="connsiteX3" fmla="*/ 193829 w 759041"/>
              <a:gd name="connsiteY3" fmla="*/ 602202 h 625876"/>
              <a:gd name="connsiteX4" fmla="*/ 611080 w 759041"/>
              <a:gd name="connsiteY4" fmla="*/ 531181 h 625876"/>
              <a:gd name="connsiteX5" fmla="*/ 744245 w 759041"/>
              <a:gd name="connsiteY5" fmla="*/ 344750 h 625876"/>
              <a:gd name="connsiteX6" fmla="*/ 699857 w 759041"/>
              <a:gd name="connsiteY6" fmla="*/ 167196 h 625876"/>
              <a:gd name="connsiteX7" fmla="*/ 664346 w 759041"/>
              <a:gd name="connsiteY7" fmla="*/ 69542 h 625876"/>
              <a:gd name="connsiteX8" fmla="*/ 575569 w 759041"/>
              <a:gd name="connsiteY8" fmla="*/ 60664 h 625876"/>
              <a:gd name="connsiteX9" fmla="*/ 406894 w 759041"/>
              <a:gd name="connsiteY9" fmla="*/ 16276 h 62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041" h="625876">
                <a:moveTo>
                  <a:pt x="406894" y="16276"/>
                </a:moveTo>
                <a:cubicBezTo>
                  <a:pt x="326995" y="32552"/>
                  <a:pt x="161278" y="96175"/>
                  <a:pt x="96175" y="158319"/>
                </a:cubicBezTo>
                <a:cubicBezTo>
                  <a:pt x="31072" y="220463"/>
                  <a:pt x="0" y="315158"/>
                  <a:pt x="16276" y="389138"/>
                </a:cubicBezTo>
                <a:cubicBezTo>
                  <a:pt x="32552" y="463119"/>
                  <a:pt x="94695" y="578528"/>
                  <a:pt x="193829" y="602202"/>
                </a:cubicBezTo>
                <a:cubicBezTo>
                  <a:pt x="292963" y="625876"/>
                  <a:pt x="519344" y="574090"/>
                  <a:pt x="611080" y="531181"/>
                </a:cubicBezTo>
                <a:cubicBezTo>
                  <a:pt x="702816" y="488272"/>
                  <a:pt x="729449" y="405414"/>
                  <a:pt x="744245" y="344750"/>
                </a:cubicBezTo>
                <a:cubicBezTo>
                  <a:pt x="759041" y="284086"/>
                  <a:pt x="713173" y="213064"/>
                  <a:pt x="699857" y="167196"/>
                </a:cubicBezTo>
                <a:cubicBezTo>
                  <a:pt x="686541" y="121328"/>
                  <a:pt x="685061" y="87297"/>
                  <a:pt x="664346" y="69542"/>
                </a:cubicBezTo>
                <a:cubicBezTo>
                  <a:pt x="643631" y="51787"/>
                  <a:pt x="612559" y="69542"/>
                  <a:pt x="575569" y="60664"/>
                </a:cubicBezTo>
                <a:cubicBezTo>
                  <a:pt x="538579" y="51786"/>
                  <a:pt x="486793" y="0"/>
                  <a:pt x="406894" y="1627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Freeform 13"/>
          <p:cNvSpPr/>
          <p:nvPr/>
        </p:nvSpPr>
        <p:spPr>
          <a:xfrm>
            <a:off x="7379328" y="5401569"/>
            <a:ext cx="766439" cy="745724"/>
          </a:xfrm>
          <a:custGeom>
            <a:avLst/>
            <a:gdLst>
              <a:gd name="connsiteX0" fmla="*/ 594803 w 766439"/>
              <a:gd name="connsiteY0" fmla="*/ 162757 h 745724"/>
              <a:gd name="connsiteX1" fmla="*/ 97654 w 766439"/>
              <a:gd name="connsiteY1" fmla="*/ 20714 h 745724"/>
              <a:gd name="connsiteX2" fmla="*/ 8877 w 766439"/>
              <a:gd name="connsiteY2" fmla="*/ 287044 h 745724"/>
              <a:gd name="connsiteX3" fmla="*/ 62143 w 766439"/>
              <a:gd name="connsiteY3" fmla="*/ 535619 h 745724"/>
              <a:gd name="connsiteX4" fmla="*/ 319596 w 766439"/>
              <a:gd name="connsiteY4" fmla="*/ 730928 h 745724"/>
              <a:gd name="connsiteX5" fmla="*/ 665825 w 766439"/>
              <a:gd name="connsiteY5" fmla="*/ 624396 h 745724"/>
              <a:gd name="connsiteX6" fmla="*/ 745724 w 766439"/>
              <a:gd name="connsiteY6" fmla="*/ 437965 h 745724"/>
              <a:gd name="connsiteX7" fmla="*/ 745724 w 766439"/>
              <a:gd name="connsiteY7" fmla="*/ 251533 h 745724"/>
              <a:gd name="connsiteX8" fmla="*/ 594803 w 766439"/>
              <a:gd name="connsiteY8" fmla="*/ 162757 h 7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439" h="745724">
                <a:moveTo>
                  <a:pt x="594803" y="162757"/>
                </a:moveTo>
                <a:cubicBezTo>
                  <a:pt x="486791" y="124287"/>
                  <a:pt x="195308" y="0"/>
                  <a:pt x="97654" y="20714"/>
                </a:cubicBezTo>
                <a:cubicBezTo>
                  <a:pt x="0" y="41429"/>
                  <a:pt x="14795" y="201227"/>
                  <a:pt x="8877" y="287044"/>
                </a:cubicBezTo>
                <a:cubicBezTo>
                  <a:pt x="2959" y="372861"/>
                  <a:pt x="10356" y="461638"/>
                  <a:pt x="62143" y="535619"/>
                </a:cubicBezTo>
                <a:cubicBezTo>
                  <a:pt x="113930" y="609600"/>
                  <a:pt x="218982" y="716132"/>
                  <a:pt x="319596" y="730928"/>
                </a:cubicBezTo>
                <a:cubicBezTo>
                  <a:pt x="420210" y="745724"/>
                  <a:pt x="594804" y="673223"/>
                  <a:pt x="665825" y="624396"/>
                </a:cubicBezTo>
                <a:cubicBezTo>
                  <a:pt x="736846" y="575569"/>
                  <a:pt x="732408" y="500109"/>
                  <a:pt x="745724" y="437965"/>
                </a:cubicBezTo>
                <a:cubicBezTo>
                  <a:pt x="759041" y="375821"/>
                  <a:pt x="766439" y="297401"/>
                  <a:pt x="745724" y="251533"/>
                </a:cubicBezTo>
                <a:cubicBezTo>
                  <a:pt x="725009" y="205665"/>
                  <a:pt x="702815" y="201227"/>
                  <a:pt x="594803" y="16275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Freeform 14"/>
          <p:cNvSpPr/>
          <p:nvPr/>
        </p:nvSpPr>
        <p:spPr>
          <a:xfrm>
            <a:off x="4590259" y="3676342"/>
            <a:ext cx="2817181" cy="1889463"/>
          </a:xfrm>
          <a:custGeom>
            <a:avLst/>
            <a:gdLst>
              <a:gd name="connsiteX0" fmla="*/ 1839158 w 2817181"/>
              <a:gd name="connsiteY0" fmla="*/ 574089 h 1889463"/>
              <a:gd name="connsiteX1" fmla="*/ 1226599 w 2817181"/>
              <a:gd name="connsiteY1" fmla="*/ 59184 h 1889463"/>
              <a:gd name="connsiteX2" fmla="*/ 835981 w 2817181"/>
              <a:gd name="connsiteY2" fmla="*/ 218982 h 1889463"/>
              <a:gd name="connsiteX3" fmla="*/ 383220 w 2817181"/>
              <a:gd name="connsiteY3" fmla="*/ 458679 h 1889463"/>
              <a:gd name="connsiteX4" fmla="*/ 161278 w 2817181"/>
              <a:gd name="connsiteY4" fmla="*/ 689498 h 1889463"/>
              <a:gd name="connsiteX5" fmla="*/ 45868 w 2817181"/>
              <a:gd name="connsiteY5" fmla="*/ 1213281 h 1889463"/>
              <a:gd name="connsiteX6" fmla="*/ 436486 w 2817181"/>
              <a:gd name="connsiteY6" fmla="*/ 1577265 h 1889463"/>
              <a:gd name="connsiteX7" fmla="*/ 853736 w 2817181"/>
              <a:gd name="connsiteY7" fmla="*/ 1852473 h 1889463"/>
              <a:gd name="connsiteX8" fmla="*/ 1333131 w 2817181"/>
              <a:gd name="connsiteY8" fmla="*/ 1799207 h 1889463"/>
              <a:gd name="connsiteX9" fmla="*/ 1821402 w 2817181"/>
              <a:gd name="connsiteY9" fmla="*/ 1790329 h 1889463"/>
              <a:gd name="connsiteX10" fmla="*/ 2682536 w 2817181"/>
              <a:gd name="connsiteY10" fmla="*/ 1603898 h 1889463"/>
              <a:gd name="connsiteX11" fmla="*/ 2629270 w 2817181"/>
              <a:gd name="connsiteY11" fmla="*/ 1310935 h 1889463"/>
              <a:gd name="connsiteX12" fmla="*/ 2522738 w 2817181"/>
              <a:gd name="connsiteY12" fmla="*/ 1186648 h 1889463"/>
              <a:gd name="connsiteX13" fmla="*/ 2469472 w 2817181"/>
              <a:gd name="connsiteY13" fmla="*/ 707254 h 1889463"/>
              <a:gd name="connsiteX14" fmla="*/ 2203142 w 2817181"/>
              <a:gd name="connsiteY14" fmla="*/ 511945 h 1889463"/>
              <a:gd name="connsiteX15" fmla="*/ 1892424 w 2817181"/>
              <a:gd name="connsiteY15" fmla="*/ 582966 h 1889463"/>
              <a:gd name="connsiteX16" fmla="*/ 1839158 w 2817181"/>
              <a:gd name="connsiteY16" fmla="*/ 574089 h 188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7181" h="1889463">
                <a:moveTo>
                  <a:pt x="1839158" y="574089"/>
                </a:moveTo>
                <a:cubicBezTo>
                  <a:pt x="1728187" y="486792"/>
                  <a:pt x="1393795" y="118368"/>
                  <a:pt x="1226599" y="59184"/>
                </a:cubicBezTo>
                <a:cubicBezTo>
                  <a:pt x="1059403" y="0"/>
                  <a:pt x="976544" y="152400"/>
                  <a:pt x="835981" y="218982"/>
                </a:cubicBezTo>
                <a:cubicBezTo>
                  <a:pt x="695418" y="285564"/>
                  <a:pt x="495670" y="380260"/>
                  <a:pt x="383220" y="458679"/>
                </a:cubicBezTo>
                <a:cubicBezTo>
                  <a:pt x="270770" y="537098"/>
                  <a:pt x="217503" y="563731"/>
                  <a:pt x="161278" y="689498"/>
                </a:cubicBezTo>
                <a:cubicBezTo>
                  <a:pt x="105053" y="815265"/>
                  <a:pt x="0" y="1065320"/>
                  <a:pt x="45868" y="1213281"/>
                </a:cubicBezTo>
                <a:cubicBezTo>
                  <a:pt x="91736" y="1361242"/>
                  <a:pt x="301841" y="1470733"/>
                  <a:pt x="436486" y="1577265"/>
                </a:cubicBezTo>
                <a:cubicBezTo>
                  <a:pt x="571131" y="1683797"/>
                  <a:pt x="704295" y="1815483"/>
                  <a:pt x="853736" y="1852473"/>
                </a:cubicBezTo>
                <a:cubicBezTo>
                  <a:pt x="1003177" y="1889463"/>
                  <a:pt x="1171853" y="1809564"/>
                  <a:pt x="1333131" y="1799207"/>
                </a:cubicBezTo>
                <a:cubicBezTo>
                  <a:pt x="1494409" y="1788850"/>
                  <a:pt x="1596501" y="1822880"/>
                  <a:pt x="1821402" y="1790329"/>
                </a:cubicBezTo>
                <a:cubicBezTo>
                  <a:pt x="2046303" y="1757778"/>
                  <a:pt x="2547891" y="1683797"/>
                  <a:pt x="2682536" y="1603898"/>
                </a:cubicBezTo>
                <a:cubicBezTo>
                  <a:pt x="2817181" y="1523999"/>
                  <a:pt x="2655903" y="1380477"/>
                  <a:pt x="2629270" y="1310935"/>
                </a:cubicBezTo>
                <a:cubicBezTo>
                  <a:pt x="2602637" y="1241393"/>
                  <a:pt x="2549371" y="1287262"/>
                  <a:pt x="2522738" y="1186648"/>
                </a:cubicBezTo>
                <a:cubicBezTo>
                  <a:pt x="2496105" y="1086035"/>
                  <a:pt x="2522738" y="819704"/>
                  <a:pt x="2469472" y="707254"/>
                </a:cubicBezTo>
                <a:cubicBezTo>
                  <a:pt x="2416206" y="594804"/>
                  <a:pt x="2299317" y="532660"/>
                  <a:pt x="2203142" y="511945"/>
                </a:cubicBezTo>
                <a:cubicBezTo>
                  <a:pt x="2106967" y="491230"/>
                  <a:pt x="1945690" y="572609"/>
                  <a:pt x="1892424" y="582966"/>
                </a:cubicBezTo>
                <a:cubicBezTo>
                  <a:pt x="1839158" y="593323"/>
                  <a:pt x="1950129" y="661386"/>
                  <a:pt x="1839158" y="57408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Freeform 15"/>
          <p:cNvSpPr/>
          <p:nvPr/>
        </p:nvSpPr>
        <p:spPr>
          <a:xfrm>
            <a:off x="4579902" y="3300520"/>
            <a:ext cx="720571" cy="653988"/>
          </a:xfrm>
          <a:custGeom>
            <a:avLst/>
            <a:gdLst>
              <a:gd name="connsiteX0" fmla="*/ 340311 w 720571"/>
              <a:gd name="connsiteY0" fmla="*/ 26633 h 653988"/>
              <a:gd name="connsiteX1" fmla="*/ 38470 w 720571"/>
              <a:gd name="connsiteY1" fmla="*/ 221942 h 653988"/>
              <a:gd name="connsiteX2" fmla="*/ 109491 w 720571"/>
              <a:gd name="connsiteY2" fmla="*/ 514905 h 653988"/>
              <a:gd name="connsiteX3" fmla="*/ 420210 w 720571"/>
              <a:gd name="connsiteY3" fmla="*/ 639192 h 653988"/>
              <a:gd name="connsiteX4" fmla="*/ 677662 w 720571"/>
              <a:gd name="connsiteY4" fmla="*/ 426128 h 653988"/>
              <a:gd name="connsiteX5" fmla="*/ 677662 w 720571"/>
              <a:gd name="connsiteY5" fmla="*/ 213064 h 653988"/>
              <a:gd name="connsiteX6" fmla="*/ 588886 w 720571"/>
              <a:gd name="connsiteY6" fmla="*/ 97654 h 653988"/>
              <a:gd name="connsiteX7" fmla="*/ 482354 w 720571"/>
              <a:gd name="connsiteY7" fmla="*/ 62144 h 653988"/>
              <a:gd name="connsiteX8" fmla="*/ 340311 w 720571"/>
              <a:gd name="connsiteY8" fmla="*/ 26633 h 65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571" h="653988">
                <a:moveTo>
                  <a:pt x="340311" y="26633"/>
                </a:moveTo>
                <a:cubicBezTo>
                  <a:pt x="266330" y="53266"/>
                  <a:pt x="76940" y="140563"/>
                  <a:pt x="38470" y="221942"/>
                </a:cubicBezTo>
                <a:cubicBezTo>
                  <a:pt x="0" y="303321"/>
                  <a:pt x="45868" y="445363"/>
                  <a:pt x="109491" y="514905"/>
                </a:cubicBezTo>
                <a:cubicBezTo>
                  <a:pt x="173114" y="584447"/>
                  <a:pt x="325515" y="653988"/>
                  <a:pt x="420210" y="639192"/>
                </a:cubicBezTo>
                <a:cubicBezTo>
                  <a:pt x="514905" y="624396"/>
                  <a:pt x="634753" y="497149"/>
                  <a:pt x="677662" y="426128"/>
                </a:cubicBezTo>
                <a:cubicBezTo>
                  <a:pt x="720571" y="355107"/>
                  <a:pt x="692458" y="267810"/>
                  <a:pt x="677662" y="213064"/>
                </a:cubicBezTo>
                <a:cubicBezTo>
                  <a:pt x="662866" y="158318"/>
                  <a:pt x="621437" y="122807"/>
                  <a:pt x="588886" y="97654"/>
                </a:cubicBezTo>
                <a:cubicBezTo>
                  <a:pt x="556335" y="72501"/>
                  <a:pt x="517865" y="76940"/>
                  <a:pt x="482354" y="62144"/>
                </a:cubicBezTo>
                <a:cubicBezTo>
                  <a:pt x="446843" y="47348"/>
                  <a:pt x="414292" y="0"/>
                  <a:pt x="340311" y="2663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51520" y="1484784"/>
            <a:ext cx="43283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b. Check: Do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supernodes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contain a negative edge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between any pair of their nodes 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(a) Yes -&gt; odd cycle (1)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(b) No -&gt; each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supernode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either X or Y</a:t>
            </a:r>
          </a:p>
          <a:p>
            <a:endParaRPr lang="el-GR" sz="2000" dirty="0"/>
          </a:p>
        </p:txBody>
      </p:sp>
      <p:pic>
        <p:nvPicPr>
          <p:cNvPr id="2314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032" y="3666992"/>
            <a:ext cx="3581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26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Characterization: Step 1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964" y="1998699"/>
            <a:ext cx="4191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1475656" y="1793776"/>
            <a:ext cx="1774055" cy="1864311"/>
          </a:xfrm>
          <a:custGeom>
            <a:avLst/>
            <a:gdLst>
              <a:gd name="connsiteX0" fmla="*/ 705775 w 1774055"/>
              <a:gd name="connsiteY0" fmla="*/ 75460 h 1864311"/>
              <a:gd name="connsiteX1" fmla="*/ 173115 w 1774055"/>
              <a:gd name="connsiteY1" fmla="*/ 608121 h 1864311"/>
              <a:gd name="connsiteX2" fmla="*/ 31072 w 1774055"/>
              <a:gd name="connsiteY2" fmla="*/ 1007616 h 1864311"/>
              <a:gd name="connsiteX3" fmla="*/ 359546 w 1774055"/>
              <a:gd name="connsiteY3" fmla="*/ 1460377 h 1864311"/>
              <a:gd name="connsiteX4" fmla="*/ 909961 w 1774055"/>
              <a:gd name="connsiteY4" fmla="*/ 1806606 h 1864311"/>
              <a:gd name="connsiteX5" fmla="*/ 1380478 w 1774055"/>
              <a:gd name="connsiteY5" fmla="*/ 1788851 h 1864311"/>
              <a:gd name="connsiteX6" fmla="*/ 1495888 w 1774055"/>
              <a:gd name="connsiteY6" fmla="*/ 1353845 h 1864311"/>
              <a:gd name="connsiteX7" fmla="*/ 1762218 w 1774055"/>
              <a:gd name="connsiteY7" fmla="*/ 892206 h 1864311"/>
              <a:gd name="connsiteX8" fmla="*/ 1566909 w 1774055"/>
              <a:gd name="connsiteY8" fmla="*/ 696897 h 1864311"/>
              <a:gd name="connsiteX9" fmla="*/ 1344967 w 1774055"/>
              <a:gd name="connsiteY9" fmla="*/ 501589 h 1864311"/>
              <a:gd name="connsiteX10" fmla="*/ 1238435 w 1774055"/>
              <a:gd name="connsiteY10" fmla="*/ 155360 h 1864311"/>
              <a:gd name="connsiteX11" fmla="*/ 705775 w 1774055"/>
              <a:gd name="connsiteY11" fmla="*/ 75460 h 186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4055" h="1864311">
                <a:moveTo>
                  <a:pt x="705775" y="75460"/>
                </a:moveTo>
                <a:cubicBezTo>
                  <a:pt x="528222" y="150920"/>
                  <a:pt x="285565" y="452762"/>
                  <a:pt x="173115" y="608121"/>
                </a:cubicBezTo>
                <a:cubicBezTo>
                  <a:pt x="60665" y="763480"/>
                  <a:pt x="0" y="865574"/>
                  <a:pt x="31072" y="1007616"/>
                </a:cubicBezTo>
                <a:cubicBezTo>
                  <a:pt x="62144" y="1149658"/>
                  <a:pt x="213065" y="1327212"/>
                  <a:pt x="359546" y="1460377"/>
                </a:cubicBezTo>
                <a:cubicBezTo>
                  <a:pt x="506027" y="1593542"/>
                  <a:pt x="739806" y="1751860"/>
                  <a:pt x="909961" y="1806606"/>
                </a:cubicBezTo>
                <a:cubicBezTo>
                  <a:pt x="1080116" y="1861352"/>
                  <a:pt x="1282823" y="1864311"/>
                  <a:pt x="1380478" y="1788851"/>
                </a:cubicBezTo>
                <a:cubicBezTo>
                  <a:pt x="1478133" y="1713391"/>
                  <a:pt x="1432265" y="1503286"/>
                  <a:pt x="1495888" y="1353845"/>
                </a:cubicBezTo>
                <a:cubicBezTo>
                  <a:pt x="1559511" y="1204404"/>
                  <a:pt x="1750381" y="1001697"/>
                  <a:pt x="1762218" y="892206"/>
                </a:cubicBezTo>
                <a:cubicBezTo>
                  <a:pt x="1774055" y="782715"/>
                  <a:pt x="1636451" y="762000"/>
                  <a:pt x="1566909" y="696897"/>
                </a:cubicBezTo>
                <a:cubicBezTo>
                  <a:pt x="1497367" y="631794"/>
                  <a:pt x="1399713" y="591845"/>
                  <a:pt x="1344967" y="501589"/>
                </a:cubicBezTo>
                <a:cubicBezTo>
                  <a:pt x="1290221" y="411333"/>
                  <a:pt x="1340528" y="224902"/>
                  <a:pt x="1238435" y="155360"/>
                </a:cubicBezTo>
                <a:cubicBezTo>
                  <a:pt x="1136342" y="85818"/>
                  <a:pt x="883328" y="0"/>
                  <a:pt x="705775" y="7546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Freeform 10"/>
          <p:cNvSpPr/>
          <p:nvPr/>
        </p:nvSpPr>
        <p:spPr>
          <a:xfrm>
            <a:off x="3342927" y="3160938"/>
            <a:ext cx="1513642" cy="955828"/>
          </a:xfrm>
          <a:custGeom>
            <a:avLst/>
            <a:gdLst>
              <a:gd name="connsiteX0" fmla="*/ 862613 w 1513642"/>
              <a:gd name="connsiteY0" fmla="*/ 324034 h 955828"/>
              <a:gd name="connsiteX1" fmla="*/ 507506 w 1513642"/>
              <a:gd name="connsiteY1" fmla="*/ 93215 h 955828"/>
              <a:gd name="connsiteX2" fmla="*/ 205665 w 1513642"/>
              <a:gd name="connsiteY2" fmla="*/ 22194 h 955828"/>
              <a:gd name="connsiteX3" fmla="*/ 1479 w 1513642"/>
              <a:gd name="connsiteY3" fmla="*/ 226380 h 955828"/>
              <a:gd name="connsiteX4" fmla="*/ 196788 w 1513642"/>
              <a:gd name="connsiteY4" fmla="*/ 510465 h 955828"/>
              <a:gd name="connsiteX5" fmla="*/ 614038 w 1513642"/>
              <a:gd name="connsiteY5" fmla="*/ 759040 h 955828"/>
              <a:gd name="connsiteX6" fmla="*/ 951389 w 1513642"/>
              <a:gd name="connsiteY6" fmla="*/ 892205 h 955828"/>
              <a:gd name="connsiteX7" fmla="*/ 1279863 w 1513642"/>
              <a:gd name="connsiteY7" fmla="*/ 927716 h 955828"/>
              <a:gd name="connsiteX8" fmla="*/ 1484050 w 1513642"/>
              <a:gd name="connsiteY8" fmla="*/ 723530 h 955828"/>
              <a:gd name="connsiteX9" fmla="*/ 1457417 w 1513642"/>
              <a:gd name="connsiteY9" fmla="*/ 474955 h 955828"/>
              <a:gd name="connsiteX10" fmla="*/ 1217720 w 1513642"/>
              <a:gd name="connsiteY10" fmla="*/ 439444 h 955828"/>
              <a:gd name="connsiteX11" fmla="*/ 862613 w 1513642"/>
              <a:gd name="connsiteY11" fmla="*/ 324034 h 95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3642" h="955828">
                <a:moveTo>
                  <a:pt x="862613" y="324034"/>
                </a:moveTo>
                <a:cubicBezTo>
                  <a:pt x="744244" y="266329"/>
                  <a:pt x="616997" y="143522"/>
                  <a:pt x="507506" y="93215"/>
                </a:cubicBezTo>
                <a:cubicBezTo>
                  <a:pt x="398015" y="42908"/>
                  <a:pt x="290003" y="0"/>
                  <a:pt x="205665" y="22194"/>
                </a:cubicBezTo>
                <a:cubicBezTo>
                  <a:pt x="121327" y="44388"/>
                  <a:pt x="2958" y="145002"/>
                  <a:pt x="1479" y="226380"/>
                </a:cubicBezTo>
                <a:cubicBezTo>
                  <a:pt x="0" y="307758"/>
                  <a:pt x="94695" y="421688"/>
                  <a:pt x="196788" y="510465"/>
                </a:cubicBezTo>
                <a:cubicBezTo>
                  <a:pt x="298881" y="599242"/>
                  <a:pt x="488271" y="695417"/>
                  <a:pt x="614038" y="759040"/>
                </a:cubicBezTo>
                <a:cubicBezTo>
                  <a:pt x="739805" y="822663"/>
                  <a:pt x="840418" y="864092"/>
                  <a:pt x="951389" y="892205"/>
                </a:cubicBezTo>
                <a:cubicBezTo>
                  <a:pt x="1062360" y="920318"/>
                  <a:pt x="1191086" y="955828"/>
                  <a:pt x="1279863" y="927716"/>
                </a:cubicBezTo>
                <a:cubicBezTo>
                  <a:pt x="1368640" y="899604"/>
                  <a:pt x="1454458" y="798990"/>
                  <a:pt x="1484050" y="723530"/>
                </a:cubicBezTo>
                <a:cubicBezTo>
                  <a:pt x="1513642" y="648070"/>
                  <a:pt x="1501805" y="522303"/>
                  <a:pt x="1457417" y="474955"/>
                </a:cubicBezTo>
                <a:cubicBezTo>
                  <a:pt x="1413029" y="427607"/>
                  <a:pt x="1315375" y="463118"/>
                  <a:pt x="1217720" y="439444"/>
                </a:cubicBezTo>
                <a:cubicBezTo>
                  <a:pt x="1120066" y="415770"/>
                  <a:pt x="980982" y="381739"/>
                  <a:pt x="862613" y="32403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reeform 11"/>
          <p:cNvSpPr/>
          <p:nvPr/>
        </p:nvSpPr>
        <p:spPr>
          <a:xfrm>
            <a:off x="4184825" y="4539935"/>
            <a:ext cx="591845" cy="673224"/>
          </a:xfrm>
          <a:custGeom>
            <a:avLst/>
            <a:gdLst>
              <a:gd name="connsiteX0" fmla="*/ 517864 w 591845"/>
              <a:gd name="connsiteY0" fmla="*/ 90257 h 673224"/>
              <a:gd name="connsiteX1" fmla="*/ 127247 w 591845"/>
              <a:gd name="connsiteY1" fmla="*/ 19235 h 673224"/>
              <a:gd name="connsiteX2" fmla="*/ 2959 w 591845"/>
              <a:gd name="connsiteY2" fmla="*/ 205667 h 673224"/>
              <a:gd name="connsiteX3" fmla="*/ 109491 w 591845"/>
              <a:gd name="connsiteY3" fmla="*/ 596284 h 673224"/>
              <a:gd name="connsiteX4" fmla="*/ 358066 w 591845"/>
              <a:gd name="connsiteY4" fmla="*/ 667305 h 673224"/>
              <a:gd name="connsiteX5" fmla="*/ 553375 w 591845"/>
              <a:gd name="connsiteY5" fmla="*/ 569651 h 673224"/>
              <a:gd name="connsiteX6" fmla="*/ 571130 w 591845"/>
              <a:gd name="connsiteY6" fmla="*/ 356587 h 673224"/>
              <a:gd name="connsiteX7" fmla="*/ 517864 w 591845"/>
              <a:gd name="connsiteY7" fmla="*/ 90257 h 67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1845" h="673224">
                <a:moveTo>
                  <a:pt x="517864" y="90257"/>
                </a:moveTo>
                <a:cubicBezTo>
                  <a:pt x="443883" y="34032"/>
                  <a:pt x="213064" y="0"/>
                  <a:pt x="127247" y="19235"/>
                </a:cubicBezTo>
                <a:cubicBezTo>
                  <a:pt x="41430" y="38470"/>
                  <a:pt x="5918" y="109492"/>
                  <a:pt x="2959" y="205667"/>
                </a:cubicBezTo>
                <a:cubicBezTo>
                  <a:pt x="0" y="301842"/>
                  <a:pt x="50307" y="519344"/>
                  <a:pt x="109491" y="596284"/>
                </a:cubicBezTo>
                <a:cubicBezTo>
                  <a:pt x="168675" y="673224"/>
                  <a:pt x="284085" y="671744"/>
                  <a:pt x="358066" y="667305"/>
                </a:cubicBezTo>
                <a:cubicBezTo>
                  <a:pt x="432047" y="662866"/>
                  <a:pt x="517864" y="621437"/>
                  <a:pt x="553375" y="569651"/>
                </a:cubicBezTo>
                <a:cubicBezTo>
                  <a:pt x="588886" y="517865"/>
                  <a:pt x="575569" y="436486"/>
                  <a:pt x="571130" y="356587"/>
                </a:cubicBezTo>
                <a:cubicBezTo>
                  <a:pt x="566691" y="276688"/>
                  <a:pt x="591845" y="146482"/>
                  <a:pt x="517864" y="9025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Freeform 12"/>
          <p:cNvSpPr/>
          <p:nvPr/>
        </p:nvSpPr>
        <p:spPr>
          <a:xfrm>
            <a:off x="3239353" y="4072378"/>
            <a:ext cx="759041" cy="625876"/>
          </a:xfrm>
          <a:custGeom>
            <a:avLst/>
            <a:gdLst>
              <a:gd name="connsiteX0" fmla="*/ 406894 w 759041"/>
              <a:gd name="connsiteY0" fmla="*/ 16276 h 625876"/>
              <a:gd name="connsiteX1" fmla="*/ 96175 w 759041"/>
              <a:gd name="connsiteY1" fmla="*/ 158319 h 625876"/>
              <a:gd name="connsiteX2" fmla="*/ 16276 w 759041"/>
              <a:gd name="connsiteY2" fmla="*/ 389138 h 625876"/>
              <a:gd name="connsiteX3" fmla="*/ 193829 w 759041"/>
              <a:gd name="connsiteY3" fmla="*/ 602202 h 625876"/>
              <a:gd name="connsiteX4" fmla="*/ 611080 w 759041"/>
              <a:gd name="connsiteY4" fmla="*/ 531181 h 625876"/>
              <a:gd name="connsiteX5" fmla="*/ 744245 w 759041"/>
              <a:gd name="connsiteY5" fmla="*/ 344750 h 625876"/>
              <a:gd name="connsiteX6" fmla="*/ 699857 w 759041"/>
              <a:gd name="connsiteY6" fmla="*/ 167196 h 625876"/>
              <a:gd name="connsiteX7" fmla="*/ 664346 w 759041"/>
              <a:gd name="connsiteY7" fmla="*/ 69542 h 625876"/>
              <a:gd name="connsiteX8" fmla="*/ 575569 w 759041"/>
              <a:gd name="connsiteY8" fmla="*/ 60664 h 625876"/>
              <a:gd name="connsiteX9" fmla="*/ 406894 w 759041"/>
              <a:gd name="connsiteY9" fmla="*/ 16276 h 62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041" h="625876">
                <a:moveTo>
                  <a:pt x="406894" y="16276"/>
                </a:moveTo>
                <a:cubicBezTo>
                  <a:pt x="326995" y="32552"/>
                  <a:pt x="161278" y="96175"/>
                  <a:pt x="96175" y="158319"/>
                </a:cubicBezTo>
                <a:cubicBezTo>
                  <a:pt x="31072" y="220463"/>
                  <a:pt x="0" y="315158"/>
                  <a:pt x="16276" y="389138"/>
                </a:cubicBezTo>
                <a:cubicBezTo>
                  <a:pt x="32552" y="463119"/>
                  <a:pt x="94695" y="578528"/>
                  <a:pt x="193829" y="602202"/>
                </a:cubicBezTo>
                <a:cubicBezTo>
                  <a:pt x="292963" y="625876"/>
                  <a:pt x="519344" y="574090"/>
                  <a:pt x="611080" y="531181"/>
                </a:cubicBezTo>
                <a:cubicBezTo>
                  <a:pt x="702816" y="488272"/>
                  <a:pt x="729449" y="405414"/>
                  <a:pt x="744245" y="344750"/>
                </a:cubicBezTo>
                <a:cubicBezTo>
                  <a:pt x="759041" y="284086"/>
                  <a:pt x="713173" y="213064"/>
                  <a:pt x="699857" y="167196"/>
                </a:cubicBezTo>
                <a:cubicBezTo>
                  <a:pt x="686541" y="121328"/>
                  <a:pt x="685061" y="87297"/>
                  <a:pt x="664346" y="69542"/>
                </a:cubicBezTo>
                <a:cubicBezTo>
                  <a:pt x="643631" y="51787"/>
                  <a:pt x="612559" y="69542"/>
                  <a:pt x="575569" y="60664"/>
                </a:cubicBezTo>
                <a:cubicBezTo>
                  <a:pt x="538579" y="51786"/>
                  <a:pt x="486793" y="0"/>
                  <a:pt x="406894" y="1627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Freeform 13"/>
          <p:cNvSpPr/>
          <p:nvPr/>
        </p:nvSpPr>
        <p:spPr>
          <a:xfrm>
            <a:off x="3353284" y="5195404"/>
            <a:ext cx="766439" cy="745724"/>
          </a:xfrm>
          <a:custGeom>
            <a:avLst/>
            <a:gdLst>
              <a:gd name="connsiteX0" fmla="*/ 594803 w 766439"/>
              <a:gd name="connsiteY0" fmla="*/ 162757 h 745724"/>
              <a:gd name="connsiteX1" fmla="*/ 97654 w 766439"/>
              <a:gd name="connsiteY1" fmla="*/ 20714 h 745724"/>
              <a:gd name="connsiteX2" fmla="*/ 8877 w 766439"/>
              <a:gd name="connsiteY2" fmla="*/ 287044 h 745724"/>
              <a:gd name="connsiteX3" fmla="*/ 62143 w 766439"/>
              <a:gd name="connsiteY3" fmla="*/ 535619 h 745724"/>
              <a:gd name="connsiteX4" fmla="*/ 319596 w 766439"/>
              <a:gd name="connsiteY4" fmla="*/ 730928 h 745724"/>
              <a:gd name="connsiteX5" fmla="*/ 665825 w 766439"/>
              <a:gd name="connsiteY5" fmla="*/ 624396 h 745724"/>
              <a:gd name="connsiteX6" fmla="*/ 745724 w 766439"/>
              <a:gd name="connsiteY6" fmla="*/ 437965 h 745724"/>
              <a:gd name="connsiteX7" fmla="*/ 745724 w 766439"/>
              <a:gd name="connsiteY7" fmla="*/ 251533 h 745724"/>
              <a:gd name="connsiteX8" fmla="*/ 594803 w 766439"/>
              <a:gd name="connsiteY8" fmla="*/ 162757 h 7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439" h="745724">
                <a:moveTo>
                  <a:pt x="594803" y="162757"/>
                </a:moveTo>
                <a:cubicBezTo>
                  <a:pt x="486791" y="124287"/>
                  <a:pt x="195308" y="0"/>
                  <a:pt x="97654" y="20714"/>
                </a:cubicBezTo>
                <a:cubicBezTo>
                  <a:pt x="0" y="41429"/>
                  <a:pt x="14795" y="201227"/>
                  <a:pt x="8877" y="287044"/>
                </a:cubicBezTo>
                <a:cubicBezTo>
                  <a:pt x="2959" y="372861"/>
                  <a:pt x="10356" y="461638"/>
                  <a:pt x="62143" y="535619"/>
                </a:cubicBezTo>
                <a:cubicBezTo>
                  <a:pt x="113930" y="609600"/>
                  <a:pt x="218982" y="716132"/>
                  <a:pt x="319596" y="730928"/>
                </a:cubicBezTo>
                <a:cubicBezTo>
                  <a:pt x="420210" y="745724"/>
                  <a:pt x="594804" y="673223"/>
                  <a:pt x="665825" y="624396"/>
                </a:cubicBezTo>
                <a:cubicBezTo>
                  <a:pt x="736846" y="575569"/>
                  <a:pt x="732408" y="500109"/>
                  <a:pt x="745724" y="437965"/>
                </a:cubicBezTo>
                <a:cubicBezTo>
                  <a:pt x="759041" y="375821"/>
                  <a:pt x="766439" y="297401"/>
                  <a:pt x="745724" y="251533"/>
                </a:cubicBezTo>
                <a:cubicBezTo>
                  <a:pt x="725009" y="205665"/>
                  <a:pt x="702815" y="201227"/>
                  <a:pt x="594803" y="16275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Freeform 14"/>
          <p:cNvSpPr/>
          <p:nvPr/>
        </p:nvSpPr>
        <p:spPr>
          <a:xfrm>
            <a:off x="564215" y="3470177"/>
            <a:ext cx="2817181" cy="1889463"/>
          </a:xfrm>
          <a:custGeom>
            <a:avLst/>
            <a:gdLst>
              <a:gd name="connsiteX0" fmla="*/ 1839158 w 2817181"/>
              <a:gd name="connsiteY0" fmla="*/ 574089 h 1889463"/>
              <a:gd name="connsiteX1" fmla="*/ 1226599 w 2817181"/>
              <a:gd name="connsiteY1" fmla="*/ 59184 h 1889463"/>
              <a:gd name="connsiteX2" fmla="*/ 835981 w 2817181"/>
              <a:gd name="connsiteY2" fmla="*/ 218982 h 1889463"/>
              <a:gd name="connsiteX3" fmla="*/ 383220 w 2817181"/>
              <a:gd name="connsiteY3" fmla="*/ 458679 h 1889463"/>
              <a:gd name="connsiteX4" fmla="*/ 161278 w 2817181"/>
              <a:gd name="connsiteY4" fmla="*/ 689498 h 1889463"/>
              <a:gd name="connsiteX5" fmla="*/ 45868 w 2817181"/>
              <a:gd name="connsiteY5" fmla="*/ 1213281 h 1889463"/>
              <a:gd name="connsiteX6" fmla="*/ 436486 w 2817181"/>
              <a:gd name="connsiteY6" fmla="*/ 1577265 h 1889463"/>
              <a:gd name="connsiteX7" fmla="*/ 853736 w 2817181"/>
              <a:gd name="connsiteY7" fmla="*/ 1852473 h 1889463"/>
              <a:gd name="connsiteX8" fmla="*/ 1333131 w 2817181"/>
              <a:gd name="connsiteY8" fmla="*/ 1799207 h 1889463"/>
              <a:gd name="connsiteX9" fmla="*/ 1821402 w 2817181"/>
              <a:gd name="connsiteY9" fmla="*/ 1790329 h 1889463"/>
              <a:gd name="connsiteX10" fmla="*/ 2682536 w 2817181"/>
              <a:gd name="connsiteY10" fmla="*/ 1603898 h 1889463"/>
              <a:gd name="connsiteX11" fmla="*/ 2629270 w 2817181"/>
              <a:gd name="connsiteY11" fmla="*/ 1310935 h 1889463"/>
              <a:gd name="connsiteX12" fmla="*/ 2522738 w 2817181"/>
              <a:gd name="connsiteY12" fmla="*/ 1186648 h 1889463"/>
              <a:gd name="connsiteX13" fmla="*/ 2469472 w 2817181"/>
              <a:gd name="connsiteY13" fmla="*/ 707254 h 1889463"/>
              <a:gd name="connsiteX14" fmla="*/ 2203142 w 2817181"/>
              <a:gd name="connsiteY14" fmla="*/ 511945 h 1889463"/>
              <a:gd name="connsiteX15" fmla="*/ 1892424 w 2817181"/>
              <a:gd name="connsiteY15" fmla="*/ 582966 h 1889463"/>
              <a:gd name="connsiteX16" fmla="*/ 1839158 w 2817181"/>
              <a:gd name="connsiteY16" fmla="*/ 574089 h 188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7181" h="1889463">
                <a:moveTo>
                  <a:pt x="1839158" y="574089"/>
                </a:moveTo>
                <a:cubicBezTo>
                  <a:pt x="1728187" y="486792"/>
                  <a:pt x="1393795" y="118368"/>
                  <a:pt x="1226599" y="59184"/>
                </a:cubicBezTo>
                <a:cubicBezTo>
                  <a:pt x="1059403" y="0"/>
                  <a:pt x="976544" y="152400"/>
                  <a:pt x="835981" y="218982"/>
                </a:cubicBezTo>
                <a:cubicBezTo>
                  <a:pt x="695418" y="285564"/>
                  <a:pt x="495670" y="380260"/>
                  <a:pt x="383220" y="458679"/>
                </a:cubicBezTo>
                <a:cubicBezTo>
                  <a:pt x="270770" y="537098"/>
                  <a:pt x="217503" y="563731"/>
                  <a:pt x="161278" y="689498"/>
                </a:cubicBezTo>
                <a:cubicBezTo>
                  <a:pt x="105053" y="815265"/>
                  <a:pt x="0" y="1065320"/>
                  <a:pt x="45868" y="1213281"/>
                </a:cubicBezTo>
                <a:cubicBezTo>
                  <a:pt x="91736" y="1361242"/>
                  <a:pt x="301841" y="1470733"/>
                  <a:pt x="436486" y="1577265"/>
                </a:cubicBezTo>
                <a:cubicBezTo>
                  <a:pt x="571131" y="1683797"/>
                  <a:pt x="704295" y="1815483"/>
                  <a:pt x="853736" y="1852473"/>
                </a:cubicBezTo>
                <a:cubicBezTo>
                  <a:pt x="1003177" y="1889463"/>
                  <a:pt x="1171853" y="1809564"/>
                  <a:pt x="1333131" y="1799207"/>
                </a:cubicBezTo>
                <a:cubicBezTo>
                  <a:pt x="1494409" y="1788850"/>
                  <a:pt x="1596501" y="1822880"/>
                  <a:pt x="1821402" y="1790329"/>
                </a:cubicBezTo>
                <a:cubicBezTo>
                  <a:pt x="2046303" y="1757778"/>
                  <a:pt x="2547891" y="1683797"/>
                  <a:pt x="2682536" y="1603898"/>
                </a:cubicBezTo>
                <a:cubicBezTo>
                  <a:pt x="2817181" y="1523999"/>
                  <a:pt x="2655903" y="1380477"/>
                  <a:pt x="2629270" y="1310935"/>
                </a:cubicBezTo>
                <a:cubicBezTo>
                  <a:pt x="2602637" y="1241393"/>
                  <a:pt x="2549371" y="1287262"/>
                  <a:pt x="2522738" y="1186648"/>
                </a:cubicBezTo>
                <a:cubicBezTo>
                  <a:pt x="2496105" y="1086035"/>
                  <a:pt x="2522738" y="819704"/>
                  <a:pt x="2469472" y="707254"/>
                </a:cubicBezTo>
                <a:cubicBezTo>
                  <a:pt x="2416206" y="594804"/>
                  <a:pt x="2299317" y="532660"/>
                  <a:pt x="2203142" y="511945"/>
                </a:cubicBezTo>
                <a:cubicBezTo>
                  <a:pt x="2106967" y="491230"/>
                  <a:pt x="1945690" y="572609"/>
                  <a:pt x="1892424" y="582966"/>
                </a:cubicBezTo>
                <a:cubicBezTo>
                  <a:pt x="1839158" y="593323"/>
                  <a:pt x="1950129" y="661386"/>
                  <a:pt x="1839158" y="57408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Freeform 15"/>
          <p:cNvSpPr/>
          <p:nvPr/>
        </p:nvSpPr>
        <p:spPr>
          <a:xfrm>
            <a:off x="553858" y="3094355"/>
            <a:ext cx="720571" cy="653988"/>
          </a:xfrm>
          <a:custGeom>
            <a:avLst/>
            <a:gdLst>
              <a:gd name="connsiteX0" fmla="*/ 340311 w 720571"/>
              <a:gd name="connsiteY0" fmla="*/ 26633 h 653988"/>
              <a:gd name="connsiteX1" fmla="*/ 38470 w 720571"/>
              <a:gd name="connsiteY1" fmla="*/ 221942 h 653988"/>
              <a:gd name="connsiteX2" fmla="*/ 109491 w 720571"/>
              <a:gd name="connsiteY2" fmla="*/ 514905 h 653988"/>
              <a:gd name="connsiteX3" fmla="*/ 420210 w 720571"/>
              <a:gd name="connsiteY3" fmla="*/ 639192 h 653988"/>
              <a:gd name="connsiteX4" fmla="*/ 677662 w 720571"/>
              <a:gd name="connsiteY4" fmla="*/ 426128 h 653988"/>
              <a:gd name="connsiteX5" fmla="*/ 677662 w 720571"/>
              <a:gd name="connsiteY5" fmla="*/ 213064 h 653988"/>
              <a:gd name="connsiteX6" fmla="*/ 588886 w 720571"/>
              <a:gd name="connsiteY6" fmla="*/ 97654 h 653988"/>
              <a:gd name="connsiteX7" fmla="*/ 482354 w 720571"/>
              <a:gd name="connsiteY7" fmla="*/ 62144 h 653988"/>
              <a:gd name="connsiteX8" fmla="*/ 340311 w 720571"/>
              <a:gd name="connsiteY8" fmla="*/ 26633 h 65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571" h="653988">
                <a:moveTo>
                  <a:pt x="340311" y="26633"/>
                </a:moveTo>
                <a:cubicBezTo>
                  <a:pt x="266330" y="53266"/>
                  <a:pt x="76940" y="140563"/>
                  <a:pt x="38470" y="221942"/>
                </a:cubicBezTo>
                <a:cubicBezTo>
                  <a:pt x="0" y="303321"/>
                  <a:pt x="45868" y="445363"/>
                  <a:pt x="109491" y="514905"/>
                </a:cubicBezTo>
                <a:cubicBezTo>
                  <a:pt x="173114" y="584447"/>
                  <a:pt x="325515" y="653988"/>
                  <a:pt x="420210" y="639192"/>
                </a:cubicBezTo>
                <a:cubicBezTo>
                  <a:pt x="514905" y="624396"/>
                  <a:pt x="634753" y="497149"/>
                  <a:pt x="677662" y="426128"/>
                </a:cubicBezTo>
                <a:cubicBezTo>
                  <a:pt x="720571" y="355107"/>
                  <a:pt x="692458" y="267810"/>
                  <a:pt x="677662" y="213064"/>
                </a:cubicBezTo>
                <a:cubicBezTo>
                  <a:pt x="662866" y="158318"/>
                  <a:pt x="621437" y="122807"/>
                  <a:pt x="588886" y="97654"/>
                </a:cubicBezTo>
                <a:cubicBezTo>
                  <a:pt x="556335" y="72501"/>
                  <a:pt x="517865" y="76940"/>
                  <a:pt x="482354" y="62144"/>
                </a:cubicBezTo>
                <a:cubicBezTo>
                  <a:pt x="446843" y="47348"/>
                  <a:pt x="414292" y="0"/>
                  <a:pt x="340311" y="2663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96752"/>
            <a:ext cx="3541063" cy="26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149080"/>
            <a:ext cx="3182618" cy="247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V="1">
            <a:off x="3923928" y="2153816"/>
            <a:ext cx="1584176" cy="36004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00192" y="3501008"/>
            <a:ext cx="576064" cy="648072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3528" y="90872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3. Reduced problem: a node for each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supernode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an edge between two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supernodes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if an edge in the original</a:t>
            </a:r>
          </a:p>
        </p:txBody>
      </p:sp>
    </p:spTree>
    <p:extLst>
      <p:ext uri="{BB962C8B-B14F-4D97-AF65-F5344CB8AC3E}">
        <p14:creationId xmlns:p14="http://schemas.microsoft.com/office/powerpoint/2010/main" val="2441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Characterization: Step 2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3182618" cy="247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51520" y="90872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Note: Only negative edges among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supernodes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Start labeling by either X and Y</a:t>
            </a:r>
          </a:p>
          <a:p>
            <a:r>
              <a:rPr lang="en-US" dirty="0" smtClean="0"/>
              <a:t>If successful, then label the nodes of the </a:t>
            </a:r>
            <a:r>
              <a:rPr lang="en-US" dirty="0" err="1" smtClean="0"/>
              <a:t>supernode</a:t>
            </a:r>
            <a:r>
              <a:rPr lang="en-US" dirty="0" smtClean="0"/>
              <a:t> correspondingly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A cycle with an odd number, corresponds to a (possibly larger) odd cycle in the original</a:t>
            </a: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36912"/>
            <a:ext cx="3905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4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Characterization: Step 2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466" y="134076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Determining whether the graph is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bipartite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(there is no edge between nodes in X or Y,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the only edges are from nodes in X to nodes in Y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068960"/>
            <a:ext cx="799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Use Breadth-First-Search (BFS)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Two type of edges: (1) between nodes in adjacent levels (2) between nodes in the same level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If only type (1), alternate X and Y labels at each level</a:t>
            </a:r>
          </a:p>
          <a:p>
            <a:pPr algn="just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If type (2), then odd cycle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Characterization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3182618" cy="247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068960"/>
            <a:ext cx="3905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836712"/>
            <a:ext cx="4547669" cy="285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1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If two people in a social network have a friend in common, then there is an increased likelihood that they will become friends themselves at some point in the future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500306"/>
            <a:ext cx="4572032" cy="321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857620" y="3000372"/>
            <a:ext cx="1643074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00760" y="292893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Triangle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33265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Generalizing 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844824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Non-complete graphs 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Instead of all triangles, “most” triangles, approximately divide the graph</a:t>
            </a: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Approximately Balance Networks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980728"/>
            <a:ext cx="612068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complete graph (or clique): every edge either + or -</a:t>
            </a:r>
            <a:endParaRPr lang="el-G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1628800"/>
            <a:ext cx="7920880" cy="1938992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Claim: </a:t>
            </a:r>
            <a:r>
              <a:rPr lang="en-US" sz="2000" dirty="0" smtClean="0"/>
              <a:t>If </a:t>
            </a:r>
            <a:r>
              <a:rPr lang="en-US" sz="2000" u="sng" dirty="0" smtClean="0"/>
              <a:t>all</a:t>
            </a:r>
            <a:r>
              <a:rPr lang="en-US" sz="2000" dirty="0" smtClean="0"/>
              <a:t> triangles in a labeled complete graph are balanced, than either 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all pairs of nodes are friends or, 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the nodes can be divided into two groups X and Y, such that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every pair of nodes in X like each other,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every pair of nodes in Y like each other, and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every one in X is the enemy of every one in Y.</a:t>
            </a:r>
            <a:endParaRPr lang="el-GR" sz="2000" dirty="0"/>
          </a:p>
        </p:txBody>
      </p:sp>
      <p:sp>
        <p:nvSpPr>
          <p:cNvPr id="12" name="Rectangle 11"/>
          <p:cNvSpPr/>
          <p:nvPr/>
        </p:nvSpPr>
        <p:spPr>
          <a:xfrm>
            <a:off x="1500166" y="1714488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608" y="1988840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547664" y="2636912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547664" y="2924944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547664" y="3284984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/>
          <p:cNvSpPr txBox="1"/>
          <p:nvPr/>
        </p:nvSpPr>
        <p:spPr>
          <a:xfrm>
            <a:off x="285720" y="3929066"/>
            <a:ext cx="8280920" cy="2554545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Claim: </a:t>
            </a:r>
            <a:r>
              <a:rPr lang="en-US" sz="2000" dirty="0" smtClean="0"/>
              <a:t>If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least 99.9% </a:t>
            </a:r>
            <a:r>
              <a:rPr lang="en-US" sz="2000" dirty="0" smtClean="0"/>
              <a:t>of all triangles in a labeled compete graph are balanced,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then either, 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There is a set consisting of </a:t>
            </a:r>
            <a:r>
              <a:rPr lang="en-US" sz="2000" i="1" dirty="0" smtClean="0">
                <a:solidFill>
                  <a:srgbClr val="FF0000"/>
                </a:solidFill>
              </a:rPr>
              <a:t>at least 90%</a:t>
            </a:r>
            <a:r>
              <a:rPr lang="el-GR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of the nodes in which </a:t>
            </a:r>
            <a:r>
              <a:rPr lang="en-US" sz="2000" i="1" dirty="0" smtClean="0">
                <a:solidFill>
                  <a:srgbClr val="FF0000"/>
                </a:solidFill>
              </a:rPr>
              <a:t>at least 90% </a:t>
            </a:r>
            <a:r>
              <a:rPr lang="en-US" sz="2000" dirty="0" smtClean="0"/>
              <a:t>of all pairs are friends, or, 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the nodes can be divided into two groups X and Y, such that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at least 90% </a:t>
            </a:r>
            <a:r>
              <a:rPr lang="en-US" sz="2000" dirty="0" smtClean="0"/>
              <a:t>of the pairs in X like each other,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at least 90% </a:t>
            </a:r>
            <a:r>
              <a:rPr lang="en-US" sz="2000" dirty="0" smtClean="0"/>
              <a:t>of the pairs in Y like each other, and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at least 90% </a:t>
            </a:r>
            <a:r>
              <a:rPr lang="en-US" sz="2000" dirty="0" smtClean="0"/>
              <a:t>of the pairs with one end in X and one in Y are enemies</a:t>
            </a:r>
            <a:endParaRPr lang="el-GR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372200" y="314096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Not all, but most, triangles are balanced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6228184" y="2924944"/>
            <a:ext cx="2592288" cy="108012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203848" y="3573016"/>
            <a:ext cx="295232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483768" y="3717032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5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Approximately Balance Networks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3933056"/>
            <a:ext cx="8280920" cy="2554545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Claim: </a:t>
            </a:r>
            <a:r>
              <a:rPr lang="en-US" sz="2000" dirty="0" smtClean="0"/>
              <a:t>Let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ε </a:t>
            </a:r>
            <a:r>
              <a:rPr lang="en-US" sz="2000" dirty="0" smtClean="0"/>
              <a:t>be any number, such that 0 ≤ </a:t>
            </a:r>
            <a:r>
              <a:rPr lang="el-GR" sz="2000" dirty="0" smtClean="0"/>
              <a:t>ε &lt; 1/8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r>
              <a:rPr lang="en-US" sz="2000" dirty="0" smtClean="0"/>
              <a:t>If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least 1 – </a:t>
            </a:r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 </a:t>
            </a:r>
            <a:r>
              <a:rPr lang="en-US" sz="2000" dirty="0" smtClean="0"/>
              <a:t>of all triangles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in a labeled complete graph are balanced,  then either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There is a set consisting of </a:t>
            </a:r>
            <a:r>
              <a:rPr lang="en-US" sz="2000" i="1" dirty="0" smtClean="0">
                <a:solidFill>
                  <a:srgbClr val="FF0000"/>
                </a:solidFill>
              </a:rPr>
              <a:t>at least 1-</a:t>
            </a:r>
            <a:r>
              <a:rPr lang="el-GR" sz="2000" i="1" dirty="0" smtClean="0">
                <a:solidFill>
                  <a:srgbClr val="FF0000"/>
                </a:solidFill>
              </a:rPr>
              <a:t>δ </a:t>
            </a:r>
            <a:r>
              <a:rPr lang="en-US" sz="2000" dirty="0" smtClean="0"/>
              <a:t>of the nodes in which </a:t>
            </a:r>
            <a:r>
              <a:rPr lang="en-US" sz="2000" i="1" dirty="0" smtClean="0">
                <a:solidFill>
                  <a:srgbClr val="FF0000"/>
                </a:solidFill>
              </a:rPr>
              <a:t>at least 1-</a:t>
            </a:r>
            <a:r>
              <a:rPr lang="el-GR" sz="2000" i="1" dirty="0" smtClean="0">
                <a:solidFill>
                  <a:srgbClr val="FF0000"/>
                </a:solidFill>
              </a:rPr>
              <a:t>δ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of all pairs are friends, or, 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the nodes can be divided into two groups X and Y, such that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at least 1-</a:t>
            </a:r>
            <a:r>
              <a:rPr lang="el-GR" sz="2000" i="1" dirty="0" smtClean="0">
                <a:solidFill>
                  <a:srgbClr val="FF0000"/>
                </a:solidFill>
              </a:rPr>
              <a:t>δ </a:t>
            </a:r>
            <a:r>
              <a:rPr lang="en-US" sz="2000" dirty="0" smtClean="0"/>
              <a:t>of the pairs in X like each other,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at least 1-</a:t>
            </a:r>
            <a:r>
              <a:rPr lang="el-GR" sz="2000" i="1" dirty="0" smtClean="0">
                <a:solidFill>
                  <a:srgbClr val="FF0000"/>
                </a:solidFill>
              </a:rPr>
              <a:t>δ </a:t>
            </a:r>
            <a:r>
              <a:rPr lang="en-US" sz="2000" dirty="0" smtClean="0"/>
              <a:t>of the pairs in Y like each other, and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at least 1-</a:t>
            </a:r>
            <a:r>
              <a:rPr lang="el-GR" sz="2000" i="1" dirty="0" smtClean="0">
                <a:solidFill>
                  <a:srgbClr val="FF0000"/>
                </a:solidFill>
              </a:rPr>
              <a:t>δ </a:t>
            </a:r>
            <a:r>
              <a:rPr lang="en-US" sz="2000" dirty="0" smtClean="0"/>
              <a:t>of the pairs with one end in X and one in Y are enemies</a:t>
            </a:r>
            <a:endParaRPr lang="el-GR" sz="2000" dirty="0"/>
          </a:p>
        </p:txBody>
      </p:sp>
      <p:graphicFrame>
        <p:nvGraphicFramePr>
          <p:cNvPr id="217090" name="Object 2"/>
          <p:cNvGraphicFramePr>
            <a:graphicFrameLocks noChangeAspect="1"/>
          </p:cNvGraphicFramePr>
          <p:nvPr/>
        </p:nvGraphicFramePr>
        <p:xfrm>
          <a:off x="7500958" y="5357826"/>
          <a:ext cx="8302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2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58" y="5357826"/>
                        <a:ext cx="83026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052736"/>
            <a:ext cx="8280920" cy="2554545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Claim: </a:t>
            </a:r>
            <a:r>
              <a:rPr lang="en-US" sz="2000" dirty="0" smtClean="0"/>
              <a:t>If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least 99.9% </a:t>
            </a:r>
            <a:r>
              <a:rPr lang="en-US" sz="2000" dirty="0" smtClean="0"/>
              <a:t>of all triangles in a labeled complete graph are balanced,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then either, 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There is a set consisting of </a:t>
            </a:r>
            <a:r>
              <a:rPr lang="en-US" sz="2000" i="1" dirty="0" smtClean="0">
                <a:solidFill>
                  <a:srgbClr val="FF0000"/>
                </a:solidFill>
              </a:rPr>
              <a:t>at least 90% </a:t>
            </a:r>
            <a:r>
              <a:rPr lang="en-US" sz="2000" dirty="0" smtClean="0"/>
              <a:t>of the nodes in which </a:t>
            </a:r>
            <a:r>
              <a:rPr lang="en-US" sz="2000" i="1" dirty="0" smtClean="0">
                <a:solidFill>
                  <a:srgbClr val="FF0000"/>
                </a:solidFill>
              </a:rPr>
              <a:t>at least 90% </a:t>
            </a:r>
            <a:r>
              <a:rPr lang="en-US" sz="2000" dirty="0" smtClean="0"/>
              <a:t>of all pairs are friends, or, 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the nodes can be divided into two groups X and Y, such that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at least 90% </a:t>
            </a:r>
            <a:r>
              <a:rPr lang="en-US" sz="2000" dirty="0" smtClean="0"/>
              <a:t>of the pairs in X like each other,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at least 90% </a:t>
            </a:r>
            <a:r>
              <a:rPr lang="en-US" sz="2000" dirty="0" smtClean="0"/>
              <a:t>of the pairs in Y like each other, and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at least 90%</a:t>
            </a:r>
            <a:r>
              <a:rPr lang="el-GR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of the pairs with one end in X and one in Y are enemies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872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Approximately Balance Networks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Basic idea –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find a “good” node A (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s.t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., it does not belong to too many unbalanced triangles) </a:t>
            </a:r>
            <a:r>
              <a:rPr lang="en-US" sz="2000" dirty="0" smtClean="0"/>
              <a:t>to partition into X and 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875" y="4941168"/>
            <a:ext cx="810384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Counting argument based on pigeonhole: compute the average value of a set of objects and then argue that there must be at least one node that is equal to the average or below (or equal and above)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852936"/>
            <a:ext cx="525658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Pigeonhole principle: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if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items are put into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m pigeonholes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with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then at least one pigeonhole must contain more than one item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9" descr="220px-TooManyPige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492896"/>
            <a:ext cx="2011680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41277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564904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Networks, Crowds, and Markets 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Chapter 3, 4, 5)</a:t>
            </a:r>
          </a:p>
        </p:txBody>
      </p:sp>
    </p:spTree>
    <p:extLst>
      <p:ext uri="{BB962C8B-B14F-4D97-AF65-F5344CB8AC3E}">
        <p14:creationId xmlns:p14="http://schemas.microsoft.com/office/powerpoint/2010/main" val="11051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Snapshots over time: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57430"/>
            <a:ext cx="376769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214554"/>
            <a:ext cx="376769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5400000">
            <a:off x="4464843" y="2964653"/>
            <a:ext cx="714380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72198" y="2714620"/>
            <a:ext cx="1357322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29256" y="4714884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4714876" y="2714620"/>
            <a:ext cx="2000264" cy="171451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4321</Words>
  <Application>Microsoft Office PowerPoint</Application>
  <PresentationFormat>On-screen Show (4:3)</PresentationFormat>
  <Paragraphs>589</Paragraphs>
  <Slides>84</Slides>
  <Notes>81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87" baseType="lpstr">
      <vt:lpstr>Office Theme</vt:lpstr>
      <vt:lpstr>Equation</vt:lpstr>
      <vt:lpstr>Εξίσωση</vt:lpstr>
      <vt:lpstr>Online Social Networks and Media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Strong AND WEAK 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oN lINK FormatiON: Affiliations and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POSITIVE AND NEGATIVE 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tsap</cp:lastModifiedBy>
  <cp:revision>147</cp:revision>
  <dcterms:created xsi:type="dcterms:W3CDTF">2012-10-10T06:53:19Z</dcterms:created>
  <dcterms:modified xsi:type="dcterms:W3CDTF">2014-12-08T14:23:16Z</dcterms:modified>
</cp:coreProperties>
</file>