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431" r:id="rId2"/>
    <p:sldId id="454" r:id="rId3"/>
    <p:sldId id="455" r:id="rId4"/>
    <p:sldId id="456" r:id="rId5"/>
    <p:sldId id="457" r:id="rId6"/>
    <p:sldId id="483" r:id="rId7"/>
    <p:sldId id="458" r:id="rId8"/>
    <p:sldId id="459" r:id="rId9"/>
    <p:sldId id="460" r:id="rId10"/>
    <p:sldId id="461" r:id="rId11"/>
    <p:sldId id="462" r:id="rId12"/>
    <p:sldId id="463" r:id="rId13"/>
    <p:sldId id="464" r:id="rId14"/>
    <p:sldId id="465" r:id="rId15"/>
    <p:sldId id="466" r:id="rId16"/>
    <p:sldId id="467" r:id="rId17"/>
    <p:sldId id="468" r:id="rId18"/>
    <p:sldId id="469" r:id="rId19"/>
    <p:sldId id="470" r:id="rId20"/>
    <p:sldId id="471" r:id="rId21"/>
    <p:sldId id="473" r:id="rId22"/>
    <p:sldId id="472" r:id="rId23"/>
    <p:sldId id="474" r:id="rId24"/>
    <p:sldId id="475" r:id="rId25"/>
    <p:sldId id="476" r:id="rId26"/>
    <p:sldId id="477" r:id="rId27"/>
    <p:sldId id="478" r:id="rId28"/>
    <p:sldId id="479" r:id="rId29"/>
    <p:sldId id="480" r:id="rId30"/>
    <p:sldId id="482" r:id="rId31"/>
    <p:sldId id="484" r:id="rId3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534" y="-5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7B57C5-3770-495C-8B92-F5FDF1A84E46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304180-1105-47D3-A5E8-12D0BE6D81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888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6CC3C5-CBBF-408B-BDA1-19EDB514339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3DD3-7DAA-4B2F-B53B-80398DB5F16E}" type="datetimeFigureOut">
              <a:rPr lang="el-GR" smtClean="0"/>
              <a:pPr/>
              <a:t>6/11/2014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0B35-C73E-49DE-9EA0-4D9F6C87E1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3DD3-7DAA-4B2F-B53B-80398DB5F16E}" type="datetimeFigureOut">
              <a:rPr lang="el-GR" smtClean="0"/>
              <a:pPr/>
              <a:t>6/11/2014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0B35-C73E-49DE-9EA0-4D9F6C87E1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3DD3-7DAA-4B2F-B53B-80398DB5F16E}" type="datetimeFigureOut">
              <a:rPr lang="el-GR" smtClean="0"/>
              <a:pPr/>
              <a:t>6/11/2014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0B35-C73E-49DE-9EA0-4D9F6C87E1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3DD3-7DAA-4B2F-B53B-80398DB5F16E}" type="datetimeFigureOut">
              <a:rPr lang="el-GR" smtClean="0"/>
              <a:pPr/>
              <a:t>6/11/2014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0B35-C73E-49DE-9EA0-4D9F6C87E1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3DD3-7DAA-4B2F-B53B-80398DB5F16E}" type="datetimeFigureOut">
              <a:rPr lang="el-GR" smtClean="0"/>
              <a:pPr/>
              <a:t>6/11/2014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0B35-C73E-49DE-9EA0-4D9F6C87E1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3DD3-7DAA-4B2F-B53B-80398DB5F16E}" type="datetimeFigureOut">
              <a:rPr lang="el-GR" smtClean="0"/>
              <a:pPr/>
              <a:t>6/11/2014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0B35-C73E-49DE-9EA0-4D9F6C87E1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3DD3-7DAA-4B2F-B53B-80398DB5F16E}" type="datetimeFigureOut">
              <a:rPr lang="el-GR" smtClean="0"/>
              <a:pPr/>
              <a:t>6/11/2014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0B35-C73E-49DE-9EA0-4D9F6C87E1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3DD3-7DAA-4B2F-B53B-80398DB5F16E}" type="datetimeFigureOut">
              <a:rPr lang="el-GR" smtClean="0"/>
              <a:pPr/>
              <a:t>6/11/2014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0B35-C73E-49DE-9EA0-4D9F6C87E1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3DD3-7DAA-4B2F-B53B-80398DB5F16E}" type="datetimeFigureOut">
              <a:rPr lang="el-GR" smtClean="0"/>
              <a:pPr/>
              <a:t>6/11/2014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0B35-C73E-49DE-9EA0-4D9F6C87E1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3DD3-7DAA-4B2F-B53B-80398DB5F16E}" type="datetimeFigureOut">
              <a:rPr lang="el-GR" smtClean="0"/>
              <a:pPr/>
              <a:t>6/11/2014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0B35-C73E-49DE-9EA0-4D9F6C87E1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3DD3-7DAA-4B2F-B53B-80398DB5F16E}" type="datetimeFigureOut">
              <a:rPr lang="el-GR" smtClean="0"/>
              <a:pPr/>
              <a:t>6/11/2014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0B35-C73E-49DE-9EA0-4D9F6C87E1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E3DD3-7DAA-4B2F-B53B-80398DB5F16E}" type="datetimeFigureOut">
              <a:rPr lang="el-GR" smtClean="0"/>
              <a:pPr/>
              <a:t>6/11/2014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E0B35-C73E-49DE-9EA0-4D9F6C87E107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Relationship Id="rId9" Type="http://schemas.openxmlformats.org/officeDocument/2006/relationships/oleObject" Target="../embeddings/oleObject10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0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11" Type="http://schemas.openxmlformats.org/officeDocument/2006/relationships/image" Target="../media/image37.png"/><Relationship Id="rId5" Type="http://schemas.openxmlformats.org/officeDocument/2006/relationships/image" Target="../media/image31.png"/><Relationship Id="rId10" Type="http://schemas.openxmlformats.org/officeDocument/2006/relationships/image" Target="../media/image36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image" Target="../media/image5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Online Social Networks and Media 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413650" y="4293096"/>
            <a:ext cx="6512768" cy="550912"/>
          </a:xfrm>
        </p:spPr>
        <p:txBody>
          <a:bodyPr>
            <a:normAutofit lnSpcReduction="10000"/>
          </a:bodyPr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53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second smallest eigenvalue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second smallest eigenvalue (also known as </a:t>
            </a:r>
            <a:r>
              <a:rPr lang="en-US" dirty="0" smtClean="0">
                <a:solidFill>
                  <a:srgbClr val="FF9900"/>
                </a:solidFill>
              </a:rPr>
              <a:t>Fielder value</a:t>
            </a:r>
            <a:r>
              <a:rPr lang="en-US" dirty="0" smtClean="0"/>
              <a:t>) </a:t>
            </a:r>
            <a:r>
              <a:rPr lang="el-GR" dirty="0" smtClean="0">
                <a:solidFill>
                  <a:schemeClr val="hlink"/>
                </a:solidFill>
              </a:rPr>
              <a:t>λ</a:t>
            </a:r>
            <a:r>
              <a:rPr lang="fi-FI" baseline="-25000" dirty="0" smtClean="0">
                <a:solidFill>
                  <a:schemeClr val="hlink"/>
                </a:solidFill>
              </a:rPr>
              <a:t>2</a:t>
            </a:r>
            <a:r>
              <a:rPr lang="fi-FI" dirty="0" smtClean="0"/>
              <a:t> satisfies</a:t>
            </a:r>
          </a:p>
          <a:p>
            <a:pPr eaLnBrk="1" hangingPunct="1"/>
            <a:endParaRPr lang="fi-FI" dirty="0" smtClean="0"/>
          </a:p>
          <a:p>
            <a:pPr eaLnBrk="1" hangingPunct="1"/>
            <a:endParaRPr lang="fi-FI" dirty="0" smtClean="0"/>
          </a:p>
          <a:p>
            <a:pPr eaLnBrk="1" hangingPunct="1"/>
            <a:r>
              <a:rPr lang="fi-FI" dirty="0" smtClean="0"/>
              <a:t>The eigenvector for eigenvalue </a:t>
            </a:r>
            <a:r>
              <a:rPr lang="el-GR" dirty="0" smtClean="0">
                <a:solidFill>
                  <a:schemeClr val="hlink"/>
                </a:solidFill>
              </a:rPr>
              <a:t>λ</a:t>
            </a:r>
            <a:r>
              <a:rPr lang="fi-FI" baseline="-25000" dirty="0" smtClean="0">
                <a:solidFill>
                  <a:schemeClr val="hlink"/>
                </a:solidFill>
              </a:rPr>
              <a:t>2</a:t>
            </a:r>
            <a:r>
              <a:rPr lang="fi-FI" dirty="0" smtClean="0"/>
              <a:t> is called the </a:t>
            </a:r>
            <a:r>
              <a:rPr lang="fi-FI" dirty="0" smtClean="0">
                <a:solidFill>
                  <a:srgbClr val="FF9900"/>
                </a:solidFill>
              </a:rPr>
              <a:t>Fielder</a:t>
            </a:r>
            <a:r>
              <a:rPr lang="fi-FI" dirty="0" smtClean="0"/>
              <a:t> </a:t>
            </a:r>
            <a:r>
              <a:rPr lang="fi-FI" dirty="0" smtClean="0">
                <a:solidFill>
                  <a:srgbClr val="FF9900"/>
                </a:solidFill>
              </a:rPr>
              <a:t>vector</a:t>
            </a:r>
            <a:r>
              <a:rPr lang="fi-FI" dirty="0" smtClean="0"/>
              <a:t>. It minimizes </a:t>
            </a:r>
            <a:endParaRPr lang="el-GR" dirty="0" smtClean="0"/>
          </a:p>
        </p:txBody>
      </p:sp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2843213" y="2852738"/>
          <a:ext cx="2733675" cy="75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308" name="Equation" r:id="rId3" imgW="1155199" imgH="317362" progId="Equation.3">
                  <p:embed/>
                </p:oleObj>
              </mc:Choice>
              <mc:Fallback>
                <p:oleObj name="Equation" r:id="rId3" imgW="1155199" imgH="31736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2852738"/>
                        <a:ext cx="2733675" cy="750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2575486"/>
              </p:ext>
            </p:extLst>
          </p:nvPr>
        </p:nvGraphicFramePr>
        <p:xfrm>
          <a:off x="1722438" y="5370513"/>
          <a:ext cx="3251200" cy="795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309" name="Εξίσωση" r:id="rId5" imgW="1384200" imgH="368280" progId="Equation.3">
                  <p:embed/>
                </p:oleObj>
              </mc:Choice>
              <mc:Fallback>
                <p:oleObj name="Εξίσωση" r:id="rId5" imgW="138420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2438" y="5370513"/>
                        <a:ext cx="3251200" cy="795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5103813" y="5419725"/>
            <a:ext cx="12398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800"/>
              <a:t>where</a:t>
            </a:r>
            <a:r>
              <a:rPr lang="en-US" sz="2400"/>
              <a:t> </a:t>
            </a:r>
          </a:p>
        </p:txBody>
      </p:sp>
      <p:graphicFrame>
        <p:nvGraphicFramePr>
          <p:cNvPr id="15367" name="Object 7"/>
          <p:cNvGraphicFramePr>
            <a:graphicFrameLocks noChangeAspect="1"/>
          </p:cNvGraphicFramePr>
          <p:nvPr/>
        </p:nvGraphicFramePr>
        <p:xfrm>
          <a:off x="6486525" y="5392738"/>
          <a:ext cx="1358900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310" name="Equation" r:id="rId7" imgW="583693" imgH="266469" progId="Equation.3">
                  <p:embed/>
                </p:oleObj>
              </mc:Choice>
              <mc:Fallback>
                <p:oleObj name="Equation" r:id="rId7" imgW="583693" imgH="26646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6525" y="5392738"/>
                        <a:ext cx="1358900" cy="620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134346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Spectral ordering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The values of </a:t>
            </a:r>
            <a:r>
              <a:rPr lang="en-US" sz="2400" smtClean="0">
                <a:solidFill>
                  <a:schemeClr val="hlink"/>
                </a:solidFill>
              </a:rPr>
              <a:t>x</a:t>
            </a:r>
            <a:r>
              <a:rPr lang="en-US" sz="2400" smtClean="0"/>
              <a:t> minimize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For weighted matrices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The ordering according to the </a:t>
            </a:r>
            <a:r>
              <a:rPr lang="en-US" sz="2400" smtClean="0">
                <a:solidFill>
                  <a:schemeClr val="hlink"/>
                </a:solidFill>
              </a:rPr>
              <a:t>x</a:t>
            </a:r>
            <a:r>
              <a:rPr lang="en-US" sz="2400" baseline="-25000" smtClean="0">
                <a:solidFill>
                  <a:schemeClr val="hlink"/>
                </a:solidFill>
              </a:rPr>
              <a:t>i</a:t>
            </a:r>
            <a:r>
              <a:rPr lang="en-US" sz="2400" smtClean="0">
                <a:solidFill>
                  <a:schemeClr val="hlink"/>
                </a:solidFill>
              </a:rPr>
              <a:t> </a:t>
            </a:r>
            <a:r>
              <a:rPr lang="en-US" sz="2400" smtClean="0"/>
              <a:t>values will group similar (connected) nodes together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Physical interpretation: The stable state of springs placed on the edges of the graph  </a:t>
            </a:r>
          </a:p>
        </p:txBody>
      </p:sp>
      <p:graphicFrame>
        <p:nvGraphicFramePr>
          <p:cNvPr id="1638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6908997"/>
              </p:ext>
            </p:extLst>
          </p:nvPr>
        </p:nvGraphicFramePr>
        <p:xfrm>
          <a:off x="2863850" y="2266950"/>
          <a:ext cx="1687513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42" name="Εξίσωση" r:id="rId3" imgW="1079280" imgH="380880" progId="Equation.3">
                  <p:embed/>
                </p:oleObj>
              </mc:Choice>
              <mc:Fallback>
                <p:oleObj name="Εξίσωση" r:id="rId3" imgW="107928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3850" y="2266950"/>
                        <a:ext cx="1687513" cy="51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4156170"/>
              </p:ext>
            </p:extLst>
          </p:nvPr>
        </p:nvGraphicFramePr>
        <p:xfrm>
          <a:off x="2933700" y="3430588"/>
          <a:ext cx="1846263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43" name="Εξίσωση" r:id="rId5" imgW="1346040" imgH="368280" progId="Equation.3">
                  <p:embed/>
                </p:oleObj>
              </mc:Choice>
              <mc:Fallback>
                <p:oleObj name="Εξίσωση" r:id="rId5" imgW="134604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3700" y="3430588"/>
                        <a:ext cx="1846263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0" name="Object 6"/>
          <p:cNvGraphicFramePr>
            <a:graphicFrameLocks noChangeAspect="1"/>
          </p:cNvGraphicFramePr>
          <p:nvPr/>
        </p:nvGraphicFramePr>
        <p:xfrm>
          <a:off x="4932363" y="2276475"/>
          <a:ext cx="935037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44" name="Equation" r:id="rId7" imgW="583693" imgH="266469" progId="Equation.3">
                  <p:embed/>
                </p:oleObj>
              </mc:Choice>
              <mc:Fallback>
                <p:oleObj name="Equation" r:id="rId7" imgW="583693" imgH="26646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363" y="2276475"/>
                        <a:ext cx="935037" cy="427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1" name="Object 7"/>
          <p:cNvGraphicFramePr>
            <a:graphicFrameLocks noChangeAspect="1"/>
          </p:cNvGraphicFramePr>
          <p:nvPr/>
        </p:nvGraphicFramePr>
        <p:xfrm>
          <a:off x="5292725" y="3500438"/>
          <a:ext cx="935038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45" name="Equation" r:id="rId9" imgW="583693" imgH="266469" progId="Equation.3">
                  <p:embed/>
                </p:oleObj>
              </mc:Choice>
              <mc:Fallback>
                <p:oleObj name="Equation" r:id="rId9" imgW="583693" imgH="26646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725" y="3500438"/>
                        <a:ext cx="935038" cy="427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78843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Spectral partition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pPr eaLnBrk="1" hangingPunct="1"/>
            <a:r>
              <a:rPr lang="en-US" sz="2800" dirty="0" smtClean="0"/>
              <a:t>Partition the nodes according to the ordering induced by the Fielder vector</a:t>
            </a:r>
          </a:p>
          <a:p>
            <a:pPr eaLnBrk="1" hangingPunct="1"/>
            <a:r>
              <a:rPr lang="en-US" sz="2800" dirty="0" smtClean="0"/>
              <a:t>If </a:t>
            </a:r>
            <a:r>
              <a:rPr lang="en-US" sz="2800" dirty="0" smtClean="0">
                <a:solidFill>
                  <a:schemeClr val="hlink"/>
                </a:solidFill>
              </a:rPr>
              <a:t>u = (u</a:t>
            </a:r>
            <a:r>
              <a:rPr lang="en-US" sz="2800" baseline="-25000" dirty="0" smtClean="0">
                <a:solidFill>
                  <a:schemeClr val="hlink"/>
                </a:solidFill>
              </a:rPr>
              <a:t>1</a:t>
            </a:r>
            <a:r>
              <a:rPr lang="en-US" sz="2800" dirty="0" smtClean="0">
                <a:solidFill>
                  <a:schemeClr val="hlink"/>
                </a:solidFill>
              </a:rPr>
              <a:t>,u</a:t>
            </a:r>
            <a:r>
              <a:rPr lang="en-US" sz="2800" baseline="-25000" dirty="0" smtClean="0">
                <a:solidFill>
                  <a:schemeClr val="hlink"/>
                </a:solidFill>
              </a:rPr>
              <a:t>2</a:t>
            </a:r>
            <a:r>
              <a:rPr lang="en-US" sz="2800" dirty="0" smtClean="0">
                <a:solidFill>
                  <a:schemeClr val="hlink"/>
                </a:solidFill>
              </a:rPr>
              <a:t>,…,u</a:t>
            </a:r>
            <a:r>
              <a:rPr lang="en-US" sz="2800" baseline="-25000" dirty="0" smtClean="0">
                <a:solidFill>
                  <a:schemeClr val="hlink"/>
                </a:solidFill>
              </a:rPr>
              <a:t>n</a:t>
            </a:r>
            <a:r>
              <a:rPr lang="en-US" sz="2800" dirty="0" smtClean="0">
                <a:solidFill>
                  <a:schemeClr val="hlink"/>
                </a:solidFill>
              </a:rPr>
              <a:t>)</a:t>
            </a:r>
            <a:r>
              <a:rPr lang="en-US" sz="2800" dirty="0" smtClean="0"/>
              <a:t> is the Fielder vector, then split nodes according to a threshold value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s</a:t>
            </a:r>
          </a:p>
          <a:p>
            <a:pPr lvl="1" eaLnBrk="1" hangingPunct="1"/>
            <a:r>
              <a:rPr lang="en-US" sz="2400" dirty="0" smtClean="0">
                <a:solidFill>
                  <a:srgbClr val="CC0000"/>
                </a:solidFill>
              </a:rPr>
              <a:t>bisection</a:t>
            </a:r>
            <a:r>
              <a:rPr lang="en-US" sz="2400" dirty="0" smtClean="0"/>
              <a:t>: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s </a:t>
            </a:r>
            <a:r>
              <a:rPr lang="en-US" sz="2400" dirty="0" smtClean="0"/>
              <a:t>is the median value in </a:t>
            </a:r>
            <a:r>
              <a:rPr lang="en-US" sz="2400" dirty="0" smtClean="0">
                <a:solidFill>
                  <a:schemeClr val="hlink"/>
                </a:solidFill>
              </a:rPr>
              <a:t>u</a:t>
            </a:r>
          </a:p>
          <a:p>
            <a:pPr lvl="1" eaLnBrk="1" hangingPunct="1"/>
            <a:r>
              <a:rPr lang="en-US" sz="2400" dirty="0" smtClean="0">
                <a:solidFill>
                  <a:srgbClr val="CC0000"/>
                </a:solidFill>
              </a:rPr>
              <a:t>ratio cut</a:t>
            </a:r>
            <a:r>
              <a:rPr lang="en-US" sz="2400" dirty="0" smtClean="0"/>
              <a:t>: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s</a:t>
            </a:r>
            <a:r>
              <a:rPr lang="en-US" sz="2400" dirty="0" smtClean="0"/>
              <a:t> is the value that minimizes </a:t>
            </a:r>
            <a:r>
              <a:rPr lang="el-GR" sz="2400" dirty="0" smtClean="0">
                <a:solidFill>
                  <a:schemeClr val="hlink"/>
                </a:solidFill>
              </a:rPr>
              <a:t>α</a:t>
            </a:r>
          </a:p>
          <a:p>
            <a:pPr lvl="1" eaLnBrk="1" hangingPunct="1"/>
            <a:r>
              <a:rPr lang="en-US" sz="2400" dirty="0" smtClean="0">
                <a:solidFill>
                  <a:srgbClr val="CC0000"/>
                </a:solidFill>
              </a:rPr>
              <a:t>sign</a:t>
            </a:r>
            <a:r>
              <a:rPr lang="en-US" sz="2400" dirty="0" smtClean="0"/>
              <a:t>: separate positive and negative values (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s=0</a:t>
            </a:r>
            <a:r>
              <a:rPr lang="en-US" sz="2400" dirty="0" smtClean="0"/>
              <a:t>)</a:t>
            </a:r>
          </a:p>
          <a:p>
            <a:pPr lvl="1" eaLnBrk="1" hangingPunct="1"/>
            <a:r>
              <a:rPr lang="en-US" sz="2400" dirty="0" smtClean="0">
                <a:solidFill>
                  <a:srgbClr val="CC0000"/>
                </a:solidFill>
              </a:rPr>
              <a:t>gap</a:t>
            </a:r>
            <a:r>
              <a:rPr lang="en-US" sz="2400" dirty="0" smtClean="0"/>
              <a:t>: separate according to the largest gap in the values of </a:t>
            </a:r>
            <a:r>
              <a:rPr lang="en-US" sz="2400" dirty="0" smtClean="0">
                <a:solidFill>
                  <a:schemeClr val="hlink"/>
                </a:solidFill>
              </a:rPr>
              <a:t>u</a:t>
            </a:r>
          </a:p>
          <a:p>
            <a:pPr eaLnBrk="1" hangingPunct="1"/>
            <a:r>
              <a:rPr lang="en-US" sz="2800" dirty="0" smtClean="0"/>
              <a:t>This works well (provably for special cases)</a:t>
            </a:r>
          </a:p>
        </p:txBody>
      </p:sp>
    </p:spTree>
    <p:extLst>
      <p:ext uri="{BB962C8B-B14F-4D97-AF65-F5344CB8AC3E}">
        <p14:creationId xmlns:p14="http://schemas.microsoft.com/office/powerpoint/2010/main" val="16632422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Fielder Value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229600" cy="46815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The value </a:t>
            </a:r>
            <a:r>
              <a:rPr lang="en-US" sz="2000" dirty="0" smtClean="0">
                <a:solidFill>
                  <a:schemeClr val="hlink"/>
                </a:solidFill>
              </a:rPr>
              <a:t>λ</a:t>
            </a:r>
            <a:r>
              <a:rPr lang="en-US" sz="2000" baseline="-25000" dirty="0" smtClean="0">
                <a:solidFill>
                  <a:schemeClr val="hlink"/>
                </a:solidFill>
              </a:rPr>
              <a:t>2</a:t>
            </a:r>
            <a:r>
              <a:rPr lang="en-US" sz="2000" dirty="0" smtClean="0"/>
              <a:t> is a good approximation of the graph expansion</a:t>
            </a:r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For the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minimum ratio cut </a:t>
            </a:r>
            <a:r>
              <a:rPr lang="en-US" sz="2000" dirty="0" smtClean="0"/>
              <a:t>of the </a:t>
            </a:r>
            <a:r>
              <a:rPr lang="en-US" sz="2000" dirty="0" smtClean="0">
                <a:solidFill>
                  <a:srgbClr val="009900"/>
                </a:solidFill>
              </a:rPr>
              <a:t>Fielder vector</a:t>
            </a:r>
            <a:r>
              <a:rPr lang="en-US" sz="2000" dirty="0" smtClean="0"/>
              <a:t> we have that</a:t>
            </a:r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If the max degree </a:t>
            </a:r>
            <a:r>
              <a:rPr lang="en-US" sz="2000" dirty="0" smtClean="0">
                <a:solidFill>
                  <a:schemeClr val="hlink"/>
                </a:solidFill>
              </a:rPr>
              <a:t>d</a:t>
            </a:r>
            <a:r>
              <a:rPr lang="en-US" sz="2000" dirty="0" smtClean="0"/>
              <a:t> is bounded we obtain a good approximation of the minimum expansion cut</a:t>
            </a:r>
          </a:p>
        </p:txBody>
      </p:sp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2339975" y="2133600"/>
          <a:ext cx="2160588" cy="70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53" name="Equation" r:id="rId3" imgW="1282700" imgH="419100" progId="Equation.3">
                  <p:embed/>
                </p:oleObj>
              </mc:Choice>
              <mc:Fallback>
                <p:oleObj name="Equation" r:id="rId3" imgW="12827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2133600"/>
                        <a:ext cx="2160588" cy="706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2339975" y="2924175"/>
          <a:ext cx="2736850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54" name="Equation" r:id="rId5" imgW="1637589" imgH="393529" progId="Equation.3">
                  <p:embed/>
                </p:oleObj>
              </mc:Choice>
              <mc:Fallback>
                <p:oleObj name="Equation" r:id="rId5" imgW="1637589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2924175"/>
                        <a:ext cx="2736850" cy="65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5508625" y="2492375"/>
            <a:ext cx="25733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000">
                <a:solidFill>
                  <a:schemeClr val="hlink"/>
                </a:solidFill>
              </a:rPr>
              <a:t>d</a:t>
            </a:r>
            <a:r>
              <a:rPr lang="en-US" sz="2000"/>
              <a:t> = maximum degree</a:t>
            </a:r>
          </a:p>
        </p:txBody>
      </p:sp>
      <p:graphicFrame>
        <p:nvGraphicFramePr>
          <p:cNvPr id="18439" name="Object 7"/>
          <p:cNvGraphicFramePr>
            <a:graphicFrameLocks noChangeAspect="1"/>
          </p:cNvGraphicFramePr>
          <p:nvPr/>
        </p:nvGraphicFramePr>
        <p:xfrm>
          <a:off x="2843213" y="4292600"/>
          <a:ext cx="1800225" cy="70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55" name="Equation" r:id="rId7" imgW="1066800" imgH="419100" progId="Equation.3">
                  <p:embed/>
                </p:oleObj>
              </mc:Choice>
              <mc:Fallback>
                <p:oleObj name="Equation" r:id="rId7" imgW="10668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4292600"/>
                        <a:ext cx="1800225" cy="706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5846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 Densest SUBGRAPH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Thanks to </a:t>
            </a:r>
            <a:r>
              <a:rPr lang="en-US" dirty="0" err="1" smtClean="0"/>
              <a:t>Aris</a:t>
            </a:r>
            <a:r>
              <a:rPr lang="en-US" dirty="0" smtClean="0"/>
              <a:t> Gionis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7772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dense </a:t>
            </a:r>
            <a:r>
              <a:rPr lang="en-US" dirty="0" err="1" smtClean="0"/>
              <a:t>subgraphs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Dense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subgraph</a:t>
            </a:r>
            <a:r>
              <a:rPr lang="en-US" dirty="0"/>
              <a:t>: A collection of vertices such that there are a lot of </a:t>
            </a:r>
            <a:r>
              <a:rPr lang="en-US" dirty="0" smtClean="0"/>
              <a:t>edges between them</a:t>
            </a:r>
          </a:p>
          <a:p>
            <a:pPr lvl="1"/>
            <a:r>
              <a:rPr lang="en-US" dirty="0" smtClean="0"/>
              <a:t>E.g., find the subset of email users that talk the most between them</a:t>
            </a:r>
          </a:p>
          <a:p>
            <a:pPr lvl="1"/>
            <a:r>
              <a:rPr lang="en-US" dirty="0" smtClean="0"/>
              <a:t>Or, find the subset of genes that are most commonly expressed together</a:t>
            </a:r>
            <a:endParaRPr lang="en-US" dirty="0"/>
          </a:p>
          <a:p>
            <a:r>
              <a:rPr lang="en-US" dirty="0" smtClean="0"/>
              <a:t>Similar to </a:t>
            </a:r>
            <a:r>
              <a:rPr lang="en-US" dirty="0" smtClean="0">
                <a:solidFill>
                  <a:srgbClr val="0070C0"/>
                </a:solidFill>
              </a:rPr>
              <a:t>community identification</a:t>
            </a:r>
            <a:r>
              <a:rPr lang="en-US" dirty="0" smtClean="0"/>
              <a:t> but we do not require that the dense </a:t>
            </a:r>
            <a:r>
              <a:rPr lang="en-US" dirty="0" err="1" smtClean="0"/>
              <a:t>subgraph</a:t>
            </a:r>
            <a:r>
              <a:rPr lang="en-US" dirty="0" smtClean="0"/>
              <a:t> is sparsely connected with the rest of the graph.</a:t>
            </a:r>
          </a:p>
        </p:txBody>
      </p:sp>
    </p:spTree>
    <p:extLst>
      <p:ext uri="{BB962C8B-B14F-4D97-AF65-F5344CB8AC3E}">
        <p14:creationId xmlns:p14="http://schemas.microsoft.com/office/powerpoint/2010/main" val="31184878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en-US" dirty="0" smtClean="0"/>
                  <a:t>Input: </a:t>
                </a:r>
                <a:r>
                  <a:rPr lang="en-US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undirected</a:t>
                </a:r>
                <a:r>
                  <a:rPr lang="en-US" dirty="0" smtClean="0"/>
                  <a:t> graph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𝐺</m:t>
                    </m: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=(</m:t>
                    </m: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𝑉</m:t>
                    </m: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,</m:t>
                    </m: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𝐸</m:t>
                    </m: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>
                    <a:solidFill>
                      <a:srgbClr val="0070C0"/>
                    </a:solidFill>
                  </a:rPr>
                  <a:t>.</a:t>
                </a:r>
              </a:p>
              <a:p>
                <a:r>
                  <a:rPr lang="en-US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Degree </a:t>
                </a:r>
                <a:r>
                  <a:rPr lang="en-US" dirty="0"/>
                  <a:t>of node </a:t>
                </a:r>
                <a:r>
                  <a:rPr lang="en-US" dirty="0" smtClean="0"/>
                  <a:t>u: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deg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𝑢</m:t>
                            </m:r>
                          </m:e>
                        </m:d>
                      </m:e>
                    </m:func>
                  </m:oMath>
                </a14:m>
                <a:endParaRPr lang="en-US" dirty="0" smtClean="0"/>
              </a:p>
              <a:p>
                <a:r>
                  <a:rPr lang="en-US" dirty="0" smtClean="0"/>
                  <a:t>For two sets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𝑆</m:t>
                    </m:r>
                    <m:r>
                      <a:rPr lang="en-US" b="0" i="1" smtClean="0">
                        <a:latin typeface="Cambria Math"/>
                      </a:rPr>
                      <m:t>⊆</m:t>
                    </m:r>
                    <m:r>
                      <a:rPr lang="en-US" b="0" i="1" smtClean="0">
                        <a:latin typeface="Cambria Math"/>
                      </a:rPr>
                      <m:t>𝑉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𝑇</m:t>
                    </m:r>
                    <m:r>
                      <a:rPr lang="en-US" b="0" i="1" smtClean="0">
                        <a:latin typeface="Cambria Math"/>
                      </a:rPr>
                      <m:t>⊆</m:t>
                    </m:r>
                    <m:r>
                      <a:rPr lang="en-US" b="0" i="1" smtClean="0">
                        <a:latin typeface="Cambria Math"/>
                      </a:rPr>
                      <m:t>𝑉</m:t>
                    </m:r>
                  </m:oMath>
                </a14:m>
                <a:r>
                  <a:rPr lang="en-US" dirty="0" smtClean="0"/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𝐸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𝑆</m:t>
                          </m:r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𝑇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u</m:t>
                              </m:r>
                              <m:r>
                                <a:rPr lang="en-US" b="0" i="0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,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v</m:t>
                              </m:r>
                            </m:e>
                          </m:d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∈</m:t>
                          </m:r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𝐸</m:t>
                          </m:r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:</m:t>
                          </m:r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𝑢</m:t>
                          </m:r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∈</m:t>
                          </m:r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𝑆</m:t>
                          </m:r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, </m:t>
                          </m:r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𝑣</m:t>
                          </m:r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∈</m:t>
                          </m:r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𝑇</m:t>
                          </m:r>
                        </m:e>
                      </m:d>
                    </m:oMath>
                  </m:oMathPara>
                </a14:m>
                <a:endParaRPr lang="en-US" b="0" dirty="0" smtClean="0">
                  <a:solidFill>
                    <a:srgbClr val="0070C0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𝐸</m:t>
                    </m:r>
                    <m:d>
                      <m:dPr>
                        <m:ctrlPr>
                          <a:rPr lang="en-US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𝑆</m:t>
                        </m:r>
                      </m:e>
                    </m:d>
                    <m:r>
                      <a:rPr lang="en-US" b="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=</m:t>
                    </m:r>
                    <m:r>
                      <a:rPr lang="en-US" b="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𝐸</m:t>
                    </m:r>
                    <m:r>
                      <a:rPr lang="en-US" b="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(</m:t>
                    </m:r>
                    <m:r>
                      <a:rPr lang="en-US" b="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𝑆</m:t>
                    </m:r>
                    <m:r>
                      <a:rPr lang="en-US" b="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,</m:t>
                    </m:r>
                    <m:r>
                      <a:rPr lang="en-US" b="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𝑆</m:t>
                    </m:r>
                    <m:r>
                      <a:rPr lang="en-US" b="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: </a:t>
                </a:r>
                <a:r>
                  <a:rPr lang="en-US" dirty="0"/>
                  <a:t>edges within </a:t>
                </a:r>
                <a:r>
                  <a:rPr lang="en-US" dirty="0" smtClean="0"/>
                  <a:t>nodes </a:t>
                </a:r>
                <a:r>
                  <a:rPr lang="en-US" dirty="0"/>
                  <a:t>in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𝑆</m:t>
                    </m:r>
                  </m:oMath>
                </a14:m>
                <a:endParaRPr lang="en-US" b="0" dirty="0" smtClean="0">
                  <a:solidFill>
                    <a:srgbClr val="0070C0"/>
                  </a:solidFill>
                </a:endParaRPr>
              </a:p>
              <a:p>
                <a:r>
                  <a:rPr lang="en-US" dirty="0" smtClean="0">
                    <a:solidFill>
                      <a:srgbClr val="0070C0"/>
                    </a:solidFill>
                  </a:rPr>
                  <a:t>Graph Cut </a:t>
                </a:r>
                <a:r>
                  <a:rPr lang="en-US" dirty="0"/>
                  <a:t>defined by nodes in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𝑆</m:t>
                    </m: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⊆</m:t>
                    </m: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𝑉</m:t>
                    </m:r>
                  </m:oMath>
                </a14:m>
                <a:r>
                  <a:rPr lang="en-US" dirty="0" smtClean="0">
                    <a:solidFill>
                      <a:srgbClr val="0070C0"/>
                    </a:solidFill>
                  </a:rPr>
                  <a:t>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𝐸</m:t>
                    </m: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(</m:t>
                    </m: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𝑆</m:t>
                    </m: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,</m:t>
                    </m:r>
                    <m:acc>
                      <m:accPr>
                        <m:chr m:val="̅"/>
                        <m:ctrlP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𝑆</m:t>
                        </m:r>
                      </m:e>
                    </m:acc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>
                    <a:solidFill>
                      <a:srgbClr val="0070C0"/>
                    </a:solidFill>
                  </a:rPr>
                  <a:t>: </a:t>
                </a:r>
                <a:r>
                  <a:rPr lang="en-US" dirty="0"/>
                  <a:t>edges between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70C0"/>
                        </a:solidFill>
                        <a:latin typeface="Cambria Math"/>
                      </a:rPr>
                      <m:t>𝑆</m:t>
                    </m:r>
                  </m:oMath>
                </a14:m>
                <a:r>
                  <a:rPr lang="en-US" dirty="0"/>
                  <a:t> and the rest of the </a:t>
                </a:r>
                <a:r>
                  <a:rPr lang="en-US" dirty="0" smtClean="0"/>
                  <a:t>graph</a:t>
                </a:r>
              </a:p>
              <a:p>
                <a:r>
                  <a:rPr lang="en-US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Induced </a:t>
                </a:r>
                <a:r>
                  <a:rPr lang="en-US" dirty="0" err="1" smtClean="0">
                    <a:solidFill>
                      <a:schemeClr val="accent6">
                        <a:lumMod val="75000"/>
                      </a:schemeClr>
                    </a:solidFill>
                  </a:rPr>
                  <a:t>Subgraph</a:t>
                </a:r>
                <a:r>
                  <a:rPr lang="en-US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en-US" dirty="0" smtClean="0"/>
                  <a:t>by set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70C0"/>
                        </a:solidFill>
                        <a:latin typeface="Cambria Math"/>
                      </a:rPr>
                      <m:t>𝑆</m:t>
                    </m:r>
                    <m:r>
                      <a:rPr lang="en-US" i="1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𝐺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𝑆</m:t>
                        </m:r>
                      </m:sub>
                    </m:sSub>
                    <m:r>
                      <a:rPr lang="en-US" b="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=(</m:t>
                    </m:r>
                    <m:r>
                      <a:rPr lang="en-US" b="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𝑆</m:t>
                    </m:r>
                    <m:r>
                      <a:rPr lang="en-US" b="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,</m:t>
                    </m:r>
                    <m:r>
                      <a:rPr lang="en-US" b="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𝐸</m:t>
                    </m:r>
                    <m:d>
                      <m:dPr>
                        <m:ctrlPr>
                          <a:rPr lang="en-US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𝑆</m:t>
                        </m:r>
                      </m:e>
                    </m:d>
                    <m:r>
                      <a:rPr lang="en-US" b="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en-US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474912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 smtClean="0"/>
                  <a:t>How do we define the </a:t>
                </a:r>
                <a:r>
                  <a:rPr lang="en-US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density</a:t>
                </a:r>
                <a:r>
                  <a:rPr lang="en-US" dirty="0" smtClean="0"/>
                  <a:t> of a </a:t>
                </a:r>
                <a:r>
                  <a:rPr lang="en-US" dirty="0" err="1" smtClean="0"/>
                  <a:t>subgraph</a:t>
                </a:r>
                <a:r>
                  <a:rPr lang="en-US" dirty="0" smtClean="0"/>
                  <a:t>?</a:t>
                </a:r>
              </a:p>
              <a:p>
                <a:endParaRPr lang="en-US" dirty="0" smtClean="0"/>
              </a:p>
              <a:p>
                <a:r>
                  <a:rPr lang="en-US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Average Degree</a:t>
                </a:r>
                <a:r>
                  <a:rPr lang="en-US" dirty="0" smtClean="0"/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𝑑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𝑆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2|</m:t>
                          </m:r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𝐸</m:t>
                          </m:r>
                          <m:d>
                            <m:dPr>
                              <m:ctrlPr>
                                <a:rPr lang="en-US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𝑆</m:t>
                              </m:r>
                            </m:e>
                          </m:d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|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|</m:t>
                          </m:r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𝑆</m:t>
                          </m:r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|</m:t>
                          </m:r>
                        </m:den>
                      </m:f>
                    </m:oMath>
                  </m:oMathPara>
                </a14:m>
                <a:endParaRPr lang="en-US" dirty="0" smtClean="0">
                  <a:solidFill>
                    <a:srgbClr val="0070C0"/>
                  </a:solidFill>
                </a:endParaRPr>
              </a:p>
              <a:p>
                <a:pPr marL="0" indent="0">
                  <a:buNone/>
                </a:pPr>
                <a:endParaRPr lang="en-US" dirty="0">
                  <a:solidFill>
                    <a:srgbClr val="0070C0"/>
                  </a:solidFill>
                </a:endParaRPr>
              </a:p>
              <a:p>
                <a:r>
                  <a:rPr lang="en-US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Problem</a:t>
                </a:r>
                <a:r>
                  <a:rPr lang="en-US" dirty="0" smtClean="0"/>
                  <a:t>: Given graph G, find subset S, that maximizes density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d(S)</a:t>
                </a:r>
              </a:p>
              <a:p>
                <a:pPr lvl="1"/>
                <a:r>
                  <a:rPr lang="en-US" dirty="0" smtClean="0"/>
                  <a:t>Surprisingly there is a </a:t>
                </a:r>
                <a:r>
                  <a:rPr lang="en-US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polynomial-time algorithm </a:t>
                </a:r>
                <a:r>
                  <a:rPr lang="en-US" dirty="0" smtClean="0"/>
                  <a:t>for this problem.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35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10030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Min-Cut Problem</a:t>
            </a:r>
            <a:endParaRPr lang="en-US" dirty="0"/>
          </a:p>
        </p:txBody>
      </p:sp>
      <p:pic>
        <p:nvPicPr>
          <p:cNvPr id="144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9512" y="1988840"/>
            <a:ext cx="3352800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4139952" y="1628800"/>
                <a:ext cx="4896544" cy="2723502"/>
              </a:xfrm>
              <a:prstGeom prst="rect">
                <a:avLst/>
              </a:prstGeom>
              <a:noFill/>
              <a:ln>
                <a:solidFill>
                  <a:schemeClr val="accent6">
                    <a:lumMod val="75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Given a graph*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𝐺</m:t>
                    </m:r>
                    <m:r>
                      <a:rPr lang="en-US" sz="2400" b="0" i="1" dirty="0" smtClean="0">
                        <a:solidFill>
                          <a:srgbClr val="0070C0"/>
                        </a:solidFill>
                        <a:latin typeface="Cambria Math"/>
                      </a:rPr>
                      <m:t>=(</m:t>
                    </m:r>
                    <m:r>
                      <a:rPr lang="en-US" sz="2400" b="0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𝑉</m:t>
                    </m:r>
                    <m:r>
                      <a:rPr lang="en-US" sz="2400" b="0" i="1" dirty="0" smtClean="0">
                        <a:solidFill>
                          <a:srgbClr val="0070C0"/>
                        </a:solidFill>
                        <a:latin typeface="Cambria Math"/>
                      </a:rPr>
                      <m:t>,</m:t>
                    </m:r>
                    <m:r>
                      <a:rPr lang="en-US" sz="2400" b="0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𝐸</m:t>
                    </m:r>
                    <m:r>
                      <a:rPr lang="en-US" sz="2400" b="0" i="1" dirty="0" smtClean="0">
                        <a:solidFill>
                          <a:srgbClr val="0070C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sz="2400" dirty="0" smtClean="0">
                    <a:solidFill>
                      <a:srgbClr val="0070C0"/>
                    </a:solidFill>
                  </a:rPr>
                  <a:t>, </a:t>
                </a:r>
                <a:endParaRPr lang="en-US" sz="2400" dirty="0" smtClean="0"/>
              </a:p>
              <a:p>
                <a:r>
                  <a:rPr lang="en-US" sz="2400" dirty="0" smtClean="0"/>
                  <a:t>A source vertex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𝑠</m:t>
                    </m:r>
                    <m:r>
                      <a:rPr lang="en-US" sz="2400" b="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∈</m:t>
                    </m:r>
                    <m:r>
                      <a:rPr lang="en-US" sz="2400" b="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𝑉</m:t>
                    </m:r>
                  </m:oMath>
                </a14:m>
                <a:r>
                  <a:rPr lang="en-US" sz="2400" dirty="0" smtClean="0"/>
                  <a:t>, </a:t>
                </a:r>
              </a:p>
              <a:p>
                <a:r>
                  <a:rPr lang="en-US" sz="2400" dirty="0" smtClean="0"/>
                  <a:t>A destination vertex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0B050"/>
                        </a:solidFill>
                        <a:latin typeface="Cambria Math"/>
                      </a:rPr>
                      <m:t>𝑡</m:t>
                    </m:r>
                    <m:r>
                      <a:rPr lang="en-US" sz="2400" b="0" i="1" smtClean="0">
                        <a:solidFill>
                          <a:srgbClr val="00B050"/>
                        </a:solidFill>
                        <a:latin typeface="Cambria Math"/>
                      </a:rPr>
                      <m:t>∈</m:t>
                    </m:r>
                    <m:r>
                      <a:rPr lang="en-US" sz="2400" b="0" i="1" smtClean="0">
                        <a:solidFill>
                          <a:srgbClr val="00B050"/>
                        </a:solidFill>
                        <a:latin typeface="Cambria Math"/>
                      </a:rPr>
                      <m:t>𝑉</m:t>
                    </m:r>
                  </m:oMath>
                </a14:m>
                <a:endParaRPr lang="en-US" sz="2400" dirty="0" smtClean="0">
                  <a:solidFill>
                    <a:srgbClr val="00B050"/>
                  </a:solidFill>
                </a:endParaRPr>
              </a:p>
              <a:p>
                <a:endParaRPr lang="en-US" sz="2400" dirty="0"/>
              </a:p>
              <a:p>
                <a:r>
                  <a:rPr lang="en-US" sz="2400" dirty="0" smtClean="0"/>
                  <a:t>Find a set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070C0"/>
                        </a:solidFill>
                        <a:latin typeface="Cambria Math"/>
                      </a:rPr>
                      <m:t>𝑆</m:t>
                    </m:r>
                    <m:r>
                      <a:rPr lang="en-US" sz="2400" b="0" i="1" smtClean="0">
                        <a:solidFill>
                          <a:srgbClr val="0070C0"/>
                        </a:solidFill>
                        <a:latin typeface="Cambria Math"/>
                      </a:rPr>
                      <m:t>⊆</m:t>
                    </m:r>
                    <m:r>
                      <a:rPr lang="en-US" sz="2400" b="0" i="1" smtClean="0">
                        <a:solidFill>
                          <a:srgbClr val="0070C0"/>
                        </a:solidFill>
                        <a:latin typeface="Cambria Math"/>
                      </a:rPr>
                      <m:t>𝑉</m:t>
                    </m:r>
                  </m:oMath>
                </a14:m>
                <a:endParaRPr lang="en-US" sz="2400" dirty="0" smtClean="0">
                  <a:solidFill>
                    <a:srgbClr val="0070C0"/>
                  </a:solidFill>
                </a:endParaRPr>
              </a:p>
              <a:p>
                <a:r>
                  <a:rPr lang="en-US" sz="2400" dirty="0" smtClean="0"/>
                  <a:t>Such that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070C0"/>
                        </a:solidFill>
                        <a:latin typeface="Cambria Math"/>
                      </a:rPr>
                      <m:t>𝑠</m:t>
                    </m:r>
                    <m:r>
                      <a:rPr lang="en-US" sz="2400" b="0" i="1" smtClean="0">
                        <a:solidFill>
                          <a:srgbClr val="0070C0"/>
                        </a:solidFill>
                        <a:latin typeface="Cambria Math"/>
                      </a:rPr>
                      <m:t>∈</m:t>
                    </m:r>
                    <m:r>
                      <a:rPr lang="en-US" sz="2400" b="0" i="1" smtClean="0">
                        <a:solidFill>
                          <a:srgbClr val="0070C0"/>
                        </a:solidFill>
                        <a:latin typeface="Cambria Math"/>
                      </a:rPr>
                      <m:t>𝑆</m:t>
                    </m:r>
                  </m:oMath>
                </a14:m>
                <a:r>
                  <a:rPr lang="en-US" sz="2400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sz="2400" dirty="0" smtClean="0"/>
                  <a:t>and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070C0"/>
                        </a:solidFill>
                        <a:latin typeface="Cambria Math"/>
                      </a:rPr>
                      <m:t>𝑡</m:t>
                    </m:r>
                    <m:r>
                      <a:rPr lang="en-US" sz="2400" b="0" i="1" smtClean="0">
                        <a:solidFill>
                          <a:srgbClr val="0070C0"/>
                        </a:solidFill>
                        <a:latin typeface="Cambria Math"/>
                      </a:rPr>
                      <m:t>∈</m:t>
                    </m:r>
                    <m:acc>
                      <m:accPr>
                        <m:chr m:val="̅"/>
                        <m:ctrlPr>
                          <a:rPr lang="en-US" sz="24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𝑆</m:t>
                        </m:r>
                      </m:e>
                    </m:acc>
                  </m:oMath>
                </a14:m>
                <a:endParaRPr lang="en-US" sz="2400" dirty="0" smtClean="0"/>
              </a:p>
              <a:p>
                <a:r>
                  <a:rPr lang="en-US" sz="2400" dirty="0" smtClean="0"/>
                  <a:t>That </a:t>
                </a:r>
                <a:r>
                  <a:rPr lang="en-US" sz="2400" dirty="0" smtClean="0">
                    <a:solidFill>
                      <a:srgbClr val="FF0000"/>
                    </a:solidFill>
                  </a:rPr>
                  <a:t>minimizes</a:t>
                </a:r>
                <a:r>
                  <a:rPr lang="en-US" sz="2400" dirty="0" smtClean="0"/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070C0"/>
                        </a:solidFill>
                        <a:latin typeface="Cambria Math"/>
                      </a:rPr>
                      <m:t>𝐸</m:t>
                    </m:r>
                    <m:r>
                      <a:rPr lang="en-US" sz="2400" b="0" i="1" smtClean="0">
                        <a:solidFill>
                          <a:srgbClr val="0070C0"/>
                        </a:solidFill>
                        <a:latin typeface="Cambria Math"/>
                      </a:rPr>
                      <m:t>(</m:t>
                    </m:r>
                    <m:r>
                      <a:rPr lang="en-US" sz="2400" b="0" i="1" smtClean="0">
                        <a:solidFill>
                          <a:srgbClr val="0070C0"/>
                        </a:solidFill>
                        <a:latin typeface="Cambria Math"/>
                      </a:rPr>
                      <m:t>𝑆</m:t>
                    </m:r>
                    <m:r>
                      <a:rPr lang="en-US" sz="2400" b="0" i="1" smtClean="0">
                        <a:solidFill>
                          <a:srgbClr val="0070C0"/>
                        </a:solidFill>
                        <a:latin typeface="Cambria Math"/>
                      </a:rPr>
                      <m:t>,</m:t>
                    </m:r>
                    <m:acc>
                      <m:accPr>
                        <m:chr m:val="̅"/>
                        <m:ctrlPr>
                          <a:rPr lang="en-US" sz="24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𝑆</m:t>
                        </m:r>
                      </m:e>
                    </m:acc>
                    <m:r>
                      <a:rPr lang="en-US" sz="2400" b="0" i="1" smtClean="0">
                        <a:solidFill>
                          <a:srgbClr val="0070C0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en-US" sz="24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952" y="1628800"/>
                <a:ext cx="4896544" cy="2723502"/>
              </a:xfrm>
              <a:prstGeom prst="rect">
                <a:avLst/>
              </a:prstGeom>
              <a:blipFill rotWithShape="1">
                <a:blip r:embed="rId3"/>
                <a:stretch>
                  <a:fillRect l="-1739" t="-1559" b="-2450"/>
                </a:stretch>
              </a:blipFill>
              <a:ln>
                <a:solidFill>
                  <a:schemeClr val="accent6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4283968" y="4574361"/>
            <a:ext cx="2956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The graph may be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weighted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3528" y="5301208"/>
            <a:ext cx="88204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Min-Cut = Max-Flow</a:t>
            </a:r>
            <a:r>
              <a:rPr lang="en-US" sz="2400" dirty="0" smtClean="0"/>
              <a:t>: the minimum cut maximizes the flow that can be sent from s to t. There is a polynomial time solution.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95329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problem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1240" y="1628800"/>
                <a:ext cx="5070840" cy="1180728"/>
              </a:xfrm>
            </p:spPr>
            <p:txBody>
              <a:bodyPr>
                <a:normAutofit/>
              </a:bodyPr>
              <a:lstStyle/>
              <a:p>
                <a:r>
                  <a:rPr lang="en-US" sz="2800" dirty="0" smtClean="0"/>
                  <a:t>Consider the decision problem:</a:t>
                </a:r>
              </a:p>
              <a:p>
                <a:pPr lvl="1"/>
                <a:r>
                  <a:rPr lang="en-US" sz="2400" dirty="0" smtClean="0"/>
                  <a:t>Is there a set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𝑆</m:t>
                    </m:r>
                  </m:oMath>
                </a14:m>
                <a:r>
                  <a:rPr lang="en-US" sz="2400" dirty="0" smtClean="0"/>
                  <a:t> with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070C0"/>
                        </a:solidFill>
                        <a:latin typeface="Cambria Math"/>
                      </a:rPr>
                      <m:t>𝑑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𝑆</m:t>
                        </m:r>
                      </m:e>
                    </m:d>
                    <m:r>
                      <a:rPr lang="en-US" sz="2400" b="0" i="1" smtClean="0">
                        <a:solidFill>
                          <a:srgbClr val="0070C0"/>
                        </a:solidFill>
                        <a:latin typeface="Cambria Math"/>
                      </a:rPr>
                      <m:t>≥</m:t>
                    </m:r>
                    <m:r>
                      <a:rPr lang="en-US" sz="2400" b="0" i="1" smtClean="0">
                        <a:solidFill>
                          <a:srgbClr val="0070C0"/>
                        </a:solidFill>
                        <a:latin typeface="Cambria Math"/>
                      </a:rPr>
                      <m:t>𝑐</m:t>
                    </m:r>
                  </m:oMath>
                </a14:m>
                <a:r>
                  <a:rPr lang="en-US" sz="2400" dirty="0" smtClean="0"/>
                  <a:t>?</a:t>
                </a: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1240" y="1628800"/>
                <a:ext cx="5070840" cy="1180728"/>
              </a:xfrm>
              <a:blipFill rotWithShape="1">
                <a:blip r:embed="rId2"/>
                <a:stretch>
                  <a:fillRect l="-2043" t="-4639" r="-14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51520" y="2924944"/>
                <a:ext cx="6022995" cy="34172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0070C0"/>
                        </a:solidFill>
                        <a:latin typeface="Cambria Math"/>
                      </a:rPr>
                      <m:t>𝑑</m:t>
                    </m:r>
                    <m:d>
                      <m:dPr>
                        <m:ctrlPr>
                          <a:rPr lang="en-US" sz="28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𝑆</m:t>
                        </m:r>
                      </m:e>
                    </m:d>
                    <m:r>
                      <a:rPr lang="en-US" sz="2800" b="0" i="1" smtClean="0">
                        <a:solidFill>
                          <a:srgbClr val="0070C0"/>
                        </a:solidFill>
                        <a:latin typeface="Cambria Math"/>
                      </a:rPr>
                      <m:t>≥</m:t>
                    </m:r>
                    <m:r>
                      <a:rPr lang="en-US" sz="2800" b="0" i="1" smtClean="0">
                        <a:solidFill>
                          <a:srgbClr val="0070C0"/>
                        </a:solidFill>
                        <a:latin typeface="Cambria Math"/>
                      </a:rPr>
                      <m:t>𝑐</m:t>
                    </m:r>
                  </m:oMath>
                </a14:m>
                <a:endParaRPr lang="en-US" sz="2800" b="0" dirty="0" smtClean="0">
                  <a:solidFill>
                    <a:srgbClr val="0070C0"/>
                  </a:solidFill>
                </a:endParaRPr>
              </a:p>
              <a:p>
                <a:pPr lvl="1"/>
                <a:endParaRPr lang="en-US" b="0" dirty="0" smtClean="0">
                  <a:solidFill>
                    <a:srgbClr val="0070C0"/>
                  </a:solidFill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2</m:t>
                    </m:r>
                    <m:d>
                      <m:dPr>
                        <m:begChr m:val="|"/>
                        <m:endChr m:val="|"/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𝐸</m:t>
                        </m:r>
                        <m:d>
                          <m:dPr>
                            <m:ctrlP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𝑆</m:t>
                            </m:r>
                          </m:e>
                        </m:d>
                      </m:e>
                    </m:d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≥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𝑐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|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𝑆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|</m:t>
                    </m:r>
                  </m:oMath>
                </a14:m>
                <a:endParaRPr lang="en-US" sz="2800" b="0" dirty="0" smtClean="0">
                  <a:solidFill>
                    <a:schemeClr val="tx1"/>
                  </a:solidFill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b="0" dirty="0" smtClean="0">
                  <a:solidFill>
                    <a:schemeClr val="tx1"/>
                  </a:solidFill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naryPr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𝑣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∈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𝑆</m:t>
                        </m:r>
                      </m:sub>
                      <m:sup/>
                      <m:e>
                        <m:func>
                          <m:funcPr>
                            <m:ctrlP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800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deg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8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8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𝑣</m:t>
                                </m:r>
                              </m:e>
                            </m:d>
                          </m:e>
                        </m:func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𝐸</m:t>
                        </m:r>
                        <m:d>
                          <m:dPr>
                            <m:ctrlP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𝑆</m:t>
                            </m:r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,</m:t>
                            </m:r>
                            <m:acc>
                              <m:accPr>
                                <m:chr m:val="̅"/>
                                <m:ctrlPr>
                                  <a:rPr lang="en-US" sz="28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sz="28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𝑆</m:t>
                                </m:r>
                              </m:e>
                            </m:acc>
                          </m:e>
                        </m:d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≥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𝑐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|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𝑆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|</m:t>
                        </m:r>
                      </m:e>
                    </m:nary>
                  </m:oMath>
                </a14:m>
                <a:endParaRPr lang="en-US" sz="2800" b="0" dirty="0" smtClean="0">
                  <a:solidFill>
                    <a:schemeClr val="tx1"/>
                  </a:solidFill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b="0" dirty="0" smtClean="0">
                  <a:solidFill>
                    <a:schemeClr val="tx1"/>
                  </a:solidFill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2</m:t>
                    </m:r>
                    <m:d>
                      <m:dPr>
                        <m:begChr m:val="|"/>
                        <m:endChr m:val="|"/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𝐸</m:t>
                        </m:r>
                      </m:e>
                    </m:d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nary>
                      <m:naryPr>
                        <m:chr m:val="∑"/>
                        <m:supHide m:val="on"/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naryPr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𝑣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∈</m:t>
                        </m:r>
                        <m:acc>
                          <m:accPr>
                            <m:chr m:val="̅"/>
                            <m:ctrlP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𝑆</m:t>
                            </m:r>
                          </m:e>
                        </m:acc>
                      </m:sub>
                      <m:sup/>
                      <m:e>
                        <m:func>
                          <m:funcPr>
                            <m:ctrlP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800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deg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8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8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𝑣</m:t>
                                </m:r>
                              </m:e>
                            </m:d>
                          </m:e>
                        </m:func>
                      </m:e>
                    </m:nary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𝐸</m:t>
                    </m:r>
                    <m:d>
                      <m:d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𝑆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,</m:t>
                        </m:r>
                        <m:acc>
                          <m:accPr>
                            <m:chr m:val="̅"/>
                            <m:ctrlP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𝑆</m:t>
                            </m:r>
                          </m:e>
                        </m:acc>
                      </m:e>
                    </m:d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≥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𝑐</m:t>
                    </m:r>
                    <m:d>
                      <m:dPr>
                        <m:begChr m:val="|"/>
                        <m:endChr m:val="|"/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𝑆</m:t>
                        </m:r>
                      </m:e>
                    </m:d>
                  </m:oMath>
                </a14:m>
                <a:endParaRPr lang="en-US" sz="2800" b="0" dirty="0" smtClean="0">
                  <a:solidFill>
                    <a:schemeClr val="tx1"/>
                  </a:solidFill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b="0" dirty="0" smtClean="0">
                  <a:solidFill>
                    <a:srgbClr val="0070C0"/>
                  </a:solidFill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sz="280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naryPr>
                      <m:sub>
                        <m:r>
                          <a:rPr lang="en-US" sz="2800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𝑣</m:t>
                        </m:r>
                        <m:r>
                          <a:rPr lang="en-US" sz="2800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∈</m:t>
                        </m:r>
                        <m:acc>
                          <m:accPr>
                            <m:chr m:val="̅"/>
                            <m:ctrlPr>
                              <a:rPr lang="en-US" sz="2800" i="1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800" i="1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𝑆</m:t>
                            </m:r>
                          </m:e>
                        </m:acc>
                      </m:sub>
                      <m:sup/>
                      <m:e>
                        <m:func>
                          <m:funcPr>
                            <m:ctrlPr>
                              <a:rPr lang="en-US" sz="2800" i="1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800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deg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800" i="1">
                                    <a:solidFill>
                                      <a:schemeClr val="accent6">
                                        <a:lumMod val="75000"/>
                                      </a:schemeClr>
                                    </a:solidFill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800" i="1">
                                    <a:solidFill>
                                      <a:schemeClr val="accent6">
                                        <a:lumMod val="75000"/>
                                      </a:schemeClr>
                                    </a:solidFill>
                                    <a:latin typeface="Cambria Math"/>
                                  </a:rPr>
                                  <m:t>𝑣</m:t>
                                </m:r>
                              </m:e>
                            </m:d>
                          </m:e>
                        </m:func>
                      </m:e>
                    </m:nary>
                    <m:r>
                      <a:rPr lang="en-US" sz="2800" b="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+</m:t>
                    </m:r>
                    <m:r>
                      <a:rPr lang="en-US" sz="2800" i="1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𝐸</m:t>
                    </m:r>
                    <m:d>
                      <m:dPr>
                        <m:ctrlPr>
                          <a:rPr lang="en-US" sz="2800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𝑆</m:t>
                        </m:r>
                        <m:r>
                          <a:rPr lang="en-US" sz="2800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,</m:t>
                        </m:r>
                        <m:acc>
                          <m:accPr>
                            <m:chr m:val="̅"/>
                            <m:ctrlPr>
                              <a:rPr lang="en-US" sz="2800" i="1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800" i="1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𝑆</m:t>
                            </m:r>
                          </m:e>
                        </m:acc>
                      </m:e>
                    </m:d>
                    <m:r>
                      <a:rPr lang="en-US" sz="2800" b="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+</m:t>
                    </m:r>
                    <m:r>
                      <a:rPr lang="en-US" sz="2800" b="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𝑐</m:t>
                    </m:r>
                    <m:d>
                      <m:dPr>
                        <m:begChr m:val="|"/>
                        <m:endChr m:val="|"/>
                        <m:ctrlPr>
                          <a:rPr lang="en-US" sz="2800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𝑆</m:t>
                        </m:r>
                      </m:e>
                    </m:d>
                    <m:r>
                      <a:rPr lang="en-US" sz="2800" b="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≤2|</m:t>
                    </m:r>
                    <m:r>
                      <a:rPr lang="en-US" sz="2800" b="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𝐸</m:t>
                    </m:r>
                    <m:r>
                      <a:rPr lang="en-US" sz="2800" b="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|</m:t>
                    </m:r>
                  </m:oMath>
                </a14:m>
                <a:endParaRPr lang="en-US" sz="3200" b="0" dirty="0" smtClean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2924944"/>
                <a:ext cx="6022995" cy="341728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643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7969" y="1700808"/>
            <a:ext cx="4086225" cy="273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9732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Graph partitioning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The general problem</a:t>
            </a:r>
          </a:p>
          <a:p>
            <a:pPr lvl="1"/>
            <a:r>
              <a:rPr lang="en-US" sz="2400" dirty="0" smtClean="0"/>
              <a:t>Input: a graph </a:t>
            </a:r>
            <a:r>
              <a:rPr lang="en-US" sz="2400" dirty="0" smtClean="0">
                <a:solidFill>
                  <a:schemeClr val="hlink"/>
                </a:solidFill>
              </a:rPr>
              <a:t>G=(V,E)</a:t>
            </a:r>
          </a:p>
          <a:p>
            <a:pPr lvl="2"/>
            <a:r>
              <a:rPr lang="en-US" sz="2000" dirty="0" smtClean="0"/>
              <a:t>edge </a:t>
            </a:r>
            <a:r>
              <a:rPr lang="en-US" sz="2000" dirty="0" smtClean="0">
                <a:solidFill>
                  <a:schemeClr val="hlink"/>
                </a:solidFill>
              </a:rPr>
              <a:t>(</a:t>
            </a:r>
            <a:r>
              <a:rPr lang="en-US" sz="2000" dirty="0" err="1" smtClean="0">
                <a:solidFill>
                  <a:schemeClr val="hlink"/>
                </a:solidFill>
              </a:rPr>
              <a:t>u,v</a:t>
            </a:r>
            <a:r>
              <a:rPr lang="en-US" sz="2000" dirty="0" smtClean="0">
                <a:solidFill>
                  <a:schemeClr val="hlink"/>
                </a:solidFill>
              </a:rPr>
              <a:t>)</a:t>
            </a:r>
            <a:r>
              <a:rPr lang="en-US" sz="2000" dirty="0" smtClean="0"/>
              <a:t> denotes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similarity </a:t>
            </a:r>
            <a:r>
              <a:rPr lang="en-US" sz="2000" dirty="0" smtClean="0"/>
              <a:t>between </a:t>
            </a:r>
            <a:r>
              <a:rPr lang="en-US" sz="2000" dirty="0" smtClean="0">
                <a:solidFill>
                  <a:schemeClr val="hlink"/>
                </a:solidFill>
              </a:rPr>
              <a:t>u</a:t>
            </a:r>
            <a:r>
              <a:rPr lang="en-US" sz="2000" dirty="0" smtClean="0"/>
              <a:t> and </a:t>
            </a:r>
            <a:r>
              <a:rPr lang="en-US" sz="2000" dirty="0" smtClean="0">
                <a:solidFill>
                  <a:schemeClr val="hlink"/>
                </a:solidFill>
              </a:rPr>
              <a:t>v</a:t>
            </a:r>
          </a:p>
          <a:p>
            <a:pPr lvl="2"/>
            <a:r>
              <a:rPr lang="en-US" sz="2000" dirty="0" smtClean="0"/>
              <a:t>weighted graphs: weight of edge captures the degree of similarity</a:t>
            </a:r>
          </a:p>
          <a:p>
            <a:pPr lvl="1"/>
            <a:r>
              <a:rPr lang="en-US" sz="2400" dirty="0" smtClean="0"/>
              <a:t>Partitioning as an optimization problem: </a:t>
            </a:r>
          </a:p>
          <a:p>
            <a:pPr lvl="2"/>
            <a:r>
              <a:rPr lang="en-US" sz="2000" dirty="0" smtClean="0"/>
              <a:t>Partition the nodes in the graph such that nodes within clusters are well interconnected (high edge weights), and nodes across clusters are sparsely interconnected (low edge weights)</a:t>
            </a:r>
          </a:p>
          <a:p>
            <a:pPr lvl="2"/>
            <a:r>
              <a:rPr lang="en-US" sz="2000" dirty="0" smtClean="0"/>
              <a:t>most graph partitioning problems are NP hard</a:t>
            </a:r>
          </a:p>
        </p:txBody>
      </p:sp>
    </p:spTree>
    <p:extLst>
      <p:ext uri="{BB962C8B-B14F-4D97-AF65-F5344CB8AC3E}">
        <p14:creationId xmlns:p14="http://schemas.microsoft.com/office/powerpoint/2010/main" val="22270290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 to min-cut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84784"/>
                <a:ext cx="8229600" cy="5256584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sz="2800" dirty="0" smtClean="0"/>
                  <a:t>For a value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𝑐</m:t>
                    </m:r>
                  </m:oMath>
                </a14:m>
                <a:r>
                  <a:rPr lang="en-US" sz="2800" dirty="0" smtClean="0"/>
                  <a:t> we do the following transformation</a:t>
                </a:r>
              </a:p>
              <a:p>
                <a:endParaRPr lang="en-US" sz="2800" dirty="0"/>
              </a:p>
              <a:p>
                <a:endParaRPr lang="en-US" sz="2800" dirty="0" smtClean="0"/>
              </a:p>
              <a:p>
                <a:endParaRPr lang="en-US" sz="2800" dirty="0"/>
              </a:p>
              <a:p>
                <a:endParaRPr lang="en-US" sz="2800" dirty="0" smtClean="0"/>
              </a:p>
              <a:p>
                <a:endParaRPr lang="en-US" sz="2800" dirty="0"/>
              </a:p>
              <a:p>
                <a:endParaRPr lang="en-US" sz="2800" dirty="0" smtClean="0"/>
              </a:p>
              <a:p>
                <a:endParaRPr lang="en-US" sz="2800" dirty="0"/>
              </a:p>
              <a:p>
                <a:endParaRPr lang="en-US" sz="2800" dirty="0" smtClean="0"/>
              </a:p>
              <a:p>
                <a:endParaRPr lang="en-US" sz="2800" dirty="0" smtClean="0"/>
              </a:p>
              <a:p>
                <a:r>
                  <a:rPr lang="en-US" sz="2800" dirty="0" smtClean="0"/>
                  <a:t>We ask for a min s-t cut in the new graph</a:t>
                </a:r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84784"/>
                <a:ext cx="8229600" cy="5256584"/>
              </a:xfrm>
              <a:blipFill rotWithShape="1">
                <a:blip r:embed="rId2"/>
                <a:stretch>
                  <a:fillRect l="-1259" t="-1856" b="-17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5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775" y="2374552"/>
            <a:ext cx="5610225" cy="369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27" y="2855565"/>
            <a:ext cx="4086225" cy="273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77799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Transformation to min-cut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There is a cut that has value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2|</m:t>
                    </m:r>
                    <m:r>
                      <a:rPr lang="en-US" b="0" i="1" smtClean="0">
                        <a:latin typeface="Cambria Math"/>
                      </a:rPr>
                      <m:t>𝐸</m:t>
                    </m:r>
                    <m:r>
                      <a:rPr lang="en-US" b="0" i="1" smtClean="0">
                        <a:latin typeface="Cambria Math"/>
                      </a:rPr>
                      <m:t>|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8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636912"/>
            <a:ext cx="5172075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15079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Transformation to min-cut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Every other cut has value:</a:t>
                </a:r>
              </a:p>
              <a:p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naryPr>
                      <m:sub>
                        <m:r>
                          <a:rPr lang="en-US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𝑣</m:t>
                        </m:r>
                        <m:r>
                          <a:rPr lang="en-US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∈</m:t>
                        </m:r>
                        <m:acc>
                          <m:accPr>
                            <m:chr m:val="̅"/>
                            <m:ctrlPr>
                              <a:rPr lang="en-US" i="1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𝑆</m:t>
                            </m:r>
                          </m:e>
                        </m:acc>
                      </m:sub>
                      <m:sup/>
                      <m:e>
                        <m:func>
                          <m:funcPr>
                            <m:ctrlPr>
                              <a:rPr lang="en-US" i="1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deg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i="1">
                                    <a:solidFill>
                                      <a:schemeClr val="accent6">
                                        <a:lumMod val="75000"/>
                                      </a:schemeClr>
                                    </a:solidFill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solidFill>
                                      <a:schemeClr val="accent6">
                                        <a:lumMod val="75000"/>
                                      </a:schemeClr>
                                    </a:solidFill>
                                    <a:latin typeface="Cambria Math"/>
                                  </a:rPr>
                                  <m:t>𝑣</m:t>
                                </m:r>
                              </m:e>
                            </m:d>
                          </m:e>
                        </m:func>
                      </m:e>
                    </m:nary>
                    <m:r>
                      <a:rPr lang="en-US" i="1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+</m:t>
                    </m:r>
                    <m:r>
                      <a:rPr lang="en-US" i="1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𝐸</m:t>
                    </m:r>
                    <m:d>
                      <m:dPr>
                        <m:ctrlPr>
                          <a:rPr lang="en-US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𝑆</m:t>
                        </m:r>
                        <m:r>
                          <a:rPr lang="en-US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,</m:t>
                        </m:r>
                        <m:acc>
                          <m:accPr>
                            <m:chr m:val="̅"/>
                            <m:ctrlPr>
                              <a:rPr lang="en-US" i="1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𝑆</m:t>
                            </m:r>
                          </m:e>
                        </m:acc>
                      </m:e>
                    </m:d>
                    <m:r>
                      <a:rPr lang="en-US" i="1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+</m:t>
                    </m:r>
                    <m:r>
                      <a:rPr lang="en-US" i="1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𝑐</m:t>
                    </m:r>
                    <m:d>
                      <m:dPr>
                        <m:begChr m:val="|"/>
                        <m:endChr m:val="|"/>
                        <m:ctrlPr>
                          <a:rPr lang="en-US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𝑆</m:t>
                        </m:r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7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924944"/>
            <a:ext cx="5600700" cy="366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41334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Transformation to min-cut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If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naryPr>
                      <m:sub>
                        <m:r>
                          <a:rPr lang="en-US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𝑣</m:t>
                        </m:r>
                        <m:r>
                          <a:rPr lang="en-US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∈</m:t>
                        </m:r>
                        <m:acc>
                          <m:accPr>
                            <m:chr m:val="̅"/>
                            <m:ctrlPr>
                              <a:rPr lang="en-US" i="1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𝑆</m:t>
                            </m:r>
                          </m:e>
                        </m:acc>
                      </m:sub>
                      <m:sup/>
                      <m:e>
                        <m:func>
                          <m:funcPr>
                            <m:ctrlPr>
                              <a:rPr lang="en-US" i="1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deg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i="1">
                                    <a:solidFill>
                                      <a:schemeClr val="accent6">
                                        <a:lumMod val="75000"/>
                                      </a:schemeClr>
                                    </a:solidFill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solidFill>
                                      <a:schemeClr val="accent6">
                                        <a:lumMod val="75000"/>
                                      </a:schemeClr>
                                    </a:solidFill>
                                    <a:latin typeface="Cambria Math"/>
                                  </a:rPr>
                                  <m:t>𝑣</m:t>
                                </m:r>
                              </m:e>
                            </m:d>
                          </m:e>
                        </m:func>
                      </m:e>
                    </m:nary>
                    <m:r>
                      <a:rPr lang="en-US" i="1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+</m:t>
                    </m:r>
                    <m:r>
                      <a:rPr lang="en-US" i="1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𝐸</m:t>
                    </m:r>
                    <m:d>
                      <m:dPr>
                        <m:ctrlPr>
                          <a:rPr lang="en-US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𝑆</m:t>
                        </m:r>
                        <m:r>
                          <a:rPr lang="en-US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,</m:t>
                        </m:r>
                        <m:acc>
                          <m:accPr>
                            <m:chr m:val="̅"/>
                            <m:ctrlPr>
                              <a:rPr lang="en-US" i="1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𝑆</m:t>
                            </m:r>
                          </m:e>
                        </m:acc>
                      </m:e>
                    </m:d>
                    <m:r>
                      <a:rPr lang="en-US" i="1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+</m:t>
                    </m:r>
                    <m:r>
                      <a:rPr lang="en-US" i="1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𝑐</m:t>
                    </m:r>
                    <m:d>
                      <m:dPr>
                        <m:begChr m:val="|"/>
                        <m:endChr m:val="|"/>
                        <m:ctrlPr>
                          <a:rPr lang="en-US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𝑆</m:t>
                        </m:r>
                      </m:e>
                    </m:d>
                    <m:r>
                      <a:rPr lang="en-US" b="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≤2|</m:t>
                    </m:r>
                    <m:r>
                      <a:rPr lang="en-US" b="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𝐸</m:t>
                    </m:r>
                    <m:r>
                      <a:rPr lang="en-US" b="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|</m:t>
                    </m:r>
                  </m:oMath>
                </a14:m>
                <a:r>
                  <a:rPr lang="en-US" dirty="0" smtClean="0"/>
                  <a:t> then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𝑆</m:t>
                    </m: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≠∅</m:t>
                    </m:r>
                  </m:oMath>
                </a14:m>
                <a:r>
                  <a:rPr lang="en-US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dirty="0" smtClean="0"/>
                  <a:t>and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𝑑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𝑆</m:t>
                        </m:r>
                      </m:e>
                    </m:d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≥</m:t>
                    </m: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𝑐</m:t>
                    </m:r>
                  </m:oMath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7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924944"/>
            <a:ext cx="5600700" cy="366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4351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(Goldberg)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Given the input graph </a:t>
            </a:r>
            <a:r>
              <a:rPr lang="en-US" dirty="0" smtClean="0">
                <a:solidFill>
                  <a:srgbClr val="0070C0"/>
                </a:solidFill>
              </a:rPr>
              <a:t>G</a:t>
            </a:r>
            <a:r>
              <a:rPr lang="en-US" dirty="0" smtClean="0"/>
              <a:t>, and value </a:t>
            </a:r>
            <a:r>
              <a:rPr lang="en-US" dirty="0" smtClean="0">
                <a:solidFill>
                  <a:srgbClr val="0070C0"/>
                </a:solidFill>
              </a:rPr>
              <a:t>c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</a:t>
            </a:r>
            <a:r>
              <a:rPr lang="en-US" dirty="0" smtClean="0"/>
              <a:t>reate the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min-cut instance </a:t>
            </a:r>
            <a:r>
              <a:rPr lang="en-US" dirty="0" smtClean="0"/>
              <a:t>graph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Compute the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min-cut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the set </a:t>
            </a:r>
            <a:r>
              <a:rPr lang="en-US" dirty="0" smtClean="0">
                <a:solidFill>
                  <a:srgbClr val="0070C0"/>
                </a:solidFill>
              </a:rPr>
              <a:t>S</a:t>
            </a:r>
            <a:r>
              <a:rPr lang="en-US" dirty="0" smtClean="0"/>
              <a:t> is not empty, return </a:t>
            </a:r>
            <a:r>
              <a:rPr lang="en-US" dirty="0" smtClean="0">
                <a:solidFill>
                  <a:srgbClr val="FF0000"/>
                </a:solidFill>
              </a:rPr>
              <a:t>YES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Else return </a:t>
            </a:r>
            <a:r>
              <a:rPr lang="en-US" dirty="0" smtClean="0">
                <a:solidFill>
                  <a:srgbClr val="FF0000"/>
                </a:solidFill>
              </a:rPr>
              <a:t>NO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How do we find the set with </a:t>
            </a:r>
            <a:r>
              <a:rPr lang="en-US" dirty="0" smtClean="0">
                <a:solidFill>
                  <a:srgbClr val="FF0000"/>
                </a:solidFill>
              </a:rPr>
              <a:t>maximum</a:t>
            </a:r>
            <a:r>
              <a:rPr lang="en-US" dirty="0" smtClean="0"/>
              <a:t> density?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9412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Min-cut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0070C0"/>
                </a:solidFill>
              </a:rPr>
              <a:t>min-cut</a:t>
            </a:r>
            <a:r>
              <a:rPr lang="en-US" dirty="0" smtClean="0"/>
              <a:t> algorithm finds the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optimal</a:t>
            </a:r>
            <a:r>
              <a:rPr lang="en-US" dirty="0" smtClean="0"/>
              <a:t> solution in polynomial time </a:t>
            </a:r>
            <a:r>
              <a:rPr lang="en-US" dirty="0" smtClean="0">
                <a:solidFill>
                  <a:srgbClr val="0070C0"/>
                </a:solidFill>
              </a:rPr>
              <a:t>O(nm)</a:t>
            </a:r>
            <a:r>
              <a:rPr lang="en-US" dirty="0" smtClean="0"/>
              <a:t>, but this is too expensive for real networks.</a:t>
            </a:r>
          </a:p>
          <a:p>
            <a:r>
              <a:rPr lang="en-US" dirty="0" smtClean="0"/>
              <a:t>We will now describe a simpler </a:t>
            </a:r>
            <a:r>
              <a:rPr lang="en-US" dirty="0" smtClean="0">
                <a:solidFill>
                  <a:srgbClr val="FF0000"/>
                </a:solidFill>
              </a:rPr>
              <a:t>approximation</a:t>
            </a:r>
            <a:r>
              <a:rPr lang="en-US" dirty="0" smtClean="0"/>
              <a:t> algorithm that is very fast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Approximation algorithm</a:t>
            </a:r>
            <a:r>
              <a:rPr lang="en-US" dirty="0" smtClean="0"/>
              <a:t>: the </a:t>
            </a:r>
            <a:r>
              <a:rPr lang="en-US" dirty="0" smtClean="0">
                <a:solidFill>
                  <a:srgbClr val="FF0000"/>
                </a:solidFill>
              </a:rPr>
              <a:t>ratio</a:t>
            </a:r>
            <a:r>
              <a:rPr lang="en-US" dirty="0" smtClean="0"/>
              <a:t> of the density of the set produced by our algorithm and that of the optimal is </a:t>
            </a:r>
            <a:r>
              <a:rPr lang="en-US" dirty="0" smtClean="0">
                <a:solidFill>
                  <a:srgbClr val="FF0000"/>
                </a:solidFill>
              </a:rPr>
              <a:t>bounded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We will show that the ratio is at most </a:t>
            </a:r>
            <a:r>
              <a:rPr lang="en-US" dirty="0" smtClean="0">
                <a:solidFill>
                  <a:srgbClr val="0070C0"/>
                </a:solidFill>
              </a:rPr>
              <a:t>½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The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optimal</a:t>
            </a:r>
            <a:r>
              <a:rPr lang="en-US" dirty="0" smtClean="0"/>
              <a:t> set is </a:t>
            </a:r>
            <a:r>
              <a:rPr lang="en-US" dirty="0" smtClean="0">
                <a:solidFill>
                  <a:srgbClr val="0070C0"/>
                </a:solidFill>
              </a:rPr>
              <a:t>at most twice </a:t>
            </a:r>
            <a:r>
              <a:rPr lang="en-US" dirty="0" smtClean="0"/>
              <a:t>as dense as that of the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approximation</a:t>
            </a:r>
            <a:r>
              <a:rPr lang="en-US" dirty="0" smtClean="0"/>
              <a:t> algorithm.</a:t>
            </a:r>
          </a:p>
          <a:p>
            <a:endParaRPr lang="en-US" dirty="0" smtClean="0"/>
          </a:p>
          <a:p>
            <a:r>
              <a:rPr lang="en-US" dirty="0" smtClean="0"/>
              <a:t>Any ideas for the algorith</a:t>
            </a:r>
            <a:r>
              <a:rPr lang="en-US" dirty="0"/>
              <a:t>m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55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Greedy Algorithm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Given the graph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𝐺</m:t>
                    </m:r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 =(</m:t>
                    </m:r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𝑉</m:t>
                    </m:r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,</m:t>
                    </m:r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𝐸</m:t>
                    </m:r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en-US" dirty="0" smtClean="0">
                  <a:solidFill>
                    <a:srgbClr val="0070C0"/>
                  </a:solidFill>
                </a:endParaRP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=</m:t>
                    </m:r>
                    <m:r>
                      <a:rPr lang="en-US" b="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𝑉</m:t>
                    </m:r>
                  </m:oMath>
                </a14:m>
                <a:endParaRPr lang="en-US" dirty="0" smtClean="0">
                  <a:solidFill>
                    <a:schemeClr val="accent6">
                      <a:lumMod val="75000"/>
                    </a:schemeClr>
                  </a:solidFill>
                </a:endParaRP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 smtClean="0"/>
                  <a:t> For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𝑖</m:t>
                    </m: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=1…|</m:t>
                    </m: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𝑉</m:t>
                    </m: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|</m:t>
                    </m:r>
                  </m:oMath>
                </a14:m>
                <a:endParaRPr lang="en-US" dirty="0" smtClean="0">
                  <a:solidFill>
                    <a:srgbClr val="0070C0"/>
                  </a:solidFill>
                </a:endParaRPr>
              </a:p>
              <a:p>
                <a:pPr marL="971550" lvl="1" indent="-514350">
                  <a:buFont typeface="+mj-lt"/>
                  <a:buAutoNum type="alphaLcPeriod"/>
                </a:pPr>
                <a:r>
                  <a:rPr lang="en-US" sz="3200" dirty="0" smtClean="0"/>
                  <a:t>Find node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𝑣</m:t>
                    </m:r>
                    <m:r>
                      <a:rPr lang="en-US" sz="3200" b="0" i="1" dirty="0" smtClean="0">
                        <a:solidFill>
                          <a:srgbClr val="0070C0"/>
                        </a:solidFill>
                        <a:latin typeface="Cambria Math"/>
                      </a:rPr>
                      <m:t>∈</m:t>
                    </m:r>
                    <m:r>
                      <a:rPr lang="en-US" sz="3200" b="0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𝑆</m:t>
                    </m:r>
                  </m:oMath>
                </a14:m>
                <a:r>
                  <a:rPr lang="en-US" sz="3200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sz="3200" dirty="0" smtClean="0"/>
                  <a:t>with the </a:t>
                </a:r>
                <a:r>
                  <a:rPr lang="en-US" sz="3200" dirty="0" smtClean="0">
                    <a:solidFill>
                      <a:srgbClr val="FF0000"/>
                    </a:solidFill>
                  </a:rPr>
                  <a:t>minimum degree</a:t>
                </a:r>
              </a:p>
              <a:p>
                <a:pPr marL="971550" lvl="1" indent="-514350">
                  <a:buFont typeface="+mj-lt"/>
                  <a:buAutoNum type="alphaLcPeriod"/>
                </a:pPr>
                <a:r>
                  <a:rPr lang="en-US" sz="32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3200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sz="3200" i="1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3200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3200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sz="3200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−1</m:t>
                        </m:r>
                      </m:sub>
                    </m:sSub>
                    <m:r>
                      <a:rPr lang="en-US" sz="3200" i="1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∖{</m:t>
                    </m:r>
                    <m:r>
                      <a:rPr lang="en-US" sz="3200" i="1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𝑣</m:t>
                    </m:r>
                    <m:r>
                      <a:rPr lang="en-US" sz="3200" i="1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}</m:t>
                    </m:r>
                  </m:oMath>
                </a14:m>
                <a:endParaRPr lang="en-US" sz="3200" dirty="0">
                  <a:solidFill>
                    <a:schemeClr val="accent6">
                      <a:lumMod val="75000"/>
                    </a:schemeClr>
                  </a:solidFill>
                </a:endParaRPr>
              </a:p>
              <a:p>
                <a:pPr marL="57150" indent="0">
                  <a:buNone/>
                </a:pPr>
                <a:r>
                  <a:rPr lang="en-US" dirty="0" smtClean="0"/>
                  <a:t>3. Output the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densest</a:t>
                </a:r>
                <a:r>
                  <a:rPr lang="en-US" dirty="0" smtClean="0"/>
                  <a:t> set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926" t="-1617" r="-1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368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51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806" y="3126704"/>
            <a:ext cx="240030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261" y="163613"/>
            <a:ext cx="8229600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149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69343"/>
            <a:ext cx="2533650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5902052" y="3074317"/>
            <a:ext cx="2514600" cy="1762125"/>
            <a:chOff x="3314700" y="2547938"/>
            <a:chExt cx="2514600" cy="1762125"/>
          </a:xfrm>
        </p:grpSpPr>
        <p:pic>
          <p:nvPicPr>
            <p:cNvPr id="149511" name="Picture 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4700" y="2547938"/>
              <a:ext cx="2514600" cy="1762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9509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3928" y="2637284"/>
              <a:ext cx="952500" cy="647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49513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350292"/>
            <a:ext cx="2362200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9514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340768"/>
            <a:ext cx="24384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9515" name="Picture 1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873" y="3098129"/>
            <a:ext cx="2466975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9516" name="Picture 1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261" y="4746591"/>
            <a:ext cx="2447925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9517" name="Picture 1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746591"/>
            <a:ext cx="244792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9518" name="Picture 14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746591"/>
            <a:ext cx="2562225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3059832" y="1350292"/>
            <a:ext cx="0" cy="17478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796136" y="1340768"/>
            <a:ext cx="0" cy="1736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603176" y="3055268"/>
            <a:ext cx="7569224" cy="220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059832" y="2998754"/>
            <a:ext cx="0" cy="17478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796136" y="3055268"/>
            <a:ext cx="0" cy="17478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481261" y="4773016"/>
            <a:ext cx="7569224" cy="220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3059886" y="4684679"/>
            <a:ext cx="0" cy="17478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796136" y="4684678"/>
            <a:ext cx="0" cy="17478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6267450" y="3544026"/>
            <a:ext cx="1440160" cy="1259079"/>
          </a:xfrm>
          <a:prstGeom prst="ellipse">
            <a:avLst/>
          </a:prstGeom>
          <a:noFill/>
          <a:ln w="5715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902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We will prove that the optimal set has density at most 2 times that of the set produced by the Greedy algorithm.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Density of optimal set: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𝑜𝑝𝑡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max</m:t>
                            </m:r>
                          </m:e>
                          <m:lim>
                            <m:r>
                              <a:rPr lang="en-US" b="0" i="1" smtClean="0">
                                <a:latin typeface="Cambria Math"/>
                              </a:rPr>
                              <m:t>𝑆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⊆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𝑉</m:t>
                            </m:r>
                          </m:lim>
                        </m:limLow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𝑆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e>
                    </m:func>
                  </m:oMath>
                </a14:m>
                <a:endParaRPr lang="en-US" dirty="0" smtClean="0"/>
              </a:p>
              <a:p>
                <a:r>
                  <a:rPr lang="en-US" dirty="0" smtClean="0"/>
                  <a:t>Density of greedy algorithm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𝑔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We want to show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𝑜𝑝𝑡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≤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2⋅</m:t>
                        </m:r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𝑔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2830" r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0861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Upper bound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 smtClean="0"/>
                  <a:t>We will first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upper-bound</a:t>
                </a:r>
                <a:r>
                  <a:rPr lang="en-US" dirty="0" smtClean="0"/>
                  <a:t> the solution of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optimal</a:t>
                </a:r>
              </a:p>
              <a:p>
                <a:r>
                  <a:rPr lang="en-US" dirty="0" smtClean="0"/>
                  <a:t>Assume an arbitrary assignment of an edge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(</m:t>
                    </m:r>
                    <m:r>
                      <a:rPr lang="en-US" i="1" dirty="0" err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𝑢</m:t>
                    </m:r>
                    <m:r>
                      <a:rPr lang="en-US" i="1" dirty="0" err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,</m:t>
                    </m:r>
                    <m:r>
                      <a:rPr lang="en-US" i="1" dirty="0" err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𝑣</m:t>
                    </m:r>
                    <m:r>
                      <a:rPr lang="en-US" i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) </m:t>
                    </m:r>
                  </m:oMath>
                </a14:m>
                <a:r>
                  <a:rPr lang="en-US" dirty="0" smtClean="0"/>
                  <a:t>to either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𝑢</m:t>
                    </m:r>
                  </m:oMath>
                </a14:m>
                <a:r>
                  <a:rPr lang="en-US" dirty="0" smtClean="0"/>
                  <a:t> or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𝑣</m:t>
                    </m:r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Define: 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𝐼𝑁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𝑢</m:t>
                        </m:r>
                      </m:e>
                    </m:d>
                  </m:oMath>
                </a14:m>
                <a:r>
                  <a:rPr lang="en-US" dirty="0" smtClean="0"/>
                  <a:t>= # edges assigned to u</a:t>
                </a:r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solidFill>
                          <a:srgbClr val="0070C0"/>
                        </a:solidFill>
                        <a:latin typeface="Cambria Math"/>
                      </a:rPr>
                      <m:t>Δ</m:t>
                    </m: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max</m:t>
                            </m:r>
                          </m:e>
                          <m:lim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𝑢</m:t>
                            </m:r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∈</m:t>
                            </m:r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𝑉</m:t>
                            </m:r>
                          </m:lim>
                        </m:limLow>
                      </m:fName>
                      <m:e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𝐼𝑁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𝑢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)</m:t>
                        </m:r>
                      </m:e>
                    </m:func>
                  </m:oMath>
                </a14:m>
                <a:endParaRPr lang="en-US" dirty="0" smtClean="0">
                  <a:solidFill>
                    <a:srgbClr val="0070C0"/>
                  </a:solidFill>
                </a:endParaRPr>
              </a:p>
              <a:p>
                <a:r>
                  <a:rPr lang="en-US" dirty="0" smtClean="0"/>
                  <a:t>We can prove that 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𝑜𝑝𝑡</m:t>
                        </m:r>
                      </m:sub>
                    </m:sSub>
                    <m:r>
                      <a:rPr lang="en-US" b="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≤2⋅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Δ</m:t>
                    </m:r>
                  </m:oMath>
                </a14:m>
                <a:endParaRPr lang="en-US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26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0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924944"/>
            <a:ext cx="344805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255568" y="5284404"/>
            <a:ext cx="3888432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This is true for </a:t>
            </a:r>
            <a:r>
              <a:rPr lang="en-US" sz="2400" dirty="0" smtClean="0">
                <a:solidFill>
                  <a:srgbClr val="FF0000"/>
                </a:solidFill>
              </a:rPr>
              <a:t>any</a:t>
            </a:r>
            <a:r>
              <a:rPr lang="en-US" sz="2400" dirty="0" smtClean="0"/>
              <a:t> assignment of the edges!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0433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Measuring connectivity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What does it mean that a set of nodes are well or sparsely interconnected?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min-cut</a:t>
            </a:r>
            <a:r>
              <a:rPr lang="en-US" sz="2400" dirty="0" smtClean="0"/>
              <a:t>: the min number of edges such that when removed cause the graph to become disconnected</a:t>
            </a:r>
          </a:p>
          <a:p>
            <a:pPr lvl="1" eaLnBrk="1" hangingPunct="1"/>
            <a:r>
              <a:rPr lang="en-US" sz="2000" dirty="0" smtClean="0"/>
              <a:t>small min-cut implies sparse connectivity</a:t>
            </a:r>
          </a:p>
          <a:p>
            <a:pPr lvl="1" eaLnBrk="1" hangingPunct="1"/>
            <a:r>
              <a:rPr lang="en-US" sz="2000" dirty="0" smtClean="0"/>
              <a:t> </a:t>
            </a:r>
          </a:p>
        </p:txBody>
      </p:sp>
      <p:sp>
        <p:nvSpPr>
          <p:cNvPr id="10244" name="Oval 4"/>
          <p:cNvSpPr>
            <a:spLocks noChangeArrowheads="1"/>
          </p:cNvSpPr>
          <p:nvPr/>
        </p:nvSpPr>
        <p:spPr bwMode="auto">
          <a:xfrm>
            <a:off x="1143000" y="4751388"/>
            <a:ext cx="1485900" cy="1846262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0245" name="Oval 5"/>
          <p:cNvSpPr>
            <a:spLocks noChangeArrowheads="1"/>
          </p:cNvSpPr>
          <p:nvPr/>
        </p:nvSpPr>
        <p:spPr bwMode="auto">
          <a:xfrm>
            <a:off x="2992438" y="4743450"/>
            <a:ext cx="1485900" cy="18462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2593975" y="5446713"/>
            <a:ext cx="439738" cy="79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2524125" y="6132513"/>
            <a:ext cx="561975" cy="79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2619375" y="5762625"/>
            <a:ext cx="3968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 flipV="1">
            <a:off x="2541588" y="5192713"/>
            <a:ext cx="554037" cy="79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950913" y="6251575"/>
            <a:ext cx="3333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>
                <a:latin typeface="Tahoma" panose="020B0604030504040204" pitchFamily="34" charset="0"/>
              </a:rPr>
              <a:t>U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4356100" y="6308725"/>
            <a:ext cx="552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>
                <a:latin typeface="Tahoma" panose="020B0604030504040204" pitchFamily="34" charset="0"/>
              </a:rPr>
              <a:t>V-U</a:t>
            </a:r>
          </a:p>
        </p:txBody>
      </p:sp>
      <p:graphicFrame>
        <p:nvGraphicFramePr>
          <p:cNvPr id="10252" name="Object 12"/>
          <p:cNvGraphicFramePr>
            <a:graphicFrameLocks noChangeAspect="1"/>
          </p:cNvGraphicFramePr>
          <p:nvPr/>
        </p:nvGraphicFramePr>
        <p:xfrm>
          <a:off x="1292225" y="4076700"/>
          <a:ext cx="3135313" cy="60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31" name="Equation" r:id="rId3" imgW="1853396" imgH="355446" progId="Equation.3">
                  <p:embed/>
                </p:oleObj>
              </mc:Choice>
              <mc:Fallback>
                <p:oleObj name="Equation" r:id="rId3" imgW="1853396" imgH="35544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2225" y="4076700"/>
                        <a:ext cx="3135313" cy="601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603711" y="4678363"/>
            <a:ext cx="45402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problem can be solved in polynomial time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Min-cut/Max-flow algorithm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3164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Lower bound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r>
                  <a:rPr lang="en-US" dirty="0" smtClean="0"/>
                  <a:t>We will now prove a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lower bound </a:t>
                </a:r>
                <a:r>
                  <a:rPr lang="en-US" dirty="0" smtClean="0"/>
                  <a:t>for the density of the set produced by the </a:t>
                </a:r>
                <a:r>
                  <a:rPr lang="en-US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greedy</a:t>
                </a:r>
                <a:r>
                  <a:rPr lang="en-US" dirty="0" smtClean="0"/>
                  <a:t> algorithm.</a:t>
                </a:r>
              </a:p>
              <a:p>
                <a:r>
                  <a:rPr lang="en-US" dirty="0" smtClean="0"/>
                  <a:t>For the lower bound we consider a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specific</a:t>
                </a:r>
                <a:r>
                  <a:rPr lang="en-US" dirty="0" smtClean="0"/>
                  <a:t> assignment of the edges that we create as the greedy algorithm progresses:</a:t>
                </a:r>
              </a:p>
              <a:p>
                <a:pPr lvl="1"/>
                <a:r>
                  <a:rPr lang="en-US" dirty="0" smtClean="0"/>
                  <a:t>When removing node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𝑢</m:t>
                    </m:r>
                  </m:oMath>
                </a14:m>
                <a:r>
                  <a:rPr lang="en-US" dirty="0" smtClean="0"/>
                  <a:t> from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𝑆</m:t>
                    </m:r>
                  </m:oMath>
                </a14:m>
                <a:r>
                  <a:rPr lang="en-US" dirty="0" smtClean="0"/>
                  <a:t>, </a:t>
                </a:r>
                <a:r>
                  <a:rPr lang="en-US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assign</a:t>
                </a:r>
                <a:r>
                  <a:rPr lang="en-US" dirty="0" smtClean="0"/>
                  <a:t> all the edges to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𝑢</m:t>
                    </m:r>
                  </m:oMath>
                </a14:m>
                <a:endParaRPr lang="en-US" dirty="0" smtClean="0">
                  <a:solidFill>
                    <a:srgbClr val="0070C0"/>
                  </a:solidFill>
                </a:endParaRPr>
              </a:p>
              <a:p>
                <a:r>
                  <a:rPr lang="en-US" dirty="0" smtClean="0"/>
                  <a:t>So: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𝐼𝑁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𝑢</m:t>
                        </m:r>
                      </m:e>
                    </m:d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=</m:t>
                    </m:r>
                  </m:oMath>
                </a14:m>
                <a:r>
                  <a:rPr lang="en-US" dirty="0" smtClean="0">
                    <a:solidFill>
                      <a:srgbClr val="0070C0"/>
                    </a:solidFill>
                  </a:rPr>
                  <a:t> degree of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𝑢</m:t>
                    </m:r>
                  </m:oMath>
                </a14:m>
                <a:r>
                  <a:rPr lang="en-US" dirty="0" smtClean="0">
                    <a:solidFill>
                      <a:srgbClr val="0070C0"/>
                    </a:solidFill>
                  </a:rPr>
                  <a:t> in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𝑆</m:t>
                    </m:r>
                  </m:oMath>
                </a14:m>
                <a:r>
                  <a:rPr lang="en-US" dirty="0" smtClean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≤</m:t>
                    </m: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𝑑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𝑆</m:t>
                        </m:r>
                      </m:e>
                    </m:d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≤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𝑔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r>
                  <a:rPr lang="en-US" dirty="0" smtClean="0"/>
                  <a:t>This is true for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all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𝑢</m:t>
                    </m:r>
                  </m:oMath>
                </a14:m>
                <a:r>
                  <a:rPr lang="en-US" dirty="0" smtClean="0"/>
                  <a:t> so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Δ</m:t>
                    </m:r>
                    <m:r>
                      <a:rPr lang="en-US" b="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≤</m:t>
                    </m:r>
                    <m:sSub>
                      <m:sSubPr>
                        <m:ctrlPr>
                          <a:rPr lang="en-US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𝑔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It follows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𝑜𝑝𝑡</m:t>
                        </m:r>
                      </m:sub>
                    </m:sSub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≤2⋅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𝑔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85" t="-2022" r="-19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5128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k-densest </a:t>
            </a:r>
            <a:r>
              <a:rPr lang="en-US" dirty="0" err="1" smtClean="0"/>
              <a:t>subgraph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k-densest </a:t>
                </a:r>
                <a:r>
                  <a:rPr lang="en-US" dirty="0" err="1" smtClean="0">
                    <a:solidFill>
                      <a:srgbClr val="FF0000"/>
                    </a:solidFill>
                  </a:rPr>
                  <a:t>subgraph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dirty="0" smtClean="0"/>
                  <a:t>problem: Find the set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𝑘</m:t>
                    </m:r>
                  </m:oMath>
                </a14:m>
                <a:r>
                  <a:rPr lang="en-US" dirty="0" smtClean="0"/>
                  <a:t> nodes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𝑆</m:t>
                    </m:r>
                  </m:oMath>
                </a14:m>
                <a:r>
                  <a:rPr lang="en-US" dirty="0" smtClean="0"/>
                  <a:t>, such that the density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𝑑</m:t>
                    </m:r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(</m:t>
                    </m:r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𝑆</m:t>
                    </m:r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is maximized.</a:t>
                </a:r>
              </a:p>
              <a:p>
                <a:pPr lvl="1"/>
                <a:r>
                  <a:rPr lang="en-US" dirty="0" smtClean="0"/>
                  <a:t>The k-densest </a:t>
                </a:r>
                <a:r>
                  <a:rPr lang="en-US" dirty="0" err="1" smtClean="0"/>
                  <a:t>subgraph</a:t>
                </a:r>
                <a:r>
                  <a:rPr lang="en-US" dirty="0" smtClean="0"/>
                  <a:t> problem is </a:t>
                </a:r>
                <a:r>
                  <a:rPr lang="en-US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NP-hard</a:t>
                </a:r>
                <a:r>
                  <a:rPr lang="en-US" dirty="0" smtClean="0"/>
                  <a:t>!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 r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9542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Measuring connectivity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What does it mean that a set of nodes are well interconnected?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>
                <a:solidFill>
                  <a:srgbClr val="FF9900"/>
                </a:solidFill>
              </a:rPr>
              <a:t>min-cut</a:t>
            </a:r>
            <a:r>
              <a:rPr lang="en-US" sz="2400" smtClean="0"/>
              <a:t>: the min number of edges such that when removed cause the graph to become disconnected</a:t>
            </a:r>
          </a:p>
          <a:p>
            <a:pPr lvl="1" eaLnBrk="1" hangingPunct="1"/>
            <a:r>
              <a:rPr lang="en-US" sz="2000" smtClean="0">
                <a:solidFill>
                  <a:srgbClr val="FF0000"/>
                </a:solidFill>
              </a:rPr>
              <a:t>not always a good idea!</a:t>
            </a:r>
          </a:p>
        </p:txBody>
      </p:sp>
      <p:sp>
        <p:nvSpPr>
          <p:cNvPr id="11268" name="Oval 4"/>
          <p:cNvSpPr>
            <a:spLocks noChangeArrowheads="1"/>
          </p:cNvSpPr>
          <p:nvPr/>
        </p:nvSpPr>
        <p:spPr bwMode="auto">
          <a:xfrm>
            <a:off x="1143000" y="4751388"/>
            <a:ext cx="1485900" cy="1846262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1269" name="Oval 5"/>
          <p:cNvSpPr>
            <a:spLocks noChangeArrowheads="1"/>
          </p:cNvSpPr>
          <p:nvPr/>
        </p:nvSpPr>
        <p:spPr bwMode="auto">
          <a:xfrm>
            <a:off x="2992438" y="4743450"/>
            <a:ext cx="1485900" cy="18462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2593975" y="5446713"/>
            <a:ext cx="439738" cy="79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2524125" y="6132513"/>
            <a:ext cx="561975" cy="79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2619375" y="5762625"/>
            <a:ext cx="3968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 flipV="1">
            <a:off x="2541588" y="5192713"/>
            <a:ext cx="554037" cy="79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4" name="Oval 10"/>
          <p:cNvSpPr>
            <a:spLocks noChangeArrowheads="1"/>
          </p:cNvSpPr>
          <p:nvPr/>
        </p:nvSpPr>
        <p:spPr bwMode="auto">
          <a:xfrm>
            <a:off x="5478463" y="3957638"/>
            <a:ext cx="2435225" cy="2592387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1275" name="Oval 11"/>
          <p:cNvSpPr>
            <a:spLocks noChangeArrowheads="1"/>
          </p:cNvSpPr>
          <p:nvPr/>
        </p:nvSpPr>
        <p:spPr bwMode="auto">
          <a:xfrm>
            <a:off x="8413750" y="5091113"/>
            <a:ext cx="193675" cy="193675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>
            <a:off x="7842250" y="4835525"/>
            <a:ext cx="571500" cy="2984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 flipV="1">
            <a:off x="7842250" y="5257800"/>
            <a:ext cx="615950" cy="447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950913" y="6251575"/>
            <a:ext cx="3333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>
                <a:latin typeface="Tahoma" panose="020B0604030504040204" pitchFamily="34" charset="0"/>
              </a:rPr>
              <a:t>U</a:t>
            </a: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5364163" y="6237288"/>
            <a:ext cx="3333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>
                <a:latin typeface="Tahoma" panose="020B0604030504040204" pitchFamily="34" charset="0"/>
              </a:rPr>
              <a:t>U</a:t>
            </a: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4356100" y="6308725"/>
            <a:ext cx="552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>
                <a:latin typeface="Tahoma" panose="020B0604030504040204" pitchFamily="34" charset="0"/>
              </a:rPr>
              <a:t>V-U</a:t>
            </a: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8172450" y="6237288"/>
            <a:ext cx="552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>
                <a:latin typeface="Tahoma" panose="020B0604030504040204" pitchFamily="34" charset="0"/>
              </a:rPr>
              <a:t>V-U</a:t>
            </a:r>
          </a:p>
        </p:txBody>
      </p:sp>
    </p:spTree>
    <p:extLst>
      <p:ext uri="{BB962C8B-B14F-4D97-AF65-F5344CB8AC3E}">
        <p14:creationId xmlns:p14="http://schemas.microsoft.com/office/powerpoint/2010/main" val="2234930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bad example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2639" y="1700808"/>
            <a:ext cx="6457712" cy="4121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18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Bisection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Since the minimum cut does always yield good results we need an extra constraints to make the problem meaningful.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Graph Bisection </a:t>
            </a:r>
            <a:r>
              <a:rPr lang="en-US" dirty="0" smtClean="0"/>
              <a:t>refers to the problem of partitioning the nodes of the graph into two equal sets.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Kernighan-Lin algorithm</a:t>
            </a:r>
            <a:r>
              <a:rPr lang="en-US" dirty="0" smtClean="0"/>
              <a:t>: Start with random equal partitions and then swap nodes to improve some quality metric (e.g., cut, modularity, </a:t>
            </a:r>
            <a:r>
              <a:rPr lang="en-US" dirty="0" err="1" smtClean="0"/>
              <a:t>etc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962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Graph expansion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Normalize the cut by the size of the smallest component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Cut ratio</a:t>
            </a:r>
            <a:r>
              <a:rPr lang="en-US" sz="2800" dirty="0" smtClean="0"/>
              <a:t>: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Graph expansion</a:t>
            </a:r>
            <a:r>
              <a:rPr lang="en-US" sz="2800" dirty="0" smtClean="0"/>
              <a:t>: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Other Normalized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Cut Ratio:</a:t>
            </a:r>
          </a:p>
        </p:txBody>
      </p:sp>
      <p:graphicFrame>
        <p:nvGraphicFramePr>
          <p:cNvPr id="1229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412114"/>
              </p:ext>
            </p:extLst>
          </p:nvPr>
        </p:nvGraphicFramePr>
        <p:xfrm>
          <a:off x="2555776" y="3861048"/>
          <a:ext cx="3152775" cy="849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72" name="Equation" r:id="rId3" imgW="1651000" imgH="444500" progId="Equation.3">
                  <p:embed/>
                </p:oleObj>
              </mc:Choice>
              <mc:Fallback>
                <p:oleObj name="Equation" r:id="rId3" imgW="1651000" imgH="444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3861048"/>
                        <a:ext cx="3152775" cy="849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3" name="Object 5"/>
          <p:cNvGraphicFramePr>
            <a:graphicFrameLocks noChangeAspect="1"/>
          </p:cNvGraphicFramePr>
          <p:nvPr/>
        </p:nvGraphicFramePr>
        <p:xfrm>
          <a:off x="3013075" y="2651125"/>
          <a:ext cx="2279650" cy="84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73" name="Equation" r:id="rId5" imgW="1193800" imgH="444500" progId="Equation.3">
                  <p:embed/>
                </p:oleObj>
              </mc:Choice>
              <mc:Fallback>
                <p:oleObj name="Equation" r:id="rId5" imgW="1193800" imgH="444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3075" y="2651125"/>
                        <a:ext cx="2279650" cy="849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699792" y="5301208"/>
                <a:ext cx="3672408" cy="6806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l-GR" sz="2400" b="0" i="1" smtClean="0">
                        <a:latin typeface="Cambria Math"/>
                      </a:rPr>
                      <m:t>𝛽</m:t>
                    </m:r>
                    <m:r>
                      <a:rPr lang="el-GR" sz="2400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l-GR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</a:rPr>
                          <m:t>E</m:t>
                        </m:r>
                        <m:r>
                          <a:rPr lang="en-US" sz="2400" b="0" i="0" smtClean="0">
                            <a:latin typeface="Cambria Math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</a:rPr>
                          <m:t>U</m:t>
                        </m:r>
                        <m:r>
                          <a:rPr lang="en-US" sz="2400" b="0" i="0" smtClean="0">
                            <a:latin typeface="Cambria Math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</a:rPr>
                          <m:t>V</m:t>
                        </m:r>
                        <m:r>
                          <a:rPr lang="en-US" sz="2400" b="0" i="0" smtClean="0">
                            <a:latin typeface="Cambria Math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</a:rPr>
                          <m:t>U</m:t>
                        </m:r>
                        <m:r>
                          <a:rPr lang="en-US" sz="2400" b="0" i="0" smtClean="0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𝑉𝑜𝑙</m:t>
                        </m:r>
                        <m:r>
                          <a:rPr lang="en-US" sz="2400" b="0" i="1" smtClean="0">
                            <a:latin typeface="Cambria Math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𝑈</m:t>
                        </m:r>
                        <m:r>
                          <a:rPr lang="en-US" sz="2400" b="0" i="1" smtClean="0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240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24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400">
                            <a:latin typeface="Cambria Math"/>
                          </a:rPr>
                          <m:t>E</m:t>
                        </m:r>
                        <m:r>
                          <a:rPr lang="en-US" sz="2400">
                            <a:latin typeface="Cambria Math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sz="2400">
                            <a:latin typeface="Cambria Math"/>
                          </a:rPr>
                          <m:t>U</m:t>
                        </m:r>
                        <m:r>
                          <a:rPr lang="en-US" sz="2400">
                            <a:latin typeface="Cambria Math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en-US" sz="2400">
                            <a:latin typeface="Cambria Math"/>
                          </a:rPr>
                          <m:t>V</m:t>
                        </m:r>
                        <m:r>
                          <a:rPr lang="en-US" sz="2400">
                            <a:latin typeface="Cambria Math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sz="2400">
                            <a:latin typeface="Cambria Math"/>
                          </a:rPr>
                          <m:t>U</m:t>
                        </m:r>
                        <m:r>
                          <a:rPr lang="en-US" sz="2400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𝑉𝑜𝑙</m:t>
                        </m:r>
                        <m:r>
                          <a:rPr lang="en-US" sz="2400" i="1">
                            <a:latin typeface="Cambria Math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𝑉</m:t>
                        </m:r>
                        <m:r>
                          <a:rPr lang="en-US" sz="24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𝑈</m:t>
                        </m:r>
                        <m:r>
                          <a:rPr lang="en-US" sz="2400" i="1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endParaRPr lang="en-US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9792" y="5301208"/>
                <a:ext cx="3672408" cy="68069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699792" y="6121979"/>
            <a:ext cx="49046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Vol</a:t>
            </a:r>
            <a:r>
              <a:rPr lang="en-US" dirty="0" smtClean="0"/>
              <a:t>(U) = number of edges with one endpoint in U</a:t>
            </a:r>
          </a:p>
          <a:p>
            <a:r>
              <a:rPr lang="en-US" dirty="0" smtClean="0"/>
              <a:t>            = total degree of nodes in 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193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Spectral analysis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Laplacian matrix </a:t>
            </a:r>
            <a:r>
              <a:rPr lang="en-US" smtClean="0">
                <a:solidFill>
                  <a:schemeClr val="hlink"/>
                </a:solidFill>
              </a:rPr>
              <a:t>L = D – A</a:t>
            </a:r>
            <a:r>
              <a:rPr lang="en-US" smtClean="0"/>
              <a:t> where</a:t>
            </a:r>
          </a:p>
          <a:p>
            <a:pPr lvl="1" eaLnBrk="1" hangingPunct="1"/>
            <a:r>
              <a:rPr lang="en-US" smtClean="0">
                <a:solidFill>
                  <a:schemeClr val="hlink"/>
                </a:solidFill>
              </a:rPr>
              <a:t>A</a:t>
            </a:r>
            <a:r>
              <a:rPr lang="en-US" smtClean="0"/>
              <a:t> = the adjacency matrix</a:t>
            </a:r>
          </a:p>
          <a:p>
            <a:pPr lvl="1" eaLnBrk="1" hangingPunct="1"/>
            <a:r>
              <a:rPr lang="en-US" smtClean="0">
                <a:solidFill>
                  <a:schemeClr val="hlink"/>
                </a:solidFill>
              </a:rPr>
              <a:t>D = diag(d</a:t>
            </a:r>
            <a:r>
              <a:rPr lang="en-US" baseline="-25000" smtClean="0">
                <a:solidFill>
                  <a:schemeClr val="hlink"/>
                </a:solidFill>
              </a:rPr>
              <a:t>1</a:t>
            </a:r>
            <a:r>
              <a:rPr lang="en-US" smtClean="0">
                <a:solidFill>
                  <a:schemeClr val="hlink"/>
                </a:solidFill>
              </a:rPr>
              <a:t>,d</a:t>
            </a:r>
            <a:r>
              <a:rPr lang="en-US" baseline="-25000" smtClean="0">
                <a:solidFill>
                  <a:schemeClr val="hlink"/>
                </a:solidFill>
              </a:rPr>
              <a:t>2</a:t>
            </a:r>
            <a:r>
              <a:rPr lang="en-US" smtClean="0">
                <a:solidFill>
                  <a:schemeClr val="hlink"/>
                </a:solidFill>
              </a:rPr>
              <a:t>,…,d</a:t>
            </a:r>
            <a:r>
              <a:rPr lang="en-US" baseline="-25000" smtClean="0">
                <a:solidFill>
                  <a:schemeClr val="hlink"/>
                </a:solidFill>
              </a:rPr>
              <a:t>n</a:t>
            </a:r>
            <a:r>
              <a:rPr lang="en-US" smtClean="0">
                <a:solidFill>
                  <a:schemeClr val="hlink"/>
                </a:solidFill>
              </a:rPr>
              <a:t>)</a:t>
            </a:r>
          </a:p>
          <a:p>
            <a:pPr lvl="2" eaLnBrk="1" hangingPunct="1"/>
            <a:r>
              <a:rPr lang="en-US" smtClean="0">
                <a:solidFill>
                  <a:schemeClr val="hlink"/>
                </a:solidFill>
              </a:rPr>
              <a:t>d</a:t>
            </a:r>
            <a:r>
              <a:rPr lang="en-US" baseline="-25000" smtClean="0">
                <a:solidFill>
                  <a:schemeClr val="hlink"/>
                </a:solidFill>
              </a:rPr>
              <a:t>i</a:t>
            </a:r>
            <a:r>
              <a:rPr lang="en-US" smtClean="0"/>
              <a:t> = degree of node </a:t>
            </a:r>
            <a:r>
              <a:rPr lang="en-US" smtClean="0">
                <a:solidFill>
                  <a:schemeClr val="hlink"/>
                </a:solidFill>
              </a:rPr>
              <a:t>i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Therefore</a:t>
            </a:r>
          </a:p>
          <a:p>
            <a:pPr lvl="1" eaLnBrk="1" hangingPunct="1"/>
            <a:r>
              <a:rPr lang="en-US" smtClean="0">
                <a:solidFill>
                  <a:schemeClr val="hlink"/>
                </a:solidFill>
              </a:rPr>
              <a:t>L(i,i) = d</a:t>
            </a:r>
            <a:r>
              <a:rPr lang="en-US" baseline="-25000" smtClean="0">
                <a:solidFill>
                  <a:schemeClr val="hlink"/>
                </a:solidFill>
              </a:rPr>
              <a:t>i</a:t>
            </a:r>
            <a:endParaRPr lang="en-US" smtClean="0">
              <a:solidFill>
                <a:schemeClr val="hlink"/>
              </a:solidFill>
            </a:endParaRPr>
          </a:p>
          <a:p>
            <a:pPr lvl="1" eaLnBrk="1" hangingPunct="1"/>
            <a:r>
              <a:rPr lang="en-US" smtClean="0">
                <a:solidFill>
                  <a:schemeClr val="hlink"/>
                </a:solidFill>
              </a:rPr>
              <a:t>L(i,j) = -1</a:t>
            </a:r>
            <a:r>
              <a:rPr lang="en-US" smtClean="0"/>
              <a:t>, if there is an edge </a:t>
            </a:r>
            <a:r>
              <a:rPr lang="en-US" smtClean="0">
                <a:solidFill>
                  <a:schemeClr val="hlink"/>
                </a:solidFill>
              </a:rPr>
              <a:t>(i,j)</a:t>
            </a:r>
          </a:p>
        </p:txBody>
      </p:sp>
    </p:spTree>
    <p:extLst>
      <p:ext uri="{BB962C8B-B14F-4D97-AF65-F5344CB8AC3E}">
        <p14:creationId xmlns:p14="http://schemas.microsoft.com/office/powerpoint/2010/main" val="2521375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Laplacian Matrix properties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matrix </a:t>
            </a:r>
            <a:r>
              <a:rPr lang="en-US" smtClean="0">
                <a:solidFill>
                  <a:schemeClr val="hlink"/>
                </a:solidFill>
              </a:rPr>
              <a:t>L</a:t>
            </a:r>
            <a:r>
              <a:rPr lang="en-US" smtClean="0"/>
              <a:t> is </a:t>
            </a:r>
            <a:r>
              <a:rPr lang="en-US" smtClean="0">
                <a:solidFill>
                  <a:srgbClr val="FF9900"/>
                </a:solidFill>
              </a:rPr>
              <a:t>symmetric</a:t>
            </a:r>
            <a:r>
              <a:rPr lang="en-US" smtClean="0"/>
              <a:t> and </a:t>
            </a:r>
            <a:r>
              <a:rPr lang="en-US" smtClean="0">
                <a:solidFill>
                  <a:srgbClr val="FF9900"/>
                </a:solidFill>
              </a:rPr>
              <a:t>positive semi-definite</a:t>
            </a:r>
          </a:p>
          <a:p>
            <a:pPr lvl="1" eaLnBrk="1" hangingPunct="1"/>
            <a:r>
              <a:rPr lang="en-US" smtClean="0"/>
              <a:t>all eigenvalues of </a:t>
            </a:r>
            <a:r>
              <a:rPr lang="en-US" smtClean="0">
                <a:solidFill>
                  <a:schemeClr val="hlink"/>
                </a:solidFill>
              </a:rPr>
              <a:t>L</a:t>
            </a:r>
            <a:r>
              <a:rPr lang="en-US" smtClean="0"/>
              <a:t> are positive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The matrix L has 0 as an eigenvalue, and corresponding eigenvector </a:t>
            </a:r>
            <a:r>
              <a:rPr lang="en-US" smtClean="0">
                <a:solidFill>
                  <a:schemeClr val="hlink"/>
                </a:solidFill>
              </a:rPr>
              <a:t>w</a:t>
            </a:r>
            <a:r>
              <a:rPr lang="en-US" baseline="-25000" smtClean="0">
                <a:solidFill>
                  <a:schemeClr val="hlink"/>
                </a:solidFill>
              </a:rPr>
              <a:t>1</a:t>
            </a:r>
            <a:r>
              <a:rPr lang="en-US" smtClean="0">
                <a:solidFill>
                  <a:schemeClr val="hlink"/>
                </a:solidFill>
              </a:rPr>
              <a:t> = (1,1,…,1)</a:t>
            </a:r>
          </a:p>
          <a:p>
            <a:pPr lvl="1" eaLnBrk="1" hangingPunct="1"/>
            <a:r>
              <a:rPr lang="el-GR" smtClean="0">
                <a:solidFill>
                  <a:schemeClr val="hlink"/>
                </a:solidFill>
              </a:rPr>
              <a:t>λ</a:t>
            </a:r>
            <a:r>
              <a:rPr lang="fi-FI" baseline="-25000" smtClean="0">
                <a:solidFill>
                  <a:schemeClr val="hlink"/>
                </a:solidFill>
              </a:rPr>
              <a:t>1</a:t>
            </a:r>
            <a:r>
              <a:rPr lang="fi-FI" smtClean="0">
                <a:solidFill>
                  <a:schemeClr val="hlink"/>
                </a:solidFill>
              </a:rPr>
              <a:t> = 0</a:t>
            </a:r>
            <a:r>
              <a:rPr lang="fi-FI" smtClean="0"/>
              <a:t> is the smallest eigenvalue</a:t>
            </a:r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3327604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1298</TotalTime>
  <Words>1625</Words>
  <Application>Microsoft Office PowerPoint</Application>
  <PresentationFormat>On-screen Show (4:3)</PresentationFormat>
  <Paragraphs>217</Paragraphs>
  <Slides>31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4" baseType="lpstr">
      <vt:lpstr>Office Theme</vt:lpstr>
      <vt:lpstr>Equation</vt:lpstr>
      <vt:lpstr>Εξίσωση</vt:lpstr>
      <vt:lpstr>Online Social Networks and Media </vt:lpstr>
      <vt:lpstr>Graph partitioning</vt:lpstr>
      <vt:lpstr>Measuring connectivity</vt:lpstr>
      <vt:lpstr>Measuring connectivity</vt:lpstr>
      <vt:lpstr>A bad example</vt:lpstr>
      <vt:lpstr>Graph Bisection</vt:lpstr>
      <vt:lpstr>Graph expansion</vt:lpstr>
      <vt:lpstr>Spectral analysis</vt:lpstr>
      <vt:lpstr>Laplacian Matrix properties</vt:lpstr>
      <vt:lpstr>The second smallest eigenvalue</vt:lpstr>
      <vt:lpstr>Spectral ordering</vt:lpstr>
      <vt:lpstr>Spectral partition</vt:lpstr>
      <vt:lpstr>Fielder Value</vt:lpstr>
      <vt:lpstr>Maximum Densest SUBGRAPH</vt:lpstr>
      <vt:lpstr>Finding dense subgraphs</vt:lpstr>
      <vt:lpstr>Definitions</vt:lpstr>
      <vt:lpstr>Definitions</vt:lpstr>
      <vt:lpstr>Min-Cut Problem</vt:lpstr>
      <vt:lpstr>Decision problem</vt:lpstr>
      <vt:lpstr>Transform to min-cut</vt:lpstr>
      <vt:lpstr>Transformation to min-cut</vt:lpstr>
      <vt:lpstr>Transformation to min-cut</vt:lpstr>
      <vt:lpstr>Transformation to min-cut</vt:lpstr>
      <vt:lpstr>Algorithm (Goldberg)</vt:lpstr>
      <vt:lpstr>Min-cut algorithm</vt:lpstr>
      <vt:lpstr>Greedy Algorithm</vt:lpstr>
      <vt:lpstr>Example</vt:lpstr>
      <vt:lpstr>Analysis</vt:lpstr>
      <vt:lpstr>Upper bound</vt:lpstr>
      <vt:lpstr>Lower bound</vt:lpstr>
      <vt:lpstr>The k-densest subgraph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pitoura</dc:creator>
  <cp:lastModifiedBy>tsap</cp:lastModifiedBy>
  <cp:revision>161</cp:revision>
  <dcterms:created xsi:type="dcterms:W3CDTF">2012-10-10T06:53:19Z</dcterms:created>
  <dcterms:modified xsi:type="dcterms:W3CDTF">2014-11-06T16:29:34Z</dcterms:modified>
</cp:coreProperties>
</file>